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7" r:id="rId2"/>
    <p:sldId id="258" r:id="rId3"/>
    <p:sldId id="262" r:id="rId4"/>
    <p:sldId id="303" r:id="rId5"/>
    <p:sldId id="302" r:id="rId6"/>
    <p:sldId id="301" r:id="rId7"/>
    <p:sldId id="300" r:id="rId8"/>
    <p:sldId id="299" r:id="rId9"/>
    <p:sldId id="304" r:id="rId10"/>
    <p:sldId id="298" r:id="rId11"/>
    <p:sldId id="307" r:id="rId12"/>
    <p:sldId id="306" r:id="rId13"/>
    <p:sldId id="305" r:id="rId14"/>
    <p:sldId id="312" r:id="rId15"/>
    <p:sldId id="314" r:id="rId16"/>
    <p:sldId id="313" r:id="rId17"/>
    <p:sldId id="316" r:id="rId18"/>
    <p:sldId id="336" r:id="rId19"/>
    <p:sldId id="315" r:id="rId20"/>
    <p:sldId id="335" r:id="rId21"/>
    <p:sldId id="310" r:id="rId22"/>
    <p:sldId id="337" r:id="rId23"/>
    <p:sldId id="338" r:id="rId24"/>
    <p:sldId id="339" r:id="rId25"/>
    <p:sldId id="309" r:id="rId26"/>
    <p:sldId id="318" r:id="rId27"/>
    <p:sldId id="317" r:id="rId28"/>
    <p:sldId id="341" r:id="rId29"/>
    <p:sldId id="343" r:id="rId30"/>
    <p:sldId id="342" r:id="rId31"/>
    <p:sldId id="345" r:id="rId32"/>
    <p:sldId id="308" r:id="rId33"/>
    <p:sldId id="344" r:id="rId34"/>
    <p:sldId id="319" r:id="rId35"/>
    <p:sldId id="321" r:id="rId36"/>
    <p:sldId id="346" r:id="rId37"/>
    <p:sldId id="347" r:id="rId38"/>
    <p:sldId id="348" r:id="rId39"/>
    <p:sldId id="349" r:id="rId40"/>
    <p:sldId id="350" r:id="rId41"/>
    <p:sldId id="320" r:id="rId42"/>
    <p:sldId id="322" r:id="rId43"/>
    <p:sldId id="325" r:id="rId44"/>
    <p:sldId id="328" r:id="rId45"/>
    <p:sldId id="327" r:id="rId46"/>
    <p:sldId id="326" r:id="rId47"/>
    <p:sldId id="259" r:id="rId48"/>
    <p:sldId id="324" r:id="rId49"/>
    <p:sldId id="260" r:id="rId50"/>
    <p:sldId id="352" r:id="rId51"/>
    <p:sldId id="351" r:id="rId52"/>
    <p:sldId id="334" r:id="rId53"/>
    <p:sldId id="333" r:id="rId54"/>
    <p:sldId id="332" r:id="rId55"/>
    <p:sldId id="354" r:id="rId56"/>
    <p:sldId id="353" r:id="rId57"/>
    <p:sldId id="331" r:id="rId58"/>
    <p:sldId id="330" r:id="rId59"/>
    <p:sldId id="356" r:id="rId60"/>
    <p:sldId id="355" r:id="rId61"/>
    <p:sldId id="329" r:id="rId62"/>
    <p:sldId id="357" r:id="rId63"/>
    <p:sldId id="360" r:id="rId64"/>
    <p:sldId id="358" r:id="rId65"/>
    <p:sldId id="359" r:id="rId66"/>
    <p:sldId id="362" r:id="rId67"/>
    <p:sldId id="361" r:id="rId68"/>
    <p:sldId id="297" r:id="rId69"/>
    <p:sldId id="363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696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F66BA-5C8F-43A2-9A92-A700B9C470A5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A4F18-5AB3-422F-8E78-0011EC1212E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6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76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817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51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063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1571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859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103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97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166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64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D74C-04EF-40BA-9F19-E8F66D5D5B64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206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975" y="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092" b="1" dirty="0" err="1"/>
              <a:t>Improvi</a:t>
            </a:r>
            <a:endParaRPr lang="en-US" sz="1092" dirty="0"/>
          </a:p>
        </p:txBody>
      </p:sp>
      <p:sp>
        <p:nvSpPr>
          <p:cNvPr id="8195" name="object 3"/>
          <p:cNvSpPr>
            <a:spLocks/>
          </p:cNvSpPr>
          <p:nvPr/>
        </p:nvSpPr>
        <p:spPr bwMode="auto">
          <a:xfrm>
            <a:off x="-14974" y="0"/>
            <a:ext cx="5686441" cy="3927659"/>
          </a:xfrm>
          <a:custGeom>
            <a:avLst/>
            <a:gdLst>
              <a:gd name="T0" fmla="*/ 768415866 w 7436484"/>
              <a:gd name="T1" fmla="*/ 0 h 5134610"/>
              <a:gd name="T2" fmla="*/ 0 w 7436484"/>
              <a:gd name="T3" fmla="*/ 0 h 5134610"/>
              <a:gd name="T4" fmla="*/ 0 w 7436484"/>
              <a:gd name="T5" fmla="*/ 534451769 h 5134610"/>
              <a:gd name="T6" fmla="*/ 768415866 w 7436484"/>
              <a:gd name="T7" fmla="*/ 0 h 51346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36484" h="513461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196" name="object 4"/>
          <p:cNvSpPr>
            <a:spLocks noChangeArrowheads="1"/>
          </p:cNvSpPr>
          <p:nvPr/>
        </p:nvSpPr>
        <p:spPr bwMode="auto">
          <a:xfrm>
            <a:off x="286339" y="252217"/>
            <a:ext cx="1119575" cy="111668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8197" name="object 5"/>
          <p:cNvSpPr>
            <a:spLocks noChangeArrowheads="1"/>
          </p:cNvSpPr>
          <p:nvPr/>
        </p:nvSpPr>
        <p:spPr bwMode="auto">
          <a:xfrm>
            <a:off x="3398623" y="810561"/>
            <a:ext cx="88565" cy="89528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6" name="object 6"/>
          <p:cNvSpPr txBox="1"/>
          <p:nvPr/>
        </p:nvSpPr>
        <p:spPr>
          <a:xfrm>
            <a:off x="1521433" y="437049"/>
            <a:ext cx="2310387" cy="739134"/>
          </a:xfrm>
          <a:prstGeom prst="rect">
            <a:avLst/>
          </a:prstGeom>
        </p:spPr>
        <p:txBody>
          <a:bodyPr lIns="0" tIns="8086" rIns="0" bIns="0">
            <a:spAutoFit/>
          </a:bodyPr>
          <a:lstStyle/>
          <a:p>
            <a:pPr marL="7701">
              <a:lnSpc>
                <a:spcPts val="2847"/>
              </a:lnSpc>
              <a:spcBef>
                <a:spcPts val="64"/>
              </a:spcBef>
              <a:defRPr/>
            </a:pPr>
            <a:r>
              <a:rPr lang="en-IN" sz="2577" b="1" spc="-21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RV College of </a:t>
            </a:r>
          </a:p>
          <a:p>
            <a:pPr marL="7701">
              <a:lnSpc>
                <a:spcPts val="2847"/>
              </a:lnSpc>
              <a:spcBef>
                <a:spcPts val="64"/>
              </a:spcBef>
              <a:defRPr/>
            </a:pPr>
            <a:r>
              <a:rPr lang="en-IN" sz="2577" b="1" spc="-21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Engineering</a:t>
            </a:r>
            <a:endParaRPr sz="2577" dirty="0">
              <a:latin typeface="Helvetica-Bold"/>
              <a:ea typeface="ＭＳ Ｐゴシック" charset="0"/>
              <a:cs typeface="Helvetica-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4330" y="247404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82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85E639D2-DF99-4E79-9C98-C54A1FDF2458}" type="slidenum">
              <a:rPr lang="en-US" altLang="en-US" smtClean="0">
                <a:solidFill>
                  <a:srgbClr val="898989"/>
                </a:solidFill>
              </a:rPr>
              <a:pPr/>
              <a:t>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8202" name="TextBox 4"/>
          <p:cNvSpPr txBox="1">
            <a:spLocks noChangeArrowheads="1"/>
          </p:cNvSpPr>
          <p:nvPr/>
        </p:nvSpPr>
        <p:spPr bwMode="auto">
          <a:xfrm>
            <a:off x="7270159" y="4926225"/>
            <a:ext cx="4417654" cy="1691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600" dirty="0" smtClean="0">
                <a:solidFill>
                  <a:srgbClr val="000000"/>
                </a:solidFill>
              </a:rPr>
              <a:t>Original Content:                                                        </a:t>
            </a:r>
            <a:r>
              <a:rPr lang="en-US" sz="1600" dirty="0" err="1" smtClean="0">
                <a:solidFill>
                  <a:srgbClr val="000000"/>
                </a:solidFill>
              </a:rPr>
              <a:t>Ramez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Elmasri</a:t>
            </a:r>
            <a:r>
              <a:rPr lang="en-US" sz="1600" dirty="0" smtClean="0">
                <a:solidFill>
                  <a:srgbClr val="000000"/>
                </a:solidFill>
              </a:rPr>
              <a:t> and </a:t>
            </a:r>
            <a:r>
              <a:rPr lang="en-US" sz="1600" dirty="0" err="1" smtClean="0">
                <a:solidFill>
                  <a:srgbClr val="000000"/>
                </a:solidFill>
              </a:rPr>
              <a:t>Shamkant</a:t>
            </a:r>
            <a:r>
              <a:rPr lang="en-US" sz="1600" dirty="0" smtClean="0">
                <a:solidFill>
                  <a:srgbClr val="000000"/>
                </a:solidFill>
              </a:rPr>
              <a:t> B. </a:t>
            </a:r>
            <a:r>
              <a:rPr lang="en-US" sz="1600" dirty="0" err="1" smtClean="0">
                <a:solidFill>
                  <a:srgbClr val="000000"/>
                </a:solidFill>
              </a:rPr>
              <a:t>Navathe</a:t>
            </a:r>
            <a:endParaRPr lang="en-US" altLang="en-US" sz="2400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698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98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altLang="en-US" sz="1698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98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Poonam </a:t>
            </a:r>
            <a:r>
              <a:rPr lang="en-US" altLang="en-US" sz="1698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Ghuli</a:t>
            </a:r>
            <a:endParaRPr lang="en-US" altLang="en-US" sz="1698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98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  <a:r>
              <a:rPr lang="en-US" altLang="en-US" sz="1698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98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</a:t>
            </a:r>
            <a:r>
              <a:rPr lang="en-US" altLang="en-US" sz="1698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endParaRPr lang="en-US" altLang="en-US" sz="1698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98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RV College of Engineering, </a:t>
            </a:r>
            <a:r>
              <a:rPr lang="en-US" altLang="en-US" sz="1698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Bengaluru</a:t>
            </a:r>
            <a:r>
              <a:rPr lang="en-US" altLang="en-US" sz="1698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- 59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31820" y="2286000"/>
            <a:ext cx="5942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Unit 3 (Relational Database Design)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72572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838200" y="628370"/>
            <a:ext cx="10515600" cy="1325563"/>
          </a:xfrm>
        </p:spPr>
        <p:txBody>
          <a:bodyPr/>
          <a:lstStyle/>
          <a:p>
            <a:r>
              <a:rPr lang="en-IN" spc="-5" dirty="0" smtClean="0"/>
              <a:t>Guideline to Redundant Information</a:t>
            </a:r>
            <a:r>
              <a:rPr lang="en-IN" spc="-35" dirty="0" smtClean="0"/>
              <a:t> </a:t>
            </a:r>
            <a:r>
              <a:rPr lang="en-IN" spc="-5" dirty="0" smtClean="0"/>
              <a:t>in  </a:t>
            </a:r>
            <a:r>
              <a:rPr lang="en-IN" spc="-5" dirty="0" err="1" smtClean="0"/>
              <a:t>Tuples</a:t>
            </a:r>
            <a:r>
              <a:rPr lang="en-IN" spc="-5" dirty="0" smtClean="0"/>
              <a:t> and Update</a:t>
            </a:r>
            <a:r>
              <a:rPr lang="en-IN" spc="-30" dirty="0" smtClean="0"/>
              <a:t> </a:t>
            </a:r>
            <a:r>
              <a:rPr lang="en-IN" spc="-5" dirty="0" smtClean="0"/>
              <a:t>Anomalies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GUIDELINE</a:t>
            </a:r>
            <a:r>
              <a:rPr sz="280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2:</a:t>
            </a:r>
            <a:endParaRPr sz="2800" dirty="0">
              <a:latin typeface="Arial"/>
              <a:cs typeface="Arial"/>
            </a:endParaRPr>
          </a:p>
          <a:p>
            <a:pPr marL="755650" marR="988694" lvl="1" indent="-285750">
              <a:lnSpc>
                <a:spcPct val="100000"/>
              </a:lnSpc>
              <a:spcBef>
                <a:spcPts val="58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Design a schema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does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suffer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from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the  insertion, deletion and update</a:t>
            </a:r>
            <a:r>
              <a:rPr sz="24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anomalies.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Font typeface="Wingdings"/>
              <a:buChar char=""/>
            </a:pPr>
            <a:endParaRPr sz="3500" dirty="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there are any anomalies present, then note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them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so 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applications can be made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take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them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into  account.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Null Values in </a:t>
            </a:r>
            <a:r>
              <a:rPr lang="en-IN" spc="-5" dirty="0" err="1" smtClean="0"/>
              <a:t>Tuples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GUIDELINE</a:t>
            </a:r>
            <a:r>
              <a:rPr sz="2400" b="1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3:</a:t>
            </a:r>
            <a:endParaRPr sz="2400" dirty="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Relations should be designed such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their tuples will  have as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few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NULL values as</a:t>
            </a:r>
            <a:r>
              <a:rPr sz="24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possible</a:t>
            </a:r>
            <a:endParaRPr sz="2400" dirty="0">
              <a:latin typeface="Arial"/>
              <a:cs typeface="Arial"/>
            </a:endParaRPr>
          </a:p>
          <a:p>
            <a:pPr marL="755650" marR="175895" lvl="1" indent="-28575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Attributes that are NULL frequently could be placed in  separate relations (with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primary</a:t>
            </a:r>
            <a:r>
              <a:rPr sz="24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key)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399"/>
              </a:buClr>
              <a:buFont typeface="Wingdings"/>
              <a:buChar char=""/>
            </a:pPr>
            <a:endParaRPr sz="3500" dirty="0">
              <a:latin typeface="Arial"/>
              <a:cs typeface="Arial"/>
            </a:endParaRPr>
          </a:p>
          <a:p>
            <a:pPr marL="438150" indent="-426084">
              <a:lnSpc>
                <a:spcPct val="10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438150" algn="l"/>
                <a:tab pos="438784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Reasons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nulls: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Attribute not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applicable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or</a:t>
            </a:r>
            <a:r>
              <a:rPr sz="24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invalid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  <a:tab pos="4178300" algn="l"/>
              </a:tabLst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Attribute</a:t>
            </a:r>
            <a:r>
              <a:rPr sz="24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value</a:t>
            </a:r>
            <a:r>
              <a:rPr sz="24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unknown	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(may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exist)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Value known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exist, but</a:t>
            </a:r>
            <a:r>
              <a:rPr sz="24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unavailable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Spurious</a:t>
            </a:r>
            <a:r>
              <a:rPr lang="en-IN" spc="-30" dirty="0" smtClean="0"/>
              <a:t> </a:t>
            </a:r>
            <a:r>
              <a:rPr lang="en-IN" spc="-5" dirty="0" err="1" smtClean="0"/>
              <a:t>Tuples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1013460" indent="-342900">
              <a:lnSpc>
                <a:spcPts val="2590"/>
              </a:lnSpc>
              <a:spcBef>
                <a:spcPts val="42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Bad designs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 relational database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result in  erroneous results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certain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JOIN</a:t>
            </a:r>
            <a:r>
              <a:rPr sz="2400" spc="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operations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90033"/>
              </a:buClr>
              <a:buFont typeface="Wingdings"/>
              <a:buChar char=""/>
            </a:pPr>
            <a:endParaRPr sz="3250" dirty="0">
              <a:latin typeface="Arial"/>
              <a:cs typeface="Arial"/>
            </a:endParaRPr>
          </a:p>
          <a:p>
            <a:pPr marL="355600" marR="1160145" indent="-342900">
              <a:lnSpc>
                <a:spcPts val="259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"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lossless join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" property is used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guarantee  meaningful results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join</a:t>
            </a:r>
            <a:r>
              <a:rPr sz="2400" spc="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operations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90033"/>
              </a:buClr>
              <a:buFont typeface="Wingdings"/>
              <a:buChar char=""/>
            </a:pPr>
            <a:endParaRPr sz="295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GUIDELINE</a:t>
            </a:r>
            <a:r>
              <a:rPr sz="2400" b="1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4:</a:t>
            </a:r>
            <a:endParaRPr sz="2400" dirty="0">
              <a:latin typeface="Arial"/>
              <a:cs typeface="Arial"/>
            </a:endParaRPr>
          </a:p>
          <a:p>
            <a:pPr marL="755650" marR="5080" lvl="1" indent="-285750">
              <a:lnSpc>
                <a:spcPts val="2590"/>
              </a:lnSpc>
              <a:spcBef>
                <a:spcPts val="620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relations should be designed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satisfy the lossless  join condition.</a:t>
            </a:r>
            <a:endParaRPr sz="2400" dirty="0">
              <a:latin typeface="Arial"/>
              <a:cs typeface="Arial"/>
            </a:endParaRPr>
          </a:p>
          <a:p>
            <a:pPr marL="755650" marR="575945" lvl="1" indent="-285750">
              <a:lnSpc>
                <a:spcPts val="2590"/>
              </a:lnSpc>
              <a:spcBef>
                <a:spcPts val="580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No spurious tuples should be generated by doing a  natural-join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any</a:t>
            </a:r>
            <a:r>
              <a:rPr sz="24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relations.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Spurious Tuples</a:t>
            </a:r>
            <a:r>
              <a:rPr sz="3600" spc="-30" dirty="0"/>
              <a:t> </a:t>
            </a:r>
            <a:r>
              <a:rPr sz="3600" spc="-5" dirty="0"/>
              <a:t>(2)</a:t>
            </a:r>
            <a:endParaRPr sz="3600" dirty="0"/>
          </a:p>
        </p:txBody>
      </p:sp>
      <p:sp>
        <p:nvSpPr>
          <p:cNvPr id="15" name="object 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16753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There are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two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important properties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400" spc="9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decompositions:</a:t>
            </a:r>
            <a:endParaRPr sz="2400" dirty="0">
              <a:latin typeface="Arial"/>
              <a:cs typeface="Arial"/>
            </a:endParaRPr>
          </a:p>
          <a:p>
            <a:pPr marL="889000" lvl="1" indent="-419100">
              <a:lnSpc>
                <a:spcPct val="100000"/>
              </a:lnSpc>
              <a:spcBef>
                <a:spcPts val="535"/>
              </a:spcBef>
              <a:buClr>
                <a:srgbClr val="333399"/>
              </a:buClr>
              <a:buAutoNum type="alphaLcParenR"/>
              <a:tabLst>
                <a:tab pos="888365" algn="l"/>
                <a:tab pos="88900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Non-additive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or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losslessness of the corresponding</a:t>
            </a:r>
            <a:r>
              <a:rPr sz="2200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join</a:t>
            </a:r>
            <a:endParaRPr sz="2200" dirty="0">
              <a:latin typeface="Arial"/>
              <a:cs typeface="Arial"/>
            </a:endParaRPr>
          </a:p>
          <a:p>
            <a:pPr marL="889000" lvl="1" indent="-41910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AutoNum type="alphaLcParenR"/>
              <a:tabLst>
                <a:tab pos="888365" algn="l"/>
                <a:tab pos="88900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Preservation of the functional</a:t>
            </a:r>
            <a:r>
              <a:rPr sz="22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dependencies.</a:t>
            </a:r>
            <a:endParaRPr sz="2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333399"/>
              </a:buClr>
              <a:buFont typeface="Arial"/>
              <a:buAutoNum type="alphaLcParenR"/>
            </a:pPr>
            <a:endParaRPr sz="35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Note that:</a:t>
            </a:r>
            <a:endParaRPr sz="2400" dirty="0">
              <a:latin typeface="Arial"/>
              <a:cs typeface="Arial"/>
            </a:endParaRPr>
          </a:p>
          <a:p>
            <a:pPr marL="889000" marR="887730" indent="-419100">
              <a:lnSpc>
                <a:spcPct val="100000"/>
              </a:lnSpc>
              <a:spcBef>
                <a:spcPts val="53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888365" algn="l"/>
                <a:tab pos="88900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Property (a) is extremely important and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cannot</a:t>
            </a:r>
            <a:r>
              <a:rPr sz="2200" i="1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be 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sacrificed.</a:t>
            </a:r>
            <a:endParaRPr sz="2200" dirty="0">
              <a:latin typeface="Arial"/>
              <a:cs typeface="Arial"/>
            </a:endParaRPr>
          </a:p>
          <a:p>
            <a:pPr marL="889000" marR="5080" indent="-41910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888365" algn="l"/>
                <a:tab pos="88900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Property (b) is less stringent and may be sacrificed.</a:t>
            </a:r>
            <a:r>
              <a:rPr sz="2200" spc="-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(See  </a:t>
            </a:r>
            <a:r>
              <a:rPr lang="en-US" sz="2200" dirty="0" smtClean="0">
                <a:solidFill>
                  <a:srgbClr val="800000"/>
                </a:solidFill>
                <a:latin typeface="Arial"/>
                <a:cs typeface="Arial"/>
              </a:rPr>
              <a:t>in next </a:t>
            </a:r>
            <a:r>
              <a:rPr sz="2200" dirty="0" smtClean="0">
                <a:solidFill>
                  <a:srgbClr val="800000"/>
                </a:solidFill>
                <a:latin typeface="Arial"/>
                <a:cs typeface="Arial"/>
              </a:rPr>
              <a:t>Chapter</a:t>
            </a:r>
            <a:r>
              <a:rPr sz="2200" spc="-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US" sz="2200" dirty="0" smtClean="0">
                <a:solidFill>
                  <a:srgbClr val="800000"/>
                </a:solidFill>
                <a:latin typeface="Arial"/>
                <a:cs typeface="Arial"/>
              </a:rPr>
              <a:t>).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Spurious </a:t>
            </a:r>
            <a:r>
              <a:rPr lang="en-IN" spc="-5" dirty="0" err="1" smtClean="0"/>
              <a:t>Tuples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graphicFrame>
        <p:nvGraphicFramePr>
          <p:cNvPr id="14" name="object 3"/>
          <p:cNvGraphicFramePr>
            <a:graphicFrameLocks noGrp="1"/>
          </p:cNvGraphicFramePr>
          <p:nvPr/>
        </p:nvGraphicFramePr>
        <p:xfrm>
          <a:off x="2805890" y="1998966"/>
          <a:ext cx="468629" cy="932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29"/>
                <a:gridCol w="228600"/>
              </a:tblGrid>
              <a:tr h="191135"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A</a:t>
                      </a:r>
                      <a:endParaRPr sz="11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381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B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3810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19138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18313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184404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object 5"/>
          <p:cNvGraphicFramePr>
            <a:graphicFrameLocks noGrp="1"/>
          </p:cNvGraphicFramePr>
          <p:nvPr/>
        </p:nvGraphicFramePr>
        <p:xfrm>
          <a:off x="4577782" y="2339581"/>
          <a:ext cx="713737" cy="16659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29"/>
                <a:gridCol w="236854"/>
                <a:gridCol w="236854"/>
              </a:tblGrid>
              <a:tr h="19189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A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381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B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381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C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3810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190881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18364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ts val="131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18364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sz="11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…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sz="11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…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15"/>
                        </a:lnSpc>
                      </a:pPr>
                      <a:r>
                        <a:rPr sz="1100" b="1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…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FF0000"/>
                          </a:solidFill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18364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18364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object 7"/>
          <p:cNvGraphicFramePr>
            <a:graphicFrameLocks noGrp="1"/>
          </p:cNvGraphicFramePr>
          <p:nvPr/>
        </p:nvGraphicFramePr>
        <p:xfrm>
          <a:off x="1365720" y="3114030"/>
          <a:ext cx="697229" cy="1116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29"/>
                <a:gridCol w="228600"/>
                <a:gridCol w="228600"/>
              </a:tblGrid>
              <a:tr h="19189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A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381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B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381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C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3810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19062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18364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31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31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183642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183642"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31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31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object 9"/>
          <p:cNvGraphicFramePr>
            <a:graphicFrameLocks noGrp="1"/>
          </p:cNvGraphicFramePr>
          <p:nvPr/>
        </p:nvGraphicFramePr>
        <p:xfrm>
          <a:off x="2805890" y="4412736"/>
          <a:ext cx="457200" cy="1116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/>
                <a:gridCol w="228600"/>
              </a:tblGrid>
              <a:tr h="191884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B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381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C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3810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190627"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183642"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R="12065" algn="ctr">
                        <a:lnSpc>
                          <a:spcPts val="131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31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183642"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183642">
                <a:tc>
                  <a:txBody>
                    <a:bodyPr/>
                    <a:lstStyle/>
                    <a:p>
                      <a:pPr marR="12065" algn="ctr">
                        <a:lnSpc>
                          <a:spcPts val="131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31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</a:t>
                      </a: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905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</a:tbl>
          </a:graphicData>
        </a:graphic>
      </p:graphicFrame>
      <p:sp>
        <p:nvSpPr>
          <p:cNvPr id="20" name="object 10"/>
          <p:cNvSpPr/>
          <p:nvPr/>
        </p:nvSpPr>
        <p:spPr>
          <a:xfrm>
            <a:off x="3340571" y="2815844"/>
            <a:ext cx="310515" cy="461009"/>
          </a:xfrm>
          <a:custGeom>
            <a:avLst/>
            <a:gdLst/>
            <a:ahLst/>
            <a:cxnLst/>
            <a:rect l="l" t="t" r="r" b="b"/>
            <a:pathLst>
              <a:path w="310514" h="461010">
                <a:moveTo>
                  <a:pt x="223519" y="404240"/>
                </a:moveTo>
                <a:lnTo>
                  <a:pt x="219709" y="405638"/>
                </a:lnTo>
                <a:lnTo>
                  <a:pt x="218185" y="408813"/>
                </a:lnTo>
                <a:lnTo>
                  <a:pt x="216661" y="411860"/>
                </a:lnTo>
                <a:lnTo>
                  <a:pt x="217931" y="415670"/>
                </a:lnTo>
                <a:lnTo>
                  <a:pt x="310133" y="460755"/>
                </a:lnTo>
                <a:lnTo>
                  <a:pt x="309712" y="453770"/>
                </a:lnTo>
                <a:lnTo>
                  <a:pt x="297814" y="453770"/>
                </a:lnTo>
                <a:lnTo>
                  <a:pt x="284840" y="434312"/>
                </a:lnTo>
                <a:lnTo>
                  <a:pt x="226694" y="405891"/>
                </a:lnTo>
                <a:lnTo>
                  <a:pt x="223519" y="404240"/>
                </a:lnTo>
                <a:close/>
              </a:path>
              <a:path w="310514" h="461010">
                <a:moveTo>
                  <a:pt x="284840" y="434312"/>
                </a:moveTo>
                <a:lnTo>
                  <a:pt x="297814" y="453770"/>
                </a:lnTo>
                <a:lnTo>
                  <a:pt x="302470" y="450722"/>
                </a:lnTo>
                <a:lnTo>
                  <a:pt x="296798" y="450722"/>
                </a:lnTo>
                <a:lnTo>
                  <a:pt x="296156" y="439843"/>
                </a:lnTo>
                <a:lnTo>
                  <a:pt x="284840" y="434312"/>
                </a:lnTo>
                <a:close/>
              </a:path>
              <a:path w="310514" h="461010">
                <a:moveTo>
                  <a:pt x="300989" y="355726"/>
                </a:moveTo>
                <a:lnTo>
                  <a:pt x="297433" y="355853"/>
                </a:lnTo>
                <a:lnTo>
                  <a:pt x="294004" y="356107"/>
                </a:lnTo>
                <a:lnTo>
                  <a:pt x="291338" y="359155"/>
                </a:lnTo>
                <a:lnTo>
                  <a:pt x="291591" y="362584"/>
                </a:lnTo>
                <a:lnTo>
                  <a:pt x="295407" y="427170"/>
                </a:lnTo>
                <a:lnTo>
                  <a:pt x="308482" y="446785"/>
                </a:lnTo>
                <a:lnTo>
                  <a:pt x="297814" y="453770"/>
                </a:lnTo>
                <a:lnTo>
                  <a:pt x="309712" y="453770"/>
                </a:lnTo>
                <a:lnTo>
                  <a:pt x="304164" y="361822"/>
                </a:lnTo>
                <a:lnTo>
                  <a:pt x="304038" y="358393"/>
                </a:lnTo>
                <a:lnTo>
                  <a:pt x="300989" y="355726"/>
                </a:lnTo>
                <a:close/>
              </a:path>
              <a:path w="310514" h="461010">
                <a:moveTo>
                  <a:pt x="296156" y="439843"/>
                </a:moveTo>
                <a:lnTo>
                  <a:pt x="296798" y="450722"/>
                </a:lnTo>
                <a:lnTo>
                  <a:pt x="305942" y="444626"/>
                </a:lnTo>
                <a:lnTo>
                  <a:pt x="296156" y="439843"/>
                </a:lnTo>
                <a:close/>
              </a:path>
              <a:path w="310514" h="461010">
                <a:moveTo>
                  <a:pt x="295407" y="427170"/>
                </a:moveTo>
                <a:lnTo>
                  <a:pt x="296156" y="439843"/>
                </a:lnTo>
                <a:lnTo>
                  <a:pt x="305942" y="444626"/>
                </a:lnTo>
                <a:lnTo>
                  <a:pt x="296798" y="450722"/>
                </a:lnTo>
                <a:lnTo>
                  <a:pt x="302470" y="450722"/>
                </a:lnTo>
                <a:lnTo>
                  <a:pt x="308482" y="446785"/>
                </a:lnTo>
                <a:lnTo>
                  <a:pt x="295407" y="427170"/>
                </a:lnTo>
                <a:close/>
              </a:path>
              <a:path w="310514" h="461010">
                <a:moveTo>
                  <a:pt x="10667" y="0"/>
                </a:moveTo>
                <a:lnTo>
                  <a:pt x="0" y="7111"/>
                </a:lnTo>
                <a:lnTo>
                  <a:pt x="284840" y="434312"/>
                </a:lnTo>
                <a:lnTo>
                  <a:pt x="296156" y="439843"/>
                </a:lnTo>
                <a:lnTo>
                  <a:pt x="295407" y="427170"/>
                </a:lnTo>
                <a:lnTo>
                  <a:pt x="10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1"/>
          <p:cNvSpPr/>
          <p:nvPr/>
        </p:nvSpPr>
        <p:spPr>
          <a:xfrm>
            <a:off x="3340062" y="3581400"/>
            <a:ext cx="321945" cy="688340"/>
          </a:xfrm>
          <a:custGeom>
            <a:avLst/>
            <a:gdLst/>
            <a:ahLst/>
            <a:cxnLst/>
            <a:rect l="l" t="t" r="r" b="b"/>
            <a:pathLst>
              <a:path w="321944" h="688339">
                <a:moveTo>
                  <a:pt x="300401" y="23003"/>
                </a:moveTo>
                <a:lnTo>
                  <a:pt x="290176" y="30363"/>
                </a:lnTo>
                <a:lnTo>
                  <a:pt x="0" y="683260"/>
                </a:lnTo>
                <a:lnTo>
                  <a:pt x="11684" y="688339"/>
                </a:lnTo>
                <a:lnTo>
                  <a:pt x="301774" y="35482"/>
                </a:lnTo>
                <a:lnTo>
                  <a:pt x="300401" y="23003"/>
                </a:lnTo>
                <a:close/>
              </a:path>
              <a:path w="321944" h="688339">
                <a:moveTo>
                  <a:pt x="311628" y="8889"/>
                </a:moveTo>
                <a:lnTo>
                  <a:pt x="299719" y="8889"/>
                </a:lnTo>
                <a:lnTo>
                  <a:pt x="311277" y="14097"/>
                </a:lnTo>
                <a:lnTo>
                  <a:pt x="301774" y="35482"/>
                </a:lnTo>
                <a:lnTo>
                  <a:pt x="309244" y="103377"/>
                </a:lnTo>
                <a:lnTo>
                  <a:pt x="312419" y="105918"/>
                </a:lnTo>
                <a:lnTo>
                  <a:pt x="319405" y="105156"/>
                </a:lnTo>
                <a:lnTo>
                  <a:pt x="321944" y="101981"/>
                </a:lnTo>
                <a:lnTo>
                  <a:pt x="311628" y="8889"/>
                </a:lnTo>
                <a:close/>
              </a:path>
              <a:path w="321944" h="688339">
                <a:moveTo>
                  <a:pt x="310642" y="0"/>
                </a:moveTo>
                <a:lnTo>
                  <a:pt x="227456" y="59943"/>
                </a:lnTo>
                <a:lnTo>
                  <a:pt x="226822" y="63881"/>
                </a:lnTo>
                <a:lnTo>
                  <a:pt x="228854" y="66801"/>
                </a:lnTo>
                <a:lnTo>
                  <a:pt x="230886" y="69595"/>
                </a:lnTo>
                <a:lnTo>
                  <a:pt x="234823" y="70231"/>
                </a:lnTo>
                <a:lnTo>
                  <a:pt x="290176" y="30363"/>
                </a:lnTo>
                <a:lnTo>
                  <a:pt x="299719" y="8889"/>
                </a:lnTo>
                <a:lnTo>
                  <a:pt x="311628" y="8889"/>
                </a:lnTo>
                <a:lnTo>
                  <a:pt x="310642" y="0"/>
                </a:lnTo>
                <a:close/>
              </a:path>
              <a:path w="321944" h="688339">
                <a:moveTo>
                  <a:pt x="307048" y="12191"/>
                </a:moveTo>
                <a:lnTo>
                  <a:pt x="299212" y="12191"/>
                </a:lnTo>
                <a:lnTo>
                  <a:pt x="309244" y="16637"/>
                </a:lnTo>
                <a:lnTo>
                  <a:pt x="300401" y="23003"/>
                </a:lnTo>
                <a:lnTo>
                  <a:pt x="301774" y="35482"/>
                </a:lnTo>
                <a:lnTo>
                  <a:pt x="311277" y="14097"/>
                </a:lnTo>
                <a:lnTo>
                  <a:pt x="307048" y="12191"/>
                </a:lnTo>
                <a:close/>
              </a:path>
              <a:path w="321944" h="688339">
                <a:moveTo>
                  <a:pt x="299719" y="8889"/>
                </a:moveTo>
                <a:lnTo>
                  <a:pt x="290176" y="30363"/>
                </a:lnTo>
                <a:lnTo>
                  <a:pt x="300401" y="23003"/>
                </a:lnTo>
                <a:lnTo>
                  <a:pt x="299212" y="12191"/>
                </a:lnTo>
                <a:lnTo>
                  <a:pt x="307048" y="12191"/>
                </a:lnTo>
                <a:lnTo>
                  <a:pt x="299719" y="8889"/>
                </a:lnTo>
                <a:close/>
              </a:path>
              <a:path w="321944" h="688339">
                <a:moveTo>
                  <a:pt x="299212" y="12191"/>
                </a:moveTo>
                <a:lnTo>
                  <a:pt x="300401" y="23003"/>
                </a:lnTo>
                <a:lnTo>
                  <a:pt x="309244" y="16637"/>
                </a:lnTo>
                <a:lnTo>
                  <a:pt x="299212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12"/>
          <p:cNvGrpSpPr/>
          <p:nvPr/>
        </p:nvGrpSpPr>
        <p:grpSpPr>
          <a:xfrm>
            <a:off x="3742399" y="2819400"/>
            <a:ext cx="594360" cy="711200"/>
            <a:chOff x="2758694" y="2819400"/>
            <a:chExt cx="594360" cy="711200"/>
          </a:xfrm>
        </p:grpSpPr>
        <p:sp>
          <p:nvSpPr>
            <p:cNvPr id="24" name="object 13"/>
            <p:cNvSpPr/>
            <p:nvPr/>
          </p:nvSpPr>
          <p:spPr>
            <a:xfrm>
              <a:off x="2758694" y="3156711"/>
              <a:ext cx="467868" cy="373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4"/>
            <p:cNvSpPr/>
            <p:nvPr/>
          </p:nvSpPr>
          <p:spPr>
            <a:xfrm>
              <a:off x="3005709" y="2819400"/>
              <a:ext cx="347345" cy="305435"/>
            </a:xfrm>
            <a:custGeom>
              <a:avLst/>
              <a:gdLst/>
              <a:ahLst/>
              <a:cxnLst/>
              <a:rect l="l" t="t" r="r" b="b"/>
              <a:pathLst>
                <a:path w="347345" h="305435">
                  <a:moveTo>
                    <a:pt x="328133" y="16549"/>
                  </a:moveTo>
                  <a:lnTo>
                    <a:pt x="315971" y="18903"/>
                  </a:lnTo>
                  <a:lnTo>
                    <a:pt x="0" y="295528"/>
                  </a:lnTo>
                  <a:lnTo>
                    <a:pt x="8382" y="305053"/>
                  </a:lnTo>
                  <a:lnTo>
                    <a:pt x="324115" y="28531"/>
                  </a:lnTo>
                  <a:lnTo>
                    <a:pt x="328133" y="16549"/>
                  </a:lnTo>
                  <a:close/>
                </a:path>
                <a:path w="347345" h="305435">
                  <a:moveTo>
                    <a:pt x="345899" y="3555"/>
                  </a:moveTo>
                  <a:lnTo>
                    <a:pt x="333502" y="3555"/>
                  </a:lnTo>
                  <a:lnTo>
                    <a:pt x="341756" y="13080"/>
                  </a:lnTo>
                  <a:lnTo>
                    <a:pt x="324115" y="28531"/>
                  </a:lnTo>
                  <a:lnTo>
                    <a:pt x="303530" y="89915"/>
                  </a:lnTo>
                  <a:lnTo>
                    <a:pt x="302514" y="93217"/>
                  </a:lnTo>
                  <a:lnTo>
                    <a:pt x="304292" y="96774"/>
                  </a:lnTo>
                  <a:lnTo>
                    <a:pt x="310895" y="99060"/>
                  </a:lnTo>
                  <a:lnTo>
                    <a:pt x="314452" y="97282"/>
                  </a:lnTo>
                  <a:lnTo>
                    <a:pt x="315594" y="93979"/>
                  </a:lnTo>
                  <a:lnTo>
                    <a:pt x="345899" y="3555"/>
                  </a:lnTo>
                  <a:close/>
                </a:path>
                <a:path w="347345" h="305435">
                  <a:moveTo>
                    <a:pt x="347091" y="0"/>
                  </a:moveTo>
                  <a:lnTo>
                    <a:pt x="246380" y="19430"/>
                  </a:lnTo>
                  <a:lnTo>
                    <a:pt x="244094" y="22860"/>
                  </a:lnTo>
                  <a:lnTo>
                    <a:pt x="244729" y="26288"/>
                  </a:lnTo>
                  <a:lnTo>
                    <a:pt x="245491" y="29717"/>
                  </a:lnTo>
                  <a:lnTo>
                    <a:pt x="248793" y="32003"/>
                  </a:lnTo>
                  <a:lnTo>
                    <a:pt x="252221" y="31241"/>
                  </a:lnTo>
                  <a:lnTo>
                    <a:pt x="315971" y="18903"/>
                  </a:lnTo>
                  <a:lnTo>
                    <a:pt x="333502" y="3555"/>
                  </a:lnTo>
                  <a:lnTo>
                    <a:pt x="345899" y="3555"/>
                  </a:lnTo>
                  <a:lnTo>
                    <a:pt x="347091" y="0"/>
                  </a:lnTo>
                  <a:close/>
                </a:path>
                <a:path w="347345" h="305435">
                  <a:moveTo>
                    <a:pt x="335813" y="6223"/>
                  </a:moveTo>
                  <a:lnTo>
                    <a:pt x="331596" y="6223"/>
                  </a:lnTo>
                  <a:lnTo>
                    <a:pt x="338836" y="14477"/>
                  </a:lnTo>
                  <a:lnTo>
                    <a:pt x="328133" y="16549"/>
                  </a:lnTo>
                  <a:lnTo>
                    <a:pt x="324115" y="28531"/>
                  </a:lnTo>
                  <a:lnTo>
                    <a:pt x="341756" y="13080"/>
                  </a:lnTo>
                  <a:lnTo>
                    <a:pt x="335813" y="6223"/>
                  </a:lnTo>
                  <a:close/>
                </a:path>
                <a:path w="347345" h="305435">
                  <a:moveTo>
                    <a:pt x="333502" y="3555"/>
                  </a:moveTo>
                  <a:lnTo>
                    <a:pt x="315971" y="18903"/>
                  </a:lnTo>
                  <a:lnTo>
                    <a:pt x="328133" y="16549"/>
                  </a:lnTo>
                  <a:lnTo>
                    <a:pt x="331596" y="6223"/>
                  </a:lnTo>
                  <a:lnTo>
                    <a:pt x="335813" y="6223"/>
                  </a:lnTo>
                  <a:lnTo>
                    <a:pt x="333502" y="3555"/>
                  </a:lnTo>
                  <a:close/>
                </a:path>
                <a:path w="347345" h="305435">
                  <a:moveTo>
                    <a:pt x="331596" y="6223"/>
                  </a:moveTo>
                  <a:lnTo>
                    <a:pt x="328133" y="16549"/>
                  </a:lnTo>
                  <a:lnTo>
                    <a:pt x="338836" y="14477"/>
                  </a:lnTo>
                  <a:lnTo>
                    <a:pt x="331596" y="62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15"/>
          <p:cNvGrpSpPr/>
          <p:nvPr/>
        </p:nvGrpSpPr>
        <p:grpSpPr>
          <a:xfrm>
            <a:off x="2121955" y="2819400"/>
            <a:ext cx="614680" cy="1447800"/>
            <a:chOff x="1138250" y="2819400"/>
            <a:chExt cx="614680" cy="1447800"/>
          </a:xfrm>
        </p:grpSpPr>
        <p:sp>
          <p:nvSpPr>
            <p:cNvPr id="27" name="object 16"/>
            <p:cNvSpPr/>
            <p:nvPr/>
          </p:nvSpPr>
          <p:spPr>
            <a:xfrm>
              <a:off x="1138250" y="2819399"/>
              <a:ext cx="614680" cy="1447800"/>
            </a:xfrm>
            <a:custGeom>
              <a:avLst/>
              <a:gdLst/>
              <a:ahLst/>
              <a:cxnLst/>
              <a:rect l="l" t="t" r="r" b="b"/>
              <a:pathLst>
                <a:path w="614680" h="1447800">
                  <a:moveTo>
                    <a:pt x="614349" y="1447800"/>
                  </a:moveTo>
                  <a:lnTo>
                    <a:pt x="613295" y="1442593"/>
                  </a:lnTo>
                  <a:lnTo>
                    <a:pt x="594791" y="1350645"/>
                  </a:lnTo>
                  <a:lnTo>
                    <a:pt x="594156" y="1347216"/>
                  </a:lnTo>
                  <a:lnTo>
                    <a:pt x="590727" y="1345057"/>
                  </a:lnTo>
                  <a:lnTo>
                    <a:pt x="583869" y="1346327"/>
                  </a:lnTo>
                  <a:lnTo>
                    <a:pt x="581710" y="1349756"/>
                  </a:lnTo>
                  <a:lnTo>
                    <a:pt x="582345" y="1353185"/>
                  </a:lnTo>
                  <a:lnTo>
                    <a:pt x="595083" y="1416558"/>
                  </a:lnTo>
                  <a:lnTo>
                    <a:pt x="9499" y="757821"/>
                  </a:lnTo>
                  <a:lnTo>
                    <a:pt x="0" y="766191"/>
                  </a:lnTo>
                  <a:lnTo>
                    <a:pt x="585647" y="1425028"/>
                  </a:lnTo>
                  <a:lnTo>
                    <a:pt x="520750" y="1403858"/>
                  </a:lnTo>
                  <a:lnTo>
                    <a:pt x="517194" y="1405636"/>
                  </a:lnTo>
                  <a:lnTo>
                    <a:pt x="516039" y="1409065"/>
                  </a:lnTo>
                  <a:lnTo>
                    <a:pt x="515035" y="1412367"/>
                  </a:lnTo>
                  <a:lnTo>
                    <a:pt x="516813" y="1415923"/>
                  </a:lnTo>
                  <a:lnTo>
                    <a:pt x="520115" y="1417066"/>
                  </a:lnTo>
                  <a:lnTo>
                    <a:pt x="614349" y="1447800"/>
                  </a:lnTo>
                  <a:close/>
                </a:path>
                <a:path w="614680" h="1447800">
                  <a:moveTo>
                    <a:pt x="614349" y="0"/>
                  </a:moveTo>
                  <a:lnTo>
                    <a:pt x="512483" y="11811"/>
                  </a:lnTo>
                  <a:lnTo>
                    <a:pt x="509955" y="14986"/>
                  </a:lnTo>
                  <a:lnTo>
                    <a:pt x="510717" y="21971"/>
                  </a:lnTo>
                  <a:lnTo>
                    <a:pt x="513892" y="24384"/>
                  </a:lnTo>
                  <a:lnTo>
                    <a:pt x="581634" y="16560"/>
                  </a:lnTo>
                  <a:lnTo>
                    <a:pt x="939" y="452120"/>
                  </a:lnTo>
                  <a:lnTo>
                    <a:pt x="8559" y="462280"/>
                  </a:lnTo>
                  <a:lnTo>
                    <a:pt x="589381" y="26644"/>
                  </a:lnTo>
                  <a:lnTo>
                    <a:pt x="564184" y="86360"/>
                  </a:lnTo>
                  <a:lnTo>
                    <a:pt x="562787" y="89535"/>
                  </a:lnTo>
                  <a:lnTo>
                    <a:pt x="564311" y="93345"/>
                  </a:lnTo>
                  <a:lnTo>
                    <a:pt x="567486" y="94615"/>
                  </a:lnTo>
                  <a:lnTo>
                    <a:pt x="570788" y="96012"/>
                  </a:lnTo>
                  <a:lnTo>
                    <a:pt x="574471" y="94488"/>
                  </a:lnTo>
                  <a:lnTo>
                    <a:pt x="575868" y="91313"/>
                  </a:lnTo>
                  <a:lnTo>
                    <a:pt x="613321" y="2413"/>
                  </a:lnTo>
                  <a:lnTo>
                    <a:pt x="6143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7"/>
            <p:cNvSpPr/>
            <p:nvPr/>
          </p:nvSpPr>
          <p:spPr>
            <a:xfrm>
              <a:off x="1312417" y="3154425"/>
              <a:ext cx="390144" cy="4358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1"/>
          <p:cNvSpPr/>
          <p:nvPr/>
        </p:nvSpPr>
        <p:spPr>
          <a:xfrm>
            <a:off x="5403305" y="3119754"/>
            <a:ext cx="152400" cy="461645"/>
          </a:xfrm>
          <a:custGeom>
            <a:avLst/>
            <a:gdLst/>
            <a:ahLst/>
            <a:cxnLst/>
            <a:rect l="l" t="t" r="r" b="b"/>
            <a:pathLst>
              <a:path w="152400" h="461645">
                <a:moveTo>
                  <a:pt x="0" y="0"/>
                </a:moveTo>
                <a:lnTo>
                  <a:pt x="29640" y="1002"/>
                </a:lnTo>
                <a:lnTo>
                  <a:pt x="53863" y="3730"/>
                </a:lnTo>
                <a:lnTo>
                  <a:pt x="70205" y="7768"/>
                </a:lnTo>
                <a:lnTo>
                  <a:pt x="76200" y="12700"/>
                </a:lnTo>
                <a:lnTo>
                  <a:pt x="76200" y="218059"/>
                </a:lnTo>
                <a:lnTo>
                  <a:pt x="82194" y="223043"/>
                </a:lnTo>
                <a:lnTo>
                  <a:pt x="98536" y="227075"/>
                </a:lnTo>
                <a:lnTo>
                  <a:pt x="122759" y="229774"/>
                </a:lnTo>
                <a:lnTo>
                  <a:pt x="152400" y="230759"/>
                </a:lnTo>
                <a:lnTo>
                  <a:pt x="122759" y="231761"/>
                </a:lnTo>
                <a:lnTo>
                  <a:pt x="98536" y="234489"/>
                </a:lnTo>
                <a:lnTo>
                  <a:pt x="82194" y="238527"/>
                </a:lnTo>
                <a:lnTo>
                  <a:pt x="76200" y="243459"/>
                </a:lnTo>
                <a:lnTo>
                  <a:pt x="76200" y="448945"/>
                </a:lnTo>
                <a:lnTo>
                  <a:pt x="70205" y="453876"/>
                </a:lnTo>
                <a:lnTo>
                  <a:pt x="53863" y="457914"/>
                </a:lnTo>
                <a:lnTo>
                  <a:pt x="29640" y="460642"/>
                </a:lnTo>
                <a:lnTo>
                  <a:pt x="0" y="46164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9"/>
          <p:cNvSpPr txBox="1"/>
          <p:nvPr/>
        </p:nvSpPr>
        <p:spPr>
          <a:xfrm>
            <a:off x="6025725" y="1626616"/>
            <a:ext cx="29737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Consider relation r(ABCD)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1" name="object 20"/>
          <p:cNvSpPr txBox="1"/>
          <p:nvPr/>
        </p:nvSpPr>
        <p:spPr>
          <a:xfrm>
            <a:off x="6025725" y="1931416"/>
            <a:ext cx="28733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and its projections r1(AB)  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r2(BC).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2" name="object 22"/>
          <p:cNvSpPr txBox="1"/>
          <p:nvPr/>
        </p:nvSpPr>
        <p:spPr>
          <a:xfrm>
            <a:off x="5856307" y="3144773"/>
            <a:ext cx="2345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Phantom</a:t>
            </a:r>
            <a:r>
              <a:rPr sz="2400" i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Arial"/>
                <a:cs typeface="Arial"/>
              </a:rPr>
              <a:t>records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3" name="object 23"/>
          <p:cNvSpPr txBox="1"/>
          <p:nvPr/>
        </p:nvSpPr>
        <p:spPr>
          <a:xfrm>
            <a:off x="6025725" y="4293870"/>
            <a:ext cx="325564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Observation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Not all decompositions of a  table can </a:t>
            </a:r>
            <a:r>
              <a:rPr sz="2000" spc="-10" dirty="0">
                <a:latin typeface="Arial"/>
                <a:cs typeface="Arial"/>
              </a:rPr>
              <a:t>be </a:t>
            </a:r>
            <a:r>
              <a:rPr sz="2000" spc="-5" dirty="0">
                <a:latin typeface="Arial"/>
                <a:cs typeface="Arial"/>
              </a:rPr>
              <a:t>combined using  </a:t>
            </a:r>
            <a:r>
              <a:rPr sz="2000" i="1" spc="-5" dirty="0">
                <a:latin typeface="Arial"/>
                <a:cs typeface="Arial"/>
              </a:rPr>
              <a:t>natural join </a:t>
            </a:r>
            <a:r>
              <a:rPr sz="2000" spc="-5" dirty="0">
                <a:latin typeface="Arial"/>
                <a:cs typeface="Arial"/>
              </a:rPr>
              <a:t>to reproduce the  original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table.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Spurious </a:t>
            </a:r>
            <a:r>
              <a:rPr lang="en-IN" spc="-5" dirty="0" err="1" smtClean="0"/>
              <a:t>Tuples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grpSp>
        <p:nvGrpSpPr>
          <p:cNvPr id="36" name="object 2"/>
          <p:cNvGrpSpPr/>
          <p:nvPr/>
        </p:nvGrpSpPr>
        <p:grpSpPr>
          <a:xfrm>
            <a:off x="3624649" y="1899285"/>
            <a:ext cx="1282700" cy="920115"/>
            <a:chOff x="2225294" y="1899285"/>
            <a:chExt cx="1282700" cy="920115"/>
          </a:xfrm>
        </p:grpSpPr>
        <p:sp>
          <p:nvSpPr>
            <p:cNvPr id="37" name="object 3"/>
            <p:cNvSpPr/>
            <p:nvPr/>
          </p:nvSpPr>
          <p:spPr>
            <a:xfrm>
              <a:off x="2225294" y="2191004"/>
              <a:ext cx="467868" cy="3733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4"/>
            <p:cNvSpPr/>
            <p:nvPr/>
          </p:nvSpPr>
          <p:spPr>
            <a:xfrm>
              <a:off x="2309368" y="1899284"/>
              <a:ext cx="1198880" cy="920115"/>
            </a:xfrm>
            <a:custGeom>
              <a:avLst/>
              <a:gdLst/>
              <a:ahLst/>
              <a:cxnLst/>
              <a:rect l="l" t="t" r="r" b="b"/>
              <a:pathLst>
                <a:path w="1198879" h="920114">
                  <a:moveTo>
                    <a:pt x="103505" y="831850"/>
                  </a:moveTo>
                  <a:lnTo>
                    <a:pt x="102489" y="827913"/>
                  </a:lnTo>
                  <a:lnTo>
                    <a:pt x="96393" y="824357"/>
                  </a:lnTo>
                  <a:lnTo>
                    <a:pt x="92456" y="825373"/>
                  </a:lnTo>
                  <a:lnTo>
                    <a:pt x="90678" y="828421"/>
                  </a:lnTo>
                  <a:lnTo>
                    <a:pt x="57835" y="884059"/>
                  </a:lnTo>
                  <a:lnTo>
                    <a:pt x="57721" y="894549"/>
                  </a:lnTo>
                  <a:lnTo>
                    <a:pt x="57785" y="884135"/>
                  </a:lnTo>
                  <a:lnTo>
                    <a:pt x="59182" y="640461"/>
                  </a:lnTo>
                  <a:lnTo>
                    <a:pt x="46482" y="640334"/>
                  </a:lnTo>
                  <a:lnTo>
                    <a:pt x="45085" y="884059"/>
                  </a:lnTo>
                  <a:lnTo>
                    <a:pt x="12827" y="827913"/>
                  </a:lnTo>
                  <a:lnTo>
                    <a:pt x="11049" y="824865"/>
                  </a:lnTo>
                  <a:lnTo>
                    <a:pt x="7112" y="823849"/>
                  </a:lnTo>
                  <a:lnTo>
                    <a:pt x="4191" y="825627"/>
                  </a:lnTo>
                  <a:lnTo>
                    <a:pt x="1143" y="827278"/>
                  </a:lnTo>
                  <a:lnTo>
                    <a:pt x="0" y="831215"/>
                  </a:lnTo>
                  <a:lnTo>
                    <a:pt x="1778" y="834263"/>
                  </a:lnTo>
                  <a:lnTo>
                    <a:pt x="51181" y="920115"/>
                  </a:lnTo>
                  <a:lnTo>
                    <a:pt x="58597" y="907542"/>
                  </a:lnTo>
                  <a:lnTo>
                    <a:pt x="101600" y="834771"/>
                  </a:lnTo>
                  <a:lnTo>
                    <a:pt x="103505" y="831850"/>
                  </a:lnTo>
                  <a:close/>
                </a:path>
                <a:path w="1198879" h="920114">
                  <a:moveTo>
                    <a:pt x="1198626" y="11430"/>
                  </a:moveTo>
                  <a:lnTo>
                    <a:pt x="1193038" y="0"/>
                  </a:lnTo>
                  <a:lnTo>
                    <a:pt x="310819" y="441109"/>
                  </a:lnTo>
                  <a:lnTo>
                    <a:pt x="348234" y="384048"/>
                  </a:lnTo>
                  <a:lnTo>
                    <a:pt x="347345" y="380111"/>
                  </a:lnTo>
                  <a:lnTo>
                    <a:pt x="344424" y="378079"/>
                  </a:lnTo>
                  <a:lnTo>
                    <a:pt x="341503" y="376174"/>
                  </a:lnTo>
                  <a:lnTo>
                    <a:pt x="337566" y="377063"/>
                  </a:lnTo>
                  <a:lnTo>
                    <a:pt x="281432" y="462915"/>
                  </a:lnTo>
                  <a:lnTo>
                    <a:pt x="383794" y="469519"/>
                  </a:lnTo>
                  <a:lnTo>
                    <a:pt x="386842" y="466852"/>
                  </a:lnTo>
                  <a:lnTo>
                    <a:pt x="387096" y="463423"/>
                  </a:lnTo>
                  <a:lnTo>
                    <a:pt x="387108" y="462915"/>
                  </a:lnTo>
                  <a:lnTo>
                    <a:pt x="387223" y="459867"/>
                  </a:lnTo>
                  <a:lnTo>
                    <a:pt x="384556" y="456819"/>
                  </a:lnTo>
                  <a:lnTo>
                    <a:pt x="381127" y="456692"/>
                  </a:lnTo>
                  <a:lnTo>
                    <a:pt x="316382" y="452488"/>
                  </a:lnTo>
                  <a:lnTo>
                    <a:pt x="1198626" y="11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7"/>
          <p:cNvSpPr txBox="1"/>
          <p:nvPr/>
        </p:nvSpPr>
        <p:spPr>
          <a:xfrm>
            <a:off x="6277425" y="1626616"/>
            <a:ext cx="3040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Consider the following two  relations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1950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Arial"/>
                <a:cs typeface="Arial"/>
              </a:rPr>
              <a:t>(ABC)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0" name="object 9"/>
          <p:cNvSpPr txBox="1"/>
          <p:nvPr/>
        </p:nvSpPr>
        <p:spPr>
          <a:xfrm>
            <a:off x="6302825" y="2236216"/>
            <a:ext cx="9791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r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(BCD).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11"/>
          <p:cNvSpPr txBox="1"/>
          <p:nvPr/>
        </p:nvSpPr>
        <p:spPr>
          <a:xfrm>
            <a:off x="6293426" y="3147059"/>
            <a:ext cx="3234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021330" algn="l"/>
              </a:tabLst>
            </a:pPr>
            <a:r>
              <a:rPr sz="1800" spc="-5" dirty="0">
                <a:latin typeface="Arial"/>
                <a:cs typeface="Arial"/>
              </a:rPr>
              <a:t>Compute natural join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7" baseline="-20833" dirty="0">
                <a:latin typeface="Arial"/>
                <a:cs typeface="Arial"/>
              </a:rPr>
              <a:t>1	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7" baseline="-20833" dirty="0">
                <a:latin typeface="Arial"/>
                <a:cs typeface="Arial"/>
              </a:rPr>
              <a:t>2</a:t>
            </a:r>
            <a:endParaRPr sz="1800" baseline="-20833" dirty="0">
              <a:latin typeface="Arial"/>
              <a:cs typeface="Arial"/>
            </a:endParaRPr>
          </a:p>
        </p:txBody>
      </p:sp>
      <p:sp>
        <p:nvSpPr>
          <p:cNvPr id="42" name="object 12"/>
          <p:cNvSpPr txBox="1"/>
          <p:nvPr/>
        </p:nvSpPr>
        <p:spPr>
          <a:xfrm>
            <a:off x="6306126" y="5253482"/>
            <a:ext cx="3157220" cy="1154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6FC0"/>
                </a:solidFill>
                <a:latin typeface="Arial"/>
                <a:cs typeface="Arial"/>
              </a:rPr>
              <a:t>Observation</a:t>
            </a:r>
            <a:endParaRPr sz="2000">
              <a:latin typeface="Arial"/>
              <a:cs typeface="Arial"/>
            </a:endParaRPr>
          </a:p>
          <a:p>
            <a:pPr marL="38100" marR="30480">
              <a:lnSpc>
                <a:spcPct val="100000"/>
              </a:lnSpc>
              <a:spcBef>
                <a:spcPts val="10"/>
              </a:spcBef>
            </a:pPr>
            <a:r>
              <a:rPr sz="1800" spc="-35" dirty="0">
                <a:latin typeface="Arial"/>
                <a:cs typeface="Arial"/>
              </a:rPr>
              <a:t>Tables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7" baseline="-20833" dirty="0">
                <a:latin typeface="Arial"/>
                <a:cs typeface="Arial"/>
              </a:rPr>
              <a:t>2 </a:t>
            </a:r>
            <a:r>
              <a:rPr sz="1800" spc="-5" dirty="0">
                <a:latin typeface="Arial"/>
                <a:cs typeface="Arial"/>
              </a:rPr>
              <a:t>and r</a:t>
            </a:r>
            <a:r>
              <a:rPr sz="1800" spc="-7" baseline="-20833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‘ are </a:t>
            </a:r>
            <a:r>
              <a:rPr sz="1800" dirty="0">
                <a:latin typeface="Arial"/>
                <a:cs typeface="Arial"/>
              </a:rPr>
              <a:t>the same  </a:t>
            </a:r>
            <a:r>
              <a:rPr sz="1800" spc="-5" dirty="0">
                <a:latin typeface="Arial"/>
                <a:cs typeface="Arial"/>
              </a:rPr>
              <a:t>however tuple &lt;</a:t>
            </a:r>
            <a:r>
              <a:rPr sz="1800" spc="-5" dirty="0">
                <a:solidFill>
                  <a:srgbClr val="006FC0"/>
                </a:solidFill>
                <a:latin typeface="Arial"/>
                <a:cs typeface="Arial"/>
              </a:rPr>
              <a:t>2,2,6</a:t>
            </a:r>
            <a:r>
              <a:rPr sz="1800" spc="-5" dirty="0">
                <a:latin typeface="Arial"/>
                <a:cs typeface="Arial"/>
              </a:rPr>
              <a:t>&gt; </a:t>
            </a:r>
            <a:r>
              <a:rPr sz="1800" spc="-600" dirty="0">
                <a:latin typeface="Verdana"/>
                <a:cs typeface="Verdana"/>
              </a:rPr>
              <a:t>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7" baseline="-20833" dirty="0">
                <a:latin typeface="Arial"/>
                <a:cs typeface="Arial"/>
              </a:rPr>
              <a:t>1 </a:t>
            </a:r>
            <a:r>
              <a:rPr sz="1800" dirty="0">
                <a:latin typeface="Arial"/>
                <a:cs typeface="Arial"/>
              </a:rPr>
              <a:t>but  not </a:t>
            </a:r>
            <a:r>
              <a:rPr sz="1800" spc="-5" dirty="0">
                <a:latin typeface="Arial"/>
                <a:cs typeface="Arial"/>
              </a:rPr>
              <a:t>present 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</a:t>
            </a:r>
            <a:r>
              <a:rPr sz="1800" spc="-7" baseline="-20833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‘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3" name="object 14"/>
          <p:cNvGraphicFramePr>
            <a:graphicFrameLocks noGrp="1"/>
          </p:cNvGraphicFramePr>
          <p:nvPr/>
        </p:nvGraphicFramePr>
        <p:xfrm>
          <a:off x="2124205" y="1846663"/>
          <a:ext cx="697229" cy="932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29"/>
                <a:gridCol w="228600"/>
                <a:gridCol w="228600"/>
              </a:tblGrid>
              <a:tr h="191071">
                <a:tc>
                  <a:txBody>
                    <a:bodyPr/>
                    <a:lstStyle/>
                    <a:p>
                      <a:pPr marR="10160" algn="ctr">
                        <a:lnSpc>
                          <a:spcPts val="1315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A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381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B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381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C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3810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191325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182819">
                <a:tc>
                  <a:txBody>
                    <a:bodyPr/>
                    <a:lstStyle/>
                    <a:p>
                      <a:pPr marR="23495" algn="ctr">
                        <a:lnSpc>
                          <a:spcPts val="131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183073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184342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4" name="object 16"/>
          <p:cNvGraphicFramePr>
            <a:graphicFrameLocks noGrp="1"/>
          </p:cNvGraphicFramePr>
          <p:nvPr/>
        </p:nvGraphicFramePr>
        <p:xfrm>
          <a:off x="5016230" y="1846663"/>
          <a:ext cx="697229" cy="749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29"/>
                <a:gridCol w="228600"/>
                <a:gridCol w="228600"/>
              </a:tblGrid>
              <a:tr h="191071">
                <a:tc>
                  <a:txBody>
                    <a:bodyPr/>
                    <a:lstStyle/>
                    <a:p>
                      <a:pPr marR="16510" algn="ctr">
                        <a:lnSpc>
                          <a:spcPts val="1315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B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381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C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381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D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3810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191325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182819">
                <a:tc>
                  <a:txBody>
                    <a:bodyPr/>
                    <a:lstStyle/>
                    <a:p>
                      <a:pPr marR="23495" algn="ctr">
                        <a:lnSpc>
                          <a:spcPts val="131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183834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905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905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905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object 19"/>
          <p:cNvGraphicFramePr>
            <a:graphicFrameLocks noGrp="1"/>
          </p:cNvGraphicFramePr>
          <p:nvPr/>
        </p:nvGraphicFramePr>
        <p:xfrm>
          <a:off x="3415787" y="2968970"/>
          <a:ext cx="925829" cy="11151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29"/>
                <a:gridCol w="228600"/>
                <a:gridCol w="228600"/>
                <a:gridCol w="228600"/>
              </a:tblGrid>
              <a:tr h="19183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A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381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B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381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sz="1100" b="1" dirty="0">
                          <a:latin typeface="Caladea"/>
                          <a:cs typeface="Caladea"/>
                        </a:rPr>
                        <a:t>C</a:t>
                      </a:r>
                      <a:endParaRPr sz="1100">
                        <a:latin typeface="Caladea"/>
                        <a:cs typeface="Caladea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381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D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3810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190563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98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1828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18358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182819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183580"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sz="1100" dirty="0">
                          <a:latin typeface="Aroania"/>
                          <a:cs typeface="Aroania"/>
                        </a:rPr>
                        <a:t>3</a:t>
                      </a:r>
                      <a:endParaRPr sz="1100">
                        <a:latin typeface="Aroania"/>
                        <a:cs typeface="Aroania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object 26"/>
          <p:cNvGraphicFramePr>
            <a:graphicFrameLocks noGrp="1"/>
          </p:cNvGraphicFramePr>
          <p:nvPr/>
        </p:nvGraphicFramePr>
        <p:xfrm>
          <a:off x="2124205" y="4445463"/>
          <a:ext cx="697229" cy="748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29"/>
                <a:gridCol w="228600"/>
                <a:gridCol w="228600"/>
              </a:tblGrid>
              <a:tr h="191071">
                <a:tc>
                  <a:txBody>
                    <a:bodyPr/>
                    <a:lstStyle/>
                    <a:p>
                      <a:pPr marR="10160" algn="ctr">
                        <a:lnSpc>
                          <a:spcPts val="1315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A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381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B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381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C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3810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191325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182819">
                <a:tc>
                  <a:txBody>
                    <a:bodyPr/>
                    <a:lstStyle/>
                    <a:p>
                      <a:pPr marR="23495" algn="ctr">
                        <a:lnSpc>
                          <a:spcPts val="131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18358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905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object 27"/>
          <p:cNvGraphicFramePr>
            <a:graphicFrameLocks noGrp="1"/>
          </p:cNvGraphicFramePr>
          <p:nvPr/>
        </p:nvGraphicFramePr>
        <p:xfrm>
          <a:off x="5016230" y="4445463"/>
          <a:ext cx="697229" cy="748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29"/>
                <a:gridCol w="228600"/>
                <a:gridCol w="228600"/>
              </a:tblGrid>
              <a:tr h="191071">
                <a:tc>
                  <a:txBody>
                    <a:bodyPr/>
                    <a:lstStyle/>
                    <a:p>
                      <a:pPr marR="16510" algn="ctr">
                        <a:lnSpc>
                          <a:spcPts val="1315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B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381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C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381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D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3810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191325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762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381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  <a:tr h="182819">
                <a:tc>
                  <a:txBody>
                    <a:bodyPr/>
                    <a:lstStyle/>
                    <a:p>
                      <a:pPr marR="23495" algn="ctr">
                        <a:lnSpc>
                          <a:spcPts val="131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9050">
                      <a:solidFill>
                        <a:srgbClr val="4F81BC"/>
                      </a:solidFill>
                      <a:prstDash val="solid"/>
                    </a:lnB>
                  </a:tcPr>
                </a:tc>
              </a:tr>
              <a:tr h="18358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905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905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</a:p>
                  </a:txBody>
                  <a:tcPr marL="0" marR="0" marT="0" marB="0">
                    <a:lnL w="19050">
                      <a:solidFill>
                        <a:srgbClr val="4F81BC"/>
                      </a:solidFill>
                      <a:prstDash val="solid"/>
                    </a:lnL>
                    <a:lnR w="19050">
                      <a:solidFill>
                        <a:srgbClr val="4F81BC"/>
                      </a:solidFill>
                      <a:prstDash val="solid"/>
                    </a:lnR>
                    <a:lnT w="19050" cap="flat" cmpd="sng" algn="ctr">
                      <a:solidFill>
                        <a:srgbClr val="4F81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2DFED"/>
                    </a:solidFill>
                  </a:tcPr>
                </a:tc>
              </a:tr>
            </a:tbl>
          </a:graphicData>
        </a:graphic>
      </p:graphicFrame>
      <p:sp>
        <p:nvSpPr>
          <p:cNvPr id="48" name="object 28"/>
          <p:cNvSpPr/>
          <p:nvPr/>
        </p:nvSpPr>
        <p:spPr>
          <a:xfrm>
            <a:off x="2843599" y="1899666"/>
            <a:ext cx="689610" cy="462915"/>
          </a:xfrm>
          <a:custGeom>
            <a:avLst/>
            <a:gdLst/>
            <a:ahLst/>
            <a:cxnLst/>
            <a:rect l="l" t="t" r="r" b="b"/>
            <a:pathLst>
              <a:path w="689610" h="462914">
                <a:moveTo>
                  <a:pt x="587756" y="443738"/>
                </a:moveTo>
                <a:lnTo>
                  <a:pt x="584707" y="446405"/>
                </a:lnTo>
                <a:lnTo>
                  <a:pt x="584440" y="450214"/>
                </a:lnTo>
                <a:lnTo>
                  <a:pt x="584326" y="453389"/>
                </a:lnTo>
                <a:lnTo>
                  <a:pt x="586994" y="456438"/>
                </a:lnTo>
                <a:lnTo>
                  <a:pt x="590423" y="456564"/>
                </a:lnTo>
                <a:lnTo>
                  <a:pt x="689356" y="462534"/>
                </a:lnTo>
                <a:lnTo>
                  <a:pt x="688548" y="460883"/>
                </a:lnTo>
                <a:lnTo>
                  <a:pt x="675386" y="460883"/>
                </a:lnTo>
                <a:lnTo>
                  <a:pt x="655771" y="447807"/>
                </a:lnTo>
                <a:lnTo>
                  <a:pt x="591185" y="443992"/>
                </a:lnTo>
                <a:lnTo>
                  <a:pt x="587756" y="443738"/>
                </a:lnTo>
                <a:close/>
              </a:path>
              <a:path w="689610" h="462914">
                <a:moveTo>
                  <a:pt x="655771" y="447807"/>
                </a:moveTo>
                <a:lnTo>
                  <a:pt x="675386" y="460883"/>
                </a:lnTo>
                <a:lnTo>
                  <a:pt x="677049" y="458343"/>
                </a:lnTo>
                <a:lnTo>
                  <a:pt x="673226" y="458343"/>
                </a:lnTo>
                <a:lnTo>
                  <a:pt x="668443" y="448556"/>
                </a:lnTo>
                <a:lnTo>
                  <a:pt x="655771" y="447807"/>
                </a:lnTo>
                <a:close/>
              </a:path>
              <a:path w="689610" h="462914">
                <a:moveTo>
                  <a:pt x="640461" y="369062"/>
                </a:moveTo>
                <a:lnTo>
                  <a:pt x="637413" y="370586"/>
                </a:lnTo>
                <a:lnTo>
                  <a:pt x="634238" y="372110"/>
                </a:lnTo>
                <a:lnTo>
                  <a:pt x="632841" y="375920"/>
                </a:lnTo>
                <a:lnTo>
                  <a:pt x="634492" y="379095"/>
                </a:lnTo>
                <a:lnTo>
                  <a:pt x="662913" y="437241"/>
                </a:lnTo>
                <a:lnTo>
                  <a:pt x="682370" y="450214"/>
                </a:lnTo>
                <a:lnTo>
                  <a:pt x="675386" y="460883"/>
                </a:lnTo>
                <a:lnTo>
                  <a:pt x="688548" y="460883"/>
                </a:lnTo>
                <a:lnTo>
                  <a:pt x="645794" y="373507"/>
                </a:lnTo>
                <a:lnTo>
                  <a:pt x="644270" y="370332"/>
                </a:lnTo>
                <a:lnTo>
                  <a:pt x="640461" y="369062"/>
                </a:lnTo>
                <a:close/>
              </a:path>
              <a:path w="689610" h="462914">
                <a:moveTo>
                  <a:pt x="668443" y="448556"/>
                </a:moveTo>
                <a:lnTo>
                  <a:pt x="673226" y="458343"/>
                </a:lnTo>
                <a:lnTo>
                  <a:pt x="679323" y="449199"/>
                </a:lnTo>
                <a:lnTo>
                  <a:pt x="668443" y="448556"/>
                </a:lnTo>
                <a:close/>
              </a:path>
              <a:path w="689610" h="462914">
                <a:moveTo>
                  <a:pt x="662913" y="437241"/>
                </a:moveTo>
                <a:lnTo>
                  <a:pt x="668443" y="448556"/>
                </a:lnTo>
                <a:lnTo>
                  <a:pt x="679323" y="449199"/>
                </a:lnTo>
                <a:lnTo>
                  <a:pt x="673226" y="458343"/>
                </a:lnTo>
                <a:lnTo>
                  <a:pt x="677049" y="458343"/>
                </a:lnTo>
                <a:lnTo>
                  <a:pt x="682370" y="450214"/>
                </a:lnTo>
                <a:lnTo>
                  <a:pt x="662913" y="437241"/>
                </a:lnTo>
                <a:close/>
              </a:path>
              <a:path w="689610" h="462914">
                <a:moveTo>
                  <a:pt x="7112" y="0"/>
                </a:moveTo>
                <a:lnTo>
                  <a:pt x="0" y="10668"/>
                </a:lnTo>
                <a:lnTo>
                  <a:pt x="655771" y="447807"/>
                </a:lnTo>
                <a:lnTo>
                  <a:pt x="668443" y="448556"/>
                </a:lnTo>
                <a:lnTo>
                  <a:pt x="662913" y="437241"/>
                </a:lnTo>
                <a:lnTo>
                  <a:pt x="7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9"/>
          <p:cNvSpPr/>
          <p:nvPr/>
        </p:nvSpPr>
        <p:spPr>
          <a:xfrm>
            <a:off x="2847155" y="4108957"/>
            <a:ext cx="2057400" cy="548640"/>
          </a:xfrm>
          <a:custGeom>
            <a:avLst/>
            <a:gdLst/>
            <a:ahLst/>
            <a:cxnLst/>
            <a:rect l="l" t="t" r="r" b="b"/>
            <a:pathLst>
              <a:path w="2057400" h="548639">
                <a:moveTo>
                  <a:pt x="2057400" y="539242"/>
                </a:moveTo>
                <a:lnTo>
                  <a:pt x="1998980" y="454914"/>
                </a:lnTo>
                <a:lnTo>
                  <a:pt x="1995043" y="454152"/>
                </a:lnTo>
                <a:lnTo>
                  <a:pt x="1989201" y="458216"/>
                </a:lnTo>
                <a:lnTo>
                  <a:pt x="1988566" y="462153"/>
                </a:lnTo>
                <a:lnTo>
                  <a:pt x="1990471" y="465074"/>
                </a:lnTo>
                <a:lnTo>
                  <a:pt x="2027351" y="518274"/>
                </a:lnTo>
                <a:lnTo>
                  <a:pt x="917067" y="127"/>
                </a:lnTo>
                <a:lnTo>
                  <a:pt x="914400" y="5842"/>
                </a:lnTo>
                <a:lnTo>
                  <a:pt x="911987" y="0"/>
                </a:lnTo>
                <a:lnTo>
                  <a:pt x="30734" y="367182"/>
                </a:lnTo>
                <a:lnTo>
                  <a:pt x="69850" y="315468"/>
                </a:lnTo>
                <a:lnTo>
                  <a:pt x="72009" y="312674"/>
                </a:lnTo>
                <a:lnTo>
                  <a:pt x="71501" y="308737"/>
                </a:lnTo>
                <a:lnTo>
                  <a:pt x="68707" y="306578"/>
                </a:lnTo>
                <a:lnTo>
                  <a:pt x="65913" y="304546"/>
                </a:lnTo>
                <a:lnTo>
                  <a:pt x="61849" y="305054"/>
                </a:lnTo>
                <a:lnTo>
                  <a:pt x="59817" y="307848"/>
                </a:lnTo>
                <a:lnTo>
                  <a:pt x="0" y="386842"/>
                </a:lnTo>
                <a:lnTo>
                  <a:pt x="98171" y="400050"/>
                </a:lnTo>
                <a:lnTo>
                  <a:pt x="101727" y="400431"/>
                </a:lnTo>
                <a:lnTo>
                  <a:pt x="104902" y="398018"/>
                </a:lnTo>
                <a:lnTo>
                  <a:pt x="105283" y="394589"/>
                </a:lnTo>
                <a:lnTo>
                  <a:pt x="105791" y="391033"/>
                </a:lnTo>
                <a:lnTo>
                  <a:pt x="103378" y="387858"/>
                </a:lnTo>
                <a:lnTo>
                  <a:pt x="99822" y="387477"/>
                </a:lnTo>
                <a:lnTo>
                  <a:pt x="35775" y="378828"/>
                </a:lnTo>
                <a:lnTo>
                  <a:pt x="14097" y="387858"/>
                </a:lnTo>
                <a:lnTo>
                  <a:pt x="18961" y="385826"/>
                </a:lnTo>
                <a:lnTo>
                  <a:pt x="35775" y="378828"/>
                </a:lnTo>
                <a:lnTo>
                  <a:pt x="914273" y="12750"/>
                </a:lnTo>
                <a:lnTo>
                  <a:pt x="2022081" y="529729"/>
                </a:lnTo>
                <a:lnTo>
                  <a:pt x="1957578" y="535686"/>
                </a:lnTo>
                <a:lnTo>
                  <a:pt x="1954022" y="535940"/>
                </a:lnTo>
                <a:lnTo>
                  <a:pt x="1951482" y="539115"/>
                </a:lnTo>
                <a:lnTo>
                  <a:pt x="1951863" y="542544"/>
                </a:lnTo>
                <a:lnTo>
                  <a:pt x="1952117" y="546100"/>
                </a:lnTo>
                <a:lnTo>
                  <a:pt x="1955292" y="548640"/>
                </a:lnTo>
                <a:lnTo>
                  <a:pt x="1958721" y="548259"/>
                </a:lnTo>
                <a:lnTo>
                  <a:pt x="2053221" y="539623"/>
                </a:lnTo>
                <a:lnTo>
                  <a:pt x="2057400" y="539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30"/>
          <p:cNvGrpSpPr/>
          <p:nvPr/>
        </p:nvGrpSpPr>
        <p:grpSpPr>
          <a:xfrm>
            <a:off x="1623192" y="2357437"/>
            <a:ext cx="390525" cy="187325"/>
            <a:chOff x="223837" y="2357437"/>
            <a:chExt cx="390525" cy="187325"/>
          </a:xfrm>
        </p:grpSpPr>
        <p:sp>
          <p:nvSpPr>
            <p:cNvPr id="51" name="object 31"/>
            <p:cNvSpPr/>
            <p:nvPr/>
          </p:nvSpPr>
          <p:spPr>
            <a:xfrm>
              <a:off x="228600" y="2362200"/>
              <a:ext cx="381000" cy="177800"/>
            </a:xfrm>
            <a:custGeom>
              <a:avLst/>
              <a:gdLst/>
              <a:ahLst/>
              <a:cxnLst/>
              <a:rect l="l" t="t" r="r" b="b"/>
              <a:pathLst>
                <a:path w="381000" h="177800">
                  <a:moveTo>
                    <a:pt x="292265" y="0"/>
                  </a:moveTo>
                  <a:lnTo>
                    <a:pt x="292265" y="44323"/>
                  </a:lnTo>
                  <a:lnTo>
                    <a:pt x="0" y="44323"/>
                  </a:lnTo>
                  <a:lnTo>
                    <a:pt x="0" y="133096"/>
                  </a:lnTo>
                  <a:lnTo>
                    <a:pt x="292265" y="133096"/>
                  </a:lnTo>
                  <a:lnTo>
                    <a:pt x="292265" y="177419"/>
                  </a:lnTo>
                  <a:lnTo>
                    <a:pt x="381000" y="88773"/>
                  </a:lnTo>
                  <a:lnTo>
                    <a:pt x="29226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32"/>
            <p:cNvSpPr/>
            <p:nvPr/>
          </p:nvSpPr>
          <p:spPr>
            <a:xfrm>
              <a:off x="228600" y="2362200"/>
              <a:ext cx="381000" cy="177800"/>
            </a:xfrm>
            <a:custGeom>
              <a:avLst/>
              <a:gdLst/>
              <a:ahLst/>
              <a:cxnLst/>
              <a:rect l="l" t="t" r="r" b="b"/>
              <a:pathLst>
                <a:path w="381000" h="177800">
                  <a:moveTo>
                    <a:pt x="0" y="44323"/>
                  </a:moveTo>
                  <a:lnTo>
                    <a:pt x="292265" y="44323"/>
                  </a:lnTo>
                  <a:lnTo>
                    <a:pt x="292265" y="0"/>
                  </a:lnTo>
                  <a:lnTo>
                    <a:pt x="381000" y="88773"/>
                  </a:lnTo>
                  <a:lnTo>
                    <a:pt x="292265" y="177419"/>
                  </a:lnTo>
                  <a:lnTo>
                    <a:pt x="292265" y="133096"/>
                  </a:lnTo>
                  <a:lnTo>
                    <a:pt x="0" y="133096"/>
                  </a:lnTo>
                  <a:lnTo>
                    <a:pt x="0" y="4432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33"/>
          <p:cNvSpPr txBox="1"/>
          <p:nvPr/>
        </p:nvSpPr>
        <p:spPr>
          <a:xfrm>
            <a:off x="6355149" y="4229861"/>
            <a:ext cx="20840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Evaluate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projections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36"/>
          <p:cNvSpPr txBox="1"/>
          <p:nvPr/>
        </p:nvSpPr>
        <p:spPr>
          <a:xfrm>
            <a:off x="6355149" y="4504435"/>
            <a:ext cx="2058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7415" algn="l"/>
              </a:tabLst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‘=	</a:t>
            </a:r>
            <a:r>
              <a:rPr sz="1800" dirty="0">
                <a:latin typeface="Arial"/>
                <a:cs typeface="Arial"/>
              </a:rPr>
              <a:t>(r)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r ‘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Functional Dependencies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Functional dependencies (</a:t>
            </a:r>
            <a:r>
              <a:rPr lang="en-US" sz="2800" dirty="0" err="1">
                <a:cs typeface="Times New Roman" pitchFamily="18" charset="0"/>
              </a:rPr>
              <a:t>FDs</a:t>
            </a:r>
            <a:r>
              <a:rPr lang="en-US" sz="2800" dirty="0">
                <a:cs typeface="Times New Roman" pitchFamily="18" charset="0"/>
              </a:rPr>
              <a:t>) are used to specify </a:t>
            </a:r>
            <a:r>
              <a:rPr lang="en-US" sz="2800" i="1" dirty="0">
                <a:cs typeface="Times New Roman" pitchFamily="18" charset="0"/>
              </a:rPr>
              <a:t>formal measures</a:t>
            </a:r>
            <a:r>
              <a:rPr lang="en-US" sz="2800" dirty="0">
                <a:cs typeface="Times New Roman" pitchFamily="18" charset="0"/>
              </a:rPr>
              <a:t>  of the "goodness" of relational designs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FDs</a:t>
            </a:r>
            <a:r>
              <a:rPr lang="en-US" sz="2800" dirty="0">
                <a:cs typeface="Times New Roman" pitchFamily="18" charset="0"/>
              </a:rPr>
              <a:t> and keys are used to define </a:t>
            </a:r>
            <a:r>
              <a:rPr lang="en-US" sz="2800" b="1" dirty="0">
                <a:cs typeface="Times New Roman" pitchFamily="18" charset="0"/>
              </a:rPr>
              <a:t>normal forms</a:t>
            </a:r>
            <a:r>
              <a:rPr lang="en-US" sz="2800" dirty="0">
                <a:cs typeface="Times New Roman" pitchFamily="18" charset="0"/>
              </a:rPr>
              <a:t> for relations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FDs</a:t>
            </a:r>
            <a:r>
              <a:rPr lang="en-US" sz="2800" dirty="0">
                <a:cs typeface="Times New Roman" pitchFamily="18" charset="0"/>
              </a:rPr>
              <a:t> are </a:t>
            </a:r>
            <a:r>
              <a:rPr lang="en-US" sz="2800" b="1" dirty="0">
                <a:cs typeface="Times New Roman" pitchFamily="18" charset="0"/>
              </a:rPr>
              <a:t>constraints</a:t>
            </a:r>
            <a:r>
              <a:rPr lang="en-US" sz="2800" dirty="0">
                <a:cs typeface="Times New Roman" pitchFamily="18" charset="0"/>
              </a:rPr>
              <a:t> that are derived from the </a:t>
            </a:r>
            <a:r>
              <a:rPr lang="en-US" sz="2800" i="1" dirty="0">
                <a:cs typeface="Times New Roman" pitchFamily="18" charset="0"/>
              </a:rPr>
              <a:t>meaning</a:t>
            </a:r>
            <a:r>
              <a:rPr lang="en-US" sz="2800" dirty="0">
                <a:cs typeface="Times New Roman" pitchFamily="18" charset="0"/>
              </a:rPr>
              <a:t>  and </a:t>
            </a:r>
            <a:r>
              <a:rPr lang="en-US" sz="2800" i="1" dirty="0">
                <a:cs typeface="Times New Roman" pitchFamily="18" charset="0"/>
              </a:rPr>
              <a:t>interrelationships</a:t>
            </a:r>
            <a:r>
              <a:rPr lang="en-US" sz="2800" dirty="0">
                <a:cs typeface="Times New Roman" pitchFamily="18" charset="0"/>
              </a:rPr>
              <a:t>  of the data </a:t>
            </a:r>
            <a:r>
              <a:rPr lang="en-US" sz="2800" dirty="0" smtClean="0">
                <a:cs typeface="Times New Roman" pitchFamily="18" charset="0"/>
              </a:rPr>
              <a:t>attributes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FD is a constraint between two sets of attributes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A set of attributes X </a:t>
            </a:r>
            <a:r>
              <a:rPr lang="en-US" sz="2800" i="1" dirty="0">
                <a:cs typeface="Times New Roman" pitchFamily="18" charset="0"/>
              </a:rPr>
              <a:t>functionally determines</a:t>
            </a:r>
            <a:r>
              <a:rPr lang="en-US" sz="2800" dirty="0">
                <a:cs typeface="Times New Roman" pitchFamily="18" charset="0"/>
              </a:rPr>
              <a:t>  a set of attributes Y if the value of X determines a unique value for Y</a:t>
            </a: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Functional Dependencies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11770"/>
            <a:ext cx="10515600" cy="4351338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X </a:t>
            </a:r>
            <a:r>
              <a:rPr lang="en-US" sz="2400" dirty="0" smtClean="0"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BostonII" charset="0"/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Y holds if whenever two </a:t>
            </a:r>
            <a:r>
              <a:rPr lang="en-US" sz="2400" dirty="0" err="1">
                <a:cs typeface="Times New Roman" pitchFamily="18" charset="0"/>
              </a:rPr>
              <a:t>tuples</a:t>
            </a:r>
            <a:r>
              <a:rPr lang="en-US" sz="2400" dirty="0">
                <a:cs typeface="Times New Roman" pitchFamily="18" charset="0"/>
              </a:rPr>
              <a:t> have the same value for X, they </a:t>
            </a:r>
            <a:r>
              <a:rPr lang="en-US" sz="2400" i="1" dirty="0">
                <a:cs typeface="Times New Roman" pitchFamily="18" charset="0"/>
              </a:rPr>
              <a:t>must have</a:t>
            </a:r>
            <a:r>
              <a:rPr lang="en-US" sz="2400" dirty="0">
                <a:cs typeface="Times New Roman" pitchFamily="18" charset="0"/>
              </a:rPr>
              <a:t>  the same value for Y</a:t>
            </a:r>
          </a:p>
          <a:p>
            <a:r>
              <a:rPr lang="en-US" sz="2400" dirty="0">
                <a:cs typeface="Times New Roman" pitchFamily="18" charset="0"/>
              </a:rPr>
              <a:t>For any two </a:t>
            </a:r>
            <a:r>
              <a:rPr lang="en-US" sz="2400" dirty="0" err="1">
                <a:cs typeface="Times New Roman" pitchFamily="18" charset="0"/>
              </a:rPr>
              <a:t>tuples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t1</a:t>
            </a:r>
            <a:r>
              <a:rPr lang="en-US" sz="2400" dirty="0">
                <a:cs typeface="Times New Roman" pitchFamily="18" charset="0"/>
              </a:rPr>
              <a:t> and </a:t>
            </a:r>
            <a:r>
              <a:rPr lang="en-US" sz="2400" dirty="0" err="1">
                <a:cs typeface="Times New Roman" pitchFamily="18" charset="0"/>
              </a:rPr>
              <a:t>t2</a:t>
            </a:r>
            <a:r>
              <a:rPr lang="en-US" sz="2400" dirty="0">
                <a:cs typeface="Times New Roman" pitchFamily="18" charset="0"/>
              </a:rPr>
              <a:t> in any relation instance r(R</a:t>
            </a:r>
            <a:r>
              <a:rPr lang="en-US" sz="2400" dirty="0" smtClean="0">
                <a:cs typeface="Times New Roman" pitchFamily="18" charset="0"/>
              </a:rPr>
              <a:t>):</a:t>
            </a:r>
          </a:p>
          <a:p>
            <a:pPr>
              <a:buNone/>
            </a:pPr>
            <a:r>
              <a:rPr lang="en-US" sz="2400" dirty="0" smtClean="0">
                <a:cs typeface="Times New Roman" pitchFamily="18" charset="0"/>
              </a:rPr>
              <a:t>				 </a:t>
            </a:r>
            <a:r>
              <a:rPr lang="en-US" sz="2400" i="1" dirty="0">
                <a:cs typeface="Times New Roman" pitchFamily="18" charset="0"/>
              </a:rPr>
              <a:t>If</a:t>
            </a:r>
            <a:r>
              <a:rPr lang="en-US" sz="2400" dirty="0">
                <a:cs typeface="Times New Roman" pitchFamily="18" charset="0"/>
              </a:rPr>
              <a:t>  </a:t>
            </a:r>
            <a:r>
              <a:rPr lang="en-US" sz="2400" dirty="0" err="1">
                <a:cs typeface="Times New Roman" pitchFamily="18" charset="0"/>
              </a:rPr>
              <a:t>t1</a:t>
            </a:r>
            <a:r>
              <a:rPr lang="en-US" sz="2400" dirty="0">
                <a:cs typeface="Times New Roman" pitchFamily="18" charset="0"/>
              </a:rPr>
              <a:t>[X]=</a:t>
            </a:r>
            <a:r>
              <a:rPr lang="en-US" sz="2400" dirty="0" err="1">
                <a:cs typeface="Times New Roman" pitchFamily="18" charset="0"/>
              </a:rPr>
              <a:t>t2</a:t>
            </a:r>
            <a:r>
              <a:rPr lang="en-US" sz="2400" dirty="0">
                <a:cs typeface="Times New Roman" pitchFamily="18" charset="0"/>
              </a:rPr>
              <a:t>[X], </a:t>
            </a:r>
            <a:endParaRPr lang="en-US" sz="24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2400" i="1" dirty="0" smtClean="0">
                <a:cs typeface="Times New Roman" pitchFamily="18" charset="0"/>
              </a:rPr>
              <a:t>				       then</a:t>
            </a:r>
            <a:r>
              <a:rPr lang="en-US" sz="2400" dirty="0" smtClean="0">
                <a:cs typeface="Times New Roman" pitchFamily="18" charset="0"/>
              </a:rPr>
              <a:t>  </a:t>
            </a:r>
            <a:r>
              <a:rPr lang="en-US" sz="2400" dirty="0" err="1">
                <a:cs typeface="Times New Roman" pitchFamily="18" charset="0"/>
              </a:rPr>
              <a:t>t1</a:t>
            </a:r>
            <a:r>
              <a:rPr lang="en-US" sz="2400" dirty="0">
                <a:cs typeface="Times New Roman" pitchFamily="18" charset="0"/>
              </a:rPr>
              <a:t>[Y]=</a:t>
            </a:r>
            <a:r>
              <a:rPr lang="en-US" sz="2400" dirty="0" err="1">
                <a:cs typeface="Times New Roman" pitchFamily="18" charset="0"/>
              </a:rPr>
              <a:t>t2</a:t>
            </a:r>
            <a:r>
              <a:rPr lang="en-US" sz="2400" dirty="0">
                <a:cs typeface="Times New Roman" pitchFamily="18" charset="0"/>
              </a:rPr>
              <a:t>[Y]</a:t>
            </a:r>
          </a:p>
          <a:p>
            <a:r>
              <a:rPr lang="en-US" sz="2400" dirty="0">
                <a:cs typeface="Times New Roman" pitchFamily="18" charset="0"/>
              </a:rPr>
              <a:t>X </a:t>
            </a:r>
            <a:r>
              <a:rPr lang="en-US" sz="2400" dirty="0" smtClean="0"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BostonII" charset="0"/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Y in R specifies a </a:t>
            </a:r>
            <a:r>
              <a:rPr lang="en-US" sz="2400" i="1" dirty="0">
                <a:cs typeface="Times New Roman" pitchFamily="18" charset="0"/>
              </a:rPr>
              <a:t>constraint</a:t>
            </a:r>
            <a:r>
              <a:rPr lang="en-US" sz="2400" dirty="0">
                <a:cs typeface="Times New Roman" pitchFamily="18" charset="0"/>
              </a:rPr>
              <a:t>  on all relation instances r(R)</a:t>
            </a:r>
          </a:p>
          <a:p>
            <a:r>
              <a:rPr lang="en-US" sz="2400" dirty="0">
                <a:cs typeface="Times New Roman" pitchFamily="18" charset="0"/>
              </a:rPr>
              <a:t>Written as X </a:t>
            </a:r>
            <a:r>
              <a:rPr lang="en-US" sz="2400" dirty="0" smtClean="0"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cs typeface="Times New Roman" pitchFamily="18" charset="0"/>
              </a:rPr>
              <a:t>Y</a:t>
            </a:r>
            <a:r>
              <a:rPr lang="en-US" sz="2400" dirty="0">
                <a:cs typeface="Times New Roman" pitchFamily="18" charset="0"/>
              </a:rPr>
              <a:t>; can be displayed graphically on a relation schema as in Figures.  ( denoted by the arrow:  ).</a:t>
            </a:r>
          </a:p>
          <a:p>
            <a:r>
              <a:rPr lang="en-US" sz="2400" dirty="0" err="1">
                <a:cs typeface="Times New Roman" pitchFamily="18" charset="0"/>
              </a:rPr>
              <a:t>FDs</a:t>
            </a:r>
            <a:r>
              <a:rPr lang="en-US" sz="2400" dirty="0">
                <a:cs typeface="Times New Roman" pitchFamily="18" charset="0"/>
              </a:rPr>
              <a:t> are derived from the real-world constraints on the attributes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Example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492322"/>
            <a:ext cx="6428508" cy="373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9603" y="1682895"/>
            <a:ext cx="39624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object 11"/>
          <p:cNvSpPr txBox="1"/>
          <p:nvPr/>
        </p:nvSpPr>
        <p:spPr>
          <a:xfrm>
            <a:off x="8579426" y="1233055"/>
            <a:ext cx="3234055" cy="423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021330" algn="l"/>
              </a:tabLst>
            </a:pPr>
            <a:r>
              <a:rPr lang="en-US" sz="4000" baseline="-20833" dirty="0" smtClean="0">
                <a:latin typeface="Arial"/>
                <a:cs typeface="Arial"/>
              </a:rPr>
              <a:t>Does </a:t>
            </a:r>
            <a:r>
              <a:rPr lang="en-US" sz="4000" baseline="-20833" dirty="0" err="1" smtClean="0">
                <a:latin typeface="Arial"/>
                <a:cs typeface="Arial"/>
              </a:rPr>
              <a:t>B</a:t>
            </a:r>
            <a:r>
              <a:rPr lang="en-US" sz="4000" baseline="-20833" dirty="0" err="1" smtClean="0">
                <a:latin typeface="Arial"/>
                <a:cs typeface="Arial"/>
                <a:sym typeface="Wingdings" pitchFamily="2" charset="2"/>
              </a:rPr>
              <a:t></a:t>
            </a:r>
            <a:r>
              <a:rPr lang="en-US" sz="4000" baseline="-20833" dirty="0" err="1" smtClean="0">
                <a:latin typeface="Arial"/>
                <a:cs typeface="Arial"/>
              </a:rPr>
              <a:t>C</a:t>
            </a:r>
            <a:endParaRPr sz="4000" baseline="-2083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Examples of FD constraints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7527" y="1466850"/>
            <a:ext cx="4946073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62255" y="1438275"/>
            <a:ext cx="4793672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0"/>
            <a:ext cx="10515600" cy="13161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6" name="Text Box 2"/>
          <p:cNvSpPr txBox="1">
            <a:spLocks noGrp="1" noChangeArrowheads="1"/>
          </p:cNvSpPr>
          <p:nvPr>
            <p:ph idx="1"/>
          </p:nvPr>
        </p:nvSpPr>
        <p:spPr bwMode="auto">
          <a:xfrm>
            <a:off x="838200" y="1454727"/>
            <a:ext cx="10259291" cy="535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lvl="3" eaLnBrk="1" hangingPunct="1">
              <a:buNone/>
              <a:tabLst>
                <a:tab pos="914400" algn="l"/>
              </a:tabLst>
            </a:pPr>
            <a:r>
              <a:rPr lang="en-US" altLang="en-US" dirty="0" smtClean="0"/>
              <a:t>1</a:t>
            </a:r>
            <a:r>
              <a:rPr lang="en-US" altLang="en-US" dirty="0"/>
              <a:t>	Informal Design Guidelines for Relational Databases</a:t>
            </a:r>
          </a:p>
          <a:p>
            <a:pPr marL="400050" lvl="3" eaLnBrk="1" hangingPunct="1">
              <a:buNone/>
              <a:tabLst>
                <a:tab pos="914400" algn="l"/>
              </a:tabLst>
            </a:pPr>
            <a:r>
              <a:rPr lang="en-US" altLang="en-US" dirty="0"/>
              <a:t>	1.1	Semantics of the Relation Attributes</a:t>
            </a:r>
          </a:p>
          <a:p>
            <a:pPr marL="400050" lvl="3" eaLnBrk="1" hangingPunct="1">
              <a:buNone/>
              <a:tabLst>
                <a:tab pos="914400" algn="l"/>
              </a:tabLst>
            </a:pPr>
            <a:r>
              <a:rPr lang="en-US" altLang="en-US" dirty="0"/>
              <a:t>	1.2	Redundant Information in </a:t>
            </a:r>
            <a:r>
              <a:rPr lang="en-US" altLang="en-US" dirty="0" err="1"/>
              <a:t>Tuples</a:t>
            </a:r>
            <a:r>
              <a:rPr lang="en-US" altLang="en-US" dirty="0"/>
              <a:t> and Update </a:t>
            </a:r>
            <a:r>
              <a:rPr lang="en-US" altLang="en-US" dirty="0" smtClean="0"/>
              <a:t>Anomalies</a:t>
            </a:r>
            <a:endParaRPr lang="en-US" altLang="en-US" dirty="0"/>
          </a:p>
          <a:p>
            <a:pPr marL="400050" lvl="3" eaLnBrk="1" hangingPunct="1">
              <a:buNone/>
              <a:tabLst>
                <a:tab pos="914400" algn="l"/>
              </a:tabLst>
            </a:pPr>
            <a:r>
              <a:rPr lang="en-US" altLang="en-US" dirty="0"/>
              <a:t>	1.3	Null Values in </a:t>
            </a:r>
            <a:r>
              <a:rPr lang="en-US" altLang="en-US" dirty="0" err="1"/>
              <a:t>Tuples</a:t>
            </a:r>
            <a:endParaRPr lang="en-US" altLang="en-US" dirty="0"/>
          </a:p>
          <a:p>
            <a:pPr marL="400050" lvl="3" eaLnBrk="1" hangingPunct="1">
              <a:buNone/>
              <a:tabLst>
                <a:tab pos="914400" algn="l"/>
              </a:tabLst>
            </a:pPr>
            <a:r>
              <a:rPr lang="en-US" altLang="en-US" dirty="0"/>
              <a:t>	1.4	Spurious </a:t>
            </a:r>
            <a:r>
              <a:rPr lang="en-US" altLang="en-US" dirty="0" err="1"/>
              <a:t>Tuples</a:t>
            </a:r>
            <a:endParaRPr lang="en-US" altLang="en-US" dirty="0"/>
          </a:p>
          <a:p>
            <a:pPr marL="400050" lvl="3" eaLnBrk="1" hangingPunct="1">
              <a:buNone/>
              <a:tabLst>
                <a:tab pos="914400" algn="l"/>
              </a:tabLst>
            </a:pPr>
            <a:r>
              <a:rPr lang="en-US" altLang="en-US" dirty="0"/>
              <a:t>2	Functional Dependencies (</a:t>
            </a:r>
            <a:r>
              <a:rPr lang="en-US" altLang="en-US" dirty="0" err="1"/>
              <a:t>FDs</a:t>
            </a:r>
            <a:r>
              <a:rPr lang="en-US" altLang="en-US" dirty="0"/>
              <a:t>)</a:t>
            </a:r>
          </a:p>
          <a:p>
            <a:pPr marL="400050" lvl="3" eaLnBrk="1" hangingPunct="1">
              <a:buNone/>
              <a:tabLst>
                <a:tab pos="914400" algn="l"/>
              </a:tabLst>
            </a:pPr>
            <a:r>
              <a:rPr lang="en-US" altLang="en-US" dirty="0"/>
              <a:t>	2.1	Definition of FD</a:t>
            </a:r>
          </a:p>
          <a:p>
            <a:pPr marL="400050" lvl="3" eaLnBrk="1" hangingPunct="1">
              <a:buNone/>
              <a:tabLst>
                <a:tab pos="914400" algn="l"/>
              </a:tabLst>
            </a:pPr>
            <a:r>
              <a:rPr lang="en-US" altLang="en-US" dirty="0"/>
              <a:t>	2.2	Inference Rules for </a:t>
            </a:r>
            <a:r>
              <a:rPr lang="en-US" altLang="en-US" dirty="0" err="1"/>
              <a:t>FDs</a:t>
            </a:r>
            <a:endParaRPr lang="en-US" altLang="en-US" dirty="0"/>
          </a:p>
          <a:p>
            <a:pPr marL="400050" lvl="3" eaLnBrk="1" hangingPunct="1">
              <a:buNone/>
              <a:tabLst>
                <a:tab pos="914400" algn="l"/>
              </a:tabLst>
            </a:pPr>
            <a:r>
              <a:rPr lang="en-US" altLang="en-US" dirty="0"/>
              <a:t>	2.3	Equivalence of Sets of </a:t>
            </a:r>
            <a:r>
              <a:rPr lang="en-US" altLang="en-US" dirty="0" err="1" smtClean="0"/>
              <a:t>FDs</a:t>
            </a:r>
            <a:endParaRPr lang="en-US" altLang="en-US" dirty="0" smtClean="0"/>
          </a:p>
          <a:p>
            <a:pPr marL="261938" lvl="3" indent="-82550">
              <a:buNone/>
              <a:tabLst>
                <a:tab pos="720725" algn="l"/>
              </a:tabLst>
            </a:pPr>
            <a:r>
              <a:rPr lang="en-US" altLang="en-US" dirty="0" smtClean="0"/>
              <a:t>3  Normal Forms Based on Primary Keys</a:t>
            </a:r>
          </a:p>
          <a:p>
            <a:pPr marL="261938" lvl="3" indent="-82550">
              <a:buNone/>
            </a:pPr>
            <a:r>
              <a:rPr lang="en-US" altLang="en-US" dirty="0" smtClean="0"/>
              <a:t>	   3.1	Introduction to Normalization</a:t>
            </a:r>
          </a:p>
          <a:p>
            <a:pPr marL="261938" lvl="3" indent="-82550">
              <a:buNone/>
            </a:pPr>
            <a:r>
              <a:rPr lang="en-US" altLang="en-US" dirty="0" smtClean="0"/>
              <a:t>	   3.2	First Normal Form</a:t>
            </a:r>
          </a:p>
          <a:p>
            <a:pPr marL="261938" lvl="3" indent="-82550">
              <a:buNone/>
            </a:pPr>
            <a:r>
              <a:rPr lang="en-US" altLang="en-US" dirty="0" smtClean="0"/>
              <a:t>	   3.3	Second Normal Form</a:t>
            </a:r>
          </a:p>
          <a:p>
            <a:pPr marL="261938" lvl="3" indent="-82550">
              <a:buNone/>
            </a:pPr>
            <a:r>
              <a:rPr lang="en-US" altLang="en-US" dirty="0" smtClean="0"/>
              <a:t>	   3.4	Third Normal Form</a:t>
            </a:r>
          </a:p>
          <a:p>
            <a:pPr marL="261938" lvl="3" indent="-82550">
              <a:buNone/>
            </a:pPr>
            <a:r>
              <a:rPr lang="en-US" altLang="en-US" dirty="0" smtClean="0"/>
              <a:t>4  General Normal Form Definitions  (For </a:t>
            </a:r>
            <a:r>
              <a:rPr lang="en-US" altLang="en-US" u="sng" dirty="0" smtClean="0"/>
              <a:t>Multiple</a:t>
            </a:r>
            <a:r>
              <a:rPr lang="en-US" altLang="en-US" dirty="0" smtClean="0"/>
              <a:t> Keys)</a:t>
            </a:r>
          </a:p>
          <a:p>
            <a:pPr marL="261938" lvl="3" indent="-82550">
              <a:buNone/>
            </a:pPr>
            <a:r>
              <a:rPr lang="en-US" altLang="en-US" dirty="0" smtClean="0"/>
              <a:t>5  </a:t>
            </a:r>
            <a:r>
              <a:rPr lang="en-US" altLang="en-US" dirty="0" err="1" smtClean="0"/>
              <a:t>BCNF</a:t>
            </a:r>
            <a:r>
              <a:rPr lang="en-US" altLang="en-US" dirty="0" smtClean="0"/>
              <a:t> (Boyce-</a:t>
            </a:r>
            <a:r>
              <a:rPr lang="en-US" altLang="en-US" dirty="0" err="1" smtClean="0"/>
              <a:t>Codd</a:t>
            </a:r>
            <a:r>
              <a:rPr lang="en-US" altLang="en-US" dirty="0" smtClean="0"/>
              <a:t> Normal Form) </a:t>
            </a:r>
            <a:endParaRPr lang="en-US" altLang="en-US" dirty="0"/>
          </a:p>
          <a:p>
            <a:pPr marL="400050" lvl="3" eaLnBrk="1" hangingPunct="1">
              <a:buNone/>
              <a:tabLst>
                <a:tab pos="914400" algn="l"/>
              </a:tabLst>
            </a:pPr>
            <a:r>
              <a:rPr lang="en-US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41842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Examples of FD constraints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social security number determines employee name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	</a:t>
            </a:r>
            <a:r>
              <a:rPr lang="en-US" sz="2800" dirty="0" err="1">
                <a:cs typeface="Times New Roman" pitchFamily="18" charset="0"/>
              </a:rPr>
              <a:t>SSN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800" dirty="0" err="1">
                <a:cs typeface="Times New Roman" pitchFamily="18" charset="0"/>
              </a:rPr>
              <a:t>ENAME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project number determines project name and location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	</a:t>
            </a:r>
            <a:r>
              <a:rPr lang="en-US" sz="2800" dirty="0" err="1">
                <a:cs typeface="Times New Roman" pitchFamily="18" charset="0"/>
              </a:rPr>
              <a:t>PNUMBER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800" dirty="0">
                <a:cs typeface="Times New Roman" pitchFamily="18" charset="0"/>
              </a:rPr>
              <a:t>{</a:t>
            </a:r>
            <a:r>
              <a:rPr lang="en-US" sz="2800" dirty="0" err="1">
                <a:cs typeface="Times New Roman" pitchFamily="18" charset="0"/>
              </a:rPr>
              <a:t>PNAME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PLOCATION</a:t>
            </a:r>
            <a:r>
              <a:rPr lang="en-US" sz="2800" dirty="0"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employee </a:t>
            </a:r>
            <a:r>
              <a:rPr lang="en-US" sz="2800" dirty="0" err="1">
                <a:cs typeface="Times New Roman" pitchFamily="18" charset="0"/>
              </a:rPr>
              <a:t>ssn</a:t>
            </a:r>
            <a:r>
              <a:rPr lang="en-US" sz="2800" dirty="0">
                <a:cs typeface="Times New Roman" pitchFamily="18" charset="0"/>
              </a:rPr>
              <a:t> and project number determines the hours per week that the employee works on the project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	{</a:t>
            </a:r>
            <a:r>
              <a:rPr lang="en-US" sz="2800" dirty="0" err="1">
                <a:cs typeface="Times New Roman" pitchFamily="18" charset="0"/>
              </a:rPr>
              <a:t>SSN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PNUMBER</a:t>
            </a:r>
            <a:r>
              <a:rPr lang="en-US" sz="2800" dirty="0">
                <a:cs typeface="Times New Roman" pitchFamily="18" charset="0"/>
              </a:rPr>
              <a:t>} </a:t>
            </a:r>
            <a:r>
              <a:rPr lang="en-US" sz="28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800" dirty="0">
                <a:cs typeface="Times New Roman" pitchFamily="18" charset="0"/>
              </a:rPr>
              <a:t>HOURS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Examples of FD constraints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Times New Roman" pitchFamily="18" charset="0"/>
              </a:rPr>
              <a:t>An FD is a property of the attributes in the schema R</a:t>
            </a:r>
          </a:p>
          <a:p>
            <a:r>
              <a:rPr lang="en-US" dirty="0" smtClean="0">
                <a:cs typeface="Times New Roman" pitchFamily="18" charset="0"/>
              </a:rPr>
              <a:t>The constraint must hold on </a:t>
            </a:r>
            <a:r>
              <a:rPr lang="en-US" i="1" dirty="0" smtClean="0">
                <a:cs typeface="Times New Roman" pitchFamily="18" charset="0"/>
              </a:rPr>
              <a:t>every relation instance</a:t>
            </a:r>
            <a:r>
              <a:rPr lang="en-US" dirty="0" smtClean="0">
                <a:cs typeface="Times New Roman" pitchFamily="18" charset="0"/>
              </a:rPr>
              <a:t>  r(R)</a:t>
            </a:r>
          </a:p>
          <a:p>
            <a:r>
              <a:rPr lang="en-US" dirty="0" smtClean="0">
                <a:cs typeface="Times New Roman" pitchFamily="18" charset="0"/>
              </a:rPr>
              <a:t>If K is a key of R, then K functionally determines all attributes in R (since we never have two distinct </a:t>
            </a:r>
            <a:r>
              <a:rPr lang="en-US" dirty="0" err="1" smtClean="0">
                <a:cs typeface="Times New Roman" pitchFamily="18" charset="0"/>
              </a:rPr>
              <a:t>tuples</a:t>
            </a:r>
            <a:r>
              <a:rPr lang="en-US" dirty="0" smtClean="0">
                <a:cs typeface="Times New Roman" pitchFamily="18" charset="0"/>
              </a:rPr>
              <a:t> with </a:t>
            </a:r>
            <a:r>
              <a:rPr lang="en-US" dirty="0" err="1" smtClean="0">
                <a:cs typeface="Times New Roman" pitchFamily="18" charset="0"/>
              </a:rPr>
              <a:t>t1</a:t>
            </a:r>
            <a:r>
              <a:rPr lang="en-US" dirty="0" smtClean="0">
                <a:cs typeface="Times New Roman" pitchFamily="18" charset="0"/>
              </a:rPr>
              <a:t>[K]=</a:t>
            </a:r>
            <a:r>
              <a:rPr lang="en-US" dirty="0" err="1" smtClean="0">
                <a:cs typeface="Times New Roman" pitchFamily="18" charset="0"/>
              </a:rPr>
              <a:t>t2</a:t>
            </a:r>
            <a:r>
              <a:rPr lang="en-US" dirty="0" smtClean="0">
                <a:cs typeface="Times New Roman" pitchFamily="18" charset="0"/>
              </a:rPr>
              <a:t>[K])</a:t>
            </a:r>
            <a:r>
              <a:rPr lang="en-US" dirty="0" smtClean="0"/>
              <a:t> 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2"/>
          <p:cNvSpPr txBox="1"/>
          <p:nvPr/>
        </p:nvSpPr>
        <p:spPr>
          <a:xfrm>
            <a:off x="1599529" y="3906140"/>
            <a:ext cx="7933055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7520" marR="5080" indent="-46482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Arial"/>
                <a:cs typeface="Arial"/>
              </a:rPr>
              <a:t>FDs </a:t>
            </a:r>
            <a:r>
              <a:rPr sz="4000" spc="-5" dirty="0">
                <a:latin typeface="Arial"/>
                <a:cs typeface="Arial"/>
              </a:rPr>
              <a:t>must hold for </a:t>
            </a:r>
            <a:r>
              <a:rPr sz="4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 valid </a:t>
            </a:r>
            <a:r>
              <a:rPr sz="4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states</a:t>
            </a:r>
            <a:r>
              <a:rPr sz="4000" dirty="0">
                <a:latin typeface="Arial"/>
                <a:cs typeface="Arial"/>
              </a:rPr>
              <a:t> </a:t>
            </a:r>
            <a:r>
              <a:rPr sz="4000" spc="-5" dirty="0">
                <a:latin typeface="Arial"/>
                <a:cs typeface="Arial"/>
              </a:rPr>
              <a:t>of  a relation, not just current</a:t>
            </a:r>
            <a:r>
              <a:rPr sz="4000" spc="50" dirty="0">
                <a:latin typeface="Arial"/>
                <a:cs typeface="Arial"/>
              </a:rPr>
              <a:t> </a:t>
            </a:r>
            <a:r>
              <a:rPr sz="4000" dirty="0">
                <a:latin typeface="Arial"/>
                <a:cs typeface="Arial"/>
              </a:rPr>
              <a:t>state</a:t>
            </a:r>
          </a:p>
        </p:txBody>
      </p:sp>
      <p:sp>
        <p:nvSpPr>
          <p:cNvPr id="15" name="object 3"/>
          <p:cNvSpPr txBox="1">
            <a:spLocks/>
          </p:cNvSpPr>
          <p:nvPr/>
        </p:nvSpPr>
        <p:spPr>
          <a:xfrm>
            <a:off x="2587089" y="5436229"/>
            <a:ext cx="5964936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 define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FDs</a:t>
            </a:r>
            <a:r>
              <a:rPr kumimoji="0" lang="en-IN" sz="2800" b="0" i="0" u="none" strike="noStrike" kern="1200" cap="none" spc="-5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carefully!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8" name="object 2"/>
          <p:cNvSpPr txBox="1">
            <a:spLocks/>
          </p:cNvSpPr>
          <p:nvPr/>
        </p:nvSpPr>
        <p:spPr>
          <a:xfrm>
            <a:off x="1177636" y="817829"/>
            <a:ext cx="7772400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do we identify</a:t>
            </a:r>
            <a:r>
              <a:rPr kumimoji="0" lang="en-IN" sz="4400" b="0" i="0" u="none" strike="noStrike" kern="1200" cap="none" spc="-8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FDs</a:t>
            </a: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object 3"/>
          <p:cNvSpPr txBox="1"/>
          <p:nvPr/>
        </p:nvSpPr>
        <p:spPr>
          <a:xfrm>
            <a:off x="764540" y="1814945"/>
            <a:ext cx="9557096" cy="40094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1275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Likely, </a:t>
            </a:r>
            <a:r>
              <a:rPr sz="3200" dirty="0">
                <a:latin typeface="Arial"/>
                <a:cs typeface="Arial"/>
              </a:rPr>
              <a:t>some FDs </a:t>
            </a:r>
            <a:r>
              <a:rPr sz="3200" spc="-5" dirty="0">
                <a:latin typeface="Arial"/>
                <a:cs typeface="Arial"/>
              </a:rPr>
              <a:t>will </a:t>
            </a:r>
            <a:r>
              <a:rPr sz="3200" spc="-10" dirty="0">
                <a:latin typeface="Arial"/>
                <a:cs typeface="Arial"/>
              </a:rPr>
              <a:t>be </a:t>
            </a:r>
            <a:r>
              <a:rPr sz="3200" spc="-5" dirty="0">
                <a:latin typeface="Arial"/>
                <a:cs typeface="Arial"/>
              </a:rPr>
              <a:t>obvious </a:t>
            </a:r>
            <a:r>
              <a:rPr sz="3200" spc="-10" dirty="0">
                <a:latin typeface="Arial"/>
                <a:cs typeface="Arial"/>
              </a:rPr>
              <a:t>or  </a:t>
            </a:r>
            <a:r>
              <a:rPr sz="3200" spc="-5" dirty="0">
                <a:latin typeface="Arial"/>
                <a:cs typeface="Arial"/>
              </a:rPr>
              <a:t>identified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initial </a:t>
            </a:r>
            <a:r>
              <a:rPr sz="3200" dirty="0">
                <a:latin typeface="Arial"/>
                <a:cs typeface="Arial"/>
              </a:rPr>
              <a:t>design of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DB</a:t>
            </a:r>
          </a:p>
          <a:p>
            <a:pPr marL="393700" marR="241935">
              <a:lnSpc>
                <a:spcPct val="100000"/>
              </a:lnSpc>
              <a:spcBef>
                <a:spcPts val="3150"/>
              </a:spcBef>
            </a:pPr>
            <a:r>
              <a:rPr sz="2400" spc="-15" dirty="0">
                <a:latin typeface="Arial"/>
                <a:cs typeface="Arial"/>
              </a:rPr>
              <a:t>Vehicle(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tagno,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regstate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25" dirty="0">
                <a:latin typeface="Arial"/>
                <a:cs typeface="Arial"/>
              </a:rPr>
              <a:t>owner, </a:t>
            </a:r>
            <a:r>
              <a:rPr sz="2400" spc="-5" dirty="0">
                <a:latin typeface="Arial"/>
                <a:cs typeface="Arial"/>
              </a:rPr>
              <a:t>make, model,  </a:t>
            </a:r>
            <a:r>
              <a:rPr sz="2400" spc="-30" dirty="0">
                <a:latin typeface="Arial"/>
                <a:cs typeface="Arial"/>
              </a:rPr>
              <a:t>year, </a:t>
            </a:r>
            <a:r>
              <a:rPr sz="2400" spc="-20" dirty="0">
                <a:latin typeface="Arial"/>
                <a:cs typeface="Arial"/>
              </a:rPr>
              <a:t>gaseconomy, </a:t>
            </a:r>
            <a:r>
              <a:rPr sz="2400" spc="-5" dirty="0">
                <a:latin typeface="Arial"/>
                <a:cs typeface="Arial"/>
              </a:rPr>
              <a:t>dealership,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dealeraddr)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Arial"/>
              <a:cs typeface="Arial"/>
            </a:endParaRPr>
          </a:p>
          <a:p>
            <a:pPr marL="13081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{tagno, </a:t>
            </a:r>
            <a:r>
              <a:rPr sz="2400" dirty="0">
                <a:latin typeface="Arial"/>
                <a:cs typeface="Arial"/>
              </a:rPr>
              <a:t>regstate} →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owner</a:t>
            </a:r>
            <a:endParaRPr sz="2400" dirty="0">
              <a:latin typeface="Arial"/>
              <a:cs typeface="Arial"/>
            </a:endParaRPr>
          </a:p>
          <a:p>
            <a:pPr marL="13081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{tagno, </a:t>
            </a:r>
            <a:r>
              <a:rPr sz="2400" dirty="0">
                <a:latin typeface="Arial"/>
                <a:cs typeface="Arial"/>
              </a:rPr>
              <a:t>regstate} → {make, </a:t>
            </a:r>
            <a:r>
              <a:rPr sz="2400" spc="-5" dirty="0">
                <a:latin typeface="Arial"/>
                <a:cs typeface="Arial"/>
              </a:rPr>
              <a:t>model,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year}</a:t>
            </a:r>
          </a:p>
          <a:p>
            <a:pPr marL="13081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{make, </a:t>
            </a:r>
            <a:r>
              <a:rPr sz="2400" spc="-5" dirty="0">
                <a:latin typeface="Arial"/>
                <a:cs typeface="Arial"/>
              </a:rPr>
              <a:t>model, </a:t>
            </a:r>
            <a:r>
              <a:rPr sz="2400" dirty="0">
                <a:latin typeface="Arial"/>
                <a:cs typeface="Arial"/>
              </a:rPr>
              <a:t>year} →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gaseconomy,</a:t>
            </a:r>
            <a:endParaRPr sz="2400" dirty="0">
              <a:latin typeface="Arial"/>
              <a:cs typeface="Arial"/>
            </a:endParaRPr>
          </a:p>
          <a:p>
            <a:pPr marL="1308100" marR="2005330">
              <a:lnSpc>
                <a:spcPct val="100000"/>
              </a:lnSpc>
              <a:tabLst>
                <a:tab pos="2885440" algn="l"/>
              </a:tabLst>
            </a:pPr>
            <a:r>
              <a:rPr sz="2400" spc="-5" dirty="0">
                <a:latin typeface="Arial"/>
                <a:cs typeface="Arial"/>
              </a:rPr>
              <a:t>dealership	</a:t>
            </a:r>
            <a:r>
              <a:rPr sz="2400" dirty="0">
                <a:latin typeface="Arial"/>
                <a:cs typeface="Arial"/>
              </a:rPr>
              <a:t>→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dealeraddr  </a:t>
            </a:r>
            <a:r>
              <a:rPr sz="2400" dirty="0">
                <a:latin typeface="Arial"/>
                <a:cs typeface="Arial"/>
              </a:rPr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2"/>
          <p:cNvSpPr txBox="1">
            <a:spLocks noGrp="1"/>
          </p:cNvSpPr>
          <p:nvPr>
            <p:ph type="title"/>
          </p:nvPr>
        </p:nvSpPr>
        <p:spPr>
          <a:xfrm>
            <a:off x="1466468" y="817829"/>
            <a:ext cx="8900077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 do we identify</a:t>
            </a:r>
            <a:r>
              <a:rPr spc="-80" dirty="0"/>
              <a:t> </a:t>
            </a:r>
            <a:r>
              <a:rPr dirty="0"/>
              <a:t>FDs?</a:t>
            </a:r>
          </a:p>
        </p:txBody>
      </p:sp>
      <p:sp>
        <p:nvSpPr>
          <p:cNvPr id="15" name="object 3"/>
          <p:cNvSpPr txBox="1"/>
          <p:nvPr/>
        </p:nvSpPr>
        <p:spPr>
          <a:xfrm>
            <a:off x="739140" y="2005710"/>
            <a:ext cx="10330642" cy="34900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304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81000" algn="l"/>
                <a:tab pos="381635" algn="l"/>
              </a:tabLst>
            </a:pPr>
            <a:r>
              <a:rPr sz="2800" spc="-5" dirty="0">
                <a:latin typeface="Arial"/>
                <a:cs typeface="Arial"/>
              </a:rPr>
              <a:t>But the algorithms we use to test for </a:t>
            </a:r>
            <a:r>
              <a:rPr sz="2800" dirty="0">
                <a:latin typeface="Arial"/>
                <a:cs typeface="Arial"/>
              </a:rPr>
              <a:t>other  properties of </a:t>
            </a:r>
            <a:r>
              <a:rPr sz="2800" spc="-5" dirty="0">
                <a:latin typeface="Arial"/>
                <a:cs typeface="Arial"/>
              </a:rPr>
              <a:t>good DB </a:t>
            </a:r>
            <a:r>
              <a:rPr sz="2800" dirty="0">
                <a:latin typeface="Arial"/>
                <a:cs typeface="Arial"/>
              </a:rPr>
              <a:t>design often </a:t>
            </a:r>
            <a:r>
              <a:rPr sz="2800" spc="-5" dirty="0">
                <a:latin typeface="Arial"/>
                <a:cs typeface="Arial"/>
              </a:rPr>
              <a:t>need to  know </a:t>
            </a: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ALL</a:t>
            </a:r>
            <a:r>
              <a:rPr sz="2800" b="1" spc="1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FDs!</a:t>
            </a:r>
            <a:endParaRPr sz="2800" dirty="0">
              <a:latin typeface="Arial"/>
              <a:cs typeface="Arial"/>
            </a:endParaRPr>
          </a:p>
          <a:p>
            <a:pPr marL="381000" marR="95250" indent="-343535">
              <a:lnSpc>
                <a:spcPct val="100000"/>
              </a:lnSpc>
              <a:spcBef>
                <a:spcPts val="1825"/>
              </a:spcBef>
              <a:buChar char="•"/>
              <a:tabLst>
                <a:tab pos="381000" algn="l"/>
                <a:tab pos="381635" algn="l"/>
              </a:tabLst>
            </a:pPr>
            <a:r>
              <a:rPr sz="2800" spc="-5" dirty="0">
                <a:latin typeface="Arial"/>
                <a:cs typeface="Arial"/>
              </a:rPr>
              <a:t>Some FDs may </a:t>
            </a:r>
            <a:r>
              <a:rPr sz="2800" dirty="0">
                <a:latin typeface="Arial"/>
                <a:cs typeface="Arial"/>
              </a:rPr>
              <a:t>not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obvious, </a:t>
            </a:r>
            <a:r>
              <a:rPr sz="2800" spc="-5" dirty="0">
                <a:latin typeface="Arial"/>
                <a:cs typeface="Arial"/>
              </a:rPr>
              <a:t>but can be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deduced</a:t>
            </a:r>
            <a:r>
              <a:rPr sz="2800" dirty="0">
                <a:latin typeface="Arial"/>
                <a:cs typeface="Arial"/>
              </a:rPr>
              <a:t> from other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FDs</a:t>
            </a:r>
            <a:endParaRPr sz="2800" dirty="0">
              <a:latin typeface="Arial"/>
              <a:cs typeface="Arial"/>
            </a:endParaRPr>
          </a:p>
          <a:p>
            <a:pPr marL="381000" marR="1027430" indent="-343535">
              <a:lnSpc>
                <a:spcPct val="100000"/>
              </a:lnSpc>
              <a:spcBef>
                <a:spcPts val="1825"/>
              </a:spcBef>
              <a:buChar char="•"/>
              <a:tabLst>
                <a:tab pos="381000" algn="l"/>
                <a:tab pos="381635" algn="l"/>
              </a:tabLst>
            </a:pPr>
            <a:r>
              <a:rPr sz="2800" spc="-5" dirty="0">
                <a:latin typeface="Arial"/>
                <a:cs typeface="Arial"/>
              </a:rPr>
              <a:t>Given a set of </a:t>
            </a:r>
            <a:r>
              <a:rPr sz="2800" spc="-10" dirty="0">
                <a:latin typeface="Arial"/>
                <a:cs typeface="Arial"/>
              </a:rPr>
              <a:t>FDs </a:t>
            </a:r>
            <a:r>
              <a:rPr sz="2800" spc="-5" dirty="0">
                <a:latin typeface="Arial"/>
                <a:cs typeface="Arial"/>
              </a:rPr>
              <a:t>F for a </a:t>
            </a:r>
            <a:r>
              <a:rPr sz="2800" dirty="0">
                <a:latin typeface="Arial"/>
                <a:cs typeface="Arial"/>
              </a:rPr>
              <a:t>relation </a:t>
            </a:r>
            <a:r>
              <a:rPr sz="2800" spc="-5" dirty="0">
                <a:latin typeface="Arial"/>
                <a:cs typeface="Arial"/>
              </a:rPr>
              <a:t>R,  the 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FDs </a:t>
            </a:r>
            <a:r>
              <a:rPr sz="2800" spc="-5" dirty="0">
                <a:latin typeface="Arial"/>
                <a:cs typeface="Arial"/>
              </a:rPr>
              <a:t>for R is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775" b="1" baseline="25525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2775" baseline="25525" dirty="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(known as the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closure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80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8" name="object 2"/>
          <p:cNvSpPr txBox="1">
            <a:spLocks noGrp="1"/>
          </p:cNvSpPr>
          <p:nvPr>
            <p:ph type="title"/>
          </p:nvPr>
        </p:nvSpPr>
        <p:spPr>
          <a:xfrm>
            <a:off x="1191491" y="817829"/>
            <a:ext cx="599146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Inferring</a:t>
            </a:r>
            <a:r>
              <a:rPr spc="-70" dirty="0"/>
              <a:t> </a:t>
            </a:r>
            <a:r>
              <a:rPr spc="-5" dirty="0"/>
              <a:t>FDs</a:t>
            </a:r>
          </a:p>
        </p:txBody>
      </p:sp>
      <p:sp>
        <p:nvSpPr>
          <p:cNvPr id="19" name="object 3"/>
          <p:cNvSpPr txBox="1"/>
          <p:nvPr/>
        </p:nvSpPr>
        <p:spPr>
          <a:xfrm>
            <a:off x="764539" y="1778634"/>
            <a:ext cx="10508299" cy="44242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1710" marR="1661160" indent="-588645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</a:t>
            </a:r>
            <a:r>
              <a:rPr sz="2400" spc="-1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SSN, PNUMBER</a:t>
            </a:r>
            <a:r>
              <a:rPr sz="2400" spc="-5" dirty="0">
                <a:latin typeface="Arial"/>
                <a:cs typeface="Arial"/>
              </a:rPr>
              <a:t>, HOURS, ENAME,  PNAME, </a:t>
            </a:r>
            <a:r>
              <a:rPr sz="2400" spc="-20" dirty="0">
                <a:latin typeface="Arial"/>
                <a:cs typeface="Arial"/>
              </a:rPr>
              <a:t>PLOCATION)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13081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SSN →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ENAME,</a:t>
            </a:r>
            <a:endParaRPr sz="2400" dirty="0">
              <a:latin typeface="Arial"/>
              <a:cs typeface="Arial"/>
            </a:endParaRPr>
          </a:p>
          <a:p>
            <a:pPr marL="1308100" marR="211772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{SSN, PNUMBER} </a:t>
            </a:r>
            <a:r>
              <a:rPr sz="2400" dirty="0">
                <a:latin typeface="Arial"/>
                <a:cs typeface="Arial"/>
              </a:rPr>
              <a:t>→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HOURS,  PNUMBER </a:t>
            </a:r>
            <a:r>
              <a:rPr sz="2400" dirty="0">
                <a:latin typeface="Arial"/>
                <a:cs typeface="Arial"/>
              </a:rPr>
              <a:t>→ </a:t>
            </a:r>
            <a:r>
              <a:rPr sz="2400" spc="-5" dirty="0">
                <a:latin typeface="Arial"/>
                <a:cs typeface="Arial"/>
              </a:rPr>
              <a:t>PNAME,  PNUMBER </a:t>
            </a:r>
            <a:r>
              <a:rPr sz="2400" dirty="0">
                <a:latin typeface="Arial"/>
                <a:cs typeface="Arial"/>
              </a:rPr>
              <a:t>→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PLOCATION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PNUMBER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→</a:t>
            </a:r>
            <a:r>
              <a:rPr sz="2400" spc="2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PNAME,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so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{PNUMBER, HOURS}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→</a:t>
            </a:r>
            <a:r>
              <a:rPr sz="2400" spc="2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PNAME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12700" marR="13335">
              <a:lnSpc>
                <a:spcPct val="100000"/>
              </a:lnSpc>
            </a:pP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PNUMBER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→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PNAME and PNUMBER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→ </a:t>
            </a:r>
            <a:r>
              <a:rPr sz="2400" spc="-25" dirty="0">
                <a:solidFill>
                  <a:srgbClr val="FF3300"/>
                </a:solidFill>
                <a:latin typeface="Arial"/>
                <a:cs typeface="Arial"/>
              </a:rPr>
              <a:t>PLOCATION, 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so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PNUMBER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→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{PNAME,</a:t>
            </a:r>
            <a:r>
              <a:rPr sz="2400" spc="1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3300"/>
                </a:solidFill>
                <a:latin typeface="Arial"/>
                <a:cs typeface="Arial"/>
              </a:rPr>
              <a:t>PLOCATION}</a:t>
            </a:r>
            <a:endParaRPr sz="24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Arial"/>
                <a:cs typeface="Arial"/>
              </a:rPr>
              <a:t>25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Inference Rules for </a:t>
            </a:r>
            <a:r>
              <a:rPr lang="en-US" b="1" dirty="0" err="1" smtClean="0">
                <a:cs typeface="Times New Roman" pitchFamily="18" charset="0"/>
              </a:rPr>
              <a:t>FDs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Given a set of </a:t>
            </a:r>
            <a:r>
              <a:rPr lang="en-US" sz="2800" dirty="0" err="1">
                <a:cs typeface="Times New Roman" pitchFamily="18" charset="0"/>
              </a:rPr>
              <a:t>FDs</a:t>
            </a:r>
            <a:r>
              <a:rPr lang="en-US" sz="2800" dirty="0">
                <a:cs typeface="Times New Roman" pitchFamily="18" charset="0"/>
              </a:rPr>
              <a:t> F, we can </a:t>
            </a:r>
            <a:r>
              <a:rPr lang="en-US" sz="2800" i="1" dirty="0">
                <a:cs typeface="Times New Roman" pitchFamily="18" charset="0"/>
              </a:rPr>
              <a:t>infer</a:t>
            </a:r>
            <a:r>
              <a:rPr lang="en-US" sz="2800" dirty="0">
                <a:cs typeface="Times New Roman" pitchFamily="18" charset="0"/>
              </a:rPr>
              <a:t>  additional </a:t>
            </a:r>
            <a:r>
              <a:rPr lang="en-US" sz="2800" dirty="0" err="1">
                <a:cs typeface="Times New Roman" pitchFamily="18" charset="0"/>
              </a:rPr>
              <a:t>FDs</a:t>
            </a:r>
            <a:r>
              <a:rPr lang="en-US" sz="2800" dirty="0">
                <a:cs typeface="Times New Roman" pitchFamily="18" charset="0"/>
              </a:rPr>
              <a:t> that hold whenever the </a:t>
            </a:r>
            <a:r>
              <a:rPr lang="en-US" sz="2800" dirty="0" err="1">
                <a:cs typeface="Times New Roman" pitchFamily="18" charset="0"/>
              </a:rPr>
              <a:t>FDs</a:t>
            </a:r>
            <a:r>
              <a:rPr lang="en-US" sz="2800" dirty="0">
                <a:cs typeface="Times New Roman" pitchFamily="18" charset="0"/>
              </a:rPr>
              <a:t> in F hold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 </a:t>
            </a:r>
            <a:r>
              <a:rPr lang="en-US" sz="2800" b="1" u="sng" dirty="0">
                <a:cs typeface="Times New Roman" pitchFamily="18" charset="0"/>
              </a:rPr>
              <a:t>Armstrong's inference rules:</a:t>
            </a:r>
            <a:endParaRPr lang="en-US" sz="2800" b="1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cs typeface="Times New Roman" pitchFamily="18" charset="0"/>
              </a:rPr>
              <a:t>IR1</a:t>
            </a:r>
            <a:r>
              <a:rPr lang="en-US" sz="2400" dirty="0">
                <a:cs typeface="Times New Roman" pitchFamily="18" charset="0"/>
              </a:rPr>
              <a:t>. (</a:t>
            </a:r>
            <a:r>
              <a:rPr lang="en-US" sz="2400" b="1" dirty="0">
                <a:cs typeface="Times New Roman" pitchFamily="18" charset="0"/>
              </a:rPr>
              <a:t>Reflexive</a:t>
            </a:r>
            <a:r>
              <a:rPr lang="en-US" sz="2400" dirty="0">
                <a:cs typeface="Times New Roman" pitchFamily="18" charset="0"/>
              </a:rPr>
              <a:t>) If Y </a:t>
            </a:r>
            <a:r>
              <a:rPr lang="en-US" sz="2400" i="1" u="sng" dirty="0">
                <a:latin typeface="BostonII" charset="0"/>
                <a:cs typeface="Times New Roman" pitchFamily="18" charset="0"/>
              </a:rPr>
              <a:t>subset-of</a:t>
            </a:r>
            <a:r>
              <a:rPr lang="en-US" sz="2400" dirty="0">
                <a:cs typeface="Times New Roman" pitchFamily="18" charset="0"/>
              </a:rPr>
              <a:t> X, then X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cs typeface="Times New Roman" pitchFamily="18" charset="0"/>
              </a:rPr>
              <a:t>IR2</a:t>
            </a:r>
            <a:r>
              <a:rPr lang="en-US" sz="2400" dirty="0">
                <a:cs typeface="Times New Roman" pitchFamily="18" charset="0"/>
              </a:rPr>
              <a:t>. (</a:t>
            </a:r>
            <a:r>
              <a:rPr lang="en-US" sz="2400" b="1" dirty="0">
                <a:cs typeface="Times New Roman" pitchFamily="18" charset="0"/>
              </a:rPr>
              <a:t>Augmentation</a:t>
            </a:r>
            <a:r>
              <a:rPr lang="en-US" sz="2400" dirty="0">
                <a:cs typeface="Times New Roman" pitchFamily="18" charset="0"/>
              </a:rPr>
              <a:t>) If X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Y, then </a:t>
            </a:r>
            <a:r>
              <a:rPr lang="en-US" sz="2400" dirty="0" err="1">
                <a:cs typeface="Times New Roman" pitchFamily="18" charset="0"/>
              </a:rPr>
              <a:t>XZ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 err="1">
                <a:cs typeface="Times New Roman" pitchFamily="18" charset="0"/>
              </a:rPr>
              <a:t>YZ</a:t>
            </a:r>
            <a:endParaRPr lang="en-US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		(Notation: </a:t>
            </a:r>
            <a:r>
              <a:rPr lang="en-US" sz="2400" dirty="0" err="1">
                <a:cs typeface="Times New Roman" pitchFamily="18" charset="0"/>
              </a:rPr>
              <a:t>XZ</a:t>
            </a:r>
            <a:r>
              <a:rPr lang="en-US" sz="2400" dirty="0">
                <a:cs typeface="Times New Roman" pitchFamily="18" charset="0"/>
              </a:rPr>
              <a:t> stands for X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U</a:t>
            </a:r>
            <a:r>
              <a:rPr lang="en-US" sz="2400" dirty="0">
                <a:cs typeface="Times New Roman" pitchFamily="18" charset="0"/>
              </a:rPr>
              <a:t> Z)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cs typeface="Times New Roman" pitchFamily="18" charset="0"/>
              </a:rPr>
              <a:t>IR3</a:t>
            </a:r>
            <a:r>
              <a:rPr lang="en-US" sz="2400" dirty="0">
                <a:cs typeface="Times New Roman" pitchFamily="18" charset="0"/>
              </a:rPr>
              <a:t>. (</a:t>
            </a:r>
            <a:r>
              <a:rPr lang="en-US" sz="2400" b="1" dirty="0">
                <a:cs typeface="Times New Roman" pitchFamily="18" charset="0"/>
              </a:rPr>
              <a:t>Transitive</a:t>
            </a:r>
            <a:r>
              <a:rPr lang="en-US" sz="2400" dirty="0">
                <a:cs typeface="Times New Roman" pitchFamily="18" charset="0"/>
              </a:rPr>
              <a:t>) If X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Y and Y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Z, then X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Z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 </a:t>
            </a:r>
            <a:r>
              <a:rPr lang="en-US" sz="2800" dirty="0" err="1">
                <a:cs typeface="Times New Roman" pitchFamily="18" charset="0"/>
              </a:rPr>
              <a:t>IR1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IR2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IR3</a:t>
            </a:r>
            <a:r>
              <a:rPr lang="en-US" sz="2800" dirty="0">
                <a:cs typeface="Times New Roman" pitchFamily="18" charset="0"/>
              </a:rPr>
              <a:t> form a </a:t>
            </a:r>
            <a:r>
              <a:rPr lang="en-US" sz="2800" i="1" dirty="0">
                <a:cs typeface="Times New Roman" pitchFamily="18" charset="0"/>
              </a:rPr>
              <a:t>sound</a:t>
            </a:r>
            <a:r>
              <a:rPr lang="en-US" sz="2800" dirty="0">
                <a:cs typeface="Times New Roman" pitchFamily="18" charset="0"/>
              </a:rPr>
              <a:t>  and</a:t>
            </a:r>
            <a:r>
              <a:rPr lang="en-US" sz="2800" i="1" dirty="0">
                <a:cs typeface="Times New Roman" pitchFamily="18" charset="0"/>
              </a:rPr>
              <a:t> complete</a:t>
            </a:r>
            <a:r>
              <a:rPr lang="en-US" sz="2800" dirty="0">
                <a:cs typeface="Times New Roman" pitchFamily="18" charset="0"/>
              </a:rPr>
              <a:t>  set of inference rules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Inference Rules for </a:t>
            </a:r>
            <a:r>
              <a:rPr lang="en-US" b="1" dirty="0" err="1" smtClean="0">
                <a:cs typeface="Times New Roman" pitchFamily="18" charset="0"/>
              </a:rPr>
              <a:t>FDs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u="sng" dirty="0">
                <a:cs typeface="Times New Roman" pitchFamily="18" charset="0"/>
              </a:rPr>
              <a:t>Some </a:t>
            </a:r>
            <a:r>
              <a:rPr lang="en-US" sz="2800" b="1" u="sng" dirty="0">
                <a:cs typeface="Times New Roman" pitchFamily="18" charset="0"/>
              </a:rPr>
              <a:t>additional inference rules</a:t>
            </a:r>
            <a:r>
              <a:rPr lang="en-US" sz="2800" u="sng" dirty="0">
                <a:cs typeface="Times New Roman" pitchFamily="18" charset="0"/>
              </a:rPr>
              <a:t> that are useful:</a:t>
            </a:r>
            <a:endParaRPr lang="en-US" sz="2800" dirty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b="1" dirty="0">
                <a:cs typeface="Times New Roman" pitchFamily="18" charset="0"/>
              </a:rPr>
              <a:t>Decomposition</a:t>
            </a:r>
            <a:r>
              <a:rPr lang="en-US" sz="2400" dirty="0">
                <a:cs typeface="Times New Roman" pitchFamily="18" charset="0"/>
              </a:rPr>
              <a:t>) If X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 err="1">
                <a:cs typeface="Times New Roman" pitchFamily="18" charset="0"/>
              </a:rPr>
              <a:t>YZ</a:t>
            </a:r>
            <a:r>
              <a:rPr lang="en-US" sz="2400" dirty="0">
                <a:cs typeface="Times New Roman" pitchFamily="18" charset="0"/>
              </a:rPr>
              <a:t>, then X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Y and X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Z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b="1" dirty="0">
                <a:cs typeface="Times New Roman" pitchFamily="18" charset="0"/>
              </a:rPr>
              <a:t>Union</a:t>
            </a:r>
            <a:r>
              <a:rPr lang="en-US" sz="2400" dirty="0">
                <a:cs typeface="Times New Roman" pitchFamily="18" charset="0"/>
              </a:rPr>
              <a:t>) If X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Y and X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Z, then X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 err="1">
                <a:cs typeface="Times New Roman" pitchFamily="18" charset="0"/>
              </a:rPr>
              <a:t>YZ</a:t>
            </a:r>
            <a:endParaRPr lang="en-US" sz="2400" dirty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b="1" dirty="0" err="1">
                <a:cs typeface="Times New Roman" pitchFamily="18" charset="0"/>
              </a:rPr>
              <a:t>Psuedotransitivity</a:t>
            </a:r>
            <a:r>
              <a:rPr lang="en-US" sz="2400" dirty="0">
                <a:cs typeface="Times New Roman" pitchFamily="18" charset="0"/>
              </a:rPr>
              <a:t>) If X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Y and WY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Z, then </a:t>
            </a:r>
            <a:r>
              <a:rPr lang="en-US" sz="2400" dirty="0" err="1">
                <a:cs typeface="Times New Roman" pitchFamily="18" charset="0"/>
              </a:rPr>
              <a:t>WX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Z</a:t>
            </a:r>
          </a:p>
          <a:p>
            <a:pPr>
              <a:buFont typeface="Wingdings" pitchFamily="2" charset="2"/>
              <a:buNone/>
            </a:pPr>
            <a:endParaRPr lang="en-US" sz="2400" dirty="0">
              <a:cs typeface="Times New Roman" pitchFamily="18" charset="0"/>
            </a:endParaRPr>
          </a:p>
          <a:p>
            <a:r>
              <a:rPr lang="en-US" sz="2800" dirty="0">
                <a:cs typeface="Times New Roman" pitchFamily="18" charset="0"/>
              </a:rPr>
              <a:t> The last three inference rules, as well as any other inference rules, can be deduced from </a:t>
            </a:r>
            <a:r>
              <a:rPr lang="en-US" sz="2800" dirty="0" err="1">
                <a:cs typeface="Times New Roman" pitchFamily="18" charset="0"/>
              </a:rPr>
              <a:t>IR1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IR2</a:t>
            </a:r>
            <a:r>
              <a:rPr lang="en-US" sz="2800" dirty="0">
                <a:cs typeface="Times New Roman" pitchFamily="18" charset="0"/>
              </a:rPr>
              <a:t>, and </a:t>
            </a:r>
            <a:r>
              <a:rPr lang="en-US" sz="2800" dirty="0" err="1">
                <a:cs typeface="Times New Roman" pitchFamily="18" charset="0"/>
              </a:rPr>
              <a:t>IR3</a:t>
            </a:r>
            <a:r>
              <a:rPr lang="en-US" sz="2800" dirty="0">
                <a:cs typeface="Times New Roman" pitchFamily="18" charset="0"/>
              </a:rPr>
              <a:t> (completeness property)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Inference Rules for </a:t>
            </a:r>
            <a:r>
              <a:rPr lang="en-US" b="1" dirty="0" err="1" smtClean="0">
                <a:cs typeface="Times New Roman" pitchFamily="18" charset="0"/>
              </a:rPr>
              <a:t>FDs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cs typeface="Times New Roman" pitchFamily="18" charset="0"/>
              </a:rPr>
              <a:t>Closure</a:t>
            </a:r>
            <a:r>
              <a:rPr lang="en-US" sz="2800" dirty="0">
                <a:cs typeface="Times New Roman" pitchFamily="18" charset="0"/>
              </a:rPr>
              <a:t> of a set F of </a:t>
            </a:r>
            <a:r>
              <a:rPr lang="en-US" sz="2800" dirty="0" err="1">
                <a:cs typeface="Times New Roman" pitchFamily="18" charset="0"/>
              </a:rPr>
              <a:t>FDs</a:t>
            </a:r>
            <a:r>
              <a:rPr lang="en-US" sz="2800" dirty="0">
                <a:cs typeface="Times New Roman" pitchFamily="18" charset="0"/>
              </a:rPr>
              <a:t> is the set F</a:t>
            </a:r>
            <a:r>
              <a:rPr lang="en-US" sz="2800" baseline="30000" dirty="0">
                <a:cs typeface="Times New Roman" pitchFamily="18" charset="0"/>
              </a:rPr>
              <a:t>+</a:t>
            </a:r>
            <a:r>
              <a:rPr lang="en-US" sz="2800" dirty="0">
                <a:cs typeface="Times New Roman" pitchFamily="18" charset="0"/>
              </a:rPr>
              <a:t> of all </a:t>
            </a:r>
            <a:r>
              <a:rPr lang="en-US" sz="2800" dirty="0" err="1">
                <a:cs typeface="Times New Roman" pitchFamily="18" charset="0"/>
              </a:rPr>
              <a:t>FDs</a:t>
            </a:r>
            <a:r>
              <a:rPr lang="en-US" sz="2800" dirty="0">
                <a:cs typeface="Times New Roman" pitchFamily="18" charset="0"/>
              </a:rPr>
              <a:t> that can be inferred from F</a:t>
            </a: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cs typeface="Times New Roman" pitchFamily="18" charset="0"/>
              </a:rPr>
              <a:t>Closure</a:t>
            </a:r>
            <a:r>
              <a:rPr lang="en-US" sz="2800" dirty="0">
                <a:cs typeface="Times New Roman" pitchFamily="18" charset="0"/>
              </a:rPr>
              <a:t> of a set of attributes X with respect to F is the set X </a:t>
            </a:r>
            <a:r>
              <a:rPr lang="en-US" sz="2800" baseline="30000" dirty="0">
                <a:cs typeface="Times New Roman" pitchFamily="18" charset="0"/>
              </a:rPr>
              <a:t>+</a:t>
            </a:r>
            <a:r>
              <a:rPr lang="en-US" sz="2800" dirty="0">
                <a:cs typeface="Times New Roman" pitchFamily="18" charset="0"/>
              </a:rPr>
              <a:t> of all attributes that are functionally determined by X</a:t>
            </a: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X </a:t>
            </a:r>
            <a:r>
              <a:rPr lang="en-US" sz="2800" baseline="30000" dirty="0">
                <a:cs typeface="Times New Roman" pitchFamily="18" charset="0"/>
              </a:rPr>
              <a:t>+</a:t>
            </a:r>
            <a:r>
              <a:rPr lang="en-US" sz="2800" dirty="0">
                <a:cs typeface="Times New Roman" pitchFamily="18" charset="0"/>
              </a:rPr>
              <a:t> can be calculated by repeatedly applying </a:t>
            </a:r>
            <a:r>
              <a:rPr lang="en-US" sz="2800" dirty="0" err="1">
                <a:cs typeface="Times New Roman" pitchFamily="18" charset="0"/>
              </a:rPr>
              <a:t>IR1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IR2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IR3</a:t>
            </a:r>
            <a:r>
              <a:rPr lang="en-US" sz="2800" dirty="0">
                <a:cs typeface="Times New Roman" pitchFamily="18" charset="0"/>
              </a:rPr>
              <a:t> using the </a:t>
            </a:r>
            <a:r>
              <a:rPr lang="en-US" sz="2800" dirty="0" err="1">
                <a:cs typeface="Times New Roman" pitchFamily="18" charset="0"/>
              </a:rPr>
              <a:t>FDs</a:t>
            </a:r>
            <a:r>
              <a:rPr lang="en-US" sz="2800" dirty="0">
                <a:cs typeface="Times New Roman" pitchFamily="18" charset="0"/>
              </a:rPr>
              <a:t> in F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5" name="object 2"/>
          <p:cNvSpPr txBox="1">
            <a:spLocks noGrp="1"/>
          </p:cNvSpPr>
          <p:nvPr>
            <p:ph type="title"/>
          </p:nvPr>
        </p:nvSpPr>
        <p:spPr>
          <a:xfrm>
            <a:off x="1395348" y="817829"/>
            <a:ext cx="84246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Closure </a:t>
            </a:r>
            <a:r>
              <a:rPr spc="-5" dirty="0"/>
              <a:t>of </a:t>
            </a:r>
            <a:r>
              <a:rPr dirty="0"/>
              <a:t>X under F</a:t>
            </a:r>
            <a:r>
              <a:rPr spc="-70" dirty="0"/>
              <a:t> </a:t>
            </a:r>
            <a:r>
              <a:rPr spc="5" dirty="0"/>
              <a:t>(X</a:t>
            </a:r>
            <a:r>
              <a:rPr sz="4350" spc="7" baseline="24904" dirty="0"/>
              <a:t>+</a:t>
            </a:r>
            <a:r>
              <a:rPr sz="4400" spc="5" dirty="0"/>
              <a:t>)</a:t>
            </a:r>
            <a:endParaRPr sz="4400" dirty="0"/>
          </a:p>
        </p:txBody>
      </p:sp>
      <p:sp>
        <p:nvSpPr>
          <p:cNvPr id="17" name="object 3"/>
          <p:cNvSpPr txBox="1"/>
          <p:nvPr/>
        </p:nvSpPr>
        <p:spPr>
          <a:xfrm>
            <a:off x="739140" y="1906114"/>
            <a:ext cx="10413769" cy="430258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838200" lvl="1" indent="-343535">
              <a:spcBef>
                <a:spcPts val="865"/>
              </a:spcBef>
              <a:buChar char="•"/>
              <a:tabLst>
                <a:tab pos="381000" algn="l"/>
                <a:tab pos="381635" algn="l"/>
              </a:tabLst>
            </a:pPr>
            <a:r>
              <a:rPr sz="3200" spc="5" dirty="0">
                <a:latin typeface="Arial"/>
                <a:cs typeface="Arial"/>
              </a:rPr>
              <a:t>X</a:t>
            </a:r>
            <a:r>
              <a:rPr sz="3150" spc="7" baseline="25132" dirty="0">
                <a:latin typeface="Arial"/>
                <a:cs typeface="Arial"/>
              </a:rPr>
              <a:t>+ </a:t>
            </a:r>
            <a:r>
              <a:rPr sz="3200" dirty="0">
                <a:latin typeface="Arial"/>
                <a:cs typeface="Arial"/>
              </a:rPr>
              <a:t>=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set 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of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all 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attributes dependent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on</a:t>
            </a:r>
            <a:r>
              <a:rPr sz="3200" spc="-3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X</a:t>
            </a:r>
            <a:endParaRPr sz="3200" dirty="0">
              <a:latin typeface="Arial"/>
              <a:cs typeface="Arial"/>
            </a:endParaRPr>
          </a:p>
          <a:p>
            <a:pPr marL="838200" lvl="1" indent="-343535">
              <a:spcBef>
                <a:spcPts val="765"/>
              </a:spcBef>
              <a:buChar char="•"/>
              <a:tabLst>
                <a:tab pos="381000" algn="l"/>
                <a:tab pos="381635" algn="l"/>
              </a:tabLst>
            </a:pPr>
            <a:r>
              <a:rPr sz="3200" spc="-5" dirty="0">
                <a:latin typeface="Arial"/>
                <a:cs typeface="Arial"/>
              </a:rPr>
              <a:t>Algorithm</a:t>
            </a:r>
            <a:endParaRPr sz="3200" dirty="0">
              <a:latin typeface="Arial"/>
              <a:cs typeface="Arial"/>
            </a:endParaRPr>
          </a:p>
          <a:p>
            <a:pPr marL="1347469" lvl="2" indent="-395605">
              <a:spcBef>
                <a:spcPts val="690"/>
              </a:spcBef>
              <a:buAutoNum type="arabicPeriod"/>
              <a:tabLst>
                <a:tab pos="890905" algn="l"/>
              </a:tabLst>
            </a:pPr>
            <a:r>
              <a:rPr sz="2800" dirty="0">
                <a:latin typeface="Arial"/>
                <a:cs typeface="Arial"/>
              </a:rPr>
              <a:t>start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spc="5" dirty="0">
                <a:latin typeface="Arial"/>
                <a:cs typeface="Arial"/>
              </a:rPr>
              <a:t>X</a:t>
            </a:r>
            <a:r>
              <a:rPr sz="2775" spc="7" baseline="25525" dirty="0">
                <a:latin typeface="Arial"/>
                <a:cs typeface="Arial"/>
              </a:rPr>
              <a:t>+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X</a:t>
            </a:r>
            <a:endParaRPr sz="2800" dirty="0">
              <a:latin typeface="Arial"/>
              <a:cs typeface="Arial"/>
            </a:endParaRPr>
          </a:p>
          <a:p>
            <a:pPr marL="1347469" lvl="2" indent="-395605">
              <a:spcBef>
                <a:spcPts val="675"/>
              </a:spcBef>
              <a:buAutoNum type="arabicPeriod"/>
              <a:tabLst>
                <a:tab pos="890905" algn="l"/>
              </a:tabLst>
            </a:pP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each </a:t>
            </a:r>
            <a:r>
              <a:rPr sz="2800" spc="-5" dirty="0">
                <a:latin typeface="Arial"/>
                <a:cs typeface="Arial"/>
              </a:rPr>
              <a:t>FD Y → Z in F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do</a:t>
            </a:r>
            <a:endParaRPr sz="2800" dirty="0">
              <a:latin typeface="Arial"/>
              <a:cs typeface="Arial"/>
            </a:endParaRPr>
          </a:p>
          <a:p>
            <a:pPr marL="1605915" marR="3214370" lvl="1" indent="28575" defTabSz="2119313">
              <a:lnSpc>
                <a:spcPct val="122900"/>
              </a:lnSpc>
              <a:spcBef>
                <a:spcPts val="384"/>
              </a:spcBef>
              <a:tabLst>
                <a:tab pos="8437563" algn="l"/>
              </a:tabLst>
            </a:pPr>
            <a:r>
              <a:rPr sz="2800" spc="-5" dirty="0">
                <a:latin typeface="Arial"/>
                <a:cs typeface="Arial"/>
              </a:rPr>
              <a:t>if Y is a </a:t>
            </a:r>
            <a:r>
              <a:rPr sz="2800" dirty="0">
                <a:latin typeface="Arial"/>
                <a:cs typeface="Arial"/>
              </a:rPr>
              <a:t>subset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X</a:t>
            </a:r>
            <a:r>
              <a:rPr sz="2775" spc="15" baseline="25525" dirty="0">
                <a:latin typeface="Arial"/>
                <a:cs typeface="Arial"/>
              </a:rPr>
              <a:t>+  </a:t>
            </a:r>
            <a:r>
              <a:rPr sz="2800" dirty="0">
                <a:latin typeface="Arial"/>
                <a:cs typeface="Arial"/>
              </a:rPr>
              <a:t>then </a:t>
            </a:r>
            <a:r>
              <a:rPr sz="2800" spc="5" dirty="0">
                <a:latin typeface="Arial"/>
                <a:cs typeface="Arial"/>
              </a:rPr>
              <a:t>X</a:t>
            </a:r>
            <a:r>
              <a:rPr sz="2775" spc="7" baseline="25525" dirty="0">
                <a:latin typeface="Arial"/>
                <a:cs typeface="Arial"/>
              </a:rPr>
              <a:t>+ </a:t>
            </a:r>
            <a:r>
              <a:rPr sz="2800" spc="-5" dirty="0">
                <a:latin typeface="Arial"/>
                <a:cs typeface="Arial"/>
              </a:rPr>
              <a:t>= 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+ </a:t>
            </a:r>
            <a:r>
              <a:rPr sz="2800" spc="-5" dirty="0" smtClean="0">
                <a:latin typeface="Arial"/>
                <a:cs typeface="Arial"/>
              </a:rPr>
              <a:t>U</a:t>
            </a:r>
            <a:r>
              <a:rPr lang="en-US" sz="2800" spc="-5" dirty="0" smtClean="0">
                <a:latin typeface="Arial"/>
                <a:cs typeface="Arial"/>
              </a:rPr>
              <a:t>  </a:t>
            </a:r>
            <a:r>
              <a:rPr sz="2800" spc="-5" dirty="0" smtClean="0">
                <a:latin typeface="Arial"/>
                <a:cs typeface="Arial"/>
              </a:rPr>
              <a:t>Z</a:t>
            </a:r>
            <a:endParaRPr sz="2800" dirty="0" smtClean="0">
              <a:latin typeface="Arial"/>
              <a:cs typeface="Arial"/>
            </a:endParaRPr>
          </a:p>
          <a:p>
            <a:pPr marL="838200" marR="1071880" lvl="2" indent="149225">
              <a:spcBef>
                <a:spcPts val="670"/>
              </a:spcBef>
              <a:buAutoNum type="arabicPeriod" startAt="3"/>
              <a:tabLst>
                <a:tab pos="925830" algn="l"/>
              </a:tabLst>
            </a:pPr>
            <a:r>
              <a:rPr sz="2800" spc="-5" dirty="0" smtClean="0">
                <a:latin typeface="Arial"/>
                <a:cs typeface="Arial"/>
              </a:rPr>
              <a:t>Continue this process </a:t>
            </a:r>
            <a:r>
              <a:rPr sz="2800" dirty="0" smtClean="0">
                <a:latin typeface="Arial"/>
                <a:cs typeface="Arial"/>
              </a:rPr>
              <a:t>until </a:t>
            </a:r>
            <a:r>
              <a:rPr sz="2800" spc="-5" dirty="0" smtClean="0">
                <a:latin typeface="Arial"/>
                <a:cs typeface="Arial"/>
              </a:rPr>
              <a:t>no more  </a:t>
            </a:r>
            <a:r>
              <a:rPr sz="2800" dirty="0" smtClean="0">
                <a:latin typeface="Arial"/>
                <a:cs typeface="Arial"/>
              </a:rPr>
              <a:t>attributes </a:t>
            </a:r>
            <a:r>
              <a:rPr sz="2800" spc="-5" dirty="0" smtClean="0">
                <a:latin typeface="Arial"/>
                <a:cs typeface="Arial"/>
              </a:rPr>
              <a:t>can be </a:t>
            </a:r>
            <a:r>
              <a:rPr sz="2800" dirty="0" smtClean="0">
                <a:latin typeface="Arial"/>
                <a:cs typeface="Arial"/>
              </a:rPr>
              <a:t>added to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15" dirty="0" smtClean="0">
                <a:latin typeface="Arial"/>
                <a:cs typeface="Arial"/>
              </a:rPr>
              <a:t>X</a:t>
            </a:r>
            <a:r>
              <a:rPr sz="2775" spc="22" baseline="25525" dirty="0" smtClean="0">
                <a:latin typeface="Arial"/>
                <a:cs typeface="Arial"/>
              </a:rPr>
              <a:t>+</a:t>
            </a:r>
            <a:endParaRPr sz="2775" baseline="2552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5" name="object 2"/>
          <p:cNvSpPr txBox="1">
            <a:spLocks noGrp="1"/>
          </p:cNvSpPr>
          <p:nvPr>
            <p:ph type="title"/>
          </p:nvPr>
        </p:nvSpPr>
        <p:spPr>
          <a:xfrm>
            <a:off x="3470275" y="817829"/>
            <a:ext cx="2801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</a:p>
        </p:txBody>
      </p:sp>
      <p:sp>
        <p:nvSpPr>
          <p:cNvPr id="17" name="object 3"/>
          <p:cNvSpPr txBox="1"/>
          <p:nvPr/>
        </p:nvSpPr>
        <p:spPr>
          <a:xfrm>
            <a:off x="510540" y="1778634"/>
            <a:ext cx="10392987" cy="4344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Given a relation Student and a </a:t>
            </a:r>
            <a:r>
              <a:rPr sz="2400" dirty="0">
                <a:latin typeface="Arial"/>
                <a:cs typeface="Arial"/>
              </a:rPr>
              <a:t>set </a:t>
            </a:r>
            <a:r>
              <a:rPr sz="2400" spc="-5" dirty="0">
                <a:latin typeface="Arial"/>
                <a:cs typeface="Arial"/>
              </a:rPr>
              <a:t>of functional  dependencies </a:t>
            </a:r>
            <a:r>
              <a:rPr sz="2400" dirty="0">
                <a:latin typeface="Arial"/>
                <a:cs typeface="Arial"/>
              </a:rPr>
              <a:t>F </a:t>
            </a:r>
            <a:r>
              <a:rPr sz="2400" spc="-5" dirty="0">
                <a:latin typeface="Arial"/>
                <a:cs typeface="Arial"/>
              </a:rPr>
              <a:t>as follows, compute the closure for all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LHS.</a:t>
            </a:r>
            <a:endParaRPr sz="2400" dirty="0">
              <a:latin typeface="Arial"/>
              <a:cs typeface="Arial"/>
            </a:endParaRPr>
          </a:p>
          <a:p>
            <a:pPr marL="628015">
              <a:lnSpc>
                <a:spcPct val="100000"/>
              </a:lnSpc>
              <a:spcBef>
                <a:spcPts val="384"/>
              </a:spcBef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Student(</a:t>
            </a:r>
            <a:r>
              <a:rPr sz="2400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SID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, dept,</a:t>
            </a:r>
            <a:r>
              <a:rPr sz="2400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dept_chair)</a:t>
            </a:r>
            <a:endParaRPr sz="2400" dirty="0">
              <a:latin typeface="Arial"/>
              <a:cs typeface="Arial"/>
            </a:endParaRPr>
          </a:p>
          <a:p>
            <a:pPr marL="626110">
              <a:lnSpc>
                <a:spcPct val="100000"/>
              </a:lnSpc>
              <a:spcBef>
                <a:spcPts val="1055"/>
              </a:spcBef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 = {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SID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→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{dept, dept_chair}, dept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→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Arial"/>
                <a:cs typeface="Arial"/>
              </a:rPr>
              <a:t>dept_chair,</a:t>
            </a:r>
            <a:endParaRPr sz="2400" dirty="0">
              <a:latin typeface="Arial"/>
              <a:cs typeface="Arial"/>
            </a:endParaRPr>
          </a:p>
          <a:p>
            <a:pPr marR="3317240" algn="r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{SID,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dept}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→ </a:t>
            </a:r>
            <a:r>
              <a:rPr sz="2400" spc="-5" dirty="0" err="1">
                <a:solidFill>
                  <a:srgbClr val="006FC0"/>
                </a:solidFill>
                <a:latin typeface="Arial"/>
                <a:cs typeface="Arial"/>
              </a:rPr>
              <a:t>dept_chair</a:t>
            </a:r>
            <a:r>
              <a:rPr sz="2400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 smtClean="0">
                <a:solidFill>
                  <a:srgbClr val="006FC0"/>
                </a:solidFill>
                <a:latin typeface="Arial"/>
                <a:cs typeface="Arial"/>
              </a:rPr>
              <a:t>}</a:t>
            </a:r>
            <a:endParaRPr lang="en-US" sz="2400" dirty="0" smtClean="0">
              <a:latin typeface="Arial"/>
              <a:cs typeface="Arial"/>
            </a:endParaRPr>
          </a:p>
          <a:p>
            <a:pPr marR="3317240" algn="r">
              <a:lnSpc>
                <a:spcPct val="100000"/>
              </a:lnSpc>
            </a:pPr>
            <a:r>
              <a:rPr sz="2400" spc="-5" dirty="0" smtClean="0">
                <a:solidFill>
                  <a:srgbClr val="FF0000"/>
                </a:solidFill>
                <a:latin typeface="Arial"/>
                <a:cs typeface="Arial"/>
              </a:rPr>
              <a:t>{SID}</a:t>
            </a:r>
            <a:r>
              <a:rPr sz="2400" spc="-7" baseline="24305" dirty="0" smtClean="0">
                <a:solidFill>
                  <a:srgbClr val="FF0000"/>
                </a:solidFill>
                <a:latin typeface="Arial"/>
                <a:cs typeface="Arial"/>
              </a:rPr>
              <a:t>+  </a:t>
            </a:r>
            <a:r>
              <a:rPr sz="2400" dirty="0" smtClean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400" spc="-5" dirty="0" smtClean="0">
                <a:solidFill>
                  <a:srgbClr val="FF0000"/>
                </a:solidFill>
                <a:latin typeface="Arial"/>
                <a:cs typeface="Arial"/>
              </a:rPr>
              <a:t>{SID, dept,</a:t>
            </a:r>
            <a:r>
              <a:rPr sz="2400" spc="-2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 err="1" smtClean="0">
                <a:solidFill>
                  <a:srgbClr val="FF0000"/>
                </a:solidFill>
                <a:latin typeface="Arial"/>
                <a:cs typeface="Arial"/>
              </a:rPr>
              <a:t>dept_chair</a:t>
            </a:r>
            <a:r>
              <a:rPr sz="2400" spc="-5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2400" dirty="0" smtClean="0">
              <a:latin typeface="Arial"/>
              <a:cs typeface="Arial"/>
            </a:endParaRPr>
          </a:p>
          <a:p>
            <a:pPr marL="626110">
              <a:lnSpc>
                <a:spcPct val="100000"/>
              </a:lnSpc>
              <a:spcBef>
                <a:spcPts val="5"/>
              </a:spcBef>
            </a:pPr>
            <a:r>
              <a:rPr lang="en-US" sz="2400" spc="-5" dirty="0" smtClean="0">
                <a:solidFill>
                  <a:srgbClr val="FF0000"/>
                </a:solidFill>
                <a:latin typeface="Arial"/>
                <a:cs typeface="Arial"/>
              </a:rPr>
              <a:t>			</a:t>
            </a:r>
            <a:r>
              <a:rPr sz="2400" spc="-5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dept}</a:t>
            </a:r>
            <a:r>
              <a:rPr sz="2400" spc="-7" baseline="24305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{dept,</a:t>
            </a:r>
            <a:r>
              <a:rPr sz="2400" spc="-2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dept_chair}</a:t>
            </a:r>
            <a:endParaRPr sz="2400" dirty="0">
              <a:latin typeface="Arial"/>
              <a:cs typeface="Arial"/>
            </a:endParaRPr>
          </a:p>
          <a:p>
            <a:pPr marL="626110">
              <a:lnSpc>
                <a:spcPct val="10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			</a:t>
            </a:r>
            <a:r>
              <a:rPr sz="240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SID,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dept} </a:t>
            </a:r>
            <a:r>
              <a:rPr sz="2400" spc="-7" baseline="24305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{SID,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dept,</a:t>
            </a:r>
            <a:r>
              <a:rPr sz="2400" spc="-4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dept_chair}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Arial"/>
              <a:cs typeface="Arial"/>
            </a:endParaRPr>
          </a:p>
          <a:p>
            <a:pPr marL="38100" marR="88836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If the closure of </a:t>
            </a:r>
            <a:r>
              <a:rPr sz="2400" b="1" spc="-5" dirty="0">
                <a:latin typeface="Arial"/>
                <a:cs typeface="Arial"/>
              </a:rPr>
              <a:t>a LHS </a:t>
            </a:r>
            <a:r>
              <a:rPr sz="2400" b="1" dirty="0">
                <a:latin typeface="Arial"/>
                <a:cs typeface="Arial"/>
              </a:rPr>
              <a:t>includes all attributes,</a:t>
            </a:r>
            <a:r>
              <a:rPr sz="2400" b="1" spc="-1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then  this </a:t>
            </a:r>
            <a:r>
              <a:rPr sz="2400" b="1" spc="-5" dirty="0">
                <a:latin typeface="Arial"/>
                <a:cs typeface="Arial"/>
              </a:rPr>
              <a:t>LHS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super key </a:t>
            </a:r>
            <a:r>
              <a:rPr sz="2400" b="1" dirty="0">
                <a:latin typeface="Arial"/>
                <a:cs typeface="Arial"/>
              </a:rPr>
              <a:t>of the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relation.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838200" y="600660"/>
            <a:ext cx="10515600" cy="1325563"/>
          </a:xfrm>
        </p:spPr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Informal Design Guidelines for Relational Databases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cs typeface="Times New Roman" pitchFamily="18" charset="0"/>
              </a:rPr>
              <a:t>GUIDELINE 1:</a:t>
            </a:r>
            <a:r>
              <a:rPr lang="en-US" dirty="0" smtClean="0">
                <a:cs typeface="Times New Roman" pitchFamily="18" charset="0"/>
              </a:rPr>
              <a:t> Informally, each </a:t>
            </a:r>
            <a:r>
              <a:rPr lang="en-US" dirty="0" err="1" smtClean="0">
                <a:cs typeface="Times New Roman" pitchFamily="18" charset="0"/>
              </a:rPr>
              <a:t>tuple</a:t>
            </a:r>
            <a:r>
              <a:rPr lang="en-US" dirty="0" smtClean="0">
                <a:cs typeface="Times New Roman" pitchFamily="18" charset="0"/>
              </a:rPr>
              <a:t> in a relation should represent one entity or relationship instance. (Applies to individual relations and their attributes).</a:t>
            </a:r>
          </a:p>
          <a:p>
            <a:r>
              <a:rPr lang="en-US" sz="2000" dirty="0" smtClean="0">
                <a:cs typeface="Times New Roman" pitchFamily="18" charset="0"/>
              </a:rPr>
              <a:t>Attributes of different entities (</a:t>
            </a:r>
            <a:r>
              <a:rPr lang="en-US" sz="2000" dirty="0" err="1" smtClean="0">
                <a:cs typeface="Times New Roman" pitchFamily="18" charset="0"/>
              </a:rPr>
              <a:t>EMPLOYEEs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dirty="0" err="1" smtClean="0">
                <a:cs typeface="Times New Roman" pitchFamily="18" charset="0"/>
              </a:rPr>
              <a:t>DEPARTMENTs</a:t>
            </a:r>
            <a:r>
              <a:rPr lang="en-US" sz="2000" dirty="0" smtClean="0">
                <a:cs typeface="Times New Roman" pitchFamily="18" charset="0"/>
              </a:rPr>
              <a:t>, </a:t>
            </a:r>
            <a:r>
              <a:rPr lang="en-US" sz="2000" dirty="0" err="1" smtClean="0">
                <a:cs typeface="Times New Roman" pitchFamily="18" charset="0"/>
              </a:rPr>
              <a:t>PROJECTs</a:t>
            </a:r>
            <a:r>
              <a:rPr lang="en-US" sz="2000" dirty="0" smtClean="0">
                <a:cs typeface="Times New Roman" pitchFamily="18" charset="0"/>
              </a:rPr>
              <a:t>) should not be mixed in the same relation</a:t>
            </a:r>
          </a:p>
          <a:p>
            <a:r>
              <a:rPr lang="en-US" sz="2000" dirty="0" smtClean="0">
                <a:cs typeface="Times New Roman" pitchFamily="18" charset="0"/>
              </a:rPr>
              <a:t>Only foreign keys should be used to refer to other entities</a:t>
            </a:r>
          </a:p>
          <a:p>
            <a:r>
              <a:rPr lang="en-US" sz="2000" dirty="0" smtClean="0">
                <a:cs typeface="Times New Roman" pitchFamily="18" charset="0"/>
              </a:rPr>
              <a:t> Entity and relationship attributes should be kept apart as much as possible.</a:t>
            </a:r>
          </a:p>
          <a:p>
            <a:pPr>
              <a:buNone/>
            </a:pP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i="1" u="sng" dirty="0" smtClean="0">
                <a:cs typeface="Times New Roman" pitchFamily="18" charset="0"/>
              </a:rPr>
              <a:t>Bottom Line:</a:t>
            </a:r>
            <a:r>
              <a:rPr lang="en-US" dirty="0" smtClean="0">
                <a:cs typeface="Times New Roman" pitchFamily="18" charset="0"/>
              </a:rPr>
              <a:t> Design a schema that can be explained easily relation by relation. The semantics of attributes should be easy to interpret.</a:t>
            </a:r>
            <a:r>
              <a:rPr lang="en-US" dirty="0" smtClean="0"/>
              <a:t> 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5" name="object 2"/>
          <p:cNvSpPr txBox="1">
            <a:spLocks noGrp="1"/>
          </p:cNvSpPr>
          <p:nvPr>
            <p:ph type="title"/>
          </p:nvPr>
        </p:nvSpPr>
        <p:spPr>
          <a:xfrm>
            <a:off x="2583942" y="875694"/>
            <a:ext cx="565107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Candidate</a:t>
            </a:r>
            <a:r>
              <a:rPr spc="-60" dirty="0"/>
              <a:t> </a:t>
            </a:r>
            <a:r>
              <a:rPr dirty="0"/>
              <a:t>Keys</a:t>
            </a:r>
          </a:p>
        </p:txBody>
      </p:sp>
      <p:sp>
        <p:nvSpPr>
          <p:cNvPr id="17" name="object 3"/>
          <p:cNvSpPr txBox="1"/>
          <p:nvPr/>
        </p:nvSpPr>
        <p:spPr>
          <a:xfrm>
            <a:off x="726440" y="2005711"/>
            <a:ext cx="10592724" cy="3656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57531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93700" algn="l"/>
                <a:tab pos="394335" algn="l"/>
              </a:tabLst>
            </a:pPr>
            <a:r>
              <a:rPr sz="2800" spc="-5" dirty="0">
                <a:latin typeface="Arial"/>
                <a:cs typeface="Arial"/>
              </a:rPr>
              <a:t>If 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+ </a:t>
            </a:r>
            <a:r>
              <a:rPr sz="2800" dirty="0">
                <a:latin typeface="Arial"/>
                <a:cs typeface="Arial"/>
              </a:rPr>
              <a:t>contains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attributes </a:t>
            </a:r>
            <a:r>
              <a:rPr sz="2800" spc="-5" dirty="0">
                <a:latin typeface="Arial"/>
                <a:cs typeface="Arial"/>
              </a:rPr>
              <a:t>in a </a:t>
            </a:r>
            <a:r>
              <a:rPr sz="2800" dirty="0">
                <a:latin typeface="Arial"/>
                <a:cs typeface="Arial"/>
              </a:rPr>
              <a:t>relation </a:t>
            </a:r>
            <a:r>
              <a:rPr sz="2800" spc="-5" dirty="0">
                <a:latin typeface="Arial"/>
                <a:cs typeface="Arial"/>
              </a:rPr>
              <a:t>R,  and if </a:t>
            </a:r>
            <a:r>
              <a:rPr sz="2800" dirty="0">
                <a:latin typeface="Arial"/>
                <a:cs typeface="Arial"/>
              </a:rPr>
              <a:t>there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does not exist </a:t>
            </a:r>
            <a:r>
              <a:rPr sz="2800" spc="-5" dirty="0">
                <a:latin typeface="Arial"/>
                <a:cs typeface="Arial"/>
              </a:rPr>
              <a:t>Y in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X</a:t>
            </a:r>
            <a:endParaRPr sz="2800" dirty="0">
              <a:latin typeface="Arial"/>
              <a:cs typeface="Arial"/>
            </a:endParaRPr>
          </a:p>
          <a:p>
            <a:pPr marL="393700" marR="1010919">
              <a:lnSpc>
                <a:spcPct val="100000"/>
              </a:lnSpc>
              <a:tabLst>
                <a:tab pos="2034539" algn="l"/>
              </a:tabLst>
            </a:pPr>
            <a:r>
              <a:rPr sz="2800" spc="-5" dirty="0">
                <a:latin typeface="Arial"/>
                <a:cs typeface="Arial"/>
              </a:rPr>
              <a:t>such</a:t>
            </a:r>
            <a:r>
              <a:rPr sz="2800" dirty="0">
                <a:latin typeface="Arial"/>
                <a:cs typeface="Arial"/>
              </a:rPr>
              <a:t> that	</a:t>
            </a:r>
            <a:r>
              <a:rPr sz="2800" spc="-5" dirty="0">
                <a:latin typeface="Arial"/>
                <a:cs typeface="Arial"/>
              </a:rPr>
              <a:t>(X – </a:t>
            </a:r>
            <a:r>
              <a:rPr sz="2800" dirty="0">
                <a:latin typeface="Arial"/>
                <a:cs typeface="Arial"/>
              </a:rPr>
              <a:t>Y)</a:t>
            </a:r>
            <a:r>
              <a:rPr sz="2775" baseline="25525" dirty="0">
                <a:latin typeface="Arial"/>
                <a:cs typeface="Arial"/>
              </a:rPr>
              <a:t>+ </a:t>
            </a:r>
            <a:r>
              <a:rPr sz="2800" spc="-5" dirty="0">
                <a:latin typeface="Arial"/>
                <a:cs typeface="Arial"/>
              </a:rPr>
              <a:t>= all </a:t>
            </a:r>
            <a:r>
              <a:rPr sz="2800" dirty="0">
                <a:latin typeface="Arial"/>
                <a:cs typeface="Arial"/>
              </a:rPr>
              <a:t>attributes </a:t>
            </a:r>
            <a:r>
              <a:rPr sz="2800" spc="-5" dirty="0">
                <a:latin typeface="Arial"/>
                <a:cs typeface="Arial"/>
              </a:rPr>
              <a:t>in R,  </a:t>
            </a:r>
            <a:r>
              <a:rPr sz="2800" dirty="0">
                <a:latin typeface="Arial"/>
                <a:cs typeface="Arial"/>
              </a:rPr>
              <a:t>then </a:t>
            </a:r>
            <a:r>
              <a:rPr sz="2800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b="1" spc="-5" dirty="0">
                <a:solidFill>
                  <a:srgbClr val="6F2F9F"/>
                </a:solidFill>
                <a:latin typeface="Arial"/>
                <a:cs typeface="Arial"/>
              </a:rPr>
              <a:t>candidate key </a:t>
            </a:r>
            <a:r>
              <a:rPr sz="2800" spc="-5" dirty="0">
                <a:latin typeface="Arial"/>
                <a:cs typeface="Arial"/>
              </a:rPr>
              <a:t>for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 dirty="0">
              <a:latin typeface="Arial"/>
              <a:cs typeface="Arial"/>
            </a:endParaRPr>
          </a:p>
          <a:p>
            <a:pPr marL="393700" marR="43180" indent="-343535">
              <a:lnSpc>
                <a:spcPct val="100000"/>
              </a:lnSpc>
              <a:buChar char="•"/>
              <a:tabLst>
                <a:tab pos="393700" algn="l"/>
                <a:tab pos="394335" algn="l"/>
              </a:tabLst>
            </a:pPr>
            <a:r>
              <a:rPr sz="2800" spc="-5" dirty="0">
                <a:latin typeface="Arial"/>
                <a:cs typeface="Arial"/>
              </a:rPr>
              <a:t>In previous </a:t>
            </a:r>
            <a:r>
              <a:rPr sz="2800" dirty="0">
                <a:latin typeface="Arial"/>
                <a:cs typeface="Arial"/>
              </a:rPr>
              <a:t>example,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{SID,dept}</a:t>
            </a:r>
            <a:r>
              <a:rPr sz="2775" baseline="25525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2800" spc="-5" dirty="0">
                <a:latin typeface="Arial"/>
                <a:cs typeface="Arial"/>
              </a:rPr>
              <a:t>includes all  </a:t>
            </a:r>
            <a:r>
              <a:rPr sz="2800" dirty="0">
                <a:latin typeface="Arial"/>
                <a:cs typeface="Arial"/>
              </a:rPr>
              <a:t>attributes,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SID</a:t>
            </a:r>
            <a:r>
              <a:rPr sz="2775" baseline="25525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2800" spc="-5" dirty="0">
                <a:latin typeface="Arial"/>
                <a:cs typeface="Arial"/>
              </a:rPr>
              <a:t>also includes all</a:t>
            </a:r>
            <a:r>
              <a:rPr sz="2800" dirty="0">
                <a:latin typeface="Arial"/>
                <a:cs typeface="Arial"/>
              </a:rPr>
              <a:t> attributes.</a:t>
            </a:r>
          </a:p>
          <a:p>
            <a:pPr marL="3937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93700" algn="l"/>
                <a:tab pos="394335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SID </a:t>
            </a:r>
            <a:r>
              <a:rPr sz="2800" spc="-5" dirty="0">
                <a:latin typeface="Arial"/>
                <a:cs typeface="Arial"/>
              </a:rPr>
              <a:t>is a </a:t>
            </a:r>
            <a:r>
              <a:rPr sz="2800" dirty="0">
                <a:latin typeface="Arial"/>
                <a:cs typeface="Arial"/>
              </a:rPr>
              <a:t>candidate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6" name="object 2"/>
          <p:cNvSpPr txBox="1">
            <a:spLocks noGrp="1"/>
          </p:cNvSpPr>
          <p:nvPr>
            <p:ph type="title"/>
          </p:nvPr>
        </p:nvSpPr>
        <p:spPr>
          <a:xfrm>
            <a:off x="928256" y="1016257"/>
            <a:ext cx="57767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Exercise</a:t>
            </a:r>
          </a:p>
        </p:txBody>
      </p:sp>
      <p:sp>
        <p:nvSpPr>
          <p:cNvPr id="18" name="object 3"/>
          <p:cNvSpPr txBox="1"/>
          <p:nvPr/>
        </p:nvSpPr>
        <p:spPr>
          <a:xfrm>
            <a:off x="764539" y="1906114"/>
            <a:ext cx="10499205" cy="240642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R(A,B,C,D,G,H)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F = { A </a:t>
            </a:r>
            <a:r>
              <a:rPr sz="3200" spc="5" dirty="0">
                <a:solidFill>
                  <a:srgbClr val="006FC0"/>
                </a:solidFill>
                <a:latin typeface="Arial"/>
                <a:cs typeface="Arial"/>
              </a:rPr>
              <a:t>→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B, B </a:t>
            </a:r>
            <a:r>
              <a:rPr sz="3200" spc="5" dirty="0">
                <a:solidFill>
                  <a:srgbClr val="006FC0"/>
                </a:solidFill>
                <a:latin typeface="Arial"/>
                <a:cs typeface="Arial"/>
              </a:rPr>
              <a:t>→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C, CD </a:t>
            </a:r>
            <a:r>
              <a:rPr sz="3200" spc="5" dirty="0">
                <a:solidFill>
                  <a:srgbClr val="006FC0"/>
                </a:solidFill>
                <a:latin typeface="Arial"/>
                <a:cs typeface="Arial"/>
              </a:rPr>
              <a:t>→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H, BC</a:t>
            </a:r>
            <a:r>
              <a:rPr sz="3200" spc="-1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→G}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What is the </a:t>
            </a:r>
            <a:r>
              <a:rPr sz="3200" dirty="0">
                <a:latin typeface="Arial"/>
                <a:cs typeface="Arial"/>
              </a:rPr>
              <a:t>closure of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AC?</a:t>
            </a: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Equivalence of Sets of </a:t>
            </a:r>
            <a:r>
              <a:rPr lang="en-US" b="1" dirty="0" err="1" smtClean="0">
                <a:cs typeface="Times New Roman" pitchFamily="18" charset="0"/>
              </a:rPr>
              <a:t>FDs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Times New Roman" pitchFamily="18" charset="0"/>
              </a:rPr>
              <a:t>Two sets of </a:t>
            </a:r>
            <a:r>
              <a:rPr lang="en-US" dirty="0" err="1" smtClean="0">
                <a:cs typeface="Times New Roman" pitchFamily="18" charset="0"/>
              </a:rPr>
              <a:t>FDs</a:t>
            </a:r>
            <a:r>
              <a:rPr lang="en-US" dirty="0" smtClean="0">
                <a:cs typeface="Times New Roman" pitchFamily="18" charset="0"/>
              </a:rPr>
              <a:t> F and G are </a:t>
            </a:r>
            <a:r>
              <a:rPr lang="en-US" b="1" dirty="0" smtClean="0">
                <a:cs typeface="Times New Roman" pitchFamily="18" charset="0"/>
              </a:rPr>
              <a:t>equivalent</a:t>
            </a:r>
            <a:r>
              <a:rPr lang="en-US" dirty="0" smtClean="0">
                <a:cs typeface="Times New Roman" pitchFamily="18" charset="0"/>
              </a:rPr>
              <a:t> if:</a:t>
            </a:r>
          </a:p>
          <a:p>
            <a:pPr>
              <a:buNone/>
            </a:pPr>
            <a:r>
              <a:rPr lang="en-US" sz="2400" dirty="0" smtClean="0">
                <a:cs typeface="Times New Roman" pitchFamily="18" charset="0"/>
              </a:rPr>
              <a:t>	- every FD in F can be inferred from G, </a:t>
            </a:r>
            <a:r>
              <a:rPr lang="en-US" sz="2400" i="1" dirty="0" smtClean="0">
                <a:cs typeface="Times New Roman" pitchFamily="18" charset="0"/>
              </a:rPr>
              <a:t>and</a:t>
            </a:r>
            <a:endParaRPr lang="en-US" sz="24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cs typeface="Times New Roman" pitchFamily="18" charset="0"/>
              </a:rPr>
              <a:t>	- every FD in G can be inferred from F</a:t>
            </a:r>
          </a:p>
          <a:p>
            <a:r>
              <a:rPr lang="en-US" dirty="0" smtClean="0">
                <a:cs typeface="Times New Roman" pitchFamily="18" charset="0"/>
              </a:rPr>
              <a:t>Hence, F and G are equivalent if F </a:t>
            </a:r>
            <a:r>
              <a:rPr lang="en-US" baseline="30000" dirty="0" smtClean="0">
                <a:cs typeface="Times New Roman" pitchFamily="18" charset="0"/>
              </a:rPr>
              <a:t>+</a:t>
            </a:r>
            <a:r>
              <a:rPr lang="en-US" dirty="0" smtClean="0">
                <a:cs typeface="Times New Roman" pitchFamily="18" charset="0"/>
              </a:rPr>
              <a:t> =G </a:t>
            </a:r>
            <a:r>
              <a:rPr lang="en-US" baseline="30000" dirty="0" smtClean="0">
                <a:cs typeface="Times New Roman" pitchFamily="18" charset="0"/>
              </a:rPr>
              <a:t>+</a:t>
            </a:r>
            <a:endParaRPr lang="en-US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u="sng" dirty="0" smtClean="0">
                <a:cs typeface="Times New Roman" pitchFamily="18" charset="0"/>
              </a:rPr>
              <a:t>Definition:</a:t>
            </a:r>
            <a:r>
              <a:rPr lang="en-US" dirty="0" smtClean="0">
                <a:cs typeface="Times New Roman" pitchFamily="18" charset="0"/>
              </a:rPr>
              <a:t> F </a:t>
            </a:r>
            <a:r>
              <a:rPr lang="en-US" b="1" dirty="0" smtClean="0">
                <a:cs typeface="Times New Roman" pitchFamily="18" charset="0"/>
              </a:rPr>
              <a:t>covers</a:t>
            </a:r>
            <a:r>
              <a:rPr lang="en-US" dirty="0" smtClean="0">
                <a:cs typeface="Times New Roman" pitchFamily="18" charset="0"/>
              </a:rPr>
              <a:t> G if every FD in G can be inferred from F (i.e., if G </a:t>
            </a:r>
            <a:r>
              <a:rPr lang="en-US" baseline="30000" dirty="0" smtClean="0">
                <a:cs typeface="Times New Roman" pitchFamily="18" charset="0"/>
              </a:rPr>
              <a:t>+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i="1" u="sng" dirty="0" smtClean="0">
                <a:latin typeface="BostonII" charset="0"/>
                <a:cs typeface="Times New Roman" pitchFamily="18" charset="0"/>
              </a:rPr>
              <a:t>subset-of</a:t>
            </a:r>
            <a:r>
              <a:rPr lang="en-US" dirty="0" smtClean="0">
                <a:cs typeface="Times New Roman" pitchFamily="18" charset="0"/>
              </a:rPr>
              <a:t> F </a:t>
            </a:r>
            <a:r>
              <a:rPr lang="en-US" baseline="30000" dirty="0" smtClean="0">
                <a:cs typeface="Times New Roman" pitchFamily="18" charset="0"/>
              </a:rPr>
              <a:t>+</a:t>
            </a:r>
            <a:r>
              <a:rPr lang="en-US" dirty="0" smtClean="0">
                <a:cs typeface="Times New Roman" pitchFamily="18" charset="0"/>
              </a:rPr>
              <a:t>)</a:t>
            </a:r>
          </a:p>
          <a:p>
            <a:r>
              <a:rPr lang="en-US" dirty="0" smtClean="0">
                <a:cs typeface="Times New Roman" pitchFamily="18" charset="0"/>
              </a:rPr>
              <a:t>F and G are equivalent if F covers G and G covers F</a:t>
            </a:r>
          </a:p>
          <a:p>
            <a:r>
              <a:rPr lang="en-US" dirty="0" smtClean="0">
                <a:cs typeface="Times New Roman" pitchFamily="18" charset="0"/>
              </a:rPr>
              <a:t>There is an algorithm for checking equivalence of sets of </a:t>
            </a:r>
            <a:r>
              <a:rPr lang="en-US" dirty="0" err="1" smtClean="0">
                <a:cs typeface="Times New Roman" pitchFamily="18" charset="0"/>
              </a:rPr>
              <a:t>FDs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8" name="object 2"/>
          <p:cNvSpPr txBox="1">
            <a:spLocks/>
          </p:cNvSpPr>
          <p:nvPr/>
        </p:nvSpPr>
        <p:spPr>
          <a:xfrm>
            <a:off x="1085494" y="849833"/>
            <a:ext cx="9776470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of Equivalent FD</a:t>
            </a:r>
            <a:r>
              <a:rPr kumimoji="0" lang="en-IN" sz="4000" b="0" i="0" u="none" strike="noStrike" kern="1200" cap="none" spc="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4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sets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object 3"/>
          <p:cNvSpPr txBox="1"/>
          <p:nvPr/>
        </p:nvSpPr>
        <p:spPr>
          <a:xfrm>
            <a:off x="942643" y="1934082"/>
            <a:ext cx="9891611" cy="43877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F1 = {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SID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→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{dept, dept_chair}, dept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→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dept_chair,</a:t>
            </a:r>
            <a:endParaRPr sz="2400" dirty="0">
              <a:latin typeface="Arial"/>
              <a:cs typeface="Arial"/>
            </a:endParaRPr>
          </a:p>
          <a:p>
            <a:pPr marL="116967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{SID,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dept}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→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dept_chair</a:t>
            </a:r>
            <a:r>
              <a:rPr sz="24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2921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F2 = {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SID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→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{dept, dept_chair}, dept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→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dept_chair}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 dirty="0">
              <a:latin typeface="Arial"/>
              <a:cs typeface="Arial"/>
            </a:endParaRPr>
          </a:p>
          <a:p>
            <a:pPr marL="405765" indent="-342900">
              <a:lnSpc>
                <a:spcPct val="100000"/>
              </a:lnSpc>
              <a:buChar char="•"/>
              <a:tabLst>
                <a:tab pos="405765" algn="l"/>
                <a:tab pos="406400" algn="l"/>
              </a:tabLst>
            </a:pPr>
            <a:r>
              <a:rPr sz="2400" dirty="0">
                <a:latin typeface="Arial"/>
                <a:cs typeface="Arial"/>
              </a:rPr>
              <a:t>F1 </a:t>
            </a:r>
            <a:r>
              <a:rPr sz="2400" spc="-5" dirty="0">
                <a:latin typeface="Arial"/>
                <a:cs typeface="Arial"/>
              </a:rPr>
              <a:t>covers F2</a:t>
            </a:r>
            <a:endParaRPr sz="2400" dirty="0">
              <a:latin typeface="Arial"/>
              <a:cs typeface="Arial"/>
            </a:endParaRPr>
          </a:p>
          <a:p>
            <a:pPr marL="405765" indent="-342900">
              <a:lnSpc>
                <a:spcPct val="100000"/>
              </a:lnSpc>
              <a:buChar char="•"/>
              <a:tabLst>
                <a:tab pos="405765" algn="l"/>
                <a:tab pos="406400" algn="l"/>
              </a:tabLst>
            </a:pPr>
            <a:r>
              <a:rPr sz="2400" dirty="0">
                <a:latin typeface="Arial"/>
                <a:cs typeface="Arial"/>
              </a:rPr>
              <a:t>Only </a:t>
            </a:r>
            <a:r>
              <a:rPr sz="2400" spc="-5" dirty="0">
                <a:latin typeface="Arial"/>
                <a:cs typeface="Arial"/>
              </a:rPr>
              <a:t>need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check </a:t>
            </a:r>
            <a:r>
              <a:rPr sz="2400" dirty="0">
                <a:latin typeface="Arial"/>
                <a:cs typeface="Arial"/>
              </a:rPr>
              <a:t>if F2 </a:t>
            </a:r>
            <a:r>
              <a:rPr sz="2400" spc="-5" dirty="0">
                <a:latin typeface="Arial"/>
                <a:cs typeface="Arial"/>
              </a:rPr>
              <a:t>can also infer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F1</a:t>
            </a:r>
            <a:endParaRPr sz="2400" dirty="0">
              <a:latin typeface="Arial"/>
              <a:cs typeface="Arial"/>
            </a:endParaRPr>
          </a:p>
          <a:p>
            <a:pPr marL="862965" marR="921385" lvl="1" indent="-342900">
              <a:lnSpc>
                <a:spcPct val="100000"/>
              </a:lnSpc>
              <a:buChar char="•"/>
              <a:tabLst>
                <a:tab pos="862965" algn="l"/>
                <a:tab pos="863600" algn="l"/>
              </a:tabLst>
            </a:pPr>
            <a:r>
              <a:rPr sz="2400" dirty="0">
                <a:latin typeface="Arial"/>
                <a:cs typeface="Arial"/>
              </a:rPr>
              <a:t>i.e. </a:t>
            </a:r>
            <a:r>
              <a:rPr sz="2400" spc="-5" dirty="0">
                <a:latin typeface="Arial"/>
                <a:cs typeface="Arial"/>
              </a:rPr>
              <a:t>Can we generate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set of FDs in </a:t>
            </a:r>
            <a:r>
              <a:rPr sz="2400" dirty="0">
                <a:latin typeface="Arial"/>
                <a:cs typeface="Arial"/>
              </a:rPr>
              <a:t>F1  </a:t>
            </a:r>
            <a:r>
              <a:rPr sz="2400" spc="-5" dirty="0">
                <a:latin typeface="Arial"/>
                <a:cs typeface="Arial"/>
              </a:rPr>
              <a:t>using FDs defined in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F2?</a:t>
            </a:r>
          </a:p>
          <a:p>
            <a:pPr marL="405765" indent="-342900">
              <a:lnSpc>
                <a:spcPct val="100000"/>
              </a:lnSpc>
              <a:buChar char="•"/>
              <a:tabLst>
                <a:tab pos="405765" algn="l"/>
                <a:tab pos="406400" algn="l"/>
              </a:tabLst>
            </a:pPr>
            <a:r>
              <a:rPr sz="2400" spc="-5" dirty="0">
                <a:latin typeface="Arial"/>
                <a:cs typeface="Arial"/>
              </a:rPr>
              <a:t>Compute {SID,dept}</a:t>
            </a:r>
            <a:r>
              <a:rPr sz="2400" spc="-7" baseline="24305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based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F2</a:t>
            </a:r>
          </a:p>
          <a:p>
            <a:pPr marL="862965" lvl="1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862965" algn="l"/>
                <a:tab pos="863600" algn="l"/>
              </a:tabLst>
            </a:pPr>
            <a:r>
              <a:rPr sz="2400" dirty="0">
                <a:latin typeface="Arial"/>
                <a:cs typeface="Arial"/>
              </a:rPr>
              <a:t>Its </a:t>
            </a:r>
            <a:r>
              <a:rPr sz="2400" spc="-5" dirty="0">
                <a:latin typeface="Arial"/>
                <a:cs typeface="Arial"/>
              </a:rPr>
              <a:t>closure includes all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attributes</a:t>
            </a:r>
            <a:endParaRPr sz="2400" dirty="0">
              <a:latin typeface="Arial"/>
              <a:cs typeface="Arial"/>
            </a:endParaRPr>
          </a:p>
          <a:p>
            <a:pPr marL="862965" lvl="1" indent="-343535">
              <a:lnSpc>
                <a:spcPct val="100000"/>
              </a:lnSpc>
              <a:buChar char="•"/>
              <a:tabLst>
                <a:tab pos="862965" algn="l"/>
                <a:tab pos="863600" algn="l"/>
              </a:tabLst>
            </a:pPr>
            <a:r>
              <a:rPr sz="2400" spc="-25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can conclude </a:t>
            </a:r>
            <a:r>
              <a:rPr sz="2400" dirty="0">
                <a:latin typeface="Arial"/>
                <a:cs typeface="Arial"/>
              </a:rPr>
              <a:t>that {SID,dept} →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dept_chair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Minimal Sets of </a:t>
            </a:r>
            <a:r>
              <a:rPr lang="en-US" b="1" dirty="0" err="1" smtClean="0">
                <a:cs typeface="Times New Roman" pitchFamily="18" charset="0"/>
              </a:rPr>
              <a:t>FDs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sz="2800" dirty="0">
                <a:cs typeface="Times New Roman" pitchFamily="18" charset="0"/>
              </a:rPr>
              <a:t>A set of </a:t>
            </a:r>
            <a:r>
              <a:rPr lang="en-US" sz="2800" dirty="0" err="1">
                <a:cs typeface="Times New Roman" pitchFamily="18" charset="0"/>
              </a:rPr>
              <a:t>FDs</a:t>
            </a:r>
            <a:r>
              <a:rPr lang="en-US" sz="2800" dirty="0">
                <a:cs typeface="Times New Roman" pitchFamily="18" charset="0"/>
              </a:rPr>
              <a:t> is </a:t>
            </a:r>
            <a:r>
              <a:rPr lang="en-US" sz="2800" b="1" dirty="0">
                <a:cs typeface="Times New Roman" pitchFamily="18" charset="0"/>
              </a:rPr>
              <a:t>minimal</a:t>
            </a:r>
            <a:r>
              <a:rPr lang="en-US" sz="2800" dirty="0">
                <a:cs typeface="Times New Roman" pitchFamily="18" charset="0"/>
              </a:rPr>
              <a:t> if it satisfies the following conditions:</a:t>
            </a:r>
          </a:p>
          <a:p>
            <a:pPr marL="533400" indent="-533400">
              <a:buFont typeface="Wingdings" pitchFamily="2" charset="2"/>
              <a:buAutoNum type="arabicParenBoth"/>
            </a:pPr>
            <a:r>
              <a:rPr lang="en-US" sz="2400" dirty="0">
                <a:cs typeface="Times New Roman" pitchFamily="18" charset="0"/>
              </a:rPr>
              <a:t>Every dependency in F has a single attribute for its </a:t>
            </a:r>
            <a:r>
              <a:rPr lang="en-US" sz="2400" dirty="0" err="1">
                <a:cs typeface="Times New Roman" pitchFamily="18" charset="0"/>
              </a:rPr>
              <a:t>RHS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pPr marL="533400" indent="-533400">
              <a:buFont typeface="Wingdings" pitchFamily="2" charset="2"/>
              <a:buAutoNum type="arabicParenBoth"/>
            </a:pPr>
            <a:r>
              <a:rPr lang="en-US" sz="2400" dirty="0">
                <a:cs typeface="Times New Roman" pitchFamily="18" charset="0"/>
              </a:rPr>
              <a:t>We cannot remove any dependency from F and have a set of dependencies that is equivalent to F.</a:t>
            </a:r>
          </a:p>
          <a:p>
            <a:pPr marL="533400" indent="-533400">
              <a:buFont typeface="Wingdings" pitchFamily="2" charset="2"/>
              <a:buAutoNum type="arabicParenBoth"/>
            </a:pPr>
            <a:r>
              <a:rPr lang="en-US" sz="2400" dirty="0">
                <a:cs typeface="Times New Roman" pitchFamily="18" charset="0"/>
              </a:rPr>
              <a:t>We cannot replace any dependency X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A in F with a dependency Y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A, where Y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proper-subset-of</a:t>
            </a:r>
            <a:r>
              <a:rPr lang="en-US" sz="2400" dirty="0">
                <a:cs typeface="Times New Roman" pitchFamily="18" charset="0"/>
              </a:rPr>
              <a:t> X ( Y </a:t>
            </a:r>
            <a:r>
              <a:rPr lang="en-US" sz="2400" u="sng" dirty="0">
                <a:cs typeface="Times New Roman" pitchFamily="18" charset="0"/>
              </a:rPr>
              <a:t>subset-of</a:t>
            </a:r>
            <a:r>
              <a:rPr lang="en-US" sz="2400" dirty="0">
                <a:cs typeface="Times New Roman" pitchFamily="18" charset="0"/>
              </a:rPr>
              <a:t> X) and still have a set of dependencies that is equivalent to F.</a:t>
            </a:r>
          </a:p>
          <a:p>
            <a:pPr marL="533400" indent="-533400"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Minimal Sets of </a:t>
            </a:r>
            <a:r>
              <a:rPr lang="en-US" b="1" dirty="0" err="1" smtClean="0">
                <a:cs typeface="Times New Roman" pitchFamily="18" charset="0"/>
              </a:rPr>
              <a:t>FDs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Times New Roman" pitchFamily="18" charset="0"/>
              </a:rPr>
              <a:t>Every set of </a:t>
            </a:r>
            <a:r>
              <a:rPr lang="en-US" sz="2800" dirty="0" err="1">
                <a:cs typeface="Times New Roman" pitchFamily="18" charset="0"/>
              </a:rPr>
              <a:t>FDs</a:t>
            </a:r>
            <a:r>
              <a:rPr lang="en-US" sz="2800" dirty="0">
                <a:cs typeface="Times New Roman" pitchFamily="18" charset="0"/>
              </a:rPr>
              <a:t> has an equivalent minimal set</a:t>
            </a:r>
          </a:p>
          <a:p>
            <a:r>
              <a:rPr lang="en-US" sz="2800" dirty="0">
                <a:cs typeface="Times New Roman" pitchFamily="18" charset="0"/>
              </a:rPr>
              <a:t>There can be several equivalent minimal sets</a:t>
            </a:r>
          </a:p>
          <a:p>
            <a:r>
              <a:rPr lang="en-US" sz="2800" dirty="0">
                <a:cs typeface="Times New Roman" pitchFamily="18" charset="0"/>
              </a:rPr>
              <a:t>There is no simple algorithm for computing a minimal set of </a:t>
            </a:r>
            <a:r>
              <a:rPr lang="en-US" sz="2800" dirty="0" err="1">
                <a:cs typeface="Times New Roman" pitchFamily="18" charset="0"/>
              </a:rPr>
              <a:t>FDs</a:t>
            </a:r>
            <a:r>
              <a:rPr lang="en-US" sz="2800" dirty="0">
                <a:cs typeface="Times New Roman" pitchFamily="18" charset="0"/>
              </a:rPr>
              <a:t> that is equivalent to a set F of </a:t>
            </a:r>
            <a:r>
              <a:rPr lang="en-US" sz="2800" dirty="0" err="1" smtClean="0">
                <a:cs typeface="Times New Roman" pitchFamily="18" charset="0"/>
              </a:rPr>
              <a:t>FDs</a:t>
            </a:r>
            <a:endParaRPr lang="en-US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8" name="object 2"/>
          <p:cNvSpPr txBox="1">
            <a:spLocks noGrp="1"/>
          </p:cNvSpPr>
          <p:nvPr>
            <p:ph type="title"/>
          </p:nvPr>
        </p:nvSpPr>
        <p:spPr>
          <a:xfrm>
            <a:off x="3377946" y="817829"/>
            <a:ext cx="23888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</a:p>
        </p:txBody>
      </p:sp>
      <p:sp>
        <p:nvSpPr>
          <p:cNvPr id="19" name="object 3"/>
          <p:cNvSpPr txBox="1"/>
          <p:nvPr/>
        </p:nvSpPr>
        <p:spPr>
          <a:xfrm>
            <a:off x="764540" y="2005711"/>
            <a:ext cx="10332951" cy="3143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Given a set of </a:t>
            </a:r>
            <a:r>
              <a:rPr sz="2800" spc="-10" dirty="0">
                <a:latin typeface="Arial"/>
                <a:cs typeface="Arial"/>
              </a:rPr>
              <a:t>FDs </a:t>
            </a:r>
            <a:r>
              <a:rPr sz="2800" spc="-5" dirty="0">
                <a:latin typeface="Arial"/>
                <a:cs typeface="Arial"/>
              </a:rPr>
              <a:t>F, find its minimal</a:t>
            </a:r>
            <a:r>
              <a:rPr sz="2800" spc="1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cover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Step1: Decompose each FD to get </a:t>
            </a:r>
            <a:r>
              <a:rPr sz="2800" dirty="0">
                <a:latin typeface="Arial"/>
                <a:cs typeface="Arial"/>
              </a:rPr>
              <a:t>single  attribute </a:t>
            </a:r>
            <a:r>
              <a:rPr sz="2800" spc="-5" dirty="0">
                <a:latin typeface="Arial"/>
                <a:cs typeface="Arial"/>
              </a:rPr>
              <a:t>at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RHS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550" dirty="0">
              <a:latin typeface="Arial"/>
              <a:cs typeface="Arial"/>
            </a:endParaRPr>
          </a:p>
          <a:p>
            <a:pPr marL="355600" marR="299085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Step2: For each FD, remove </a:t>
            </a:r>
            <a:r>
              <a:rPr sz="2800" dirty="0">
                <a:latin typeface="Arial"/>
                <a:cs typeface="Arial"/>
              </a:rPr>
              <a:t>redundant  attribute from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LHS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55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Step3: Remove </a:t>
            </a:r>
            <a:r>
              <a:rPr sz="2800" dirty="0">
                <a:latin typeface="Arial"/>
                <a:cs typeface="Arial"/>
              </a:rPr>
              <a:t>redundant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FDs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3470909" y="817829"/>
            <a:ext cx="2202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</a:p>
        </p:txBody>
      </p:sp>
      <p:sp>
        <p:nvSpPr>
          <p:cNvPr id="13" name="object 3"/>
          <p:cNvSpPr txBox="1"/>
          <p:nvPr/>
        </p:nvSpPr>
        <p:spPr>
          <a:xfrm>
            <a:off x="457200" y="1900225"/>
            <a:ext cx="11734800" cy="3884397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10"/>
              </a:spcBef>
            </a:pPr>
            <a:r>
              <a:rPr sz="3200" dirty="0">
                <a:latin typeface="Arial"/>
                <a:cs typeface="Arial"/>
              </a:rPr>
              <a:t>Given F= {B → AB, D → A, AB →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D}</a:t>
            </a:r>
          </a:p>
          <a:p>
            <a:pPr marL="419100" indent="-343535">
              <a:lnSpc>
                <a:spcPct val="100000"/>
              </a:lnSpc>
              <a:spcBef>
                <a:spcPts val="605"/>
              </a:spcBef>
              <a:buChar char="•"/>
              <a:tabLst>
                <a:tab pos="419100" algn="l"/>
                <a:tab pos="419734" algn="l"/>
              </a:tabLst>
            </a:pPr>
            <a:r>
              <a:rPr sz="2400" dirty="0">
                <a:latin typeface="Arial"/>
                <a:cs typeface="Arial"/>
              </a:rPr>
              <a:t>Step 1: B → AB is decomposed into B → A, B →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</a:p>
          <a:p>
            <a:pPr marL="4191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(B → B </a:t>
            </a:r>
            <a:r>
              <a:rPr sz="2400" spc="-5" dirty="0">
                <a:latin typeface="Arial"/>
                <a:cs typeface="Arial"/>
              </a:rPr>
              <a:t>is trivial and is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removed)</a:t>
            </a:r>
          </a:p>
          <a:p>
            <a:pPr marL="419100" marR="121793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419100" algn="l"/>
                <a:tab pos="419734" algn="l"/>
              </a:tabLst>
            </a:pPr>
            <a:r>
              <a:rPr sz="2400" dirty="0">
                <a:latin typeface="Arial"/>
                <a:cs typeface="Arial"/>
              </a:rPr>
              <a:t>Step 2: </a:t>
            </a:r>
            <a:r>
              <a:rPr sz="2400" spc="-5" dirty="0">
                <a:latin typeface="Arial"/>
                <a:cs typeface="Arial"/>
              </a:rPr>
              <a:t>check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AB </a:t>
            </a:r>
            <a:r>
              <a:rPr sz="2400" dirty="0">
                <a:latin typeface="Arial"/>
                <a:cs typeface="Arial"/>
              </a:rPr>
              <a:t>→ </a:t>
            </a:r>
            <a:r>
              <a:rPr sz="2400" spc="-5" dirty="0">
                <a:latin typeface="Arial"/>
                <a:cs typeface="Arial"/>
              </a:rPr>
              <a:t>D has redundant LHS.  Can </a:t>
            </a:r>
            <a:r>
              <a:rPr sz="2400" dirty="0">
                <a:latin typeface="Arial"/>
                <a:cs typeface="Arial"/>
              </a:rPr>
              <a:t>it be A → D or B →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D?</a:t>
            </a:r>
            <a:endParaRPr sz="2400" dirty="0">
              <a:latin typeface="Arial"/>
              <a:cs typeface="Arial"/>
            </a:endParaRPr>
          </a:p>
          <a:p>
            <a:pPr marL="41465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Compute AB</a:t>
            </a:r>
            <a:r>
              <a:rPr sz="2400" spc="-7" baseline="24305" dirty="0">
                <a:latin typeface="Arial"/>
                <a:cs typeface="Arial"/>
              </a:rPr>
              <a:t>+</a:t>
            </a:r>
            <a:r>
              <a:rPr sz="2400" spc="-5" dirty="0">
                <a:latin typeface="Arial"/>
                <a:cs typeface="Arial"/>
              </a:rPr>
              <a:t>, A</a:t>
            </a:r>
            <a:r>
              <a:rPr sz="2400" spc="-7" baseline="24305" dirty="0">
                <a:latin typeface="Arial"/>
                <a:cs typeface="Arial"/>
              </a:rPr>
              <a:t>+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15" baseline="24305" dirty="0">
                <a:latin typeface="Arial"/>
                <a:cs typeface="Arial"/>
              </a:rPr>
              <a:t>+  </a:t>
            </a:r>
            <a:r>
              <a:rPr sz="2400" spc="-5" dirty="0">
                <a:latin typeface="Arial"/>
                <a:cs typeface="Arial"/>
              </a:rPr>
              <a:t>based on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2400" dirty="0">
              <a:latin typeface="Arial"/>
              <a:cs typeface="Arial"/>
            </a:endParaRPr>
          </a:p>
          <a:p>
            <a:pPr marL="990600">
              <a:lnSpc>
                <a:spcPct val="100000"/>
              </a:lnSpc>
              <a:spcBef>
                <a:spcPts val="735"/>
              </a:spcBef>
              <a:tabLst>
                <a:tab pos="2658110" algn="l"/>
                <a:tab pos="3419475" algn="l"/>
                <a:tab pos="5029835" algn="l"/>
              </a:tabLst>
            </a:pPr>
            <a:r>
              <a:rPr sz="2400" spc="-5" dirty="0">
                <a:latin typeface="Arial"/>
                <a:cs typeface="Arial"/>
              </a:rPr>
              <a:t>AB</a:t>
            </a:r>
            <a:r>
              <a:rPr sz="2400" spc="-7" baseline="24305" dirty="0">
                <a:latin typeface="Arial"/>
                <a:cs typeface="Arial"/>
              </a:rPr>
              <a:t>+</a:t>
            </a:r>
            <a:r>
              <a:rPr sz="2400" spc="345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ABD	and	B</a:t>
            </a:r>
            <a:r>
              <a:rPr sz="2400" spc="-7" baseline="24305" dirty="0">
                <a:latin typeface="Arial"/>
                <a:cs typeface="Arial"/>
              </a:rPr>
              <a:t>+</a:t>
            </a:r>
            <a:r>
              <a:rPr sz="2400" spc="30" baseline="243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ABD,	so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extraneous.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 dirty="0">
              <a:latin typeface="Arial"/>
              <a:cs typeface="Arial"/>
            </a:endParaRPr>
          </a:p>
          <a:p>
            <a:pPr marL="419100" indent="-343535">
              <a:lnSpc>
                <a:spcPct val="100000"/>
              </a:lnSpc>
              <a:buChar char="•"/>
              <a:tabLst>
                <a:tab pos="419100" algn="l"/>
                <a:tab pos="419734" algn="l"/>
              </a:tabLst>
            </a:pPr>
            <a:r>
              <a:rPr sz="2400" spc="-5" dirty="0">
                <a:latin typeface="Arial"/>
                <a:cs typeface="Arial"/>
              </a:rPr>
              <a:t>So </a:t>
            </a:r>
            <a:r>
              <a:rPr sz="2400" dirty="0">
                <a:latin typeface="Arial"/>
                <a:cs typeface="Arial"/>
              </a:rPr>
              <a:t>far, </a:t>
            </a:r>
            <a:r>
              <a:rPr sz="2400" spc="-5" dirty="0">
                <a:latin typeface="Arial"/>
                <a:cs typeface="Arial"/>
              </a:rPr>
              <a:t>we have </a:t>
            </a:r>
            <a:r>
              <a:rPr sz="2400" dirty="0">
                <a:latin typeface="Arial"/>
                <a:cs typeface="Arial"/>
              </a:rPr>
              <a:t>F= {B → A, </a:t>
            </a:r>
            <a:r>
              <a:rPr sz="2400" spc="-5" dirty="0">
                <a:latin typeface="Arial"/>
                <a:cs typeface="Arial"/>
              </a:rPr>
              <a:t>D </a:t>
            </a:r>
            <a:r>
              <a:rPr sz="2400" dirty="0">
                <a:latin typeface="Arial"/>
                <a:cs typeface="Arial"/>
              </a:rPr>
              <a:t>→ A, B →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D}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2601848" y="817829"/>
            <a:ext cx="619798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70" dirty="0"/>
              <a:t> </a:t>
            </a:r>
            <a:r>
              <a:rPr dirty="0"/>
              <a:t>(cont.)</a:t>
            </a:r>
          </a:p>
        </p:txBody>
      </p:sp>
      <p:sp>
        <p:nvSpPr>
          <p:cNvPr id="13" name="object 3"/>
          <p:cNvSpPr txBox="1"/>
          <p:nvPr/>
        </p:nvSpPr>
        <p:spPr>
          <a:xfrm>
            <a:off x="726440" y="1934082"/>
            <a:ext cx="10038542" cy="359470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937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93700" algn="l"/>
                <a:tab pos="394335" algn="l"/>
              </a:tabLst>
            </a:pPr>
            <a:r>
              <a:rPr sz="2400" spc="-5" dirty="0">
                <a:latin typeface="Arial"/>
                <a:cs typeface="Arial"/>
              </a:rPr>
              <a:t>So </a:t>
            </a:r>
            <a:r>
              <a:rPr sz="2400" dirty="0">
                <a:latin typeface="Arial"/>
                <a:cs typeface="Arial"/>
              </a:rPr>
              <a:t>far, </a:t>
            </a:r>
            <a:r>
              <a:rPr sz="2400" spc="-5" dirty="0">
                <a:latin typeface="Arial"/>
                <a:cs typeface="Arial"/>
              </a:rPr>
              <a:t>we have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F= {B → A,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D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→ A, B →</a:t>
            </a:r>
            <a:r>
              <a:rPr sz="2400" spc="-1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D}</a:t>
            </a:r>
            <a:endParaRPr sz="2400" dirty="0">
              <a:latin typeface="Arial"/>
              <a:cs typeface="Arial"/>
            </a:endParaRPr>
          </a:p>
          <a:p>
            <a:pPr marL="393700" marR="55880" indent="-343535">
              <a:lnSpc>
                <a:spcPts val="3460"/>
              </a:lnSpc>
              <a:spcBef>
                <a:spcPts val="204"/>
              </a:spcBef>
              <a:buChar char="•"/>
              <a:tabLst>
                <a:tab pos="393700" algn="l"/>
                <a:tab pos="394335" algn="l"/>
              </a:tabLst>
            </a:pPr>
            <a:r>
              <a:rPr sz="2400" dirty="0">
                <a:latin typeface="Arial"/>
                <a:cs typeface="Arial"/>
              </a:rPr>
              <a:t>Step 3: </a:t>
            </a:r>
            <a:r>
              <a:rPr sz="2400" spc="-5" dirty="0">
                <a:latin typeface="Arial"/>
                <a:cs typeface="Arial"/>
              </a:rPr>
              <a:t>check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there is any redundant FDs.  </a:t>
            </a:r>
            <a:r>
              <a:rPr sz="2400" dirty="0">
                <a:latin typeface="Arial"/>
                <a:cs typeface="Arial"/>
              </a:rPr>
              <a:t>Is B → 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redundant?</a:t>
            </a:r>
            <a:endParaRPr sz="2400" dirty="0">
              <a:latin typeface="Arial"/>
              <a:cs typeface="Arial"/>
            </a:endParaRPr>
          </a:p>
          <a:p>
            <a:pPr marL="965200">
              <a:lnSpc>
                <a:spcPct val="100000"/>
              </a:lnSpc>
              <a:spcBef>
                <a:spcPts val="365"/>
              </a:spcBef>
            </a:pPr>
            <a:r>
              <a:rPr sz="2400" spc="-5" dirty="0">
                <a:latin typeface="Arial"/>
                <a:cs typeface="Arial"/>
              </a:rPr>
              <a:t>Compute B</a:t>
            </a:r>
            <a:r>
              <a:rPr sz="2400" spc="-7" baseline="24305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based on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F-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{B →</a:t>
            </a:r>
            <a:r>
              <a:rPr sz="2400" spc="-2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A}</a:t>
            </a:r>
            <a:endParaRPr sz="2400" dirty="0">
              <a:latin typeface="Arial"/>
              <a:cs typeface="Arial"/>
            </a:endParaRPr>
          </a:p>
          <a:p>
            <a:pPr marL="9652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15" baseline="24305" dirty="0">
                <a:latin typeface="Arial"/>
                <a:cs typeface="Arial"/>
              </a:rPr>
              <a:t>+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10" dirty="0">
                <a:latin typeface="Arial"/>
                <a:cs typeface="Arial"/>
              </a:rPr>
              <a:t>BDA,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means </a:t>
            </a:r>
            <a:r>
              <a:rPr sz="2400" dirty="0">
                <a:latin typeface="Arial"/>
                <a:cs typeface="Arial"/>
              </a:rPr>
              <a:t>we can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obtain</a:t>
            </a:r>
            <a:endParaRPr sz="2400" dirty="0">
              <a:latin typeface="Arial"/>
              <a:cs typeface="Arial"/>
            </a:endParaRPr>
          </a:p>
          <a:p>
            <a:pPr marL="1879600" marR="1367155">
              <a:lnSpc>
                <a:spcPct val="12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B → A from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F-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{B →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A}  </a:t>
            </a:r>
            <a:r>
              <a:rPr sz="2400" spc="-5" dirty="0">
                <a:latin typeface="Arial"/>
                <a:cs typeface="Arial"/>
              </a:rPr>
              <a:t>so </a:t>
            </a:r>
            <a:r>
              <a:rPr sz="2400" dirty="0">
                <a:latin typeface="Arial"/>
                <a:cs typeface="Arial"/>
              </a:rPr>
              <a:t>B → A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redundant.</a:t>
            </a:r>
            <a:endParaRPr sz="2400" dirty="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Similarly, check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remaining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FDs.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 dirty="0">
              <a:latin typeface="Arial"/>
              <a:cs typeface="Arial"/>
            </a:endParaRPr>
          </a:p>
          <a:p>
            <a:pPr marL="1022985">
              <a:lnSpc>
                <a:spcPct val="100000"/>
              </a:lnSpc>
              <a:tabLst>
                <a:tab pos="2922270" algn="l"/>
              </a:tabLst>
            </a:pPr>
            <a:r>
              <a:rPr sz="2400" spc="-5" dirty="0">
                <a:latin typeface="Arial"/>
                <a:cs typeface="Arial"/>
              </a:rPr>
              <a:t>Final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answer	F’ </a:t>
            </a:r>
            <a:r>
              <a:rPr sz="2400" dirty="0">
                <a:latin typeface="Arial"/>
                <a:cs typeface="Arial"/>
              </a:rPr>
              <a:t>= {D → A, B →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D}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3484879" y="817829"/>
            <a:ext cx="31037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Exercise</a:t>
            </a:r>
          </a:p>
        </p:txBody>
      </p:sp>
      <p:sp>
        <p:nvSpPr>
          <p:cNvPr id="13" name="object 3"/>
          <p:cNvSpPr txBox="1"/>
          <p:nvPr/>
        </p:nvSpPr>
        <p:spPr>
          <a:xfrm>
            <a:off x="764540" y="1767793"/>
            <a:ext cx="10665460" cy="339618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800" spc="-5" dirty="0">
                <a:latin typeface="Arial"/>
                <a:cs typeface="Arial"/>
              </a:rPr>
              <a:t>Given a set of </a:t>
            </a:r>
            <a:r>
              <a:rPr sz="2800" spc="-10" dirty="0">
                <a:latin typeface="Arial"/>
                <a:cs typeface="Arial"/>
              </a:rPr>
              <a:t>FDs </a:t>
            </a:r>
            <a:r>
              <a:rPr sz="2800" spc="-5" dirty="0">
                <a:latin typeface="Arial"/>
                <a:cs typeface="Arial"/>
              </a:rPr>
              <a:t>F, find its </a:t>
            </a:r>
            <a:r>
              <a:rPr sz="2800" b="1" spc="-5" dirty="0">
                <a:latin typeface="Arial"/>
                <a:cs typeface="Arial"/>
              </a:rPr>
              <a:t>minimal</a:t>
            </a:r>
            <a:r>
              <a:rPr sz="2800" b="1" spc="8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cover</a:t>
            </a:r>
            <a:endParaRPr sz="2800" dirty="0">
              <a:latin typeface="Arial"/>
              <a:cs typeface="Arial"/>
            </a:endParaRPr>
          </a:p>
          <a:p>
            <a:pPr marL="355600" marR="619125" indent="-343535">
              <a:lnSpc>
                <a:spcPts val="2690"/>
              </a:lnSpc>
              <a:spcBef>
                <a:spcPts val="185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Step1: Decompose </a:t>
            </a:r>
            <a:r>
              <a:rPr sz="2800" dirty="0">
                <a:latin typeface="Arial"/>
                <a:cs typeface="Arial"/>
              </a:rPr>
              <a:t>each </a:t>
            </a:r>
            <a:r>
              <a:rPr sz="2800" spc="-5" dirty="0">
                <a:latin typeface="Arial"/>
                <a:cs typeface="Arial"/>
              </a:rPr>
              <a:t>FD to get single  </a:t>
            </a:r>
            <a:r>
              <a:rPr sz="2800" dirty="0">
                <a:latin typeface="Arial"/>
                <a:cs typeface="Arial"/>
              </a:rPr>
              <a:t>attribute </a:t>
            </a:r>
            <a:r>
              <a:rPr sz="2800" spc="-5" dirty="0">
                <a:latin typeface="Arial"/>
                <a:cs typeface="Arial"/>
              </a:rPr>
              <a:t>at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RHS</a:t>
            </a:r>
            <a:endParaRPr sz="2800" dirty="0">
              <a:latin typeface="Arial"/>
              <a:cs typeface="Arial"/>
            </a:endParaRPr>
          </a:p>
          <a:p>
            <a:pPr marL="355600" marR="916305" indent="-343535">
              <a:lnSpc>
                <a:spcPct val="80000"/>
              </a:lnSpc>
              <a:spcBef>
                <a:spcPts val="6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Step2: For each FD, remove </a:t>
            </a:r>
            <a:r>
              <a:rPr sz="2800" dirty="0">
                <a:latin typeface="Arial"/>
                <a:cs typeface="Arial"/>
              </a:rPr>
              <a:t>redundant  attribute from </a:t>
            </a:r>
            <a:r>
              <a:rPr sz="2800" spc="-5" dirty="0">
                <a:latin typeface="Arial"/>
                <a:cs typeface="Arial"/>
              </a:rPr>
              <a:t>LHS</a:t>
            </a:r>
            <a:endParaRPr sz="28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Step3: Remove </a:t>
            </a:r>
            <a:r>
              <a:rPr sz="2800" dirty="0">
                <a:latin typeface="Arial"/>
                <a:cs typeface="Arial"/>
              </a:rPr>
              <a:t>redundant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FDs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 dirty="0">
              <a:latin typeface="Arial"/>
              <a:cs typeface="Arial"/>
            </a:endParaRPr>
          </a:p>
          <a:p>
            <a:pPr marL="12700">
              <a:lnSpc>
                <a:spcPts val="3454"/>
              </a:lnSpc>
            </a:pPr>
            <a:r>
              <a:rPr sz="3200" spc="-5" dirty="0">
                <a:solidFill>
                  <a:srgbClr val="333399"/>
                </a:solidFill>
                <a:latin typeface="Arial"/>
                <a:cs typeface="Arial"/>
              </a:rPr>
              <a:t>Question: </a:t>
            </a:r>
            <a:r>
              <a:rPr sz="3200" dirty="0">
                <a:solidFill>
                  <a:srgbClr val="333399"/>
                </a:solidFill>
                <a:latin typeface="Arial"/>
                <a:cs typeface="Arial"/>
              </a:rPr>
              <a:t>what is </a:t>
            </a:r>
            <a:r>
              <a:rPr sz="3200" spc="-5" dirty="0">
                <a:solidFill>
                  <a:srgbClr val="333399"/>
                </a:solidFill>
                <a:latin typeface="Arial"/>
                <a:cs typeface="Arial"/>
              </a:rPr>
              <a:t>the minimal </a:t>
            </a:r>
            <a:r>
              <a:rPr sz="3200" dirty="0">
                <a:solidFill>
                  <a:srgbClr val="333399"/>
                </a:solidFill>
                <a:latin typeface="Arial"/>
                <a:cs typeface="Arial"/>
              </a:rPr>
              <a:t>cover of</a:t>
            </a:r>
            <a:r>
              <a:rPr sz="3200" spc="-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9"/>
                </a:solidFill>
                <a:latin typeface="Arial"/>
                <a:cs typeface="Arial"/>
              </a:rPr>
              <a:t>F?</a:t>
            </a:r>
            <a:endParaRPr sz="3200" dirty="0">
              <a:latin typeface="Arial"/>
              <a:cs typeface="Arial"/>
            </a:endParaRPr>
          </a:p>
          <a:p>
            <a:pPr marL="355600">
              <a:lnSpc>
                <a:spcPts val="3454"/>
              </a:lnSpc>
            </a:pPr>
            <a:r>
              <a:rPr sz="3200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(A, 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B, C),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F = {A → B, 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BC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→ A, AB →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AC}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Simplified Company Relational Schema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0144" y="1825625"/>
            <a:ext cx="794574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5" name="object 2"/>
          <p:cNvSpPr txBox="1">
            <a:spLocks noGrp="1"/>
          </p:cNvSpPr>
          <p:nvPr>
            <p:ph type="title"/>
          </p:nvPr>
        </p:nvSpPr>
        <p:spPr>
          <a:xfrm>
            <a:off x="1189126" y="1140220"/>
            <a:ext cx="943580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Minimal Set (Cover) </a:t>
            </a:r>
            <a:r>
              <a:rPr spc="-5" dirty="0"/>
              <a:t>of</a:t>
            </a:r>
            <a:r>
              <a:rPr spc="-75" dirty="0"/>
              <a:t> </a:t>
            </a:r>
            <a:r>
              <a:rPr dirty="0"/>
              <a:t>FDs</a:t>
            </a:r>
          </a:p>
        </p:txBody>
      </p:sp>
      <p:sp>
        <p:nvSpPr>
          <p:cNvPr id="16" name="object 3"/>
          <p:cNvSpPr txBox="1"/>
          <p:nvPr/>
        </p:nvSpPr>
        <p:spPr>
          <a:xfrm>
            <a:off x="764539" y="2005710"/>
            <a:ext cx="9986587" cy="30463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There can </a:t>
            </a:r>
            <a:r>
              <a:rPr sz="2800" dirty="0">
                <a:latin typeface="Arial"/>
                <a:cs typeface="Arial"/>
              </a:rPr>
              <a:t>be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more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than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one</a:t>
            </a:r>
            <a:r>
              <a:rPr sz="2800" spc="-5" dirty="0">
                <a:latin typeface="Arial"/>
                <a:cs typeface="Arial"/>
              </a:rPr>
              <a:t> minimal cover  for a </a:t>
            </a:r>
            <a:r>
              <a:rPr sz="2800" dirty="0">
                <a:latin typeface="Arial"/>
                <a:cs typeface="Arial"/>
              </a:rPr>
              <a:t>relation</a:t>
            </a:r>
          </a:p>
          <a:p>
            <a:pPr marL="355600" marR="76073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They won’t necessarily have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the same  number of</a:t>
            </a:r>
            <a:r>
              <a:rPr sz="28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 err="1" smtClean="0">
                <a:solidFill>
                  <a:srgbClr val="FF0000"/>
                </a:solidFill>
                <a:latin typeface="Arial"/>
                <a:cs typeface="Arial"/>
              </a:rPr>
              <a:t>FDs</a:t>
            </a:r>
            <a:endParaRPr lang="en-US" sz="2800" spc="-5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355600" marR="76073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endParaRPr lang="en-US" sz="2800" spc="-5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355600" marR="76073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endParaRPr lang="en-US" sz="2800" spc="-5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355600" marR="76073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endParaRPr lang="en-US" sz="2800" spc="-5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355600" marR="760730" indent="-343535">
              <a:lnSpc>
                <a:spcPct val="100000"/>
              </a:lnSpc>
              <a:spcBef>
                <a:spcPts val="675"/>
              </a:spcBef>
              <a:tabLst>
                <a:tab pos="355600" algn="l"/>
                <a:tab pos="356235" algn="l"/>
              </a:tabLst>
            </a:pP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Normalization </a:t>
            </a:r>
            <a:r>
              <a:rPr lang="en-IN" dirty="0" smtClean="0"/>
              <a:t>of </a:t>
            </a:r>
            <a:r>
              <a:rPr lang="en-IN" spc="-5" dirty="0" smtClean="0"/>
              <a:t>Relations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cs typeface="Times New Roman" pitchFamily="18" charset="0"/>
              </a:rPr>
              <a:t>Normalization</a:t>
            </a:r>
            <a:r>
              <a:rPr lang="en-US" sz="2800" dirty="0">
                <a:cs typeface="Times New Roman" pitchFamily="18" charset="0"/>
              </a:rPr>
              <a:t>: The process of decomposing unsatisfactory "bad" relations by breaking up their attributes into smaller relations</a:t>
            </a:r>
          </a:p>
          <a:p>
            <a:pPr>
              <a:buFont typeface="Wingdings" pitchFamily="2" charset="2"/>
              <a:buNone/>
            </a:pPr>
            <a:endParaRPr lang="en-US" sz="2800" dirty="0">
              <a:cs typeface="Times New Roman" pitchFamily="18" charset="0"/>
            </a:endParaRPr>
          </a:p>
          <a:p>
            <a:r>
              <a:rPr lang="en-US" sz="2800" b="1" dirty="0">
                <a:cs typeface="Times New Roman" pitchFamily="18" charset="0"/>
              </a:rPr>
              <a:t>Normal form</a:t>
            </a:r>
            <a:r>
              <a:rPr lang="en-US" sz="2800" dirty="0">
                <a:cs typeface="Times New Roman" pitchFamily="18" charset="0"/>
              </a:rPr>
              <a:t>: Condition using keys and </a:t>
            </a:r>
            <a:r>
              <a:rPr lang="en-US" sz="2800" dirty="0" err="1">
                <a:cs typeface="Times New Roman" pitchFamily="18" charset="0"/>
              </a:rPr>
              <a:t>FDs</a:t>
            </a:r>
            <a:r>
              <a:rPr lang="en-US" sz="2800" dirty="0">
                <a:cs typeface="Times New Roman" pitchFamily="18" charset="0"/>
              </a:rPr>
              <a:t> of a relation to certify whether a relation schema is in a particular normal form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Normalization </a:t>
            </a:r>
            <a:r>
              <a:rPr lang="en-IN" dirty="0" smtClean="0"/>
              <a:t>of </a:t>
            </a:r>
            <a:r>
              <a:rPr lang="en-IN" spc="-5" dirty="0" smtClean="0"/>
              <a:t>Relations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2NF, 3NF,</a:t>
            </a:r>
            <a:r>
              <a:rPr sz="2400" b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BCNF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based on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keys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FDs of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 relation</a:t>
            </a:r>
            <a:r>
              <a:rPr sz="24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schema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Font typeface="Wingdings"/>
              <a:buChar char=""/>
            </a:pPr>
            <a:endParaRPr sz="3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4NF</a:t>
            </a:r>
            <a:endParaRPr sz="2400" dirty="0">
              <a:latin typeface="Arial"/>
              <a:cs typeface="Arial"/>
            </a:endParaRPr>
          </a:p>
          <a:p>
            <a:pPr marL="755650" marR="406400" lvl="1" indent="-28575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based on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keys,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multi-valued dependencies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: MVDs;  5NF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based on</a:t>
            </a:r>
            <a:r>
              <a:rPr sz="24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keys,</a:t>
            </a:r>
            <a:endParaRPr sz="2400" dirty="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Join dependencies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: JDs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(Chapter</a:t>
            </a:r>
            <a:r>
              <a:rPr sz="24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11)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Additional properties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be needed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ensure a good  relational design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lossless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join, dependency preservation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;  Chapter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11)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Practical Use </a:t>
            </a:r>
            <a:r>
              <a:rPr lang="en-IN" dirty="0" smtClean="0"/>
              <a:t>of </a:t>
            </a:r>
            <a:r>
              <a:rPr lang="en-IN" spc="-5" dirty="0" smtClean="0"/>
              <a:t>Normal</a:t>
            </a:r>
            <a:r>
              <a:rPr lang="en-IN" spc="-20" dirty="0" smtClean="0"/>
              <a:t> </a:t>
            </a:r>
            <a:r>
              <a:rPr lang="en-IN" dirty="0" smtClean="0"/>
              <a:t>Forms</a:t>
            </a:r>
            <a:endParaRPr lang="en-IN" dirty="0"/>
          </a:p>
        </p:txBody>
      </p:sp>
      <p:sp>
        <p:nvSpPr>
          <p:cNvPr id="14" name="object 3"/>
          <p:cNvSpPr txBox="1">
            <a:spLocks noGrp="1"/>
          </p:cNvSpPr>
          <p:nvPr>
            <p:ph idx="1"/>
          </p:nvPr>
        </p:nvSpPr>
        <p:spPr>
          <a:xfrm>
            <a:off x="838200" y="1687075"/>
            <a:ext cx="10515600" cy="46996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50"/>
              </a:spcBef>
              <a:buClr>
                <a:srgbClr val="990033"/>
              </a:buClr>
              <a:buSzPct val="5869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IN" sz="2300" b="1" spc="-5" dirty="0" smtClean="0">
                <a:solidFill>
                  <a:srgbClr val="333399"/>
                </a:solidFill>
                <a:latin typeface="Arial"/>
                <a:cs typeface="Arial"/>
              </a:rPr>
              <a:t>Normalization </a:t>
            </a:r>
            <a:r>
              <a:rPr lang="en-IN" sz="2300" spc="-5" dirty="0" smtClean="0">
                <a:solidFill>
                  <a:srgbClr val="333399"/>
                </a:solidFill>
                <a:latin typeface="Arial"/>
                <a:cs typeface="Arial"/>
              </a:rPr>
              <a:t>is carried out in practice so that the resulting  designs are of high quality and meet the desirable</a:t>
            </a:r>
            <a:r>
              <a:rPr lang="en-IN" sz="2300" spc="2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z="2300" spc="-5" dirty="0" smtClean="0">
                <a:solidFill>
                  <a:srgbClr val="333399"/>
                </a:solidFill>
                <a:latin typeface="Arial"/>
                <a:cs typeface="Arial"/>
              </a:rPr>
              <a:t>properties</a:t>
            </a:r>
            <a:endParaRPr lang="en-IN" sz="23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90033"/>
              </a:buClr>
              <a:buFont typeface="Wingdings"/>
              <a:buChar char=""/>
            </a:pPr>
            <a:endParaRPr lang="en-IN" sz="2850" dirty="0" smtClean="0">
              <a:latin typeface="Arial"/>
              <a:cs typeface="Arial"/>
            </a:endParaRPr>
          </a:p>
          <a:p>
            <a:pPr marL="355600" marR="410209" indent="-342900" algn="just">
              <a:lnSpc>
                <a:spcPts val="2210"/>
              </a:lnSpc>
              <a:spcBef>
                <a:spcPts val="5"/>
              </a:spcBef>
              <a:buClr>
                <a:srgbClr val="990033"/>
              </a:buClr>
              <a:buSzPct val="58695"/>
              <a:buFont typeface="Wingdings"/>
              <a:buChar char=""/>
              <a:tabLst>
                <a:tab pos="355600" algn="l"/>
              </a:tabLst>
            </a:pPr>
            <a:r>
              <a:rPr lang="en-IN" sz="2300" spc="-5" dirty="0" smtClean="0">
                <a:solidFill>
                  <a:srgbClr val="333399"/>
                </a:solidFill>
                <a:latin typeface="Arial"/>
                <a:cs typeface="Arial"/>
              </a:rPr>
              <a:t>The practical utility of these normal forms is questionable  when the constraints on which they are based are </a:t>
            </a:r>
            <a:r>
              <a:rPr lang="en-IN" sz="2300" i="1" spc="-5" dirty="0" smtClean="0">
                <a:solidFill>
                  <a:srgbClr val="333399"/>
                </a:solidFill>
                <a:latin typeface="Arial"/>
                <a:cs typeface="Arial"/>
              </a:rPr>
              <a:t>hard to  understand </a:t>
            </a:r>
            <a:r>
              <a:rPr lang="en-IN" sz="2300" spc="-5" dirty="0" smtClean="0">
                <a:solidFill>
                  <a:srgbClr val="333399"/>
                </a:solidFill>
                <a:latin typeface="Arial"/>
                <a:cs typeface="Arial"/>
              </a:rPr>
              <a:t>or </a:t>
            </a:r>
            <a:r>
              <a:rPr lang="en-IN" sz="2300" spc="-10" dirty="0" smtClean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lang="en-IN" sz="2300" spc="-3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z="2300" i="1" spc="-5" dirty="0" smtClean="0">
                <a:solidFill>
                  <a:srgbClr val="333399"/>
                </a:solidFill>
                <a:latin typeface="Arial"/>
                <a:cs typeface="Arial"/>
              </a:rPr>
              <a:t>detect</a:t>
            </a:r>
            <a:endParaRPr lang="en-IN" sz="23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90033"/>
              </a:buClr>
              <a:buFont typeface="Wingdings"/>
              <a:buChar char=""/>
            </a:pPr>
            <a:endParaRPr lang="en-IN" sz="2850" dirty="0" smtClean="0">
              <a:latin typeface="Arial"/>
              <a:cs typeface="Arial"/>
            </a:endParaRPr>
          </a:p>
          <a:p>
            <a:pPr marL="355600" marR="297815" indent="-342900" algn="just">
              <a:lnSpc>
                <a:spcPts val="2210"/>
              </a:lnSpc>
              <a:buClr>
                <a:srgbClr val="990033"/>
              </a:buClr>
              <a:buSzPct val="58695"/>
              <a:buFont typeface="Wingdings"/>
              <a:buChar char=""/>
              <a:tabLst>
                <a:tab pos="355600" algn="l"/>
              </a:tabLst>
            </a:pPr>
            <a:r>
              <a:rPr lang="en-IN" sz="2300" spc="-5" dirty="0" smtClean="0">
                <a:solidFill>
                  <a:srgbClr val="333399"/>
                </a:solidFill>
                <a:latin typeface="Arial"/>
                <a:cs typeface="Arial"/>
              </a:rPr>
              <a:t>The database designers </a:t>
            </a:r>
            <a:r>
              <a:rPr lang="en-IN" sz="2300" i="1" spc="-5" dirty="0" smtClean="0">
                <a:solidFill>
                  <a:srgbClr val="333399"/>
                </a:solidFill>
                <a:latin typeface="Arial"/>
                <a:cs typeface="Arial"/>
              </a:rPr>
              <a:t>need not </a:t>
            </a:r>
            <a:r>
              <a:rPr lang="en-IN" sz="2300" spc="-5" dirty="0" smtClean="0">
                <a:solidFill>
                  <a:srgbClr val="333399"/>
                </a:solidFill>
                <a:latin typeface="Arial"/>
                <a:cs typeface="Arial"/>
              </a:rPr>
              <a:t>normalize to the highest  possible normal</a:t>
            </a:r>
            <a:r>
              <a:rPr lang="en-IN" sz="2300" spc="-3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z="2300" spc="-5" dirty="0" smtClean="0">
                <a:solidFill>
                  <a:srgbClr val="333399"/>
                </a:solidFill>
                <a:latin typeface="Arial"/>
                <a:cs typeface="Arial"/>
              </a:rPr>
              <a:t>form</a:t>
            </a:r>
            <a:endParaRPr lang="en-IN" sz="2300" dirty="0" smtClean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0"/>
              </a:spcBef>
              <a:buClr>
                <a:srgbClr val="333399"/>
              </a:buClr>
              <a:buSzPct val="54347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IN" sz="2300" spc="-5" dirty="0" smtClean="0">
                <a:solidFill>
                  <a:srgbClr val="800000"/>
                </a:solidFill>
                <a:latin typeface="Arial"/>
                <a:cs typeface="Arial"/>
              </a:rPr>
              <a:t>(usually up to </a:t>
            </a:r>
            <a:r>
              <a:rPr lang="en-IN" sz="2300" spc="-5" dirty="0" err="1" smtClean="0">
                <a:solidFill>
                  <a:srgbClr val="800000"/>
                </a:solidFill>
                <a:latin typeface="Arial"/>
                <a:cs typeface="Arial"/>
              </a:rPr>
              <a:t>3NF</a:t>
            </a:r>
            <a:r>
              <a:rPr lang="en-IN" sz="2300" spc="-5" dirty="0" smtClean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lang="en-IN" sz="2300" spc="-5" dirty="0" err="1" smtClean="0">
                <a:solidFill>
                  <a:srgbClr val="800000"/>
                </a:solidFill>
                <a:latin typeface="Arial"/>
                <a:cs typeface="Arial"/>
              </a:rPr>
              <a:t>BCNF</a:t>
            </a:r>
            <a:r>
              <a:rPr lang="en-IN" sz="2300" spc="-5" dirty="0" smtClean="0">
                <a:solidFill>
                  <a:srgbClr val="800000"/>
                </a:solidFill>
                <a:latin typeface="Arial"/>
                <a:cs typeface="Arial"/>
              </a:rPr>
              <a:t> or</a:t>
            </a:r>
            <a:r>
              <a:rPr lang="en-IN" sz="2300" spc="-3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300" spc="-5" dirty="0" err="1" smtClean="0">
                <a:solidFill>
                  <a:srgbClr val="800000"/>
                </a:solidFill>
                <a:latin typeface="Arial"/>
                <a:cs typeface="Arial"/>
              </a:rPr>
              <a:t>4NF</a:t>
            </a:r>
            <a:r>
              <a:rPr lang="en-IN" sz="2300" spc="-5" dirty="0" smtClean="0">
                <a:solidFill>
                  <a:srgbClr val="800000"/>
                </a:solidFill>
                <a:latin typeface="Arial"/>
                <a:cs typeface="Arial"/>
              </a:rPr>
              <a:t>)</a:t>
            </a:r>
            <a:endParaRPr lang="en-IN" sz="2300" dirty="0" smtClean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333399"/>
              </a:buClr>
              <a:buFont typeface="Wingdings"/>
              <a:buChar char=""/>
            </a:pPr>
            <a:endParaRPr lang="en-IN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0033"/>
              </a:buClr>
              <a:buSzPct val="5869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IN" sz="2300" b="1" spc="-5" dirty="0" err="1" smtClean="0">
                <a:solidFill>
                  <a:srgbClr val="333399"/>
                </a:solidFill>
                <a:latin typeface="Arial"/>
                <a:cs typeface="Arial"/>
              </a:rPr>
              <a:t>Denormalization</a:t>
            </a:r>
            <a:r>
              <a:rPr lang="en-IN" sz="2300" spc="-5" dirty="0" smtClean="0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lang="en-IN" sz="2300" dirty="0" smtClean="0">
              <a:latin typeface="Arial"/>
              <a:cs typeface="Arial"/>
            </a:endParaRPr>
          </a:p>
          <a:p>
            <a:pPr marL="755650" marR="298450" lvl="1" indent="-285750">
              <a:lnSpc>
                <a:spcPct val="80000"/>
              </a:lnSpc>
              <a:spcBef>
                <a:spcPts val="550"/>
              </a:spcBef>
              <a:buClr>
                <a:srgbClr val="333399"/>
              </a:buClr>
              <a:buSzPct val="54347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IN" sz="2300" spc="-5" dirty="0" smtClean="0">
                <a:solidFill>
                  <a:srgbClr val="800000"/>
                </a:solidFill>
                <a:latin typeface="Arial"/>
                <a:cs typeface="Arial"/>
              </a:rPr>
              <a:t>The process of storing the join of higher normal form  relations as a base relation—which is in a lower normal  form </a:t>
            </a:r>
            <a:endParaRPr lang="en-US" sz="2400" dirty="0" smtClean="0">
              <a:latin typeface="Arial"/>
              <a:cs typeface="Arial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838200" y="656080"/>
            <a:ext cx="10515600" cy="1325563"/>
          </a:xfrm>
        </p:spPr>
        <p:txBody>
          <a:bodyPr/>
          <a:lstStyle/>
          <a:p>
            <a:r>
              <a:rPr lang="en-IN" spc="-5" dirty="0" smtClean="0"/>
              <a:t>Definitions of Keys and Attributes  Participating in Keys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3"/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10515600" cy="435952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buNone/>
              <a:tabLst>
                <a:tab pos="354965" algn="l"/>
                <a:tab pos="355600" algn="l"/>
              </a:tabLst>
            </a:pPr>
            <a:endParaRPr lang="en-US" sz="24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buNone/>
              <a:tabLst>
                <a:tab pos="354965" algn="l"/>
                <a:tab pos="355600" algn="l"/>
              </a:tabLst>
            </a:pPr>
            <a:endParaRPr lang="en-US" sz="2400" dirty="0" smtClean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lang="en-IN" sz="2400" b="1" spc="-5" dirty="0" err="1" smtClean="0">
                <a:solidFill>
                  <a:srgbClr val="333399"/>
                </a:solidFill>
                <a:latin typeface="Arial"/>
                <a:cs typeface="Arial"/>
              </a:rPr>
              <a:t>superkey</a:t>
            </a:r>
            <a:r>
              <a:rPr lang="en-IN" sz="2400" b="1" spc="-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a relation schema R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= {</a:t>
            </a:r>
            <a:r>
              <a:rPr lang="en-IN" sz="2400" dirty="0" err="1" smtClean="0">
                <a:solidFill>
                  <a:srgbClr val="333399"/>
                </a:solidFill>
                <a:latin typeface="Arial"/>
                <a:cs typeface="Arial"/>
              </a:rPr>
              <a:t>A1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lang="en-IN" sz="2400" dirty="0" err="1" smtClean="0">
                <a:solidFill>
                  <a:srgbClr val="333399"/>
                </a:solidFill>
                <a:latin typeface="Arial"/>
                <a:cs typeface="Arial"/>
              </a:rPr>
              <a:t>A2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, ...., An}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is a 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set of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attributes S </a:t>
            </a:r>
            <a:r>
              <a:rPr lang="en-IN" sz="2400" i="1" spc="-5" dirty="0" smtClean="0">
                <a:solidFill>
                  <a:srgbClr val="333399"/>
                </a:solidFill>
                <a:latin typeface="Arial"/>
                <a:cs typeface="Arial"/>
              </a:rPr>
              <a:t>subset-of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R with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property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no  two </a:t>
            </a:r>
            <a:r>
              <a:rPr lang="en-IN" sz="2400" spc="-5" dirty="0" err="1" smtClean="0">
                <a:solidFill>
                  <a:srgbClr val="333399"/>
                </a:solidFill>
                <a:latin typeface="Arial"/>
                <a:cs typeface="Arial"/>
              </a:rPr>
              <a:t>tuples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z="2400" dirty="0" err="1" smtClean="0">
                <a:solidFill>
                  <a:srgbClr val="333399"/>
                </a:solidFill>
                <a:latin typeface="Arial"/>
                <a:cs typeface="Arial"/>
              </a:rPr>
              <a:t>t1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lang="en-IN" sz="2400" dirty="0" err="1" smtClean="0">
                <a:solidFill>
                  <a:srgbClr val="333399"/>
                </a:solidFill>
                <a:latin typeface="Arial"/>
                <a:cs typeface="Arial"/>
              </a:rPr>
              <a:t>t2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in any legal relation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state r of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R will  have </a:t>
            </a:r>
            <a:r>
              <a:rPr lang="en-IN" sz="2400" dirty="0" err="1" smtClean="0">
                <a:solidFill>
                  <a:srgbClr val="333399"/>
                </a:solidFill>
                <a:latin typeface="Arial"/>
                <a:cs typeface="Arial"/>
              </a:rPr>
              <a:t>t1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[S] =</a:t>
            </a:r>
            <a:r>
              <a:rPr lang="en-IN" sz="2400" spc="-2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z="2400" spc="-5" dirty="0" err="1" smtClean="0">
                <a:solidFill>
                  <a:srgbClr val="333399"/>
                </a:solidFill>
                <a:latin typeface="Arial"/>
                <a:cs typeface="Arial"/>
              </a:rPr>
              <a:t>t2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[S]</a:t>
            </a:r>
            <a:endParaRPr lang="en-IN"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0033"/>
              </a:buClr>
              <a:buFont typeface="Wingdings"/>
              <a:buChar char=""/>
            </a:pPr>
            <a:endParaRPr lang="en-IN" sz="3500" dirty="0" smtClean="0">
              <a:latin typeface="Arial"/>
              <a:cs typeface="Arial"/>
            </a:endParaRPr>
          </a:p>
          <a:p>
            <a:pPr marL="355600" marR="449580" indent="-342900">
              <a:lnSpc>
                <a:spcPct val="10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lang="en-IN" sz="2400" b="1" spc="-5" dirty="0" smtClean="0">
                <a:solidFill>
                  <a:srgbClr val="333399"/>
                </a:solidFill>
                <a:latin typeface="Arial"/>
                <a:cs typeface="Arial"/>
              </a:rPr>
              <a:t>key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K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is a </a:t>
            </a:r>
            <a:r>
              <a:rPr lang="en-IN" sz="2400" spc="-5" dirty="0" err="1" smtClean="0">
                <a:solidFill>
                  <a:srgbClr val="333399"/>
                </a:solidFill>
                <a:latin typeface="Arial"/>
                <a:cs typeface="Arial"/>
              </a:rPr>
              <a:t>superkey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 with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lang="en-IN" sz="2400" i="1" spc="-5" dirty="0" smtClean="0">
                <a:solidFill>
                  <a:srgbClr val="333399"/>
                </a:solidFill>
                <a:latin typeface="Arial"/>
                <a:cs typeface="Arial"/>
              </a:rPr>
              <a:t>additional property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that 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removal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any attribute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from K will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cause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K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not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be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a  </a:t>
            </a:r>
            <a:r>
              <a:rPr lang="en-IN" sz="2400" spc="-5" dirty="0" err="1" smtClean="0">
                <a:solidFill>
                  <a:srgbClr val="333399"/>
                </a:solidFill>
                <a:latin typeface="Arial"/>
                <a:cs typeface="Arial"/>
              </a:rPr>
              <a:t>superkey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 any</a:t>
            </a:r>
            <a:r>
              <a:rPr lang="en-IN" sz="2400" spc="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more. </a:t>
            </a:r>
            <a:endParaRPr lang="en-US" sz="24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buNone/>
              <a:tabLst>
                <a:tab pos="354965" algn="l"/>
                <a:tab pos="355600" algn="l"/>
              </a:tabLst>
            </a:pPr>
            <a:endParaRPr lang="en-US" sz="24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buNone/>
              <a:tabLst>
                <a:tab pos="354965" algn="l"/>
                <a:tab pos="355600" algn="l"/>
              </a:tabLst>
            </a:pPr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838200" y="683790"/>
            <a:ext cx="10515600" cy="1325563"/>
          </a:xfrm>
        </p:spPr>
        <p:txBody>
          <a:bodyPr/>
          <a:lstStyle/>
          <a:p>
            <a:r>
              <a:rPr lang="en-IN" spc="-5" dirty="0" smtClean="0"/>
              <a:t>Definitions of Keys and Attributes  Participating in Keys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3"/>
          <p:cNvSpPr txBox="1">
            <a:spLocks noGrp="1"/>
          </p:cNvSpPr>
          <p:nvPr>
            <p:ph idx="1"/>
          </p:nvPr>
        </p:nvSpPr>
        <p:spPr>
          <a:xfrm>
            <a:off x="838200" y="1881044"/>
            <a:ext cx="10515600" cy="408252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880744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a relation schema has more than one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key,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each is  called a </a:t>
            </a:r>
            <a:r>
              <a:rPr lang="en-IN" sz="2400" b="1" spc="-5" dirty="0" smtClean="0">
                <a:solidFill>
                  <a:srgbClr val="333399"/>
                </a:solidFill>
                <a:latin typeface="Arial"/>
                <a:cs typeface="Arial"/>
              </a:rPr>
              <a:t>candidate</a:t>
            </a:r>
            <a:r>
              <a:rPr lang="en-IN" sz="2400" b="1" spc="1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key.</a:t>
            </a:r>
            <a:endParaRPr lang="en-IN" sz="2400" dirty="0" smtClean="0">
              <a:latin typeface="Arial"/>
              <a:cs typeface="Arial"/>
            </a:endParaRPr>
          </a:p>
          <a:p>
            <a:pPr marL="755650" marR="358140" lvl="1" indent="-28575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One of the </a:t>
            </a:r>
            <a:r>
              <a:rPr lang="en-IN" spc="-5" dirty="0" smtClean="0">
                <a:solidFill>
                  <a:srgbClr val="800000"/>
                </a:solidFill>
                <a:latin typeface="Arial"/>
                <a:cs typeface="Arial"/>
              </a:rPr>
              <a:t>candidate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keys </a:t>
            </a:r>
            <a:r>
              <a:rPr lang="en-IN" spc="-5" dirty="0" smtClean="0">
                <a:solidFill>
                  <a:srgbClr val="800000"/>
                </a:solidFill>
                <a:latin typeface="Arial"/>
                <a:cs typeface="Arial"/>
              </a:rPr>
              <a:t>is </a:t>
            </a:r>
            <a:r>
              <a:rPr lang="en-IN" i="1" spc="-5" dirty="0" smtClean="0">
                <a:solidFill>
                  <a:srgbClr val="800000"/>
                </a:solidFill>
                <a:latin typeface="Arial"/>
                <a:cs typeface="Arial"/>
              </a:rPr>
              <a:t>arbitrarily </a:t>
            </a:r>
            <a:r>
              <a:rPr lang="en-IN" spc="-5" dirty="0" smtClean="0">
                <a:solidFill>
                  <a:srgbClr val="800000"/>
                </a:solidFill>
                <a:latin typeface="Arial"/>
                <a:cs typeface="Arial"/>
              </a:rPr>
              <a:t>designated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to  </a:t>
            </a:r>
            <a:r>
              <a:rPr lang="en-IN" spc="-5" dirty="0" smtClean="0">
                <a:solidFill>
                  <a:srgbClr val="800000"/>
                </a:solidFill>
                <a:latin typeface="Arial"/>
                <a:cs typeface="Arial"/>
              </a:rPr>
              <a:t>be the </a:t>
            </a:r>
            <a:r>
              <a:rPr lang="en-IN" b="1" spc="-5" dirty="0" smtClean="0">
                <a:solidFill>
                  <a:srgbClr val="800000"/>
                </a:solidFill>
                <a:latin typeface="Arial"/>
                <a:cs typeface="Arial"/>
              </a:rPr>
              <a:t>primary key</a:t>
            </a:r>
            <a:r>
              <a:rPr lang="en-IN" spc="-5" dirty="0" smtClean="0">
                <a:solidFill>
                  <a:srgbClr val="800000"/>
                </a:solidFill>
                <a:latin typeface="Arial"/>
                <a:cs typeface="Arial"/>
              </a:rPr>
              <a:t>, and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lang="en-IN" spc="-5" dirty="0" smtClean="0">
                <a:solidFill>
                  <a:srgbClr val="800000"/>
                </a:solidFill>
                <a:latin typeface="Arial"/>
                <a:cs typeface="Arial"/>
              </a:rPr>
              <a:t>others are called  </a:t>
            </a:r>
            <a:r>
              <a:rPr lang="en-IN" b="1" spc="-5" dirty="0" smtClean="0">
                <a:solidFill>
                  <a:srgbClr val="800000"/>
                </a:solidFill>
                <a:latin typeface="Arial"/>
                <a:cs typeface="Arial"/>
              </a:rPr>
              <a:t>secondary</a:t>
            </a:r>
            <a:r>
              <a:rPr lang="en-IN" b="1" spc="1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b="1" spc="-5" dirty="0" smtClean="0">
                <a:solidFill>
                  <a:srgbClr val="800000"/>
                </a:solidFill>
                <a:latin typeface="Arial"/>
                <a:cs typeface="Arial"/>
              </a:rPr>
              <a:t>keys</a:t>
            </a:r>
            <a:r>
              <a:rPr lang="en-IN" spc="-5" dirty="0" smtClean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lang="en-IN" dirty="0" smtClean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399"/>
              </a:buClr>
              <a:buFont typeface="Wingdings"/>
              <a:buChar char=""/>
            </a:pPr>
            <a:endParaRPr lang="en-IN" sz="3500" dirty="0" smtClean="0">
              <a:latin typeface="Arial"/>
              <a:cs typeface="Arial"/>
            </a:endParaRPr>
          </a:p>
          <a:p>
            <a:pPr marL="355600" marR="221615" indent="-342900">
              <a:lnSpc>
                <a:spcPct val="10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lang="en-IN" sz="2400" b="1" dirty="0" smtClean="0">
                <a:solidFill>
                  <a:srgbClr val="333399"/>
                </a:solidFill>
                <a:latin typeface="Arial"/>
                <a:cs typeface="Arial"/>
              </a:rPr>
              <a:t>Prime </a:t>
            </a:r>
            <a:r>
              <a:rPr lang="en-IN" sz="2400" b="1" spc="-5" dirty="0" smtClean="0">
                <a:solidFill>
                  <a:srgbClr val="333399"/>
                </a:solidFill>
                <a:latin typeface="Arial"/>
                <a:cs typeface="Arial"/>
              </a:rPr>
              <a:t>attribute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must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be a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member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lang="en-IN" sz="2400" i="1" spc="-5" dirty="0" smtClean="0">
                <a:solidFill>
                  <a:srgbClr val="333399"/>
                </a:solidFill>
                <a:latin typeface="Arial"/>
                <a:cs typeface="Arial"/>
              </a:rPr>
              <a:t>some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candidate  key</a:t>
            </a:r>
            <a:endParaRPr lang="en-IN"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0033"/>
              </a:buClr>
              <a:buFont typeface="Wingdings"/>
              <a:buChar char=""/>
            </a:pPr>
            <a:endParaRPr lang="en-IN" sz="3500" dirty="0" smtClean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lang="en-IN" sz="2400" b="1" spc="-5" dirty="0" smtClean="0">
                <a:solidFill>
                  <a:srgbClr val="333399"/>
                </a:solidFill>
                <a:latin typeface="Arial"/>
                <a:cs typeface="Arial"/>
              </a:rPr>
              <a:t>Nonprime attribute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not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a prime attribute—that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is, it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is  not a member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any candidate</a:t>
            </a:r>
            <a:r>
              <a:rPr lang="en-IN" sz="2400" spc="2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key. </a:t>
            </a:r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First</a:t>
            </a:r>
            <a:r>
              <a:rPr lang="en-IN" spc="-15" dirty="0" smtClean="0"/>
              <a:t> </a:t>
            </a:r>
            <a:r>
              <a:rPr lang="en-IN" spc="-5" dirty="0" smtClean="0"/>
              <a:t>Normal</a:t>
            </a:r>
            <a:r>
              <a:rPr lang="en-IN" dirty="0" smtClean="0"/>
              <a:t> Form	</a:t>
            </a:r>
            <a:r>
              <a:rPr lang="en-IN" dirty="0" err="1" smtClean="0"/>
              <a:t>1NF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8636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A relation scheme R is in first normal form</a:t>
            </a:r>
            <a:r>
              <a:rPr lang="en-IN" spc="-7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lang="en-IN" dirty="0" err="1" smtClean="0">
                <a:solidFill>
                  <a:srgbClr val="333399"/>
                </a:solidFill>
                <a:latin typeface="Arial"/>
                <a:cs typeface="Arial"/>
              </a:rPr>
              <a:t>1NF</a:t>
            </a: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)  if the values in </a:t>
            </a:r>
            <a:r>
              <a:rPr lang="en-IN" i="1" dirty="0" err="1" smtClean="0">
                <a:solidFill>
                  <a:srgbClr val="333399"/>
                </a:solidFill>
                <a:latin typeface="Arial"/>
                <a:cs typeface="Arial"/>
              </a:rPr>
              <a:t>dom</a:t>
            </a:r>
            <a:r>
              <a:rPr lang="en-IN" i="1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pc="-5" dirty="0" smtClean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lang="en-IN" i="1" spc="-5" dirty="0" smtClean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lang="en-IN" spc="-5" dirty="0" smtClean="0">
                <a:solidFill>
                  <a:srgbClr val="333399"/>
                </a:solidFill>
                <a:latin typeface="Arial"/>
                <a:cs typeface="Arial"/>
              </a:rPr>
              <a:t>) </a:t>
            </a: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are atomic for every  attribute A in</a:t>
            </a:r>
            <a:r>
              <a:rPr lang="en-IN" spc="-2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R.</a:t>
            </a:r>
            <a:endParaRPr lang="en-IN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90033"/>
              </a:buClr>
              <a:buFont typeface="Wingdings"/>
              <a:buChar char=""/>
            </a:pPr>
            <a:endParaRPr lang="en-IN" sz="405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IN" b="1" dirty="0" smtClean="0">
                <a:solidFill>
                  <a:srgbClr val="333399"/>
                </a:solidFill>
                <a:latin typeface="Arial"/>
                <a:cs typeface="Arial"/>
              </a:rPr>
              <a:t>Disallows</a:t>
            </a:r>
            <a:endParaRPr lang="en-IN" dirty="0" smtClean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IN" sz="2600" spc="-5" dirty="0" smtClean="0">
                <a:solidFill>
                  <a:srgbClr val="800000"/>
                </a:solidFill>
                <a:latin typeface="Arial"/>
                <a:cs typeface="Arial"/>
              </a:rPr>
              <a:t>composite</a:t>
            </a:r>
            <a:r>
              <a:rPr lang="en-IN" sz="260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600" spc="-5" dirty="0" smtClean="0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endParaRPr lang="en-IN" sz="2600" dirty="0" smtClean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IN" sz="2600" spc="-5" dirty="0" smtClean="0">
                <a:solidFill>
                  <a:srgbClr val="800000"/>
                </a:solidFill>
                <a:latin typeface="Arial"/>
                <a:cs typeface="Arial"/>
              </a:rPr>
              <a:t>Set-valued</a:t>
            </a:r>
            <a:r>
              <a:rPr lang="en-IN" sz="2600" spc="1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600" spc="-5" dirty="0" smtClean="0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endParaRPr lang="en-IN" sz="2600" dirty="0" smtClean="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5015" algn="l"/>
                <a:tab pos="755650" algn="l"/>
                <a:tab pos="7867650" algn="l"/>
              </a:tabLst>
            </a:pPr>
            <a:r>
              <a:rPr lang="en-IN" sz="2600" b="1" spc="-5" dirty="0" smtClean="0">
                <a:solidFill>
                  <a:srgbClr val="800000"/>
                </a:solidFill>
                <a:latin typeface="Arial"/>
                <a:cs typeface="Arial"/>
              </a:rPr>
              <a:t>nested</a:t>
            </a:r>
            <a:r>
              <a:rPr lang="en-IN" sz="2600" b="1" spc="1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600" b="1" spc="-5" dirty="0" smtClean="0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r>
              <a:rPr lang="en-IN" sz="2600" b="1" dirty="0" smtClean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lang="en-IN" sz="2600" spc="-5" dirty="0" smtClean="0">
                <a:solidFill>
                  <a:srgbClr val="800000"/>
                </a:solidFill>
                <a:latin typeface="Arial"/>
                <a:cs typeface="Arial"/>
              </a:rPr>
              <a:t>;</a:t>
            </a:r>
            <a:r>
              <a:rPr lang="en-IN" sz="2600" spc="2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600" spc="-5" dirty="0" smtClean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lang="en-IN" sz="2600" dirty="0" smtClean="0">
                <a:solidFill>
                  <a:srgbClr val="800000"/>
                </a:solidFill>
                <a:latin typeface="Arial"/>
                <a:cs typeface="Arial"/>
              </a:rPr>
              <a:t>c</a:t>
            </a:r>
            <a:r>
              <a:rPr lang="en-IN" sz="2600" spc="-5" dirty="0" smtClean="0">
                <a:solidFill>
                  <a:srgbClr val="800000"/>
                </a:solidFill>
                <a:latin typeface="Arial"/>
                <a:cs typeface="Arial"/>
              </a:rPr>
              <a:t>ell of</a:t>
            </a:r>
            <a:r>
              <a:rPr lang="en-IN" sz="2600" spc="1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600" spc="-5" dirty="0" smtClean="0">
                <a:solidFill>
                  <a:srgbClr val="800000"/>
                </a:solidFill>
                <a:latin typeface="Arial"/>
                <a:cs typeface="Arial"/>
              </a:rPr>
              <a:t>an</a:t>
            </a:r>
            <a:r>
              <a:rPr lang="en-IN" sz="2600" spc="2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600" i="1" spc="-5" dirty="0" smtClean="0">
                <a:solidFill>
                  <a:srgbClr val="800000"/>
                </a:solidFill>
                <a:latin typeface="Arial"/>
                <a:cs typeface="Arial"/>
              </a:rPr>
              <a:t>individu</a:t>
            </a:r>
            <a:r>
              <a:rPr lang="en-IN" sz="2600" i="1" dirty="0" smtClean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lang="en-IN" sz="2600" i="1" spc="-5" dirty="0" smtClean="0">
                <a:solidFill>
                  <a:srgbClr val="800000"/>
                </a:solidFill>
                <a:latin typeface="Arial"/>
                <a:cs typeface="Arial"/>
              </a:rPr>
              <a:t>l</a:t>
            </a:r>
            <a:r>
              <a:rPr lang="en-IN" sz="2600" i="1" spc="1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600" i="1" spc="-5" dirty="0" err="1" smtClean="0">
                <a:solidFill>
                  <a:srgbClr val="800000"/>
                </a:solidFill>
                <a:latin typeface="Arial"/>
                <a:cs typeface="Arial"/>
              </a:rPr>
              <a:t>tuple</a:t>
            </a:r>
            <a:r>
              <a:rPr lang="en-IN" sz="2600" i="1" spc="2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600" spc="-5" dirty="0" smtClean="0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lang="en-IN" sz="2600" dirty="0" smtClean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lang="en-IN" sz="2600" spc="-5" dirty="0" smtClean="0">
                <a:solidFill>
                  <a:srgbClr val="800000"/>
                </a:solidFill>
                <a:latin typeface="Arial"/>
                <a:cs typeface="Arial"/>
              </a:rPr>
              <a:t>a  complex</a:t>
            </a:r>
            <a:r>
              <a:rPr lang="en-IN" sz="2600" spc="-1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600" spc="-5" dirty="0" smtClean="0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endParaRPr lang="en-IN" sz="2600" dirty="0" smtClean="0">
              <a:latin typeface="Arial"/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IN" spc="-5" dirty="0" smtClean="0"/>
              <a:t> First</a:t>
            </a:r>
            <a:r>
              <a:rPr lang="en-IN" spc="-15" dirty="0" smtClean="0"/>
              <a:t> </a:t>
            </a:r>
            <a:r>
              <a:rPr lang="en-IN" spc="-5" dirty="0" smtClean="0"/>
              <a:t>Normal</a:t>
            </a:r>
            <a:r>
              <a:rPr lang="en-IN" dirty="0" smtClean="0"/>
              <a:t> Form </a:t>
            </a:r>
            <a:r>
              <a:rPr lang="en-IN" dirty="0" err="1" smtClean="0"/>
              <a:t>1NF</a:t>
            </a:r>
            <a:r>
              <a:rPr lang="en-IN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grpSp>
        <p:nvGrpSpPr>
          <p:cNvPr id="14" name="object 3"/>
          <p:cNvGrpSpPr>
            <a:grpSpLocks noGrp="1"/>
          </p:cNvGrpSpPr>
          <p:nvPr>
            <p:ph idx="1"/>
          </p:nvPr>
        </p:nvGrpSpPr>
        <p:grpSpPr>
          <a:xfrm>
            <a:off x="838200" y="1825625"/>
            <a:ext cx="10515600" cy="4351338"/>
            <a:chOff x="1406136" y="1605917"/>
            <a:chExt cx="6366510" cy="4898390"/>
          </a:xfrm>
        </p:grpSpPr>
        <p:sp>
          <p:nvSpPr>
            <p:cNvPr id="15" name="object 4"/>
            <p:cNvSpPr/>
            <p:nvPr/>
          </p:nvSpPr>
          <p:spPr>
            <a:xfrm>
              <a:off x="1406136" y="1605917"/>
              <a:ext cx="6366263" cy="48982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5"/>
            <p:cNvSpPr/>
            <p:nvPr/>
          </p:nvSpPr>
          <p:spPr>
            <a:xfrm>
              <a:off x="4800600" y="2743200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342900" y="0"/>
                  </a:moveTo>
                  <a:lnTo>
                    <a:pt x="114300" y="0"/>
                  </a:lnTo>
                  <a:lnTo>
                    <a:pt x="114300" y="304800"/>
                  </a:lnTo>
                  <a:lnTo>
                    <a:pt x="0" y="304800"/>
                  </a:lnTo>
                  <a:lnTo>
                    <a:pt x="228600" y="533400"/>
                  </a:lnTo>
                  <a:lnTo>
                    <a:pt x="457200" y="304800"/>
                  </a:lnTo>
                  <a:lnTo>
                    <a:pt x="342900" y="3048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6"/>
            <p:cNvSpPr/>
            <p:nvPr/>
          </p:nvSpPr>
          <p:spPr>
            <a:xfrm>
              <a:off x="4800600" y="2743200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0" y="304800"/>
                  </a:moveTo>
                  <a:lnTo>
                    <a:pt x="114300" y="304800"/>
                  </a:lnTo>
                  <a:lnTo>
                    <a:pt x="114300" y="0"/>
                  </a:lnTo>
                  <a:lnTo>
                    <a:pt x="342900" y="0"/>
                  </a:lnTo>
                  <a:lnTo>
                    <a:pt x="342900" y="304800"/>
                  </a:lnTo>
                  <a:lnTo>
                    <a:pt x="457200" y="304800"/>
                  </a:lnTo>
                  <a:lnTo>
                    <a:pt x="228600" y="53340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/>
            <p:cNvSpPr/>
            <p:nvPr/>
          </p:nvSpPr>
          <p:spPr>
            <a:xfrm>
              <a:off x="5257800" y="4939284"/>
              <a:ext cx="914400" cy="485140"/>
            </a:xfrm>
            <a:custGeom>
              <a:avLst/>
              <a:gdLst/>
              <a:ahLst/>
              <a:cxnLst/>
              <a:rect l="l" t="t" r="r" b="b"/>
              <a:pathLst>
                <a:path w="914400" h="485139">
                  <a:moveTo>
                    <a:pt x="242315" y="0"/>
                  </a:moveTo>
                  <a:lnTo>
                    <a:pt x="0" y="242316"/>
                  </a:lnTo>
                  <a:lnTo>
                    <a:pt x="242315" y="484632"/>
                  </a:lnTo>
                  <a:lnTo>
                    <a:pt x="242315" y="363474"/>
                  </a:lnTo>
                  <a:lnTo>
                    <a:pt x="914400" y="363474"/>
                  </a:lnTo>
                  <a:lnTo>
                    <a:pt x="914400" y="121158"/>
                  </a:lnTo>
                  <a:lnTo>
                    <a:pt x="242315" y="121158"/>
                  </a:lnTo>
                  <a:lnTo>
                    <a:pt x="242315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8"/>
            <p:cNvSpPr/>
            <p:nvPr/>
          </p:nvSpPr>
          <p:spPr>
            <a:xfrm>
              <a:off x="5257800" y="4939284"/>
              <a:ext cx="914400" cy="485140"/>
            </a:xfrm>
            <a:custGeom>
              <a:avLst/>
              <a:gdLst/>
              <a:ahLst/>
              <a:cxnLst/>
              <a:rect l="l" t="t" r="r" b="b"/>
              <a:pathLst>
                <a:path w="914400" h="485139">
                  <a:moveTo>
                    <a:pt x="914400" y="121158"/>
                  </a:moveTo>
                  <a:lnTo>
                    <a:pt x="242315" y="121158"/>
                  </a:lnTo>
                  <a:lnTo>
                    <a:pt x="242315" y="0"/>
                  </a:lnTo>
                  <a:lnTo>
                    <a:pt x="0" y="242316"/>
                  </a:lnTo>
                  <a:lnTo>
                    <a:pt x="242315" y="484632"/>
                  </a:lnTo>
                  <a:lnTo>
                    <a:pt x="242315" y="363474"/>
                  </a:lnTo>
                  <a:lnTo>
                    <a:pt x="914400" y="363474"/>
                  </a:lnTo>
                  <a:lnTo>
                    <a:pt x="914400" y="121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20843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17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Normalization nested relations into </a:t>
            </a:r>
            <a:r>
              <a:rPr lang="en-US" dirty="0" err="1" smtClean="0"/>
              <a:t>1NF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1025118" y="1403120"/>
            <a:ext cx="10584989" cy="4942258"/>
            <a:chOff x="1052830" y="1444688"/>
            <a:chExt cx="4966970" cy="5170424"/>
          </a:xfrm>
        </p:grpSpPr>
        <p:sp>
          <p:nvSpPr>
            <p:cNvPr id="28" name="object 4"/>
            <p:cNvSpPr/>
            <p:nvPr/>
          </p:nvSpPr>
          <p:spPr>
            <a:xfrm>
              <a:off x="1052830" y="1444688"/>
              <a:ext cx="4966970" cy="51704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5"/>
            <p:cNvSpPr/>
            <p:nvPr/>
          </p:nvSpPr>
          <p:spPr>
            <a:xfrm>
              <a:off x="4953000" y="26670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228600"/>
                  </a:lnTo>
                  <a:lnTo>
                    <a:pt x="685800" y="228600"/>
                  </a:lnTo>
                  <a:lnTo>
                    <a:pt x="685800" y="76200"/>
                  </a:lnTo>
                  <a:lnTo>
                    <a:pt x="152400" y="762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DD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6"/>
            <p:cNvSpPr/>
            <p:nvPr/>
          </p:nvSpPr>
          <p:spPr>
            <a:xfrm>
              <a:off x="4953000" y="26670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0" y="152400"/>
                  </a:moveTo>
                  <a:lnTo>
                    <a:pt x="152400" y="0"/>
                  </a:lnTo>
                  <a:lnTo>
                    <a:pt x="152400" y="76200"/>
                  </a:lnTo>
                  <a:lnTo>
                    <a:pt x="685800" y="76200"/>
                  </a:lnTo>
                  <a:lnTo>
                    <a:pt x="685800" y="228600"/>
                  </a:lnTo>
                  <a:lnTo>
                    <a:pt x="152400" y="228600"/>
                  </a:lnTo>
                  <a:lnTo>
                    <a:pt x="152400" y="3048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7"/>
          <p:cNvSpPr txBox="1"/>
          <p:nvPr/>
        </p:nvSpPr>
        <p:spPr>
          <a:xfrm>
            <a:off x="7772400" y="2550160"/>
            <a:ext cx="111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Composite  attributes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43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Second Normal </a:t>
            </a:r>
            <a:r>
              <a:rPr lang="en-IN" dirty="0" smtClean="0"/>
              <a:t>Form</a:t>
            </a:r>
            <a:endParaRPr lang="en-IN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5600" indent="-342900" algn="just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lang="en-IN" sz="2000" spc="-5" dirty="0" smtClean="0">
                <a:solidFill>
                  <a:srgbClr val="333399"/>
                </a:solidFill>
                <a:latin typeface="Arial"/>
                <a:cs typeface="Arial"/>
              </a:rPr>
              <a:t>Uses the concepts of </a:t>
            </a:r>
            <a:r>
              <a:rPr lang="en-IN" sz="2000" b="1" spc="-5" dirty="0" err="1" smtClean="0">
                <a:solidFill>
                  <a:srgbClr val="333399"/>
                </a:solidFill>
                <a:latin typeface="Arial"/>
                <a:cs typeface="Arial"/>
              </a:rPr>
              <a:t>FDs</a:t>
            </a:r>
            <a:r>
              <a:rPr lang="en-IN" sz="2000" b="1" spc="-5" dirty="0" smtClean="0">
                <a:solidFill>
                  <a:srgbClr val="333399"/>
                </a:solidFill>
                <a:latin typeface="Arial"/>
                <a:cs typeface="Arial"/>
              </a:rPr>
              <a:t>, primary</a:t>
            </a:r>
            <a:r>
              <a:rPr lang="en-IN" sz="2000" b="1" spc="-1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z="2000" b="1" spc="-5" dirty="0" smtClean="0">
                <a:solidFill>
                  <a:srgbClr val="333399"/>
                </a:solidFill>
                <a:latin typeface="Arial"/>
                <a:cs typeface="Arial"/>
              </a:rPr>
              <a:t>key</a:t>
            </a:r>
            <a:endParaRPr lang="en-IN" sz="20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0033"/>
              </a:buClr>
              <a:buFont typeface="Wingdings"/>
              <a:buChar char=""/>
            </a:pPr>
            <a:endParaRPr lang="en-IN" sz="2500" dirty="0" smtClean="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buClr>
                <a:srgbClr val="990033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lang="en-IN" sz="2000" b="1" spc="-5" dirty="0" smtClean="0">
                <a:solidFill>
                  <a:srgbClr val="333399"/>
                </a:solidFill>
                <a:latin typeface="Arial"/>
                <a:cs typeface="Arial"/>
              </a:rPr>
              <a:t>Definitions</a:t>
            </a:r>
            <a:endParaRPr lang="en-IN" sz="2000" dirty="0" smtClean="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24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lang="en-IN" sz="2000" b="1" spc="-5" dirty="0" smtClean="0">
                <a:solidFill>
                  <a:srgbClr val="800000"/>
                </a:solidFill>
                <a:latin typeface="Arial"/>
                <a:cs typeface="Arial"/>
              </a:rPr>
              <a:t>Prime attribute: 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An attribute that is member of the primary key</a:t>
            </a:r>
            <a:r>
              <a:rPr lang="en-IN" sz="2000" spc="2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K</a:t>
            </a:r>
            <a:endParaRPr lang="en-IN" sz="2000" dirty="0" smtClean="0">
              <a:latin typeface="Arial"/>
              <a:cs typeface="Arial"/>
            </a:endParaRPr>
          </a:p>
          <a:p>
            <a:pPr marL="755650" marR="426720" lvl="1" indent="-285750" algn="just">
              <a:lnSpc>
                <a:spcPts val="2160"/>
              </a:lnSpc>
              <a:spcBef>
                <a:spcPts val="51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lang="en-IN" sz="2000" b="1" spc="-5" dirty="0" smtClean="0">
                <a:solidFill>
                  <a:srgbClr val="800000"/>
                </a:solidFill>
                <a:latin typeface="Arial"/>
                <a:cs typeface="Arial"/>
              </a:rPr>
              <a:t>Left-Reduced </a:t>
            </a:r>
            <a:r>
              <a:rPr lang="en-IN" sz="2000" b="1" spc="-10" dirty="0" smtClean="0">
                <a:solidFill>
                  <a:srgbClr val="800000"/>
                </a:solidFill>
                <a:latin typeface="Arial"/>
                <a:cs typeface="Arial"/>
              </a:rPr>
              <a:t>or </a:t>
            </a:r>
            <a:r>
              <a:rPr lang="en-IN" sz="2000" b="1" spc="-5" dirty="0" smtClean="0">
                <a:solidFill>
                  <a:srgbClr val="800000"/>
                </a:solidFill>
                <a:latin typeface="Arial"/>
                <a:cs typeface="Arial"/>
              </a:rPr>
              <a:t>Full functional dependency: 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lang="en-IN" sz="2000" spc="-10" dirty="0" smtClean="0">
                <a:solidFill>
                  <a:srgbClr val="800000"/>
                </a:solidFill>
                <a:latin typeface="Arial"/>
                <a:cs typeface="Arial"/>
              </a:rPr>
              <a:t>FD 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Y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lang="en-IN" sz="180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Z  where removal of any attribute from Y means the FD does not  hold any</a:t>
            </a:r>
            <a:r>
              <a:rPr lang="en-IN" sz="2000" spc="-1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more</a:t>
            </a:r>
            <a:endParaRPr lang="en-IN" sz="2000" dirty="0" smtClean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3399"/>
              </a:buClr>
              <a:buFont typeface="Wingdings"/>
              <a:buChar char=""/>
            </a:pPr>
            <a:endParaRPr lang="en-IN" sz="2450" dirty="0" smtClean="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buClr>
                <a:srgbClr val="990033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lang="en-IN" sz="2000" b="1" spc="-5" dirty="0" smtClean="0">
                <a:solidFill>
                  <a:srgbClr val="333399"/>
                </a:solidFill>
                <a:latin typeface="Arial"/>
                <a:cs typeface="Arial"/>
              </a:rPr>
              <a:t>Examples:</a:t>
            </a:r>
            <a:endParaRPr lang="en-IN" sz="2000" dirty="0" smtClean="0">
              <a:latin typeface="Arial"/>
              <a:cs typeface="Arial"/>
            </a:endParaRPr>
          </a:p>
          <a:p>
            <a:pPr marL="755650" marR="1215390" lvl="1" indent="-285750">
              <a:lnSpc>
                <a:spcPct val="110000"/>
              </a:lnSpc>
              <a:buClr>
                <a:srgbClr val="333399"/>
              </a:buClr>
              <a:buSzPct val="55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{</a:t>
            </a:r>
            <a:r>
              <a:rPr lang="en-IN" sz="2000" spc="-5" dirty="0" err="1" smtClean="0">
                <a:solidFill>
                  <a:srgbClr val="800000"/>
                </a:solidFill>
                <a:latin typeface="Arial"/>
                <a:cs typeface="Arial"/>
              </a:rPr>
              <a:t>SSN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lang="en-IN" sz="2000" spc="-5" dirty="0" err="1" smtClean="0">
                <a:solidFill>
                  <a:srgbClr val="800000"/>
                </a:solidFill>
                <a:latin typeface="Arial"/>
                <a:cs typeface="Arial"/>
              </a:rPr>
              <a:t>PNUMBER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}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lang="en-IN" sz="180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HOURS is a full FD since neither  </a:t>
            </a:r>
            <a:r>
              <a:rPr lang="en-IN" sz="2000" spc="-5" dirty="0" err="1" smtClean="0">
                <a:solidFill>
                  <a:srgbClr val="800000"/>
                </a:solidFill>
                <a:latin typeface="Arial"/>
                <a:cs typeface="Arial"/>
              </a:rPr>
              <a:t>SSN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000" dirty="0" smtClean="0">
                <a:solidFill>
                  <a:srgbClr val="800000"/>
                </a:solidFill>
                <a:latin typeface="Arial"/>
                <a:cs typeface="Arial"/>
              </a:rPr>
              <a:t> 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HOURS nor </a:t>
            </a:r>
            <a:r>
              <a:rPr lang="en-IN" sz="2000" spc="-5" dirty="0" err="1" smtClean="0">
                <a:solidFill>
                  <a:srgbClr val="800000"/>
                </a:solidFill>
                <a:latin typeface="Arial"/>
                <a:cs typeface="Arial"/>
              </a:rPr>
              <a:t>PNUMBER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lang="en-IN" sz="180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HOURS</a:t>
            </a:r>
            <a:r>
              <a:rPr lang="en-IN" sz="2000" spc="10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hold</a:t>
            </a:r>
            <a:endParaRPr lang="en-IN" sz="2000" dirty="0" smtClean="0">
              <a:latin typeface="Arial"/>
              <a:cs typeface="Arial"/>
            </a:endParaRPr>
          </a:p>
          <a:p>
            <a:pPr marL="755650" marR="5080" lvl="1" indent="-285750">
              <a:lnSpc>
                <a:spcPts val="2160"/>
              </a:lnSpc>
              <a:spcBef>
                <a:spcPts val="51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5015" algn="l"/>
                <a:tab pos="755650" algn="l"/>
                <a:tab pos="4923790" algn="l"/>
              </a:tabLst>
            </a:pP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{</a:t>
            </a:r>
            <a:r>
              <a:rPr lang="en-IN" sz="2000" spc="-5" dirty="0" err="1" smtClean="0">
                <a:solidFill>
                  <a:srgbClr val="800000"/>
                </a:solidFill>
                <a:latin typeface="Arial"/>
                <a:cs typeface="Arial"/>
              </a:rPr>
              <a:t>SSN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lang="en-IN" sz="2000" spc="-5" dirty="0" err="1" smtClean="0">
                <a:solidFill>
                  <a:srgbClr val="800000"/>
                </a:solidFill>
                <a:latin typeface="Arial"/>
                <a:cs typeface="Arial"/>
              </a:rPr>
              <a:t>PNUMBER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}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lang="en-IN" sz="180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000" spc="-5" dirty="0" err="1" smtClean="0">
                <a:solidFill>
                  <a:srgbClr val="800000"/>
                </a:solidFill>
                <a:latin typeface="Arial"/>
                <a:cs typeface="Arial"/>
              </a:rPr>
              <a:t>ENAME</a:t>
            </a:r>
            <a:r>
              <a:rPr lang="en-IN" sz="2000" spc="12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lang="en-IN" sz="2000" spc="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not	a full FD (it is called a partial  </a:t>
            </a:r>
            <a:r>
              <a:rPr lang="en-IN" sz="2000" spc="-10" dirty="0" smtClean="0">
                <a:solidFill>
                  <a:srgbClr val="800000"/>
                </a:solidFill>
                <a:latin typeface="Arial"/>
                <a:cs typeface="Arial"/>
              </a:rPr>
              <a:t>dependency 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) </a:t>
            </a:r>
            <a:r>
              <a:rPr lang="en-IN" sz="2000" spc="-10" dirty="0" smtClean="0">
                <a:solidFill>
                  <a:srgbClr val="800000"/>
                </a:solidFill>
                <a:latin typeface="Arial"/>
                <a:cs typeface="Arial"/>
              </a:rPr>
              <a:t>since </a:t>
            </a:r>
            <a:r>
              <a:rPr lang="en-IN" sz="2000" spc="-5" dirty="0" err="1" smtClean="0">
                <a:solidFill>
                  <a:srgbClr val="800000"/>
                </a:solidFill>
                <a:latin typeface="Arial"/>
                <a:cs typeface="Arial"/>
              </a:rPr>
              <a:t>SSN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lang="en-IN" sz="2000" spc="-5" dirty="0" err="1" smtClean="0">
                <a:solidFill>
                  <a:srgbClr val="800000"/>
                </a:solidFill>
                <a:latin typeface="Arial"/>
                <a:cs typeface="Arial"/>
              </a:rPr>
              <a:t>ENAME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 also</a:t>
            </a:r>
            <a:r>
              <a:rPr lang="en-IN" sz="2000" spc="10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holds</a:t>
            </a:r>
            <a:endParaRPr lang="en-IN" sz="2000" dirty="0" smtClean="0">
              <a:latin typeface="Arial"/>
              <a:cs typeface="Arial"/>
            </a:endParaRP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838200" y="614515"/>
            <a:ext cx="10515600" cy="1325563"/>
          </a:xfrm>
        </p:spPr>
        <p:txBody>
          <a:bodyPr/>
          <a:lstStyle/>
          <a:p>
            <a:r>
              <a:rPr lang="en-IN" spc="-5" dirty="0" smtClean="0"/>
              <a:t>Redundant Information in </a:t>
            </a:r>
            <a:r>
              <a:rPr lang="en-IN" spc="-5" dirty="0" err="1" smtClean="0"/>
              <a:t>Tuples</a:t>
            </a:r>
            <a:r>
              <a:rPr lang="en-IN" spc="-45" dirty="0" smtClean="0"/>
              <a:t> </a:t>
            </a:r>
            <a:r>
              <a:rPr lang="en-IN" spc="-5" dirty="0" smtClean="0"/>
              <a:t>and  Update</a:t>
            </a:r>
            <a:r>
              <a:rPr lang="en-IN" spc="-25" dirty="0" smtClean="0"/>
              <a:t> </a:t>
            </a:r>
            <a:r>
              <a:rPr lang="en-IN" spc="-5" dirty="0" smtClean="0"/>
              <a:t>Anomalies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 smtClean="0">
                <a:solidFill>
                  <a:srgbClr val="333399"/>
                </a:solidFill>
                <a:latin typeface="Arial"/>
                <a:cs typeface="Arial"/>
              </a:rPr>
              <a:t>Big </a:t>
            </a:r>
            <a:r>
              <a:rPr sz="2400" b="1" dirty="0" smtClean="0">
                <a:solidFill>
                  <a:srgbClr val="333399"/>
                </a:solidFill>
                <a:latin typeface="Arial"/>
                <a:cs typeface="Arial"/>
              </a:rPr>
              <a:t>(and </a:t>
            </a:r>
            <a:r>
              <a:rPr sz="2400" b="1" spc="-5" dirty="0" smtClean="0">
                <a:solidFill>
                  <a:srgbClr val="333399"/>
                </a:solidFill>
                <a:latin typeface="Arial"/>
                <a:cs typeface="Arial"/>
              </a:rPr>
              <a:t>common) DB</a:t>
            </a:r>
            <a:r>
              <a:rPr sz="2400" b="1" spc="-2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 smtClean="0">
                <a:solidFill>
                  <a:srgbClr val="333399"/>
                </a:solidFill>
                <a:latin typeface="Arial"/>
                <a:cs typeface="Arial"/>
              </a:rPr>
              <a:t>Problem:</a:t>
            </a:r>
            <a:endParaRPr sz="2400" dirty="0" smtClean="0">
              <a:latin typeface="Arial"/>
              <a:cs typeface="Arial"/>
            </a:endParaRPr>
          </a:p>
          <a:p>
            <a:pPr marL="927100" marR="5080">
              <a:lnSpc>
                <a:spcPct val="100000"/>
              </a:lnSpc>
              <a:spcBef>
                <a:spcPts val="660"/>
              </a:spcBef>
            </a:pPr>
            <a:r>
              <a:rPr sz="2800" dirty="0" smtClean="0">
                <a:solidFill>
                  <a:srgbClr val="333399"/>
                </a:solidFill>
                <a:latin typeface="Arial"/>
                <a:cs typeface="Arial"/>
              </a:rPr>
              <a:t>In a </a:t>
            </a:r>
            <a:r>
              <a:rPr sz="2800" spc="-135" dirty="0" smtClean="0">
                <a:solidFill>
                  <a:srgbClr val="333399"/>
                </a:solidFill>
                <a:latin typeface="Arial"/>
                <a:cs typeface="Arial"/>
              </a:rPr>
              <a:t>‗poorly </a:t>
            </a:r>
            <a:r>
              <a:rPr sz="2800" spc="-5" dirty="0" smtClean="0">
                <a:solidFill>
                  <a:srgbClr val="333399"/>
                </a:solidFill>
                <a:latin typeface="Arial"/>
                <a:cs typeface="Arial"/>
              </a:rPr>
              <a:t>designed‘ DB information is  </a:t>
            </a:r>
            <a:r>
              <a:rPr sz="2800" dirty="0" smtClean="0">
                <a:solidFill>
                  <a:srgbClr val="333399"/>
                </a:solidFill>
                <a:latin typeface="Arial"/>
                <a:cs typeface="Arial"/>
              </a:rPr>
              <a:t>stored</a:t>
            </a:r>
            <a:r>
              <a:rPr sz="2800" spc="-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 smtClean="0">
                <a:solidFill>
                  <a:srgbClr val="333399"/>
                </a:solidFill>
                <a:latin typeface="Arial"/>
                <a:cs typeface="Arial"/>
              </a:rPr>
              <a:t>redundantly</a:t>
            </a:r>
            <a:endParaRPr sz="28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 smtClean="0">
                <a:solidFill>
                  <a:srgbClr val="333399"/>
                </a:solidFill>
                <a:latin typeface="Arial"/>
                <a:cs typeface="Arial"/>
              </a:rPr>
              <a:t>Consequences:</a:t>
            </a:r>
            <a:endParaRPr sz="2400" dirty="0" smtClean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dirty="0" smtClean="0">
                <a:solidFill>
                  <a:srgbClr val="800000"/>
                </a:solidFill>
                <a:latin typeface="Arial"/>
                <a:cs typeface="Arial"/>
              </a:rPr>
              <a:t>Wastes</a:t>
            </a:r>
            <a:r>
              <a:rPr sz="2400" spc="-1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800000"/>
                </a:solidFill>
                <a:latin typeface="Arial"/>
                <a:cs typeface="Arial"/>
              </a:rPr>
              <a:t>storage</a:t>
            </a:r>
            <a:endParaRPr sz="2400" dirty="0" smtClean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 smtClean="0">
                <a:solidFill>
                  <a:srgbClr val="800000"/>
                </a:solidFill>
                <a:latin typeface="Arial"/>
                <a:cs typeface="Arial"/>
              </a:rPr>
              <a:t>Causes problems with update</a:t>
            </a:r>
            <a:r>
              <a:rPr sz="2400" spc="4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800000"/>
                </a:solidFill>
                <a:latin typeface="Arial"/>
                <a:cs typeface="Arial"/>
              </a:rPr>
              <a:t>anomalies</a:t>
            </a:r>
            <a:endParaRPr sz="2400" dirty="0" smtClean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2000" spc="-5" dirty="0" smtClean="0">
                <a:solidFill>
                  <a:srgbClr val="333399"/>
                </a:solidFill>
                <a:latin typeface="Arial"/>
                <a:cs typeface="Arial"/>
              </a:rPr>
              <a:t>Insertion</a:t>
            </a:r>
            <a:r>
              <a:rPr sz="2000" spc="-2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 smtClean="0">
                <a:solidFill>
                  <a:srgbClr val="333399"/>
                </a:solidFill>
                <a:latin typeface="Arial"/>
                <a:cs typeface="Arial"/>
              </a:rPr>
              <a:t>anomalies</a:t>
            </a:r>
            <a:endParaRPr sz="2000" dirty="0" smtClean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2000" spc="-5" dirty="0" smtClean="0">
                <a:solidFill>
                  <a:srgbClr val="333399"/>
                </a:solidFill>
                <a:latin typeface="Arial"/>
                <a:cs typeface="Arial"/>
              </a:rPr>
              <a:t>Deletion</a:t>
            </a:r>
            <a:r>
              <a:rPr sz="200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 smtClean="0">
                <a:solidFill>
                  <a:srgbClr val="333399"/>
                </a:solidFill>
                <a:latin typeface="Arial"/>
                <a:cs typeface="Arial"/>
              </a:rPr>
              <a:t>anomalies</a:t>
            </a:r>
            <a:endParaRPr sz="2000" dirty="0" smtClean="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4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065" algn="l"/>
                <a:tab pos="1155700" algn="l"/>
              </a:tabLst>
            </a:pPr>
            <a:r>
              <a:rPr sz="2000" spc="-5" dirty="0" smtClean="0">
                <a:solidFill>
                  <a:srgbClr val="333399"/>
                </a:solidFill>
                <a:latin typeface="Arial"/>
                <a:cs typeface="Arial"/>
              </a:rPr>
              <a:t>Modification</a:t>
            </a:r>
            <a:r>
              <a:rPr sz="2000" spc="-1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 smtClean="0">
                <a:solidFill>
                  <a:srgbClr val="333399"/>
                </a:solidFill>
                <a:latin typeface="Arial"/>
                <a:cs typeface="Arial"/>
              </a:rPr>
              <a:t>anomalies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Second Normal </a:t>
            </a:r>
            <a:r>
              <a:rPr lang="en-IN" dirty="0" smtClean="0"/>
              <a:t>Form</a:t>
            </a:r>
            <a:endParaRPr lang="en-IN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55600" marR="65405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695"/>
              <a:buFont typeface="Wingdings"/>
              <a:buChar char=""/>
              <a:tabLst>
                <a:tab pos="354965" algn="l"/>
                <a:tab pos="355600" algn="l"/>
                <a:tab pos="6866890" algn="l"/>
              </a:tabLst>
            </a:pPr>
            <a:r>
              <a:rPr lang="en-IN" b="1" spc="-5" dirty="0" smtClean="0">
                <a:solidFill>
                  <a:srgbClr val="333399"/>
                </a:solidFill>
                <a:latin typeface="Arial"/>
                <a:cs typeface="Arial"/>
              </a:rPr>
              <a:t>A relation scheme R is </a:t>
            </a:r>
            <a:r>
              <a:rPr lang="en-IN" b="1" spc="-10" dirty="0" smtClean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lang="en-IN" b="1" spc="-5" dirty="0" smtClean="0">
                <a:solidFill>
                  <a:srgbClr val="333399"/>
                </a:solidFill>
                <a:latin typeface="Arial"/>
                <a:cs typeface="Arial"/>
              </a:rPr>
              <a:t>second</a:t>
            </a:r>
            <a:r>
              <a:rPr lang="en-IN" b="1" spc="6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b="1" spc="-5" dirty="0" smtClean="0">
                <a:solidFill>
                  <a:srgbClr val="333399"/>
                </a:solidFill>
                <a:latin typeface="Arial"/>
                <a:cs typeface="Arial"/>
              </a:rPr>
              <a:t>normal</a:t>
            </a:r>
            <a:r>
              <a:rPr lang="en-IN" b="1" spc="1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b="1" spc="-5" dirty="0" smtClean="0">
                <a:solidFill>
                  <a:srgbClr val="333399"/>
                </a:solidFill>
                <a:latin typeface="Arial"/>
                <a:cs typeface="Arial"/>
              </a:rPr>
              <a:t>form	</a:t>
            </a:r>
            <a:r>
              <a:rPr lang="en-IN" b="1" dirty="0" smtClean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lang="en-IN" b="1" dirty="0" err="1" smtClean="0">
                <a:solidFill>
                  <a:srgbClr val="C00000"/>
                </a:solidFill>
                <a:latin typeface="Arial"/>
                <a:cs typeface="Arial"/>
              </a:rPr>
              <a:t>2NF</a:t>
            </a:r>
            <a:r>
              <a:rPr lang="en-IN" b="1" dirty="0" smtClean="0">
                <a:solidFill>
                  <a:srgbClr val="333399"/>
                </a:solidFill>
                <a:latin typeface="Arial"/>
                <a:cs typeface="Arial"/>
              </a:rPr>
              <a:t>)  </a:t>
            </a:r>
            <a:r>
              <a:rPr lang="en-IN" b="1" spc="-5" dirty="0" smtClean="0">
                <a:solidFill>
                  <a:srgbClr val="333399"/>
                </a:solidFill>
                <a:latin typeface="Arial"/>
                <a:cs typeface="Arial"/>
              </a:rPr>
              <a:t>with respect to a set of </a:t>
            </a:r>
            <a:r>
              <a:rPr lang="en-IN" b="1" spc="-5" dirty="0" err="1" smtClean="0">
                <a:solidFill>
                  <a:srgbClr val="333399"/>
                </a:solidFill>
                <a:latin typeface="Arial"/>
                <a:cs typeface="Arial"/>
              </a:rPr>
              <a:t>FDs</a:t>
            </a:r>
            <a:r>
              <a:rPr lang="en-IN" b="1" spc="-5" dirty="0" smtClean="0">
                <a:solidFill>
                  <a:srgbClr val="333399"/>
                </a:solidFill>
                <a:latin typeface="Arial"/>
                <a:cs typeface="Arial"/>
              </a:rPr>
              <a:t> F if it is in </a:t>
            </a:r>
            <a:r>
              <a:rPr lang="en-IN" b="1" spc="-5" dirty="0" err="1" smtClean="0">
                <a:solidFill>
                  <a:srgbClr val="333399"/>
                </a:solidFill>
                <a:latin typeface="Arial"/>
                <a:cs typeface="Arial"/>
              </a:rPr>
              <a:t>1NF</a:t>
            </a:r>
            <a:r>
              <a:rPr lang="en-IN" b="1" spc="-5" dirty="0" smtClean="0">
                <a:solidFill>
                  <a:srgbClr val="333399"/>
                </a:solidFill>
                <a:latin typeface="Arial"/>
                <a:cs typeface="Arial"/>
              </a:rPr>
              <a:t> and every  nonprime attribute is fully dependent on every key of</a:t>
            </a:r>
            <a:r>
              <a:rPr lang="en-IN" b="1" spc="-2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b="1" spc="-5" dirty="0" smtClean="0">
                <a:solidFill>
                  <a:srgbClr val="333399"/>
                </a:solidFill>
                <a:latin typeface="Arial"/>
                <a:cs typeface="Arial"/>
              </a:rPr>
              <a:t>R.</a:t>
            </a:r>
            <a:endParaRPr lang="en-IN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90033"/>
              </a:buClr>
              <a:buFont typeface="Wingdings"/>
              <a:buChar char=""/>
            </a:pPr>
            <a:endParaRPr lang="en-IN" sz="4000" dirty="0" smtClean="0">
              <a:latin typeface="Arial"/>
              <a:cs typeface="Arial"/>
            </a:endParaRPr>
          </a:p>
          <a:p>
            <a:pPr marL="355600" marR="123825" indent="-342900">
              <a:lnSpc>
                <a:spcPct val="100000"/>
              </a:lnSpc>
              <a:spcBef>
                <a:spcPts val="5"/>
              </a:spcBef>
              <a:buClr>
                <a:srgbClr val="990033"/>
              </a:buClr>
              <a:buSzPct val="5869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IN" spc="-5" dirty="0" smtClean="0">
                <a:solidFill>
                  <a:srgbClr val="333399"/>
                </a:solidFill>
                <a:latin typeface="Arial"/>
                <a:cs typeface="Arial"/>
              </a:rPr>
              <a:t>R can be decomposed into </a:t>
            </a:r>
            <a:r>
              <a:rPr lang="en-IN" spc="-5" dirty="0" err="1" smtClean="0">
                <a:solidFill>
                  <a:srgbClr val="333399"/>
                </a:solidFill>
                <a:latin typeface="Arial"/>
                <a:cs typeface="Arial"/>
              </a:rPr>
              <a:t>2NF</a:t>
            </a:r>
            <a:r>
              <a:rPr lang="en-IN" spc="-5" dirty="0" smtClean="0">
                <a:solidFill>
                  <a:srgbClr val="333399"/>
                </a:solidFill>
                <a:latin typeface="Arial"/>
                <a:cs typeface="Arial"/>
              </a:rPr>
              <a:t> relations via the process of  </a:t>
            </a:r>
            <a:r>
              <a:rPr lang="en-IN" spc="-5" dirty="0" err="1" smtClean="0">
                <a:solidFill>
                  <a:srgbClr val="333399"/>
                </a:solidFill>
                <a:latin typeface="Arial"/>
                <a:cs typeface="Arial"/>
              </a:rPr>
              <a:t>2NF</a:t>
            </a:r>
            <a:r>
              <a:rPr lang="en-IN" spc="-2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pc="-5" dirty="0" smtClean="0">
                <a:solidFill>
                  <a:srgbClr val="333399"/>
                </a:solidFill>
                <a:latin typeface="Arial"/>
                <a:cs typeface="Arial"/>
              </a:rPr>
              <a:t>normalization</a:t>
            </a:r>
            <a:endParaRPr lang="en-IN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IN" sz="40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IN" b="1" spc="-5" dirty="0" smtClean="0">
                <a:solidFill>
                  <a:srgbClr val="333399"/>
                </a:solidFill>
                <a:latin typeface="Arial"/>
                <a:cs typeface="Arial"/>
              </a:rPr>
              <a:t>Example</a:t>
            </a:r>
            <a:endParaRPr lang="en-IN" dirty="0" smtClean="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555"/>
              </a:spcBef>
              <a:tabLst>
                <a:tab pos="4666615" algn="l"/>
              </a:tabLst>
            </a:pPr>
            <a:r>
              <a:rPr lang="en-IN" spc="-5" dirty="0" smtClean="0">
                <a:solidFill>
                  <a:srgbClr val="333399"/>
                </a:solidFill>
                <a:latin typeface="Arial"/>
                <a:cs typeface="Arial"/>
              </a:rPr>
              <a:t>Let </a:t>
            </a:r>
            <a:r>
              <a:rPr lang="en-IN" spc="-10" dirty="0" smtClean="0">
                <a:solidFill>
                  <a:srgbClr val="333399"/>
                </a:solidFill>
                <a:latin typeface="Arial"/>
                <a:cs typeface="Arial"/>
              </a:rPr>
              <a:t>R=</a:t>
            </a:r>
            <a:r>
              <a:rPr lang="en-IN" spc="-10" dirty="0" err="1" smtClean="0">
                <a:solidFill>
                  <a:srgbClr val="333399"/>
                </a:solidFill>
                <a:latin typeface="Arial"/>
                <a:cs typeface="Arial"/>
              </a:rPr>
              <a:t>ABCD</a:t>
            </a:r>
            <a:r>
              <a:rPr lang="en-IN" spc="-1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pc="-5" dirty="0" smtClean="0">
                <a:solidFill>
                  <a:srgbClr val="333399"/>
                </a:solidFill>
                <a:latin typeface="Arial"/>
                <a:cs typeface="Arial"/>
              </a:rPr>
              <a:t>and F = { AB</a:t>
            </a:r>
            <a:r>
              <a:rPr lang="en-IN" spc="3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pc="-5" dirty="0" smtClean="0">
                <a:solidFill>
                  <a:srgbClr val="333399"/>
                </a:solidFill>
                <a:latin typeface="Arial"/>
                <a:cs typeface="Arial"/>
              </a:rPr>
              <a:t>→</a:t>
            </a: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pc="-5" dirty="0" smtClean="0">
                <a:solidFill>
                  <a:srgbClr val="333399"/>
                </a:solidFill>
                <a:latin typeface="Arial"/>
                <a:cs typeface="Arial"/>
              </a:rPr>
              <a:t>C,	B → D }. Here AB is a key.  C and D are non-prime. C is fully dependent on the entire  key AB, however D functionally depends on just </a:t>
            </a:r>
            <a:r>
              <a:rPr lang="en-IN" i="1" spc="-5" dirty="0" smtClean="0">
                <a:solidFill>
                  <a:srgbClr val="333399"/>
                </a:solidFill>
                <a:latin typeface="Arial"/>
                <a:cs typeface="Arial"/>
              </a:rPr>
              <a:t>part </a:t>
            </a:r>
            <a:r>
              <a:rPr lang="en-IN" spc="-5" dirty="0" smtClean="0">
                <a:solidFill>
                  <a:srgbClr val="333399"/>
                </a:solidFill>
                <a:latin typeface="Arial"/>
                <a:cs typeface="Arial"/>
              </a:rPr>
              <a:t>of the  key (B </a:t>
            </a: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→D). </a:t>
            </a:r>
            <a:r>
              <a:rPr lang="en-IN" spc="-5" dirty="0" smtClean="0">
                <a:solidFill>
                  <a:srgbClr val="333399"/>
                </a:solidFill>
                <a:latin typeface="Arial"/>
                <a:cs typeface="Arial"/>
              </a:rPr>
              <a:t>This is called a </a:t>
            </a:r>
            <a:r>
              <a:rPr lang="en-IN" i="1" spc="-5" dirty="0" smtClean="0">
                <a:solidFill>
                  <a:srgbClr val="333399"/>
                </a:solidFill>
                <a:latin typeface="Arial"/>
                <a:cs typeface="Arial"/>
              </a:rPr>
              <a:t>partial</a:t>
            </a:r>
            <a:r>
              <a:rPr lang="en-IN" i="1" spc="-2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i="1" spc="-5" dirty="0" smtClean="0">
                <a:solidFill>
                  <a:srgbClr val="333399"/>
                </a:solidFill>
                <a:latin typeface="Arial"/>
                <a:cs typeface="Arial"/>
              </a:rPr>
              <a:t>dependency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Second Normal </a:t>
            </a:r>
            <a:r>
              <a:rPr lang="en-IN" dirty="0" smtClean="0"/>
              <a:t>Form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1013945" y="1819056"/>
            <a:ext cx="7160260" cy="41626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Example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5" dirty="0">
                <a:latin typeface="Arial"/>
                <a:cs typeface="Arial"/>
              </a:rPr>
              <a:t>We </a:t>
            </a:r>
            <a:r>
              <a:rPr sz="2200" dirty="0">
                <a:latin typeface="Arial"/>
                <a:cs typeface="Arial"/>
              </a:rPr>
              <a:t>deduce from the data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sample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Arial"/>
              <a:cs typeface="Arial"/>
            </a:endParaRPr>
          </a:p>
          <a:p>
            <a:pPr marL="24511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activity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→fee,</a:t>
            </a:r>
          </a:p>
          <a:p>
            <a:pPr marL="24511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sid </a:t>
            </a:r>
            <a:r>
              <a:rPr sz="2200" spc="-5" dirty="0">
                <a:latin typeface="Arial"/>
                <a:cs typeface="Arial"/>
              </a:rPr>
              <a:t>activity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→instructor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Key: </a:t>
            </a:r>
            <a:r>
              <a:rPr lang="en-US" sz="2200" dirty="0" smtClean="0">
                <a:latin typeface="Arial"/>
                <a:cs typeface="Arial"/>
              </a:rPr>
              <a:t>{</a:t>
            </a:r>
            <a:r>
              <a:rPr sz="2200" i="1" dirty="0" err="1" smtClean="0">
                <a:latin typeface="Arial"/>
                <a:cs typeface="Arial"/>
              </a:rPr>
              <a:t>sid</a:t>
            </a:r>
            <a:r>
              <a:rPr sz="2200" i="1" dirty="0" smtClean="0">
                <a:latin typeface="Arial"/>
                <a:cs typeface="Arial"/>
              </a:rPr>
              <a:t> </a:t>
            </a:r>
            <a:r>
              <a:rPr lang="en-US" sz="2200" i="1" dirty="0" smtClean="0">
                <a:latin typeface="Arial"/>
                <a:cs typeface="Arial"/>
              </a:rPr>
              <a:t>,</a:t>
            </a:r>
            <a:r>
              <a:rPr sz="2200" i="1" dirty="0" smtClean="0">
                <a:latin typeface="Arial"/>
                <a:cs typeface="Arial"/>
              </a:rPr>
              <a:t>activity</a:t>
            </a:r>
            <a:r>
              <a:rPr lang="en-US" sz="2200" i="1" dirty="0" smtClean="0">
                <a:latin typeface="Arial"/>
                <a:cs typeface="Arial"/>
              </a:rPr>
              <a:t>}</a:t>
            </a:r>
            <a:r>
              <a:rPr sz="2200" dirty="0" smtClean="0">
                <a:latin typeface="Arial"/>
                <a:cs typeface="Arial"/>
              </a:rPr>
              <a:t>. </a:t>
            </a:r>
            <a:r>
              <a:rPr sz="2200" spc="-5" dirty="0">
                <a:latin typeface="Arial"/>
                <a:cs typeface="Arial"/>
              </a:rPr>
              <a:t>Non-key </a:t>
            </a:r>
            <a:r>
              <a:rPr sz="2200" dirty="0">
                <a:latin typeface="Arial"/>
                <a:cs typeface="Arial"/>
              </a:rPr>
              <a:t>attributes: { Fee, Instructor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}</a:t>
            </a:r>
          </a:p>
          <a:p>
            <a:pPr>
              <a:lnSpc>
                <a:spcPct val="100000"/>
              </a:lnSpc>
            </a:pPr>
            <a:endParaRPr sz="2300" dirty="0">
              <a:latin typeface="Arial"/>
              <a:cs typeface="Arial"/>
            </a:endParaRPr>
          </a:p>
          <a:p>
            <a:pPr marL="12700" marR="266065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There is a </a:t>
            </a:r>
            <a:r>
              <a:rPr sz="2200" spc="-5" dirty="0">
                <a:latin typeface="Arial"/>
                <a:cs typeface="Arial"/>
              </a:rPr>
              <a:t>partial </a:t>
            </a:r>
            <a:r>
              <a:rPr sz="2200" dirty="0">
                <a:latin typeface="Arial"/>
                <a:cs typeface="Arial"/>
              </a:rPr>
              <a:t>dependency  </a:t>
            </a:r>
            <a:r>
              <a:rPr sz="2200" spc="-5" dirty="0">
                <a:latin typeface="Arial"/>
                <a:cs typeface="Arial"/>
              </a:rPr>
              <a:t>therefore the schema is not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 err="1" smtClean="0">
                <a:latin typeface="Arial"/>
                <a:cs typeface="Arial"/>
              </a:rPr>
              <a:t>2NF</a:t>
            </a:r>
            <a:endParaRPr lang="en-US" sz="2200" spc="-5" dirty="0" smtClean="0">
              <a:latin typeface="Arial"/>
              <a:cs typeface="Arial"/>
            </a:endParaRPr>
          </a:p>
          <a:p>
            <a:pPr marL="12700" marR="2660650">
              <a:lnSpc>
                <a:spcPct val="100000"/>
              </a:lnSpc>
            </a:pPr>
            <a:endParaRPr lang="en-US" sz="2200" spc="-5" dirty="0" smtClean="0">
              <a:latin typeface="Arial"/>
              <a:cs typeface="Arial"/>
            </a:endParaRPr>
          </a:p>
          <a:p>
            <a:pPr marL="12700" marR="2660650"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</p:txBody>
      </p:sp>
      <p:graphicFrame>
        <p:nvGraphicFramePr>
          <p:cNvPr id="17" name="object 5"/>
          <p:cNvGraphicFramePr>
            <a:graphicFrameLocks noGrp="1"/>
          </p:cNvGraphicFramePr>
          <p:nvPr/>
        </p:nvGraphicFramePr>
        <p:xfrm>
          <a:off x="6297492" y="1815524"/>
          <a:ext cx="4037964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77595"/>
                <a:gridCol w="862330"/>
                <a:gridCol w="1005839"/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SID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Activity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Fee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Instructor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Basket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Ball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Lebron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Golf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Arnold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Golf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Jack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Golf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Lebron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6"/>
          <p:cNvSpPr/>
          <p:nvPr/>
        </p:nvSpPr>
        <p:spPr>
          <a:xfrm>
            <a:off x="6428532" y="4274128"/>
            <a:ext cx="4114800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Normalizing into </a:t>
            </a:r>
            <a:r>
              <a:rPr lang="en-IN" spc="-5" dirty="0" err="1" smtClean="0"/>
              <a:t>2NF</a:t>
            </a:r>
            <a:r>
              <a:rPr lang="en-IN" spc="-30" dirty="0" smtClean="0"/>
              <a:t> </a:t>
            </a:r>
            <a:r>
              <a:rPr lang="en-IN" spc="-5" dirty="0" smtClean="0"/>
              <a:t>and  </a:t>
            </a:r>
            <a:r>
              <a:rPr lang="en-IN" spc="-5" dirty="0" err="1" smtClean="0"/>
              <a:t>3NF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grpSp>
        <p:nvGrpSpPr>
          <p:cNvPr id="14" name="object 3"/>
          <p:cNvGrpSpPr>
            <a:grpSpLocks noGrp="1"/>
          </p:cNvGrpSpPr>
          <p:nvPr>
            <p:ph idx="1"/>
          </p:nvPr>
        </p:nvGrpSpPr>
        <p:grpSpPr>
          <a:xfrm>
            <a:off x="838200" y="1825625"/>
            <a:ext cx="10515600" cy="4351338"/>
            <a:chOff x="577637" y="1636352"/>
            <a:chExt cx="8104505" cy="4755515"/>
          </a:xfrm>
        </p:grpSpPr>
        <p:sp>
          <p:nvSpPr>
            <p:cNvPr id="17" name="object 4"/>
            <p:cNvSpPr/>
            <p:nvPr/>
          </p:nvSpPr>
          <p:spPr>
            <a:xfrm>
              <a:off x="577637" y="1636352"/>
              <a:ext cx="5109996" cy="47553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5"/>
            <p:cNvSpPr/>
            <p:nvPr/>
          </p:nvSpPr>
          <p:spPr>
            <a:xfrm>
              <a:off x="5562599" y="2447924"/>
              <a:ext cx="3119374" cy="18954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6"/>
            <p:cNvSpPr/>
            <p:nvPr/>
          </p:nvSpPr>
          <p:spPr>
            <a:xfrm>
              <a:off x="4571999" y="4491100"/>
              <a:ext cx="3733800" cy="14524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Normalization into </a:t>
            </a:r>
            <a:r>
              <a:rPr lang="en-IN" spc="-5" dirty="0" err="1" smtClean="0"/>
              <a:t>2NF</a:t>
            </a:r>
            <a:r>
              <a:rPr lang="en-IN" spc="-5" dirty="0" smtClean="0"/>
              <a:t> </a:t>
            </a:r>
            <a:r>
              <a:rPr lang="en-IN" spc="-10" dirty="0" smtClean="0"/>
              <a:t>and  </a:t>
            </a:r>
            <a:r>
              <a:rPr lang="en-IN" spc="-5" dirty="0" err="1" smtClean="0"/>
              <a:t>3NF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7" name="object 3"/>
          <p:cNvSpPr/>
          <p:nvPr/>
        </p:nvSpPr>
        <p:spPr>
          <a:xfrm>
            <a:off x="609600" y="1385455"/>
            <a:ext cx="10307782" cy="5167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Third Normal </a:t>
            </a:r>
            <a:r>
              <a:rPr lang="en-IN" dirty="0" smtClean="0"/>
              <a:t>Form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900425" y="1515363"/>
            <a:ext cx="9601320" cy="20745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Definition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575"/>
              </a:spcBef>
              <a:tabLst>
                <a:tab pos="5300345" algn="l"/>
              </a:tabLst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Given a relation scheme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R,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 subset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X of R,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an attribute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R,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and a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set of FDs F, A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is </a:t>
            </a: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transitively dependent 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upon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in R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there is a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subset</a:t>
            </a:r>
            <a:r>
              <a:rPr sz="2400" spc="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 smtClean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lang="en-US" sz="240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with: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5"/>
              </a:spcBef>
              <a:tabLst>
                <a:tab pos="1908810" algn="l"/>
                <a:tab pos="5532755" algn="l"/>
                <a:tab pos="5953760" algn="l"/>
              </a:tabLst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lang="en-US" sz="2400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sz="2400" dirty="0" smtClean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,</a:t>
            </a:r>
            <a:r>
              <a:rPr sz="24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 err="1" smtClean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lang="en-US" sz="2400" dirty="0" err="1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sz="2400" dirty="0" err="1" smtClean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sz="240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Y </a:t>
            </a:r>
            <a:r>
              <a:rPr lang="en-US" sz="2400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sz="240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under</a:t>
            </a:r>
            <a:r>
              <a:rPr sz="24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sz="24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and	</a:t>
            </a:r>
            <a:r>
              <a:rPr sz="2400" dirty="0" smtClean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lang="el-GR" sz="2400" dirty="0" smtClean="0">
                <a:solidFill>
                  <a:srgbClr val="800000"/>
                </a:solidFill>
                <a:latin typeface="Arial"/>
                <a:cs typeface="Arial"/>
              </a:rPr>
              <a:t>ϵ</a:t>
            </a:r>
            <a:r>
              <a:rPr sz="2400" dirty="0" err="1" smtClean="0">
                <a:solidFill>
                  <a:srgbClr val="800000"/>
                </a:solidFill>
                <a:latin typeface="Arial"/>
                <a:cs typeface="Arial"/>
              </a:rPr>
              <a:t>XY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7" name="object 5"/>
          <p:cNvSpPr txBox="1"/>
          <p:nvPr/>
        </p:nvSpPr>
        <p:spPr>
          <a:xfrm>
            <a:off x="900425" y="4770881"/>
            <a:ext cx="8686058" cy="16351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Examples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Schema (ABCD) and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F = {A </a:t>
            </a:r>
            <a:r>
              <a:rPr lang="en-US" sz="2400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sz="2400" dirty="0" smtClean="0">
                <a:solidFill>
                  <a:srgbClr val="800000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, B </a:t>
            </a:r>
            <a:r>
              <a:rPr lang="en-US" sz="2400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sz="2400" dirty="0" smtClean="0">
                <a:solidFill>
                  <a:srgbClr val="800000"/>
                </a:solidFill>
                <a:latin typeface="Arial"/>
                <a:cs typeface="Arial"/>
              </a:rPr>
              <a:t>AC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C </a:t>
            </a:r>
            <a:r>
              <a:rPr lang="en-US" sz="2400" spc="-5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sz="2400" spc="-5" dirty="0" smtClean="0">
                <a:solidFill>
                  <a:srgbClr val="800000"/>
                </a:solidFill>
                <a:latin typeface="Arial"/>
                <a:cs typeface="Arial"/>
              </a:rPr>
              <a:t>D</a:t>
            </a:r>
            <a:r>
              <a:rPr sz="2400" spc="-4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D is transitively dependent on A(and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B)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via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C,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however  C is not transitively dependent on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via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B (B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sz="2400" spc="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prime).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8" name="object 9"/>
          <p:cNvSpPr/>
          <p:nvPr/>
        </p:nvSpPr>
        <p:spPr>
          <a:xfrm>
            <a:off x="2916170" y="3690937"/>
            <a:ext cx="4720668" cy="12110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466109" y="3269673"/>
            <a:ext cx="83127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650182" y="3297382"/>
            <a:ext cx="138545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Third Normal </a:t>
            </a:r>
            <a:r>
              <a:rPr lang="en-IN" dirty="0" smtClean="0"/>
              <a:t>Form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3"/>
          <p:cNvSpPr txBox="1">
            <a:spLocks noGrp="1"/>
          </p:cNvSpPr>
          <p:nvPr>
            <p:ph idx="1"/>
          </p:nvPr>
        </p:nvSpPr>
        <p:spPr>
          <a:xfrm>
            <a:off x="838200" y="1520815"/>
            <a:ext cx="10515600" cy="4351338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marR="5080" indent="-342900">
              <a:lnSpc>
                <a:spcPts val="2380"/>
              </a:lnSpc>
              <a:spcBef>
                <a:spcPts val="395"/>
              </a:spcBef>
              <a:buClr>
                <a:srgbClr val="990033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dirty="0">
                <a:solidFill>
                  <a:srgbClr val="333399"/>
                </a:solidFill>
                <a:latin typeface="Arial"/>
                <a:cs typeface="Arial"/>
              </a:rPr>
              <a:t>A relation schema R is in </a:t>
            </a:r>
            <a:r>
              <a:rPr sz="2200" b="1" dirty="0">
                <a:solidFill>
                  <a:srgbClr val="333399"/>
                </a:solidFill>
                <a:latin typeface="Arial"/>
                <a:cs typeface="Arial"/>
              </a:rPr>
              <a:t>third normal form (3NF) </a:t>
            </a:r>
            <a:r>
              <a:rPr sz="2200" dirty="0">
                <a:solidFill>
                  <a:srgbClr val="333399"/>
                </a:solidFill>
                <a:latin typeface="Arial"/>
                <a:cs typeface="Arial"/>
              </a:rPr>
              <a:t>if it is in  2NF </a:t>
            </a:r>
            <a:r>
              <a:rPr sz="2200" i="1" spc="-5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333399"/>
                </a:solidFill>
                <a:latin typeface="Arial"/>
                <a:cs typeface="Arial"/>
              </a:rPr>
              <a:t>no non-prime attribute A in R is transitively</a:t>
            </a:r>
            <a:r>
              <a:rPr sz="2200" spc="-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33399"/>
                </a:solidFill>
                <a:latin typeface="Arial"/>
                <a:cs typeface="Arial"/>
              </a:rPr>
              <a:t>dependent  on the primary</a:t>
            </a:r>
            <a:r>
              <a:rPr sz="22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33399"/>
                </a:solidFill>
                <a:latin typeface="Arial"/>
                <a:cs typeface="Arial"/>
              </a:rPr>
              <a:t>key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90033"/>
              </a:buClr>
              <a:buFont typeface="Wingdings"/>
              <a:buChar char=""/>
            </a:pPr>
            <a:endParaRPr sz="2950" dirty="0">
              <a:latin typeface="Arial"/>
              <a:cs typeface="Arial"/>
            </a:endParaRPr>
          </a:p>
          <a:p>
            <a:pPr marL="355600" marR="470534" indent="-342900">
              <a:lnSpc>
                <a:spcPts val="2380"/>
              </a:lnSpc>
              <a:buClr>
                <a:srgbClr val="990033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dirty="0">
                <a:solidFill>
                  <a:srgbClr val="333399"/>
                </a:solidFill>
                <a:latin typeface="Arial"/>
                <a:cs typeface="Arial"/>
              </a:rPr>
              <a:t>R can be decomposed into 3NF relations via </a:t>
            </a:r>
            <a:r>
              <a:rPr sz="2200" spc="-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333399"/>
                </a:solidFill>
                <a:latin typeface="Arial"/>
                <a:cs typeface="Arial"/>
              </a:rPr>
              <a:t>process</a:t>
            </a:r>
            <a:r>
              <a:rPr sz="2200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33399"/>
                </a:solidFill>
                <a:latin typeface="Arial"/>
                <a:cs typeface="Arial"/>
              </a:rPr>
              <a:t>of  3NF</a:t>
            </a:r>
            <a:r>
              <a:rPr sz="22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33399"/>
                </a:solidFill>
                <a:latin typeface="Arial"/>
                <a:cs typeface="Arial"/>
              </a:rPr>
              <a:t>normalization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90033"/>
              </a:buClr>
              <a:buFont typeface="Wingdings"/>
              <a:buChar char=""/>
            </a:pPr>
            <a:endParaRPr sz="27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0033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b="1" dirty="0">
                <a:solidFill>
                  <a:srgbClr val="333399"/>
                </a:solidFill>
                <a:latin typeface="Arial"/>
                <a:cs typeface="Arial"/>
              </a:rPr>
              <a:t>NOTE</a:t>
            </a:r>
            <a:r>
              <a:rPr sz="2200" dirty="0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755650" marR="9525" lvl="1" indent="-285750">
              <a:lnSpc>
                <a:spcPts val="2380"/>
              </a:lnSpc>
              <a:spcBef>
                <a:spcPts val="56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In X </a:t>
            </a:r>
            <a:r>
              <a:rPr lang="en-US" sz="2200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sz="220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Y and Y </a:t>
            </a:r>
            <a:r>
              <a:rPr lang="en-US" sz="2200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sz="220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Z, with X as the primary key, we consider  this a problem only if Y is not a candidate</a:t>
            </a:r>
            <a:r>
              <a:rPr sz="22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key.</a:t>
            </a:r>
            <a:endParaRPr sz="2200" dirty="0">
              <a:latin typeface="Arial"/>
              <a:cs typeface="Arial"/>
            </a:endParaRPr>
          </a:p>
          <a:p>
            <a:pPr marL="755650" marR="506730" lvl="1" indent="-285750">
              <a:lnSpc>
                <a:spcPts val="2380"/>
              </a:lnSpc>
              <a:spcBef>
                <a:spcPts val="5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When Y is a candidate key, there is no problem with</a:t>
            </a:r>
            <a:r>
              <a:rPr sz="2200" spc="-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the  transitive dependency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E.g., Consider EMP (SSN, Emp#, Salary</a:t>
            </a:r>
            <a:r>
              <a:rPr sz="2200" spc="-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).</a:t>
            </a:r>
            <a:endParaRPr sz="2200" dirty="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Here, </a:t>
            </a:r>
            <a:r>
              <a:rPr sz="2200" dirty="0" err="1">
                <a:solidFill>
                  <a:srgbClr val="800000"/>
                </a:solidFill>
                <a:latin typeface="Arial"/>
                <a:cs typeface="Arial"/>
              </a:rPr>
              <a:t>SSN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sz="200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Emp# </a:t>
            </a:r>
            <a:r>
              <a:rPr lang="en-US" sz="2000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sz="200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Salary and Emp# is a candidate</a:t>
            </a:r>
            <a:r>
              <a:rPr sz="22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key.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42900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r>
              <a:rPr lang="en-IN" sz="2775" baseline="25525" dirty="0" smtClean="0">
                <a:solidFill>
                  <a:srgbClr val="333399"/>
                </a:solidFill>
                <a:latin typeface="Arial"/>
                <a:cs typeface="Arial"/>
              </a:rPr>
              <a:t>st </a:t>
            </a: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normal</a:t>
            </a:r>
            <a:r>
              <a:rPr lang="en-IN" spc="-26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form</a:t>
            </a:r>
            <a:endParaRPr lang="en-IN" dirty="0" smtClean="0">
              <a:latin typeface="Arial"/>
              <a:cs typeface="Arial"/>
            </a:endParaRPr>
          </a:p>
          <a:p>
            <a:pPr marL="781050" lvl="1" indent="-28575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80415" algn="l"/>
                <a:tab pos="781050" algn="l"/>
              </a:tabLst>
            </a:pPr>
            <a:r>
              <a:rPr lang="en-IN" sz="2600" spc="-5" dirty="0" smtClean="0">
                <a:solidFill>
                  <a:srgbClr val="800000"/>
                </a:solidFill>
                <a:latin typeface="Arial"/>
                <a:cs typeface="Arial"/>
              </a:rPr>
              <a:t>All attributes depend on </a:t>
            </a:r>
            <a:r>
              <a:rPr lang="en-IN" sz="2600" b="1" spc="-5" dirty="0" smtClean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lang="en-IN" sz="2600" b="1" spc="7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600" b="1" dirty="0" smtClean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endParaRPr lang="en-IN" sz="2600" dirty="0" smtClean="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lang="en-IN" spc="5" dirty="0" smtClean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r>
              <a:rPr lang="en-IN" sz="2775" spc="7" baseline="25525" dirty="0" smtClean="0">
                <a:solidFill>
                  <a:srgbClr val="333399"/>
                </a:solidFill>
                <a:latin typeface="Arial"/>
                <a:cs typeface="Arial"/>
              </a:rPr>
              <a:t>nd </a:t>
            </a: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normal</a:t>
            </a:r>
            <a:r>
              <a:rPr lang="en-IN" spc="-27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form</a:t>
            </a:r>
            <a:endParaRPr lang="en-IN" dirty="0" smtClean="0">
              <a:latin typeface="Arial"/>
              <a:cs typeface="Arial"/>
            </a:endParaRPr>
          </a:p>
          <a:p>
            <a:pPr marL="781050" lvl="1" indent="-28575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80415" algn="l"/>
                <a:tab pos="781050" algn="l"/>
              </a:tabLst>
            </a:pPr>
            <a:r>
              <a:rPr lang="en-IN" sz="2600" spc="-5" dirty="0" smtClean="0">
                <a:solidFill>
                  <a:srgbClr val="800000"/>
                </a:solidFill>
                <a:latin typeface="Arial"/>
                <a:cs typeface="Arial"/>
              </a:rPr>
              <a:t>All attributes depend on </a:t>
            </a:r>
            <a:r>
              <a:rPr lang="en-IN" sz="2600" b="1" spc="-5" dirty="0" smtClean="0">
                <a:solidFill>
                  <a:srgbClr val="800000"/>
                </a:solidFill>
                <a:latin typeface="Arial"/>
                <a:cs typeface="Arial"/>
              </a:rPr>
              <a:t>the whole</a:t>
            </a:r>
            <a:r>
              <a:rPr lang="en-IN" sz="2600" b="1" spc="10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600" b="1" spc="-5" dirty="0" smtClean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endParaRPr lang="en-IN" sz="2600" dirty="0" smtClean="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3</a:t>
            </a:r>
            <a:r>
              <a:rPr lang="en-IN" sz="2775" baseline="25525" dirty="0" smtClean="0">
                <a:solidFill>
                  <a:srgbClr val="333399"/>
                </a:solidFill>
                <a:latin typeface="Arial"/>
                <a:cs typeface="Arial"/>
              </a:rPr>
              <a:t>rd </a:t>
            </a: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normal</a:t>
            </a:r>
            <a:r>
              <a:rPr lang="en-IN" spc="-254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form</a:t>
            </a:r>
            <a:endParaRPr lang="en-IN" dirty="0" smtClean="0">
              <a:latin typeface="Arial"/>
              <a:cs typeface="Arial"/>
            </a:endParaRPr>
          </a:p>
          <a:p>
            <a:pPr marL="781050" lvl="1" indent="-28575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80415" algn="l"/>
                <a:tab pos="781050" algn="l"/>
              </a:tabLst>
            </a:pPr>
            <a:r>
              <a:rPr lang="en-IN" sz="2600" spc="-5" dirty="0" smtClean="0">
                <a:solidFill>
                  <a:srgbClr val="800000"/>
                </a:solidFill>
                <a:latin typeface="Arial"/>
                <a:cs typeface="Arial"/>
              </a:rPr>
              <a:t>All attributes depend on </a:t>
            </a:r>
            <a:r>
              <a:rPr lang="en-IN" sz="2600" b="1" spc="-5" dirty="0" smtClean="0">
                <a:solidFill>
                  <a:srgbClr val="800000"/>
                </a:solidFill>
                <a:latin typeface="Arial"/>
                <a:cs typeface="Arial"/>
              </a:rPr>
              <a:t>nothing but the</a:t>
            </a:r>
            <a:r>
              <a:rPr lang="en-IN" sz="2600" b="1" spc="114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600" b="1" spc="-5" dirty="0" smtClean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endParaRPr lang="en-IN" sz="2600" dirty="0" smtClean="0">
              <a:latin typeface="Arial"/>
              <a:cs typeface="Arial"/>
            </a:endParaRP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>
            <a:off x="695280" y="871698"/>
            <a:ext cx="6731634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Normal </a:t>
            </a:r>
            <a:r>
              <a:rPr kumimoji="0" 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Forms </a:t>
            </a:r>
            <a:r>
              <a:rPr kumimoji="0" lang="en-IN" sz="36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Defined</a:t>
            </a:r>
            <a:r>
              <a:rPr kumimoji="0" lang="en-IN" sz="36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Informally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2"/>
          <p:cNvSpPr txBox="1">
            <a:spLocks noGrp="1"/>
          </p:cNvSpPr>
          <p:nvPr>
            <p:ph type="title"/>
          </p:nvPr>
        </p:nvSpPr>
        <p:spPr>
          <a:xfrm>
            <a:off x="307339" y="1210275"/>
            <a:ext cx="1105338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 smtClean="0"/>
              <a:t>General </a:t>
            </a:r>
            <a:r>
              <a:rPr spc="-5" dirty="0"/>
              <a:t>Normal Form </a:t>
            </a:r>
            <a:r>
              <a:rPr spc="-5" dirty="0" smtClean="0"/>
              <a:t>Definitions</a:t>
            </a:r>
            <a:r>
              <a:rPr lang="en-US" spc="-5" dirty="0" smtClean="0"/>
              <a:t> </a:t>
            </a:r>
            <a:endParaRPr spc="-5" dirty="0"/>
          </a:p>
        </p:txBody>
      </p:sp>
      <p:sp>
        <p:nvSpPr>
          <p:cNvPr id="17" name="object 3"/>
          <p:cNvSpPr txBox="1"/>
          <p:nvPr/>
        </p:nvSpPr>
        <p:spPr>
          <a:xfrm>
            <a:off x="318515" y="2428681"/>
            <a:ext cx="11568685" cy="1659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above definitions consider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primary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key</a:t>
            </a:r>
            <a:r>
              <a:rPr sz="2400" spc="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only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0033"/>
              </a:buClr>
              <a:buFont typeface="Wingdings"/>
              <a:buChar char=""/>
            </a:pPr>
            <a:endParaRPr sz="35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following more general definitions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take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into account  relations with multiple candidate</a:t>
            </a:r>
            <a:r>
              <a:rPr sz="2400" spc="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keys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8" name="object 5"/>
          <p:cNvSpPr txBox="1"/>
          <p:nvPr/>
        </p:nvSpPr>
        <p:spPr>
          <a:xfrm>
            <a:off x="533400" y="4537389"/>
            <a:ext cx="11076709" cy="1554272"/>
          </a:xfrm>
          <a:prstGeom prst="rect">
            <a:avLst/>
          </a:prstGeom>
          <a:solidFill>
            <a:srgbClr val="F1F1F1"/>
          </a:solidFill>
          <a:ln w="3175">
            <a:solidFill>
              <a:srgbClr val="BEBEBE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40335" marR="365760">
              <a:lnSpc>
                <a:spcPct val="100000"/>
              </a:lnSpc>
              <a:spcBef>
                <a:spcPts val="200"/>
              </a:spcBef>
              <a:tabLst>
                <a:tab pos="3564890" algn="l"/>
              </a:tabLst>
            </a:pPr>
            <a:endParaRPr lang="en-US" sz="2400" dirty="0" smtClean="0">
              <a:solidFill>
                <a:srgbClr val="333399"/>
              </a:solidFill>
              <a:latin typeface="Arial"/>
              <a:cs typeface="Arial"/>
            </a:endParaRPr>
          </a:p>
          <a:p>
            <a:pPr marL="140335" marR="365760">
              <a:lnSpc>
                <a:spcPct val="100000"/>
              </a:lnSpc>
              <a:spcBef>
                <a:spcPts val="200"/>
              </a:spcBef>
              <a:tabLst>
                <a:tab pos="3564890" algn="l"/>
              </a:tabLst>
            </a:pPr>
            <a:r>
              <a:rPr sz="2400" dirty="0" smtClean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relation schema R is in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second normal form (2NF)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if 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every non-prime attribute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 R is fully functionally  dependent on</a:t>
            </a:r>
            <a:r>
              <a:rPr sz="2400" spc="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every</a:t>
            </a:r>
            <a:r>
              <a:rPr sz="2400" i="1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key	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endParaRPr lang="en-US" sz="2400" spc="-5" dirty="0" smtClean="0">
              <a:solidFill>
                <a:srgbClr val="333399"/>
              </a:solidFill>
              <a:latin typeface="Arial"/>
              <a:cs typeface="Arial"/>
            </a:endParaRPr>
          </a:p>
          <a:p>
            <a:pPr marL="140335" marR="365760">
              <a:lnSpc>
                <a:spcPct val="100000"/>
              </a:lnSpc>
              <a:spcBef>
                <a:spcPts val="200"/>
              </a:spcBef>
              <a:tabLst>
                <a:tab pos="356489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General Normal Form Definitions</a:t>
            </a:r>
            <a:endParaRPr lang="en-IN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1316990" algn="l"/>
              </a:tabLst>
            </a:pPr>
            <a:r>
              <a:rPr lang="en-IN" b="1" dirty="0" smtClean="0">
                <a:solidFill>
                  <a:srgbClr val="333399"/>
                </a:solidFill>
                <a:latin typeface="Arial"/>
                <a:cs typeface="Arial"/>
              </a:rPr>
              <a:t>Example	</a:t>
            </a: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Consider the</a:t>
            </a:r>
            <a:r>
              <a:rPr lang="en-IN" spc="-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schema</a:t>
            </a:r>
            <a:endParaRPr lang="en-IN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IN" spc="-5" dirty="0" smtClean="0">
                <a:solidFill>
                  <a:srgbClr val="800000"/>
                </a:solidFill>
                <a:latin typeface="Arial"/>
                <a:cs typeface="Arial"/>
              </a:rPr>
              <a:t>SUPPLIER(</a:t>
            </a:r>
            <a:r>
              <a:rPr lang="en-IN" spc="-5" dirty="0" err="1" smtClean="0">
                <a:solidFill>
                  <a:srgbClr val="800000"/>
                </a:solidFill>
                <a:latin typeface="Arial"/>
                <a:cs typeface="Arial"/>
              </a:rPr>
              <a:t>sname</a:t>
            </a:r>
            <a:r>
              <a:rPr lang="en-IN" spc="-5" dirty="0" smtClean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lang="en-IN" dirty="0" err="1" smtClean="0">
                <a:solidFill>
                  <a:srgbClr val="800000"/>
                </a:solidFill>
                <a:latin typeface="Arial"/>
                <a:cs typeface="Arial"/>
              </a:rPr>
              <a:t>saddress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, item, </a:t>
            </a:r>
            <a:r>
              <a:rPr lang="en-IN" dirty="0" err="1" smtClean="0">
                <a:solidFill>
                  <a:srgbClr val="800000"/>
                </a:solidFill>
                <a:latin typeface="Arial"/>
                <a:cs typeface="Arial"/>
              </a:rPr>
              <a:t>iname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, price) and</a:t>
            </a:r>
            <a:r>
              <a:rPr lang="en-IN" spc="-1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dirty="0" err="1" smtClean="0">
                <a:solidFill>
                  <a:srgbClr val="800000"/>
                </a:solidFill>
                <a:latin typeface="Arial"/>
                <a:cs typeface="Arial"/>
              </a:rPr>
              <a:t>FDs</a:t>
            </a:r>
            <a:endParaRPr lang="en-IN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36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F= { </a:t>
            </a:r>
            <a:r>
              <a:rPr lang="en-IN" dirty="0" err="1" smtClean="0">
                <a:solidFill>
                  <a:srgbClr val="800000"/>
                </a:solidFill>
                <a:latin typeface="Arial"/>
                <a:cs typeface="Arial"/>
              </a:rPr>
              <a:t>sname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lang="en-IN" dirty="0" err="1" smtClean="0">
                <a:solidFill>
                  <a:srgbClr val="800000"/>
                </a:solidFill>
                <a:latin typeface="Arial"/>
                <a:cs typeface="Arial"/>
              </a:rPr>
              <a:t>saddress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, item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lang="en-IN" dirty="0" err="1" smtClean="0">
                <a:solidFill>
                  <a:srgbClr val="800000"/>
                </a:solidFill>
                <a:latin typeface="Arial"/>
                <a:cs typeface="Arial"/>
              </a:rPr>
              <a:t>iname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, {</a:t>
            </a:r>
            <a:r>
              <a:rPr lang="en-IN" dirty="0" err="1" smtClean="0">
                <a:solidFill>
                  <a:srgbClr val="800000"/>
                </a:solidFill>
                <a:latin typeface="Arial"/>
                <a:cs typeface="Arial"/>
              </a:rPr>
              <a:t>sname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, item}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price</a:t>
            </a:r>
            <a:r>
              <a:rPr lang="en-IN" spc="-1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}</a:t>
            </a:r>
            <a:endParaRPr lang="en-IN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3600" dirty="0" smtClean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lr>
                <a:srgbClr val="990033"/>
              </a:buClr>
              <a:buSzPct val="59090"/>
              <a:buAutoNum type="arabicPeriod"/>
              <a:tabLst>
                <a:tab pos="469265" algn="l"/>
                <a:tab pos="469900" algn="l"/>
              </a:tabLst>
            </a:pPr>
            <a:r>
              <a:rPr lang="en-IN" i="1" dirty="0" err="1" smtClean="0">
                <a:solidFill>
                  <a:srgbClr val="800000"/>
                </a:solidFill>
                <a:latin typeface="Arial"/>
                <a:cs typeface="Arial"/>
              </a:rPr>
              <a:t>sname</a:t>
            </a:r>
            <a:r>
              <a:rPr lang="en-IN" i="1" dirty="0" smtClean="0">
                <a:solidFill>
                  <a:srgbClr val="800000"/>
                </a:solidFill>
                <a:latin typeface="Arial"/>
                <a:cs typeface="Arial"/>
              </a:rPr>
              <a:t> item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is the primary key, all other attributes are</a:t>
            </a:r>
            <a:r>
              <a:rPr lang="en-IN" spc="-4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non-prime.</a:t>
            </a:r>
            <a:endParaRPr lang="en-IN" dirty="0" smtClean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rgbClr val="990033"/>
              </a:buClr>
              <a:buSzPct val="59090"/>
              <a:buAutoNum type="arabicPeriod"/>
              <a:tabLst>
                <a:tab pos="469265" algn="l"/>
                <a:tab pos="469900" algn="l"/>
              </a:tabLst>
            </a:pP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Observe that </a:t>
            </a:r>
            <a:r>
              <a:rPr lang="en-IN" i="1" dirty="0" err="1" smtClean="0">
                <a:solidFill>
                  <a:srgbClr val="800000"/>
                </a:solidFill>
                <a:latin typeface="Arial"/>
                <a:cs typeface="Arial"/>
              </a:rPr>
              <a:t>saddress</a:t>
            </a:r>
            <a:r>
              <a:rPr lang="en-IN" i="1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depends on part of the key</a:t>
            </a:r>
            <a:r>
              <a:rPr lang="en-IN" spc="-1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pc="-5" dirty="0" smtClean="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lang="en-IN" i="1" spc="-5" dirty="0" err="1" smtClean="0">
                <a:solidFill>
                  <a:srgbClr val="800000"/>
                </a:solidFill>
                <a:latin typeface="Arial"/>
                <a:cs typeface="Arial"/>
              </a:rPr>
              <a:t>sname</a:t>
            </a:r>
            <a:r>
              <a:rPr lang="en-IN" spc="-5" dirty="0" smtClean="0">
                <a:solidFill>
                  <a:srgbClr val="800000"/>
                </a:solidFill>
                <a:latin typeface="Arial"/>
                <a:cs typeface="Arial"/>
              </a:rPr>
              <a:t>).</a:t>
            </a:r>
            <a:endParaRPr lang="en-IN" dirty="0" smtClean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rgbClr val="990033"/>
              </a:buClr>
              <a:buSzPct val="59090"/>
              <a:buAutoNum type="arabicPeriod"/>
              <a:tabLst>
                <a:tab pos="469265" algn="l"/>
                <a:tab pos="469900" algn="l"/>
              </a:tabLst>
            </a:pP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Likewise </a:t>
            </a:r>
            <a:r>
              <a:rPr lang="en-IN" dirty="0" err="1" smtClean="0">
                <a:solidFill>
                  <a:srgbClr val="800000"/>
                </a:solidFill>
                <a:latin typeface="Arial"/>
                <a:cs typeface="Arial"/>
              </a:rPr>
              <a:t>iname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 depends on part of the key</a:t>
            </a:r>
            <a:r>
              <a:rPr lang="en-IN" spc="-4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(item)</a:t>
            </a:r>
            <a:endParaRPr lang="en-IN" dirty="0" smtClean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rgbClr val="990033"/>
              </a:buClr>
              <a:buSzPct val="59090"/>
              <a:buAutoNum type="arabicPeriod"/>
              <a:tabLst>
                <a:tab pos="469265" algn="l"/>
                <a:tab pos="469900" algn="l"/>
              </a:tabLst>
            </a:pP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Therefore SUPPLIER is not in</a:t>
            </a:r>
            <a:r>
              <a:rPr lang="en-IN" spc="-3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pc="-5" dirty="0" err="1" smtClean="0">
                <a:solidFill>
                  <a:srgbClr val="800000"/>
                </a:solidFill>
                <a:latin typeface="Arial"/>
                <a:cs typeface="Arial"/>
              </a:rPr>
              <a:t>2NF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General </a:t>
            </a:r>
            <a:r>
              <a:rPr lang="en-IN" spc="-5" dirty="0" smtClean="0"/>
              <a:t>Normal </a:t>
            </a:r>
            <a:r>
              <a:rPr lang="en-IN" dirty="0" smtClean="0"/>
              <a:t>Form </a:t>
            </a:r>
            <a:r>
              <a:rPr lang="en-IN" spc="-5" dirty="0" smtClean="0"/>
              <a:t>Definitions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1371495" y="1980963"/>
            <a:ext cx="8208645" cy="14103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Definition:</a:t>
            </a:r>
            <a:endParaRPr sz="2800" dirty="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Superkey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of relation schema R - a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set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of attributes  S of R that contains a key of</a:t>
            </a:r>
            <a:r>
              <a:rPr sz="2600" spc="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1281580" y="3719960"/>
            <a:ext cx="8458200" cy="1908215"/>
          </a:xfrm>
          <a:prstGeom prst="rect">
            <a:avLst/>
          </a:prstGeom>
          <a:solidFill>
            <a:srgbClr val="F1F1F1"/>
          </a:solidFill>
          <a:ln w="9525">
            <a:solidFill>
              <a:srgbClr val="BEBEBE"/>
            </a:solidFill>
          </a:ln>
        </p:spPr>
        <p:txBody>
          <a:bodyPr vert="horz" wrap="square" lIns="0" tIns="213360" rIns="0" bIns="0" rtlCol="0">
            <a:spAutoFit/>
          </a:bodyPr>
          <a:lstStyle/>
          <a:p>
            <a:pPr marL="845185" indent="-286385">
              <a:lnSpc>
                <a:spcPct val="100000"/>
              </a:lnSpc>
              <a:spcBef>
                <a:spcPts val="168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845185" algn="l"/>
                <a:tab pos="845819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 relation schema R is in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third normal form</a:t>
            </a:r>
            <a:r>
              <a:rPr sz="2600" b="1" spc="1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(3NF)</a:t>
            </a:r>
            <a:endParaRPr sz="2600" dirty="0">
              <a:latin typeface="Arial"/>
              <a:cs typeface="Arial"/>
            </a:endParaRPr>
          </a:p>
          <a:p>
            <a:pPr marL="845185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if whenever a FD X </a:t>
            </a:r>
            <a:r>
              <a:rPr lang="en-US" sz="2600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sz="260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 holds in R, then</a:t>
            </a:r>
            <a:r>
              <a:rPr sz="2600" spc="1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either:</a:t>
            </a:r>
            <a:endParaRPr sz="2600" dirty="0">
              <a:latin typeface="Arial"/>
              <a:cs typeface="Arial"/>
            </a:endParaRPr>
          </a:p>
          <a:p>
            <a:pPr marL="1245235" lvl="1" indent="-229235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245870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(a)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a superkey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of R,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 or</a:t>
            </a:r>
            <a:endParaRPr sz="2400" dirty="0">
              <a:latin typeface="Arial"/>
              <a:cs typeface="Arial"/>
            </a:endParaRPr>
          </a:p>
          <a:p>
            <a:pPr marL="1245235" lvl="1" indent="-229235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245870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(b)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a prime attribute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OF AN UPDATE</a:t>
            </a:r>
            <a:r>
              <a:rPr spc="15" dirty="0"/>
              <a:t> </a:t>
            </a:r>
            <a:r>
              <a:rPr spc="-5" dirty="0"/>
              <a:t>ANOMALY</a:t>
            </a:r>
          </a:p>
        </p:txBody>
      </p:sp>
      <p:sp>
        <p:nvSpPr>
          <p:cNvPr id="15" name="object 3"/>
          <p:cNvSpPr txBox="1"/>
          <p:nvPr/>
        </p:nvSpPr>
        <p:spPr>
          <a:xfrm>
            <a:off x="1177525" y="2011507"/>
            <a:ext cx="37528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Consider the</a:t>
            </a:r>
            <a:r>
              <a:rPr sz="2800" spc="-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relation: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8" name="object 4"/>
          <p:cNvSpPr txBox="1"/>
          <p:nvPr/>
        </p:nvSpPr>
        <p:spPr>
          <a:xfrm>
            <a:off x="1392410" y="2445340"/>
            <a:ext cx="8153400" cy="533400"/>
          </a:xfrm>
          <a:prstGeom prst="rect">
            <a:avLst/>
          </a:prstGeom>
          <a:solidFill>
            <a:srgbClr val="F1F1F1"/>
          </a:solidFill>
          <a:ln w="9525">
            <a:solidFill>
              <a:srgbClr val="BEBEBE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630"/>
              </a:spcBef>
            </a:pPr>
            <a:r>
              <a:rPr sz="2400" b="1" spc="-5" dirty="0">
                <a:solidFill>
                  <a:srgbClr val="800000"/>
                </a:solidFill>
                <a:latin typeface="Arial"/>
                <a:cs typeface="Arial"/>
              </a:rPr>
              <a:t>EMP_PROJ(Emp#, Proj#, Ename, Pname,</a:t>
            </a:r>
            <a:r>
              <a:rPr sz="2400" b="1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800000"/>
                </a:solidFill>
                <a:latin typeface="Arial"/>
                <a:cs typeface="Arial"/>
              </a:rPr>
              <a:t>No_hours)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5"/>
          <p:cNvSpPr txBox="1"/>
          <p:nvPr/>
        </p:nvSpPr>
        <p:spPr>
          <a:xfrm>
            <a:off x="1177525" y="3314567"/>
            <a:ext cx="7854315" cy="210693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Update Anomaly: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  <a:tab pos="3923665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Changing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2400" spc="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name</a:t>
            </a:r>
            <a:r>
              <a:rPr sz="2400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of	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project number P1</a:t>
            </a:r>
            <a:r>
              <a:rPr sz="2400" spc="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from</a:t>
            </a:r>
            <a:endParaRPr sz="2400" dirty="0">
              <a:latin typeface="Arial"/>
              <a:cs typeface="Arial"/>
            </a:endParaRPr>
          </a:p>
          <a:p>
            <a:pPr marL="755650" marR="5080">
              <a:lnSpc>
                <a:spcPct val="100000"/>
              </a:lnSpc>
            </a:pPr>
            <a:r>
              <a:rPr lang="en-US" sz="2400" dirty="0" smtClean="0">
                <a:solidFill>
                  <a:srgbClr val="006FC0"/>
                </a:solidFill>
                <a:latin typeface="Arial"/>
                <a:cs typeface="Arial"/>
              </a:rPr>
              <a:t>“Billing” </a:t>
            </a:r>
            <a:r>
              <a:rPr sz="2400" dirty="0" smtClean="0">
                <a:solidFill>
                  <a:srgbClr val="006FC0"/>
                </a:solidFill>
                <a:latin typeface="Arial"/>
                <a:cs typeface="Arial"/>
              </a:rPr>
              <a:t>to </a:t>
            </a:r>
            <a:r>
              <a:rPr lang="en-US" sz="2400" dirty="0" smtClean="0">
                <a:solidFill>
                  <a:srgbClr val="006FC0"/>
                </a:solidFill>
                <a:latin typeface="Arial"/>
                <a:cs typeface="Arial"/>
              </a:rPr>
              <a:t>"C</a:t>
            </a:r>
            <a:r>
              <a:rPr sz="2400" spc="-140" dirty="0" smtClean="0">
                <a:solidFill>
                  <a:srgbClr val="006FC0"/>
                </a:solidFill>
                <a:latin typeface="Arial"/>
                <a:cs typeface="Arial"/>
              </a:rPr>
              <a:t>ustomer-Accounting</a:t>
            </a:r>
            <a:r>
              <a:rPr lang="en-US" sz="2400" spc="-140" dirty="0" smtClean="0">
                <a:solidFill>
                  <a:srgbClr val="006FC0"/>
                </a:solidFill>
                <a:latin typeface="Arial"/>
                <a:cs typeface="Arial"/>
              </a:rPr>
              <a:t>"</a:t>
            </a:r>
            <a:r>
              <a:rPr sz="2400" spc="-140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cause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this 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update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be made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all 100 employees working on  project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P1</a:t>
            </a:r>
            <a:r>
              <a:rPr sz="2600" spc="-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General </a:t>
            </a:r>
            <a:r>
              <a:rPr lang="en-IN" spc="-5" dirty="0" smtClean="0"/>
              <a:t>Normal </a:t>
            </a:r>
            <a:r>
              <a:rPr lang="en-IN" dirty="0" smtClean="0"/>
              <a:t>Form </a:t>
            </a:r>
            <a:r>
              <a:rPr lang="en-IN" spc="-5" dirty="0" smtClean="0"/>
              <a:t>Definitions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1052830" y="1856509"/>
            <a:ext cx="9698300" cy="42355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Example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Key: { SID</a:t>
            </a:r>
            <a:r>
              <a:rPr sz="2400" spc="-1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12700" marR="5974080">
              <a:lnSpc>
                <a:spcPct val="120000"/>
              </a:lnSpc>
            </a:pPr>
            <a:r>
              <a:rPr sz="2400" dirty="0" err="1">
                <a:solidFill>
                  <a:srgbClr val="C00000"/>
                </a:solidFill>
                <a:latin typeface="Arial"/>
                <a:cs typeface="Arial"/>
              </a:rPr>
              <a:t>SID→Building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  </a:t>
            </a:r>
            <a:endParaRPr lang="en-US" sz="2400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2700" marR="5974080">
              <a:lnSpc>
                <a:spcPct val="120000"/>
              </a:lnSpc>
            </a:pPr>
            <a:r>
              <a:rPr sz="2400" dirty="0" smtClean="0">
                <a:solidFill>
                  <a:srgbClr val="C00000"/>
                </a:solidFill>
                <a:latin typeface="Arial"/>
                <a:cs typeface="Arial"/>
              </a:rPr>
              <a:t>Building</a:t>
            </a:r>
            <a:r>
              <a:rPr sz="2400" spc="-9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→Fee </a:t>
            </a:r>
            <a:endParaRPr lang="en-US" sz="2400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2700" marR="5974080">
              <a:lnSpc>
                <a:spcPct val="120000"/>
              </a:lnSpc>
            </a:pPr>
            <a:r>
              <a:rPr sz="24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Building</a:t>
            </a:r>
            <a:r>
              <a:rPr sz="2400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→Mgr</a:t>
            </a:r>
            <a:endParaRPr sz="2400" dirty="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endParaRPr lang="en-US" sz="2400" i="1" spc="-5" dirty="0" smtClean="0">
              <a:solidFill>
                <a:srgbClr val="333399"/>
              </a:solidFill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endParaRPr lang="en-US" sz="2400" i="1" spc="-5" dirty="0" smtClean="0">
              <a:solidFill>
                <a:srgbClr val="333399"/>
              </a:solidFill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sz="2400" i="1" spc="-5" dirty="0" smtClean="0">
                <a:solidFill>
                  <a:srgbClr val="333399"/>
                </a:solidFill>
                <a:latin typeface="Arial"/>
                <a:cs typeface="Arial"/>
              </a:rPr>
              <a:t>Fee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(and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Manager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) transitively depend on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SID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via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non-prime attribute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Building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. Therefore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relation is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not 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3NF.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17" name="object 5"/>
          <p:cNvGraphicFramePr>
            <a:graphicFrameLocks noGrp="1"/>
          </p:cNvGraphicFramePr>
          <p:nvPr/>
        </p:nvGraphicFramePr>
        <p:xfrm>
          <a:off x="5078277" y="1967929"/>
          <a:ext cx="5759061" cy="1828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809"/>
                <a:gridCol w="1558752"/>
                <a:gridCol w="1558750"/>
                <a:gridCol w="1558750"/>
              </a:tblGrid>
              <a:tr h="457053"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SID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Building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Fee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Manager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57053">
                <a:tc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Fenn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spc="-35" dirty="0">
                          <a:latin typeface="Arial"/>
                          <a:cs typeface="Arial"/>
                        </a:rPr>
                        <a:t>Mr.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053">
                <a:tc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 smtClean="0">
                          <a:latin typeface="Times New Roman"/>
                          <a:cs typeface="Times New Roman"/>
                        </a:rPr>
                        <a:t>        ABC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Ali</a:t>
                      </a: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053">
                <a:tc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200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Holiday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400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Tyson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6"/>
          <p:cNvSpPr/>
          <p:nvPr/>
        </p:nvSpPr>
        <p:spPr>
          <a:xfrm>
            <a:off x="4959618" y="3931244"/>
            <a:ext cx="6041087" cy="1383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2"/>
          <p:cNvSpPr txBox="1">
            <a:spLocks noGrp="1"/>
          </p:cNvSpPr>
          <p:nvPr>
            <p:ph type="title"/>
          </p:nvPr>
        </p:nvSpPr>
        <p:spPr>
          <a:xfrm>
            <a:off x="3362705" y="817829"/>
            <a:ext cx="3717453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Let’s </a:t>
            </a:r>
            <a:r>
              <a:rPr dirty="0"/>
              <a:t>try</a:t>
            </a:r>
            <a:r>
              <a:rPr spc="-80" dirty="0"/>
              <a:t> </a:t>
            </a:r>
            <a:r>
              <a:rPr spc="-5" dirty="0"/>
              <a:t>it</a:t>
            </a:r>
          </a:p>
        </p:txBody>
      </p:sp>
      <p:sp>
        <p:nvSpPr>
          <p:cNvPr id="17" name="object 3"/>
          <p:cNvSpPr txBox="1"/>
          <p:nvPr/>
        </p:nvSpPr>
        <p:spPr>
          <a:xfrm>
            <a:off x="1037640" y="3467100"/>
            <a:ext cx="10267669" cy="2630272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3082925" indent="65405">
              <a:lnSpc>
                <a:spcPct val="121700"/>
              </a:lnSpc>
              <a:spcBef>
                <a:spcPts val="150"/>
              </a:spcBef>
              <a:tabLst>
                <a:tab pos="1984375" algn="l"/>
              </a:tabLst>
            </a:pPr>
            <a:r>
              <a:rPr sz="2400" spc="-5" dirty="0">
                <a:latin typeface="Carlito"/>
                <a:cs typeface="Carlito"/>
              </a:rPr>
              <a:t>F= </a:t>
            </a:r>
            <a:r>
              <a:rPr sz="2400" dirty="0">
                <a:latin typeface="Carlito"/>
                <a:cs typeface="Carlito"/>
              </a:rPr>
              <a:t>{ </a:t>
            </a:r>
            <a:r>
              <a:rPr sz="2400" spc="-5" dirty="0">
                <a:latin typeface="Carlito"/>
                <a:cs typeface="Carlito"/>
              </a:rPr>
              <a:t>name </a:t>
            </a:r>
            <a:r>
              <a:rPr sz="2400" dirty="0">
                <a:latin typeface="Carlito"/>
                <a:cs typeface="Carlito"/>
              </a:rPr>
              <a:t>→ </a:t>
            </a:r>
            <a:r>
              <a:rPr sz="2400" spc="-5" dirty="0">
                <a:latin typeface="Carlito"/>
                <a:cs typeface="Carlito"/>
              </a:rPr>
              <a:t>address </a:t>
            </a:r>
            <a:r>
              <a:rPr sz="2400" dirty="0">
                <a:latin typeface="Carlito"/>
                <a:cs typeface="Carlito"/>
              </a:rPr>
              <a:t>}  </a:t>
            </a:r>
            <a:r>
              <a:rPr sz="2400" spc="-5" dirty="0">
                <a:latin typeface="Carlito"/>
                <a:cs typeface="Carlito"/>
              </a:rPr>
              <a:t>Candidate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key</a:t>
            </a:r>
            <a:r>
              <a:rPr sz="2400" dirty="0" smtClean="0">
                <a:latin typeface="Carlito"/>
                <a:cs typeface="Carlito"/>
              </a:rPr>
              <a:t>:</a:t>
            </a:r>
            <a:endParaRPr lang="en-US" sz="2400" dirty="0" smtClean="0">
              <a:latin typeface="Carlito"/>
              <a:cs typeface="Carlito"/>
            </a:endParaRPr>
          </a:p>
          <a:p>
            <a:pPr marL="12700" marR="3082925" indent="65405">
              <a:lnSpc>
                <a:spcPct val="121700"/>
              </a:lnSpc>
              <a:spcBef>
                <a:spcPts val="150"/>
              </a:spcBef>
              <a:tabLst>
                <a:tab pos="1984375" algn="l"/>
              </a:tabLst>
            </a:pPr>
            <a:r>
              <a:rPr sz="2400" spc="-5" dirty="0" smtClean="0">
                <a:latin typeface="Carlito"/>
                <a:cs typeface="Carlito"/>
              </a:rPr>
              <a:t>(</a:t>
            </a:r>
            <a:r>
              <a:rPr sz="2400" spc="-5" dirty="0">
                <a:latin typeface="Carlito"/>
                <a:cs typeface="Carlito"/>
              </a:rPr>
              <a:t>name,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beer) </a:t>
            </a:r>
            <a:endParaRPr lang="en-US" sz="2400" spc="-5" dirty="0" smtClean="0">
              <a:latin typeface="Carlito"/>
              <a:cs typeface="Carlito"/>
            </a:endParaRPr>
          </a:p>
          <a:p>
            <a:pPr marL="12700" marR="3082925" indent="65405">
              <a:lnSpc>
                <a:spcPct val="121700"/>
              </a:lnSpc>
              <a:spcBef>
                <a:spcPts val="150"/>
              </a:spcBef>
              <a:tabLst>
                <a:tab pos="1984375" algn="l"/>
              </a:tabLst>
            </a:pPr>
            <a:r>
              <a:rPr sz="2400" spc="-5" dirty="0" smtClean="0"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Is this relation in</a:t>
            </a:r>
            <a:r>
              <a:rPr sz="2400" spc="-5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3NF?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 dirty="0">
              <a:latin typeface="Carlito"/>
              <a:cs typeface="Carlito"/>
            </a:endParaRPr>
          </a:p>
          <a:p>
            <a:pPr marL="44450">
              <a:lnSpc>
                <a:spcPct val="100000"/>
              </a:lnSpc>
              <a:tabLst>
                <a:tab pos="958850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No:	</a:t>
            </a:r>
            <a:r>
              <a:rPr sz="2400" i="1" spc="-10" dirty="0">
                <a:solidFill>
                  <a:srgbClr val="333399"/>
                </a:solidFill>
                <a:latin typeface="Arial"/>
                <a:cs typeface="Arial"/>
              </a:rPr>
              <a:t>name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 super</a:t>
            </a:r>
            <a:r>
              <a:rPr sz="2400" spc="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333399"/>
                </a:solidFill>
                <a:latin typeface="Arial"/>
                <a:cs typeface="Arial"/>
              </a:rPr>
              <a:t>key,</a:t>
            </a:r>
            <a:endParaRPr sz="2400" dirty="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  <a:tabLst>
                <a:tab pos="958850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and	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address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part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of any candidate</a:t>
            </a:r>
            <a:r>
              <a:rPr sz="2400" spc="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333399"/>
                </a:solidFill>
                <a:latin typeface="Arial"/>
                <a:cs typeface="Arial"/>
              </a:rPr>
              <a:t>key.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18" name="object 4"/>
          <p:cNvGraphicFramePr>
            <a:graphicFrameLocks noGrp="1"/>
          </p:cNvGraphicFramePr>
          <p:nvPr/>
        </p:nvGraphicFramePr>
        <p:xfrm>
          <a:off x="1062226" y="2061972"/>
          <a:ext cx="6679111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661"/>
                <a:gridCol w="2812257"/>
                <a:gridCol w="2109193"/>
              </a:tblGrid>
              <a:tr h="457200">
                <a:tc>
                  <a:txBody>
                    <a:bodyPr/>
                    <a:lstStyle/>
                    <a:p>
                      <a:pPr marL="151765">
                        <a:lnSpc>
                          <a:spcPts val="3304"/>
                        </a:lnSpc>
                        <a:spcBef>
                          <a:spcPts val="190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6565">
                        <a:lnSpc>
                          <a:spcPts val="3304"/>
                        </a:lnSpc>
                        <a:spcBef>
                          <a:spcPts val="19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3304"/>
                        </a:lnSpc>
                        <a:spcBef>
                          <a:spcPts val="19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beer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151765">
                        <a:lnSpc>
                          <a:spcPts val="2875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Sally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Sally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75"/>
                        </a:lnSpc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123</a:t>
                      </a:r>
                      <a:r>
                        <a:rPr sz="2400" spc="-6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Maple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698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123</a:t>
                      </a:r>
                      <a:r>
                        <a:rPr sz="2400" spc="-6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Maple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875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Bud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Miller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6" name="object 2"/>
          <p:cNvSpPr txBox="1">
            <a:spLocks noGrp="1"/>
          </p:cNvSpPr>
          <p:nvPr>
            <p:ph type="title"/>
          </p:nvPr>
        </p:nvSpPr>
        <p:spPr>
          <a:xfrm>
            <a:off x="2226945" y="817829"/>
            <a:ext cx="883311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 this one in</a:t>
            </a:r>
            <a:r>
              <a:rPr spc="-75" dirty="0"/>
              <a:t> </a:t>
            </a:r>
            <a:r>
              <a:rPr dirty="0"/>
              <a:t>3NF?</a:t>
            </a:r>
          </a:p>
        </p:txBody>
      </p:sp>
      <p:sp>
        <p:nvSpPr>
          <p:cNvPr id="19" name="object 3"/>
          <p:cNvSpPr txBox="1"/>
          <p:nvPr/>
        </p:nvSpPr>
        <p:spPr>
          <a:xfrm>
            <a:off x="1374393" y="1766952"/>
            <a:ext cx="8961097" cy="3231654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spc="-5" dirty="0">
                <a:latin typeface="Arial"/>
                <a:cs typeface="Arial"/>
              </a:rPr>
              <a:t>R(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student, course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instructor)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2400" dirty="0">
                <a:latin typeface="Arial"/>
                <a:cs typeface="Arial"/>
              </a:rPr>
              <a:t>F = </a:t>
            </a:r>
            <a:r>
              <a:rPr sz="2400" spc="-5" dirty="0">
                <a:latin typeface="Arial"/>
                <a:cs typeface="Arial"/>
              </a:rPr>
              <a:t>{{student, course} </a:t>
            </a:r>
            <a:r>
              <a:rPr sz="2400" dirty="0">
                <a:latin typeface="Arial"/>
                <a:cs typeface="Arial"/>
              </a:rPr>
              <a:t>→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instructor,</a:t>
            </a:r>
            <a:endParaRPr sz="2400" dirty="0">
              <a:latin typeface="Arial"/>
              <a:cs typeface="Arial"/>
            </a:endParaRPr>
          </a:p>
          <a:p>
            <a:pPr marR="360045" algn="ctr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Arial"/>
                <a:cs typeface="Arial"/>
              </a:rPr>
              <a:t>instructor </a:t>
            </a:r>
            <a:r>
              <a:rPr sz="2400" dirty="0">
                <a:latin typeface="Arial"/>
                <a:cs typeface="Arial"/>
              </a:rPr>
              <a:t>→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course}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 dirty="0">
              <a:latin typeface="Arial"/>
              <a:cs typeface="Arial"/>
            </a:endParaRPr>
          </a:p>
          <a:p>
            <a:pPr marR="318770" algn="ctr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Candidate </a:t>
            </a:r>
            <a:r>
              <a:rPr sz="2400" dirty="0">
                <a:latin typeface="Arial"/>
                <a:cs typeface="Arial"/>
              </a:rPr>
              <a:t>key: </a:t>
            </a:r>
            <a:r>
              <a:rPr sz="2400" spc="-5" dirty="0">
                <a:latin typeface="Arial"/>
                <a:cs typeface="Arial"/>
              </a:rPr>
              <a:t>(student,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course)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in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3NF.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5" name="object 2"/>
          <p:cNvSpPr txBox="1">
            <a:spLocks noGrp="1"/>
          </p:cNvSpPr>
          <p:nvPr>
            <p:ph type="title"/>
          </p:nvPr>
        </p:nvSpPr>
        <p:spPr>
          <a:xfrm>
            <a:off x="1777364" y="817829"/>
            <a:ext cx="55899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 3NF Good</a:t>
            </a:r>
            <a:r>
              <a:rPr spc="-85" dirty="0"/>
              <a:t> </a:t>
            </a:r>
            <a:r>
              <a:rPr dirty="0"/>
              <a:t>Enough?</a:t>
            </a:r>
          </a:p>
        </p:txBody>
      </p:sp>
      <p:sp>
        <p:nvSpPr>
          <p:cNvPr id="16" name="object 3"/>
          <p:cNvSpPr txBox="1"/>
          <p:nvPr/>
        </p:nvSpPr>
        <p:spPr>
          <a:xfrm>
            <a:off x="764540" y="2005711"/>
            <a:ext cx="4755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Still have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redundancy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1107744" y="2431249"/>
            <a:ext cx="2162175" cy="15627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R="54610" algn="ctr">
              <a:lnSpc>
                <a:spcPct val="100000"/>
              </a:lnSpc>
              <a:spcBef>
                <a:spcPts val="775"/>
              </a:spcBef>
            </a:pPr>
            <a:r>
              <a:rPr sz="2800" b="1" spc="-5" dirty="0">
                <a:latin typeface="Arial"/>
                <a:cs typeface="Arial"/>
              </a:rPr>
              <a:t>student,</a:t>
            </a:r>
            <a:endParaRPr sz="2800" dirty="0">
              <a:latin typeface="Arial"/>
              <a:cs typeface="Arial"/>
            </a:endParaRPr>
          </a:p>
          <a:p>
            <a:pPr marR="151130" algn="ctr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(“John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Doe”,</a:t>
            </a:r>
            <a:endParaRPr sz="2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(“Bob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Jones”,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8" name="object 5"/>
          <p:cNvSpPr txBox="1">
            <a:spLocks/>
          </p:cNvSpPr>
          <p:nvPr/>
        </p:nvSpPr>
        <p:spPr>
          <a:xfrm>
            <a:off x="3508375" y="2431249"/>
            <a:ext cx="4126865" cy="156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228600" algn="l" defTabSz="914400" rtl="0" eaLnBrk="1" fontAlgn="auto" latinLnBrk="0" hangingPunct="1">
              <a:lnSpc>
                <a:spcPct val="120000"/>
              </a:lnSpc>
              <a:spcBef>
                <a:spcPts val="105"/>
              </a:spcBef>
              <a:spcAft>
                <a:spcPts val="0"/>
              </a:spcAft>
              <a:buClrTx/>
              <a:buSzTx/>
              <a:tabLst>
                <a:tab pos="2037714" algn="l"/>
              </a:tabLst>
              <a:defRPr/>
            </a:pPr>
            <a:r>
              <a:rPr kumimoji="0" lang="en-IN" sz="28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IN" sz="2800" b="1" spc="-5" dirty="0" smtClean="0">
                <a:latin typeface="Arial"/>
                <a:cs typeface="Arial"/>
              </a:rPr>
              <a:t>course,	instructor  </a:t>
            </a:r>
            <a:r>
              <a:rPr kumimoji="0" lang="en-IN" sz="28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IN" sz="2800" b="0" i="0" u="none" strike="noStrike" kern="1200" cap="none" spc="-5" normalizeH="0" baseline="0" noProof="0" dirty="0" err="1" smtClean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CS2300</a:t>
            </a:r>
            <a:r>
              <a:rPr kumimoji="0" lang="en-IN" sz="28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en-IN" sz="28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IN" sz="2800" b="0" i="0" u="none" strike="noStrike" kern="1200" cap="none" spc="-9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8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“McGeehan”</a:t>
            </a:r>
            <a:r>
              <a:rPr kumimoji="0" lang="en-IN" sz="28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r>
              <a:rPr kumimoji="0" lang="en-IN" sz="28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IN" sz="2800" b="0" i="0" u="none" strike="noStrike" kern="1200" cap="none" spc="-5" normalizeH="0" baseline="0" noProof="0" dirty="0" err="1" smtClean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CS2300</a:t>
            </a:r>
            <a:r>
              <a:rPr kumimoji="0" lang="en-IN" sz="28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en-IN" sz="28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IN" sz="2800" b="0" i="0" u="none" strike="noStrike" kern="1200" cap="none" spc="-9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8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“McGeehan”</a:t>
            </a:r>
            <a:r>
              <a:rPr kumimoji="0" lang="en-IN" sz="28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lang="en-IN" sz="2800" b="0" i="0" u="none" strike="noStrike" kern="1200" cap="none" spc="-5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object 6"/>
          <p:cNvSpPr txBox="1"/>
          <p:nvPr/>
        </p:nvSpPr>
        <p:spPr>
          <a:xfrm>
            <a:off x="764539" y="4566665"/>
            <a:ext cx="10776297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Caused by the FD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instructor → course  </a:t>
            </a:r>
            <a:r>
              <a:rPr sz="2800" spc="-5" dirty="0">
                <a:latin typeface="Arial"/>
                <a:cs typeface="Arial"/>
              </a:rPr>
              <a:t>where </a:t>
            </a:r>
            <a:r>
              <a:rPr sz="2800" dirty="0">
                <a:latin typeface="Arial"/>
                <a:cs typeface="Arial"/>
              </a:rPr>
              <a:t>instructor </a:t>
            </a:r>
            <a:r>
              <a:rPr sz="2800" spc="-5" dirty="0">
                <a:latin typeface="Arial"/>
                <a:cs typeface="Arial"/>
              </a:rPr>
              <a:t>is not </a:t>
            </a:r>
            <a:r>
              <a:rPr sz="2800" spc="-5" dirty="0" smtClean="0">
                <a:latin typeface="Arial"/>
                <a:cs typeface="Arial"/>
              </a:rPr>
              <a:t>a </a:t>
            </a:r>
            <a:r>
              <a:rPr sz="2800" dirty="0" smtClean="0">
                <a:latin typeface="Arial"/>
                <a:cs typeface="Arial"/>
              </a:rPr>
              <a:t>super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key.</a:t>
            </a:r>
          </a:p>
        </p:txBody>
      </p:sp>
    </p:spTree>
    <p:extLst>
      <p:ext uri="{BB962C8B-B14F-4D97-AF65-F5344CB8AC3E}">
        <p14:creationId xmlns:p14="http://schemas.microsoft.com/office/powerpoint/2010/main" xmlns="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2"/>
          <p:cNvSpPr txBox="1">
            <a:spLocks noGrp="1"/>
          </p:cNvSpPr>
          <p:nvPr>
            <p:ph type="title"/>
          </p:nvPr>
        </p:nvSpPr>
        <p:spPr>
          <a:xfrm>
            <a:off x="1983777" y="96985"/>
            <a:ext cx="94476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 err="1" smtClean="0"/>
              <a:t>BCNF</a:t>
            </a:r>
            <a:r>
              <a:rPr sz="3600" spc="-5" dirty="0" smtClean="0"/>
              <a:t> </a:t>
            </a:r>
            <a:r>
              <a:rPr sz="3600" dirty="0"/>
              <a:t>(Boyce-Codd </a:t>
            </a:r>
            <a:r>
              <a:rPr sz="3600" spc="-5" dirty="0"/>
              <a:t>Normal</a:t>
            </a:r>
            <a:r>
              <a:rPr sz="3600" spc="-65" dirty="0"/>
              <a:t> </a:t>
            </a:r>
            <a:r>
              <a:rPr sz="3600" dirty="0"/>
              <a:t>Form)</a:t>
            </a:r>
          </a:p>
        </p:txBody>
      </p:sp>
      <p:sp>
        <p:nvSpPr>
          <p:cNvPr id="15" name="object 3"/>
          <p:cNvSpPr txBox="1"/>
          <p:nvPr/>
        </p:nvSpPr>
        <p:spPr>
          <a:xfrm>
            <a:off x="766202" y="865893"/>
            <a:ext cx="10602581" cy="77649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7465" rIns="0" bIns="0" rtlCol="0">
            <a:spAutoFit/>
          </a:bodyPr>
          <a:lstStyle/>
          <a:p>
            <a:pPr marL="434340" marR="381000" indent="-342900">
              <a:lnSpc>
                <a:spcPct val="100000"/>
              </a:lnSpc>
              <a:spcBef>
                <a:spcPts val="29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434340" algn="l"/>
                <a:tab pos="43497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relation schema R is in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Boyce-Codd Normal Form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 (BCNF)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whenever an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FD </a:t>
            </a:r>
            <a:r>
              <a:rPr sz="2400" b="1" spc="-5" dirty="0" err="1" smtClean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lang="en-US" sz="2400" spc="-5" dirty="0" err="1" smtClean="0">
                <a:solidFill>
                  <a:srgbClr val="333399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sz="2400" b="1" spc="-5" dirty="0" err="1" smtClean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400" b="1" spc="-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holds in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R,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then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400" b="1" spc="-10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a  superkey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6" name="object 4"/>
          <p:cNvSpPr txBox="1">
            <a:spLocks/>
          </p:cNvSpPr>
          <p:nvPr/>
        </p:nvSpPr>
        <p:spPr>
          <a:xfrm>
            <a:off x="678873" y="1716640"/>
            <a:ext cx="11208327" cy="503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</a:p>
          <a:p>
            <a:pPr marL="12700" marR="446278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139315" algn="l"/>
              </a:tabLst>
              <a:defRPr/>
            </a:pP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Keys: {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Sid</a:t>
            </a:r>
            <a:r>
              <a:rPr kumimoji="0" lang="en-IN" sz="2000" b="0" i="0" u="none" strike="noStrike" kern="1200" cap="none" spc="1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2000" b="0" i="0" u="none" strike="noStrike" kern="1200" cap="none" spc="-2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Major,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Sid </a:t>
            </a:r>
            <a:r>
              <a:rPr kumimoji="0" lang="en-IN" sz="2000" b="0" i="0" u="none" strike="noStrike" kern="1200" cap="none" spc="-5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Fname</a:t>
            </a:r>
            <a:r>
              <a:rPr kumimoji="0" lang="en-IN" sz="2000" b="0" i="0" u="none" strike="noStrike" kern="1200" cap="none" spc="-6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  </a:t>
            </a:r>
          </a:p>
          <a:p>
            <a:pPr marL="12700" marR="446278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139315" algn="l"/>
              </a:tabLst>
              <a:defRPr/>
            </a:pP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Sid Major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2000" b="0" i="0" u="none" strike="noStrike" kern="1200" cap="none" spc="-5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Fname</a:t>
            </a:r>
            <a:endParaRPr kumimoji="0" lang="en-IN" sz="2000" b="0" i="0" u="none" strike="noStrike" kern="1200" cap="none" spc="-5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814695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Sid </a:t>
            </a:r>
            <a:r>
              <a:rPr kumimoji="0" lang="en-IN" sz="2000" b="0" i="0" u="none" strike="noStrike" kern="1200" cap="none" spc="-5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Fname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itchFamily="2" charset="2"/>
              </a:rPr>
              <a:t>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Major</a:t>
            </a:r>
          </a:p>
          <a:p>
            <a:pPr marL="12700" marR="5814695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kumimoji="0" lang="en-IN" sz="2000" b="0" i="0" u="none" strike="noStrike" kern="1200" cap="none" spc="-5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Fname</a:t>
            </a:r>
            <a:r>
              <a:rPr kumimoji="0" lang="en-IN" sz="2000" b="0" i="0" u="none" strike="noStrike" kern="1200" cap="none" spc="-1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Major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 smtClean="0">
              <a:latin typeface="Arial"/>
              <a:cs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483100" algn="l"/>
              </a:tabLst>
              <a:defRPr/>
            </a:pP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relation is in </a:t>
            </a:r>
            <a:r>
              <a:rPr kumimoji="0" lang="en-IN" sz="2000" b="0" i="0" u="none" strike="noStrike" kern="1200" cap="none" spc="-5" normalizeH="0" baseline="0" noProof="0" dirty="0" err="1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3NF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but not</a:t>
            </a:r>
            <a:r>
              <a:rPr kumimoji="0" lang="en-IN" sz="2000" b="0" i="0" u="none" strike="noStrike" kern="1200" cap="none" spc="75" normalizeH="0" baseline="0" noProof="0" dirty="0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lang="en-IN" sz="2000" b="0" i="0" u="none" strike="noStrike" kern="1200" cap="none" spc="10" normalizeH="0" baseline="0" noProof="0" dirty="0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2000" b="0" i="0" u="none" strike="noStrike" kern="1200" cap="none" spc="-50" normalizeH="0" baseline="0" noProof="0" dirty="0" err="1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BCNF</a:t>
            </a:r>
            <a:r>
              <a:rPr kumimoji="0" lang="en-IN" sz="2000" b="0" i="0" u="none" strike="noStrike" kern="1200" cap="none" spc="-50" normalizeH="0" baseline="0" noProof="0" dirty="0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	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Observe that </a:t>
            </a:r>
            <a:r>
              <a:rPr kumimoji="0" lang="en-IN" sz="2000" b="0" i="0" u="none" strike="noStrike" kern="1200" cap="none" spc="-5" normalizeH="0" baseline="0" noProof="0" dirty="0" err="1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Fname</a:t>
            </a:r>
            <a:r>
              <a:rPr kumimoji="0" lang="en-IN" sz="2000" b="0" i="0" u="none" strike="noStrike" kern="1200" cap="none" spc="-5" normalizeH="0" baseline="0" noProof="0" dirty="0" err="1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IN" sz="2000" b="0" i="0" u="none" strike="noStrike" kern="1200" cap="none" spc="-5" normalizeH="0" baseline="0" noProof="0" dirty="0" err="1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Major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is  valid, but </a:t>
            </a:r>
            <a:r>
              <a:rPr kumimoji="0" lang="en-IN" sz="2000" b="0" i="0" u="none" strike="noStrike" kern="1200" cap="none" spc="-5" normalizeH="0" baseline="0" noProof="0" dirty="0" err="1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Fname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is not a </a:t>
            </a:r>
            <a:r>
              <a:rPr kumimoji="0" lang="en-IN" sz="2000" b="0" i="0" u="none" strike="noStrike" kern="1200" cap="none" spc="-20" normalizeH="0" baseline="0" noProof="0" dirty="0" err="1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superkey</a:t>
            </a:r>
            <a:r>
              <a:rPr kumimoji="0" lang="en-IN" sz="20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</a:p>
          <a:p>
            <a:pPr marL="1206500" marR="448945" lvl="0" indent="-119443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>
                <a:tab pos="4214495" algn="l"/>
              </a:tabLst>
              <a:defRPr/>
            </a:pP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lang="en-IN" sz="2000" b="0" i="1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 300</a:t>
            </a:r>
            <a:r>
              <a:rPr kumimoji="0" lang="en-IN" sz="2000" b="0" i="1" u="none" strike="noStrike" kern="1200" cap="none" spc="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2000" b="0" i="1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drops</a:t>
            </a:r>
            <a:r>
              <a:rPr kumimoji="0" lang="en-IN" sz="2000" b="0" i="1" u="none" strike="noStrike" kern="1200" cap="none" spc="1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2000" b="0" i="1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PHYS.</a:t>
            </a:r>
          </a:p>
          <a:p>
            <a:pPr marL="1206500" marR="448945" lvl="0" indent="-119443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>
                <a:tab pos="4214495" algn="l"/>
              </a:tabLst>
              <a:defRPr/>
            </a:pPr>
            <a:r>
              <a:rPr kumimoji="0" lang="en-IN" sz="2000" b="0" i="0" u="none" strike="noStrike" kern="1200" cap="none" spc="-2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lose information that says  </a:t>
            </a:r>
            <a:r>
              <a:rPr kumimoji="0" lang="en-IN" sz="20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NEWTON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 a PHYS</a:t>
            </a:r>
            <a:r>
              <a:rPr kumimoji="0" lang="en-I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2000" b="0" i="0" u="none" strike="noStrike" kern="1200" cap="none" spc="-1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advisor.</a:t>
            </a:r>
          </a:p>
          <a:p>
            <a:pPr marL="127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284854" algn="l"/>
              </a:tabLst>
              <a:defRPr/>
            </a:pP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solution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lang="en-IN" sz="2000" b="0" i="0" u="none" strike="noStrike" kern="1200" cap="none" spc="-5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(SID,</a:t>
            </a:r>
            <a:r>
              <a:rPr kumimoji="0" lang="en-IN" sz="2000" b="0" i="0" u="none" strike="noStrike" kern="1200" cap="none" spc="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2000" b="0" i="0" u="none" strike="noStrike" kern="1200" cap="none" spc="-5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FNAME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),	(</a:t>
            </a:r>
            <a:r>
              <a:rPr kumimoji="0" lang="en-IN" sz="2000" b="0" i="0" u="none" strike="noStrike" kern="1200" cap="none" spc="-5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FNAME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MAJOR)</a:t>
            </a:r>
            <a:endParaRPr kumimoji="0" lang="en-IN" sz="2000" b="0" i="0" u="none" strike="noStrike" kern="1200" cap="none" spc="-5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7" name="object 5"/>
          <p:cNvGraphicFramePr>
            <a:graphicFrameLocks noGrp="1"/>
          </p:cNvGraphicFramePr>
          <p:nvPr/>
        </p:nvGraphicFramePr>
        <p:xfrm>
          <a:off x="7475122" y="2660650"/>
          <a:ext cx="4090714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9556"/>
                <a:gridCol w="1322988"/>
                <a:gridCol w="1628170"/>
              </a:tblGrid>
              <a:tr h="3175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SID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MAJOR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FNAME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30" dirty="0">
                          <a:latin typeface="Arial"/>
                          <a:cs typeface="Arial"/>
                        </a:rPr>
                        <a:t>MATH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63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CA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CHY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PHYL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30" dirty="0">
                          <a:latin typeface="Arial"/>
                          <a:cs typeface="Arial"/>
                        </a:rPr>
                        <a:t>PLATO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30" dirty="0">
                          <a:latin typeface="Arial"/>
                          <a:cs typeface="Arial"/>
                        </a:rPr>
                        <a:t>MATH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HY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PHYS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PHYS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EIN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</a:t>
                      </a: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err="1" smtClean="0"/>
              <a:t>BCNF</a:t>
            </a:r>
            <a:r>
              <a:rPr lang="en-IN" spc="-5" dirty="0" smtClean="0"/>
              <a:t> </a:t>
            </a:r>
            <a:r>
              <a:rPr lang="en-IN" dirty="0" smtClean="0"/>
              <a:t>(Boyce-</a:t>
            </a:r>
            <a:r>
              <a:rPr lang="en-IN" dirty="0" err="1" smtClean="0"/>
              <a:t>Codd</a:t>
            </a:r>
            <a:r>
              <a:rPr lang="en-IN" dirty="0" smtClean="0"/>
              <a:t> </a:t>
            </a:r>
            <a:r>
              <a:rPr lang="en-IN" spc="-5" dirty="0" smtClean="0"/>
              <a:t>Normal</a:t>
            </a:r>
            <a:r>
              <a:rPr lang="en-IN" spc="-65" dirty="0" smtClean="0"/>
              <a:t> </a:t>
            </a:r>
            <a:r>
              <a:rPr lang="en-IN" dirty="0" smtClean="0"/>
              <a:t>Form)</a:t>
            </a:r>
            <a:endParaRPr lang="en-IN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Each normal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form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strictly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stronger than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previous  </a:t>
            </a:r>
            <a:r>
              <a:rPr lang="en-IN" sz="2400" spc="-10" dirty="0" smtClean="0">
                <a:solidFill>
                  <a:srgbClr val="333399"/>
                </a:solidFill>
                <a:latin typeface="Arial"/>
                <a:cs typeface="Arial"/>
              </a:rPr>
              <a:t>one</a:t>
            </a:r>
            <a:endParaRPr lang="en-IN" sz="2400" dirty="0" smtClean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Every </a:t>
            </a:r>
            <a:r>
              <a:rPr lang="en-IN" dirty="0" err="1" smtClean="0">
                <a:solidFill>
                  <a:srgbClr val="800000"/>
                </a:solidFill>
                <a:latin typeface="Arial"/>
                <a:cs typeface="Arial"/>
              </a:rPr>
              <a:t>2NF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pc="-5" dirty="0" smtClean="0">
                <a:solidFill>
                  <a:srgbClr val="800000"/>
                </a:solidFill>
                <a:latin typeface="Arial"/>
                <a:cs typeface="Arial"/>
              </a:rPr>
              <a:t>relation is in</a:t>
            </a:r>
            <a:r>
              <a:rPr lang="en-IN" spc="-3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dirty="0" err="1" smtClean="0">
                <a:solidFill>
                  <a:srgbClr val="800000"/>
                </a:solidFill>
                <a:latin typeface="Arial"/>
                <a:cs typeface="Arial"/>
              </a:rPr>
              <a:t>1NF</a:t>
            </a:r>
            <a:endParaRPr lang="en-IN" dirty="0" smtClean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Every </a:t>
            </a:r>
            <a:r>
              <a:rPr lang="en-IN" dirty="0" err="1" smtClean="0">
                <a:solidFill>
                  <a:srgbClr val="800000"/>
                </a:solidFill>
                <a:latin typeface="Arial"/>
                <a:cs typeface="Arial"/>
              </a:rPr>
              <a:t>3NF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pc="-5" dirty="0" smtClean="0">
                <a:solidFill>
                  <a:srgbClr val="800000"/>
                </a:solidFill>
                <a:latin typeface="Arial"/>
                <a:cs typeface="Arial"/>
              </a:rPr>
              <a:t>relation is in</a:t>
            </a:r>
            <a:r>
              <a:rPr lang="en-IN" spc="-3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dirty="0" err="1" smtClean="0">
                <a:solidFill>
                  <a:srgbClr val="800000"/>
                </a:solidFill>
                <a:latin typeface="Arial"/>
                <a:cs typeface="Arial"/>
              </a:rPr>
              <a:t>2NF</a:t>
            </a:r>
            <a:endParaRPr lang="en-IN" dirty="0" smtClean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Every </a:t>
            </a:r>
            <a:r>
              <a:rPr lang="en-IN" dirty="0" err="1" smtClean="0">
                <a:solidFill>
                  <a:srgbClr val="800000"/>
                </a:solidFill>
                <a:latin typeface="Arial"/>
                <a:cs typeface="Arial"/>
              </a:rPr>
              <a:t>BCNF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pc="-5" dirty="0" smtClean="0">
                <a:solidFill>
                  <a:srgbClr val="800000"/>
                </a:solidFill>
                <a:latin typeface="Arial"/>
                <a:cs typeface="Arial"/>
              </a:rPr>
              <a:t>relation is in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dirty="0" err="1" smtClean="0">
                <a:solidFill>
                  <a:srgbClr val="800000"/>
                </a:solidFill>
                <a:latin typeface="Arial"/>
                <a:cs typeface="Arial"/>
              </a:rPr>
              <a:t>3NF</a:t>
            </a:r>
            <a:endParaRPr lang="en-IN" dirty="0" smtClean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399"/>
              </a:buClr>
              <a:buFont typeface="Wingdings"/>
              <a:buChar char=""/>
            </a:pPr>
            <a:endParaRPr lang="en-IN" sz="35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There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exist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relations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are in </a:t>
            </a:r>
            <a:r>
              <a:rPr lang="en-IN" sz="2400" dirty="0" err="1" smtClean="0">
                <a:solidFill>
                  <a:srgbClr val="333399"/>
                </a:solidFill>
                <a:latin typeface="Arial"/>
                <a:cs typeface="Arial"/>
              </a:rPr>
              <a:t>3NF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 but not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lang="en-IN" sz="2400" spc="1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z="2400" spc="-5" dirty="0" err="1" smtClean="0">
                <a:solidFill>
                  <a:srgbClr val="333399"/>
                </a:solidFill>
                <a:latin typeface="Arial"/>
                <a:cs typeface="Arial"/>
              </a:rPr>
              <a:t>BCNF</a:t>
            </a:r>
            <a:endParaRPr lang="en-IN"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0033"/>
              </a:buClr>
              <a:buFont typeface="Wingdings"/>
              <a:buChar char=""/>
            </a:pPr>
            <a:endParaRPr lang="en-IN" sz="35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goal is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have each relation in </a:t>
            </a:r>
            <a:r>
              <a:rPr lang="en-IN" sz="2400" dirty="0" err="1" smtClean="0">
                <a:solidFill>
                  <a:srgbClr val="333399"/>
                </a:solidFill>
                <a:latin typeface="Arial"/>
                <a:cs typeface="Arial"/>
              </a:rPr>
              <a:t>BCNF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(or</a:t>
            </a:r>
            <a:r>
              <a:rPr lang="en-IN" sz="2400" spc="4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z="2400" dirty="0" err="1" smtClean="0">
                <a:solidFill>
                  <a:srgbClr val="333399"/>
                </a:solidFill>
                <a:latin typeface="Arial"/>
                <a:cs typeface="Arial"/>
              </a:rPr>
              <a:t>3NF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)</a:t>
            </a:r>
            <a:endParaRPr lang="en-IN" sz="2400" dirty="0" smtClean="0">
              <a:latin typeface="Arial"/>
              <a:cs typeface="Arial"/>
            </a:endParaRP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307340" y="772815"/>
            <a:ext cx="118846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smtClean="0"/>
              <a:t> </a:t>
            </a:r>
            <a:r>
              <a:rPr spc="-5" dirty="0"/>
              <a:t>Boyce-</a:t>
            </a:r>
            <a:r>
              <a:rPr spc="-5" dirty="0" err="1"/>
              <a:t>Codd</a:t>
            </a:r>
            <a:r>
              <a:rPr spc="-5" dirty="0"/>
              <a:t> </a:t>
            </a:r>
            <a:r>
              <a:rPr lang="en-US" spc="-5" dirty="0" smtClean="0"/>
              <a:t>N</a:t>
            </a:r>
            <a:r>
              <a:rPr spc="-5" dirty="0" smtClean="0"/>
              <a:t>ormal</a:t>
            </a:r>
            <a:r>
              <a:rPr spc="-35" dirty="0" smtClean="0"/>
              <a:t> </a:t>
            </a:r>
            <a:r>
              <a:rPr spc="-5" dirty="0"/>
              <a:t>form</a:t>
            </a:r>
          </a:p>
        </p:txBody>
      </p:sp>
      <p:sp>
        <p:nvSpPr>
          <p:cNvPr id="13" name="object 3"/>
          <p:cNvSpPr/>
          <p:nvPr/>
        </p:nvSpPr>
        <p:spPr>
          <a:xfrm>
            <a:off x="900545" y="1537855"/>
            <a:ext cx="9933709" cy="5097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55964" y="747024"/>
            <a:ext cx="9718899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/>
              <a:t>A</a:t>
            </a:r>
            <a:r>
              <a:rPr spc="-5" dirty="0" smtClean="0"/>
              <a:t> </a:t>
            </a:r>
            <a:r>
              <a:rPr spc="-5" dirty="0"/>
              <a:t>relation TEACH that is in  3NF but not </a:t>
            </a:r>
            <a:r>
              <a:rPr spc="-10" dirty="0"/>
              <a:t>in </a:t>
            </a:r>
            <a:r>
              <a:rPr spc="-5" dirty="0"/>
              <a:t>BCNF</a:t>
            </a:r>
          </a:p>
        </p:txBody>
      </p:sp>
      <p:sp>
        <p:nvSpPr>
          <p:cNvPr id="13" name="object 3"/>
          <p:cNvSpPr/>
          <p:nvPr/>
        </p:nvSpPr>
        <p:spPr>
          <a:xfrm>
            <a:off x="1460432" y="2620567"/>
            <a:ext cx="9318405" cy="3846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/>
          <p:cNvSpPr txBox="1"/>
          <p:nvPr/>
        </p:nvSpPr>
        <p:spPr>
          <a:xfrm>
            <a:off x="7844738" y="2597217"/>
            <a:ext cx="3212252" cy="19595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065" marR="246379" indent="-5080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Key</a:t>
            </a:r>
            <a:r>
              <a:rPr sz="1800" spc="-5" dirty="0">
                <a:latin typeface="Arial"/>
                <a:cs typeface="Arial"/>
              </a:rPr>
              <a:t>: </a:t>
            </a:r>
            <a:r>
              <a:rPr sz="1800" dirty="0">
                <a:latin typeface="Arial"/>
                <a:cs typeface="Arial"/>
              </a:rPr>
              <a:t>Student </a:t>
            </a:r>
            <a:r>
              <a:rPr sz="1800" spc="-5" dirty="0">
                <a:latin typeface="Arial"/>
                <a:cs typeface="Arial"/>
              </a:rPr>
              <a:t>Course  Student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Instructor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Dependencies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Stud Course </a:t>
            </a:r>
            <a:r>
              <a:rPr lang="en-US" dirty="0" smtClean="0">
                <a:latin typeface="Arial"/>
                <a:cs typeface="Arial"/>
                <a:sym typeface="Wingdings" pitchFamily="2" charset="2"/>
              </a:rPr>
              <a:t></a:t>
            </a:r>
            <a:r>
              <a:rPr sz="1800" dirty="0" smtClean="0">
                <a:latin typeface="Arial"/>
                <a:cs typeface="Arial"/>
              </a:rPr>
              <a:t>Instructor  </a:t>
            </a:r>
            <a:r>
              <a:rPr sz="1800" dirty="0">
                <a:latin typeface="Arial"/>
                <a:cs typeface="Arial"/>
              </a:rPr>
              <a:t>Stud </a:t>
            </a:r>
            <a:r>
              <a:rPr sz="1800" spc="-5" dirty="0" err="1" smtClean="0">
                <a:latin typeface="Arial"/>
                <a:cs typeface="Arial"/>
              </a:rPr>
              <a:t>Instructor</a:t>
            </a:r>
            <a:r>
              <a:rPr lang="en-US" sz="1800" spc="-5" dirty="0" err="1" smtClean="0">
                <a:latin typeface="Arial"/>
                <a:cs typeface="Arial"/>
                <a:sym typeface="Wingdings" pitchFamily="2" charset="2"/>
              </a:rPr>
              <a:t></a:t>
            </a:r>
            <a:r>
              <a:rPr sz="1800" spc="-5" dirty="0" err="1" smtClean="0">
                <a:latin typeface="Arial"/>
                <a:cs typeface="Arial"/>
              </a:rPr>
              <a:t>Course</a:t>
            </a:r>
            <a:r>
              <a:rPr sz="1800" spc="-5" dirty="0" smtClean="0">
                <a:latin typeface="Arial"/>
                <a:cs typeface="Arial"/>
              </a:rPr>
              <a:t>  </a:t>
            </a:r>
            <a:r>
              <a:rPr sz="1800" spc="-5" dirty="0" err="1" smtClean="0">
                <a:latin typeface="Arial"/>
                <a:cs typeface="Arial"/>
              </a:rPr>
              <a:t>Instructor</a:t>
            </a:r>
            <a:r>
              <a:rPr lang="en-US" sz="1800" spc="-5" dirty="0" err="1" smtClean="0">
                <a:latin typeface="Arial"/>
                <a:cs typeface="Arial"/>
                <a:sym typeface="Wingdings" pitchFamily="2" charset="2"/>
              </a:rPr>
              <a:t></a:t>
            </a:r>
            <a:r>
              <a:rPr sz="1800" spc="-5" dirty="0" err="1" smtClean="0">
                <a:latin typeface="Arial"/>
                <a:cs typeface="Arial"/>
              </a:rPr>
              <a:t>Course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8" name="object 2"/>
          <p:cNvSpPr txBox="1">
            <a:spLocks noGrp="1"/>
          </p:cNvSpPr>
          <p:nvPr>
            <p:ph type="title"/>
          </p:nvPr>
        </p:nvSpPr>
        <p:spPr>
          <a:xfrm>
            <a:off x="307340" y="650527"/>
            <a:ext cx="1075125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Achieving the BCNF by Decomposition</a:t>
            </a:r>
            <a:r>
              <a:rPr spc="15" dirty="0"/>
              <a:t> </a:t>
            </a:r>
            <a:endParaRPr spc="-5" dirty="0"/>
          </a:p>
        </p:txBody>
      </p:sp>
      <p:sp>
        <p:nvSpPr>
          <p:cNvPr id="19" name="object 3"/>
          <p:cNvSpPr txBox="1"/>
          <p:nvPr/>
        </p:nvSpPr>
        <p:spPr>
          <a:xfrm>
            <a:off x="318514" y="1551939"/>
            <a:ext cx="11471703" cy="4858381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Three possible decompositions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r>
              <a:rPr sz="2400" spc="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TEACH</a:t>
            </a:r>
            <a:endParaRPr sz="2400" dirty="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{</a:t>
            </a:r>
            <a:r>
              <a:rPr sz="2400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student, instructor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} and {</a:t>
            </a:r>
            <a:r>
              <a:rPr sz="2400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student,</a:t>
            </a:r>
            <a:r>
              <a:rPr sz="2400" u="heavy" spc="6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course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{course, </a:t>
            </a:r>
            <a:r>
              <a:rPr sz="2400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instructor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}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and {</a:t>
            </a:r>
            <a:r>
              <a:rPr sz="2400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course,</a:t>
            </a:r>
            <a:r>
              <a:rPr sz="2400" u="heavy" spc="6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student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{</a:t>
            </a:r>
            <a:r>
              <a:rPr sz="2400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instructor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, course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}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and {</a:t>
            </a:r>
            <a:r>
              <a:rPr sz="2400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instructor,</a:t>
            </a:r>
            <a:r>
              <a:rPr sz="2400" u="heavy" spc="2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student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  <a:tab pos="4632325" algn="l"/>
              </a:tabLst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All three decompositions will</a:t>
            </a:r>
            <a:r>
              <a:rPr sz="2000" spc="1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lose</a:t>
            </a:r>
            <a:r>
              <a:rPr sz="20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FD	{ student, course} </a:t>
            </a:r>
            <a:r>
              <a:rPr lang="en-US" sz="2000" dirty="0" smtClean="0">
                <a:solidFill>
                  <a:srgbClr val="333399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sz="2000" spc="-1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instructor</a:t>
            </a:r>
            <a:endParaRPr sz="2000" dirty="0">
              <a:latin typeface="Arial"/>
              <a:cs typeface="Arial"/>
            </a:endParaRPr>
          </a:p>
          <a:p>
            <a:pPr marL="755650" marR="240665" lvl="1" indent="-285750">
              <a:lnSpc>
                <a:spcPts val="2160"/>
              </a:lnSpc>
              <a:spcBef>
                <a:spcPts val="51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We have to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settle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for sacrificing the functional dependency  preservation. But we cannot sacrifice the non-additivity property  after</a:t>
            </a:r>
            <a:r>
              <a:rPr sz="20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decomposition.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333399"/>
              </a:buClr>
              <a:buFont typeface="Wingdings"/>
              <a:buChar char=""/>
            </a:pPr>
            <a:endParaRPr sz="2700" dirty="0">
              <a:latin typeface="Arial"/>
              <a:cs typeface="Arial"/>
            </a:endParaRPr>
          </a:p>
          <a:p>
            <a:pPr marL="355600" marR="5080" indent="-342900">
              <a:lnSpc>
                <a:spcPts val="2160"/>
              </a:lnSpc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Out of the above three, only the 3rd decomposition will not generate  spurious tuples after join.(and hence has the non-additivity property –  to be discussed later)</a:t>
            </a:r>
            <a:r>
              <a:rPr sz="20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 smtClean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lang="en-US" sz="2000" spc="-5" dirty="0" smtClean="0">
              <a:solidFill>
                <a:srgbClr val="333399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ts val="2160"/>
              </a:lnSpc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sz="2000" spc="-5" dirty="0" smtClean="0">
              <a:solidFill>
                <a:srgbClr val="333399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ts val="2160"/>
              </a:lnSpc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sz="2000" spc="-5" dirty="0" smtClean="0">
              <a:solidFill>
                <a:srgbClr val="333399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ts val="2160"/>
              </a:lnSpc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9816"/>
            <a:ext cx="10515600" cy="110345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6000" dirty="0" smtClean="0">
              <a:latin typeface="Edwardian Script ITC" pitchFamily="66" charset="0"/>
            </a:endParaRPr>
          </a:p>
          <a:p>
            <a:pPr>
              <a:buNone/>
            </a:pPr>
            <a:endParaRPr lang="en-US" sz="6000" dirty="0" smtClean="0">
              <a:latin typeface="Edwardian Script ITC" pitchFamily="66" charset="0"/>
            </a:endParaRPr>
          </a:p>
          <a:p>
            <a:pPr>
              <a:buNone/>
            </a:pPr>
            <a:r>
              <a:rPr lang="en-US" sz="6000" dirty="0" smtClean="0">
                <a:latin typeface="Edwardian Script ITC" pitchFamily="66" charset="0"/>
              </a:rPr>
              <a:t>				</a:t>
            </a:r>
            <a:r>
              <a:rPr lang="en-US" sz="9000" dirty="0" smtClean="0">
                <a:latin typeface="Edwardian Script ITC" pitchFamily="66" charset="0"/>
              </a:rPr>
              <a:t>Thank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>
            <a:off x="1041655" y="927626"/>
            <a:ext cx="10014272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OF AN INSERT ANOMALY</a:t>
            </a:r>
            <a:endParaRPr kumimoji="0" lang="en-IN" sz="4400" b="0" i="0" u="none" strike="noStrike" kern="1200" cap="none" spc="-5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object 3"/>
          <p:cNvSpPr txBox="1"/>
          <p:nvPr/>
        </p:nvSpPr>
        <p:spPr>
          <a:xfrm>
            <a:off x="1052830" y="1900667"/>
            <a:ext cx="37528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Consider </a:t>
            </a:r>
            <a:r>
              <a:rPr sz="2800" dirty="0" smtClean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800" spc="-7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 smtClean="0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8" name="object 4"/>
          <p:cNvSpPr txBox="1"/>
          <p:nvPr/>
        </p:nvSpPr>
        <p:spPr>
          <a:xfrm>
            <a:off x="1267715" y="2334500"/>
            <a:ext cx="8153400" cy="533400"/>
          </a:xfrm>
          <a:prstGeom prst="rect">
            <a:avLst/>
          </a:prstGeom>
          <a:solidFill>
            <a:srgbClr val="F1F1F1"/>
          </a:solidFill>
          <a:ln w="9525">
            <a:solidFill>
              <a:srgbClr val="BEBEBE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254635">
              <a:lnSpc>
                <a:spcPct val="100000"/>
              </a:lnSpc>
              <a:spcBef>
                <a:spcPts val="630"/>
              </a:spcBef>
            </a:pPr>
            <a:r>
              <a:rPr sz="2400" b="1" spc="-5" dirty="0">
                <a:solidFill>
                  <a:srgbClr val="800000"/>
                </a:solidFill>
                <a:latin typeface="Arial"/>
                <a:cs typeface="Arial"/>
              </a:rPr>
              <a:t>EMP_PROJ (Emp#, Proj#, Ename, Pname,</a:t>
            </a:r>
            <a:r>
              <a:rPr sz="2400" b="1" spc="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800000"/>
                </a:solidFill>
                <a:latin typeface="Arial"/>
                <a:cs typeface="Arial"/>
              </a:rPr>
              <a:t>No_hours)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9" name="object 5"/>
          <p:cNvSpPr txBox="1"/>
          <p:nvPr/>
        </p:nvSpPr>
        <p:spPr>
          <a:xfrm>
            <a:off x="1052830" y="3204591"/>
            <a:ext cx="7641590" cy="27946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  <a:tab pos="1522095" algn="l"/>
              </a:tabLst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Insert	Anomaly:</a:t>
            </a:r>
            <a:endParaRPr sz="2800" dirty="0">
              <a:latin typeface="Arial"/>
              <a:cs typeface="Arial"/>
            </a:endParaRPr>
          </a:p>
          <a:p>
            <a:pPr marL="755650" marR="191135" lvl="1" indent="-28575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600" spc="-5" dirty="0">
                <a:solidFill>
                  <a:srgbClr val="006FC0"/>
                </a:solidFill>
                <a:latin typeface="Arial"/>
                <a:cs typeface="Arial"/>
              </a:rPr>
              <a:t>Cannot insert a project unless an employee is  assigned </a:t>
            </a: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to</a:t>
            </a:r>
            <a:r>
              <a:rPr sz="2600" spc="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it.</a:t>
            </a:r>
            <a:endParaRPr sz="2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Conversely</a:t>
            </a:r>
            <a:endParaRPr sz="2800" dirty="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600" spc="-5" dirty="0">
                <a:solidFill>
                  <a:srgbClr val="006FC0"/>
                </a:solidFill>
                <a:latin typeface="Arial"/>
                <a:cs typeface="Arial"/>
              </a:rPr>
              <a:t>Cannot insert an employee unless an he/she is  assigned to a</a:t>
            </a:r>
            <a:r>
              <a:rPr sz="2600" spc="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Arial"/>
                <a:cs typeface="Arial"/>
              </a:rPr>
              <a:t>project.</a:t>
            </a:r>
            <a:endParaRPr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8" name="object 2"/>
          <p:cNvSpPr txBox="1">
            <a:spLocks/>
          </p:cNvSpPr>
          <p:nvPr/>
        </p:nvSpPr>
        <p:spPr>
          <a:xfrm>
            <a:off x="1027799" y="927141"/>
            <a:ext cx="9169145" cy="13664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-5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Figure 10.3 Two relation</a:t>
            </a:r>
            <a:r>
              <a:rPr kumimoji="0" lang="en-IN" sz="4400" b="0" i="0" u="none" strike="noStrike" kern="1200" cap="none" spc="-35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4400" b="0" i="0" u="none" strike="noStrike" kern="1200" cap="none" spc="-5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schemas  suffering from update</a:t>
            </a:r>
            <a:r>
              <a:rPr kumimoji="0" lang="en-IN" sz="4400" b="0" i="0" u="none" strike="noStrike" kern="1200" cap="none" spc="-4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4400" b="0" i="0" u="none" strike="noStrike" kern="1200" cap="none" spc="-5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anomalies</a:t>
            </a:r>
            <a:endParaRPr kumimoji="0" lang="en-IN" sz="4400" b="0" i="0" u="none" strike="noStrike" kern="1200" cap="none" spc="-5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object 3"/>
          <p:cNvSpPr/>
          <p:nvPr/>
        </p:nvSpPr>
        <p:spPr>
          <a:xfrm>
            <a:off x="1061477" y="2923404"/>
            <a:ext cx="9412559" cy="33715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2"/>
          <p:cNvSpPr txBox="1">
            <a:spLocks noGrp="1"/>
          </p:cNvSpPr>
          <p:nvPr>
            <p:ph type="title"/>
          </p:nvPr>
        </p:nvSpPr>
        <p:spPr>
          <a:xfrm>
            <a:off x="748159" y="754484"/>
            <a:ext cx="10377041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Figure 10.4 Example States</a:t>
            </a:r>
            <a:r>
              <a:rPr spc="-30" dirty="0"/>
              <a:t> </a:t>
            </a:r>
            <a:r>
              <a:rPr spc="-5" dirty="0"/>
              <a:t>for  EMP_DEPT and</a:t>
            </a:r>
            <a:r>
              <a:rPr spc="-25" dirty="0"/>
              <a:t> </a:t>
            </a:r>
            <a:r>
              <a:rPr spc="-5" dirty="0"/>
              <a:t>EMP_PROJ</a:t>
            </a:r>
          </a:p>
        </p:txBody>
      </p:sp>
      <p:sp>
        <p:nvSpPr>
          <p:cNvPr id="15" name="object 3"/>
          <p:cNvSpPr/>
          <p:nvPr/>
        </p:nvSpPr>
        <p:spPr>
          <a:xfrm>
            <a:off x="1371614" y="2189018"/>
            <a:ext cx="9656603" cy="4343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4010</Words>
  <Application>Microsoft Office PowerPoint</Application>
  <PresentationFormat>Custom</PresentationFormat>
  <Paragraphs>952</Paragraphs>
  <Slides>69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Slide 1</vt:lpstr>
      <vt:lpstr>    Contents</vt:lpstr>
      <vt:lpstr>Informal Design Guidelines for Relational Databases</vt:lpstr>
      <vt:lpstr>A Simplified Company Relational Schema</vt:lpstr>
      <vt:lpstr>Redundant Information in Tuples and  Update Anomalies</vt:lpstr>
      <vt:lpstr>EXAMPLE OF AN UPDATE ANOMALY</vt:lpstr>
      <vt:lpstr>Slide 7</vt:lpstr>
      <vt:lpstr>Slide 8</vt:lpstr>
      <vt:lpstr>Figure 10.4 Example States for  EMP_DEPT and EMP_PROJ</vt:lpstr>
      <vt:lpstr>Guideline to Redundant Information in  Tuples and Update Anomalies</vt:lpstr>
      <vt:lpstr>Null Values in Tuples</vt:lpstr>
      <vt:lpstr>Spurious Tuples</vt:lpstr>
      <vt:lpstr>Spurious Tuples (2)</vt:lpstr>
      <vt:lpstr>Spurious Tuples</vt:lpstr>
      <vt:lpstr>Spurious Tuples</vt:lpstr>
      <vt:lpstr>Functional Dependencies</vt:lpstr>
      <vt:lpstr>Functional Dependencies</vt:lpstr>
      <vt:lpstr>Example</vt:lpstr>
      <vt:lpstr>Examples of FD constraints</vt:lpstr>
      <vt:lpstr>Examples of FD constraints</vt:lpstr>
      <vt:lpstr>Examples of FD constraints</vt:lpstr>
      <vt:lpstr>Slide 22</vt:lpstr>
      <vt:lpstr>How do we identify FDs?</vt:lpstr>
      <vt:lpstr>Inferring FDs</vt:lpstr>
      <vt:lpstr>Inference Rules for FDs</vt:lpstr>
      <vt:lpstr>Inference Rules for FDs</vt:lpstr>
      <vt:lpstr>Inference Rules for FDs</vt:lpstr>
      <vt:lpstr>Closure of X under F (X+)</vt:lpstr>
      <vt:lpstr>Example</vt:lpstr>
      <vt:lpstr>Candidate Keys</vt:lpstr>
      <vt:lpstr>Exercise</vt:lpstr>
      <vt:lpstr>Equivalence of Sets of FDs</vt:lpstr>
      <vt:lpstr>Slide 33</vt:lpstr>
      <vt:lpstr>Minimal Sets of FDs</vt:lpstr>
      <vt:lpstr>Minimal Sets of FDs</vt:lpstr>
      <vt:lpstr>Algorithm</vt:lpstr>
      <vt:lpstr>Example</vt:lpstr>
      <vt:lpstr>Example (cont.)</vt:lpstr>
      <vt:lpstr>Exercise</vt:lpstr>
      <vt:lpstr>Minimal Set (Cover) of FDs</vt:lpstr>
      <vt:lpstr>Normalization of Relations</vt:lpstr>
      <vt:lpstr>Normalization of Relations</vt:lpstr>
      <vt:lpstr>Practical Use of Normal Forms</vt:lpstr>
      <vt:lpstr>Definitions of Keys and Attributes  Participating in Keys</vt:lpstr>
      <vt:lpstr>Definitions of Keys and Attributes  Participating in Keys</vt:lpstr>
      <vt:lpstr>First Normal Form 1NF</vt:lpstr>
      <vt:lpstr>   First Normal Form 1NF  </vt:lpstr>
      <vt:lpstr>   Normalization nested relations into 1NF  </vt:lpstr>
      <vt:lpstr>Second Normal Form</vt:lpstr>
      <vt:lpstr>Second Normal Form</vt:lpstr>
      <vt:lpstr>Second Normal Form</vt:lpstr>
      <vt:lpstr>Normalizing into 2NF and  3NF</vt:lpstr>
      <vt:lpstr>Normalization into 2NF and  3NF</vt:lpstr>
      <vt:lpstr>Third Normal Form</vt:lpstr>
      <vt:lpstr>Third Normal Form</vt:lpstr>
      <vt:lpstr>Slide 56</vt:lpstr>
      <vt:lpstr>General Normal Form Definitions </vt:lpstr>
      <vt:lpstr>General Normal Form Definitions</vt:lpstr>
      <vt:lpstr>General Normal Form Definitions</vt:lpstr>
      <vt:lpstr>General Normal Form Definitions</vt:lpstr>
      <vt:lpstr>Let’s try it</vt:lpstr>
      <vt:lpstr>Is this one in 3NF?</vt:lpstr>
      <vt:lpstr>Is 3NF Good Enough?</vt:lpstr>
      <vt:lpstr>BCNF (Boyce-Codd Normal Form)</vt:lpstr>
      <vt:lpstr>BCNF (Boyce-Codd Normal Form)</vt:lpstr>
      <vt:lpstr> Boyce-Codd Normal form</vt:lpstr>
      <vt:lpstr>A relation TEACH that is in  3NF but not in BCNF</vt:lpstr>
      <vt:lpstr>Achieving the BCNF by Decomposition </vt:lpstr>
      <vt:lpstr>Slide 69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Shobha G</dc:creator>
  <cp:lastModifiedBy>poonam</cp:lastModifiedBy>
  <cp:revision>21</cp:revision>
  <dcterms:created xsi:type="dcterms:W3CDTF">2020-07-10T04:48:04Z</dcterms:created>
  <dcterms:modified xsi:type="dcterms:W3CDTF">2020-08-14T05:10:01Z</dcterms:modified>
</cp:coreProperties>
</file>