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2208" y="-3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28/01/14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28/01/14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28/01/14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28/01/14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F0F14-63B4-466C-BAC7-4034D7A99C29}" type="datetimeFigureOut">
              <a:rPr lang="en-IN" smtClean="0"/>
              <a:pPr/>
              <a:t>28/01/14 </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F0F14-63B4-466C-BAC7-4034D7A99C29}" type="datetimeFigureOut">
              <a:rPr lang="en-IN" smtClean="0"/>
              <a:pPr/>
              <a:t>28/01/14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F0F14-63B4-466C-BAC7-4034D7A99C29}" type="datetimeFigureOut">
              <a:rPr lang="en-IN" smtClean="0"/>
              <a:pPr/>
              <a:t>28/01/14 </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F0F14-63B4-466C-BAC7-4034D7A99C29}" type="datetimeFigureOut">
              <a:rPr lang="en-IN" smtClean="0"/>
              <a:pPr/>
              <a:t>28/01/14 </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F0F14-63B4-466C-BAC7-4034D7A99C29}" type="datetimeFigureOut">
              <a:rPr lang="en-IN" smtClean="0"/>
              <a:pPr/>
              <a:t>28/01/14 </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28/01/14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28/01/14 </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F0F14-63B4-466C-BAC7-4034D7A99C29}" type="datetimeFigureOut">
              <a:rPr lang="en-IN" smtClean="0"/>
              <a:pPr/>
              <a:t>28/01/14 </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955B5-BDCA-4B19-85DF-3B4186D064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a:bodyPr>
          <a:lstStyle/>
          <a:p>
            <a:r>
              <a:rPr lang="en-US" sz="4800" b="1" dirty="0" smtClean="0"/>
              <a:t>Introduction to Management</a:t>
            </a:r>
            <a:endParaRPr lang="en-IN"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784976" cy="1440160"/>
          </a:xfrm>
        </p:spPr>
        <p:txBody>
          <a:bodyPr>
            <a:normAutofit/>
          </a:bodyPr>
          <a:lstStyle/>
          <a:p>
            <a:r>
              <a:rPr lang="en-US" dirty="0" smtClean="0"/>
              <a:t>Activities / Functions of Management</a:t>
            </a:r>
            <a:endParaRPr lang="en-IN" dirty="0"/>
          </a:p>
        </p:txBody>
      </p:sp>
      <p:sp>
        <p:nvSpPr>
          <p:cNvPr id="3" name="Content Placeholder 2"/>
          <p:cNvSpPr>
            <a:spLocks noGrp="1"/>
          </p:cNvSpPr>
          <p:nvPr>
            <p:ph idx="1"/>
          </p:nvPr>
        </p:nvSpPr>
        <p:spPr>
          <a:xfrm>
            <a:off x="179512" y="1844824"/>
            <a:ext cx="8784976" cy="4824536"/>
          </a:xfrm>
        </p:spPr>
        <p:txBody>
          <a:bodyPr>
            <a:normAutofit/>
          </a:bodyPr>
          <a:lstStyle/>
          <a:p>
            <a:pPr algn="just"/>
            <a:r>
              <a:rPr lang="en-IN" sz="3600" dirty="0" smtClean="0">
                <a:ea typeface="Times New Roman"/>
              </a:rPr>
              <a:t>Planning</a:t>
            </a:r>
          </a:p>
          <a:p>
            <a:pPr algn="just"/>
            <a:r>
              <a:rPr lang="en-US" sz="3600" dirty="0" smtClean="0"/>
              <a:t>Organizing &amp; Staffing</a:t>
            </a:r>
          </a:p>
          <a:p>
            <a:pPr algn="just"/>
            <a:r>
              <a:rPr lang="en-US" sz="3600" dirty="0" smtClean="0"/>
              <a:t>Motivating &amp; Leading</a:t>
            </a:r>
          </a:p>
          <a:p>
            <a:pPr algn="just"/>
            <a:r>
              <a:rPr lang="en-US" sz="3600" dirty="0" smtClean="0"/>
              <a:t>Controlling</a:t>
            </a:r>
            <a:endParaRPr lang="en-IN" sz="3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a:bodyPr>
          <a:lstStyle/>
          <a:p>
            <a:r>
              <a:rPr lang="en-US" dirty="0" smtClean="0"/>
              <a:t>Planning</a:t>
            </a:r>
            <a:endParaRPr lang="en-IN"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US" sz="2800" dirty="0" smtClean="0"/>
              <a:t>Planning is the basic function of management. It deals with chalking out a future course of action and deciding in advance the most appropriate course of actions for the achievement of pre-determined goals.</a:t>
            </a:r>
          </a:p>
          <a:p>
            <a:pPr algn="just"/>
            <a:r>
              <a:rPr lang="en-US" sz="2800" dirty="0" smtClean="0"/>
              <a:t>According to Koontz, “Planning is deciding in advance - what to do, when to do &amp; how to do. It bridges the gap from where we are &amp; where we want to be”.</a:t>
            </a:r>
          </a:p>
          <a:p>
            <a:pPr algn="just"/>
            <a:r>
              <a:rPr lang="en-US" sz="2800" dirty="0" smtClean="0"/>
              <a:t>It is all pervasive, an intellectual activity and also helps in avoiding confusion, uncertainties, and risks.</a:t>
            </a:r>
            <a:endParaRPr lang="en-IN" sz="2800" dirty="0" smtClean="0"/>
          </a:p>
          <a:p>
            <a:pPr algn="just"/>
            <a:r>
              <a:rPr lang="en-US" sz="2800" dirty="0" smtClean="0"/>
              <a:t>Thus, planning is a systematic thinking about ways &amp; means for accomplishment of pre-determined goals.</a:t>
            </a:r>
            <a:endParaRPr lang="en-IN" sz="28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a:bodyPr>
          <a:lstStyle/>
          <a:p>
            <a:r>
              <a:rPr lang="en-US" dirty="0" smtClean="0"/>
              <a:t>Organizing</a:t>
            </a:r>
            <a:endParaRPr lang="en-IN" dirty="0"/>
          </a:p>
        </p:txBody>
      </p:sp>
      <p:sp>
        <p:nvSpPr>
          <p:cNvPr id="3" name="Content Placeholder 2"/>
          <p:cNvSpPr>
            <a:spLocks noGrp="1"/>
          </p:cNvSpPr>
          <p:nvPr>
            <p:ph idx="1"/>
          </p:nvPr>
        </p:nvSpPr>
        <p:spPr>
          <a:xfrm>
            <a:off x="179512" y="1196752"/>
            <a:ext cx="8784976" cy="5472608"/>
          </a:xfrm>
        </p:spPr>
        <p:txBody>
          <a:bodyPr>
            <a:normAutofit fontScale="92500" lnSpcReduction="10000"/>
          </a:bodyPr>
          <a:lstStyle/>
          <a:p>
            <a:pPr algn="just"/>
            <a:r>
              <a:rPr lang="en-IN" sz="2800" dirty="0" smtClean="0"/>
              <a:t>Organizing is the process of bringing together physical, financial &amp; human resources and developing productive relationship amongst them for achievement of organizational goals. </a:t>
            </a:r>
          </a:p>
          <a:p>
            <a:pPr algn="just"/>
            <a:r>
              <a:rPr lang="en-IN" sz="2800" dirty="0" smtClean="0"/>
              <a:t>According to Henry Fayol, “To organize a business is to provide it with everything useful or its functioning i.e. raw materials, tools, capital and personnel”.</a:t>
            </a:r>
          </a:p>
          <a:p>
            <a:pPr>
              <a:buNone/>
            </a:pPr>
            <a:r>
              <a:rPr lang="en-US" sz="2800" dirty="0" smtClean="0"/>
              <a:t>	</a:t>
            </a:r>
            <a:r>
              <a:rPr lang="en-IN" sz="2800" dirty="0" smtClean="0"/>
              <a:t>Organizing as a process involves:</a:t>
            </a:r>
          </a:p>
          <a:p>
            <a:pPr lvl="0"/>
            <a:r>
              <a:rPr lang="en-IN" sz="2800" dirty="0" smtClean="0"/>
              <a:t>Identification of activities</a:t>
            </a:r>
          </a:p>
          <a:p>
            <a:pPr lvl="0"/>
            <a:r>
              <a:rPr lang="en-IN" sz="2800" dirty="0" smtClean="0"/>
              <a:t>Classification of grouping of activities</a:t>
            </a:r>
          </a:p>
          <a:p>
            <a:pPr lvl="0"/>
            <a:r>
              <a:rPr lang="en-IN" sz="2800" dirty="0" smtClean="0"/>
              <a:t>Assignment of duties</a:t>
            </a:r>
          </a:p>
          <a:p>
            <a:pPr lvl="0"/>
            <a:r>
              <a:rPr lang="en-IN" sz="2800" dirty="0" smtClean="0"/>
              <a:t>Delegation of authority and creation of responsibility</a:t>
            </a:r>
          </a:p>
          <a:p>
            <a:pPr lvl="0"/>
            <a:r>
              <a:rPr lang="en-IN" sz="2800" dirty="0" smtClean="0"/>
              <a:t>Coordinating authority and responsibility relationships</a:t>
            </a:r>
          </a:p>
          <a:p>
            <a:pPr algn="just">
              <a:buNone/>
            </a:pPr>
            <a:endParaRPr lang="en-IN"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864096"/>
          </a:xfrm>
        </p:spPr>
        <p:txBody>
          <a:bodyPr>
            <a:normAutofit/>
          </a:bodyPr>
          <a:lstStyle/>
          <a:p>
            <a:r>
              <a:rPr lang="en-US" dirty="0" smtClean="0"/>
              <a:t>Staffing</a:t>
            </a:r>
            <a:endParaRPr lang="en-IN" dirty="0"/>
          </a:p>
        </p:txBody>
      </p:sp>
      <p:sp>
        <p:nvSpPr>
          <p:cNvPr id="3" name="Content Placeholder 2"/>
          <p:cNvSpPr>
            <a:spLocks noGrp="1"/>
          </p:cNvSpPr>
          <p:nvPr>
            <p:ph idx="1"/>
          </p:nvPr>
        </p:nvSpPr>
        <p:spPr>
          <a:xfrm>
            <a:off x="179512" y="1124744"/>
            <a:ext cx="8784976" cy="5544616"/>
          </a:xfrm>
        </p:spPr>
        <p:txBody>
          <a:bodyPr>
            <a:normAutofit fontScale="92500" lnSpcReduction="10000"/>
          </a:bodyPr>
          <a:lstStyle/>
          <a:p>
            <a:pPr algn="just"/>
            <a:r>
              <a:rPr lang="en-IN" sz="2800" dirty="0" smtClean="0"/>
              <a:t>The main purpose of staffing is to put the right man on to the right job. </a:t>
            </a:r>
          </a:p>
          <a:p>
            <a:pPr algn="just"/>
            <a:r>
              <a:rPr lang="en-IN" sz="2800" dirty="0" smtClean="0"/>
              <a:t>According to Koontz &amp; O’Donnell, “Managerial function of staffing involves manning the organization structure through proper and effective selection; appraisal &amp; development of personnel to fill the roles designed in the structure”. </a:t>
            </a:r>
          </a:p>
          <a:p>
            <a:pPr>
              <a:buNone/>
            </a:pPr>
            <a:r>
              <a:rPr lang="en-IN" sz="2800" dirty="0" smtClean="0"/>
              <a:t>	Staffing involves:</a:t>
            </a:r>
          </a:p>
          <a:p>
            <a:pPr lvl="0"/>
            <a:r>
              <a:rPr lang="en-IN" sz="2800" dirty="0" smtClean="0"/>
              <a:t>Manpower planning</a:t>
            </a:r>
          </a:p>
          <a:p>
            <a:pPr lvl="0"/>
            <a:r>
              <a:rPr lang="en-IN" sz="2800" dirty="0" smtClean="0"/>
              <a:t>Recruitment, selection &amp; placement</a:t>
            </a:r>
          </a:p>
          <a:p>
            <a:pPr lvl="0"/>
            <a:r>
              <a:rPr lang="en-IN" sz="2800" dirty="0" smtClean="0"/>
              <a:t>Training &amp; development</a:t>
            </a:r>
          </a:p>
          <a:p>
            <a:pPr lvl="0"/>
            <a:r>
              <a:rPr lang="en-IN" sz="2800" dirty="0" smtClean="0"/>
              <a:t>Remuneration</a:t>
            </a:r>
          </a:p>
          <a:p>
            <a:pPr lvl="0"/>
            <a:r>
              <a:rPr lang="en-IN" sz="2800" dirty="0" smtClean="0"/>
              <a:t>Performance appraisal</a:t>
            </a:r>
          </a:p>
          <a:p>
            <a:pPr lvl="0"/>
            <a:r>
              <a:rPr lang="en-IN" sz="2800" dirty="0" smtClean="0"/>
              <a:t>Promotions &amp; transfer</a:t>
            </a:r>
          </a:p>
          <a:p>
            <a:pPr algn="just"/>
            <a:endParaRPr lang="en-IN" sz="2800" dirty="0" smtClean="0"/>
          </a:p>
          <a:p>
            <a:pPr algn="just">
              <a:buNone/>
            </a:pPr>
            <a:endParaRPr lang="en-IN" sz="28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864096"/>
          </a:xfrm>
        </p:spPr>
        <p:txBody>
          <a:bodyPr>
            <a:normAutofit/>
          </a:bodyPr>
          <a:lstStyle/>
          <a:p>
            <a:r>
              <a:rPr lang="en-US" dirty="0" smtClean="0"/>
              <a:t>Leading</a:t>
            </a:r>
            <a:endParaRPr lang="en-IN" dirty="0"/>
          </a:p>
        </p:txBody>
      </p:sp>
      <p:sp>
        <p:nvSpPr>
          <p:cNvPr id="3" name="Content Placeholder 2"/>
          <p:cNvSpPr>
            <a:spLocks noGrp="1"/>
          </p:cNvSpPr>
          <p:nvPr>
            <p:ph idx="1"/>
          </p:nvPr>
        </p:nvSpPr>
        <p:spPr>
          <a:xfrm>
            <a:off x="179512" y="1124744"/>
            <a:ext cx="8784976" cy="5544616"/>
          </a:xfrm>
        </p:spPr>
        <p:txBody>
          <a:bodyPr>
            <a:normAutofit lnSpcReduction="10000"/>
          </a:bodyPr>
          <a:lstStyle/>
          <a:p>
            <a:pPr algn="just"/>
            <a:r>
              <a:rPr lang="en-IN" sz="2800" dirty="0" smtClean="0"/>
              <a:t>Leading is that part of managerial function which actuates the organizational methods to work efficiently for achievement of organizational purposes.</a:t>
            </a:r>
          </a:p>
          <a:p>
            <a:pPr algn="just"/>
            <a:r>
              <a:rPr lang="en-IN" sz="2800" dirty="0" smtClean="0"/>
              <a:t>It is an inter-personnel aspect of management which deals directly with influencing, guiding, supervising, motivating sub-ordinates for the achievement of organizational goals. </a:t>
            </a:r>
          </a:p>
          <a:p>
            <a:pPr algn="just">
              <a:buNone/>
            </a:pPr>
            <a:r>
              <a:rPr lang="en-IN" sz="2800" dirty="0" smtClean="0"/>
              <a:t>	Leading has following elements:</a:t>
            </a:r>
          </a:p>
          <a:p>
            <a:pPr lvl="0" algn="just"/>
            <a:r>
              <a:rPr lang="en-IN" sz="2800" dirty="0" smtClean="0"/>
              <a:t>Supervision</a:t>
            </a:r>
          </a:p>
          <a:p>
            <a:pPr lvl="0" algn="just"/>
            <a:r>
              <a:rPr lang="en-IN" sz="2800" dirty="0" smtClean="0"/>
              <a:t>Motivation</a:t>
            </a:r>
          </a:p>
          <a:p>
            <a:pPr lvl="0" algn="just"/>
            <a:r>
              <a:rPr lang="en-IN" sz="2800" dirty="0" smtClean="0"/>
              <a:t>Leadership</a:t>
            </a:r>
          </a:p>
          <a:p>
            <a:pPr lvl="0" algn="just"/>
            <a:r>
              <a:rPr lang="en-IN" sz="2800" dirty="0" smtClean="0"/>
              <a:t>Communication</a:t>
            </a:r>
          </a:p>
          <a:p>
            <a:pPr algn="just"/>
            <a:endParaRPr lang="en-IN" sz="2800" dirty="0" smtClean="0"/>
          </a:p>
          <a:p>
            <a:pPr algn="just">
              <a:buNone/>
            </a:pPr>
            <a:endParaRPr lang="en-IN"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a:bodyPr>
          <a:lstStyle/>
          <a:p>
            <a:r>
              <a:rPr lang="en-US" dirty="0" smtClean="0"/>
              <a:t>Controlling</a:t>
            </a:r>
            <a:endParaRPr lang="en-IN" dirty="0"/>
          </a:p>
        </p:txBody>
      </p:sp>
      <p:sp>
        <p:nvSpPr>
          <p:cNvPr id="3" name="Content Placeholder 2"/>
          <p:cNvSpPr>
            <a:spLocks noGrp="1"/>
          </p:cNvSpPr>
          <p:nvPr>
            <p:ph idx="1"/>
          </p:nvPr>
        </p:nvSpPr>
        <p:spPr>
          <a:xfrm>
            <a:off x="179512" y="1268760"/>
            <a:ext cx="8784976" cy="5400600"/>
          </a:xfrm>
        </p:spPr>
        <p:txBody>
          <a:bodyPr>
            <a:normAutofit fontScale="92500" lnSpcReduction="10000"/>
          </a:bodyPr>
          <a:lstStyle/>
          <a:p>
            <a:pPr algn="just"/>
            <a:r>
              <a:rPr lang="en-IN" sz="2800" dirty="0" smtClean="0"/>
              <a:t>The purpose of controlling is to ensure that everything occurs in conformities with the standards. </a:t>
            </a:r>
          </a:p>
          <a:p>
            <a:pPr algn="just"/>
            <a:r>
              <a:rPr lang="en-IN" sz="2800" dirty="0" smtClean="0"/>
              <a:t>According to Koontz &amp; O’Donnell, “Controlling is the measurement &amp; correction of performance activities of subordinates in order to make sure that the enterprise objectives and plans desired to obtain, are as being accomplished”. </a:t>
            </a:r>
          </a:p>
          <a:p>
            <a:pPr algn="just">
              <a:buNone/>
            </a:pPr>
            <a:r>
              <a:rPr lang="en-IN" sz="2800" dirty="0" smtClean="0"/>
              <a:t>	Controlling has following steps:</a:t>
            </a:r>
          </a:p>
          <a:p>
            <a:pPr lvl="0" algn="just"/>
            <a:r>
              <a:rPr lang="en-IN" sz="2800" dirty="0" smtClean="0"/>
              <a:t>Establishment of standard performance</a:t>
            </a:r>
          </a:p>
          <a:p>
            <a:pPr lvl="0" algn="just"/>
            <a:r>
              <a:rPr lang="en-IN" sz="2800" dirty="0" smtClean="0"/>
              <a:t>Measurement of actual performance</a:t>
            </a:r>
          </a:p>
          <a:p>
            <a:pPr lvl="0" algn="just"/>
            <a:r>
              <a:rPr lang="en-IN" sz="2800" dirty="0" smtClean="0"/>
              <a:t>Comparison of actual performance with the standards and finding out deviation if any</a:t>
            </a:r>
          </a:p>
          <a:p>
            <a:pPr lvl="0" algn="just"/>
            <a:r>
              <a:rPr lang="en-IN" sz="2800" dirty="0" smtClean="0"/>
              <a:t>Corrective action</a:t>
            </a:r>
          </a:p>
          <a:p>
            <a:pPr algn="just"/>
            <a:endParaRPr lang="en-IN" sz="2800" dirty="0" smtClean="0"/>
          </a:p>
          <a:p>
            <a:pPr algn="just">
              <a:buNone/>
            </a:pPr>
            <a:endParaRPr lang="en-IN"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20080"/>
          </a:xfrm>
        </p:spPr>
        <p:txBody>
          <a:bodyPr>
            <a:normAutofit fontScale="90000"/>
          </a:bodyPr>
          <a:lstStyle/>
          <a:p>
            <a:r>
              <a:rPr lang="en-US" dirty="0" smtClean="0"/>
              <a:t>Management as an Activity</a:t>
            </a:r>
            <a:endParaRPr lang="en-IN" dirty="0"/>
          </a:p>
        </p:txBody>
      </p:sp>
      <p:sp>
        <p:nvSpPr>
          <p:cNvPr id="3" name="Content Placeholder 2"/>
          <p:cNvSpPr>
            <a:spLocks noGrp="1"/>
          </p:cNvSpPr>
          <p:nvPr>
            <p:ph idx="1"/>
          </p:nvPr>
        </p:nvSpPr>
        <p:spPr>
          <a:xfrm>
            <a:off x="179512" y="980728"/>
            <a:ext cx="8784976" cy="5688632"/>
          </a:xfrm>
        </p:spPr>
        <p:txBody>
          <a:bodyPr>
            <a:normAutofit fontScale="92500" lnSpcReduction="10000"/>
          </a:bodyPr>
          <a:lstStyle/>
          <a:p>
            <a:pPr algn="ctr">
              <a:buNone/>
            </a:pPr>
            <a:r>
              <a:rPr lang="en-US" sz="2800" b="1" dirty="0" smtClean="0"/>
              <a:t>Managerial Roles</a:t>
            </a:r>
          </a:p>
          <a:p>
            <a:pPr lvl="0" algn="just"/>
            <a:r>
              <a:rPr lang="en-IN" sz="2800" b="1" dirty="0" smtClean="0"/>
              <a:t>Informational Activities:</a:t>
            </a:r>
            <a:r>
              <a:rPr lang="en-IN" sz="2800" dirty="0" smtClean="0"/>
              <a:t> In the functioning of business enterprise, the manager constantly has to receive and give information orally or in written. A communication link has to be maintained with subordinates as well as superiors for effective functioning of an enterprise.</a:t>
            </a:r>
          </a:p>
          <a:p>
            <a:pPr lvl="0" algn="just"/>
            <a:r>
              <a:rPr lang="en-IN" sz="2800" b="1" dirty="0" smtClean="0"/>
              <a:t>Decisional Activities: </a:t>
            </a:r>
            <a:r>
              <a:rPr lang="en-IN" sz="2800" dirty="0" smtClean="0"/>
              <a:t>Practically all types of managerial activities are based on one or the other types of decisions. Therefore, managers are continuously involved in decisions of different kinds since the decision made by one manager becomes the basis of action to be taken by other managers. </a:t>
            </a:r>
          </a:p>
          <a:p>
            <a:pPr lvl="0" algn="just"/>
            <a:r>
              <a:rPr lang="en-IN" sz="2800" b="1" dirty="0" smtClean="0"/>
              <a:t>Inter-personal Activities:</a:t>
            </a:r>
            <a:r>
              <a:rPr lang="en-IN" sz="2800" dirty="0" smtClean="0"/>
              <a:t> Management involves achieving goals through people. Therefore, managers have to interact with superiors as well as the sub-ordinates. They must maintain good relations with them. </a:t>
            </a:r>
          </a:p>
          <a:p>
            <a:pPr algn="just"/>
            <a:endParaRPr lang="en-IN" sz="2800" dirty="0" smtClean="0"/>
          </a:p>
          <a:p>
            <a:pPr algn="just">
              <a:buNone/>
            </a:pPr>
            <a:endParaRPr lang="en-IN" sz="28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fontScale="90000"/>
          </a:bodyPr>
          <a:lstStyle/>
          <a:p>
            <a:r>
              <a:rPr lang="en-US" dirty="0" smtClean="0"/>
              <a:t>Types of Managers / Management Level</a:t>
            </a:r>
            <a:endParaRPr lang="en-IN" dirty="0"/>
          </a:p>
        </p:txBody>
      </p:sp>
      <p:sp>
        <p:nvSpPr>
          <p:cNvPr id="3" name="Content Placeholder 2"/>
          <p:cNvSpPr>
            <a:spLocks noGrp="1"/>
          </p:cNvSpPr>
          <p:nvPr>
            <p:ph idx="1"/>
          </p:nvPr>
        </p:nvSpPr>
        <p:spPr>
          <a:xfrm>
            <a:off x="179512" y="1196752"/>
            <a:ext cx="8784976" cy="5472608"/>
          </a:xfrm>
        </p:spPr>
        <p:txBody>
          <a:bodyPr>
            <a:normAutofit fontScale="85000" lnSpcReduction="20000"/>
          </a:bodyPr>
          <a:lstStyle/>
          <a:p>
            <a:pPr algn="just">
              <a:buNone/>
            </a:pPr>
            <a:r>
              <a:rPr lang="en-US" sz="2800" dirty="0" smtClean="0"/>
              <a:t>	</a:t>
            </a:r>
            <a:r>
              <a:rPr lang="en-US" sz="2800" b="1" dirty="0" smtClean="0"/>
              <a:t>First-line Managers</a:t>
            </a:r>
          </a:p>
          <a:p>
            <a:pPr algn="just"/>
            <a:r>
              <a:rPr lang="en-IN" sz="2800" dirty="0" smtClean="0"/>
              <a:t>First-Line/Lower level Management is also known as supervisory/operative level of management.</a:t>
            </a:r>
          </a:p>
          <a:p>
            <a:pPr algn="just"/>
            <a:r>
              <a:rPr lang="en-IN" sz="2800" dirty="0" smtClean="0"/>
              <a:t>It consists of supervisors, foreman, section officers, superintendent etc. </a:t>
            </a:r>
          </a:p>
          <a:p>
            <a:pPr algn="just"/>
            <a:r>
              <a:rPr lang="en-IN" sz="2800" dirty="0" smtClean="0"/>
              <a:t>Supervisory management refers to those executives whose work has to be largely with personal oversight and direction &amp; controlling of operative employees. </a:t>
            </a:r>
          </a:p>
          <a:p>
            <a:pPr algn="just">
              <a:buNone/>
            </a:pPr>
            <a:r>
              <a:rPr lang="en-IN" sz="2800" dirty="0" smtClean="0"/>
              <a:t>	Their activities include:</a:t>
            </a:r>
          </a:p>
          <a:p>
            <a:pPr algn="just"/>
            <a:r>
              <a:rPr lang="en-IN" sz="2800" dirty="0" smtClean="0"/>
              <a:t>Assigning of jobs and tasks to various workers.</a:t>
            </a:r>
          </a:p>
          <a:p>
            <a:pPr algn="just"/>
            <a:r>
              <a:rPr lang="en-IN" sz="2800" dirty="0" smtClean="0"/>
              <a:t>They guide and instruct workers for day to day activities.</a:t>
            </a:r>
          </a:p>
          <a:p>
            <a:pPr algn="just"/>
            <a:r>
              <a:rPr lang="en-IN" sz="2800" dirty="0" smtClean="0"/>
              <a:t>They are responsible for the quality as well as quantity of production.</a:t>
            </a:r>
          </a:p>
          <a:p>
            <a:pPr algn="just"/>
            <a:r>
              <a:rPr lang="en-IN" sz="2800" dirty="0" smtClean="0"/>
              <a:t>They communicate workers problems, suggestions &amp; recommendatory appeals etc. to the higher level, and higher level goals and objectives to the workers.</a:t>
            </a:r>
          </a:p>
          <a:p>
            <a:pPr algn="just"/>
            <a:endParaRPr lang="en-IN" sz="2800" dirty="0" smtClean="0"/>
          </a:p>
          <a:p>
            <a:pPr algn="just">
              <a:buNone/>
            </a:pPr>
            <a:endParaRPr lang="en-IN" sz="280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648072"/>
          </a:xfrm>
        </p:spPr>
        <p:txBody>
          <a:bodyPr>
            <a:normAutofit fontScale="90000"/>
          </a:bodyPr>
          <a:lstStyle/>
          <a:p>
            <a:r>
              <a:rPr lang="en-US" dirty="0" smtClean="0"/>
              <a:t>Types of Managers / Management Level</a:t>
            </a:r>
            <a:endParaRPr lang="en-IN" dirty="0"/>
          </a:p>
        </p:txBody>
      </p:sp>
      <p:sp>
        <p:nvSpPr>
          <p:cNvPr id="3" name="Content Placeholder 2"/>
          <p:cNvSpPr>
            <a:spLocks noGrp="1"/>
          </p:cNvSpPr>
          <p:nvPr>
            <p:ph idx="1"/>
          </p:nvPr>
        </p:nvSpPr>
        <p:spPr>
          <a:xfrm>
            <a:off x="179512" y="908720"/>
            <a:ext cx="8784976" cy="5760640"/>
          </a:xfrm>
        </p:spPr>
        <p:txBody>
          <a:bodyPr>
            <a:normAutofit fontScale="92500"/>
          </a:bodyPr>
          <a:lstStyle/>
          <a:p>
            <a:pPr algn="just">
              <a:buNone/>
            </a:pPr>
            <a:r>
              <a:rPr lang="en-US" sz="2800" dirty="0" smtClean="0"/>
              <a:t>	</a:t>
            </a:r>
            <a:r>
              <a:rPr lang="en-US" sz="2400" b="1" dirty="0" smtClean="0"/>
              <a:t>Middle Managers</a:t>
            </a:r>
          </a:p>
          <a:p>
            <a:pPr algn="just"/>
            <a:r>
              <a:rPr lang="en-IN" sz="2400" dirty="0" smtClean="0"/>
              <a:t>The branch managers and departmental managers constitute middle level. </a:t>
            </a:r>
          </a:p>
          <a:p>
            <a:pPr algn="just"/>
            <a:r>
              <a:rPr lang="en-IN" sz="2400" dirty="0" smtClean="0"/>
              <a:t>They are responsible to the top management for the functioning of their department. </a:t>
            </a:r>
          </a:p>
          <a:p>
            <a:pPr algn="just"/>
            <a:r>
              <a:rPr lang="en-IN" sz="2400" dirty="0" smtClean="0"/>
              <a:t>They devote more time to organizational and directional functions. </a:t>
            </a:r>
          </a:p>
          <a:p>
            <a:pPr algn="just">
              <a:buNone/>
            </a:pPr>
            <a:r>
              <a:rPr lang="en-IN" sz="2400" dirty="0" smtClean="0"/>
              <a:t>	Their role can be emphasized as:</a:t>
            </a:r>
          </a:p>
          <a:p>
            <a:pPr lvl="0" algn="just"/>
            <a:r>
              <a:rPr lang="en-IN" sz="2400" dirty="0" smtClean="0"/>
              <a:t>They execute the plans of the organization in accordance with the policies and directives of the top management.</a:t>
            </a:r>
          </a:p>
          <a:p>
            <a:pPr lvl="0" algn="just"/>
            <a:r>
              <a:rPr lang="en-IN" sz="2400" dirty="0" smtClean="0"/>
              <a:t>They participate in employment &amp; training of lower level management.</a:t>
            </a:r>
          </a:p>
          <a:p>
            <a:pPr lvl="0" algn="just"/>
            <a:r>
              <a:rPr lang="en-IN" sz="2400" dirty="0" smtClean="0"/>
              <a:t>They are responsible for coordinating the activities within the division or department.</a:t>
            </a:r>
          </a:p>
          <a:p>
            <a:pPr lvl="0" algn="just"/>
            <a:r>
              <a:rPr lang="en-IN" sz="2400" dirty="0" smtClean="0"/>
              <a:t>They are also responsible for inspiring lower level managers towards better performance.</a:t>
            </a:r>
          </a:p>
          <a:p>
            <a:endParaRPr lang="en-IN" sz="2800" dirty="0" smtClean="0"/>
          </a:p>
          <a:p>
            <a:pPr algn="just">
              <a:buNone/>
            </a:pPr>
            <a:endParaRPr lang="en-IN"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fontScale="90000"/>
          </a:bodyPr>
          <a:lstStyle/>
          <a:p>
            <a:r>
              <a:rPr lang="en-US" dirty="0" smtClean="0"/>
              <a:t>Types of Managers / Management Level</a:t>
            </a:r>
            <a:endParaRPr lang="en-IN" dirty="0"/>
          </a:p>
        </p:txBody>
      </p:sp>
      <p:sp>
        <p:nvSpPr>
          <p:cNvPr id="3" name="Content Placeholder 2"/>
          <p:cNvSpPr>
            <a:spLocks noGrp="1"/>
          </p:cNvSpPr>
          <p:nvPr>
            <p:ph idx="1"/>
          </p:nvPr>
        </p:nvSpPr>
        <p:spPr>
          <a:xfrm>
            <a:off x="179512" y="1124744"/>
            <a:ext cx="8784976" cy="5544616"/>
          </a:xfrm>
        </p:spPr>
        <p:txBody>
          <a:bodyPr>
            <a:normAutofit lnSpcReduction="10000"/>
          </a:bodyPr>
          <a:lstStyle/>
          <a:p>
            <a:pPr algn="just">
              <a:buNone/>
            </a:pPr>
            <a:r>
              <a:rPr lang="en-US" sz="2800" dirty="0" smtClean="0"/>
              <a:t>	</a:t>
            </a:r>
            <a:r>
              <a:rPr lang="en-US" sz="2400" b="1" dirty="0" smtClean="0"/>
              <a:t>Top Managers</a:t>
            </a:r>
          </a:p>
          <a:p>
            <a:pPr algn="just"/>
            <a:r>
              <a:rPr lang="en-IN" sz="2400" dirty="0" smtClean="0"/>
              <a:t>It consists of board of directors, chief executive or managing director. </a:t>
            </a:r>
          </a:p>
          <a:p>
            <a:pPr algn="just"/>
            <a:r>
              <a:rPr lang="en-IN" sz="2400" dirty="0" smtClean="0"/>
              <a:t>The top management is the ultimate source of authority and it manages goals and policies for an enterprise. </a:t>
            </a:r>
          </a:p>
          <a:p>
            <a:pPr algn="just"/>
            <a:r>
              <a:rPr lang="en-IN" sz="2400" dirty="0" smtClean="0"/>
              <a:t>It devotes more time on planning and coordinating functions. </a:t>
            </a:r>
          </a:p>
          <a:p>
            <a:pPr algn="just">
              <a:buNone/>
            </a:pPr>
            <a:r>
              <a:rPr lang="en-IN" sz="2400" dirty="0" smtClean="0"/>
              <a:t>	The role of the top management can be summarized as follows:</a:t>
            </a:r>
          </a:p>
          <a:p>
            <a:pPr lvl="0" algn="just"/>
            <a:r>
              <a:rPr lang="en-IN" sz="2400" dirty="0" smtClean="0"/>
              <a:t>Top management lays down the objectives, strategic plans and broad policies of the enterprise.</a:t>
            </a:r>
          </a:p>
          <a:p>
            <a:pPr lvl="0" algn="just"/>
            <a:r>
              <a:rPr lang="en-IN" sz="2400" dirty="0" smtClean="0"/>
              <a:t>It issues necessary instructions for preparation of department budgets, procedures, schedules etc.</a:t>
            </a:r>
          </a:p>
          <a:p>
            <a:pPr lvl="0" algn="just"/>
            <a:r>
              <a:rPr lang="en-IN" sz="2400" dirty="0" smtClean="0"/>
              <a:t>It controls &amp; coordinates the activities of all the departments.</a:t>
            </a:r>
          </a:p>
          <a:p>
            <a:pPr lvl="0" algn="just"/>
            <a:r>
              <a:rPr lang="en-IN" sz="2400" dirty="0" smtClean="0"/>
              <a:t>The top management is also responsible towards the shareholders for the performance of the enterprise.</a:t>
            </a:r>
          </a:p>
          <a:p>
            <a:pPr algn="just"/>
            <a:endParaRPr lang="en-IN" sz="2800" dirty="0" smtClean="0"/>
          </a:p>
          <a:p>
            <a:pPr algn="just">
              <a:buNone/>
            </a:pPr>
            <a:endParaRPr lang="en-IN" sz="28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80120"/>
          </a:xfrm>
        </p:spPr>
        <p:txBody>
          <a:bodyPr>
            <a:normAutofit/>
          </a:bodyPr>
          <a:lstStyle/>
          <a:p>
            <a:r>
              <a:rPr lang="en-US" dirty="0" smtClean="0"/>
              <a:t>Management</a:t>
            </a:r>
            <a:endParaRPr lang="en-IN" dirty="0"/>
          </a:p>
        </p:txBody>
      </p:sp>
      <p:sp>
        <p:nvSpPr>
          <p:cNvPr id="3" name="Content Placeholder 2"/>
          <p:cNvSpPr>
            <a:spLocks noGrp="1"/>
          </p:cNvSpPr>
          <p:nvPr>
            <p:ph idx="1"/>
          </p:nvPr>
        </p:nvSpPr>
        <p:spPr>
          <a:xfrm>
            <a:off x="179512" y="1268760"/>
            <a:ext cx="8784976" cy="5400600"/>
          </a:xfrm>
        </p:spPr>
        <p:txBody>
          <a:bodyPr>
            <a:normAutofit/>
          </a:bodyPr>
          <a:lstStyle/>
          <a:p>
            <a:pPr algn="ctr">
              <a:buNone/>
            </a:pPr>
            <a:r>
              <a:rPr lang="en-US" sz="2800" dirty="0" smtClean="0"/>
              <a:t>Definitions of Management</a:t>
            </a:r>
          </a:p>
          <a:p>
            <a:pPr lvl="0" algn="just"/>
            <a:r>
              <a:rPr lang="en-US" sz="2800" dirty="0"/>
              <a:t>“Management is an art of getting things done through people”. - Mary Parker Fallett</a:t>
            </a:r>
            <a:endParaRPr lang="en-IN" sz="2800" dirty="0"/>
          </a:p>
          <a:p>
            <a:pPr lvl="0" algn="just"/>
            <a:r>
              <a:rPr lang="en-US" sz="2800" dirty="0"/>
              <a:t>“Management is a process of planning, organizing, staffing, directing and controlling to accomplish organizational objectives through the coordinated use of human and material skills”. – Prof. Moore</a:t>
            </a:r>
            <a:endParaRPr lang="en-IN" sz="2800" dirty="0"/>
          </a:p>
          <a:p>
            <a:pPr lvl="0" algn="just"/>
            <a:r>
              <a:rPr lang="en-US" sz="2800" dirty="0"/>
              <a:t>“Management is the process of designing and maintaining an environment in which individuals working together in groups, accomplish their aims efficiently and effectively”. - Koontz</a:t>
            </a:r>
            <a:endParaRPr lang="en-IN" sz="2800" dirty="0"/>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fontScale="90000"/>
          </a:bodyPr>
          <a:lstStyle/>
          <a:p>
            <a:r>
              <a:rPr lang="en-US" dirty="0" smtClean="0"/>
              <a:t>Types of Managers / Management Level</a:t>
            </a:r>
            <a:endParaRPr lang="en-IN" dirty="0"/>
          </a:p>
        </p:txBody>
      </p:sp>
      <p:pic>
        <p:nvPicPr>
          <p:cNvPr id="5" name="Picture 4" descr="Levels of Management"/>
          <p:cNvPicPr/>
          <p:nvPr/>
        </p:nvPicPr>
        <p:blipFill>
          <a:blip r:embed="rId2" cstate="print"/>
          <a:srcRect/>
          <a:stretch>
            <a:fillRect/>
          </a:stretch>
        </p:blipFill>
        <p:spPr bwMode="auto">
          <a:xfrm>
            <a:off x="395536" y="1124744"/>
            <a:ext cx="8352927" cy="540059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784976" cy="1224136"/>
          </a:xfrm>
        </p:spPr>
        <p:txBody>
          <a:bodyPr>
            <a:normAutofit/>
          </a:bodyPr>
          <a:lstStyle/>
          <a:p>
            <a:r>
              <a:rPr lang="en-US" dirty="0" smtClean="0"/>
              <a:t>Management Skills</a:t>
            </a:r>
            <a:endParaRPr lang="en-IN" dirty="0"/>
          </a:p>
        </p:txBody>
      </p:sp>
      <p:sp>
        <p:nvSpPr>
          <p:cNvPr id="3" name="Content Placeholder 2"/>
          <p:cNvSpPr>
            <a:spLocks noGrp="1"/>
          </p:cNvSpPr>
          <p:nvPr>
            <p:ph idx="1"/>
          </p:nvPr>
        </p:nvSpPr>
        <p:spPr>
          <a:xfrm>
            <a:off x="179512" y="1484784"/>
            <a:ext cx="8784976" cy="5184576"/>
          </a:xfrm>
        </p:spPr>
        <p:txBody>
          <a:bodyPr>
            <a:normAutofit/>
          </a:bodyPr>
          <a:lstStyle/>
          <a:p>
            <a:pPr algn="just"/>
            <a:r>
              <a:rPr lang="en-IN" sz="2400" b="1" dirty="0" smtClean="0"/>
              <a:t>Technical skill</a:t>
            </a:r>
            <a:r>
              <a:rPr lang="en-IN" sz="2400" dirty="0" smtClean="0"/>
              <a:t> is the ability to use the procedures, techniques and knowledge of a specialized field. Surgeons, engineers, musicians and accountants all have technical skills in their respective field. </a:t>
            </a:r>
          </a:p>
          <a:p>
            <a:pPr algn="just"/>
            <a:r>
              <a:rPr lang="en-IN" sz="2400" b="1" dirty="0" smtClean="0"/>
              <a:t>Human skill </a:t>
            </a:r>
            <a:r>
              <a:rPr lang="en-IN" sz="2400" dirty="0" smtClean="0"/>
              <a:t>is the ability to work with, understand and motivate other people as individuals or in groups. </a:t>
            </a:r>
          </a:p>
          <a:p>
            <a:pPr algn="just"/>
            <a:r>
              <a:rPr lang="en-IN" sz="2400" b="1" dirty="0" smtClean="0"/>
              <a:t>Conceptual skill </a:t>
            </a:r>
            <a:r>
              <a:rPr lang="en-IN" sz="2400" dirty="0" smtClean="0"/>
              <a:t>is the ability to coordinate and integrate all of an organization’s interests and activities. It involves seeing the organization as a whole, understanding how its parts depend on one another, and anticipating how a change in any of its parts will affect the whole.</a:t>
            </a:r>
          </a:p>
          <a:p>
            <a:pPr algn="just"/>
            <a:endParaRPr lang="en-IN" sz="2800" dirty="0" smtClean="0"/>
          </a:p>
          <a:p>
            <a:pPr algn="just">
              <a:buNone/>
            </a:pPr>
            <a:endParaRPr lang="en-IN" sz="28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Management Skills</a:t>
            </a:r>
            <a:endParaRPr lang="en-IN" dirty="0"/>
          </a:p>
        </p:txBody>
      </p:sp>
      <p:pic>
        <p:nvPicPr>
          <p:cNvPr id="5" name="Picture 4"/>
          <p:cNvPicPr/>
          <p:nvPr/>
        </p:nvPicPr>
        <p:blipFill>
          <a:blip r:embed="rId2" cstate="print"/>
          <a:srcRect/>
          <a:stretch>
            <a:fillRect/>
          </a:stretch>
        </p:blipFill>
        <p:spPr bwMode="auto">
          <a:xfrm>
            <a:off x="251521" y="1340768"/>
            <a:ext cx="8568952" cy="5256584"/>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784976" cy="1656184"/>
          </a:xfrm>
        </p:spPr>
        <p:txBody>
          <a:bodyPr>
            <a:normAutofit/>
          </a:bodyPr>
          <a:lstStyle/>
          <a:p>
            <a:r>
              <a:rPr lang="en-US" dirty="0" smtClean="0"/>
              <a:t>The Challenges of Management</a:t>
            </a:r>
            <a:endParaRPr lang="en-IN" dirty="0"/>
          </a:p>
        </p:txBody>
      </p:sp>
      <p:sp>
        <p:nvSpPr>
          <p:cNvPr id="3" name="Content Placeholder 2"/>
          <p:cNvSpPr>
            <a:spLocks noGrp="1"/>
          </p:cNvSpPr>
          <p:nvPr>
            <p:ph idx="1"/>
          </p:nvPr>
        </p:nvSpPr>
        <p:spPr>
          <a:xfrm>
            <a:off x="179512" y="1916832"/>
            <a:ext cx="8784976" cy="4752528"/>
          </a:xfrm>
        </p:spPr>
        <p:txBody>
          <a:bodyPr>
            <a:normAutofit/>
          </a:bodyPr>
          <a:lstStyle/>
          <a:p>
            <a:pPr lvl="0" algn="just"/>
            <a:r>
              <a:rPr lang="en-IN" dirty="0" smtClean="0"/>
              <a:t>The need for vision</a:t>
            </a:r>
          </a:p>
          <a:p>
            <a:pPr lvl="0" algn="just"/>
            <a:r>
              <a:rPr lang="en-IN" dirty="0" smtClean="0"/>
              <a:t>The need for ethics</a:t>
            </a:r>
          </a:p>
          <a:p>
            <a:pPr lvl="0" algn="just"/>
            <a:r>
              <a:rPr lang="en-IN" dirty="0" smtClean="0"/>
              <a:t>The need for responsiveness to cultural diversity</a:t>
            </a:r>
          </a:p>
          <a:p>
            <a:pPr algn="just"/>
            <a:endParaRPr lang="en-IN" dirty="0" smtClean="0"/>
          </a:p>
          <a:p>
            <a:pPr algn="just">
              <a:buNone/>
            </a:pPr>
            <a:endParaRPr lang="en-IN" sz="2800" dirty="0" smtClean="0"/>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648072"/>
          </a:xfrm>
        </p:spPr>
        <p:txBody>
          <a:bodyPr>
            <a:normAutofit fontScale="90000"/>
          </a:bodyPr>
          <a:lstStyle/>
          <a:p>
            <a:r>
              <a:rPr lang="en-US" dirty="0" smtClean="0"/>
              <a:t>The Evolution of Management Theory</a:t>
            </a:r>
            <a:endParaRPr lang="en-IN" dirty="0"/>
          </a:p>
        </p:txBody>
      </p:sp>
      <p:grpSp>
        <p:nvGrpSpPr>
          <p:cNvPr id="5" name="Group 4"/>
          <p:cNvGrpSpPr>
            <a:grpSpLocks/>
          </p:cNvGrpSpPr>
          <p:nvPr/>
        </p:nvGrpSpPr>
        <p:grpSpPr bwMode="auto">
          <a:xfrm>
            <a:off x="251520" y="1124744"/>
            <a:ext cx="8640960" cy="5400600"/>
            <a:chOff x="432" y="864"/>
            <a:chExt cx="5088" cy="3059"/>
          </a:xfrm>
        </p:grpSpPr>
        <p:sp>
          <p:nvSpPr>
            <p:cNvPr id="6" name="AutoShape 7"/>
            <p:cNvSpPr>
              <a:spLocks noChangeArrowheads="1"/>
            </p:cNvSpPr>
            <p:nvPr/>
          </p:nvSpPr>
          <p:spPr bwMode="auto">
            <a:xfrm rot="-1848112">
              <a:off x="432" y="1536"/>
              <a:ext cx="5088" cy="1104"/>
            </a:xfrm>
            <a:prstGeom prst="rightArrow">
              <a:avLst>
                <a:gd name="adj1" fmla="val 64852"/>
                <a:gd name="adj2" fmla="val 73035"/>
              </a:avLst>
            </a:prstGeom>
            <a:solidFill>
              <a:srgbClr val="FFFFCC"/>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US"/>
            </a:p>
          </p:txBody>
        </p:sp>
        <p:sp>
          <p:nvSpPr>
            <p:cNvPr id="7" name="Line 8"/>
            <p:cNvSpPr>
              <a:spLocks noChangeShapeType="1"/>
            </p:cNvSpPr>
            <p:nvPr/>
          </p:nvSpPr>
          <p:spPr bwMode="auto">
            <a:xfrm>
              <a:off x="576" y="864"/>
              <a:ext cx="0" cy="2832"/>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 name="Line 9"/>
            <p:cNvSpPr>
              <a:spLocks noChangeShapeType="1"/>
            </p:cNvSpPr>
            <p:nvPr/>
          </p:nvSpPr>
          <p:spPr bwMode="auto">
            <a:xfrm>
              <a:off x="576" y="3696"/>
              <a:ext cx="4368" cy="0"/>
            </a:xfrm>
            <a:prstGeom prst="line">
              <a:avLst/>
            </a:prstGeom>
            <a:noFill/>
            <a:ln w="2857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 name="Rectangle 8"/>
            <p:cNvSpPr>
              <a:spLocks noChangeArrowheads="1"/>
            </p:cNvSpPr>
            <p:nvPr/>
          </p:nvSpPr>
          <p:spPr bwMode="auto">
            <a:xfrm>
              <a:off x="768" y="2928"/>
              <a:ext cx="1008" cy="384"/>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lnSpc>
                  <a:spcPct val="120000"/>
                </a:lnSpc>
                <a:spcBef>
                  <a:spcPct val="20000"/>
                </a:spcBef>
              </a:pPr>
              <a:r>
                <a:rPr lang="en-US" sz="1000" b="1">
                  <a:solidFill>
                    <a:schemeClr val="accent2"/>
                  </a:solidFill>
                </a:rPr>
                <a:t>Venetian business enterprises and their management practices</a:t>
              </a:r>
            </a:p>
            <a:p>
              <a:pPr algn="ctr"/>
              <a:endParaRPr lang="en-US" sz="1000" b="1"/>
            </a:p>
          </p:txBody>
        </p:sp>
        <p:sp>
          <p:nvSpPr>
            <p:cNvPr id="10" name="Text Box 11"/>
            <p:cNvSpPr txBox="1">
              <a:spLocks noChangeArrowheads="1"/>
            </p:cNvSpPr>
            <p:nvPr/>
          </p:nvSpPr>
          <p:spPr bwMode="auto">
            <a:xfrm>
              <a:off x="1104" y="3696"/>
              <a:ext cx="400" cy="21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a:t>1400</a:t>
              </a:r>
            </a:p>
          </p:txBody>
        </p:sp>
        <p:sp>
          <p:nvSpPr>
            <p:cNvPr id="11" name="Rectangle 10"/>
            <p:cNvSpPr>
              <a:spLocks noChangeArrowheads="1"/>
            </p:cNvSpPr>
            <p:nvPr/>
          </p:nvSpPr>
          <p:spPr bwMode="auto">
            <a:xfrm>
              <a:off x="1488" y="2496"/>
              <a:ext cx="1008" cy="384"/>
            </a:xfrm>
            <a:prstGeom prst="rect">
              <a:avLst/>
            </a:prstGeom>
            <a:noFill/>
            <a:ln w="9525">
              <a:no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lnSpc>
                  <a:spcPct val="120000"/>
                </a:lnSpc>
                <a:spcBef>
                  <a:spcPct val="20000"/>
                </a:spcBef>
              </a:pPr>
              <a:r>
                <a:rPr lang="en-US" sz="1000" b="1">
                  <a:solidFill>
                    <a:schemeClr val="accent2"/>
                  </a:solidFill>
                </a:rPr>
                <a:t>Adam Smith   division of labor</a:t>
              </a:r>
            </a:p>
            <a:p>
              <a:pPr algn="ctr"/>
              <a:endParaRPr lang="en-US" sz="1000" b="1">
                <a:solidFill>
                  <a:schemeClr val="accent2"/>
                </a:solidFill>
              </a:endParaRPr>
            </a:p>
          </p:txBody>
        </p:sp>
        <p:sp>
          <p:nvSpPr>
            <p:cNvPr id="12" name="Text Box 13"/>
            <p:cNvSpPr txBox="1">
              <a:spLocks noChangeArrowheads="1"/>
            </p:cNvSpPr>
            <p:nvPr/>
          </p:nvSpPr>
          <p:spPr bwMode="auto">
            <a:xfrm>
              <a:off x="1872" y="3696"/>
              <a:ext cx="400" cy="21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a:t>1700</a:t>
              </a:r>
            </a:p>
          </p:txBody>
        </p:sp>
        <p:sp>
          <p:nvSpPr>
            <p:cNvPr id="13" name="Rectangle 12"/>
            <p:cNvSpPr>
              <a:spLocks noChangeArrowheads="1"/>
            </p:cNvSpPr>
            <p:nvPr/>
          </p:nvSpPr>
          <p:spPr bwMode="auto">
            <a:xfrm>
              <a:off x="2256" y="2160"/>
              <a:ext cx="910" cy="154"/>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000" b="1">
                  <a:solidFill>
                    <a:schemeClr val="accent2"/>
                  </a:solidFill>
                </a:rPr>
                <a:t>Industrial Revolution</a:t>
              </a:r>
            </a:p>
          </p:txBody>
        </p:sp>
        <p:sp>
          <p:nvSpPr>
            <p:cNvPr id="14" name="Text Box 15"/>
            <p:cNvSpPr txBox="1">
              <a:spLocks noChangeArrowheads="1"/>
            </p:cNvSpPr>
            <p:nvPr/>
          </p:nvSpPr>
          <p:spPr bwMode="auto">
            <a:xfrm>
              <a:off x="2640" y="3711"/>
              <a:ext cx="400" cy="21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a:t>1800</a:t>
              </a:r>
            </a:p>
          </p:txBody>
        </p:sp>
        <p:sp>
          <p:nvSpPr>
            <p:cNvPr id="15" name="Rectangle 14"/>
            <p:cNvSpPr>
              <a:spLocks noChangeArrowheads="1"/>
            </p:cNvSpPr>
            <p:nvPr/>
          </p:nvSpPr>
          <p:spPr bwMode="auto">
            <a:xfrm>
              <a:off x="3072" y="1680"/>
              <a:ext cx="1106" cy="25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000" b="1">
                  <a:solidFill>
                    <a:schemeClr val="accent2"/>
                  </a:solidFill>
                </a:rPr>
                <a:t>Early management approaches</a:t>
              </a:r>
            </a:p>
          </p:txBody>
        </p:sp>
        <p:sp>
          <p:nvSpPr>
            <p:cNvPr id="16" name="Text Box 17"/>
            <p:cNvSpPr txBox="1">
              <a:spLocks noChangeArrowheads="1"/>
            </p:cNvSpPr>
            <p:nvPr/>
          </p:nvSpPr>
          <p:spPr bwMode="auto">
            <a:xfrm>
              <a:off x="3216" y="3696"/>
              <a:ext cx="763" cy="21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a:t>1900- 1950</a:t>
              </a:r>
            </a:p>
          </p:txBody>
        </p:sp>
        <p:sp>
          <p:nvSpPr>
            <p:cNvPr id="17" name="Rectangle 16"/>
            <p:cNvSpPr>
              <a:spLocks noChangeArrowheads="1"/>
            </p:cNvSpPr>
            <p:nvPr/>
          </p:nvSpPr>
          <p:spPr bwMode="auto">
            <a:xfrm>
              <a:off x="3888" y="1152"/>
              <a:ext cx="864" cy="346"/>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000" b="1">
                  <a:solidFill>
                    <a:schemeClr val="accent2"/>
                  </a:solidFill>
                </a:rPr>
                <a:t>Modern management approaches</a:t>
              </a:r>
            </a:p>
          </p:txBody>
        </p:sp>
        <p:sp>
          <p:nvSpPr>
            <p:cNvPr id="18" name="Text Box 19"/>
            <p:cNvSpPr txBox="1">
              <a:spLocks noChangeArrowheads="1"/>
            </p:cNvSpPr>
            <p:nvPr/>
          </p:nvSpPr>
          <p:spPr bwMode="auto">
            <a:xfrm>
              <a:off x="4128" y="3711"/>
              <a:ext cx="692" cy="212"/>
            </a:xfrm>
            <a:prstGeom prst="rect">
              <a:avLst/>
            </a:prstGeom>
            <a:noFill/>
            <a:ln w="9525">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a:t>Post 1950</a:t>
              </a:r>
            </a:p>
          </p:txBody>
        </p:sp>
      </p:gr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p:cNvSpPr>
            <a:spLocks noGrp="1" noChangeArrowheads="1"/>
          </p:cNvSpPr>
          <p:nvPr/>
        </p:nvSpPr>
        <p:spPr bwMode="auto">
          <a:xfrm>
            <a:off x="457200" y="201612"/>
            <a:ext cx="8229600" cy="4873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r>
              <a:rPr lang="en-US" sz="2400" b="1" dirty="0" smtClean="0">
                <a:solidFill>
                  <a:srgbClr val="996633"/>
                </a:solidFill>
              </a:rPr>
              <a:t>Key Management Theories – An Overview</a:t>
            </a:r>
            <a:r>
              <a:rPr lang="en-US" sz="2400" b="1" dirty="0" smtClean="0"/>
              <a:t> </a:t>
            </a:r>
          </a:p>
        </p:txBody>
      </p:sp>
      <p:sp>
        <p:nvSpPr>
          <p:cNvPr id="67" name="Rectangle 66"/>
          <p:cNvSpPr>
            <a:spLocks noChangeArrowheads="1"/>
          </p:cNvSpPr>
          <p:nvPr/>
        </p:nvSpPr>
        <p:spPr bwMode="auto">
          <a:xfrm>
            <a:off x="152400" y="1954212"/>
            <a:ext cx="8686800" cy="381000"/>
          </a:xfrm>
          <a:prstGeom prst="rect">
            <a:avLst/>
          </a:prstGeom>
          <a:solidFill>
            <a:srgbClr val="99CCFF"/>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600" b="1"/>
              <a:t>1890     1900     1910      1920      1930       1940      1950       1960      1970      1980       1990</a:t>
            </a:r>
          </a:p>
        </p:txBody>
      </p:sp>
      <p:sp>
        <p:nvSpPr>
          <p:cNvPr id="68" name="Line 5"/>
          <p:cNvSpPr>
            <a:spLocks noChangeShapeType="1"/>
          </p:cNvSpPr>
          <p:nvPr/>
        </p:nvSpPr>
        <p:spPr bwMode="auto">
          <a:xfrm>
            <a:off x="5334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69" name="Text Box 7"/>
          <p:cNvSpPr txBox="1">
            <a:spLocks noChangeArrowheads="1"/>
          </p:cNvSpPr>
          <p:nvPr/>
        </p:nvSpPr>
        <p:spPr bwMode="auto">
          <a:xfrm>
            <a:off x="76200" y="2716212"/>
            <a:ext cx="9906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Labour Shortage </a:t>
            </a:r>
          </a:p>
        </p:txBody>
      </p:sp>
      <p:sp>
        <p:nvSpPr>
          <p:cNvPr id="70" name="Line 8"/>
          <p:cNvSpPr>
            <a:spLocks noChangeShapeType="1"/>
          </p:cNvSpPr>
          <p:nvPr/>
        </p:nvSpPr>
        <p:spPr bwMode="auto">
          <a:xfrm>
            <a:off x="1219200" y="1649412"/>
            <a:ext cx="0" cy="3048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1" name="Text Box 9"/>
          <p:cNvSpPr txBox="1">
            <a:spLocks noChangeArrowheads="1"/>
          </p:cNvSpPr>
          <p:nvPr/>
        </p:nvSpPr>
        <p:spPr bwMode="auto">
          <a:xfrm>
            <a:off x="304800" y="963612"/>
            <a:ext cx="1828800" cy="646331"/>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dirty="0"/>
              <a:t>“Muckrakers” </a:t>
            </a:r>
            <a:r>
              <a:rPr lang="en-US" sz="1200" dirty="0" smtClean="0"/>
              <a:t>began </a:t>
            </a:r>
            <a:r>
              <a:rPr lang="en-US" sz="1200" dirty="0"/>
              <a:t>exposes of business (1902)  </a:t>
            </a:r>
          </a:p>
        </p:txBody>
      </p:sp>
      <p:sp>
        <p:nvSpPr>
          <p:cNvPr id="72" name="Line 10"/>
          <p:cNvSpPr>
            <a:spLocks noChangeShapeType="1"/>
          </p:cNvSpPr>
          <p:nvPr/>
        </p:nvSpPr>
        <p:spPr bwMode="auto">
          <a:xfrm>
            <a:off x="22860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3" name="Text Box 11"/>
          <p:cNvSpPr txBox="1">
            <a:spLocks noChangeArrowheads="1"/>
          </p:cNvSpPr>
          <p:nvPr/>
        </p:nvSpPr>
        <p:spPr bwMode="auto">
          <a:xfrm>
            <a:off x="1676400" y="2716212"/>
            <a:ext cx="1219200" cy="47625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World War I </a:t>
            </a:r>
          </a:p>
          <a:p>
            <a:pPr algn="ctr">
              <a:lnSpc>
                <a:spcPct val="60000"/>
              </a:lnSpc>
              <a:spcBef>
                <a:spcPct val="50000"/>
              </a:spcBef>
            </a:pPr>
            <a:r>
              <a:rPr lang="en-US" sz="1200"/>
              <a:t>(1914-1918)</a:t>
            </a:r>
          </a:p>
        </p:txBody>
      </p:sp>
      <p:sp>
        <p:nvSpPr>
          <p:cNvPr id="74" name="Line 12"/>
          <p:cNvSpPr>
            <a:spLocks noChangeShapeType="1"/>
          </p:cNvSpPr>
          <p:nvPr/>
        </p:nvSpPr>
        <p:spPr bwMode="auto">
          <a:xfrm>
            <a:off x="3505200" y="1649412"/>
            <a:ext cx="0" cy="3048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5" name="Text Box 13"/>
          <p:cNvSpPr txBox="1">
            <a:spLocks noChangeArrowheads="1"/>
          </p:cNvSpPr>
          <p:nvPr/>
        </p:nvSpPr>
        <p:spPr bwMode="auto">
          <a:xfrm>
            <a:off x="2590800" y="963612"/>
            <a:ext cx="18288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The Great Depression Begins </a:t>
            </a:r>
          </a:p>
        </p:txBody>
      </p:sp>
      <p:sp>
        <p:nvSpPr>
          <p:cNvPr id="76" name="Line 14"/>
          <p:cNvSpPr>
            <a:spLocks noChangeShapeType="1"/>
          </p:cNvSpPr>
          <p:nvPr/>
        </p:nvSpPr>
        <p:spPr bwMode="auto">
          <a:xfrm>
            <a:off x="5181600" y="1649412"/>
            <a:ext cx="0" cy="3048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7" name="Text Box 15"/>
          <p:cNvSpPr txBox="1">
            <a:spLocks noChangeArrowheads="1"/>
          </p:cNvSpPr>
          <p:nvPr/>
        </p:nvSpPr>
        <p:spPr bwMode="auto">
          <a:xfrm>
            <a:off x="4267200" y="963612"/>
            <a:ext cx="18288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Deming lectures on quality in Japan </a:t>
            </a:r>
          </a:p>
        </p:txBody>
      </p:sp>
      <p:sp>
        <p:nvSpPr>
          <p:cNvPr id="78" name="Line 16"/>
          <p:cNvSpPr>
            <a:spLocks noChangeShapeType="1"/>
          </p:cNvSpPr>
          <p:nvPr/>
        </p:nvSpPr>
        <p:spPr bwMode="auto">
          <a:xfrm>
            <a:off x="7315200" y="1649412"/>
            <a:ext cx="0" cy="3048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79" name="Text Box 17"/>
          <p:cNvSpPr txBox="1">
            <a:spLocks noChangeArrowheads="1"/>
          </p:cNvSpPr>
          <p:nvPr/>
        </p:nvSpPr>
        <p:spPr bwMode="auto">
          <a:xfrm>
            <a:off x="6553200" y="1116012"/>
            <a:ext cx="12192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Apple Corp. Formed (1977) </a:t>
            </a:r>
          </a:p>
        </p:txBody>
      </p:sp>
      <p:sp>
        <p:nvSpPr>
          <p:cNvPr id="80" name="Line 18"/>
          <p:cNvSpPr>
            <a:spLocks noChangeShapeType="1"/>
          </p:cNvSpPr>
          <p:nvPr/>
        </p:nvSpPr>
        <p:spPr bwMode="auto">
          <a:xfrm>
            <a:off x="8382000" y="1649412"/>
            <a:ext cx="0" cy="3048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1" name="Text Box 19"/>
          <p:cNvSpPr txBox="1">
            <a:spLocks noChangeArrowheads="1"/>
          </p:cNvSpPr>
          <p:nvPr/>
        </p:nvSpPr>
        <p:spPr bwMode="auto">
          <a:xfrm>
            <a:off x="7848600" y="1116012"/>
            <a:ext cx="12192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Baldrige Award initiated (1987) </a:t>
            </a:r>
          </a:p>
        </p:txBody>
      </p:sp>
      <p:sp>
        <p:nvSpPr>
          <p:cNvPr id="82" name="Line 20"/>
          <p:cNvSpPr>
            <a:spLocks noChangeShapeType="1"/>
          </p:cNvSpPr>
          <p:nvPr/>
        </p:nvSpPr>
        <p:spPr bwMode="auto">
          <a:xfrm>
            <a:off x="7848600" y="1039812"/>
            <a:ext cx="0" cy="914400"/>
          </a:xfrm>
          <a:prstGeom prst="line">
            <a:avLst/>
          </a:prstGeom>
          <a:noFill/>
          <a:ln w="9525">
            <a:solidFill>
              <a:schemeClr val="tx1"/>
            </a:solidFill>
            <a:round/>
            <a:headEnd type="oval" w="med" len="me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3" name="Text Box 21"/>
          <p:cNvSpPr txBox="1">
            <a:spLocks noChangeArrowheads="1"/>
          </p:cNvSpPr>
          <p:nvPr/>
        </p:nvSpPr>
        <p:spPr bwMode="auto">
          <a:xfrm>
            <a:off x="6553200" y="582612"/>
            <a:ext cx="2362200" cy="45720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In search of Excellence becomes bestseller (Mid-1980s) </a:t>
            </a:r>
          </a:p>
        </p:txBody>
      </p:sp>
      <p:sp>
        <p:nvSpPr>
          <p:cNvPr id="84" name="Text Box 22"/>
          <p:cNvSpPr txBox="1">
            <a:spLocks noChangeArrowheads="1"/>
          </p:cNvSpPr>
          <p:nvPr/>
        </p:nvSpPr>
        <p:spPr bwMode="auto">
          <a:xfrm>
            <a:off x="3733800" y="2716212"/>
            <a:ext cx="1219200" cy="476250"/>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World War II </a:t>
            </a:r>
          </a:p>
          <a:p>
            <a:pPr algn="ctr">
              <a:lnSpc>
                <a:spcPct val="60000"/>
              </a:lnSpc>
              <a:spcBef>
                <a:spcPct val="50000"/>
              </a:spcBef>
            </a:pPr>
            <a:r>
              <a:rPr lang="en-US" sz="1200"/>
              <a:t>(1941-1945)</a:t>
            </a:r>
          </a:p>
        </p:txBody>
      </p:sp>
      <p:sp>
        <p:nvSpPr>
          <p:cNvPr id="85" name="Line 24"/>
          <p:cNvSpPr>
            <a:spLocks noChangeShapeType="1"/>
          </p:cNvSpPr>
          <p:nvPr/>
        </p:nvSpPr>
        <p:spPr bwMode="auto">
          <a:xfrm>
            <a:off x="43434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6" name="Text Box 25"/>
          <p:cNvSpPr txBox="1">
            <a:spLocks noChangeArrowheads="1"/>
          </p:cNvSpPr>
          <p:nvPr/>
        </p:nvSpPr>
        <p:spPr bwMode="auto">
          <a:xfrm>
            <a:off x="5334000" y="2716212"/>
            <a:ext cx="1219200" cy="82232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Protest Movemenets (1960s to early 1970s) </a:t>
            </a:r>
          </a:p>
        </p:txBody>
      </p:sp>
      <p:sp>
        <p:nvSpPr>
          <p:cNvPr id="87" name="Line 26"/>
          <p:cNvSpPr>
            <a:spLocks noChangeShapeType="1"/>
          </p:cNvSpPr>
          <p:nvPr/>
        </p:nvSpPr>
        <p:spPr bwMode="auto">
          <a:xfrm>
            <a:off x="59436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88" name="Text Box 27"/>
          <p:cNvSpPr txBox="1">
            <a:spLocks noChangeArrowheads="1"/>
          </p:cNvSpPr>
          <p:nvPr/>
        </p:nvSpPr>
        <p:spPr bwMode="auto">
          <a:xfrm>
            <a:off x="6858000" y="2716212"/>
            <a:ext cx="990600" cy="639763"/>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a:t>IBM PC Introduced (1981)  </a:t>
            </a:r>
          </a:p>
        </p:txBody>
      </p:sp>
      <p:sp>
        <p:nvSpPr>
          <p:cNvPr id="89" name="Line 28"/>
          <p:cNvSpPr>
            <a:spLocks noChangeShapeType="1"/>
          </p:cNvSpPr>
          <p:nvPr/>
        </p:nvSpPr>
        <p:spPr bwMode="auto">
          <a:xfrm>
            <a:off x="74676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0" name="Text Box 29"/>
          <p:cNvSpPr txBox="1">
            <a:spLocks noChangeArrowheads="1"/>
          </p:cNvSpPr>
          <p:nvPr/>
        </p:nvSpPr>
        <p:spPr bwMode="auto">
          <a:xfrm>
            <a:off x="7924800" y="2640012"/>
            <a:ext cx="1143000" cy="822325"/>
          </a:xfrm>
          <a:prstGeom prst="rect">
            <a:avLst/>
          </a:prstGeom>
          <a:noFill/>
          <a:ln w="9525">
            <a:noFill/>
            <a:miter lim="800000"/>
            <a:headEnd/>
            <a:tailEnd/>
          </a:ln>
        </p:spPr>
        <p:txBody>
          <a:bodyPr>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spcBef>
                <a:spcPct val="50000"/>
              </a:spcBef>
            </a:pPr>
            <a:r>
              <a:rPr lang="en-US" sz="1200" dirty="0"/>
              <a:t>AT &amp; T divestiture takes effect (Jan 1, 1984)  </a:t>
            </a:r>
          </a:p>
        </p:txBody>
      </p:sp>
      <p:sp>
        <p:nvSpPr>
          <p:cNvPr id="91" name="Line 30"/>
          <p:cNvSpPr>
            <a:spLocks noChangeShapeType="1"/>
          </p:cNvSpPr>
          <p:nvPr/>
        </p:nvSpPr>
        <p:spPr bwMode="auto">
          <a:xfrm>
            <a:off x="8077200" y="2335212"/>
            <a:ext cx="0" cy="304800"/>
          </a:xfrm>
          <a:prstGeom prst="line">
            <a:avLst/>
          </a:prstGeom>
          <a:noFill/>
          <a:ln w="9525">
            <a:solidFill>
              <a:schemeClr val="tx1"/>
            </a:solidFill>
            <a:round/>
            <a:headEnd/>
            <a:tailEnd type="oval" w="med" len="me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2" name="Rectangle 91"/>
          <p:cNvSpPr>
            <a:spLocks noChangeArrowheads="1"/>
          </p:cNvSpPr>
          <p:nvPr/>
        </p:nvSpPr>
        <p:spPr bwMode="auto">
          <a:xfrm>
            <a:off x="457200" y="3532187"/>
            <a:ext cx="8429625" cy="457200"/>
          </a:xfrm>
          <a:prstGeom prst="rect">
            <a:avLst/>
          </a:prstGeom>
          <a:solidFill>
            <a:schemeClr val="accent1"/>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r>
              <a:rPr lang="en-US" sz="1400" b="1"/>
              <a:t>Scientific Management School 			Classical Organizational Theory School </a:t>
            </a:r>
          </a:p>
        </p:txBody>
      </p:sp>
      <p:sp>
        <p:nvSpPr>
          <p:cNvPr id="93" name="Rectangle 92"/>
          <p:cNvSpPr>
            <a:spLocks noChangeArrowheads="1"/>
          </p:cNvSpPr>
          <p:nvPr/>
        </p:nvSpPr>
        <p:spPr bwMode="auto">
          <a:xfrm>
            <a:off x="2133600" y="4065587"/>
            <a:ext cx="6750050" cy="457200"/>
          </a:xfrm>
          <a:prstGeom prst="rect">
            <a:avLst/>
          </a:prstGeom>
          <a:solidFill>
            <a:srgbClr val="FFCC99"/>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400" b="1"/>
              <a:t>The Behavioral School</a:t>
            </a:r>
            <a:r>
              <a:rPr lang="en-US"/>
              <a:t> </a:t>
            </a:r>
          </a:p>
        </p:txBody>
      </p:sp>
      <p:sp>
        <p:nvSpPr>
          <p:cNvPr id="94" name="Rectangle 93"/>
          <p:cNvSpPr>
            <a:spLocks noChangeArrowheads="1"/>
          </p:cNvSpPr>
          <p:nvPr/>
        </p:nvSpPr>
        <p:spPr bwMode="auto">
          <a:xfrm>
            <a:off x="4267200" y="4598987"/>
            <a:ext cx="4616450" cy="457200"/>
          </a:xfrm>
          <a:prstGeom prst="rect">
            <a:avLst/>
          </a:prstGeom>
          <a:solidFill>
            <a:srgbClr val="FFFFCC"/>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400" b="1"/>
              <a:t>Management Science</a:t>
            </a:r>
            <a:r>
              <a:rPr lang="en-US"/>
              <a:t> </a:t>
            </a:r>
          </a:p>
        </p:txBody>
      </p:sp>
      <p:sp>
        <p:nvSpPr>
          <p:cNvPr id="95" name="Rectangle 94"/>
          <p:cNvSpPr>
            <a:spLocks noChangeArrowheads="1"/>
          </p:cNvSpPr>
          <p:nvPr/>
        </p:nvSpPr>
        <p:spPr bwMode="auto">
          <a:xfrm>
            <a:off x="5181600" y="5132387"/>
            <a:ext cx="3702050" cy="457200"/>
          </a:xfrm>
          <a:prstGeom prst="rect">
            <a:avLst/>
          </a:prstGeom>
          <a:solidFill>
            <a:srgbClr val="CCFFCC"/>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400" b="1"/>
              <a:t>The System Approach</a:t>
            </a:r>
            <a:r>
              <a:rPr lang="en-US"/>
              <a:t> </a:t>
            </a:r>
          </a:p>
        </p:txBody>
      </p:sp>
      <p:sp>
        <p:nvSpPr>
          <p:cNvPr id="96" name="Rectangle 95"/>
          <p:cNvSpPr>
            <a:spLocks noChangeArrowheads="1"/>
          </p:cNvSpPr>
          <p:nvPr/>
        </p:nvSpPr>
        <p:spPr bwMode="auto">
          <a:xfrm>
            <a:off x="6781800" y="5665787"/>
            <a:ext cx="2101850" cy="457200"/>
          </a:xfrm>
          <a:prstGeom prst="rect">
            <a:avLst/>
          </a:prstGeom>
          <a:solidFill>
            <a:schemeClr val="accent1"/>
          </a:solidFill>
          <a:ln w="9525">
            <a:solidFill>
              <a:schemeClr val="tx1"/>
            </a:solidFill>
            <a:miter lim="800000"/>
            <a:headEnd/>
            <a:tailEnd/>
          </a:ln>
        </p:spPr>
        <p:txBody>
          <a:bodyPr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400" b="1"/>
              <a:t>The Contingency Approach </a:t>
            </a:r>
          </a:p>
        </p:txBody>
      </p:sp>
      <p:sp>
        <p:nvSpPr>
          <p:cNvPr id="97" name="Rectangle 96"/>
          <p:cNvSpPr>
            <a:spLocks noChangeArrowheads="1"/>
          </p:cNvSpPr>
          <p:nvPr/>
        </p:nvSpPr>
        <p:spPr bwMode="auto">
          <a:xfrm>
            <a:off x="5181600" y="6199187"/>
            <a:ext cx="3702050" cy="457200"/>
          </a:xfrm>
          <a:prstGeom prst="rect">
            <a:avLst/>
          </a:prstGeom>
          <a:solidFill>
            <a:srgbClr val="FFCC99"/>
          </a:solidFill>
          <a:ln w="9525">
            <a:solidFill>
              <a:schemeClr val="tx1"/>
            </a:solidFill>
            <a:miter lim="800000"/>
            <a:headEnd/>
            <a:tailEnd/>
          </a:ln>
        </p:spPr>
        <p:txBody>
          <a:bodyPr wrap="none" anchor="ct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lgn="ctr"/>
            <a:r>
              <a:rPr lang="en-US" sz="1400" b="1"/>
              <a:t>Dynamic Engagement Approach</a:t>
            </a:r>
            <a:r>
              <a:rPr lang="en-US"/>
              <a:t> </a:t>
            </a:r>
          </a:p>
        </p:txBody>
      </p:sp>
      <p:sp>
        <p:nvSpPr>
          <p:cNvPr id="98" name="Line 37"/>
          <p:cNvSpPr>
            <a:spLocks noChangeShapeType="1"/>
          </p:cNvSpPr>
          <p:nvPr/>
        </p:nvSpPr>
        <p:spPr bwMode="auto">
          <a:xfrm>
            <a:off x="457200" y="3249612"/>
            <a:ext cx="0" cy="4572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99" name="Line 38"/>
          <p:cNvSpPr>
            <a:spLocks noChangeShapeType="1"/>
          </p:cNvSpPr>
          <p:nvPr/>
        </p:nvSpPr>
        <p:spPr bwMode="auto">
          <a:xfrm>
            <a:off x="2133600" y="3157537"/>
            <a:ext cx="0" cy="3810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0" name="Line 39"/>
          <p:cNvSpPr>
            <a:spLocks noChangeShapeType="1"/>
          </p:cNvSpPr>
          <p:nvPr/>
        </p:nvSpPr>
        <p:spPr bwMode="auto">
          <a:xfrm>
            <a:off x="2133600" y="3979862"/>
            <a:ext cx="0" cy="3810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1" name="Line 40"/>
          <p:cNvSpPr>
            <a:spLocks noChangeShapeType="1"/>
          </p:cNvSpPr>
          <p:nvPr/>
        </p:nvSpPr>
        <p:spPr bwMode="auto">
          <a:xfrm>
            <a:off x="4267200" y="3157537"/>
            <a:ext cx="0" cy="3810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2" name="Line 41"/>
          <p:cNvSpPr>
            <a:spLocks noChangeShapeType="1"/>
          </p:cNvSpPr>
          <p:nvPr/>
        </p:nvSpPr>
        <p:spPr bwMode="auto">
          <a:xfrm>
            <a:off x="4267200" y="39862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3" name="Line 43"/>
          <p:cNvSpPr>
            <a:spLocks noChangeShapeType="1"/>
          </p:cNvSpPr>
          <p:nvPr/>
        </p:nvSpPr>
        <p:spPr bwMode="auto">
          <a:xfrm>
            <a:off x="4267200" y="45323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4" name="Line 44"/>
          <p:cNvSpPr>
            <a:spLocks noChangeShapeType="1"/>
          </p:cNvSpPr>
          <p:nvPr/>
        </p:nvSpPr>
        <p:spPr bwMode="auto">
          <a:xfrm>
            <a:off x="5181600" y="2335212"/>
            <a:ext cx="0" cy="12192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5" name="Line 45"/>
          <p:cNvSpPr>
            <a:spLocks noChangeShapeType="1"/>
          </p:cNvSpPr>
          <p:nvPr/>
        </p:nvSpPr>
        <p:spPr bwMode="auto">
          <a:xfrm>
            <a:off x="5168900" y="39862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6" name="Line 46"/>
          <p:cNvSpPr>
            <a:spLocks noChangeShapeType="1"/>
          </p:cNvSpPr>
          <p:nvPr/>
        </p:nvSpPr>
        <p:spPr bwMode="auto">
          <a:xfrm>
            <a:off x="5168900" y="45196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7" name="Line 47"/>
          <p:cNvSpPr>
            <a:spLocks noChangeShapeType="1"/>
          </p:cNvSpPr>
          <p:nvPr/>
        </p:nvSpPr>
        <p:spPr bwMode="auto">
          <a:xfrm>
            <a:off x="5168900" y="5053012"/>
            <a:ext cx="12700" cy="15494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8" name="Line 49"/>
          <p:cNvSpPr>
            <a:spLocks noChangeShapeType="1"/>
          </p:cNvSpPr>
          <p:nvPr/>
        </p:nvSpPr>
        <p:spPr bwMode="auto">
          <a:xfrm>
            <a:off x="6781800" y="2322512"/>
            <a:ext cx="0" cy="12192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09" name="Line 51"/>
          <p:cNvSpPr>
            <a:spLocks noChangeShapeType="1"/>
          </p:cNvSpPr>
          <p:nvPr/>
        </p:nvSpPr>
        <p:spPr bwMode="auto">
          <a:xfrm>
            <a:off x="6781800" y="39989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0" name="Line 52"/>
          <p:cNvSpPr>
            <a:spLocks noChangeShapeType="1"/>
          </p:cNvSpPr>
          <p:nvPr/>
        </p:nvSpPr>
        <p:spPr bwMode="auto">
          <a:xfrm>
            <a:off x="6769100" y="45196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1" name="Line 53"/>
          <p:cNvSpPr>
            <a:spLocks noChangeShapeType="1"/>
          </p:cNvSpPr>
          <p:nvPr/>
        </p:nvSpPr>
        <p:spPr bwMode="auto">
          <a:xfrm>
            <a:off x="6756400" y="5065712"/>
            <a:ext cx="0" cy="635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
        <p:nvSpPr>
          <p:cNvPr id="112" name="Line 54"/>
          <p:cNvSpPr>
            <a:spLocks noChangeShapeType="1"/>
          </p:cNvSpPr>
          <p:nvPr/>
        </p:nvSpPr>
        <p:spPr bwMode="auto">
          <a:xfrm>
            <a:off x="6743700" y="5599112"/>
            <a:ext cx="0" cy="469900"/>
          </a:xfrm>
          <a:prstGeom prst="line">
            <a:avLst/>
          </a:prstGeom>
          <a:noFill/>
          <a:ln w="9525">
            <a:solidFill>
              <a:schemeClr val="tx1"/>
            </a:solidFill>
            <a:round/>
            <a:headEnd/>
            <a:tailEnd/>
          </a:ln>
        </p:spPr>
        <p:txBody>
          <a:bodyPr/>
          <a:ls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endParaRPr lang="en-IN"/>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a:bodyPr>
          <a:lstStyle/>
          <a:p>
            <a:r>
              <a:rPr lang="en-US" dirty="0" smtClean="0"/>
              <a:t>The Scientific Management School</a:t>
            </a:r>
            <a:endParaRPr lang="en-IN" dirty="0"/>
          </a:p>
        </p:txBody>
      </p:sp>
      <p:sp>
        <p:nvSpPr>
          <p:cNvPr id="3" name="Content Placeholder 2"/>
          <p:cNvSpPr>
            <a:spLocks noGrp="1"/>
          </p:cNvSpPr>
          <p:nvPr>
            <p:ph idx="1"/>
          </p:nvPr>
        </p:nvSpPr>
        <p:spPr>
          <a:xfrm>
            <a:off x="179512" y="1124744"/>
            <a:ext cx="8784976" cy="5544616"/>
          </a:xfrm>
        </p:spPr>
        <p:txBody>
          <a:bodyPr>
            <a:normAutofit/>
          </a:bodyPr>
          <a:lstStyle/>
          <a:p>
            <a:pPr algn="just"/>
            <a:r>
              <a:rPr lang="en-US" sz="2400" dirty="0" smtClean="0"/>
              <a:t>Scientific Management theory arose in part from the need to increase productivity.</a:t>
            </a:r>
          </a:p>
          <a:p>
            <a:pPr algn="just"/>
            <a:r>
              <a:rPr lang="en-US" sz="2400" dirty="0" smtClean="0"/>
              <a:t>The only way to expand productivity was to raise the efficiency of workers. </a:t>
            </a:r>
            <a:endParaRPr lang="en-IN" sz="2400" dirty="0" smtClean="0"/>
          </a:p>
          <a:p>
            <a:pPr algn="just">
              <a:buNone/>
            </a:pPr>
            <a:r>
              <a:rPr lang="en-US" sz="2400" dirty="0" smtClean="0"/>
              <a:t>	Frederick W. Taylor (1856-1915) rested his philosophy on four basic principles:</a:t>
            </a:r>
            <a:endParaRPr lang="en-IN" sz="2400" dirty="0" smtClean="0"/>
          </a:p>
          <a:p>
            <a:pPr lvl="0" algn="just"/>
            <a:r>
              <a:rPr lang="en-US" sz="2400" dirty="0" smtClean="0"/>
              <a:t>The development of a true science of management, so that the best method for performing each task could be determined.</a:t>
            </a:r>
            <a:endParaRPr lang="en-IN" sz="2400" dirty="0" smtClean="0"/>
          </a:p>
          <a:p>
            <a:pPr lvl="0" algn="just"/>
            <a:r>
              <a:rPr lang="en-US" sz="2400" dirty="0" smtClean="0"/>
              <a:t>The scientific selection of workers, so that each worker would be given responsibility for the task for which he or she was best </a:t>
            </a:r>
            <a:r>
              <a:rPr lang="en-US" sz="2400" dirty="0" smtClean="0"/>
              <a:t>suited – Functional foremanship.</a:t>
            </a:r>
            <a:endParaRPr lang="en-IN" sz="2400" dirty="0" smtClean="0"/>
          </a:p>
          <a:p>
            <a:pPr lvl="0" algn="just"/>
            <a:r>
              <a:rPr lang="en-US" sz="2400" dirty="0" smtClean="0"/>
              <a:t>The scientific education and development of the worker.</a:t>
            </a:r>
            <a:endParaRPr lang="en-IN" sz="2400" dirty="0" smtClean="0"/>
          </a:p>
          <a:p>
            <a:pPr lvl="0" algn="just"/>
            <a:r>
              <a:rPr lang="en-US" sz="2400" dirty="0" smtClean="0"/>
              <a:t>Intimate, friendly cooperation between management and labor.</a:t>
            </a:r>
            <a:endParaRPr lang="en-IN" sz="2400" dirty="0" smtClean="0"/>
          </a:p>
          <a:p>
            <a:pPr algn="just"/>
            <a:endParaRPr lang="en-IN" sz="2800" dirty="0" smtClean="0"/>
          </a:p>
          <a:p>
            <a:pPr algn="just">
              <a:buNone/>
            </a:pPr>
            <a:endParaRPr lang="en-IN" sz="2800" dirty="0" smtClean="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a:bodyPr>
          <a:lstStyle/>
          <a:p>
            <a:r>
              <a:rPr lang="en-US" dirty="0" smtClean="0"/>
              <a:t>The Scientific Management School</a:t>
            </a:r>
            <a:endParaRPr lang="en-IN"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US" sz="2400" dirty="0" smtClean="0"/>
              <a:t>Taylor based his management system on production-line time studies. </a:t>
            </a:r>
          </a:p>
          <a:p>
            <a:pPr algn="just"/>
            <a:r>
              <a:rPr lang="en-US" sz="2400" dirty="0" smtClean="0"/>
              <a:t>Using time study as his base, he broke each job down into components and designed the quickest and best methods of performing each component. In this way he established how much workers should be able to do with the equipments and materials at hand. </a:t>
            </a:r>
          </a:p>
          <a:p>
            <a:pPr algn="just"/>
            <a:r>
              <a:rPr lang="en-US" sz="2400" dirty="0" smtClean="0"/>
              <a:t>He also encouraged employers to pay more productive workers at a higher rate than others using a ‘scientifically correct rate’ that would benefit both company and worker. </a:t>
            </a:r>
          </a:p>
          <a:p>
            <a:pPr algn="just"/>
            <a:r>
              <a:rPr lang="en-US" sz="2400" dirty="0" smtClean="0"/>
              <a:t>Thus, workers were urged to surpass their previous performance standards to earn more pay. Taylor called his plan the </a:t>
            </a:r>
            <a:r>
              <a:rPr lang="en-US" sz="2400" b="1" dirty="0" smtClean="0"/>
              <a:t>differential rate system</a:t>
            </a:r>
            <a:r>
              <a:rPr lang="en-US" sz="2400" dirty="0" smtClean="0"/>
              <a:t>.</a:t>
            </a:r>
            <a:endParaRPr lang="en-IN" sz="2800" dirty="0" smtClean="0"/>
          </a:p>
          <a:p>
            <a:pPr algn="just">
              <a:buNone/>
            </a:pPr>
            <a:endParaRPr lang="en-IN" sz="2800" dirty="0" smtClean="0"/>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92088"/>
          </a:xfrm>
        </p:spPr>
        <p:txBody>
          <a:bodyPr>
            <a:normAutofit fontScale="90000"/>
          </a:bodyPr>
          <a:lstStyle/>
          <a:p>
            <a:r>
              <a:rPr lang="en-US" dirty="0" smtClean="0"/>
              <a:t>The Classical Organization Theory School</a:t>
            </a:r>
            <a:endParaRPr lang="en-IN" dirty="0"/>
          </a:p>
        </p:txBody>
      </p:sp>
      <p:sp>
        <p:nvSpPr>
          <p:cNvPr id="3" name="Content Placeholder 2"/>
          <p:cNvSpPr>
            <a:spLocks noGrp="1"/>
          </p:cNvSpPr>
          <p:nvPr>
            <p:ph idx="1"/>
          </p:nvPr>
        </p:nvSpPr>
        <p:spPr>
          <a:xfrm>
            <a:off x="179512" y="1052736"/>
            <a:ext cx="8784976" cy="5616624"/>
          </a:xfrm>
        </p:spPr>
        <p:txBody>
          <a:bodyPr>
            <a:noAutofit/>
          </a:bodyPr>
          <a:lstStyle/>
          <a:p>
            <a:pPr algn="just"/>
            <a:r>
              <a:rPr lang="en-US" sz="2800" dirty="0" smtClean="0"/>
              <a:t>Henri Fayol (1841-1925) is generally hailed as the founder of the classical management school. </a:t>
            </a:r>
          </a:p>
          <a:p>
            <a:pPr algn="just"/>
            <a:r>
              <a:rPr lang="en-US" sz="2800" dirty="0" smtClean="0"/>
              <a:t>Taylor was basically concerned with organizational functions; however, Fayol was interested in the total organization and focused on management which he felt had been the most neglected of business operations. </a:t>
            </a:r>
          </a:p>
          <a:p>
            <a:pPr algn="just">
              <a:buNone/>
            </a:pPr>
            <a:r>
              <a:rPr lang="en-US" sz="2800" dirty="0" smtClean="0"/>
              <a:t>	Fayol listed 14 principles of management most frequently to be applied: </a:t>
            </a:r>
          </a:p>
          <a:p>
            <a:pPr algn="just"/>
            <a:r>
              <a:rPr lang="en-US" sz="2800" dirty="0" smtClean="0"/>
              <a:t>Division of Labor</a:t>
            </a:r>
          </a:p>
          <a:p>
            <a:pPr algn="just"/>
            <a:r>
              <a:rPr lang="en-US" sz="2800" dirty="0" smtClean="0"/>
              <a:t>Authority</a:t>
            </a:r>
          </a:p>
          <a:p>
            <a:pPr algn="just"/>
            <a:r>
              <a:rPr lang="en-US" sz="2800" dirty="0" smtClean="0"/>
              <a:t>Discipline</a:t>
            </a:r>
          </a:p>
          <a:p>
            <a:pPr algn="just"/>
            <a:endParaRPr lang="en-US" sz="2800" dirty="0" smtClean="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20080"/>
          </a:xfrm>
        </p:spPr>
        <p:txBody>
          <a:bodyPr>
            <a:normAutofit fontScale="90000"/>
          </a:bodyPr>
          <a:lstStyle/>
          <a:p>
            <a:r>
              <a:rPr lang="en-US" dirty="0" smtClean="0"/>
              <a:t>The Classical Organization Theory School</a:t>
            </a:r>
            <a:endParaRPr lang="en-IN" dirty="0"/>
          </a:p>
        </p:txBody>
      </p:sp>
      <p:sp>
        <p:nvSpPr>
          <p:cNvPr id="3" name="Content Placeholder 2"/>
          <p:cNvSpPr>
            <a:spLocks noGrp="1"/>
          </p:cNvSpPr>
          <p:nvPr>
            <p:ph idx="1"/>
          </p:nvPr>
        </p:nvSpPr>
        <p:spPr>
          <a:xfrm>
            <a:off x="179512" y="980728"/>
            <a:ext cx="8784976" cy="5688632"/>
          </a:xfrm>
        </p:spPr>
        <p:txBody>
          <a:bodyPr>
            <a:normAutofit lnSpcReduction="10000"/>
          </a:bodyPr>
          <a:lstStyle/>
          <a:p>
            <a:pPr algn="just"/>
            <a:r>
              <a:rPr lang="en-US" sz="2800" dirty="0" smtClean="0"/>
              <a:t>Unity of Command</a:t>
            </a:r>
          </a:p>
          <a:p>
            <a:pPr algn="just"/>
            <a:r>
              <a:rPr lang="en-US" sz="2800" dirty="0" smtClean="0"/>
              <a:t>Unity of Direction</a:t>
            </a:r>
          </a:p>
          <a:p>
            <a:pPr algn="just"/>
            <a:r>
              <a:rPr lang="en-US" sz="2800" dirty="0" smtClean="0"/>
              <a:t>Subordination of the individual interest to the common good</a:t>
            </a:r>
          </a:p>
          <a:p>
            <a:pPr algn="just"/>
            <a:r>
              <a:rPr lang="en-US" sz="2800" dirty="0" smtClean="0"/>
              <a:t>Remuneration </a:t>
            </a:r>
          </a:p>
          <a:p>
            <a:pPr algn="just"/>
            <a:r>
              <a:rPr lang="en-US" sz="2800" dirty="0" smtClean="0"/>
              <a:t>Centralization</a:t>
            </a:r>
          </a:p>
          <a:p>
            <a:pPr algn="just"/>
            <a:r>
              <a:rPr lang="en-US" sz="2800" dirty="0" smtClean="0"/>
              <a:t>The Hierarchy</a:t>
            </a:r>
          </a:p>
          <a:p>
            <a:pPr algn="just"/>
            <a:r>
              <a:rPr lang="en-US" sz="2800" dirty="0" smtClean="0"/>
              <a:t>Order</a:t>
            </a:r>
          </a:p>
          <a:p>
            <a:pPr algn="just"/>
            <a:r>
              <a:rPr lang="en-US" sz="2800" dirty="0" smtClean="0"/>
              <a:t>Equity</a:t>
            </a:r>
          </a:p>
          <a:p>
            <a:pPr algn="just"/>
            <a:r>
              <a:rPr lang="en-US" sz="2800" dirty="0" smtClean="0"/>
              <a:t>Stability of the Staff</a:t>
            </a:r>
          </a:p>
          <a:p>
            <a:pPr algn="just"/>
            <a:r>
              <a:rPr lang="en-US" sz="2800" dirty="0" smtClean="0"/>
              <a:t>Initiative</a:t>
            </a:r>
          </a:p>
          <a:p>
            <a:pPr algn="just"/>
            <a:r>
              <a:rPr lang="en-US" sz="2800" dirty="0" smtClean="0"/>
              <a:t>Esprit de corps</a:t>
            </a:r>
            <a:endParaRPr lang="en-IN" sz="2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296144"/>
          </a:xfrm>
        </p:spPr>
        <p:txBody>
          <a:bodyPr>
            <a:normAutofit/>
          </a:bodyPr>
          <a:lstStyle/>
          <a:p>
            <a:r>
              <a:rPr lang="en-US" dirty="0" smtClean="0"/>
              <a:t>Organization Management</a:t>
            </a:r>
            <a:endParaRPr lang="en-IN" dirty="0"/>
          </a:p>
        </p:txBody>
      </p:sp>
      <p:sp>
        <p:nvSpPr>
          <p:cNvPr id="3" name="Content Placeholder 2"/>
          <p:cNvSpPr>
            <a:spLocks noGrp="1"/>
          </p:cNvSpPr>
          <p:nvPr>
            <p:ph idx="1"/>
          </p:nvPr>
        </p:nvSpPr>
        <p:spPr>
          <a:xfrm>
            <a:off x="179512" y="1412776"/>
            <a:ext cx="8784976" cy="5256584"/>
          </a:xfrm>
        </p:spPr>
        <p:txBody>
          <a:bodyPr>
            <a:normAutofit/>
          </a:bodyPr>
          <a:lstStyle/>
          <a:p>
            <a:pPr algn="just">
              <a:lnSpc>
                <a:spcPct val="110000"/>
              </a:lnSpc>
              <a:spcAft>
                <a:spcPts val="0"/>
              </a:spcAft>
            </a:pPr>
            <a:r>
              <a:rPr lang="en-US" sz="3000" dirty="0" smtClean="0">
                <a:ea typeface="Times New Roman"/>
              </a:rPr>
              <a:t>Organization Management is an art of knowing what to do, when to do and see that it is done in the best and cheapest way. </a:t>
            </a:r>
          </a:p>
          <a:p>
            <a:pPr algn="just">
              <a:lnSpc>
                <a:spcPct val="110000"/>
              </a:lnSpc>
              <a:spcAft>
                <a:spcPts val="0"/>
              </a:spcAft>
            </a:pPr>
            <a:r>
              <a:rPr lang="en-IN" sz="2800" dirty="0" smtClean="0"/>
              <a:t>It refers to the art of getting people together on a common platform to make them work towards a common predefined goal. </a:t>
            </a:r>
            <a:endParaRPr lang="en-US" sz="3000" dirty="0" smtClean="0">
              <a:ea typeface="Times New Roman"/>
            </a:endParaRPr>
          </a:p>
          <a:p>
            <a:pPr algn="just">
              <a:lnSpc>
                <a:spcPct val="110000"/>
              </a:lnSpc>
              <a:spcAft>
                <a:spcPts val="0"/>
              </a:spcAft>
            </a:pPr>
            <a:r>
              <a:rPr lang="en-IN" sz="3000" dirty="0" smtClean="0">
                <a:ea typeface="Times New Roman"/>
              </a:rPr>
              <a:t>It enables the optimum use of resources through meticulous planning and control at the workplace. </a:t>
            </a:r>
          </a:p>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368152"/>
          </a:xfrm>
        </p:spPr>
        <p:txBody>
          <a:bodyPr>
            <a:normAutofit/>
          </a:bodyPr>
          <a:lstStyle/>
          <a:p>
            <a:r>
              <a:rPr lang="en-US" dirty="0" smtClean="0"/>
              <a:t>The Behavioral School</a:t>
            </a:r>
            <a:endParaRPr lang="en-IN" dirty="0"/>
          </a:p>
        </p:txBody>
      </p:sp>
      <p:sp>
        <p:nvSpPr>
          <p:cNvPr id="3" name="Content Placeholder 2"/>
          <p:cNvSpPr>
            <a:spLocks noGrp="1"/>
          </p:cNvSpPr>
          <p:nvPr>
            <p:ph idx="1"/>
          </p:nvPr>
        </p:nvSpPr>
        <p:spPr>
          <a:xfrm>
            <a:off x="179512" y="1556792"/>
            <a:ext cx="8784976" cy="5112568"/>
          </a:xfrm>
        </p:spPr>
        <p:txBody>
          <a:bodyPr>
            <a:normAutofit/>
          </a:bodyPr>
          <a:lstStyle/>
          <a:p>
            <a:pPr algn="just"/>
            <a:r>
              <a:rPr lang="en-US" sz="2800" dirty="0" smtClean="0"/>
              <a:t>The behavioral school emerged partly because the classical approach did not achieve sufficient production efficiency and workplace harmony. </a:t>
            </a:r>
          </a:p>
          <a:p>
            <a:pPr algn="just"/>
            <a:r>
              <a:rPr lang="en-US" sz="2800" dirty="0" smtClean="0"/>
              <a:t>To managers’ frustration, people did not always follow predicted or expected patterns of behavior. </a:t>
            </a:r>
          </a:p>
          <a:p>
            <a:pPr algn="just"/>
            <a:r>
              <a:rPr lang="en-US" sz="2800" dirty="0" smtClean="0"/>
              <a:t>Thus there was increased interest in helping managers deal more effectively with the ‘people side’ of their organizations. </a:t>
            </a:r>
          </a:p>
          <a:p>
            <a:pPr>
              <a:buNone/>
            </a:pPr>
            <a:r>
              <a:rPr lang="en-US" sz="2400" b="1" dirty="0" smtClean="0"/>
              <a:t>	</a:t>
            </a:r>
            <a:endParaRPr lang="en-IN" sz="2800" dirty="0" smtClean="0"/>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80120"/>
          </a:xfrm>
        </p:spPr>
        <p:txBody>
          <a:bodyPr>
            <a:normAutofit/>
          </a:bodyPr>
          <a:lstStyle/>
          <a:p>
            <a:r>
              <a:rPr lang="en-US" sz="3200" dirty="0" smtClean="0"/>
              <a:t>Relations Theory – The Human Relations Movement</a:t>
            </a:r>
            <a:endParaRPr lang="en-IN" sz="3200"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US" sz="2800" dirty="0" smtClean="0"/>
              <a:t>Human relations are frequently used as a general term to describe the ways in which managers interact with their employees. </a:t>
            </a:r>
          </a:p>
          <a:p>
            <a:pPr algn="just"/>
            <a:r>
              <a:rPr lang="en-US" sz="2800" dirty="0" smtClean="0"/>
              <a:t>When “employee management” stimulates more and better work, the organization has effective human relations; when morale and efficiency deteriorate, its human relations are said to be ineffective. </a:t>
            </a:r>
          </a:p>
          <a:p>
            <a:pPr algn="just"/>
            <a:r>
              <a:rPr lang="en-US" sz="2800" dirty="0" smtClean="0"/>
              <a:t>The human relations movement arose from early attempts to systematically discover the social and psychological factors that would create effective human relations.</a:t>
            </a:r>
            <a:endParaRPr lang="en-IN" sz="2800" dirty="0" smtClean="0"/>
          </a:p>
          <a:p>
            <a:pPr algn="just">
              <a:buNone/>
            </a:pPr>
            <a:endParaRPr lang="en-IN" sz="2800" dirty="0" smtClean="0"/>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a:bodyPr>
          <a:lstStyle/>
          <a:p>
            <a:r>
              <a:rPr lang="en-US" dirty="0" smtClean="0"/>
              <a:t>The Hawthorne Experiments</a:t>
            </a:r>
            <a:endParaRPr lang="en-IN" dirty="0"/>
          </a:p>
        </p:txBody>
      </p:sp>
      <p:sp>
        <p:nvSpPr>
          <p:cNvPr id="3" name="Content Placeholder 2"/>
          <p:cNvSpPr>
            <a:spLocks noGrp="1"/>
          </p:cNvSpPr>
          <p:nvPr>
            <p:ph idx="1"/>
          </p:nvPr>
        </p:nvSpPr>
        <p:spPr>
          <a:xfrm>
            <a:off x="179512" y="1124744"/>
            <a:ext cx="8784976" cy="5544616"/>
          </a:xfrm>
        </p:spPr>
        <p:txBody>
          <a:bodyPr>
            <a:normAutofit/>
          </a:bodyPr>
          <a:lstStyle/>
          <a:p>
            <a:pPr algn="just">
              <a:buNone/>
            </a:pPr>
            <a:r>
              <a:rPr lang="en-US" sz="2400" dirty="0" smtClean="0"/>
              <a:t>	</a:t>
            </a:r>
            <a:r>
              <a:rPr lang="en-US" sz="2800" dirty="0" smtClean="0"/>
              <a:t>The human relations movement grew out of a famous series of studies conducted at the Western Electric Company from 1924 to 1933. These eventually became known as the “Hawthorne Studies” because many of them were performed at Western Electricity Hawthorne plant by Elton Mayo near Chicago. They were: </a:t>
            </a:r>
          </a:p>
          <a:p>
            <a:pPr algn="just"/>
            <a:r>
              <a:rPr lang="en-US" sz="2800" dirty="0" smtClean="0"/>
              <a:t>Illumination Experiments</a:t>
            </a:r>
          </a:p>
          <a:p>
            <a:pPr algn="just"/>
            <a:r>
              <a:rPr lang="en-US" sz="2800" dirty="0" smtClean="0"/>
              <a:t>Relay Assembly Test Room</a:t>
            </a:r>
          </a:p>
          <a:p>
            <a:pPr algn="just"/>
            <a:r>
              <a:rPr lang="en-US" sz="2800" dirty="0" smtClean="0"/>
              <a:t>Interviewing Program</a:t>
            </a:r>
          </a:p>
          <a:p>
            <a:pPr algn="just"/>
            <a:r>
              <a:rPr lang="en-US" sz="2800" dirty="0" smtClean="0"/>
              <a:t>Bank Wiring Test Room</a:t>
            </a:r>
            <a:endParaRPr lang="en-IN" sz="2800" dirty="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20080"/>
          </a:xfrm>
        </p:spPr>
        <p:txBody>
          <a:bodyPr>
            <a:normAutofit fontScale="90000"/>
          </a:bodyPr>
          <a:lstStyle/>
          <a:p>
            <a:r>
              <a:rPr lang="en-US" dirty="0" smtClean="0"/>
              <a:t>The Management Science School</a:t>
            </a:r>
            <a:endParaRPr lang="en-IN" dirty="0"/>
          </a:p>
        </p:txBody>
      </p:sp>
      <p:sp>
        <p:nvSpPr>
          <p:cNvPr id="3" name="Content Placeholder 2"/>
          <p:cNvSpPr>
            <a:spLocks noGrp="1"/>
          </p:cNvSpPr>
          <p:nvPr>
            <p:ph idx="1"/>
          </p:nvPr>
        </p:nvSpPr>
        <p:spPr>
          <a:xfrm>
            <a:off x="179512" y="908720"/>
            <a:ext cx="8784976" cy="5760640"/>
          </a:xfrm>
        </p:spPr>
        <p:txBody>
          <a:bodyPr>
            <a:normAutofit fontScale="92500" lnSpcReduction="10000"/>
          </a:bodyPr>
          <a:lstStyle/>
          <a:p>
            <a:pPr algn="just"/>
            <a:r>
              <a:rPr lang="en-US" sz="2400" dirty="0" smtClean="0"/>
              <a:t>At the beginning of World War II, Great Britain desperately needed to solve a number of new, complex problems in warfare. With their survival at stake, the British formed the first operational research (OR) teams. </a:t>
            </a:r>
          </a:p>
          <a:p>
            <a:pPr algn="just"/>
            <a:r>
              <a:rPr lang="en-US" sz="2400" dirty="0" smtClean="0"/>
              <a:t>By pooling the expertise of mathematicians, physicists, and other scientists in OR teams, the British were able to achieve significant technological and tactical breakthroughs and so as the Americans.</a:t>
            </a:r>
          </a:p>
          <a:p>
            <a:pPr algn="just"/>
            <a:r>
              <a:rPr lang="en-US" sz="2400" dirty="0" smtClean="0"/>
              <a:t>The teams used early computers to perform the thousands of calculations involved in mathematical modeling.</a:t>
            </a:r>
          </a:p>
          <a:p>
            <a:pPr algn="just"/>
            <a:r>
              <a:rPr lang="en-US" sz="2400" dirty="0" smtClean="0"/>
              <a:t>When the war was over, the applicability of operations research to problems in industry gradually became apparent. New industrial technologies were being put into use and transportation &amp; communication were becoming more complicated. </a:t>
            </a:r>
          </a:p>
          <a:p>
            <a:pPr algn="just"/>
            <a:r>
              <a:rPr lang="en-US" sz="2400" dirty="0" smtClean="0"/>
              <a:t>These developments brought with them a host of problems that could not be solved easily by conventional means. Increasingly, OR specialists were called on to help managers come up with answers to these new problems. </a:t>
            </a:r>
          </a:p>
          <a:p>
            <a:pPr algn="just"/>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576064"/>
          </a:xfrm>
        </p:spPr>
        <p:txBody>
          <a:bodyPr>
            <a:normAutofit fontScale="90000"/>
          </a:bodyPr>
          <a:lstStyle/>
          <a:p>
            <a:r>
              <a:rPr lang="en-US" dirty="0" smtClean="0"/>
              <a:t>The Management Science School</a:t>
            </a:r>
            <a:endParaRPr lang="en-IN" dirty="0"/>
          </a:p>
        </p:txBody>
      </p:sp>
      <p:sp>
        <p:nvSpPr>
          <p:cNvPr id="3" name="Content Placeholder 2"/>
          <p:cNvSpPr>
            <a:spLocks noGrp="1"/>
          </p:cNvSpPr>
          <p:nvPr>
            <p:ph idx="1"/>
          </p:nvPr>
        </p:nvSpPr>
        <p:spPr>
          <a:xfrm>
            <a:off x="179512" y="764704"/>
            <a:ext cx="8784976" cy="5904656"/>
          </a:xfrm>
        </p:spPr>
        <p:txBody>
          <a:bodyPr>
            <a:normAutofit/>
          </a:bodyPr>
          <a:lstStyle/>
          <a:p>
            <a:pPr algn="just"/>
            <a:r>
              <a:rPr lang="en-US" sz="2400" dirty="0" smtClean="0"/>
              <a:t>Over the years, OR procedures were formalized into what is now more generally called the management science school.</a:t>
            </a:r>
          </a:p>
          <a:p>
            <a:pPr algn="just"/>
            <a:r>
              <a:rPr lang="en-US" sz="2400" dirty="0" smtClean="0"/>
              <a:t>The management science approach to solving a problem begins when a mixed team of specialists from relevant disciplines is called in to analyze the problem and propose a course of action to management. </a:t>
            </a:r>
          </a:p>
          <a:p>
            <a:pPr algn="just"/>
            <a:r>
              <a:rPr lang="en-US" sz="2400" dirty="0" smtClean="0"/>
              <a:t>The team constructs a mathematical model that shows, in symbolic terms, all relevant factors bearing on the problem and how they are interrelated. </a:t>
            </a:r>
          </a:p>
          <a:p>
            <a:pPr algn="just"/>
            <a:r>
              <a:rPr lang="en-US" sz="2400" dirty="0" smtClean="0"/>
              <a:t>By changing the value of the variables in the model (such as increasing the cost of raw materials) and analyzing the different equations of the model with a computer, the team can determine the effects of each change. </a:t>
            </a:r>
          </a:p>
          <a:p>
            <a:pPr algn="just"/>
            <a:r>
              <a:rPr lang="en-US" sz="2400" dirty="0" smtClean="0"/>
              <a:t>Eventually the management science team presents management with an objective basis for making a decision.</a:t>
            </a:r>
            <a:endParaRPr lang="en-IN" sz="2400" dirty="0" smtClean="0"/>
          </a:p>
          <a:p>
            <a:pPr algn="just"/>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576064"/>
          </a:xfrm>
        </p:spPr>
        <p:txBody>
          <a:bodyPr>
            <a:normAutofit fontScale="90000"/>
          </a:bodyPr>
          <a:lstStyle/>
          <a:p>
            <a:r>
              <a:rPr lang="en-US" dirty="0" smtClean="0"/>
              <a:t>The Systems Approach</a:t>
            </a:r>
            <a:endParaRPr lang="en-IN" dirty="0"/>
          </a:p>
        </p:txBody>
      </p:sp>
      <p:sp>
        <p:nvSpPr>
          <p:cNvPr id="3" name="Content Placeholder 2"/>
          <p:cNvSpPr>
            <a:spLocks noGrp="1"/>
          </p:cNvSpPr>
          <p:nvPr>
            <p:ph idx="1"/>
          </p:nvPr>
        </p:nvSpPr>
        <p:spPr>
          <a:xfrm>
            <a:off x="179512" y="764704"/>
            <a:ext cx="8784976" cy="5904656"/>
          </a:xfrm>
        </p:spPr>
        <p:txBody>
          <a:bodyPr>
            <a:normAutofit fontScale="92500"/>
          </a:bodyPr>
          <a:lstStyle/>
          <a:p>
            <a:pPr algn="just"/>
            <a:r>
              <a:rPr lang="en-US" sz="2400" dirty="0" smtClean="0"/>
              <a:t>The systems approach to management views the organization as a unified, purposeful system composed of interrelated parts. </a:t>
            </a:r>
          </a:p>
          <a:p>
            <a:pPr algn="just"/>
            <a:r>
              <a:rPr lang="en-US" sz="2400" dirty="0" smtClean="0"/>
              <a:t>This approach gives managers a way of looking at the organization as a whole and as a part of the larger, external environment. </a:t>
            </a:r>
          </a:p>
          <a:p>
            <a:pPr algn="just"/>
            <a:r>
              <a:rPr lang="en-US" sz="2400" dirty="0" smtClean="0"/>
              <a:t>Systems theory tells us that the activity of any segment of an organization affects, in varying degrees, the activity of every other segment.</a:t>
            </a:r>
            <a:endParaRPr lang="en-IN" sz="2400" dirty="0" smtClean="0"/>
          </a:p>
          <a:p>
            <a:pPr algn="just"/>
            <a:r>
              <a:rPr lang="en-US" sz="2400" dirty="0" smtClean="0"/>
              <a:t>Production managers in a manufacturer’s plant, for example prefer long uninterrupted production runs of standardized products in order to maintain maximum efficiency and low costs. </a:t>
            </a:r>
          </a:p>
          <a:p>
            <a:pPr algn="just"/>
            <a:r>
              <a:rPr lang="en-US" sz="2400" dirty="0" smtClean="0"/>
              <a:t>Marketing managers, on the other hand, who want to offer customers quick delivery of a wide range of products, would like a flexible manufacturing schedule that can fill special orders on short notice. </a:t>
            </a:r>
          </a:p>
          <a:p>
            <a:pPr algn="just"/>
            <a:r>
              <a:rPr lang="en-US" sz="2400" dirty="0" smtClean="0"/>
              <a:t>Systems oriented production managers make scheduling decisions only after they have identified the impact of these decisions on other departments and on the entire organization. </a:t>
            </a:r>
            <a:endParaRPr lang="en-IN" sz="2400" dirty="0" smtClean="0"/>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288032"/>
          </a:xfrm>
        </p:spPr>
        <p:txBody>
          <a:bodyPr>
            <a:normAutofit fontScale="90000"/>
          </a:bodyPr>
          <a:lstStyle/>
          <a:p>
            <a:r>
              <a:rPr lang="en-US" dirty="0" smtClean="0"/>
              <a:t>The Systems Approach</a:t>
            </a:r>
            <a:endParaRPr lang="en-IN" dirty="0"/>
          </a:p>
        </p:txBody>
      </p:sp>
      <p:sp>
        <p:nvSpPr>
          <p:cNvPr id="3" name="Content Placeholder 2"/>
          <p:cNvSpPr>
            <a:spLocks noGrp="1"/>
          </p:cNvSpPr>
          <p:nvPr>
            <p:ph idx="1"/>
          </p:nvPr>
        </p:nvSpPr>
        <p:spPr>
          <a:xfrm>
            <a:off x="179512" y="620688"/>
            <a:ext cx="8784976" cy="6048672"/>
          </a:xfrm>
        </p:spPr>
        <p:txBody>
          <a:bodyPr>
            <a:normAutofit fontScale="92500" lnSpcReduction="20000"/>
          </a:bodyPr>
          <a:lstStyle/>
          <a:p>
            <a:pPr algn="just"/>
            <a:r>
              <a:rPr lang="en-US" sz="2400" dirty="0" smtClean="0"/>
              <a:t>The point of the systems approach is that managers cannot function wholly within the confines of the traditional organization chart. They have to communicate not only with other employees and departments, but frequently with representatives of other organizations as well. </a:t>
            </a:r>
          </a:p>
          <a:p>
            <a:pPr algn="just">
              <a:buNone/>
            </a:pPr>
            <a:r>
              <a:rPr lang="en-US" sz="2400" b="1" dirty="0" smtClean="0"/>
              <a:t>	Some Key Concepts</a:t>
            </a:r>
          </a:p>
          <a:p>
            <a:pPr algn="just"/>
            <a:r>
              <a:rPr lang="en-US" sz="2400" b="1" dirty="0" smtClean="0"/>
              <a:t>Subsystems:</a:t>
            </a:r>
            <a:r>
              <a:rPr lang="en-US" sz="2400" dirty="0" smtClean="0"/>
              <a:t> The parts that make up the whole of a system are called subsystems. And each system in turn may be a subsystem of a still larger whole. Thus a department is a subsystem of a plant, which may be a subsystem of a company, which may be a subsystem of an industry.</a:t>
            </a:r>
            <a:endParaRPr lang="en-IN" sz="2400" dirty="0" smtClean="0"/>
          </a:p>
          <a:p>
            <a:pPr algn="just"/>
            <a:r>
              <a:rPr lang="en-US" sz="2400" b="1" dirty="0" smtClean="0"/>
              <a:t>Synergy:</a:t>
            </a:r>
            <a:r>
              <a:rPr lang="en-US" sz="2400" dirty="0" smtClean="0"/>
              <a:t> Synergy means that the whole is greater than the sum of its parts. In organizational terms, synergy means that as separate departments within an organization cooperate and interact, they become more productive than if each were to act in isolation. For example, in a small firm, it is more efficient for each department to deal with one Finance department than for each department to have a separate finance department of its own.</a:t>
            </a:r>
            <a:endParaRPr lang="en-IN" sz="2400" dirty="0" smtClean="0"/>
          </a:p>
          <a:p>
            <a:pPr algn="just"/>
            <a:r>
              <a:rPr lang="en-US" sz="2400" b="1" dirty="0" smtClean="0"/>
              <a:t>Open and Closed Systems:</a:t>
            </a:r>
            <a:r>
              <a:rPr lang="en-US" sz="2400" dirty="0" smtClean="0"/>
              <a:t> A system is considered an open system if it interacts with its environment; it is considered a closed system if it does not. All organizations interact with their environment, but the extent to which they do so varies. An automobile is a perfect example for an open system.</a:t>
            </a:r>
            <a:endParaRPr lang="en-IN" sz="2400" dirty="0" smtClean="0"/>
          </a:p>
          <a:p>
            <a:pPr algn="just"/>
            <a:endParaRPr lang="en-IN" sz="2400" b="1" dirty="0" smtClean="0"/>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648072"/>
          </a:xfrm>
        </p:spPr>
        <p:txBody>
          <a:bodyPr>
            <a:normAutofit fontScale="90000"/>
          </a:bodyPr>
          <a:lstStyle/>
          <a:p>
            <a:r>
              <a:rPr lang="en-US" dirty="0" smtClean="0"/>
              <a:t>The Systems Approach</a:t>
            </a:r>
            <a:endParaRPr lang="en-IN" dirty="0"/>
          </a:p>
        </p:txBody>
      </p:sp>
      <p:sp>
        <p:nvSpPr>
          <p:cNvPr id="3" name="Content Placeholder 2"/>
          <p:cNvSpPr>
            <a:spLocks noGrp="1"/>
          </p:cNvSpPr>
          <p:nvPr>
            <p:ph idx="1"/>
          </p:nvPr>
        </p:nvSpPr>
        <p:spPr>
          <a:xfrm>
            <a:off x="179512" y="908720"/>
            <a:ext cx="8784976" cy="5760640"/>
          </a:xfrm>
        </p:spPr>
        <p:txBody>
          <a:bodyPr>
            <a:normAutofit fontScale="92500" lnSpcReduction="20000"/>
          </a:bodyPr>
          <a:lstStyle/>
          <a:p>
            <a:pPr algn="just"/>
            <a:r>
              <a:rPr lang="en-US" sz="2400" b="1" dirty="0" smtClean="0"/>
              <a:t>System Boundary:</a:t>
            </a:r>
            <a:r>
              <a:rPr lang="en-US" sz="2400" dirty="0" smtClean="0"/>
              <a:t> Each system has a boundary that separates it from its environment. In a closed system, the system boundary is rigid; in an open system, the boundary is more flexible. The system boundaries of many organizations have become increasingly flexible in recent years. For example, managers at oil companies wishing to engage in offshore drilling now consider public concern for the environment. </a:t>
            </a:r>
            <a:endParaRPr lang="en-IN" sz="2400" dirty="0" smtClean="0"/>
          </a:p>
          <a:p>
            <a:pPr algn="just"/>
            <a:r>
              <a:rPr lang="en-US" sz="2400" b="1" dirty="0" smtClean="0"/>
              <a:t>Flow:</a:t>
            </a:r>
            <a:r>
              <a:rPr lang="en-US" sz="2400" dirty="0" smtClean="0"/>
              <a:t> A system has flows of information, materials and energy (including human energy). These enter the system from the environment as inputs (raw materials for example), undergo transformation processes within the system (operations that alter them) and exit the system as outputs (goods and services).</a:t>
            </a:r>
            <a:endParaRPr lang="en-IN" sz="2400" dirty="0" smtClean="0"/>
          </a:p>
          <a:p>
            <a:pPr algn="just"/>
            <a:r>
              <a:rPr lang="en-US" sz="2400" b="1" dirty="0" smtClean="0"/>
              <a:t>Feedback:</a:t>
            </a:r>
            <a:r>
              <a:rPr lang="en-US" sz="2400" dirty="0" smtClean="0"/>
              <a:t> Feedback is the key to system controls. As operations of the system proceed, information is fed back to the appropriate people, and perhaps to a computer, so that the work can be assessed and, if necessary corrected. </a:t>
            </a:r>
            <a:endParaRPr lang="en-IN" sz="2400" dirty="0" smtClean="0"/>
          </a:p>
          <a:p>
            <a:pPr algn="just">
              <a:buNone/>
            </a:pPr>
            <a:r>
              <a:rPr lang="en-US" sz="2400" dirty="0" smtClean="0"/>
              <a:t>	Systems theory calls attention to the dynamic and interrelated nature of organizations and the management task. With a systems perspective, general managers can more easily maintain a balance between the needs of the various parts of the enterprises and the needs and goals of the whole firm.</a:t>
            </a:r>
            <a:endParaRPr lang="en-IN" sz="2400" dirty="0" smtClean="0"/>
          </a:p>
          <a:p>
            <a:pPr algn="just"/>
            <a:endParaRPr lang="en-IN" sz="2400" b="1" dirty="0" smtClean="0"/>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288032"/>
          </a:xfrm>
        </p:spPr>
        <p:txBody>
          <a:bodyPr>
            <a:normAutofit fontScale="90000"/>
          </a:bodyPr>
          <a:lstStyle/>
          <a:p>
            <a:r>
              <a:rPr lang="en-US" dirty="0" smtClean="0"/>
              <a:t>The Systems Approach</a:t>
            </a:r>
            <a:endParaRPr lang="en-IN" dirty="0"/>
          </a:p>
        </p:txBody>
      </p:sp>
      <p:grpSp>
        <p:nvGrpSpPr>
          <p:cNvPr id="5" name="Group 4"/>
          <p:cNvGrpSpPr>
            <a:grpSpLocks/>
          </p:cNvGrpSpPr>
          <p:nvPr/>
        </p:nvGrpSpPr>
        <p:grpSpPr bwMode="auto">
          <a:xfrm>
            <a:off x="1043608" y="692696"/>
            <a:ext cx="7416824" cy="5904656"/>
            <a:chOff x="1152" y="912"/>
            <a:chExt cx="3476" cy="3024"/>
          </a:xfrm>
        </p:grpSpPr>
        <p:sp>
          <p:nvSpPr>
            <p:cNvPr id="6" name="Oval 5"/>
            <p:cNvSpPr>
              <a:spLocks noChangeArrowheads="1"/>
            </p:cNvSpPr>
            <p:nvPr/>
          </p:nvSpPr>
          <p:spPr bwMode="auto">
            <a:xfrm>
              <a:off x="1152" y="912"/>
              <a:ext cx="3264" cy="3024"/>
            </a:xfrm>
            <a:prstGeom prst="ellipse">
              <a:avLst/>
            </a:prstGeom>
            <a:solidFill>
              <a:schemeClr val="accent1"/>
            </a:solidFill>
            <a:ln w="9525">
              <a:solidFill>
                <a:schemeClr val="tx1"/>
              </a:solidFill>
              <a:round/>
              <a:headEnd/>
              <a:tailEnd/>
            </a:ln>
            <a:effectLst/>
          </p:spPr>
          <p:txBody>
            <a:bodyPr wrap="none" anchor="ct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US"/>
            </a:p>
          </p:txBody>
        </p:sp>
        <p:sp>
          <p:nvSpPr>
            <p:cNvPr id="7" name="Oval 6"/>
            <p:cNvSpPr>
              <a:spLocks noChangeArrowheads="1"/>
            </p:cNvSpPr>
            <p:nvPr/>
          </p:nvSpPr>
          <p:spPr bwMode="auto">
            <a:xfrm>
              <a:off x="1632" y="1392"/>
              <a:ext cx="2352" cy="2112"/>
            </a:xfrm>
            <a:prstGeom prst="ellipse">
              <a:avLst/>
            </a:prstGeom>
            <a:solidFill>
              <a:srgbClr val="FFFF99"/>
            </a:solidFill>
            <a:ln w="9525">
              <a:solidFill>
                <a:schemeClr val="tx1"/>
              </a:solidFill>
              <a:round/>
              <a:headEnd/>
              <a:tailEnd/>
            </a:ln>
            <a:effectLst/>
          </p:spPr>
          <p:txBody>
            <a:bodyPr wrap="none" anchor="ct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8" name="Oval 7"/>
            <p:cNvSpPr>
              <a:spLocks noChangeArrowheads="1"/>
            </p:cNvSpPr>
            <p:nvPr/>
          </p:nvSpPr>
          <p:spPr bwMode="auto">
            <a:xfrm>
              <a:off x="2112" y="1872"/>
              <a:ext cx="1392" cy="1248"/>
            </a:xfrm>
            <a:prstGeom prst="ellipse">
              <a:avLst/>
            </a:prstGeom>
            <a:solidFill>
              <a:srgbClr val="CC99FF"/>
            </a:solidFill>
            <a:ln w="9525">
              <a:solidFill>
                <a:schemeClr val="tx1"/>
              </a:solidFill>
              <a:round/>
              <a:headEnd/>
              <a:tailEnd/>
            </a:ln>
            <a:effectLst/>
          </p:spPr>
          <p:txBody>
            <a:bodyPr wrap="none" anchor="ct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US"/>
            </a:p>
          </p:txBody>
        </p:sp>
        <p:sp>
          <p:nvSpPr>
            <p:cNvPr id="9" name="Text Box 6"/>
            <p:cNvSpPr txBox="1">
              <a:spLocks noChangeArrowheads="1"/>
            </p:cNvSpPr>
            <p:nvPr/>
          </p:nvSpPr>
          <p:spPr bwMode="auto">
            <a:xfrm>
              <a:off x="2400" y="1008"/>
              <a:ext cx="825" cy="288"/>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b="1" dirty="0"/>
                <a:t>GENERAL</a:t>
              </a:r>
            </a:p>
            <a:p>
              <a:pPr algn="l"/>
              <a:r>
                <a:rPr lang="en-US" sz="1200" b="1" dirty="0"/>
                <a:t>ENVIRONMENT</a:t>
              </a:r>
            </a:p>
          </p:txBody>
        </p:sp>
        <p:sp>
          <p:nvSpPr>
            <p:cNvPr id="10" name="Text Box 7"/>
            <p:cNvSpPr txBox="1">
              <a:spLocks noChangeArrowheads="1"/>
            </p:cNvSpPr>
            <p:nvPr/>
          </p:nvSpPr>
          <p:spPr bwMode="auto">
            <a:xfrm>
              <a:off x="2400" y="1488"/>
              <a:ext cx="825" cy="288"/>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b="1"/>
                <a:t>OPERATING</a:t>
              </a:r>
            </a:p>
            <a:p>
              <a:pPr algn="l"/>
              <a:r>
                <a:rPr lang="en-US" sz="1200" b="1"/>
                <a:t>ENVIRONMENT</a:t>
              </a:r>
            </a:p>
          </p:txBody>
        </p:sp>
        <p:sp>
          <p:nvSpPr>
            <p:cNvPr id="11" name="Text Box 8"/>
            <p:cNvSpPr txBox="1">
              <a:spLocks noChangeArrowheads="1"/>
            </p:cNvSpPr>
            <p:nvPr/>
          </p:nvSpPr>
          <p:spPr bwMode="auto">
            <a:xfrm>
              <a:off x="2400" y="1968"/>
              <a:ext cx="116"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endParaRPr lang="en-US" sz="1200" b="1"/>
            </a:p>
          </p:txBody>
        </p:sp>
        <p:sp>
          <p:nvSpPr>
            <p:cNvPr id="12" name="Text Box 9"/>
            <p:cNvSpPr txBox="1">
              <a:spLocks noChangeArrowheads="1"/>
            </p:cNvSpPr>
            <p:nvPr/>
          </p:nvSpPr>
          <p:spPr bwMode="auto">
            <a:xfrm>
              <a:off x="1536" y="1488"/>
              <a:ext cx="468"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SOCIAL</a:t>
              </a:r>
            </a:p>
          </p:txBody>
        </p:sp>
        <p:sp>
          <p:nvSpPr>
            <p:cNvPr id="13" name="Text Box 10"/>
            <p:cNvSpPr txBox="1">
              <a:spLocks noChangeArrowheads="1"/>
            </p:cNvSpPr>
            <p:nvPr/>
          </p:nvSpPr>
          <p:spPr bwMode="auto">
            <a:xfrm>
              <a:off x="3552" y="1440"/>
              <a:ext cx="644"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ECONOMIC</a:t>
              </a:r>
            </a:p>
          </p:txBody>
        </p:sp>
        <p:sp>
          <p:nvSpPr>
            <p:cNvPr id="14" name="Text Box 11"/>
            <p:cNvSpPr txBox="1">
              <a:spLocks noChangeArrowheads="1"/>
            </p:cNvSpPr>
            <p:nvPr/>
          </p:nvSpPr>
          <p:spPr bwMode="auto">
            <a:xfrm>
              <a:off x="1200" y="2707"/>
              <a:ext cx="607"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POLITICAL</a:t>
              </a:r>
            </a:p>
          </p:txBody>
        </p:sp>
        <p:sp>
          <p:nvSpPr>
            <p:cNvPr id="15" name="Text Box 12"/>
            <p:cNvSpPr txBox="1">
              <a:spLocks noChangeArrowheads="1"/>
            </p:cNvSpPr>
            <p:nvPr/>
          </p:nvSpPr>
          <p:spPr bwMode="auto">
            <a:xfrm>
              <a:off x="2544" y="3600"/>
              <a:ext cx="425"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LEGAL</a:t>
              </a:r>
            </a:p>
          </p:txBody>
        </p:sp>
        <p:sp>
          <p:nvSpPr>
            <p:cNvPr id="16" name="Text Box 13"/>
            <p:cNvSpPr txBox="1">
              <a:spLocks noChangeArrowheads="1"/>
            </p:cNvSpPr>
            <p:nvPr/>
          </p:nvSpPr>
          <p:spPr bwMode="auto">
            <a:xfrm>
              <a:off x="3840" y="2928"/>
              <a:ext cx="788"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TECHNOLOGY</a:t>
              </a:r>
            </a:p>
          </p:txBody>
        </p:sp>
        <p:sp>
          <p:nvSpPr>
            <p:cNvPr id="17" name="Text Box 14"/>
            <p:cNvSpPr txBox="1">
              <a:spLocks noChangeArrowheads="1"/>
            </p:cNvSpPr>
            <p:nvPr/>
          </p:nvSpPr>
          <p:spPr bwMode="auto">
            <a:xfrm>
              <a:off x="1804" y="1776"/>
              <a:ext cx="884"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NEW ENTRANTS</a:t>
              </a:r>
            </a:p>
          </p:txBody>
        </p:sp>
        <p:sp>
          <p:nvSpPr>
            <p:cNvPr id="18" name="Text Box 15"/>
            <p:cNvSpPr txBox="1">
              <a:spLocks noChangeArrowheads="1"/>
            </p:cNvSpPr>
            <p:nvPr/>
          </p:nvSpPr>
          <p:spPr bwMode="auto">
            <a:xfrm>
              <a:off x="3276" y="1891"/>
              <a:ext cx="590"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SUPPLIER</a:t>
              </a:r>
            </a:p>
          </p:txBody>
        </p:sp>
        <p:sp>
          <p:nvSpPr>
            <p:cNvPr id="19" name="Text Box 16"/>
            <p:cNvSpPr txBox="1">
              <a:spLocks noChangeArrowheads="1"/>
            </p:cNvSpPr>
            <p:nvPr/>
          </p:nvSpPr>
          <p:spPr bwMode="auto">
            <a:xfrm>
              <a:off x="1536" y="2592"/>
              <a:ext cx="778"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SUBSTITUTES</a:t>
              </a:r>
            </a:p>
          </p:txBody>
        </p:sp>
        <p:sp>
          <p:nvSpPr>
            <p:cNvPr id="20" name="Text Box 17"/>
            <p:cNvSpPr txBox="1">
              <a:spLocks noChangeArrowheads="1"/>
            </p:cNvSpPr>
            <p:nvPr/>
          </p:nvSpPr>
          <p:spPr bwMode="auto">
            <a:xfrm>
              <a:off x="2496" y="3235"/>
              <a:ext cx="665"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CUSTOMER</a:t>
              </a:r>
            </a:p>
          </p:txBody>
        </p:sp>
        <p:sp>
          <p:nvSpPr>
            <p:cNvPr id="21" name="Text Box 18"/>
            <p:cNvSpPr txBox="1">
              <a:spLocks noChangeArrowheads="1"/>
            </p:cNvSpPr>
            <p:nvPr/>
          </p:nvSpPr>
          <p:spPr bwMode="auto">
            <a:xfrm>
              <a:off x="3264" y="2755"/>
              <a:ext cx="784"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a:t>COMPETITION</a:t>
              </a:r>
            </a:p>
          </p:txBody>
        </p:sp>
        <p:sp>
          <p:nvSpPr>
            <p:cNvPr id="22" name="Text Box 19"/>
            <p:cNvSpPr txBox="1">
              <a:spLocks noChangeArrowheads="1"/>
            </p:cNvSpPr>
            <p:nvPr/>
          </p:nvSpPr>
          <p:spPr bwMode="auto">
            <a:xfrm>
              <a:off x="2064" y="2256"/>
              <a:ext cx="1513" cy="288"/>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dirty="0"/>
                <a:t>PLANNING, ORGANIZING,</a:t>
              </a:r>
            </a:p>
            <a:p>
              <a:pPr algn="l"/>
              <a:r>
                <a:rPr lang="en-US" sz="1200" dirty="0"/>
                <a:t>INFLUENCING, CONTROLLING</a:t>
              </a:r>
            </a:p>
          </p:txBody>
        </p:sp>
        <p:sp>
          <p:nvSpPr>
            <p:cNvPr id="23" name="Line 20"/>
            <p:cNvSpPr>
              <a:spLocks noChangeShapeType="1"/>
            </p:cNvSpPr>
            <p:nvPr/>
          </p:nvSpPr>
          <p:spPr bwMode="auto">
            <a:xfrm>
              <a:off x="2112" y="1968"/>
              <a:ext cx="96" cy="96"/>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4" name="Line 21"/>
            <p:cNvSpPr>
              <a:spLocks noChangeShapeType="1"/>
            </p:cNvSpPr>
            <p:nvPr/>
          </p:nvSpPr>
          <p:spPr bwMode="auto">
            <a:xfrm flipV="1">
              <a:off x="1968" y="2736"/>
              <a:ext cx="144" cy="96"/>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5" name="Line 22"/>
            <p:cNvSpPr>
              <a:spLocks noChangeShapeType="1"/>
            </p:cNvSpPr>
            <p:nvPr/>
          </p:nvSpPr>
          <p:spPr bwMode="auto">
            <a:xfrm flipV="1">
              <a:off x="2832" y="3120"/>
              <a:ext cx="0" cy="144"/>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6" name="Line 23"/>
            <p:cNvSpPr>
              <a:spLocks noChangeShapeType="1"/>
            </p:cNvSpPr>
            <p:nvPr/>
          </p:nvSpPr>
          <p:spPr bwMode="auto">
            <a:xfrm flipH="1" flipV="1">
              <a:off x="3552" y="2688"/>
              <a:ext cx="192" cy="48"/>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7" name="Line 24"/>
            <p:cNvSpPr>
              <a:spLocks noChangeShapeType="1"/>
            </p:cNvSpPr>
            <p:nvPr/>
          </p:nvSpPr>
          <p:spPr bwMode="auto">
            <a:xfrm flipH="1">
              <a:off x="3504" y="2064"/>
              <a:ext cx="144" cy="96"/>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8" name="Line 25"/>
            <p:cNvSpPr>
              <a:spLocks noChangeShapeType="1"/>
            </p:cNvSpPr>
            <p:nvPr/>
          </p:nvSpPr>
          <p:spPr bwMode="auto">
            <a:xfrm>
              <a:off x="1728" y="1680"/>
              <a:ext cx="144" cy="96"/>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29" name="Line 26"/>
            <p:cNvSpPr>
              <a:spLocks noChangeShapeType="1"/>
            </p:cNvSpPr>
            <p:nvPr/>
          </p:nvSpPr>
          <p:spPr bwMode="auto">
            <a:xfrm flipV="1">
              <a:off x="1488" y="2880"/>
              <a:ext cx="192" cy="48"/>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30" name="Line 27"/>
            <p:cNvSpPr>
              <a:spLocks noChangeShapeType="1"/>
            </p:cNvSpPr>
            <p:nvPr/>
          </p:nvSpPr>
          <p:spPr bwMode="auto">
            <a:xfrm flipH="1" flipV="1">
              <a:off x="2736" y="3504"/>
              <a:ext cx="48" cy="144"/>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31" name="Line 28"/>
            <p:cNvSpPr>
              <a:spLocks noChangeShapeType="1"/>
            </p:cNvSpPr>
            <p:nvPr/>
          </p:nvSpPr>
          <p:spPr bwMode="auto">
            <a:xfrm flipH="1" flipV="1">
              <a:off x="3984" y="2832"/>
              <a:ext cx="240" cy="48"/>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32" name="Line 29"/>
            <p:cNvSpPr>
              <a:spLocks noChangeShapeType="1"/>
            </p:cNvSpPr>
            <p:nvPr/>
          </p:nvSpPr>
          <p:spPr bwMode="auto">
            <a:xfrm flipH="1">
              <a:off x="3792" y="1632"/>
              <a:ext cx="192" cy="96"/>
            </a:xfrm>
            <a:prstGeom prst="line">
              <a:avLst/>
            </a:prstGeom>
            <a:noFill/>
            <a:ln w="9525">
              <a:solidFill>
                <a:schemeClr val="tx1"/>
              </a:solidFill>
              <a:round/>
              <a:headEnd/>
              <a:tailEnd type="triangle" w="med" len="med"/>
            </a:ln>
            <a:effectLst/>
          </p:spPr>
          <p:txBody>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endParaRPr lang="en-IN"/>
            </a:p>
          </p:txBody>
        </p:sp>
        <p:sp>
          <p:nvSpPr>
            <p:cNvPr id="33" name="Text Box 31"/>
            <p:cNvSpPr txBox="1">
              <a:spLocks noChangeArrowheads="1"/>
            </p:cNvSpPr>
            <p:nvPr/>
          </p:nvSpPr>
          <p:spPr bwMode="auto">
            <a:xfrm>
              <a:off x="2064" y="2496"/>
              <a:ext cx="1537" cy="173"/>
            </a:xfrm>
            <a:prstGeom prst="rect">
              <a:avLst/>
            </a:prstGeom>
            <a:noFill/>
            <a:ln w="9525">
              <a:noFill/>
              <a:miter lim="800000"/>
              <a:headEnd/>
              <a:tailEnd/>
            </a:ln>
            <a:effectLst/>
          </p:spPr>
          <p:txBody>
            <a:bodyPr wrap="none">
              <a:spAutoFit/>
            </a:bodyPr>
            <a:lstStyle>
              <a:defPPr>
                <a:defRPr lang="en-US"/>
              </a:defPPr>
              <a:lvl1pPr algn="ctr" rtl="0" fontAlgn="base">
                <a:spcBef>
                  <a:spcPct val="0"/>
                </a:spcBef>
                <a:spcAft>
                  <a:spcPct val="0"/>
                </a:spcAft>
                <a:defRPr sz="800" kern="1200">
                  <a:solidFill>
                    <a:schemeClr val="tx1"/>
                  </a:solidFill>
                  <a:latin typeface="Arial" pitchFamily="34" charset="0"/>
                  <a:ea typeface="+mn-ea"/>
                  <a:cs typeface="Times New Roman" pitchFamily="18" charset="0"/>
                </a:defRPr>
              </a:lvl1pPr>
              <a:lvl2pPr marL="457200" algn="ctr" rtl="0" fontAlgn="base">
                <a:spcBef>
                  <a:spcPct val="0"/>
                </a:spcBef>
                <a:spcAft>
                  <a:spcPct val="0"/>
                </a:spcAft>
                <a:defRPr sz="800" kern="1200">
                  <a:solidFill>
                    <a:schemeClr val="tx1"/>
                  </a:solidFill>
                  <a:latin typeface="Arial" pitchFamily="34" charset="0"/>
                  <a:ea typeface="+mn-ea"/>
                  <a:cs typeface="Times New Roman" pitchFamily="18" charset="0"/>
                </a:defRPr>
              </a:lvl2pPr>
              <a:lvl3pPr marL="914400" algn="ctr" rtl="0" fontAlgn="base">
                <a:spcBef>
                  <a:spcPct val="0"/>
                </a:spcBef>
                <a:spcAft>
                  <a:spcPct val="0"/>
                </a:spcAft>
                <a:defRPr sz="800" kern="1200">
                  <a:solidFill>
                    <a:schemeClr val="tx1"/>
                  </a:solidFill>
                  <a:latin typeface="Arial" pitchFamily="34" charset="0"/>
                  <a:ea typeface="+mn-ea"/>
                  <a:cs typeface="Times New Roman" pitchFamily="18" charset="0"/>
                </a:defRPr>
              </a:lvl3pPr>
              <a:lvl4pPr marL="1371600" algn="ctr" rtl="0" fontAlgn="base">
                <a:spcBef>
                  <a:spcPct val="0"/>
                </a:spcBef>
                <a:spcAft>
                  <a:spcPct val="0"/>
                </a:spcAft>
                <a:defRPr sz="800" kern="1200">
                  <a:solidFill>
                    <a:schemeClr val="tx1"/>
                  </a:solidFill>
                  <a:latin typeface="Arial" pitchFamily="34" charset="0"/>
                  <a:ea typeface="+mn-ea"/>
                  <a:cs typeface="Times New Roman" pitchFamily="18" charset="0"/>
                </a:defRPr>
              </a:lvl4pPr>
              <a:lvl5pPr marL="1828800" algn="ctr" rtl="0" fontAlgn="base">
                <a:spcBef>
                  <a:spcPct val="0"/>
                </a:spcBef>
                <a:spcAft>
                  <a:spcPct val="0"/>
                </a:spcAft>
                <a:defRPr sz="800" kern="1200">
                  <a:solidFill>
                    <a:schemeClr val="tx1"/>
                  </a:solidFill>
                  <a:latin typeface="Arial" pitchFamily="34" charset="0"/>
                  <a:ea typeface="+mn-ea"/>
                  <a:cs typeface="Times New Roman" pitchFamily="18" charset="0"/>
                </a:defRPr>
              </a:lvl5pPr>
              <a:lvl6pPr marL="2286000" algn="l" defTabSz="914400" rtl="0" eaLnBrk="1" latinLnBrk="0" hangingPunct="1">
                <a:defRPr sz="800" kern="1200">
                  <a:solidFill>
                    <a:schemeClr val="tx1"/>
                  </a:solidFill>
                  <a:latin typeface="Arial" pitchFamily="34" charset="0"/>
                  <a:ea typeface="+mn-ea"/>
                  <a:cs typeface="Times New Roman" pitchFamily="18" charset="0"/>
                </a:defRPr>
              </a:lvl6pPr>
              <a:lvl7pPr marL="2743200" algn="l" defTabSz="914400" rtl="0" eaLnBrk="1" latinLnBrk="0" hangingPunct="1">
                <a:defRPr sz="800" kern="1200">
                  <a:solidFill>
                    <a:schemeClr val="tx1"/>
                  </a:solidFill>
                  <a:latin typeface="Arial" pitchFamily="34" charset="0"/>
                  <a:ea typeface="+mn-ea"/>
                  <a:cs typeface="Times New Roman" pitchFamily="18" charset="0"/>
                </a:defRPr>
              </a:lvl7pPr>
              <a:lvl8pPr marL="3200400" algn="l" defTabSz="914400" rtl="0" eaLnBrk="1" latinLnBrk="0" hangingPunct="1">
                <a:defRPr sz="800" kern="1200">
                  <a:solidFill>
                    <a:schemeClr val="tx1"/>
                  </a:solidFill>
                  <a:latin typeface="Arial" pitchFamily="34" charset="0"/>
                  <a:ea typeface="+mn-ea"/>
                  <a:cs typeface="Times New Roman" pitchFamily="18" charset="0"/>
                </a:defRPr>
              </a:lvl8pPr>
              <a:lvl9pPr marL="3657600" algn="l" defTabSz="914400" rtl="0" eaLnBrk="1" latinLnBrk="0" hangingPunct="1">
                <a:defRPr sz="800" kern="1200">
                  <a:solidFill>
                    <a:schemeClr val="tx1"/>
                  </a:solidFill>
                  <a:latin typeface="Arial" pitchFamily="34" charset="0"/>
                  <a:ea typeface="+mn-ea"/>
                  <a:cs typeface="Times New Roman" pitchFamily="18" charset="0"/>
                </a:defRPr>
              </a:lvl9pPr>
            </a:lstStyle>
            <a:p>
              <a:pPr algn="l"/>
              <a:r>
                <a:rPr lang="en-US" sz="1200" b="1"/>
                <a:t>INPUT </a:t>
              </a:r>
              <a:r>
                <a:rPr lang="en-US" sz="1200" b="1">
                  <a:sym typeface="Wingdings" pitchFamily="2" charset="2"/>
                </a:rPr>
                <a:t> PROCESS OUTPUT</a:t>
              </a:r>
              <a:endParaRPr lang="en-US" sz="1200" b="1"/>
            </a:p>
          </p:txBody>
        </p:sp>
      </p:gr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80120"/>
          </a:xfrm>
        </p:spPr>
        <p:txBody>
          <a:bodyPr>
            <a:normAutofit/>
          </a:bodyPr>
          <a:lstStyle/>
          <a:p>
            <a:r>
              <a:rPr lang="en-US" dirty="0" smtClean="0"/>
              <a:t>The Contingency Approach</a:t>
            </a:r>
            <a:endParaRPr lang="en-IN" dirty="0"/>
          </a:p>
        </p:txBody>
      </p:sp>
      <p:sp>
        <p:nvSpPr>
          <p:cNvPr id="3" name="Content Placeholder 2"/>
          <p:cNvSpPr>
            <a:spLocks noGrp="1"/>
          </p:cNvSpPr>
          <p:nvPr>
            <p:ph idx="1"/>
          </p:nvPr>
        </p:nvSpPr>
        <p:spPr>
          <a:xfrm>
            <a:off x="179512" y="1268760"/>
            <a:ext cx="8784976" cy="5400600"/>
          </a:xfrm>
        </p:spPr>
        <p:txBody>
          <a:bodyPr>
            <a:normAutofit/>
          </a:bodyPr>
          <a:lstStyle/>
          <a:p>
            <a:pPr algn="just"/>
            <a:r>
              <a:rPr lang="en-US" sz="2400" dirty="0" smtClean="0"/>
              <a:t>The contingency approach (sometimes called the situational approach) was developed by managers, consultants, and researchers who tried to apply the concepts of the major schools to real life situations. </a:t>
            </a:r>
          </a:p>
          <a:p>
            <a:pPr algn="just"/>
            <a:r>
              <a:rPr lang="en-US" sz="2400" dirty="0" smtClean="0"/>
              <a:t>When methods were highly effective in one situation, failed to work in other situations. Results differ because situations differ, a technique that works in one case will not necessarily work in all cases.</a:t>
            </a:r>
            <a:endParaRPr lang="en-IN" sz="2400" dirty="0" smtClean="0"/>
          </a:p>
          <a:p>
            <a:pPr algn="just"/>
            <a:r>
              <a:rPr lang="en-US" sz="2400" dirty="0" smtClean="0"/>
              <a:t>According to the contingency approach, the manager’s task is to identify which techniques will, in particular situation, under particular circumstances and at a particular time, best contribute to the attainment of management goals. </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Need for Organizations Management</a:t>
            </a:r>
            <a:endParaRPr lang="en-IN" dirty="0"/>
          </a:p>
        </p:txBody>
      </p:sp>
      <p:sp>
        <p:nvSpPr>
          <p:cNvPr id="3" name="Content Placeholder 2"/>
          <p:cNvSpPr>
            <a:spLocks noGrp="1"/>
          </p:cNvSpPr>
          <p:nvPr>
            <p:ph idx="1"/>
          </p:nvPr>
        </p:nvSpPr>
        <p:spPr>
          <a:xfrm>
            <a:off x="179512" y="1340768"/>
            <a:ext cx="8784976" cy="5328592"/>
          </a:xfrm>
        </p:spPr>
        <p:txBody>
          <a:bodyPr>
            <a:normAutofit lnSpcReduction="10000"/>
          </a:bodyPr>
          <a:lstStyle/>
          <a:p>
            <a:pPr algn="just"/>
            <a:r>
              <a:rPr lang="en-IN" sz="2800" dirty="0" smtClean="0">
                <a:ea typeface="Times New Roman"/>
              </a:rPr>
              <a:t>Organization Management gives a sense of direction to the employees so that, they are well aware of their roles and responsibilities and know what they are supposed to do in the organization.</a:t>
            </a:r>
          </a:p>
          <a:p>
            <a:pPr algn="just"/>
            <a:r>
              <a:rPr lang="en-IN" sz="2800" dirty="0" smtClean="0"/>
              <a:t>It also gives a sense of security and oneness to the employees. </a:t>
            </a:r>
          </a:p>
          <a:p>
            <a:pPr algn="just"/>
            <a:r>
              <a:rPr lang="en-IN" sz="2800" dirty="0" smtClean="0"/>
              <a:t>An </a:t>
            </a:r>
            <a:r>
              <a:rPr lang="en-IN" sz="2800" dirty="0"/>
              <a:t>effective management is required for better coordination among various </a:t>
            </a:r>
            <a:r>
              <a:rPr lang="en-IN" sz="2800" dirty="0" smtClean="0"/>
              <a:t>departments. </a:t>
            </a:r>
          </a:p>
          <a:p>
            <a:pPr algn="just"/>
            <a:r>
              <a:rPr lang="en-IN" sz="2800" dirty="0" smtClean="0"/>
              <a:t>Employees accomplish tasks within the stipulated time frame as a result of effective organization management, stay loyal towards their job and do not treat work as a burden.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008112"/>
          </a:xfrm>
        </p:spPr>
        <p:txBody>
          <a:bodyPr>
            <a:normAutofit/>
          </a:bodyPr>
          <a:lstStyle/>
          <a:p>
            <a:r>
              <a:rPr lang="en-US" dirty="0" smtClean="0"/>
              <a:t>The Contingency Approach</a:t>
            </a:r>
            <a:endParaRPr lang="en-IN" dirty="0"/>
          </a:p>
        </p:txBody>
      </p:sp>
      <p:sp>
        <p:nvSpPr>
          <p:cNvPr id="3" name="Content Placeholder 2"/>
          <p:cNvSpPr>
            <a:spLocks noGrp="1"/>
          </p:cNvSpPr>
          <p:nvPr>
            <p:ph idx="1"/>
          </p:nvPr>
        </p:nvSpPr>
        <p:spPr>
          <a:xfrm>
            <a:off x="179512" y="1196752"/>
            <a:ext cx="8784976" cy="5472608"/>
          </a:xfrm>
        </p:spPr>
        <p:txBody>
          <a:bodyPr>
            <a:normAutofit/>
          </a:bodyPr>
          <a:lstStyle/>
          <a:p>
            <a:pPr algn="just"/>
            <a:r>
              <a:rPr lang="en-US" sz="2400" dirty="0" smtClean="0"/>
              <a:t>Where workers need to be encouraged to increase productivity, for example, the classical theorist may prescribe a new work simplification scheme. </a:t>
            </a:r>
          </a:p>
          <a:p>
            <a:pPr algn="just"/>
            <a:r>
              <a:rPr lang="en-US" sz="2400" dirty="0" smtClean="0"/>
              <a:t>The behavioral scientist may instead seek to create a psychologically mutating climate and recommend some approach like job enrichment. </a:t>
            </a:r>
          </a:p>
          <a:p>
            <a:pPr algn="just"/>
            <a:r>
              <a:rPr lang="en-US" sz="2400" dirty="0" smtClean="0"/>
              <a:t>If the workers are unskilled and training opportunities and resources are limited, work simplification would be the best solution. However, with skilled workers driven by pride in their abilities, a job-enrichment program might be more effective. </a:t>
            </a:r>
          </a:p>
          <a:p>
            <a:pPr algn="just"/>
            <a:r>
              <a:rPr lang="en-US" sz="2400" dirty="0" smtClean="0"/>
              <a:t>The contingency approach represents an important turn in modern management theory, because it portrays each set of organizational relationships in its unique circumstances.</a:t>
            </a:r>
            <a:endParaRPr lang="en-IN" sz="2400" dirty="0"/>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224136"/>
          </a:xfrm>
        </p:spPr>
        <p:txBody>
          <a:bodyPr>
            <a:normAutofit fontScale="90000"/>
          </a:bodyPr>
          <a:lstStyle/>
          <a:p>
            <a:r>
              <a:rPr lang="en-US" dirty="0" smtClean="0"/>
              <a:t>Organizational and Natural Environments</a:t>
            </a:r>
            <a:endParaRPr lang="en-IN" dirty="0"/>
          </a:p>
        </p:txBody>
      </p:sp>
      <p:sp>
        <p:nvSpPr>
          <p:cNvPr id="3" name="Content Placeholder 2"/>
          <p:cNvSpPr>
            <a:spLocks noGrp="1"/>
          </p:cNvSpPr>
          <p:nvPr>
            <p:ph idx="1"/>
          </p:nvPr>
        </p:nvSpPr>
        <p:spPr>
          <a:xfrm>
            <a:off x="179512" y="1268760"/>
            <a:ext cx="8784976" cy="5400600"/>
          </a:xfrm>
        </p:spPr>
        <p:txBody>
          <a:bodyPr>
            <a:normAutofit/>
          </a:bodyPr>
          <a:lstStyle/>
          <a:p>
            <a:pPr algn="just"/>
            <a:r>
              <a:rPr lang="en-US" sz="2400" dirty="0" smtClean="0"/>
              <a:t>External groups with particular agendas are often organized and powerful and many organizations depend on them for support.</a:t>
            </a:r>
          </a:p>
          <a:p>
            <a:pPr algn="just"/>
            <a:r>
              <a:rPr lang="en-US" sz="2400" dirty="0" smtClean="0"/>
              <a:t>Technological, political, economic and social trends can have major effects on whether or not organizations are successful. </a:t>
            </a:r>
          </a:p>
          <a:p>
            <a:pPr algn="just"/>
            <a:r>
              <a:rPr lang="en-US" sz="2400" dirty="0" smtClean="0"/>
              <a:t>Today’s managers must pay attention to the natural environment if we are to preserve the world for future generations. </a:t>
            </a:r>
          </a:p>
          <a:p>
            <a:pPr algn="just"/>
            <a:r>
              <a:rPr lang="en-US" sz="2400" dirty="0" smtClean="0"/>
              <a:t>It is difficult to separate ‘organizational’ and ‘natural’ environments because they are ultimately connected. </a:t>
            </a:r>
            <a:endParaRPr lang="en-IN" sz="2400" dirty="0" smtClean="0"/>
          </a:p>
          <a:p>
            <a:pPr algn="just"/>
            <a:r>
              <a:rPr lang="en-US" sz="2400" dirty="0" smtClean="0"/>
              <a:t>To understand organizational environments we must borrow some concepts from systems theory. </a:t>
            </a:r>
          </a:p>
          <a:p>
            <a:pPr algn="just"/>
            <a:r>
              <a:rPr lang="en-US" sz="2400" dirty="0" smtClean="0"/>
              <a:t>One of the basic assumptions of systems theory is that organizations are either self sufficient or self contained. </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792088"/>
          </a:xfrm>
        </p:spPr>
        <p:txBody>
          <a:bodyPr>
            <a:normAutofit fontScale="90000"/>
          </a:bodyPr>
          <a:lstStyle/>
          <a:p>
            <a:r>
              <a:rPr lang="en-US" dirty="0" smtClean="0"/>
              <a:t>Organizational and Natural Environments</a:t>
            </a:r>
            <a:endParaRPr lang="en-IN" dirty="0"/>
          </a:p>
        </p:txBody>
      </p:sp>
      <p:sp>
        <p:nvSpPr>
          <p:cNvPr id="3" name="Content Placeholder 2"/>
          <p:cNvSpPr>
            <a:spLocks noGrp="1"/>
          </p:cNvSpPr>
          <p:nvPr>
            <p:ph idx="1"/>
          </p:nvPr>
        </p:nvSpPr>
        <p:spPr>
          <a:xfrm>
            <a:off x="179512" y="980728"/>
            <a:ext cx="8784976" cy="5688632"/>
          </a:xfrm>
        </p:spPr>
        <p:txBody>
          <a:bodyPr>
            <a:noAutofit/>
          </a:bodyPr>
          <a:lstStyle/>
          <a:p>
            <a:pPr algn="just"/>
            <a:r>
              <a:rPr lang="en-US" sz="2200" dirty="0" smtClean="0"/>
              <a:t>They exchange resources with and are dependent upon the external environment, defined as all elements outside an organization that are relevant to its operations. (Some of these elements connect the organizations to the physical world). </a:t>
            </a:r>
          </a:p>
          <a:p>
            <a:pPr algn="just"/>
            <a:r>
              <a:rPr lang="en-US" sz="2200" dirty="0" smtClean="0"/>
              <a:t>Organizations take inputs (raw materials, money, labor and energy) from the external environment, transform them into products or services and then send them back as outputs to the external environment.</a:t>
            </a:r>
            <a:endParaRPr lang="en-IN" sz="2200" dirty="0" smtClean="0"/>
          </a:p>
          <a:p>
            <a:pPr algn="just"/>
            <a:r>
              <a:rPr lang="en-US" sz="2200" dirty="0" smtClean="0"/>
              <a:t>The external environments have both direct action and indirect action elements. </a:t>
            </a:r>
          </a:p>
          <a:p>
            <a:pPr algn="just"/>
            <a:r>
              <a:rPr lang="en-US" sz="2200" dirty="0" smtClean="0"/>
              <a:t>Direct action elements also called stakeholders include shareholders, unions, suppliers and many others who directly influence an organization. </a:t>
            </a:r>
          </a:p>
          <a:p>
            <a:pPr algn="just"/>
            <a:r>
              <a:rPr lang="en-US" sz="2200" dirty="0" smtClean="0"/>
              <a:t>Indirect action elements such as the technology, economy, and politics of a society, affect the climate in which an organization operates and have the potential to become direct action elements.</a:t>
            </a:r>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Ethics &amp; Social Responsibility</a:t>
            </a:r>
            <a:endParaRPr lang="en-IN" dirty="0"/>
          </a:p>
        </p:txBody>
      </p:sp>
      <p:sp>
        <p:nvSpPr>
          <p:cNvPr id="3" name="Content Placeholder 2"/>
          <p:cNvSpPr>
            <a:spLocks noGrp="1"/>
          </p:cNvSpPr>
          <p:nvPr>
            <p:ph idx="1"/>
          </p:nvPr>
        </p:nvSpPr>
        <p:spPr>
          <a:xfrm>
            <a:off x="179512" y="1268760"/>
            <a:ext cx="8784976" cy="5400600"/>
          </a:xfrm>
        </p:spPr>
        <p:txBody>
          <a:bodyPr>
            <a:noAutofit/>
          </a:bodyPr>
          <a:lstStyle/>
          <a:p>
            <a:pPr algn="just"/>
            <a:r>
              <a:rPr lang="en-US" sz="2400" dirty="0" smtClean="0"/>
              <a:t>Ethics and Social Responsibility are concepts that are fundamentally about the quality of our relationships over time.</a:t>
            </a:r>
          </a:p>
          <a:p>
            <a:pPr algn="just"/>
            <a:r>
              <a:rPr lang="en-US" sz="2400" dirty="0" smtClean="0"/>
              <a:t>Many organizational decisions involve knotty problems where organizational interests affect the interests of others.</a:t>
            </a:r>
          </a:p>
          <a:p>
            <a:pPr algn="just"/>
            <a:r>
              <a:rPr lang="en-US" sz="2400" dirty="0" smtClean="0"/>
              <a:t>Companies and managers that ignore moral concerns are saying to those affected, "we don’t want to invest in making this relationship better”. </a:t>
            </a:r>
          </a:p>
          <a:p>
            <a:pPr algn="just"/>
            <a:r>
              <a:rPr lang="en-US" sz="2400" dirty="0" smtClean="0"/>
              <a:t>Even tough unethical behavior may sometimes pay today; those who ignore ethical issues are heading for trouble over the long run.</a:t>
            </a:r>
          </a:p>
          <a:p>
            <a:pPr algn="just"/>
            <a:r>
              <a:rPr lang="en-US" sz="2400" dirty="0" smtClean="0"/>
              <a:t>So companies are using their past experiences and values and the concerns of the present in setting new moral visions for the future.</a:t>
            </a:r>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504056"/>
          </a:xfrm>
        </p:spPr>
        <p:txBody>
          <a:bodyPr>
            <a:normAutofit fontScale="90000"/>
          </a:bodyPr>
          <a:lstStyle/>
          <a:p>
            <a:r>
              <a:rPr lang="en-US" dirty="0" smtClean="0"/>
              <a:t>Ethics &amp; Social Responsibility</a:t>
            </a:r>
            <a:endParaRPr lang="en-IN" dirty="0"/>
          </a:p>
        </p:txBody>
      </p:sp>
      <p:sp>
        <p:nvSpPr>
          <p:cNvPr id="3" name="Content Placeholder 2"/>
          <p:cNvSpPr>
            <a:spLocks noGrp="1"/>
          </p:cNvSpPr>
          <p:nvPr>
            <p:ph idx="1"/>
          </p:nvPr>
        </p:nvSpPr>
        <p:spPr>
          <a:xfrm>
            <a:off x="179512" y="620688"/>
            <a:ext cx="8784976" cy="6048672"/>
          </a:xfrm>
        </p:spPr>
        <p:txBody>
          <a:bodyPr>
            <a:noAutofit/>
          </a:bodyPr>
          <a:lstStyle/>
          <a:p>
            <a:pPr algn="just">
              <a:buNone/>
            </a:pPr>
            <a:r>
              <a:rPr lang="en-US" sz="2200" dirty="0" smtClean="0"/>
              <a:t>	Examples</a:t>
            </a:r>
          </a:p>
          <a:p>
            <a:pPr lvl="0" algn="just"/>
            <a:r>
              <a:rPr lang="en-US" sz="2200" dirty="0" smtClean="0"/>
              <a:t>San Francisco bakery instituted a practice of hiring ex-convicts to fulfill the responsibility of business which has to play a large role in changing our society. Business people especially those in smaller companies know how to get things done. </a:t>
            </a:r>
            <a:endParaRPr lang="en-IN" sz="2200" dirty="0" smtClean="0"/>
          </a:p>
          <a:p>
            <a:pPr lvl="0" algn="just"/>
            <a:r>
              <a:rPr lang="en-US" sz="2200" dirty="0" smtClean="0"/>
              <a:t>In response to the homeless situation, one of Ben &amp; Jerry’s answers was to open a store in Harlem and employ homeless people to serve ice cream.</a:t>
            </a:r>
            <a:endParaRPr lang="en-IN" sz="2200" dirty="0" smtClean="0"/>
          </a:p>
          <a:p>
            <a:pPr lvl="0" algn="just"/>
            <a:r>
              <a:rPr lang="en-US" sz="2200" dirty="0" smtClean="0"/>
              <a:t>For every UPC code mailed in by consumers, Scott Paper donates five cents to Ronald McDonald Houses. </a:t>
            </a:r>
            <a:endParaRPr lang="en-IN" sz="2200" dirty="0" smtClean="0"/>
          </a:p>
          <a:p>
            <a:pPr lvl="0" algn="just"/>
            <a:r>
              <a:rPr lang="en-US" sz="2200" dirty="0" smtClean="0"/>
              <a:t>Paul Newman earmarks all of the profits from Newman’s Own food products for various charities such as the Hole in the Wall Gang, a camp for children with terminal cancer.</a:t>
            </a:r>
            <a:endParaRPr lang="en-IN" sz="2200" dirty="0" smtClean="0"/>
          </a:p>
          <a:p>
            <a:pPr lvl="0" algn="just"/>
            <a:r>
              <a:rPr lang="en-US" sz="2200" dirty="0" smtClean="0"/>
              <a:t>The Campbell Soup Company has sponsored a long running program; “Labels for Educations”, that involves supplying equipment for schools based on the number of Campbell and Swanson labels sent in by consumers during the school year.</a:t>
            </a:r>
            <a:endParaRPr lang="en-IN" sz="22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864096"/>
          </a:xfrm>
        </p:spPr>
        <p:txBody>
          <a:bodyPr>
            <a:normAutofit/>
          </a:bodyPr>
          <a:lstStyle/>
          <a:p>
            <a:r>
              <a:rPr lang="en-US" dirty="0" smtClean="0"/>
              <a:t>Ethics &amp; Social Responsibility</a:t>
            </a:r>
            <a:endParaRPr lang="en-IN" dirty="0"/>
          </a:p>
        </p:txBody>
      </p:sp>
      <p:sp>
        <p:nvSpPr>
          <p:cNvPr id="3" name="Content Placeholder 2"/>
          <p:cNvSpPr>
            <a:spLocks noGrp="1"/>
          </p:cNvSpPr>
          <p:nvPr>
            <p:ph idx="1"/>
          </p:nvPr>
        </p:nvSpPr>
        <p:spPr>
          <a:xfrm>
            <a:off x="179512" y="1052736"/>
            <a:ext cx="8784976" cy="5616624"/>
          </a:xfrm>
        </p:spPr>
        <p:txBody>
          <a:bodyPr>
            <a:noAutofit/>
          </a:bodyPr>
          <a:lstStyle/>
          <a:p>
            <a:pPr algn="just">
              <a:buNone/>
            </a:pPr>
            <a:r>
              <a:rPr lang="en-US" sz="2200" dirty="0" smtClean="0"/>
              <a:t>	Examples</a:t>
            </a:r>
          </a:p>
          <a:p>
            <a:pPr lvl="0" algn="just"/>
            <a:r>
              <a:rPr lang="en-US" sz="2200" dirty="0" smtClean="0"/>
              <a:t>Burger King, along with IBM, operates a similar program. Through Burgers and Bytes, computers are donated to schools according to the number of cash register receipts generated. Burger king also operates Burger King Academy to provide education and social services for dropouts and truants.</a:t>
            </a:r>
            <a:endParaRPr lang="en-IN" sz="2200" dirty="0" smtClean="0"/>
          </a:p>
          <a:p>
            <a:pPr lvl="0" algn="just"/>
            <a:r>
              <a:rPr lang="en-US" sz="2200" dirty="0" smtClean="0"/>
              <a:t>Colgate-Palmolive kicked off its Partners in Education program, which doubled as a marketing endeavor and a philanthropic measure. In return for retailers putting up their display, the company gave the retailers Map Playground Kits, which included materials for students to paint their own maps. The stores then dispersed the kits to local grade schools.</a:t>
            </a:r>
            <a:endParaRPr lang="en-IN" sz="2200" dirty="0" smtClean="0"/>
          </a:p>
          <a:p>
            <a:pPr lvl="0" algn="just"/>
            <a:r>
              <a:rPr lang="en-US" sz="2200" dirty="0" smtClean="0"/>
              <a:t>Reebok ended up launching a new product in 1991 – the Black Top line of outdoor basketball shoes. Part of the profits from the shoes are used to renovate basketball courts, such as a court in South Dade County, Florida, devastated by Hurricane Andrew and renovated in 1993. </a:t>
            </a:r>
            <a:endParaRPr lang="en-IN" sz="22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Some Key Concepts</a:t>
            </a:r>
            <a:endParaRPr lang="en-IN" dirty="0"/>
          </a:p>
        </p:txBody>
      </p:sp>
      <p:sp>
        <p:nvSpPr>
          <p:cNvPr id="3" name="Content Placeholder 2"/>
          <p:cNvSpPr>
            <a:spLocks noGrp="1"/>
          </p:cNvSpPr>
          <p:nvPr>
            <p:ph idx="1"/>
          </p:nvPr>
        </p:nvSpPr>
        <p:spPr>
          <a:xfrm>
            <a:off x="179512" y="1196752"/>
            <a:ext cx="8784976" cy="5472608"/>
          </a:xfrm>
        </p:spPr>
        <p:txBody>
          <a:bodyPr>
            <a:noAutofit/>
          </a:bodyPr>
          <a:lstStyle/>
          <a:p>
            <a:pPr algn="just"/>
            <a:r>
              <a:rPr lang="en-US" sz="2400" b="1" dirty="0" smtClean="0"/>
              <a:t>Corporate social responsibility </a:t>
            </a:r>
            <a:r>
              <a:rPr lang="en-US" sz="2400" dirty="0" smtClean="0"/>
              <a:t>focuses on what an organization does that affects the society in which it exists. </a:t>
            </a:r>
            <a:endParaRPr lang="en-IN" sz="2400" dirty="0" smtClean="0"/>
          </a:p>
          <a:p>
            <a:pPr algn="just"/>
            <a:r>
              <a:rPr lang="en-US" sz="2400" b="1" dirty="0" smtClean="0"/>
              <a:t>Corporate social responsiveness </a:t>
            </a:r>
            <a:r>
              <a:rPr lang="en-US" sz="2400" dirty="0" smtClean="0"/>
              <a:t>is a theory of social responsibility that focuses on how companies respond to issues, rather than trying to determine their ultimate social responsibility. </a:t>
            </a:r>
            <a:endParaRPr lang="en-IN" sz="2400" dirty="0" smtClean="0"/>
          </a:p>
          <a:p>
            <a:pPr algn="just"/>
            <a:r>
              <a:rPr lang="en-US" sz="2400" b="1" dirty="0" smtClean="0"/>
              <a:t>Corporate social performance </a:t>
            </a:r>
            <a:r>
              <a:rPr lang="en-US" sz="2400" dirty="0" smtClean="0"/>
              <a:t>is a single theory of corporate social action encompassing social principles, processes and policies. </a:t>
            </a:r>
            <a:endParaRPr lang="en-IN" sz="2400" dirty="0" smtClean="0"/>
          </a:p>
          <a:p>
            <a:pPr algn="just"/>
            <a:r>
              <a:rPr lang="en-US" sz="2400" b="1" dirty="0" smtClean="0"/>
              <a:t>Ethics </a:t>
            </a:r>
            <a:r>
              <a:rPr lang="en-US" sz="2400" dirty="0" smtClean="0"/>
              <a:t>is the study of people’s rights and duties, the moral rules that people apply in making decisions, and the nature of the relationships among people. </a:t>
            </a:r>
            <a:endParaRPr lang="en-IN" sz="2400" dirty="0" smtClean="0"/>
          </a:p>
          <a:p>
            <a:pPr algn="just">
              <a:buNone/>
            </a:pPr>
            <a:r>
              <a:rPr lang="en-US" sz="2400" dirty="0" smtClean="0"/>
              <a:t>	In business, most ethical questions fall into one or more of four categories: societal, stakeholder, internal policy, or personal (the individual). </a:t>
            </a:r>
            <a:endParaRPr lang="en-IN" sz="24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784976" cy="1152128"/>
          </a:xfrm>
        </p:spPr>
        <p:txBody>
          <a:bodyPr>
            <a:normAutofit/>
          </a:bodyPr>
          <a:lstStyle/>
          <a:p>
            <a:r>
              <a:rPr lang="en-US" dirty="0" smtClean="0"/>
              <a:t>The Tools of Ethics</a:t>
            </a:r>
            <a:endParaRPr lang="en-IN" dirty="0"/>
          </a:p>
        </p:txBody>
      </p:sp>
      <p:sp>
        <p:nvSpPr>
          <p:cNvPr id="3" name="Content Placeholder 2"/>
          <p:cNvSpPr>
            <a:spLocks noGrp="1"/>
          </p:cNvSpPr>
          <p:nvPr>
            <p:ph idx="1"/>
          </p:nvPr>
        </p:nvSpPr>
        <p:spPr>
          <a:xfrm>
            <a:off x="179512" y="1628800"/>
            <a:ext cx="8784976" cy="5040560"/>
          </a:xfrm>
        </p:spPr>
        <p:txBody>
          <a:bodyPr>
            <a:noAutofit/>
          </a:bodyPr>
          <a:lstStyle/>
          <a:p>
            <a:pPr algn="just"/>
            <a:r>
              <a:rPr lang="en-US" sz="2800" b="1" dirty="0" smtClean="0"/>
              <a:t>Values: </a:t>
            </a:r>
            <a:r>
              <a:rPr lang="en-US" sz="2800" dirty="0" smtClean="0"/>
              <a:t>Relatively permanent desires that seem to be good in people, like peace or goodwill. </a:t>
            </a:r>
            <a:endParaRPr lang="en-IN" sz="2800" dirty="0" smtClean="0"/>
          </a:p>
          <a:p>
            <a:pPr algn="just"/>
            <a:r>
              <a:rPr lang="en-US" sz="2800" b="1" dirty="0" smtClean="0"/>
              <a:t>Rights: </a:t>
            </a:r>
            <a:r>
              <a:rPr lang="en-US" sz="2800" dirty="0" smtClean="0"/>
              <a:t>Claims that entitle a person to take a particular action. </a:t>
            </a:r>
            <a:endParaRPr lang="en-IN" sz="2800" dirty="0" smtClean="0"/>
          </a:p>
          <a:p>
            <a:pPr algn="just"/>
            <a:r>
              <a:rPr lang="en-US" sz="2800" b="1" dirty="0" smtClean="0"/>
              <a:t>Duties: </a:t>
            </a:r>
            <a:r>
              <a:rPr lang="en-US" sz="2800" dirty="0" smtClean="0"/>
              <a:t>Obligations to take specific steps or obey the law. </a:t>
            </a:r>
            <a:endParaRPr lang="en-IN" sz="2800" dirty="0" smtClean="0"/>
          </a:p>
          <a:p>
            <a:pPr algn="just"/>
            <a:r>
              <a:rPr lang="en-US" sz="2800" b="1" dirty="0" smtClean="0"/>
              <a:t>Moral Rules: </a:t>
            </a:r>
            <a:r>
              <a:rPr lang="en-US" sz="2800" dirty="0" smtClean="0"/>
              <a:t>Rules for behavior that often become internalized as moral values. </a:t>
            </a:r>
            <a:endParaRPr lang="en-IN" sz="28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784976" cy="1008112"/>
          </a:xfrm>
        </p:spPr>
        <p:txBody>
          <a:bodyPr>
            <a:normAutofit/>
          </a:bodyPr>
          <a:lstStyle/>
          <a:p>
            <a:r>
              <a:rPr lang="en-US" dirty="0" smtClean="0"/>
              <a:t>Globalization</a:t>
            </a:r>
            <a:endParaRPr lang="en-IN" dirty="0"/>
          </a:p>
        </p:txBody>
      </p:sp>
      <p:sp>
        <p:nvSpPr>
          <p:cNvPr id="3" name="Content Placeholder 2"/>
          <p:cNvSpPr>
            <a:spLocks noGrp="1"/>
          </p:cNvSpPr>
          <p:nvPr>
            <p:ph idx="1"/>
          </p:nvPr>
        </p:nvSpPr>
        <p:spPr>
          <a:xfrm>
            <a:off x="179512" y="1556792"/>
            <a:ext cx="8784976" cy="5112568"/>
          </a:xfrm>
        </p:spPr>
        <p:txBody>
          <a:bodyPr>
            <a:noAutofit/>
          </a:bodyPr>
          <a:lstStyle/>
          <a:p>
            <a:pPr algn="just"/>
            <a:r>
              <a:rPr lang="en-US" sz="2800" dirty="0" smtClean="0"/>
              <a:t>Globalization refers to the process of integration across societies and economies. </a:t>
            </a:r>
          </a:p>
          <a:p>
            <a:pPr algn="just"/>
            <a:r>
              <a:rPr lang="en-US" sz="2800" dirty="0" smtClean="0"/>
              <a:t>The phenomenon encompasses the flow of products, services, labor, finance, information, and ideas moving across national borders.</a:t>
            </a:r>
          </a:p>
          <a:p>
            <a:pPr algn="just"/>
            <a:r>
              <a:rPr lang="en-US" sz="2800" dirty="0" smtClean="0"/>
              <a:t>The frequency and intensity of the flows relate to the upward or downward direction of globalization as a trend.</a:t>
            </a:r>
            <a:endParaRPr lang="en-IN" sz="28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936104"/>
          </a:xfrm>
        </p:spPr>
        <p:txBody>
          <a:bodyPr>
            <a:normAutofit/>
          </a:bodyPr>
          <a:lstStyle/>
          <a:p>
            <a:r>
              <a:rPr lang="en-US" dirty="0" smtClean="0"/>
              <a:t>Globalization</a:t>
            </a:r>
            <a:endParaRPr lang="en-IN" dirty="0"/>
          </a:p>
        </p:txBody>
      </p:sp>
      <p:sp>
        <p:nvSpPr>
          <p:cNvPr id="3" name="Content Placeholder 2"/>
          <p:cNvSpPr>
            <a:spLocks noGrp="1"/>
          </p:cNvSpPr>
          <p:nvPr>
            <p:ph idx="1"/>
          </p:nvPr>
        </p:nvSpPr>
        <p:spPr>
          <a:xfrm>
            <a:off x="179512" y="1052736"/>
            <a:ext cx="8784976" cy="5616624"/>
          </a:xfrm>
        </p:spPr>
        <p:txBody>
          <a:bodyPr>
            <a:noAutofit/>
          </a:bodyPr>
          <a:lstStyle/>
          <a:p>
            <a:pPr algn="just">
              <a:buNone/>
            </a:pPr>
            <a:r>
              <a:rPr lang="en-US" sz="2400" b="1" dirty="0" smtClean="0"/>
              <a:t>	</a:t>
            </a:r>
            <a:r>
              <a:rPr lang="en-US" sz="2400" dirty="0" smtClean="0"/>
              <a:t>Rationale</a:t>
            </a:r>
          </a:p>
          <a:p>
            <a:pPr algn="just"/>
            <a:r>
              <a:rPr lang="en-US" sz="2400" dirty="0" smtClean="0"/>
              <a:t>A primary economic rationale for globalization is reducing barriers to trade for the enrichment of all societies. </a:t>
            </a:r>
          </a:p>
          <a:p>
            <a:pPr algn="just"/>
            <a:r>
              <a:rPr lang="en-US" sz="2400" dirty="0" smtClean="0"/>
              <a:t>The greater good would be served by leveraging comparative advantages for production and trade that are impeded by regulatory barriers between sovereignty entities. </a:t>
            </a:r>
            <a:endParaRPr lang="en-IN" sz="2400" dirty="0" smtClean="0"/>
          </a:p>
          <a:p>
            <a:pPr algn="just"/>
            <a:r>
              <a:rPr lang="en-US" sz="2400" dirty="0" smtClean="0"/>
              <a:t>This economic rationale for global integration depends on supporting factors to facilitate the process. The factors include advances in transportation, communication, and technology to provide the necessary conduits for global economic integration. </a:t>
            </a:r>
          </a:p>
          <a:p>
            <a:pPr algn="just"/>
            <a:r>
              <a:rPr lang="en-US" sz="2400" dirty="0" smtClean="0"/>
              <a:t>While these factors are necessary, they are not sufficient. Collaboration with political parties, through international relations, is required to leverage the potential of the supporting factors.</a:t>
            </a:r>
            <a:endParaRPr lang="en-IN" sz="2400" dirty="0" smtClean="0"/>
          </a:p>
          <a:p>
            <a:pPr algn="just"/>
            <a:endParaRPr lang="en-IN" sz="22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784976" cy="1368152"/>
          </a:xfrm>
        </p:spPr>
        <p:txBody>
          <a:bodyPr>
            <a:normAutofit/>
          </a:bodyPr>
          <a:lstStyle/>
          <a:p>
            <a:r>
              <a:rPr lang="en-US" dirty="0" smtClean="0"/>
              <a:t>Management as a Speciality in Time</a:t>
            </a:r>
            <a:endParaRPr lang="en-IN" dirty="0"/>
          </a:p>
        </p:txBody>
      </p:sp>
      <p:sp>
        <p:nvSpPr>
          <p:cNvPr id="3" name="Content Placeholder 2"/>
          <p:cNvSpPr>
            <a:spLocks noGrp="1"/>
          </p:cNvSpPr>
          <p:nvPr>
            <p:ph idx="1"/>
          </p:nvPr>
        </p:nvSpPr>
        <p:spPr>
          <a:xfrm>
            <a:off x="179512" y="1628800"/>
            <a:ext cx="8784976" cy="5040560"/>
          </a:xfrm>
        </p:spPr>
        <p:txBody>
          <a:bodyPr>
            <a:normAutofit/>
          </a:bodyPr>
          <a:lstStyle/>
          <a:p>
            <a:pPr lvl="0" algn="just"/>
            <a:r>
              <a:rPr lang="en-IN" sz="2800" dirty="0" smtClean="0"/>
              <a:t>Management is an attempt to create a desirable future, keeping the past and the present in mind.</a:t>
            </a:r>
          </a:p>
          <a:p>
            <a:pPr lvl="0" algn="just"/>
            <a:r>
              <a:rPr lang="en-IN" sz="2800" dirty="0" smtClean="0"/>
              <a:t>It is practiced in and is a reflection of a particular historical era.</a:t>
            </a:r>
          </a:p>
          <a:p>
            <a:pPr lvl="0" algn="just"/>
            <a:r>
              <a:rPr lang="en-IN" sz="2800" dirty="0" smtClean="0"/>
              <a:t>It is a practice that produces consequences and effects that emerge over time.</a:t>
            </a:r>
            <a:endParaRPr lang="en-I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648072"/>
          </a:xfrm>
        </p:spPr>
        <p:txBody>
          <a:bodyPr>
            <a:normAutofit fontScale="90000"/>
          </a:bodyPr>
          <a:lstStyle/>
          <a:p>
            <a:r>
              <a:rPr lang="en-US" dirty="0" smtClean="0"/>
              <a:t>Globalization</a:t>
            </a:r>
            <a:endParaRPr lang="en-IN" dirty="0"/>
          </a:p>
        </p:txBody>
      </p:sp>
      <p:sp>
        <p:nvSpPr>
          <p:cNvPr id="3" name="Content Placeholder 2"/>
          <p:cNvSpPr>
            <a:spLocks noGrp="1"/>
          </p:cNvSpPr>
          <p:nvPr>
            <p:ph idx="1"/>
          </p:nvPr>
        </p:nvSpPr>
        <p:spPr>
          <a:xfrm>
            <a:off x="179512" y="836712"/>
            <a:ext cx="8784976" cy="5832648"/>
          </a:xfrm>
        </p:spPr>
        <p:txBody>
          <a:bodyPr>
            <a:noAutofit/>
          </a:bodyPr>
          <a:lstStyle/>
          <a:p>
            <a:pPr algn="just">
              <a:buNone/>
            </a:pPr>
            <a:r>
              <a:rPr lang="en-US" sz="2400" b="1" dirty="0" smtClean="0"/>
              <a:t>	</a:t>
            </a:r>
            <a:r>
              <a:rPr lang="en-US" sz="2400" dirty="0" smtClean="0"/>
              <a:t>Complexities and Controversies</a:t>
            </a:r>
          </a:p>
          <a:p>
            <a:pPr algn="just">
              <a:buNone/>
            </a:pPr>
            <a:r>
              <a:rPr lang="en-US" sz="2400" dirty="0" smtClean="0"/>
              <a:t>	The increase of globalization surfaced many complex and controversial issues as economies and societies became more interdependent with greater frequency of interactions between one another. A number of important trends that make up globalization include: </a:t>
            </a:r>
          </a:p>
          <a:p>
            <a:pPr lvl="0"/>
            <a:r>
              <a:rPr lang="en-US" sz="2400" dirty="0" smtClean="0"/>
              <a:t>location of integration activities</a:t>
            </a:r>
            <a:endParaRPr lang="en-IN" sz="2400" dirty="0" smtClean="0"/>
          </a:p>
          <a:p>
            <a:pPr lvl="0"/>
            <a:r>
              <a:rPr lang="en-US" sz="2400" dirty="0" smtClean="0"/>
              <a:t>impact upon poorer societies</a:t>
            </a:r>
            <a:endParaRPr lang="en-IN" sz="2400" dirty="0" smtClean="0"/>
          </a:p>
          <a:p>
            <a:pPr lvl="0"/>
            <a:r>
              <a:rPr lang="en-US" sz="2400" dirty="0" smtClean="0"/>
              <a:t>flow of capital</a:t>
            </a:r>
            <a:endParaRPr lang="en-IN" sz="2400" dirty="0" smtClean="0"/>
          </a:p>
          <a:p>
            <a:pPr lvl="0"/>
            <a:r>
              <a:rPr lang="en-US" sz="2400" dirty="0" smtClean="0"/>
              <a:t>migration of labor and work </a:t>
            </a:r>
            <a:endParaRPr lang="en-IN" sz="2400" dirty="0" smtClean="0"/>
          </a:p>
          <a:p>
            <a:pPr lvl="0"/>
            <a:r>
              <a:rPr lang="en-US" sz="2400" dirty="0" smtClean="0"/>
              <a:t>diffusion of technology</a:t>
            </a:r>
            <a:endParaRPr lang="en-IN" sz="2400" dirty="0" smtClean="0"/>
          </a:p>
          <a:p>
            <a:pPr lvl="0"/>
            <a:r>
              <a:rPr lang="en-US" sz="2400" dirty="0" smtClean="0"/>
              <a:t>sustainability of the natural environment </a:t>
            </a:r>
            <a:endParaRPr lang="en-IN" sz="2400" dirty="0" smtClean="0"/>
          </a:p>
          <a:p>
            <a:pPr lvl="0"/>
            <a:r>
              <a:rPr lang="en-US" sz="2400" dirty="0" smtClean="0"/>
              <a:t>reconfiguration of cultural dynamics</a:t>
            </a:r>
            <a:endParaRPr lang="en-IN" sz="2400" dirty="0" smtClean="0"/>
          </a:p>
          <a:p>
            <a:pPr lvl="0"/>
            <a:r>
              <a:rPr lang="en-US" sz="2400" dirty="0" smtClean="0"/>
              <a:t>development of organizational strategies for global competition</a:t>
            </a:r>
            <a:endParaRPr lang="en-IN" sz="2400" dirty="0" smtClean="0"/>
          </a:p>
          <a:p>
            <a:pPr algn="just"/>
            <a:endParaRPr lang="en-US" sz="2200" dirty="0" smtClean="0"/>
          </a:p>
          <a:p>
            <a:pPr algn="just">
              <a:buNone/>
            </a:pPr>
            <a:endParaRPr lang="en-IN" sz="2200" dirty="0" smtClean="0"/>
          </a:p>
          <a:p>
            <a:pPr algn="just">
              <a:buNone/>
            </a:pPr>
            <a:endParaRPr lang="en-IN" sz="2200" dirty="0" smtClean="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784976" cy="1584176"/>
          </a:xfrm>
        </p:spPr>
        <p:txBody>
          <a:bodyPr>
            <a:normAutofit/>
          </a:bodyPr>
          <a:lstStyle/>
          <a:p>
            <a:r>
              <a:rPr lang="en-US" dirty="0" smtClean="0"/>
              <a:t>Management as a Speciality in Human Relationships</a:t>
            </a:r>
            <a:endParaRPr lang="en-IN" dirty="0"/>
          </a:p>
        </p:txBody>
      </p:sp>
      <p:sp>
        <p:nvSpPr>
          <p:cNvPr id="3" name="Content Placeholder 2"/>
          <p:cNvSpPr>
            <a:spLocks noGrp="1"/>
          </p:cNvSpPr>
          <p:nvPr>
            <p:ph idx="1"/>
          </p:nvPr>
        </p:nvSpPr>
        <p:spPr>
          <a:xfrm>
            <a:off x="179512" y="1988840"/>
            <a:ext cx="8784976" cy="4680520"/>
          </a:xfrm>
        </p:spPr>
        <p:txBody>
          <a:bodyPr>
            <a:normAutofit/>
          </a:bodyPr>
          <a:lstStyle/>
          <a:p>
            <a:pPr lvl="0" algn="just"/>
            <a:r>
              <a:rPr lang="en-IN" sz="2800" dirty="0" smtClean="0"/>
              <a:t>Mangers act in relationships that two way streets; each party is influenced by the other.</a:t>
            </a:r>
          </a:p>
          <a:p>
            <a:pPr lvl="0" algn="just"/>
            <a:r>
              <a:rPr lang="en-IN" sz="2800" dirty="0" smtClean="0"/>
              <a:t>They also act in relationships that have spill over effects for other people, for better and for worse.</a:t>
            </a:r>
          </a:p>
          <a:p>
            <a:pPr lvl="0" algn="just"/>
            <a:r>
              <a:rPr lang="en-IN" sz="2800" dirty="0" smtClean="0"/>
              <a:t>Managers juggle multiple simultaneous relationships.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8784976" cy="1152128"/>
          </a:xfrm>
        </p:spPr>
        <p:txBody>
          <a:bodyPr>
            <a:normAutofit/>
          </a:bodyPr>
          <a:lstStyle/>
          <a:p>
            <a:r>
              <a:rPr lang="en-US" dirty="0" smtClean="0"/>
              <a:t>Some Key Concepts</a:t>
            </a:r>
            <a:endParaRPr lang="en-IN" dirty="0"/>
          </a:p>
        </p:txBody>
      </p:sp>
      <p:sp>
        <p:nvSpPr>
          <p:cNvPr id="3" name="Content Placeholder 2"/>
          <p:cNvSpPr>
            <a:spLocks noGrp="1"/>
          </p:cNvSpPr>
          <p:nvPr>
            <p:ph idx="1"/>
          </p:nvPr>
        </p:nvSpPr>
        <p:spPr>
          <a:xfrm>
            <a:off x="179512" y="1340768"/>
            <a:ext cx="8784976" cy="5328592"/>
          </a:xfrm>
        </p:spPr>
        <p:txBody>
          <a:bodyPr>
            <a:normAutofit lnSpcReduction="10000"/>
          </a:bodyPr>
          <a:lstStyle/>
          <a:p>
            <a:pPr algn="just"/>
            <a:r>
              <a:rPr lang="en-IN" sz="2800" dirty="0" smtClean="0"/>
              <a:t>Managerial performance is the measure of how efficient and effective a manager is; i.e., how well he or she determines and achieves appropriate objectives. </a:t>
            </a:r>
          </a:p>
          <a:p>
            <a:pPr algn="just"/>
            <a:r>
              <a:rPr lang="en-IN" sz="2800" dirty="0" smtClean="0"/>
              <a:t>Organizational performance is the measure of how efficient and effective an organization is; i.e., how well it achieves appropriate objectives. </a:t>
            </a:r>
          </a:p>
          <a:p>
            <a:pPr algn="just"/>
            <a:r>
              <a:rPr lang="en-IN" sz="2800" dirty="0" smtClean="0"/>
              <a:t>Efficiency (resource usages) is the ability to minimize the use of resources in achieving organizational objectives - “doing the things right”.</a:t>
            </a:r>
          </a:p>
          <a:p>
            <a:pPr algn="just"/>
            <a:r>
              <a:rPr lang="en-IN" sz="2800" dirty="0" smtClean="0"/>
              <a:t>Effectiveness (goal attainment) is the ability to determine appropriate objectives - “doing the right thing”.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784976" cy="1152128"/>
          </a:xfrm>
        </p:spPr>
        <p:txBody>
          <a:bodyPr>
            <a:normAutofit/>
          </a:bodyPr>
          <a:lstStyle/>
          <a:p>
            <a:r>
              <a:rPr lang="en-US" dirty="0" smtClean="0"/>
              <a:t>The Management Process</a:t>
            </a:r>
            <a:endParaRPr lang="en-IN" dirty="0"/>
          </a:p>
        </p:txBody>
      </p:sp>
      <p:sp>
        <p:nvSpPr>
          <p:cNvPr id="3" name="Content Placeholder 2"/>
          <p:cNvSpPr>
            <a:spLocks noGrp="1"/>
          </p:cNvSpPr>
          <p:nvPr>
            <p:ph idx="1"/>
          </p:nvPr>
        </p:nvSpPr>
        <p:spPr>
          <a:xfrm>
            <a:off x="179512" y="1484784"/>
            <a:ext cx="8784976" cy="5184576"/>
          </a:xfrm>
        </p:spPr>
        <p:txBody>
          <a:bodyPr>
            <a:normAutofit/>
          </a:bodyPr>
          <a:lstStyle/>
          <a:p>
            <a:pPr algn="just">
              <a:buNone/>
            </a:pPr>
            <a:r>
              <a:rPr lang="en-IN" sz="2800" dirty="0" smtClean="0"/>
              <a:t>	It is a dynamic process by which management creates, operates and directs purposive organization through systematic, coordinated and co-operated human efforts.</a:t>
            </a:r>
          </a:p>
          <a:p>
            <a:pPr algn="just">
              <a:buNone/>
            </a:pPr>
            <a:r>
              <a:rPr lang="en-IN" sz="2800" dirty="0" smtClean="0"/>
              <a:t>	As a process, management consists of three aspects: </a:t>
            </a:r>
          </a:p>
          <a:p>
            <a:pPr algn="just"/>
            <a:r>
              <a:rPr lang="en-IN" sz="2800" dirty="0" smtClean="0"/>
              <a:t>Management is a social process – Human factor &amp; 						        Relationships</a:t>
            </a:r>
          </a:p>
          <a:p>
            <a:pPr algn="just"/>
            <a:r>
              <a:rPr lang="en-IN" sz="2800" dirty="0" smtClean="0"/>
              <a:t>Management is an integrating process – Human, Physical 						         &amp; Financial</a:t>
            </a:r>
          </a:p>
          <a:p>
            <a:pPr algn="just"/>
            <a:r>
              <a:rPr lang="en-IN" sz="2800" dirty="0" smtClean="0"/>
              <a:t>Management is a continuous process – Problem solving</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04664"/>
            <a:ext cx="8784976" cy="1008112"/>
          </a:xfrm>
        </p:spPr>
        <p:txBody>
          <a:bodyPr>
            <a:normAutofit/>
          </a:bodyPr>
          <a:lstStyle/>
          <a:p>
            <a:r>
              <a:rPr lang="en-US" dirty="0" smtClean="0"/>
              <a:t>Basic Steps in Management</a:t>
            </a:r>
            <a:endParaRPr lang="en-IN" dirty="0"/>
          </a:p>
        </p:txBody>
      </p:sp>
      <p:sp>
        <p:nvSpPr>
          <p:cNvPr id="3" name="Content Placeholder 2"/>
          <p:cNvSpPr>
            <a:spLocks noGrp="1"/>
          </p:cNvSpPr>
          <p:nvPr>
            <p:ph idx="1"/>
          </p:nvPr>
        </p:nvSpPr>
        <p:spPr>
          <a:xfrm>
            <a:off x="179512" y="1556792"/>
            <a:ext cx="8784976" cy="5112568"/>
          </a:xfrm>
        </p:spPr>
        <p:txBody>
          <a:bodyPr>
            <a:normAutofit lnSpcReduction="10000"/>
          </a:bodyPr>
          <a:lstStyle/>
          <a:p>
            <a:pPr algn="just"/>
            <a:r>
              <a:rPr lang="en-US" sz="3600" dirty="0" smtClean="0">
                <a:ea typeface="Times New Roman"/>
              </a:rPr>
              <a:t>Vision</a:t>
            </a:r>
          </a:p>
          <a:p>
            <a:pPr algn="just"/>
            <a:r>
              <a:rPr lang="en-US" sz="3600" dirty="0" smtClean="0"/>
              <a:t>Mission</a:t>
            </a:r>
          </a:p>
          <a:p>
            <a:pPr algn="just"/>
            <a:r>
              <a:rPr lang="en-US" sz="3600" dirty="0" smtClean="0"/>
              <a:t>Objectives/Goals</a:t>
            </a:r>
          </a:p>
          <a:p>
            <a:pPr algn="just"/>
            <a:r>
              <a:rPr lang="en-US" sz="3600" dirty="0" smtClean="0"/>
              <a:t>Strategy</a:t>
            </a:r>
          </a:p>
          <a:p>
            <a:pPr algn="just"/>
            <a:r>
              <a:rPr lang="en-US" sz="3600" dirty="0" smtClean="0"/>
              <a:t>Policies</a:t>
            </a:r>
          </a:p>
          <a:p>
            <a:pPr algn="just"/>
            <a:r>
              <a:rPr lang="en-US" sz="3600" dirty="0" smtClean="0"/>
              <a:t>Procedures/Rules</a:t>
            </a:r>
          </a:p>
          <a:p>
            <a:pPr algn="just"/>
            <a:r>
              <a:rPr lang="en-US" sz="3600" dirty="0" smtClean="0"/>
              <a:t>Action Plan</a:t>
            </a:r>
          </a:p>
          <a:p>
            <a:pPr algn="just"/>
            <a:r>
              <a:rPr lang="en-US" sz="3600" dirty="0" smtClean="0"/>
              <a:t>Budget</a:t>
            </a:r>
            <a:endParaRPr lang="en-IN" sz="36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2508</TotalTime>
  <Words>3074</Words>
  <Application>Microsoft Macintosh PowerPoint</Application>
  <PresentationFormat>On-screen Show (4:3)</PresentationFormat>
  <Paragraphs>334</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Introduction to Management</vt:lpstr>
      <vt:lpstr>Management</vt:lpstr>
      <vt:lpstr>Organization Management</vt:lpstr>
      <vt:lpstr>Need for Organizations Management</vt:lpstr>
      <vt:lpstr>Management as a Speciality in Time</vt:lpstr>
      <vt:lpstr>Management as a Speciality in Human Relationships</vt:lpstr>
      <vt:lpstr>Some Key Concepts</vt:lpstr>
      <vt:lpstr>The Management Process</vt:lpstr>
      <vt:lpstr>Basic Steps in Management</vt:lpstr>
      <vt:lpstr>Activities / Functions of Management</vt:lpstr>
      <vt:lpstr>Planning</vt:lpstr>
      <vt:lpstr>Organizing</vt:lpstr>
      <vt:lpstr>Staffing</vt:lpstr>
      <vt:lpstr>Leading</vt:lpstr>
      <vt:lpstr>Controlling</vt:lpstr>
      <vt:lpstr>Management as an Activity</vt:lpstr>
      <vt:lpstr>Types of Managers / Management Level</vt:lpstr>
      <vt:lpstr>Types of Managers / Management Level</vt:lpstr>
      <vt:lpstr>Types of Managers / Management Level</vt:lpstr>
      <vt:lpstr>Types of Managers / Management Level</vt:lpstr>
      <vt:lpstr>Management Skills</vt:lpstr>
      <vt:lpstr>Management Skills</vt:lpstr>
      <vt:lpstr>The Challenges of Management</vt:lpstr>
      <vt:lpstr>The Evolution of Management Theory</vt:lpstr>
      <vt:lpstr>PowerPoint Presentation</vt:lpstr>
      <vt:lpstr>The Scientific Management School</vt:lpstr>
      <vt:lpstr>The Scientific Management School</vt:lpstr>
      <vt:lpstr>The Classical Organization Theory School</vt:lpstr>
      <vt:lpstr>The Classical Organization Theory School</vt:lpstr>
      <vt:lpstr>The Behavioral School</vt:lpstr>
      <vt:lpstr>Relations Theory – The Human Relations Movement</vt:lpstr>
      <vt:lpstr>The Hawthorne Experiments</vt:lpstr>
      <vt:lpstr>The Management Science School</vt:lpstr>
      <vt:lpstr>The Management Science School</vt:lpstr>
      <vt:lpstr>The Systems Approach</vt:lpstr>
      <vt:lpstr>The Systems Approach</vt:lpstr>
      <vt:lpstr>The Systems Approach</vt:lpstr>
      <vt:lpstr>The Systems Approach</vt:lpstr>
      <vt:lpstr>The Contingency Approach</vt:lpstr>
      <vt:lpstr>The Contingency Approach</vt:lpstr>
      <vt:lpstr>Organizational and Natural Environments</vt:lpstr>
      <vt:lpstr>Organizational and Natural Environments</vt:lpstr>
      <vt:lpstr>Ethics &amp; Social Responsibility</vt:lpstr>
      <vt:lpstr>Ethics &amp; Social Responsibility</vt:lpstr>
      <vt:lpstr>Ethics &amp; Social Responsibility</vt:lpstr>
      <vt:lpstr>Some Key Concepts</vt:lpstr>
      <vt:lpstr>The Tools of Ethics</vt:lpstr>
      <vt:lpstr>Globalization</vt:lpstr>
      <vt:lpstr>Globalization</vt:lpstr>
      <vt:lpstr>Globalization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Arjun Singar</dc:creator>
  <cp:lastModifiedBy>Arjun Singar</cp:lastModifiedBy>
  <cp:revision>35</cp:revision>
  <dcterms:created xsi:type="dcterms:W3CDTF">2012-08-29T05:48:05Z</dcterms:created>
  <dcterms:modified xsi:type="dcterms:W3CDTF">2014-01-28T07:53:30Z</dcterms:modified>
</cp:coreProperties>
</file>