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2" r:id="rId5"/>
    <p:sldId id="290" r:id="rId6"/>
    <p:sldId id="283" r:id="rId7"/>
    <p:sldId id="257" r:id="rId8"/>
    <p:sldId id="284" r:id="rId9"/>
    <p:sldId id="285" r:id="rId10"/>
    <p:sldId id="286" r:id="rId11"/>
    <p:sldId id="287"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F0F14-63B4-466C-BAC7-4034D7A99C29}" type="datetimeFigureOut">
              <a:rPr lang="en-IN" smtClean="0"/>
              <a:pPr/>
              <a:t>07/12/2020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955B5-BDCA-4B19-85DF-3B4186D064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a:bodyPr>
          <a:lstStyle/>
          <a:p>
            <a:r>
              <a:rPr lang="en-US" sz="6000" b="1" dirty="0" smtClean="0"/>
              <a:t>Leading</a:t>
            </a:r>
            <a:endParaRPr lang="en-IN"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152128"/>
          </a:xfrm>
        </p:spPr>
        <p:txBody>
          <a:bodyPr>
            <a:noAutofit/>
          </a:bodyPr>
          <a:lstStyle/>
          <a:p>
            <a:r>
              <a:rPr lang="en-US" sz="3600" dirty="0" smtClean="0"/>
              <a:t/>
            </a:r>
            <a:br>
              <a:rPr lang="en-US" sz="3600" dirty="0" smtClean="0"/>
            </a:br>
            <a:r>
              <a:rPr lang="en-US" sz="3600" dirty="0" smtClean="0"/>
              <a:t/>
            </a:r>
            <a:br>
              <a:rPr lang="en-US" sz="3600" dirty="0" smtClean="0"/>
            </a:br>
            <a:r>
              <a:rPr lang="en-IN" sz="3600" dirty="0" smtClean="0"/>
              <a:t>McClelland’s Need Theory</a:t>
            </a:r>
            <a:br>
              <a:rPr lang="en-IN" sz="36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340768"/>
            <a:ext cx="8784976" cy="5328592"/>
          </a:xfrm>
        </p:spPr>
        <p:txBody>
          <a:bodyPr>
            <a:normAutofit/>
          </a:bodyPr>
          <a:lstStyle/>
          <a:p>
            <a:pPr algn="just"/>
            <a:r>
              <a:rPr lang="en-US" b="1" dirty="0" smtClean="0"/>
              <a:t>Need for Achievement (nAch): </a:t>
            </a:r>
            <a:r>
              <a:rPr lang="en-US" dirty="0" smtClean="0"/>
              <a:t>This is the need for challenge, for personal accomplishment and success in competitive situations. </a:t>
            </a:r>
            <a:endParaRPr lang="en-IN" dirty="0" smtClean="0"/>
          </a:p>
          <a:p>
            <a:pPr algn="just"/>
            <a:r>
              <a:rPr lang="en-US" b="1" dirty="0" smtClean="0"/>
              <a:t>Need for Power (nPow): </a:t>
            </a:r>
            <a:r>
              <a:rPr lang="en-US" dirty="0" smtClean="0"/>
              <a:t>This is the need to dominate, influence and control people. </a:t>
            </a:r>
            <a:endParaRPr lang="en-IN" dirty="0" smtClean="0"/>
          </a:p>
          <a:p>
            <a:pPr algn="just"/>
            <a:r>
              <a:rPr lang="en-US" b="1" dirty="0" smtClean="0"/>
              <a:t>Need for Affiliation (nAff): </a:t>
            </a:r>
            <a:r>
              <a:rPr lang="en-US" dirty="0" smtClean="0"/>
              <a:t>This is the need that concerns an individual to establish and maintain warm, close &amp; intimate relationships with other people.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48072"/>
          </a:xfrm>
        </p:spPr>
        <p:txBody>
          <a:bodyPr>
            <a:noAutofit/>
          </a:bodyPr>
          <a:lstStyle/>
          <a:p>
            <a:r>
              <a:rPr lang="en-US" sz="3600" dirty="0" smtClean="0"/>
              <a:t/>
            </a:r>
            <a:br>
              <a:rPr lang="en-US" sz="3600" dirty="0" smtClean="0"/>
            </a:br>
            <a:r>
              <a:rPr lang="en-US" sz="3600" dirty="0" smtClean="0"/>
              <a:t/>
            </a:r>
            <a:br>
              <a:rPr lang="en-US" sz="3600" dirty="0" smtClean="0"/>
            </a:br>
            <a:r>
              <a:rPr lang="en-IN" sz="3600" dirty="0" smtClean="0"/>
              <a:t>Herzberg’s Two Factor Theory</a:t>
            </a:r>
            <a:br>
              <a:rPr lang="en-IN" sz="36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fontScale="92500" lnSpcReduction="20000"/>
          </a:bodyPr>
          <a:lstStyle/>
          <a:p>
            <a:pPr algn="just">
              <a:buNone/>
            </a:pPr>
            <a:r>
              <a:rPr lang="en-IN" dirty="0" smtClean="0"/>
              <a:t>	From research, Herzberg concluded that job dissatisfaction and job satisfaction arose from two separate sets of factors (Hygiene &amp; Motivation).</a:t>
            </a:r>
          </a:p>
          <a:p>
            <a:pPr algn="just"/>
            <a:r>
              <a:rPr lang="en-IN" b="1" dirty="0" smtClean="0"/>
              <a:t>Dissatisfiers (hygiene factors)</a:t>
            </a:r>
            <a:r>
              <a:rPr lang="en-IN" dirty="0" smtClean="0"/>
              <a:t> included salary, working conditions, and company policy – all of which affected the context in which work was conducted. Positive ratings for these factors did not lead to job satisfaction but merely to the absence of dissatisfaction. (Ex: Extrinsic - Employee’s feelings)</a:t>
            </a:r>
          </a:p>
          <a:p>
            <a:pPr algn="just"/>
            <a:r>
              <a:rPr lang="en-IN" b="1" dirty="0" smtClean="0"/>
              <a:t>Satisfiers (motivating factors)</a:t>
            </a:r>
            <a:r>
              <a:rPr lang="en-IN" dirty="0" smtClean="0"/>
              <a:t> include achievement, recognition, responsibility, and advancement – all related to the job content and the rewards of work performance. Positive ratings for these factors lead to job satisfaction. (Ex: Intrinsic - Job enrichment)</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Motivation-Hygiene Theory </a:t>
            </a:r>
            <a:endParaRPr lang="en-US" dirty="0"/>
          </a:p>
        </p:txBody>
      </p:sp>
      <p:grpSp>
        <p:nvGrpSpPr>
          <p:cNvPr id="3" name="Group 20"/>
          <p:cNvGrpSpPr>
            <a:grpSpLocks noGrp="1"/>
          </p:cNvGrpSpPr>
          <p:nvPr/>
        </p:nvGrpSpPr>
        <p:grpSpPr bwMode="auto">
          <a:xfrm>
            <a:off x="457200" y="1412776"/>
            <a:ext cx="3733800" cy="4713387"/>
            <a:chOff x="288" y="1248"/>
            <a:chExt cx="2401" cy="3051"/>
          </a:xfrm>
        </p:grpSpPr>
        <p:sp>
          <p:nvSpPr>
            <p:cNvPr id="5" name="Rectangle 10"/>
            <p:cNvSpPr>
              <a:spLocks noChangeArrowheads="1"/>
            </p:cNvSpPr>
            <p:nvPr/>
          </p:nvSpPr>
          <p:spPr bwMode="auto">
            <a:xfrm>
              <a:off x="288" y="3579"/>
              <a:ext cx="2400" cy="720"/>
            </a:xfrm>
            <a:prstGeom prst="rect">
              <a:avLst/>
            </a:prstGeom>
            <a:noFill/>
            <a:ln w="12700">
              <a:noFill/>
              <a:miter lim="800000"/>
              <a:headEnd/>
              <a:tailEnd/>
            </a:ln>
          </p:spPr>
          <p:txBody>
            <a:bodyPr lIns="90488" tIns="44450" rIns="90488" bIns="44450"/>
            <a:lstStyle/>
            <a:p>
              <a:pPr marL="342900" indent="-342900" algn="ctr">
                <a:lnSpc>
                  <a:spcPct val="80000"/>
                </a:lnSpc>
                <a:spcBef>
                  <a:spcPct val="20000"/>
                </a:spcBef>
              </a:pPr>
              <a:r>
                <a:rPr lang="en-US" sz="2800">
                  <a:solidFill>
                    <a:schemeClr val="folHlink"/>
                  </a:solidFill>
                  <a:latin typeface="Calibri" pitchFamily="34" charset="0"/>
                </a:rPr>
                <a:t>Hygiene factors avoid </a:t>
              </a:r>
            </a:p>
            <a:p>
              <a:pPr marL="342900" indent="-342900" algn="ctr">
                <a:lnSpc>
                  <a:spcPct val="80000"/>
                </a:lnSpc>
                <a:spcBef>
                  <a:spcPct val="20000"/>
                </a:spcBef>
              </a:pPr>
              <a:r>
                <a:rPr lang="en-US" sz="2800">
                  <a:solidFill>
                    <a:schemeClr val="folHlink"/>
                  </a:solidFill>
                  <a:latin typeface="Calibri" pitchFamily="34" charset="0"/>
                </a:rPr>
                <a:t>job dissatisfaction</a:t>
              </a:r>
            </a:p>
            <a:p>
              <a:pPr marL="342900" indent="-342900" algn="ctr" latinLnBrk="1">
                <a:lnSpc>
                  <a:spcPct val="80000"/>
                </a:lnSpc>
                <a:spcBef>
                  <a:spcPct val="20000"/>
                </a:spcBef>
              </a:pPr>
              <a:endParaRPr lang="en-US" sz="2800">
                <a:solidFill>
                  <a:schemeClr val="folHlink"/>
                </a:solidFill>
                <a:latin typeface="Calibri" pitchFamily="34" charset="0"/>
              </a:endParaRPr>
            </a:p>
          </p:txBody>
        </p:sp>
        <p:grpSp>
          <p:nvGrpSpPr>
            <p:cNvPr id="4" name="Group 11"/>
            <p:cNvGrpSpPr>
              <a:grpSpLocks/>
            </p:cNvGrpSpPr>
            <p:nvPr/>
          </p:nvGrpSpPr>
          <p:grpSpPr bwMode="auto">
            <a:xfrm>
              <a:off x="288" y="1248"/>
              <a:ext cx="2401" cy="2353"/>
              <a:chOff x="288" y="1248"/>
              <a:chExt cx="2401" cy="2353"/>
            </a:xfrm>
          </p:grpSpPr>
          <p:sp>
            <p:nvSpPr>
              <p:cNvPr id="7" name="Freeform 12"/>
              <p:cNvSpPr>
                <a:spLocks/>
              </p:cNvSpPr>
              <p:nvPr/>
            </p:nvSpPr>
            <p:spPr bwMode="auto">
              <a:xfrm>
                <a:off x="288" y="1248"/>
                <a:ext cx="2401" cy="2353"/>
              </a:xfrm>
              <a:custGeom>
                <a:avLst/>
                <a:gdLst>
                  <a:gd name="T0" fmla="*/ 0 w 2401"/>
                  <a:gd name="T1" fmla="*/ 0 h 2353"/>
                  <a:gd name="T2" fmla="*/ 2400 w 2401"/>
                  <a:gd name="T3" fmla="*/ 0 h 2353"/>
                  <a:gd name="T4" fmla="*/ 2400 w 2401"/>
                  <a:gd name="T5" fmla="*/ 1960 h 2353"/>
                  <a:gd name="T6" fmla="*/ 1368 w 2401"/>
                  <a:gd name="T7" fmla="*/ 1960 h 2353"/>
                  <a:gd name="T8" fmla="*/ 1764 w 2401"/>
                  <a:gd name="T9" fmla="*/ 1960 h 2353"/>
                  <a:gd name="T10" fmla="*/ 1200 w 2401"/>
                  <a:gd name="T11" fmla="*/ 2352 h 2353"/>
                  <a:gd name="T12" fmla="*/ 636 w 2401"/>
                  <a:gd name="T13" fmla="*/ 1960 h 2353"/>
                  <a:gd name="T14" fmla="*/ 1032 w 2401"/>
                  <a:gd name="T15" fmla="*/ 1960 h 2353"/>
                  <a:gd name="T16" fmla="*/ 0 w 2401"/>
                  <a:gd name="T17" fmla="*/ 1960 h 2353"/>
                  <a:gd name="T18" fmla="*/ 0 w 2401"/>
                  <a:gd name="T19" fmla="*/ 0 h 23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1"/>
                  <a:gd name="T31" fmla="*/ 0 h 2353"/>
                  <a:gd name="T32" fmla="*/ 2401 w 2401"/>
                  <a:gd name="T33" fmla="*/ 2353 h 23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1" h="2353">
                    <a:moveTo>
                      <a:pt x="0" y="0"/>
                    </a:moveTo>
                    <a:lnTo>
                      <a:pt x="2400" y="0"/>
                    </a:lnTo>
                    <a:lnTo>
                      <a:pt x="2400" y="1960"/>
                    </a:lnTo>
                    <a:lnTo>
                      <a:pt x="1368" y="1960"/>
                    </a:lnTo>
                    <a:lnTo>
                      <a:pt x="1764" y="1960"/>
                    </a:lnTo>
                    <a:lnTo>
                      <a:pt x="1200" y="2352"/>
                    </a:lnTo>
                    <a:lnTo>
                      <a:pt x="636" y="1960"/>
                    </a:lnTo>
                    <a:lnTo>
                      <a:pt x="1032" y="1960"/>
                    </a:lnTo>
                    <a:lnTo>
                      <a:pt x="0" y="1960"/>
                    </a:lnTo>
                    <a:lnTo>
                      <a:pt x="0" y="0"/>
                    </a:lnTo>
                  </a:path>
                </a:pathLst>
              </a:custGeom>
              <a:solidFill>
                <a:schemeClr val="accent1"/>
              </a:solidFill>
              <a:ln w="12700" cap="rnd">
                <a:solidFill>
                  <a:srgbClr val="000000"/>
                </a:solidFill>
                <a:round/>
                <a:headEnd/>
                <a:tailEnd/>
              </a:ln>
            </p:spPr>
            <p:txBody>
              <a:bodyPr/>
              <a:lstStyle/>
              <a:p>
                <a:endParaRPr lang="en-US">
                  <a:latin typeface="Calibri" pitchFamily="34" charset="0"/>
                </a:endParaRPr>
              </a:p>
            </p:txBody>
          </p:sp>
          <p:sp>
            <p:nvSpPr>
              <p:cNvPr id="8" name="Rectangle 13"/>
              <p:cNvSpPr>
                <a:spLocks noChangeArrowheads="1"/>
              </p:cNvSpPr>
              <p:nvPr/>
            </p:nvSpPr>
            <p:spPr bwMode="auto">
              <a:xfrm>
                <a:off x="350" y="1281"/>
                <a:ext cx="2276" cy="1905"/>
              </a:xfrm>
              <a:prstGeom prst="rect">
                <a:avLst/>
              </a:prstGeom>
              <a:solidFill>
                <a:schemeClr val="accent1"/>
              </a:solidFill>
              <a:ln w="12700">
                <a:noFill/>
                <a:miter lim="800000"/>
                <a:headEnd/>
                <a:tailEnd/>
              </a:ln>
            </p:spPr>
            <p:txBody>
              <a:bodyPr wrap="none" lIns="90488" tIns="44450" rIns="90488" bIns="44450" anchor="ctr"/>
              <a:lstStyle/>
              <a:p>
                <a:pPr marL="228600" indent="-228600">
                  <a:buClr>
                    <a:srgbClr val="000000"/>
                  </a:buClr>
                  <a:buFontTx/>
                  <a:buChar char="•"/>
                </a:pPr>
                <a:r>
                  <a:rPr lang="en-US" dirty="0">
                    <a:solidFill>
                      <a:srgbClr val="000000"/>
                    </a:solidFill>
                    <a:latin typeface="Calibri" pitchFamily="34" charset="0"/>
                  </a:rPr>
                  <a:t>Company policy &amp; </a:t>
                </a:r>
                <a:br>
                  <a:rPr lang="en-US" dirty="0">
                    <a:solidFill>
                      <a:srgbClr val="000000"/>
                    </a:solidFill>
                    <a:latin typeface="Calibri" pitchFamily="34" charset="0"/>
                  </a:rPr>
                </a:br>
                <a:r>
                  <a:rPr lang="en-US" dirty="0">
                    <a:solidFill>
                      <a:srgbClr val="000000"/>
                    </a:solidFill>
                    <a:latin typeface="Calibri" pitchFamily="34" charset="0"/>
                  </a:rPr>
                  <a:t>administration</a:t>
                </a:r>
              </a:p>
              <a:p>
                <a:pPr marL="228600" indent="-228600">
                  <a:buFontTx/>
                  <a:buChar char="•"/>
                </a:pPr>
                <a:r>
                  <a:rPr lang="en-US" dirty="0">
                    <a:solidFill>
                      <a:srgbClr val="000000"/>
                    </a:solidFill>
                    <a:latin typeface="Calibri" pitchFamily="34" charset="0"/>
                  </a:rPr>
                  <a:t>Supervision</a:t>
                </a:r>
              </a:p>
              <a:p>
                <a:pPr marL="228600" indent="-228600">
                  <a:buFontTx/>
                  <a:buChar char="•"/>
                </a:pPr>
                <a:r>
                  <a:rPr lang="en-US" dirty="0">
                    <a:solidFill>
                      <a:srgbClr val="000000"/>
                    </a:solidFill>
                    <a:latin typeface="Calibri" pitchFamily="34" charset="0"/>
                  </a:rPr>
                  <a:t>Interpersonal relations</a:t>
                </a:r>
              </a:p>
              <a:p>
                <a:pPr marL="228600" indent="-228600">
                  <a:buFontTx/>
                  <a:buChar char="•"/>
                </a:pPr>
                <a:r>
                  <a:rPr lang="en-US" dirty="0">
                    <a:solidFill>
                      <a:srgbClr val="000000"/>
                    </a:solidFill>
                    <a:latin typeface="Calibri" pitchFamily="34" charset="0"/>
                  </a:rPr>
                  <a:t>Working conditions</a:t>
                </a:r>
              </a:p>
              <a:p>
                <a:pPr marL="228600" indent="-228600">
                  <a:buFontTx/>
                  <a:buChar char="•"/>
                </a:pPr>
                <a:r>
                  <a:rPr lang="en-US" dirty="0">
                    <a:solidFill>
                      <a:srgbClr val="000000"/>
                    </a:solidFill>
                    <a:latin typeface="Calibri" pitchFamily="34" charset="0"/>
                  </a:rPr>
                  <a:t>Salary</a:t>
                </a:r>
              </a:p>
              <a:p>
                <a:pPr marL="228600" indent="-228600">
                  <a:buFontTx/>
                  <a:buChar char="•"/>
                </a:pPr>
                <a:r>
                  <a:rPr lang="en-US" dirty="0">
                    <a:solidFill>
                      <a:srgbClr val="000000"/>
                    </a:solidFill>
                    <a:latin typeface="Calibri" pitchFamily="34" charset="0"/>
                  </a:rPr>
                  <a:t>Status</a:t>
                </a:r>
              </a:p>
              <a:p>
                <a:pPr marL="228600" indent="-228600">
                  <a:buFontTx/>
                  <a:buChar char="•"/>
                </a:pPr>
                <a:r>
                  <a:rPr lang="en-US" dirty="0">
                    <a:solidFill>
                      <a:srgbClr val="000000"/>
                    </a:solidFill>
                    <a:latin typeface="Calibri" pitchFamily="34" charset="0"/>
                  </a:rPr>
                  <a:t>Security</a:t>
                </a:r>
              </a:p>
            </p:txBody>
          </p:sp>
        </p:grpSp>
      </p:grpSp>
      <p:grpSp>
        <p:nvGrpSpPr>
          <p:cNvPr id="6" name="Group 25"/>
          <p:cNvGrpSpPr>
            <a:grpSpLocks/>
          </p:cNvGrpSpPr>
          <p:nvPr/>
        </p:nvGrpSpPr>
        <p:grpSpPr bwMode="auto">
          <a:xfrm>
            <a:off x="4724400" y="1524000"/>
            <a:ext cx="4114800" cy="4876800"/>
            <a:chOff x="3120" y="1152"/>
            <a:chExt cx="2544" cy="3025"/>
          </a:xfrm>
        </p:grpSpPr>
        <p:grpSp>
          <p:nvGrpSpPr>
            <p:cNvPr id="9" name="Group 22"/>
            <p:cNvGrpSpPr>
              <a:grpSpLocks/>
            </p:cNvGrpSpPr>
            <p:nvPr/>
          </p:nvGrpSpPr>
          <p:grpSpPr bwMode="auto">
            <a:xfrm>
              <a:off x="3123" y="1680"/>
              <a:ext cx="2495" cy="2497"/>
              <a:chOff x="3123" y="1680"/>
              <a:chExt cx="2495" cy="2497"/>
            </a:xfrm>
          </p:grpSpPr>
          <p:sp>
            <p:nvSpPr>
              <p:cNvPr id="12" name="Freeform 16"/>
              <p:cNvSpPr>
                <a:spLocks/>
              </p:cNvSpPr>
              <p:nvPr/>
            </p:nvSpPr>
            <p:spPr bwMode="auto">
              <a:xfrm>
                <a:off x="3123" y="1680"/>
                <a:ext cx="2495" cy="2497"/>
              </a:xfrm>
              <a:custGeom>
                <a:avLst/>
                <a:gdLst>
                  <a:gd name="T0" fmla="*/ 0 w 2449"/>
                  <a:gd name="T1" fmla="*/ 2496 h 2497"/>
                  <a:gd name="T2" fmla="*/ 2738 w 2449"/>
                  <a:gd name="T3" fmla="*/ 2496 h 2497"/>
                  <a:gd name="T4" fmla="*/ 2738 w 2449"/>
                  <a:gd name="T5" fmla="*/ 416 h 2497"/>
                  <a:gd name="T6" fmla="*/ 1560 w 2449"/>
                  <a:gd name="T7" fmla="*/ 416 h 2497"/>
                  <a:gd name="T8" fmla="*/ 2011 w 2449"/>
                  <a:gd name="T9" fmla="*/ 416 h 2497"/>
                  <a:gd name="T10" fmla="*/ 1368 w 2449"/>
                  <a:gd name="T11" fmla="*/ 0 h 2497"/>
                  <a:gd name="T12" fmla="*/ 725 w 2449"/>
                  <a:gd name="T13" fmla="*/ 416 h 2497"/>
                  <a:gd name="T14" fmla="*/ 1178 w 2449"/>
                  <a:gd name="T15" fmla="*/ 416 h 2497"/>
                  <a:gd name="T16" fmla="*/ 0 w 2449"/>
                  <a:gd name="T17" fmla="*/ 416 h 2497"/>
                  <a:gd name="T18" fmla="*/ 0 w 2449"/>
                  <a:gd name="T19" fmla="*/ 2496 h 24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9"/>
                  <a:gd name="T31" fmla="*/ 0 h 2497"/>
                  <a:gd name="T32" fmla="*/ 2449 w 2449"/>
                  <a:gd name="T33" fmla="*/ 2497 h 24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9" h="2497">
                    <a:moveTo>
                      <a:pt x="0" y="2496"/>
                    </a:moveTo>
                    <a:lnTo>
                      <a:pt x="2448" y="2496"/>
                    </a:lnTo>
                    <a:lnTo>
                      <a:pt x="2448" y="416"/>
                    </a:lnTo>
                    <a:lnTo>
                      <a:pt x="1395" y="416"/>
                    </a:lnTo>
                    <a:lnTo>
                      <a:pt x="1799" y="416"/>
                    </a:lnTo>
                    <a:lnTo>
                      <a:pt x="1224" y="0"/>
                    </a:lnTo>
                    <a:lnTo>
                      <a:pt x="649" y="416"/>
                    </a:lnTo>
                    <a:lnTo>
                      <a:pt x="1053" y="416"/>
                    </a:lnTo>
                    <a:lnTo>
                      <a:pt x="0" y="416"/>
                    </a:lnTo>
                    <a:lnTo>
                      <a:pt x="0" y="2496"/>
                    </a:lnTo>
                  </a:path>
                </a:pathLst>
              </a:custGeom>
              <a:solidFill>
                <a:schemeClr val="accent1"/>
              </a:solidFill>
              <a:ln w="12700" cap="rnd">
                <a:solidFill>
                  <a:srgbClr val="000000"/>
                </a:solidFill>
                <a:round/>
                <a:headEnd/>
                <a:tailEnd/>
              </a:ln>
            </p:spPr>
            <p:txBody>
              <a:bodyPr/>
              <a:lstStyle/>
              <a:p>
                <a:endParaRPr lang="en-US">
                  <a:latin typeface="Calibri" pitchFamily="34" charset="0"/>
                </a:endParaRPr>
              </a:p>
            </p:txBody>
          </p:sp>
          <p:sp>
            <p:nvSpPr>
              <p:cNvPr id="13" name="Rectangle 17"/>
              <p:cNvSpPr>
                <a:spLocks noChangeArrowheads="1"/>
              </p:cNvSpPr>
              <p:nvPr/>
            </p:nvSpPr>
            <p:spPr bwMode="auto">
              <a:xfrm>
                <a:off x="3147" y="2188"/>
                <a:ext cx="2400" cy="1452"/>
              </a:xfrm>
              <a:prstGeom prst="rect">
                <a:avLst/>
              </a:prstGeom>
              <a:solidFill>
                <a:schemeClr val="accent1"/>
              </a:solidFill>
              <a:ln w="12700">
                <a:noFill/>
                <a:miter lim="800000"/>
                <a:headEnd/>
                <a:tailEnd/>
              </a:ln>
            </p:spPr>
            <p:txBody>
              <a:bodyPr lIns="90488" tIns="44450" rIns="90488" bIns="44450">
                <a:spAutoFit/>
              </a:bodyPr>
              <a:lstStyle/>
              <a:p>
                <a:pPr marL="228600" indent="-228600">
                  <a:buClr>
                    <a:srgbClr val="000000"/>
                  </a:buClr>
                  <a:buFontTx/>
                  <a:buChar char="•"/>
                </a:pPr>
                <a:r>
                  <a:rPr lang="en-US" dirty="0">
                    <a:solidFill>
                      <a:srgbClr val="000000"/>
                    </a:solidFill>
                    <a:latin typeface="Calibri" pitchFamily="34" charset="0"/>
                  </a:rPr>
                  <a:t>Achievement</a:t>
                </a:r>
              </a:p>
              <a:p>
                <a:pPr marL="228600" indent="-228600">
                  <a:buFontTx/>
                  <a:buChar char="•"/>
                </a:pPr>
                <a:r>
                  <a:rPr lang="en-US" dirty="0">
                    <a:solidFill>
                      <a:srgbClr val="000000"/>
                    </a:solidFill>
                    <a:latin typeface="Calibri" pitchFamily="34" charset="0"/>
                  </a:rPr>
                  <a:t>Achievement recognition </a:t>
                </a:r>
              </a:p>
              <a:p>
                <a:pPr marL="228600" indent="-228600">
                  <a:buFontTx/>
                  <a:buChar char="•"/>
                </a:pPr>
                <a:r>
                  <a:rPr lang="en-US" dirty="0">
                    <a:solidFill>
                      <a:srgbClr val="000000"/>
                    </a:solidFill>
                    <a:latin typeface="Calibri" pitchFamily="34" charset="0"/>
                  </a:rPr>
                  <a:t>Work itself</a:t>
                </a:r>
              </a:p>
              <a:p>
                <a:pPr marL="228600" indent="-228600">
                  <a:buFontTx/>
                  <a:buChar char="•"/>
                </a:pPr>
                <a:r>
                  <a:rPr lang="en-US" dirty="0">
                    <a:solidFill>
                      <a:srgbClr val="000000"/>
                    </a:solidFill>
                    <a:latin typeface="Calibri" pitchFamily="34" charset="0"/>
                  </a:rPr>
                  <a:t>Responsibility</a:t>
                </a:r>
              </a:p>
              <a:p>
                <a:pPr marL="228600" indent="-228600">
                  <a:buFontTx/>
                  <a:buChar char="•"/>
                </a:pPr>
                <a:r>
                  <a:rPr lang="en-US" dirty="0">
                    <a:solidFill>
                      <a:srgbClr val="000000"/>
                    </a:solidFill>
                    <a:latin typeface="Calibri" pitchFamily="34" charset="0"/>
                  </a:rPr>
                  <a:t>Advancement</a:t>
                </a:r>
              </a:p>
              <a:p>
                <a:pPr marL="228600" indent="-228600">
                  <a:buFontTx/>
                  <a:buChar char="•"/>
                </a:pPr>
                <a:r>
                  <a:rPr lang="en-US" dirty="0">
                    <a:solidFill>
                      <a:srgbClr val="000000"/>
                    </a:solidFill>
                    <a:latin typeface="Calibri" pitchFamily="34" charset="0"/>
                  </a:rPr>
                  <a:t>Growth</a:t>
                </a:r>
                <a:br>
                  <a:rPr lang="en-US" dirty="0">
                    <a:solidFill>
                      <a:srgbClr val="000000"/>
                    </a:solidFill>
                    <a:latin typeface="Calibri" pitchFamily="34" charset="0"/>
                  </a:rPr>
                </a:br>
                <a:endParaRPr lang="en-US" dirty="0">
                  <a:solidFill>
                    <a:srgbClr val="000000"/>
                  </a:solidFill>
                  <a:latin typeface="Calibri" pitchFamily="34" charset="0"/>
                </a:endParaRPr>
              </a:p>
              <a:p>
                <a:pPr marL="228600" indent="-228600"/>
                <a:endParaRPr lang="en-US" dirty="0">
                  <a:solidFill>
                    <a:srgbClr val="000000"/>
                  </a:solidFill>
                  <a:latin typeface="Calibri" pitchFamily="34" charset="0"/>
                </a:endParaRPr>
              </a:p>
            </p:txBody>
          </p:sp>
        </p:grpSp>
        <p:sp>
          <p:nvSpPr>
            <p:cNvPr id="11" name="Text Box 24"/>
            <p:cNvSpPr txBox="1">
              <a:spLocks noChangeArrowheads="1"/>
            </p:cNvSpPr>
            <p:nvPr/>
          </p:nvSpPr>
          <p:spPr bwMode="auto">
            <a:xfrm>
              <a:off x="3120" y="1152"/>
              <a:ext cx="2544" cy="542"/>
            </a:xfrm>
            <a:prstGeom prst="rect">
              <a:avLst/>
            </a:prstGeom>
            <a:noFill/>
            <a:ln w="9525">
              <a:noFill/>
              <a:miter lim="800000"/>
              <a:headEnd/>
              <a:tailEnd/>
            </a:ln>
          </p:spPr>
          <p:txBody>
            <a:bodyPr>
              <a:spAutoFit/>
            </a:bodyPr>
            <a:lstStyle/>
            <a:p>
              <a:pPr algn="ctr">
                <a:lnSpc>
                  <a:spcPct val="90000"/>
                </a:lnSpc>
                <a:spcBef>
                  <a:spcPct val="50000"/>
                </a:spcBef>
              </a:pPr>
              <a:r>
                <a:rPr lang="en-US" sz="2800" dirty="0">
                  <a:solidFill>
                    <a:schemeClr val="folHlink"/>
                  </a:solidFill>
                  <a:latin typeface="Calibri" pitchFamily="34" charset="0"/>
                </a:rPr>
                <a:t>Motivation factors increase job satisfaction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48072"/>
          </a:xfrm>
        </p:spPr>
        <p:txBody>
          <a:bodyPr>
            <a:noAutofit/>
          </a:bodyPr>
          <a:lstStyle/>
          <a:p>
            <a:r>
              <a:rPr lang="en-US" sz="3600" dirty="0" smtClean="0"/>
              <a:t/>
            </a:r>
            <a:br>
              <a:rPr lang="en-US" sz="3600" dirty="0" smtClean="0"/>
            </a:br>
            <a:r>
              <a:rPr lang="en-US" sz="3600" dirty="0" smtClean="0"/>
              <a:t/>
            </a:r>
            <a:br>
              <a:rPr lang="en-US" sz="3600" dirty="0" smtClean="0"/>
            </a:br>
            <a:r>
              <a:rPr lang="en-IN" sz="3600" dirty="0" smtClean="0"/>
              <a:t>Herzberg’s Two Factor Theory</a:t>
            </a:r>
            <a:br>
              <a:rPr lang="en-IN" sz="36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lgn="just">
              <a:buNone/>
            </a:pPr>
            <a:r>
              <a:rPr lang="en-IN" dirty="0" smtClean="0"/>
              <a:t>	</a:t>
            </a:r>
          </a:p>
          <a:p>
            <a:pPr algn="just"/>
            <a:endParaRPr lang="en-IN" dirty="0"/>
          </a:p>
        </p:txBody>
      </p:sp>
      <p:pic>
        <p:nvPicPr>
          <p:cNvPr id="4" name="Picture 3" descr="Herzbergs view of satisfaction and dissatisfaction"/>
          <p:cNvPicPr/>
          <p:nvPr/>
        </p:nvPicPr>
        <p:blipFill>
          <a:blip r:embed="rId2" cstate="print"/>
          <a:srcRect/>
          <a:stretch>
            <a:fillRect/>
          </a:stretch>
        </p:blipFill>
        <p:spPr bwMode="auto">
          <a:xfrm>
            <a:off x="323528" y="1268760"/>
            <a:ext cx="8568951"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224136"/>
          </a:xfrm>
        </p:spPr>
        <p:txBody>
          <a:bodyPr>
            <a:noAutofit/>
          </a:bodyPr>
          <a:lstStyle/>
          <a:p>
            <a:r>
              <a:rPr lang="en-US" sz="3200" dirty="0" smtClean="0"/>
              <a:t/>
            </a:r>
            <a:br>
              <a:rPr lang="en-US" sz="3200" dirty="0" smtClean="0"/>
            </a:br>
            <a:r>
              <a:rPr lang="en-US" sz="3200" dirty="0" smtClean="0"/>
              <a:t>Process Theories:</a:t>
            </a:r>
            <a:br>
              <a:rPr lang="en-US" sz="3200" dirty="0" smtClean="0"/>
            </a:br>
            <a:r>
              <a:rPr lang="en-US" sz="3200" dirty="0" smtClean="0"/>
              <a:t>Adam’s Equity Theory</a:t>
            </a: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484784"/>
            <a:ext cx="8784976" cy="5184576"/>
          </a:xfrm>
        </p:spPr>
        <p:txBody>
          <a:bodyPr>
            <a:normAutofit/>
          </a:bodyPr>
          <a:lstStyle/>
          <a:p>
            <a:pPr algn="just"/>
            <a:r>
              <a:rPr lang="en-IN" sz="2800" dirty="0" smtClean="0"/>
              <a:t>Equity theory is based on the assumption that a major factor in job motivation is the individual’s evaluation of the equity or fairness of the reward received. </a:t>
            </a:r>
          </a:p>
          <a:p>
            <a:pPr algn="just"/>
            <a:r>
              <a:rPr lang="en-IN" sz="2800" dirty="0" smtClean="0"/>
              <a:t>Equity can be defined as a ratio between the individual’s job inputs (such as effort or skill) and job rewards (such as pay or promotion).</a:t>
            </a:r>
          </a:p>
          <a:p>
            <a:pPr algn="just"/>
            <a:r>
              <a:rPr lang="en-IN" sz="2800" dirty="0" smtClean="0"/>
              <a:t>According to equity theory, individuals are motivated when they experience satisfaction with what they receive from an effort in proportion to the effort they apply.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36104"/>
          </a:xfrm>
        </p:spPr>
        <p:txBody>
          <a:bodyPr>
            <a:noAutofit/>
          </a:bodyPr>
          <a:lstStyle/>
          <a:p>
            <a:r>
              <a:rPr lang="en-US" sz="3200" dirty="0" smtClean="0"/>
              <a:t/>
            </a:r>
            <a:br>
              <a:rPr lang="en-US" sz="3200" dirty="0" smtClean="0"/>
            </a:br>
            <a:r>
              <a:rPr lang="en-US" sz="3200" dirty="0" smtClean="0"/>
              <a:t>Adam’s Equity Theory</a:t>
            </a: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IN" sz="2800" dirty="0" smtClean="0"/>
              <a:t>People judge the equity of their rewards by comparing them either to the rewards others are receiving for similar input or to some other effort/reward ratio that occurs to them.</a:t>
            </a:r>
          </a:p>
          <a:p>
            <a:pPr algn="just"/>
            <a:endParaRPr lang="en-US" sz="2400" dirty="0" smtClean="0"/>
          </a:p>
          <a:p>
            <a:pPr>
              <a:buNone/>
            </a:pPr>
            <a:r>
              <a:rPr lang="en-US" sz="2400" dirty="0" smtClean="0"/>
              <a:t>	</a:t>
            </a:r>
            <a:r>
              <a:rPr lang="en-IN" sz="2800" b="1" dirty="0" smtClean="0"/>
              <a:t>Ratio Comparison	 Perception</a:t>
            </a:r>
            <a:endParaRPr lang="en-IN" sz="2800" dirty="0" smtClean="0"/>
          </a:p>
          <a:p>
            <a:r>
              <a:rPr lang="en-IN" sz="2800" dirty="0" smtClean="0"/>
              <a:t>O/I a &lt; O/I b	            Under-rewarded (Equity Tension)</a:t>
            </a:r>
          </a:p>
          <a:p>
            <a:r>
              <a:rPr lang="en-IN" sz="2800" dirty="0" smtClean="0"/>
              <a:t>O/I a = O/I b	            Equity</a:t>
            </a:r>
          </a:p>
          <a:p>
            <a:r>
              <a:rPr lang="en-IN" sz="2800" dirty="0" smtClean="0"/>
              <a:t>O/I a &gt; O/I b	            Over-rewarded (Equity Tension)</a:t>
            </a:r>
          </a:p>
          <a:p>
            <a:pPr algn="just">
              <a:buNone/>
            </a:pPr>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IN" sz="3200" dirty="0" smtClean="0"/>
              <a:t>Victor Vroom’s Expectancy Theory</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lnSpcReduction="10000"/>
          </a:bodyPr>
          <a:lstStyle/>
          <a:p>
            <a:pPr algn="just"/>
            <a:r>
              <a:rPr lang="en-IN" sz="2800" dirty="0" smtClean="0"/>
              <a:t>Expectancy theory argues that the strength of a tendency to act in a certain way depends on the strength of an expectation that the act will be followed by a given outcome and on the attractiveness of that outcome to the individual.</a:t>
            </a:r>
          </a:p>
          <a:p>
            <a:pPr algn="just">
              <a:buNone/>
            </a:pPr>
            <a:r>
              <a:rPr lang="en-IN" sz="2800" dirty="0" smtClean="0"/>
              <a:t>	The theory focuses on three components and relationships:</a:t>
            </a:r>
          </a:p>
          <a:p>
            <a:pPr>
              <a:buNone/>
            </a:pPr>
            <a:r>
              <a:rPr lang="en-US" sz="2800" dirty="0" smtClean="0"/>
              <a:t>	</a:t>
            </a:r>
            <a:r>
              <a:rPr lang="en-IN" sz="2800" b="1" dirty="0" smtClean="0"/>
              <a:t>Components</a:t>
            </a:r>
            <a:endParaRPr lang="en-IN" sz="2800" dirty="0" smtClean="0"/>
          </a:p>
          <a:p>
            <a:r>
              <a:rPr lang="en-US" sz="2800" b="1" dirty="0" smtClean="0"/>
              <a:t>Valence:</a:t>
            </a:r>
            <a:r>
              <a:rPr lang="en-US" sz="2800" dirty="0" smtClean="0"/>
              <a:t> Value or importance placed on a particular reward.</a:t>
            </a:r>
            <a:endParaRPr lang="en-IN" sz="2800" dirty="0" smtClean="0"/>
          </a:p>
          <a:p>
            <a:r>
              <a:rPr lang="en-US" sz="2800" b="1" dirty="0" smtClean="0"/>
              <a:t>Expectancy:</a:t>
            </a:r>
            <a:r>
              <a:rPr lang="en-US" sz="2800" dirty="0" smtClean="0"/>
              <a:t> Belief that effort leads to performance.</a:t>
            </a:r>
            <a:endParaRPr lang="en-IN" sz="2800" dirty="0" smtClean="0"/>
          </a:p>
          <a:p>
            <a:r>
              <a:rPr lang="en-US" sz="2800" b="1" dirty="0" smtClean="0"/>
              <a:t>Instrumentality:</a:t>
            </a:r>
            <a:r>
              <a:rPr lang="en-US" sz="2800" dirty="0" smtClean="0"/>
              <a:t> Belief that performance is related to rewards.</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IN" sz="3200" dirty="0" smtClean="0"/>
              <a:t>Victor Vroom’s Expectancy Theory</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buNone/>
            </a:pPr>
            <a:r>
              <a:rPr lang="en-US" b="1" dirty="0" smtClean="0"/>
              <a:t>	Relationships</a:t>
            </a:r>
            <a:endParaRPr lang="en-IN" dirty="0" smtClean="0"/>
          </a:p>
          <a:p>
            <a:pPr lvl="1" algn="just">
              <a:buFont typeface="Arial" pitchFamily="34" charset="0"/>
              <a:buChar char="•"/>
            </a:pPr>
            <a:r>
              <a:rPr lang="en-IN" b="1" dirty="0" smtClean="0"/>
              <a:t>Effort-performance relationship:</a:t>
            </a:r>
            <a:r>
              <a:rPr lang="en-IN" dirty="0" smtClean="0"/>
              <a:t> The probability perceived by the individual that exerting a given amount of effort will lead to performance.</a:t>
            </a:r>
          </a:p>
          <a:p>
            <a:pPr lvl="1" algn="just">
              <a:buFont typeface="Arial" pitchFamily="34" charset="0"/>
              <a:buChar char="•"/>
            </a:pPr>
            <a:r>
              <a:rPr lang="en-IN" b="1" dirty="0" smtClean="0"/>
              <a:t>Performance-reward relationship:</a:t>
            </a:r>
            <a:r>
              <a:rPr lang="en-IN" dirty="0" smtClean="0"/>
              <a:t> The degree to which the individual believes that performing at a particular level he or she will attain the desired outcome or expectations of his employer.</a:t>
            </a:r>
          </a:p>
          <a:p>
            <a:pPr lvl="1" algn="just">
              <a:buFont typeface="Arial" pitchFamily="34" charset="0"/>
              <a:buChar char="•"/>
            </a:pPr>
            <a:r>
              <a:rPr lang="en-IN" b="1" dirty="0" smtClean="0"/>
              <a:t>Rewards-personal goals relationship:</a:t>
            </a:r>
            <a:r>
              <a:rPr lang="en-IN" dirty="0" smtClean="0"/>
              <a:t> The degree to which organizational rewards satisfy individual personal goals or needs and the attractiveness is of those potential rewards for the individual.</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IN" sz="3200" dirty="0" smtClean="0"/>
              <a:t>Victor Vroom’s Expectancy Theory</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buNone/>
            </a:pPr>
            <a:r>
              <a:rPr lang="en-IN" sz="2800" b="1" dirty="0" smtClean="0"/>
              <a:t>	Expectancy Model</a:t>
            </a:r>
            <a:endParaRPr lang="en-IN" sz="2800" dirty="0" smtClean="0"/>
          </a:p>
          <a:p>
            <a:pPr algn="just">
              <a:buNone/>
            </a:pPr>
            <a:endParaRPr lang="en-IN" sz="2400" dirty="0" smtClean="0"/>
          </a:p>
          <a:p>
            <a:pPr algn="just"/>
            <a:endParaRPr lang="en-IN" sz="2400" dirty="0"/>
          </a:p>
        </p:txBody>
      </p:sp>
      <p:sp>
        <p:nvSpPr>
          <p:cNvPr id="27" name="Rectangle 26"/>
          <p:cNvSpPr>
            <a:spLocks noChangeArrowheads="1"/>
          </p:cNvSpPr>
          <p:nvPr/>
        </p:nvSpPr>
        <p:spPr bwMode="auto">
          <a:xfrm>
            <a:off x="3276426" y="1848991"/>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28" name="Rectangle 27"/>
          <p:cNvSpPr>
            <a:spLocks noChangeArrowheads="1"/>
          </p:cNvSpPr>
          <p:nvPr/>
        </p:nvSpPr>
        <p:spPr bwMode="auto">
          <a:xfrm>
            <a:off x="761826" y="6039991"/>
            <a:ext cx="1905000" cy="457200"/>
          </a:xfrm>
          <a:prstGeom prst="rect">
            <a:avLst/>
          </a:prstGeom>
          <a:noFill/>
          <a:ln w="12700">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29" name="Rectangle 28"/>
          <p:cNvSpPr>
            <a:spLocks noChangeArrowheads="1"/>
          </p:cNvSpPr>
          <p:nvPr/>
        </p:nvSpPr>
        <p:spPr bwMode="auto">
          <a:xfrm>
            <a:off x="3200226" y="6039991"/>
            <a:ext cx="2895600" cy="457200"/>
          </a:xfrm>
          <a:prstGeom prst="rect">
            <a:avLst/>
          </a:prstGeom>
          <a:noFill/>
          <a:ln w="12700">
            <a:no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30" name="Rectangle 29"/>
          <p:cNvSpPr>
            <a:spLocks noChangeArrowheads="1"/>
          </p:cNvSpPr>
          <p:nvPr/>
        </p:nvSpPr>
        <p:spPr bwMode="auto">
          <a:xfrm>
            <a:off x="6178376" y="1855341"/>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31" name="Rectangle 30"/>
          <p:cNvSpPr>
            <a:spLocks noChangeArrowheads="1"/>
          </p:cNvSpPr>
          <p:nvPr/>
        </p:nvSpPr>
        <p:spPr bwMode="auto">
          <a:xfrm>
            <a:off x="3491880" y="2276872"/>
            <a:ext cx="2099935" cy="520655"/>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alibri" pitchFamily="34" charset="0"/>
              </a:rPr>
              <a:t>Performance</a:t>
            </a:r>
          </a:p>
        </p:txBody>
      </p:sp>
      <p:sp>
        <p:nvSpPr>
          <p:cNvPr id="32" name="Rectangle 31"/>
          <p:cNvSpPr>
            <a:spLocks noChangeArrowheads="1"/>
          </p:cNvSpPr>
          <p:nvPr/>
        </p:nvSpPr>
        <p:spPr bwMode="auto">
          <a:xfrm>
            <a:off x="6684789" y="2239516"/>
            <a:ext cx="1316900" cy="520655"/>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alibri" pitchFamily="34" charset="0"/>
              </a:rPr>
              <a:t>Reward</a:t>
            </a:r>
          </a:p>
        </p:txBody>
      </p:sp>
      <p:sp>
        <p:nvSpPr>
          <p:cNvPr id="33" name="Rectangle 32"/>
          <p:cNvSpPr>
            <a:spLocks noChangeArrowheads="1"/>
          </p:cNvSpPr>
          <p:nvPr/>
        </p:nvSpPr>
        <p:spPr bwMode="auto">
          <a:xfrm>
            <a:off x="1350789" y="2285554"/>
            <a:ext cx="908050" cy="454025"/>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0000"/>
                </a:solidFill>
                <a:latin typeface="Calibri" pitchFamily="34" charset="0"/>
              </a:rPr>
              <a:t>Effort</a:t>
            </a:r>
          </a:p>
        </p:txBody>
      </p:sp>
      <p:sp>
        <p:nvSpPr>
          <p:cNvPr id="34" name="Rectangle 33"/>
          <p:cNvSpPr>
            <a:spLocks noChangeArrowheads="1"/>
          </p:cNvSpPr>
          <p:nvPr/>
        </p:nvSpPr>
        <p:spPr bwMode="auto">
          <a:xfrm>
            <a:off x="387176" y="1855341"/>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35" name="Rectangle 34"/>
          <p:cNvSpPr>
            <a:spLocks noChangeArrowheads="1"/>
          </p:cNvSpPr>
          <p:nvPr/>
        </p:nvSpPr>
        <p:spPr bwMode="auto">
          <a:xfrm>
            <a:off x="1198389" y="2239516"/>
            <a:ext cx="1015664" cy="520655"/>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Calibri" pitchFamily="34" charset="0"/>
              </a:rPr>
              <a:t>Effort</a:t>
            </a:r>
          </a:p>
        </p:txBody>
      </p:sp>
      <p:sp>
        <p:nvSpPr>
          <p:cNvPr id="36" name="Line 12"/>
          <p:cNvSpPr>
            <a:spLocks noChangeShapeType="1"/>
          </p:cNvSpPr>
          <p:nvPr/>
        </p:nvSpPr>
        <p:spPr bwMode="auto">
          <a:xfrm>
            <a:off x="3055764" y="2458591"/>
            <a:ext cx="220662" cy="0"/>
          </a:xfrm>
          <a:prstGeom prst="line">
            <a:avLst/>
          </a:prstGeom>
          <a:noFill/>
          <a:ln w="12700">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Rectangle 36"/>
          <p:cNvSpPr>
            <a:spLocks noChangeArrowheads="1"/>
          </p:cNvSpPr>
          <p:nvPr/>
        </p:nvSpPr>
        <p:spPr bwMode="auto">
          <a:xfrm>
            <a:off x="6178376" y="3523804"/>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38" name="Rectangle 37"/>
          <p:cNvSpPr>
            <a:spLocks noChangeArrowheads="1"/>
          </p:cNvSpPr>
          <p:nvPr/>
        </p:nvSpPr>
        <p:spPr bwMode="auto">
          <a:xfrm>
            <a:off x="387176" y="3523804"/>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39" name="Rectangle 38"/>
          <p:cNvSpPr>
            <a:spLocks noChangeArrowheads="1"/>
          </p:cNvSpPr>
          <p:nvPr/>
        </p:nvSpPr>
        <p:spPr bwMode="auto">
          <a:xfrm>
            <a:off x="528464" y="3573016"/>
            <a:ext cx="1796775" cy="920765"/>
          </a:xfrm>
          <a:prstGeom prst="rect">
            <a:avLst/>
          </a:prstGeom>
          <a:solidFill>
            <a:schemeClr val="accent1"/>
          </a:solid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latin typeface="Calibri" pitchFamily="34" charset="0"/>
              </a:rPr>
              <a:t>Perceived effort -</a:t>
            </a:r>
          </a:p>
          <a:p>
            <a:r>
              <a:rPr lang="en-US" dirty="0">
                <a:solidFill>
                  <a:schemeClr val="bg1"/>
                </a:solidFill>
                <a:latin typeface="Calibri" pitchFamily="34" charset="0"/>
              </a:rPr>
              <a:t>performance </a:t>
            </a:r>
          </a:p>
          <a:p>
            <a:r>
              <a:rPr lang="en-US" dirty="0">
                <a:solidFill>
                  <a:schemeClr val="bg1"/>
                </a:solidFill>
                <a:latin typeface="Calibri" pitchFamily="34" charset="0"/>
              </a:rPr>
              <a:t>probability</a:t>
            </a:r>
          </a:p>
        </p:txBody>
      </p:sp>
      <p:sp>
        <p:nvSpPr>
          <p:cNvPr id="40" name="Rectangle 39"/>
          <p:cNvSpPr>
            <a:spLocks noChangeArrowheads="1"/>
          </p:cNvSpPr>
          <p:nvPr/>
        </p:nvSpPr>
        <p:spPr bwMode="auto">
          <a:xfrm>
            <a:off x="6395864" y="3573016"/>
            <a:ext cx="1645836" cy="643766"/>
          </a:xfrm>
          <a:prstGeom prst="rect">
            <a:avLst/>
          </a:prstGeom>
          <a:solidFill>
            <a:schemeClr val="accent1"/>
          </a:solid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latin typeface="Calibri" pitchFamily="34" charset="0"/>
              </a:rPr>
              <a:t>Perceived </a:t>
            </a:r>
          </a:p>
          <a:p>
            <a:r>
              <a:rPr lang="en-US" dirty="0">
                <a:solidFill>
                  <a:schemeClr val="bg1"/>
                </a:solidFill>
                <a:latin typeface="Calibri" pitchFamily="34" charset="0"/>
              </a:rPr>
              <a:t>value of reward</a:t>
            </a:r>
          </a:p>
        </p:txBody>
      </p:sp>
      <p:sp>
        <p:nvSpPr>
          <p:cNvPr id="41" name="Rectangle 40"/>
          <p:cNvSpPr>
            <a:spLocks noChangeArrowheads="1"/>
          </p:cNvSpPr>
          <p:nvPr/>
        </p:nvSpPr>
        <p:spPr bwMode="auto">
          <a:xfrm>
            <a:off x="3282776" y="3523804"/>
            <a:ext cx="2654300" cy="1282700"/>
          </a:xfrm>
          <a:prstGeom prst="rect">
            <a:avLst/>
          </a:prstGeom>
          <a:solidFill>
            <a:schemeClr val="accent1"/>
          </a:solidFill>
          <a:ln w="12700">
            <a:solidFill>
              <a:srgbClr val="000000"/>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42" name="Rectangle 41"/>
          <p:cNvSpPr>
            <a:spLocks noChangeArrowheads="1"/>
          </p:cNvSpPr>
          <p:nvPr/>
        </p:nvSpPr>
        <p:spPr bwMode="auto">
          <a:xfrm>
            <a:off x="3347864" y="3573016"/>
            <a:ext cx="2676525" cy="920765"/>
          </a:xfrm>
          <a:prstGeom prst="rect">
            <a:avLst/>
          </a:prstGeom>
          <a:noFill/>
          <a:ln w="12700">
            <a:noFill/>
            <a:miter lim="800000"/>
            <a:headEnd/>
            <a:tailEnd/>
          </a:ln>
        </p:spPr>
        <p:txBody>
          <a:bodyPr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latin typeface="Calibri" pitchFamily="34" charset="0"/>
              </a:rPr>
              <a:t>Perceived </a:t>
            </a:r>
          </a:p>
          <a:p>
            <a:r>
              <a:rPr lang="en-US" dirty="0">
                <a:solidFill>
                  <a:schemeClr val="bg1"/>
                </a:solidFill>
                <a:latin typeface="Calibri" pitchFamily="34" charset="0"/>
              </a:rPr>
              <a:t>performance - </a:t>
            </a:r>
          </a:p>
          <a:p>
            <a:r>
              <a:rPr lang="en-US" dirty="0">
                <a:solidFill>
                  <a:schemeClr val="bg1"/>
                </a:solidFill>
                <a:latin typeface="Calibri" pitchFamily="34" charset="0"/>
              </a:rPr>
              <a:t>reward probability</a:t>
            </a:r>
          </a:p>
        </p:txBody>
      </p:sp>
      <p:sp>
        <p:nvSpPr>
          <p:cNvPr id="43" name="Line 22"/>
          <p:cNvSpPr>
            <a:spLocks noChangeShapeType="1"/>
          </p:cNvSpPr>
          <p:nvPr/>
        </p:nvSpPr>
        <p:spPr bwMode="auto">
          <a:xfrm flipV="1">
            <a:off x="1714326" y="3130104"/>
            <a:ext cx="0" cy="392112"/>
          </a:xfrm>
          <a:prstGeom prst="line">
            <a:avLst/>
          </a:prstGeom>
          <a:noFill/>
          <a:ln w="12700">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Line 23"/>
          <p:cNvSpPr>
            <a:spLocks noChangeShapeType="1"/>
          </p:cNvSpPr>
          <p:nvPr/>
        </p:nvSpPr>
        <p:spPr bwMode="auto">
          <a:xfrm flipV="1">
            <a:off x="7505526" y="3130104"/>
            <a:ext cx="0" cy="392112"/>
          </a:xfrm>
          <a:prstGeom prst="line">
            <a:avLst/>
          </a:prstGeom>
          <a:noFill/>
          <a:ln w="12700">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Line 24"/>
          <p:cNvSpPr>
            <a:spLocks noChangeShapeType="1"/>
          </p:cNvSpPr>
          <p:nvPr/>
        </p:nvSpPr>
        <p:spPr bwMode="auto">
          <a:xfrm flipV="1">
            <a:off x="4609926" y="3130104"/>
            <a:ext cx="0" cy="392112"/>
          </a:xfrm>
          <a:prstGeom prst="line">
            <a:avLst/>
          </a:prstGeom>
          <a:noFill/>
          <a:ln w="12700">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Rectangle 45"/>
          <p:cNvSpPr>
            <a:spLocks noChangeArrowheads="1"/>
          </p:cNvSpPr>
          <p:nvPr/>
        </p:nvSpPr>
        <p:spPr bwMode="auto">
          <a:xfrm>
            <a:off x="360189" y="4830316"/>
            <a:ext cx="2635250" cy="1370013"/>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i="1">
                <a:latin typeface="Calibri" pitchFamily="34" charset="0"/>
              </a:rPr>
              <a:t>“If I work hard,</a:t>
            </a:r>
          </a:p>
          <a:p>
            <a:r>
              <a:rPr lang="en-US" sz="2800" i="1">
                <a:latin typeface="Calibri" pitchFamily="34" charset="0"/>
              </a:rPr>
              <a:t>will I get the job</a:t>
            </a:r>
          </a:p>
          <a:p>
            <a:r>
              <a:rPr lang="en-US" sz="2800" i="1">
                <a:latin typeface="Calibri" pitchFamily="34" charset="0"/>
              </a:rPr>
              <a:t>done?”</a:t>
            </a:r>
          </a:p>
        </p:txBody>
      </p:sp>
      <p:sp>
        <p:nvSpPr>
          <p:cNvPr id="47" name="Rectangle 46"/>
          <p:cNvSpPr>
            <a:spLocks noChangeArrowheads="1"/>
          </p:cNvSpPr>
          <p:nvPr/>
        </p:nvSpPr>
        <p:spPr bwMode="auto">
          <a:xfrm>
            <a:off x="3255789" y="4830316"/>
            <a:ext cx="2687637" cy="1797050"/>
          </a:xfrm>
          <a:prstGeom prst="rect">
            <a:avLst/>
          </a:prstGeom>
          <a:noFill/>
          <a:ln w="12700">
            <a:noFill/>
            <a:miter lim="800000"/>
            <a:headEnd/>
            <a:tailEnd/>
          </a:ln>
        </p:spPr>
        <p:txBody>
          <a:bodyPr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i="1">
                <a:latin typeface="Calibri" pitchFamily="34" charset="0"/>
              </a:rPr>
              <a:t>“What rewards</a:t>
            </a:r>
          </a:p>
          <a:p>
            <a:r>
              <a:rPr lang="en-US" sz="2800" i="1">
                <a:latin typeface="Calibri" pitchFamily="34" charset="0"/>
              </a:rPr>
              <a:t>will I get when </a:t>
            </a:r>
          </a:p>
          <a:p>
            <a:r>
              <a:rPr lang="en-US" sz="2800" i="1">
                <a:latin typeface="Calibri" pitchFamily="34" charset="0"/>
              </a:rPr>
              <a:t>the job is well done?”</a:t>
            </a:r>
          </a:p>
        </p:txBody>
      </p:sp>
      <p:sp>
        <p:nvSpPr>
          <p:cNvPr id="48" name="Rectangle 47"/>
          <p:cNvSpPr>
            <a:spLocks noChangeArrowheads="1"/>
          </p:cNvSpPr>
          <p:nvPr/>
        </p:nvSpPr>
        <p:spPr bwMode="auto">
          <a:xfrm>
            <a:off x="6227589" y="4830316"/>
            <a:ext cx="2497137" cy="942975"/>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i="1">
                <a:latin typeface="Calibri" pitchFamily="34" charset="0"/>
              </a:rPr>
              <a:t>“What rewards</a:t>
            </a:r>
          </a:p>
          <a:p>
            <a:r>
              <a:rPr lang="en-US" sz="2800" i="1">
                <a:latin typeface="Calibri" pitchFamily="34" charset="0"/>
              </a:rPr>
              <a:t>do I value?”</a:t>
            </a:r>
          </a:p>
        </p:txBody>
      </p:sp>
      <p:sp>
        <p:nvSpPr>
          <p:cNvPr id="49" name="Line 38"/>
          <p:cNvSpPr>
            <a:spLocks noChangeShapeType="1"/>
          </p:cNvSpPr>
          <p:nvPr/>
        </p:nvSpPr>
        <p:spPr bwMode="auto">
          <a:xfrm>
            <a:off x="5951364" y="2458591"/>
            <a:ext cx="220662" cy="0"/>
          </a:xfrm>
          <a:prstGeom prst="line">
            <a:avLst/>
          </a:prstGeom>
          <a:noFill/>
          <a:ln w="12700">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US" sz="3200" dirty="0" smtClean="0"/>
              <a:t>Behavior Modification</a:t>
            </a: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fontScale="92500" lnSpcReduction="10000"/>
          </a:bodyPr>
          <a:lstStyle/>
          <a:p>
            <a:pPr algn="just"/>
            <a:r>
              <a:rPr lang="en-IN" sz="2800" dirty="0" smtClean="0"/>
              <a:t>Behavior modification uses reinforcement theory to change human behavior.</a:t>
            </a:r>
          </a:p>
          <a:p>
            <a:pPr algn="just"/>
            <a:r>
              <a:rPr lang="en-IN" sz="2800" dirty="0" smtClean="0"/>
              <a:t>Reinforcement theory, associated with the psychologist B F Skinner and others, shows how the consequences of past behavior affect future actions in a cyclical learning process. This process may be expressed as follows:</a:t>
            </a:r>
          </a:p>
          <a:p>
            <a:pPr algn="just">
              <a:buNone/>
            </a:pPr>
            <a:r>
              <a:rPr lang="en-IN" sz="2800" dirty="0" smtClean="0"/>
              <a:t>	Stimulus –&gt; Response –&gt; Consequences –&gt; Future </a:t>
            </a:r>
          </a:p>
          <a:p>
            <a:pPr algn="just">
              <a:buNone/>
            </a:pPr>
            <a:r>
              <a:rPr lang="en-US" sz="2800" dirty="0" smtClean="0"/>
              <a:t>                                                                                  Response</a:t>
            </a:r>
          </a:p>
          <a:p>
            <a:pPr>
              <a:buNone/>
            </a:pPr>
            <a:r>
              <a:rPr lang="en-US" sz="2800" dirty="0" smtClean="0"/>
              <a:t>Types of Reinforcements:</a:t>
            </a:r>
          </a:p>
          <a:p>
            <a:r>
              <a:rPr lang="en-US" sz="2800" dirty="0" smtClean="0"/>
              <a:t>Positive Reinforcement</a:t>
            </a:r>
          </a:p>
          <a:p>
            <a:r>
              <a:rPr lang="en-US" sz="2800" dirty="0" smtClean="0"/>
              <a:t>Negative Reinforcement</a:t>
            </a:r>
          </a:p>
          <a:p>
            <a:r>
              <a:rPr lang="en-US" sz="2800" dirty="0" smtClean="0"/>
              <a:t>Punishment</a:t>
            </a:r>
          </a:p>
          <a:p>
            <a:r>
              <a:rPr lang="en-US" sz="2800" dirty="0" smtClean="0"/>
              <a:t>Extinction</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US" dirty="0" smtClean="0"/>
              <a:t>Motivation</a:t>
            </a:r>
            <a:endParaRPr lang="en-IN" dirty="0"/>
          </a:p>
        </p:txBody>
      </p:sp>
      <p:sp>
        <p:nvSpPr>
          <p:cNvPr id="3" name="Content Placeholder 2"/>
          <p:cNvSpPr>
            <a:spLocks noGrp="1"/>
          </p:cNvSpPr>
          <p:nvPr>
            <p:ph idx="1"/>
          </p:nvPr>
        </p:nvSpPr>
        <p:spPr>
          <a:xfrm>
            <a:off x="179512" y="1412776"/>
            <a:ext cx="8784976" cy="5256584"/>
          </a:xfrm>
        </p:spPr>
        <p:txBody>
          <a:bodyPr>
            <a:normAutofit/>
          </a:bodyPr>
          <a:lstStyle/>
          <a:p>
            <a:pPr algn="just"/>
            <a:r>
              <a:rPr lang="en-US" dirty="0" smtClean="0"/>
              <a:t>Motivation is a human psychological characteristic that contributes to a person’s degree of commitment. </a:t>
            </a:r>
          </a:p>
          <a:p>
            <a:pPr algn="just"/>
            <a:r>
              <a:rPr lang="en-US" dirty="0" smtClean="0"/>
              <a:t>It includes the factors that cause, channel, and sustain human behavior in a particular committed direction. </a:t>
            </a:r>
          </a:p>
          <a:p>
            <a:pPr algn="just"/>
            <a:r>
              <a:rPr lang="en-US" dirty="0" smtClean="0"/>
              <a:t>Motivating is the management process of influencing people’s behavior based on the knowledge of ‘what makes people tick’. </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US" sz="3200" dirty="0" smtClean="0"/>
              <a:t>Leadership</a:t>
            </a: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lgn="just"/>
            <a:r>
              <a:rPr lang="en-US" sz="2800" dirty="0" smtClean="0"/>
              <a:t>Leadership is the art or process of influencing people so that they will strive willingly &amp; enthusiastically towards the achievement of the organizational vision and goal. </a:t>
            </a:r>
          </a:p>
          <a:p>
            <a:pPr algn="just"/>
            <a:r>
              <a:rPr lang="en-US" sz="2800" dirty="0" smtClean="0"/>
              <a:t>It is also defined as the process of directing and influencing the task related activities of group members. </a:t>
            </a:r>
            <a:endParaRPr lang="en-IN" sz="2800" dirty="0" smtClean="0"/>
          </a:p>
          <a:p>
            <a:pPr algn="just">
              <a:buNone/>
            </a:pPr>
            <a:endParaRPr lang="en-IN" sz="2400" dirty="0" smtClean="0"/>
          </a:p>
          <a:p>
            <a:pPr algn="just"/>
            <a:endParaRPr lang="en-IN" sz="2400" dirty="0"/>
          </a:p>
        </p:txBody>
      </p:sp>
      <p:pic>
        <p:nvPicPr>
          <p:cNvPr id="4" name="Picture 4" descr="bd04972_"/>
          <p:cNvPicPr>
            <a:picLocks noChangeAspect="1" noChangeArrowheads="1"/>
          </p:cNvPicPr>
          <p:nvPr/>
        </p:nvPicPr>
        <p:blipFill>
          <a:blip r:embed="rId2" cstate="print"/>
          <a:srcRect/>
          <a:stretch>
            <a:fillRect/>
          </a:stretch>
        </p:blipFill>
        <p:spPr bwMode="auto">
          <a:xfrm>
            <a:off x="2514599" y="3429000"/>
            <a:ext cx="4042179" cy="303053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br>
              <a:rPr lang="en-IN" sz="3200" dirty="0" smtClean="0"/>
            </a:br>
            <a:r>
              <a:rPr lang="en-IN" sz="3200" dirty="0" smtClean="0"/>
              <a:t>Approaches to </a:t>
            </a:r>
            <a:r>
              <a:rPr lang="en-US" sz="3200" dirty="0" smtClean="0"/>
              <a:t>Leadership:</a:t>
            </a:r>
            <a:br>
              <a:rPr lang="en-US" sz="3200" dirty="0" smtClean="0"/>
            </a:br>
            <a:r>
              <a:rPr lang="en-US" sz="3200" dirty="0" smtClean="0"/>
              <a:t>Trait Approach</a:t>
            </a: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24744"/>
            <a:ext cx="8784976" cy="5733256"/>
          </a:xfrm>
        </p:spPr>
        <p:txBody>
          <a:bodyPr>
            <a:normAutofit fontScale="92500" lnSpcReduction="10000"/>
          </a:bodyPr>
          <a:lstStyle/>
          <a:p>
            <a:pPr algn="just"/>
            <a:r>
              <a:rPr lang="en-US" sz="3000" dirty="0" smtClean="0"/>
              <a:t>Trait theory assumes that leaders are born, not made; that is, they share certain inborn personality traits. </a:t>
            </a:r>
          </a:p>
          <a:p>
            <a:pPr algn="just"/>
            <a:r>
              <a:rPr lang="en-US" sz="3000" dirty="0" smtClean="0"/>
              <a:t>This approach to leadership differentiates leaders from non-leaders by focusing on personal qualities and characteristics.</a:t>
            </a:r>
          </a:p>
          <a:p>
            <a:pPr algn="just">
              <a:buNone/>
            </a:pPr>
            <a:r>
              <a:rPr lang="en-US" sz="3000" dirty="0" smtClean="0"/>
              <a:t>	Certain Traits: </a:t>
            </a:r>
          </a:p>
          <a:p>
            <a:pPr marL="0" lvl="1" indent="0" algn="just" defTabSz="465138">
              <a:buFont typeface="Arial" pitchFamily="34" charset="0"/>
              <a:buChar char="•"/>
            </a:pPr>
            <a:r>
              <a:rPr lang="en-US" sz="3000" dirty="0" smtClean="0">
                <a:cs typeface="Times New Roman" pitchFamily="18" charset="0"/>
              </a:rPr>
              <a:t>   Physical Qualities: Health, Endurance</a:t>
            </a:r>
          </a:p>
          <a:p>
            <a:pPr marL="0" indent="0" algn="just" defTabSz="465138"/>
            <a:r>
              <a:rPr lang="en-US" sz="3000" dirty="0" smtClean="0">
                <a:cs typeface="Times New Roman" pitchFamily="18" charset="0"/>
              </a:rPr>
              <a:t>   Personal Attributes: Enthusiasm, Ability to Inspire, Persuasiveness, Forcefulness, Tact</a:t>
            </a:r>
          </a:p>
          <a:p>
            <a:pPr marL="0" indent="0" algn="just" defTabSz="465138"/>
            <a:r>
              <a:rPr lang="en-US" sz="3000" dirty="0" smtClean="0">
                <a:cs typeface="Times New Roman" pitchFamily="18" charset="0"/>
              </a:rPr>
              <a:t>   Character Attributes: Integrity, Humanism, Self Discipline, Stability</a:t>
            </a:r>
          </a:p>
          <a:p>
            <a:pPr marL="0" indent="0" algn="just" defTabSz="465138"/>
            <a:r>
              <a:rPr lang="en-US" sz="3000" dirty="0" smtClean="0">
                <a:cs typeface="Times New Roman" pitchFamily="18" charset="0"/>
              </a:rPr>
              <a:t>   Intellectual Qualities: Mental Capacity, Ability to Teach, Scientific Approach to Problems </a:t>
            </a:r>
          </a:p>
          <a:p>
            <a:pPr algn="just">
              <a:buNone/>
            </a:pP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Behavioral Approach</a:t>
            </a: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08720"/>
            <a:ext cx="8784976" cy="5760640"/>
          </a:xfrm>
        </p:spPr>
        <p:txBody>
          <a:bodyPr>
            <a:normAutofit/>
          </a:bodyPr>
          <a:lstStyle/>
          <a:p>
            <a:pPr algn="just"/>
            <a:r>
              <a:rPr lang="en-US" sz="2400" dirty="0" smtClean="0"/>
              <a:t>Theories proposing that specific behaviors differentiate leaders from nonleaders.</a:t>
            </a:r>
          </a:p>
          <a:p>
            <a:pPr algn="just"/>
            <a:r>
              <a:rPr lang="en-US" sz="2400" dirty="0" smtClean="0"/>
              <a:t>Leaders could be taught to be effective if required behavioral patterns could be implanted in individuals. </a:t>
            </a:r>
          </a:p>
          <a:p>
            <a:pPr algn="just">
              <a:buNone/>
            </a:pPr>
            <a:r>
              <a:rPr lang="en-US" sz="2400" dirty="0" smtClean="0"/>
              <a:t>	There are two aspects of leadership behavior: </a:t>
            </a:r>
          </a:p>
          <a:p>
            <a:pPr algn="just">
              <a:buNone/>
            </a:pPr>
            <a:r>
              <a:rPr lang="en-US" sz="2400" dirty="0" smtClean="0"/>
              <a:t>	Leadership functions and Leadership styles</a:t>
            </a:r>
            <a:endParaRPr lang="en-IN" sz="2400" dirty="0" smtClean="0"/>
          </a:p>
          <a:p>
            <a:pPr algn="just">
              <a:buNone/>
            </a:pPr>
            <a:endParaRPr lang="en-IN" sz="2400" dirty="0" smtClean="0"/>
          </a:p>
          <a:p>
            <a:pPr algn="just">
              <a:buNone/>
            </a:pPr>
            <a:endParaRPr lang="en-IN" sz="2800" dirty="0" smtClean="0"/>
          </a:p>
          <a:p>
            <a:pPr algn="just">
              <a:buNone/>
            </a:pPr>
            <a:endParaRPr lang="en-IN" sz="2400" dirty="0" smtClean="0"/>
          </a:p>
          <a:p>
            <a:pPr algn="just"/>
            <a:endParaRPr lang="en-IN" sz="2400" dirty="0"/>
          </a:p>
        </p:txBody>
      </p:sp>
      <p:pic>
        <p:nvPicPr>
          <p:cNvPr id="4" name="table"/>
          <p:cNvPicPr>
            <a:picLocks noChangeAspect="1"/>
          </p:cNvPicPr>
          <p:nvPr/>
        </p:nvPicPr>
        <p:blipFill>
          <a:blip r:embed="rId2" cstate="print"/>
          <a:stretch>
            <a:fillRect/>
          </a:stretch>
        </p:blipFill>
        <p:spPr>
          <a:xfrm>
            <a:off x="2411760" y="3597275"/>
            <a:ext cx="5267401" cy="2359356"/>
          </a:xfrm>
          <a:prstGeom prst="rect">
            <a:avLst/>
          </a:prstGeom>
        </p:spPr>
      </p:pic>
      <p:sp>
        <p:nvSpPr>
          <p:cNvPr id="5" name="Text Box 42"/>
          <p:cNvSpPr txBox="1">
            <a:spLocks noChangeArrowheads="1"/>
          </p:cNvSpPr>
          <p:nvPr/>
        </p:nvSpPr>
        <p:spPr bwMode="auto">
          <a:xfrm>
            <a:off x="1115616" y="3429000"/>
            <a:ext cx="1158875" cy="369332"/>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HIGH</a:t>
            </a:r>
            <a:endParaRPr lang="en-US" dirty="0"/>
          </a:p>
        </p:txBody>
      </p:sp>
      <p:sp>
        <p:nvSpPr>
          <p:cNvPr id="6" name="Text Box 43"/>
          <p:cNvSpPr txBox="1">
            <a:spLocks noChangeArrowheads="1"/>
          </p:cNvSpPr>
          <p:nvPr/>
        </p:nvSpPr>
        <p:spPr bwMode="auto">
          <a:xfrm>
            <a:off x="1268760" y="5654675"/>
            <a:ext cx="1158875" cy="646331"/>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smtClean="0"/>
          </a:p>
          <a:p>
            <a:r>
              <a:rPr lang="en-US" dirty="0" smtClean="0"/>
              <a:t>LOW</a:t>
            </a:r>
            <a:endParaRPr lang="en-US" dirty="0"/>
          </a:p>
        </p:txBody>
      </p:sp>
      <p:sp>
        <p:nvSpPr>
          <p:cNvPr id="7" name="Text Box 44"/>
          <p:cNvSpPr txBox="1">
            <a:spLocks noChangeArrowheads="1"/>
          </p:cNvSpPr>
          <p:nvPr/>
        </p:nvSpPr>
        <p:spPr bwMode="auto">
          <a:xfrm>
            <a:off x="7136160" y="5959475"/>
            <a:ext cx="1143000" cy="369332"/>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HIGH</a:t>
            </a:r>
            <a:endParaRPr lang="en-US" dirty="0"/>
          </a:p>
        </p:txBody>
      </p:sp>
      <p:sp>
        <p:nvSpPr>
          <p:cNvPr id="8" name="Text Box 46"/>
          <p:cNvSpPr txBox="1">
            <a:spLocks noChangeArrowheads="1"/>
          </p:cNvSpPr>
          <p:nvPr/>
        </p:nvSpPr>
        <p:spPr bwMode="auto">
          <a:xfrm>
            <a:off x="782985" y="4511675"/>
            <a:ext cx="1552575" cy="369332"/>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Task </a:t>
            </a:r>
            <a:r>
              <a:rPr lang="en-US" b="1" dirty="0"/>
              <a:t>oriented</a:t>
            </a:r>
          </a:p>
        </p:txBody>
      </p:sp>
      <p:sp>
        <p:nvSpPr>
          <p:cNvPr id="9" name="Text Box 56"/>
          <p:cNvSpPr txBox="1">
            <a:spLocks noChangeArrowheads="1"/>
          </p:cNvSpPr>
          <p:nvPr/>
        </p:nvSpPr>
        <p:spPr bwMode="auto">
          <a:xfrm>
            <a:off x="3635896" y="6035675"/>
            <a:ext cx="2357264" cy="369332"/>
          </a:xfrm>
          <a:prstGeom prst="rect">
            <a:avLst/>
          </a:prstGeom>
          <a:noFill/>
          <a:ln w="9525">
            <a:noFill/>
            <a:miter lim="800000"/>
            <a:headEnd/>
            <a:tailEnd/>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Relationship oriented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b="1" dirty="0" smtClean="0"/>
              <a:t> </a:t>
            </a:r>
            <a:br>
              <a:rPr lang="en-US" sz="3200" b="1" dirty="0" smtClean="0"/>
            </a:br>
            <a:r>
              <a:rPr lang="en-US" sz="3200" dirty="0" smtClean="0"/>
              <a:t>Continuum of Leadership Behavior</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052736"/>
            <a:ext cx="8784976" cy="5616624"/>
          </a:xfrm>
        </p:spPr>
        <p:txBody>
          <a:bodyPr>
            <a:normAutofit lnSpcReduction="10000"/>
          </a:bodyPr>
          <a:lstStyle/>
          <a:p>
            <a:pPr algn="just"/>
            <a:r>
              <a:rPr lang="en-US" sz="2800" dirty="0" smtClean="0"/>
              <a:t>A continuum of leadership style extends from complete retention of power by the manager to complete freedom for subordinates.</a:t>
            </a:r>
            <a:endParaRPr lang="en-IN" sz="2800" dirty="0" smtClean="0"/>
          </a:p>
          <a:p>
            <a:pPr lvl="0" algn="just"/>
            <a:r>
              <a:rPr lang="en-US" sz="2800" dirty="0" smtClean="0"/>
              <a:t>Autocratic (Telling): Manager makes decisions with little or no involvement of nonmanagers.</a:t>
            </a:r>
            <a:endParaRPr lang="en-IN" sz="2800" dirty="0" smtClean="0"/>
          </a:p>
          <a:p>
            <a:pPr lvl="0" algn="just"/>
            <a:r>
              <a:rPr lang="en-US" sz="2800" dirty="0" smtClean="0"/>
              <a:t>Diplomatic (Selling): Manager makes decisions without consultation but tries to persuade nonmanagers to accept them. </a:t>
            </a:r>
            <a:endParaRPr lang="en-IN" sz="2800" dirty="0" smtClean="0"/>
          </a:p>
          <a:p>
            <a:pPr lvl="0" algn="just"/>
            <a:r>
              <a:rPr lang="en-US" sz="2800" dirty="0" smtClean="0"/>
              <a:t>Consultative (Consulting): Managers obtains nonmanagers’ ideas and uses them in decision making.</a:t>
            </a:r>
            <a:endParaRPr lang="en-IN" sz="2800" dirty="0" smtClean="0"/>
          </a:p>
          <a:p>
            <a:pPr algn="just"/>
            <a:r>
              <a:rPr lang="en-US" sz="2800" dirty="0" smtClean="0"/>
              <a:t>Participative (Joining): Manager involves nonmanagers heavily in the decision making and may even delegate it to them completely.</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28803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The Ohio State Studies</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620688"/>
            <a:ext cx="8784976" cy="6237312"/>
          </a:xfrm>
        </p:spPr>
        <p:txBody>
          <a:bodyPr>
            <a:normAutofit fontScale="92500" lnSpcReduction="10000"/>
          </a:bodyPr>
          <a:lstStyle/>
          <a:p>
            <a:pPr algn="just">
              <a:buFont typeface="Wingdings" pitchFamily="2" charset="2"/>
              <a:buChar char="Ø"/>
            </a:pPr>
            <a:r>
              <a:rPr lang="en-US" sz="2800" dirty="0" smtClean="0"/>
              <a:t>Initiating Structure </a:t>
            </a:r>
          </a:p>
          <a:p>
            <a:pPr algn="just"/>
            <a:r>
              <a:rPr lang="en-US" sz="2800" dirty="0" smtClean="0"/>
              <a:t>This refers to the extent to which a leader is likely to define and structure his or her role and those of employees in the search for goal attainment. </a:t>
            </a:r>
          </a:p>
          <a:p>
            <a:pPr algn="just"/>
            <a:r>
              <a:rPr lang="en-US" sz="2800" dirty="0" smtClean="0"/>
              <a:t>The leader characterized as high in initiating structure could be described as someone who assigns group members to particular tasks, expects workers to maintain definite standards of performance and emphasized the meeting of deadlines. </a:t>
            </a:r>
            <a:endParaRPr lang="en-IN" sz="2800" dirty="0" smtClean="0"/>
          </a:p>
          <a:p>
            <a:pPr algn="just">
              <a:buFont typeface="Wingdings" pitchFamily="2" charset="2"/>
              <a:buChar char="Ø"/>
            </a:pPr>
            <a:r>
              <a:rPr lang="en-US" sz="2800" dirty="0" smtClean="0"/>
              <a:t>Consideration </a:t>
            </a:r>
          </a:p>
          <a:p>
            <a:pPr algn="just"/>
            <a:r>
              <a:rPr lang="en-US" sz="2800" dirty="0" smtClean="0"/>
              <a:t>This is described as the extent to which a person is likely to have job relationships that are characterized by mutual trust, respect for employees’ ideas and regard for their feelings. </a:t>
            </a:r>
          </a:p>
          <a:p>
            <a:pPr algn="just"/>
            <a:r>
              <a:rPr lang="en-US" sz="2800" dirty="0" smtClean="0"/>
              <a:t>A leader high in consideration could be described as one who helps employees with personal problems, is friendly and approachable and treats all employees as equals. </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The University of Michigan Studies</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268760"/>
            <a:ext cx="8784976" cy="5400600"/>
          </a:xfrm>
        </p:spPr>
        <p:txBody>
          <a:bodyPr>
            <a:normAutofit/>
          </a:bodyPr>
          <a:lstStyle/>
          <a:p>
            <a:pPr algn="just">
              <a:buFont typeface="Wingdings" pitchFamily="2" charset="2"/>
              <a:buChar char="Ø"/>
            </a:pPr>
            <a:r>
              <a:rPr lang="en-US" sz="2800" dirty="0" smtClean="0"/>
              <a:t>Employee-oriented leaders were associated with higher group productivity and higher job satisfaction.</a:t>
            </a:r>
          </a:p>
          <a:p>
            <a:pPr algn="just">
              <a:buFont typeface="Wingdings" pitchFamily="2" charset="2"/>
              <a:buChar char="Ø"/>
            </a:pPr>
            <a:r>
              <a:rPr lang="en-US" sz="2800" dirty="0" smtClean="0"/>
              <a:t>Production-oriented leaders tended to be associated with low group productivity and lower job satisfaction. </a:t>
            </a:r>
          </a:p>
          <a:p>
            <a:pPr algn="just">
              <a:buFont typeface="Wingdings" pitchFamily="2" charset="2"/>
              <a:buChar char="Ø"/>
            </a:pPr>
            <a:endParaRPr lang="en-US" sz="2800" dirty="0" smtClean="0"/>
          </a:p>
          <a:p>
            <a:pPr algn="just">
              <a:buNone/>
            </a:pPr>
            <a:r>
              <a:rPr lang="en-US" sz="2800" dirty="0" smtClean="0"/>
              <a:t>	Although the Michigan studies emphasized employee-oriented leadership (or consideration) over production oriented leadership (or initiating structure), the Ohio State studies garnered more research attention and suggested that both consideration and initiating structure are important to effective leadership.</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Blake and Mouton’s Managerial Grid</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268760"/>
            <a:ext cx="8784976" cy="5400600"/>
          </a:xfrm>
        </p:spPr>
        <p:txBody>
          <a:bodyPr>
            <a:normAutofit/>
          </a:bodyPr>
          <a:lstStyle/>
          <a:p>
            <a:pPr algn="just"/>
            <a:r>
              <a:rPr lang="en-US" sz="2800" dirty="0" smtClean="0"/>
              <a:t>Robert Blake and Jane Mouton proposed a graphic portrayal of leadership styles through a managerial grid (sometimes called leadership grid). </a:t>
            </a:r>
          </a:p>
          <a:p>
            <a:pPr algn="just"/>
            <a:r>
              <a:rPr lang="en-US" sz="2800" dirty="0" smtClean="0"/>
              <a:t>The grid depicted two dimensions of leader behavior, concern for people (accommodating people’s needs and giving them priority) on y-axis and concern for production (keeping tight schedules) on x-axis, with each dimension ranging from low (1) to high (9), thus creating 81 different positions in which the leader’s style may fall.</a:t>
            </a:r>
            <a:endParaRPr lang="en-IN" sz="2800" dirty="0" smtClean="0"/>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Blake and Mouton’s Managerial Grid</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pic>
        <p:nvPicPr>
          <p:cNvPr id="5" name="Picture 4"/>
          <p:cNvPicPr/>
          <p:nvPr/>
        </p:nvPicPr>
        <p:blipFill>
          <a:blip r:embed="rId2" cstate="print"/>
          <a:srcRect/>
          <a:stretch>
            <a:fillRect/>
          </a:stretch>
        </p:blipFill>
        <p:spPr bwMode="auto">
          <a:xfrm>
            <a:off x="827584" y="1052737"/>
            <a:ext cx="7704856"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Blake and Mouton’s Managerial Grid</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6" name="Rectangle 3"/>
          <p:cNvSpPr>
            <a:spLocks noGrp="1" noChangeArrowheads="1"/>
          </p:cNvSpPr>
          <p:nvPr>
            <p:ph idx="1"/>
          </p:nvPr>
        </p:nvSpPr>
        <p:spPr>
          <a:xfrm>
            <a:off x="457200" y="1196752"/>
            <a:ext cx="8229600" cy="5184576"/>
          </a:xfrm>
        </p:spPr>
        <p:txBody>
          <a:bodyPr>
            <a:normAutofit/>
          </a:bodyPr>
          <a:lstStyle/>
          <a:p>
            <a:pPr algn="just">
              <a:lnSpc>
                <a:spcPct val="130000"/>
              </a:lnSpc>
            </a:pPr>
            <a:r>
              <a:rPr lang="en-US" sz="2800" dirty="0">
                <a:cs typeface="Times New Roman" pitchFamily="18" charset="0"/>
              </a:rPr>
              <a:t>(1,9) - least concern for task and utmost concern for </a:t>
            </a:r>
            <a:r>
              <a:rPr lang="en-US" sz="2800" dirty="0" smtClean="0">
                <a:cs typeface="Times New Roman" pitchFamily="18" charset="0"/>
              </a:rPr>
              <a:t>people (laissez faire).</a:t>
            </a:r>
            <a:endParaRPr lang="en-US" sz="2800" dirty="0">
              <a:cs typeface="Times New Roman" pitchFamily="18" charset="0"/>
            </a:endParaRPr>
          </a:p>
          <a:p>
            <a:pPr algn="just">
              <a:lnSpc>
                <a:spcPct val="130000"/>
              </a:lnSpc>
            </a:pPr>
            <a:r>
              <a:rPr lang="en-US" sz="2800" dirty="0">
                <a:cs typeface="Times New Roman" pitchFamily="18" charset="0"/>
              </a:rPr>
              <a:t>(9,1) -  least concern for people and utmost concern for </a:t>
            </a:r>
            <a:r>
              <a:rPr lang="en-US" sz="2800" dirty="0" smtClean="0">
                <a:cs typeface="Times New Roman" pitchFamily="18" charset="0"/>
              </a:rPr>
              <a:t>task (authority).</a:t>
            </a:r>
            <a:endParaRPr lang="en-US" sz="2800" dirty="0">
              <a:cs typeface="Times New Roman" pitchFamily="18" charset="0"/>
            </a:endParaRPr>
          </a:p>
          <a:p>
            <a:pPr algn="just">
              <a:lnSpc>
                <a:spcPct val="130000"/>
              </a:lnSpc>
            </a:pPr>
            <a:r>
              <a:rPr lang="en-US" sz="2800" dirty="0">
                <a:cs typeface="Times New Roman" pitchFamily="18" charset="0"/>
              </a:rPr>
              <a:t>(1,1) -  least concern for people and least concern for task.</a:t>
            </a:r>
          </a:p>
          <a:p>
            <a:pPr algn="just">
              <a:lnSpc>
                <a:spcPct val="130000"/>
              </a:lnSpc>
            </a:pPr>
            <a:r>
              <a:rPr lang="en-US" sz="2800" dirty="0">
                <a:cs typeface="Times New Roman" pitchFamily="18" charset="0"/>
              </a:rPr>
              <a:t>(5,5) -  equal concern for task and people.</a:t>
            </a:r>
          </a:p>
          <a:p>
            <a:pPr algn="just">
              <a:lnSpc>
                <a:spcPct val="130000"/>
              </a:lnSpc>
            </a:pPr>
            <a:r>
              <a:rPr lang="en-US" sz="2800" dirty="0">
                <a:cs typeface="Times New Roman" pitchFamily="18" charset="0"/>
              </a:rPr>
              <a:t>(9,9) -  highest concern for both people and  </a:t>
            </a:r>
            <a:r>
              <a:rPr lang="en-US" sz="2800" dirty="0" smtClean="0">
                <a:cs typeface="Times New Roman" pitchFamily="18" charset="0"/>
              </a:rPr>
              <a:t>task. </a:t>
            </a: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51216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4000" dirty="0" smtClean="0"/>
              <a:t>Contingency Approach</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628800"/>
            <a:ext cx="8784976" cy="5040560"/>
          </a:xfrm>
        </p:spPr>
        <p:txBody>
          <a:bodyPr>
            <a:normAutofit/>
          </a:bodyPr>
          <a:lstStyle/>
          <a:p>
            <a:pPr>
              <a:buNone/>
            </a:pPr>
            <a:r>
              <a:rPr lang="en-IN" sz="2800" dirty="0" smtClean="0"/>
              <a:t>	</a:t>
            </a:r>
            <a:r>
              <a:rPr lang="en-IN" dirty="0" smtClean="0"/>
              <a:t>This approach focuses on the following factors:</a:t>
            </a:r>
          </a:p>
          <a:p>
            <a:r>
              <a:rPr lang="en-IN" dirty="0" smtClean="0"/>
              <a:t>Task requirements</a:t>
            </a:r>
          </a:p>
          <a:p>
            <a:r>
              <a:rPr lang="en-IN" dirty="0" smtClean="0"/>
              <a:t>Peers’ expectations and behavior</a:t>
            </a:r>
          </a:p>
          <a:p>
            <a:r>
              <a:rPr lang="en-IN" dirty="0" smtClean="0"/>
              <a:t>Employees’ characteristics, expectations and behavior</a:t>
            </a:r>
          </a:p>
          <a:p>
            <a:r>
              <a:rPr lang="en-IN" dirty="0" smtClean="0"/>
              <a:t>Organizational culture and policies</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76064"/>
          </a:xfrm>
        </p:spPr>
        <p:txBody>
          <a:bodyPr>
            <a:normAutofit fontScale="90000"/>
          </a:bodyPr>
          <a:lstStyle/>
          <a:p>
            <a:r>
              <a:rPr lang="en-US" dirty="0" smtClean="0"/>
              <a:t>Early Theories of Motivation</a:t>
            </a:r>
            <a:endParaRPr lang="en-IN" dirty="0"/>
          </a:p>
        </p:txBody>
      </p:sp>
      <p:sp>
        <p:nvSpPr>
          <p:cNvPr id="3" name="Content Placeholder 2"/>
          <p:cNvSpPr>
            <a:spLocks noGrp="1"/>
          </p:cNvSpPr>
          <p:nvPr>
            <p:ph idx="1"/>
          </p:nvPr>
        </p:nvSpPr>
        <p:spPr>
          <a:xfrm>
            <a:off x="179512" y="980728"/>
            <a:ext cx="8784976" cy="5688632"/>
          </a:xfrm>
        </p:spPr>
        <p:txBody>
          <a:bodyPr>
            <a:normAutofit fontScale="92500" lnSpcReduction="10000"/>
          </a:bodyPr>
          <a:lstStyle/>
          <a:p>
            <a:pPr algn="just">
              <a:buFont typeface="Wingdings" pitchFamily="2" charset="2"/>
              <a:buChar char="Ø"/>
            </a:pPr>
            <a:r>
              <a:rPr lang="en-US" b="1" dirty="0" smtClean="0"/>
              <a:t>Traditional Model – Frederick Taylor</a:t>
            </a:r>
          </a:p>
          <a:p>
            <a:pPr lvl="0"/>
            <a:r>
              <a:rPr lang="en-US" dirty="0" smtClean="0"/>
              <a:t>Work is inherently distasteful to most people.</a:t>
            </a:r>
            <a:endParaRPr lang="en-IN" dirty="0" smtClean="0"/>
          </a:p>
          <a:p>
            <a:pPr lvl="0"/>
            <a:r>
              <a:rPr lang="en-US" dirty="0" smtClean="0"/>
              <a:t>What they do is less important than what they earn for doing it.</a:t>
            </a:r>
            <a:endParaRPr lang="en-IN" dirty="0" smtClean="0"/>
          </a:p>
          <a:p>
            <a:pPr lvl="0"/>
            <a:r>
              <a:rPr lang="en-US" dirty="0" smtClean="0"/>
              <a:t>Few want or can handle work that requires creativity, self-direction or self control.</a:t>
            </a:r>
          </a:p>
          <a:p>
            <a:pPr algn="just">
              <a:buFont typeface="Wingdings" pitchFamily="2" charset="2"/>
              <a:buChar char="Ø"/>
            </a:pPr>
            <a:r>
              <a:rPr lang="en-US" b="1" dirty="0" smtClean="0"/>
              <a:t>Human Relations Model – Elton Mayo</a:t>
            </a:r>
          </a:p>
          <a:p>
            <a:pPr lvl="0"/>
            <a:r>
              <a:rPr lang="en-US" dirty="0" smtClean="0"/>
              <a:t>People want to feel useful and important.</a:t>
            </a:r>
            <a:endParaRPr lang="en-IN" dirty="0" smtClean="0"/>
          </a:p>
          <a:p>
            <a:pPr lvl="0"/>
            <a:r>
              <a:rPr lang="en-US" dirty="0" smtClean="0"/>
              <a:t>People want to belong and to be recognized as individuals.</a:t>
            </a:r>
            <a:endParaRPr lang="en-IN" dirty="0" smtClean="0"/>
          </a:p>
          <a:p>
            <a:pPr lvl="0"/>
            <a:r>
              <a:rPr lang="en-US" dirty="0" smtClean="0"/>
              <a:t>These needs are more important than money in motivating people to work.</a:t>
            </a:r>
            <a:endParaRPr lang="en-IN" dirty="0" smtClean="0"/>
          </a:p>
          <a:p>
            <a:pPr algn="just">
              <a:buNone/>
            </a:pPr>
            <a:endParaRPr lang="en-IN"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IN" sz="3200" dirty="0" smtClean="0"/>
              <a:t> </a:t>
            </a:r>
            <a:br>
              <a:rPr lang="en-IN" sz="3200" dirty="0" smtClean="0"/>
            </a:br>
            <a:r>
              <a:rPr lang="en-IN" sz="3200" dirty="0" smtClean="0"/>
              <a:t>Hersey and Blanchard’s Situational Leadership Model</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lgn="just"/>
            <a:r>
              <a:rPr lang="en-IN" sz="2800" dirty="0" smtClean="0"/>
              <a:t>According to this model, the leader has to match the leadership style according to the readiness of subordinates which moves in stage and has a cycle. Therefore, this theory is also known as the life-cycle theory of leadership.</a:t>
            </a:r>
          </a:p>
          <a:p>
            <a:pPr algn="just"/>
            <a:r>
              <a:rPr lang="en-IN" sz="2800" dirty="0" smtClean="0"/>
              <a:t>Readiness is the extent to which followers have the ability and willingness to accomplish a specific task. </a:t>
            </a:r>
          </a:p>
          <a:p>
            <a:pPr algn="just"/>
            <a:r>
              <a:rPr lang="en-IN" sz="2800" dirty="0" smtClean="0"/>
              <a:t>Ability is the knowledge, experience, and skill that an individual possesses to do the job and is called job readiness. </a:t>
            </a:r>
          </a:p>
          <a:p>
            <a:pPr algn="just"/>
            <a:r>
              <a:rPr lang="en-IN" sz="2800" dirty="0" smtClean="0"/>
              <a:t>Willingness is the motivation and commitment required to accomplish a given task.</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IN" sz="3200" dirty="0" smtClean="0"/>
              <a:t> </a:t>
            </a:r>
            <a:br>
              <a:rPr lang="en-IN" sz="3200" dirty="0" smtClean="0"/>
            </a:br>
            <a:r>
              <a:rPr lang="en-IN" sz="3200" dirty="0" smtClean="0"/>
              <a:t>Hersey and Blanchard’s Situational Leadership Model</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fontScale="92500" lnSpcReduction="20000"/>
          </a:bodyPr>
          <a:lstStyle/>
          <a:p>
            <a:pPr algn="just"/>
            <a:r>
              <a:rPr lang="en-IN" sz="2800" dirty="0" smtClean="0"/>
              <a:t>The style of leadership depends on the level of readiness of the followers.</a:t>
            </a:r>
          </a:p>
          <a:p>
            <a:pPr algn="just">
              <a:buNone/>
            </a:pPr>
            <a:r>
              <a:rPr lang="en-IN" sz="2800" dirty="0" smtClean="0"/>
              <a:t>	The readiness (R) is divided into a continuum of four levels which are:</a:t>
            </a:r>
          </a:p>
          <a:p>
            <a:pPr algn="just"/>
            <a:r>
              <a:rPr lang="en-IN" sz="2800" b="1" dirty="0" smtClean="0"/>
              <a:t>R1 - low follower readiness:</a:t>
            </a:r>
            <a:r>
              <a:rPr lang="en-IN" sz="2800" dirty="0" smtClean="0"/>
              <a:t> refers to low ability and low willingness of followers i.e. those who are unable and insecure.</a:t>
            </a:r>
          </a:p>
          <a:p>
            <a:pPr algn="just"/>
            <a:r>
              <a:rPr lang="en-IN" sz="2800" b="1" dirty="0" smtClean="0"/>
              <a:t>R2 - low to moderate follower readiness:</a:t>
            </a:r>
            <a:r>
              <a:rPr lang="en-IN" sz="2800" dirty="0" smtClean="0"/>
              <a:t> refers to low ability and high willingness of followers i.e. those who are unable but confident.</a:t>
            </a:r>
          </a:p>
          <a:p>
            <a:pPr algn="just"/>
            <a:r>
              <a:rPr lang="en-IN" sz="2800" b="1" dirty="0" smtClean="0"/>
              <a:t>R3 - moderate to high follower readiness:</a:t>
            </a:r>
            <a:r>
              <a:rPr lang="en-IN" sz="2800" dirty="0" smtClean="0"/>
              <a:t> refers to high ability and low willingness of followers i.e. those who are able but insecure.</a:t>
            </a:r>
          </a:p>
          <a:p>
            <a:pPr algn="just"/>
            <a:r>
              <a:rPr lang="en-IN" sz="2800" b="1" dirty="0" smtClean="0"/>
              <a:t>R4 - high follower readiness:</a:t>
            </a:r>
            <a:r>
              <a:rPr lang="en-IN" sz="2800" dirty="0" smtClean="0"/>
              <a:t> refers to high ability and high willingness of followers i.e. those who are both able and confident.</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864096"/>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IN" sz="3200" dirty="0" smtClean="0"/>
              <a:t> </a:t>
            </a:r>
            <a:br>
              <a:rPr lang="en-IN" sz="3200" dirty="0" smtClean="0"/>
            </a:br>
            <a:r>
              <a:rPr lang="en-IN" sz="3200" dirty="0" smtClean="0"/>
              <a:t>Hersey and Blanchard’s Situational Leadership Model</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052736"/>
            <a:ext cx="8784976" cy="5616624"/>
          </a:xfrm>
        </p:spPr>
        <p:txBody>
          <a:bodyPr>
            <a:normAutofit/>
          </a:bodyPr>
          <a:lstStyle/>
          <a:p>
            <a:pPr algn="just">
              <a:buNone/>
            </a:pPr>
            <a:r>
              <a:rPr lang="en-IN" sz="2800" dirty="0" smtClean="0"/>
              <a:t>	For each of the four levels of readiness, the leadership style used may be a combination of task and relationship behavior.</a:t>
            </a:r>
          </a:p>
          <a:p>
            <a:pPr algn="just"/>
            <a:r>
              <a:rPr lang="en-IN" sz="2800" b="1" dirty="0" smtClean="0"/>
              <a:t>Task behavior:</a:t>
            </a:r>
            <a:r>
              <a:rPr lang="en-IN" sz="2800" dirty="0" smtClean="0"/>
              <a:t> Extent to which the leader spells out the duties and responsibilities of a follower which includes providing them direction, setting goals, and defining roles for them. Usually a one-way communication exists which is meant to provide the direction to the followers.</a:t>
            </a:r>
          </a:p>
          <a:p>
            <a:pPr algn="just"/>
            <a:r>
              <a:rPr lang="en-IN" sz="2800" b="1" dirty="0" smtClean="0"/>
              <a:t>Relationship behavior:</a:t>
            </a:r>
            <a:r>
              <a:rPr lang="en-IN" sz="2800" dirty="0" smtClean="0"/>
              <a:t> Extent to which the leader listens to the followers, and provides encouragement to them. Here, a two-way communication exists between the leader and the follower.</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IN" sz="3200" dirty="0" smtClean="0"/>
              <a:t> </a:t>
            </a:r>
            <a:br>
              <a:rPr lang="en-IN" sz="3200" dirty="0" smtClean="0"/>
            </a:br>
            <a:r>
              <a:rPr lang="en-IN" sz="3200" dirty="0" smtClean="0"/>
              <a:t>Hersey and Blanchard’s Situational Leadership Model</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836712"/>
            <a:ext cx="8784976" cy="5832648"/>
          </a:xfrm>
        </p:spPr>
        <p:txBody>
          <a:bodyPr>
            <a:normAutofit fontScale="92500" lnSpcReduction="10000"/>
          </a:bodyPr>
          <a:lstStyle/>
          <a:p>
            <a:pPr algn="just">
              <a:buNone/>
            </a:pPr>
            <a:r>
              <a:rPr lang="en-IN" sz="2800" dirty="0" smtClean="0"/>
              <a:t>	By combining the task and the relationship behavior, we arrive at the following four different styles of leadership which correspond with the different levels of readiness.</a:t>
            </a:r>
          </a:p>
          <a:p>
            <a:pPr algn="just"/>
            <a:r>
              <a:rPr lang="en-IN" sz="2800" b="1" dirty="0" smtClean="0"/>
              <a:t>S1 - Telling:</a:t>
            </a:r>
            <a:r>
              <a:rPr lang="en-IN" sz="2800" dirty="0" smtClean="0"/>
              <a:t> This style is most appropriate for low follower readiness (R1). It emphasizes high levels of both task and relationship behavior.</a:t>
            </a:r>
          </a:p>
          <a:p>
            <a:pPr algn="just"/>
            <a:r>
              <a:rPr lang="en-IN" sz="2800" b="1" dirty="0" smtClean="0"/>
              <a:t>S2 - Selling:</a:t>
            </a:r>
            <a:r>
              <a:rPr lang="en-IN" sz="2800" dirty="0" smtClean="0"/>
              <a:t> This style is most appropriate for low to moderate follower readiness (R2). It emphasizes high levels of task behavior and limited relationship behavior.</a:t>
            </a:r>
          </a:p>
          <a:p>
            <a:pPr algn="just"/>
            <a:r>
              <a:rPr lang="en-IN" sz="2800" b="1" dirty="0" smtClean="0"/>
              <a:t>S3 - Participating:</a:t>
            </a:r>
            <a:r>
              <a:rPr lang="en-IN" sz="2800" dirty="0" smtClean="0"/>
              <a:t> This style is most appropriate for moderate to high follower readiness (R3). It emphasizes high levels of relationship behavior but limited task behavior.</a:t>
            </a:r>
          </a:p>
          <a:p>
            <a:pPr algn="just"/>
            <a:r>
              <a:rPr lang="en-IN" sz="2800" b="1" dirty="0" smtClean="0"/>
              <a:t>S4 - Delegating:</a:t>
            </a:r>
            <a:r>
              <a:rPr lang="en-IN" sz="2800" dirty="0" smtClean="0"/>
              <a:t> This style is most appropriate for high follower readiness (R4). It emphasizes low levels of both task and relationship behavior.</a:t>
            </a:r>
          </a:p>
          <a:p>
            <a:pPr algn="just">
              <a:buNone/>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IN" sz="2800" dirty="0" smtClean="0"/>
              <a:t>Leadership Style and the Work Situation: The Fiedler Model</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lnSpcReduction="10000"/>
          </a:bodyPr>
          <a:lstStyle/>
          <a:p>
            <a:pPr algn="just"/>
            <a:r>
              <a:rPr lang="en-IN" sz="2800" dirty="0" smtClean="0"/>
              <a:t>This theory of leadership effectiveness was based on the studies of a wide range of group effectiveness, and concentrated on the relationship between leadership and organizational performance.</a:t>
            </a:r>
          </a:p>
          <a:p>
            <a:pPr algn="just"/>
            <a:r>
              <a:rPr lang="en-IN" sz="2800" dirty="0" smtClean="0"/>
              <a:t>According to this theory, if an organization attempts to achieve group effectiveness through leadership, then there is a need to assess the leader according to an underlying trait, assess the situation faced by the leader, and construct a proper match between the two.</a:t>
            </a:r>
          </a:p>
          <a:p>
            <a:pPr algn="just"/>
            <a:r>
              <a:rPr lang="en-IN" sz="2800" dirty="0" smtClean="0"/>
              <a:t>In order to assess the attitudes of the leader, Fiedler developed the ‘least preferred co-worker’ (LPC) scale in which the leaders are asked about the person with whom they least like to work. </a:t>
            </a:r>
          </a:p>
          <a:p>
            <a:pPr algn="just"/>
            <a:endParaRPr lang="en-IN"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IN" sz="2800" dirty="0" smtClean="0"/>
              <a:t>Leadership Style and the Work Situation: The Fiedler Model</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24744"/>
            <a:ext cx="8784976" cy="5544616"/>
          </a:xfrm>
        </p:spPr>
        <p:txBody>
          <a:bodyPr>
            <a:normAutofit lnSpcReduction="10000"/>
          </a:bodyPr>
          <a:lstStyle/>
          <a:p>
            <a:pPr algn="just"/>
            <a:r>
              <a:rPr lang="en-IN" sz="2800" dirty="0" smtClean="0"/>
              <a:t>The scale is a questionnaire consisting of 16 items used to reflect a leader’s underlying disposition toward others. </a:t>
            </a:r>
          </a:p>
          <a:p>
            <a:pPr algn="just"/>
            <a:r>
              <a:rPr lang="en-IN" sz="2800" dirty="0" smtClean="0"/>
              <a:t>The items in the LPC scale are pleasant / unpleasant, friendly / unfriendly, rejecting / accepting, unenthusiastic / enthusiastic, tense / relaxed, cold / warm, helpful / frustrating, cooperative / uncooperative, supportive / hostile, quarrelsome / harmonious, efficient / inefficient, gloomy / cheerful, distant / close, boring / interesting, self-assured / hesitant, open / guarded. </a:t>
            </a:r>
          </a:p>
          <a:p>
            <a:pPr algn="just"/>
            <a:r>
              <a:rPr lang="en-IN" sz="2800" dirty="0" smtClean="0"/>
              <a:t>Each item in the scale is given a single ranking of between one and eight points, with eight points indicating the most favorable rating.</a:t>
            </a:r>
          </a:p>
          <a:p>
            <a:pPr algn="just"/>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IN" sz="2800" dirty="0" smtClean="0"/>
              <a:t>Leadership Style and the Work Situation: The Fiedler Model</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836712"/>
            <a:ext cx="8784976" cy="5832648"/>
          </a:xfrm>
        </p:spPr>
        <p:txBody>
          <a:bodyPr>
            <a:normAutofit fontScale="92500" lnSpcReduction="20000"/>
          </a:bodyPr>
          <a:lstStyle/>
          <a:p>
            <a:pPr algn="just">
              <a:buNone/>
            </a:pPr>
            <a:r>
              <a:rPr lang="en-IN" sz="2800" b="1" dirty="0" smtClean="0"/>
              <a:t>	Situational factor</a:t>
            </a:r>
            <a:endParaRPr lang="en-IN" sz="2800" dirty="0" smtClean="0"/>
          </a:p>
          <a:p>
            <a:pPr algn="just">
              <a:buNone/>
            </a:pPr>
            <a:r>
              <a:rPr lang="en-IN" sz="2800" dirty="0" smtClean="0"/>
              <a:t>	According to Fiedler, a leader’s behavior is dependent upon the favorability of the leadership situation. Three factors work together to determine how favorable a situation is to a leader. </a:t>
            </a:r>
          </a:p>
          <a:p>
            <a:pPr lvl="0" algn="just"/>
            <a:r>
              <a:rPr lang="en-IN" sz="2800" b="1" dirty="0" smtClean="0"/>
              <a:t>Leader-member relations:</a:t>
            </a:r>
            <a:r>
              <a:rPr lang="en-IN" sz="2800" dirty="0" smtClean="0"/>
              <a:t> The degree to which the leader is trusted and liked by the group members, and the willingness of the group members to follow the leader’s guidance (good / poor).</a:t>
            </a:r>
          </a:p>
          <a:p>
            <a:pPr lvl="0" algn="just"/>
            <a:r>
              <a:rPr lang="en-IN" sz="2800" b="1" dirty="0" smtClean="0"/>
              <a:t>Task structure:</a:t>
            </a:r>
            <a:r>
              <a:rPr lang="en-IN" sz="2800" dirty="0" smtClean="0"/>
              <a:t> The degree, to which the group’s task has been described as structured or unstructured, has been clearly defined and the extent to which it can be carried out by detailed instructions (structured / unstructured).</a:t>
            </a:r>
          </a:p>
          <a:p>
            <a:pPr lvl="0" algn="just"/>
            <a:r>
              <a:rPr lang="en-IN" sz="2800" b="1" dirty="0" smtClean="0"/>
              <a:t>Position power:</a:t>
            </a:r>
            <a:r>
              <a:rPr lang="en-IN" sz="2800" dirty="0" smtClean="0"/>
              <a:t> The power of the leader by virtue of the organizational position and the degree to which the leader can exercise authority on group members in order to comply with and accept his direction and leadership (strong / weak).</a:t>
            </a:r>
          </a:p>
          <a:p>
            <a:pPr algn="just"/>
            <a:endParaRPr lang="en-I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864096"/>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IN" sz="2800" dirty="0" smtClean="0"/>
              <a:t>Leadership Style and the Work Situation: The Fiedler Model</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052736"/>
            <a:ext cx="8784976" cy="5616624"/>
          </a:xfrm>
        </p:spPr>
        <p:txBody>
          <a:bodyPr>
            <a:normAutofit fontScale="92500" lnSpcReduction="20000"/>
          </a:bodyPr>
          <a:lstStyle/>
          <a:p>
            <a:pPr algn="just"/>
            <a:r>
              <a:rPr lang="en-IN" sz="2800" dirty="0" smtClean="0"/>
              <a:t>With the help of these three variables, eight combinations of group-task situations were constructed by Fiedler. These combinations were used to identify the style of the leader.</a:t>
            </a:r>
          </a:p>
          <a:p>
            <a:pPr algn="just"/>
            <a:r>
              <a:rPr lang="en-IN" sz="2800" dirty="0" smtClean="0"/>
              <a:t>The leader’s effectiveness is determined by the interaction of the leader’s style of behavior and the favorableness of the situational characteristics. The most favorable situation is when leader-member relations are good, the task is highly structured, and the leader has a strong position power.</a:t>
            </a:r>
          </a:p>
          <a:p>
            <a:pPr algn="just"/>
            <a:r>
              <a:rPr lang="en-IN" sz="2800" dirty="0" smtClean="0"/>
              <a:t>Fiedler also suggested that leaders may act differently in different situations. Relationship-oriented leaders generally display task-oriented behaviors under highly favorable situations and display relationship-oriented behaviors under unfavorable or intermediate favorable situations. Similarly, task-oriented leaders frequently display task-oriented in unfavorable or intermediate favorable situations but display relationship-oriented behaviors in favorable situations.</a:t>
            </a:r>
          </a:p>
          <a:p>
            <a:pPr algn="just"/>
            <a:endParaRPr lang="en-I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IN" sz="2800" dirty="0" smtClean="0"/>
              <a:t>Leadership Style and the Work Situation: The Fiedler Model</a:t>
            </a: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836712"/>
            <a:ext cx="8784976" cy="2232248"/>
          </a:xfrm>
        </p:spPr>
        <p:txBody>
          <a:bodyPr>
            <a:normAutofit/>
          </a:bodyPr>
          <a:lstStyle/>
          <a:p>
            <a:pPr algn="just"/>
            <a:r>
              <a:rPr lang="en-IN" sz="2800" dirty="0" smtClean="0"/>
              <a:t>Research on the contingency model has shown that task-oriented leaders are more effective in highly favorable (1, 2, 3) and highly unfavorable situation (7, 8) whereas relationship-oriented leaders are more effective in situations of intermediate favorableness (4, 5, 6).</a:t>
            </a:r>
          </a:p>
        </p:txBody>
      </p:sp>
      <p:pic>
        <p:nvPicPr>
          <p:cNvPr id="4" name="Picture 3" descr="Fiedlers Contingency Model"/>
          <p:cNvPicPr/>
          <p:nvPr/>
        </p:nvPicPr>
        <p:blipFill>
          <a:blip r:embed="rId2" cstate="print"/>
          <a:srcRect/>
          <a:stretch>
            <a:fillRect/>
          </a:stretch>
        </p:blipFill>
        <p:spPr bwMode="auto">
          <a:xfrm>
            <a:off x="179512" y="3068960"/>
            <a:ext cx="8784976"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152128"/>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dirty="0" smtClean="0"/>
              <a:t>The Path Goal Model</a:t>
            </a: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268760"/>
            <a:ext cx="8784976" cy="5400600"/>
          </a:xfrm>
        </p:spPr>
        <p:txBody>
          <a:bodyPr>
            <a:normAutofit/>
          </a:bodyPr>
          <a:lstStyle/>
          <a:p>
            <a:pPr algn="just"/>
            <a:r>
              <a:rPr lang="en-US" sz="2800" dirty="0" smtClean="0"/>
              <a:t>Path Goal theory was developed by Robert House and has its roots in the expectancy theory of motivation. </a:t>
            </a:r>
          </a:p>
          <a:p>
            <a:pPr algn="just"/>
            <a:r>
              <a:rPr lang="en-US" sz="2800" dirty="0" smtClean="0"/>
              <a:t>The theory is based on the premise that an employee’s perception of expectancies between his effort and performance is greatly affected by a leader’s behavior. </a:t>
            </a:r>
          </a:p>
          <a:p>
            <a:pPr algn="just"/>
            <a:r>
              <a:rPr lang="en-US" sz="2800" dirty="0" smtClean="0"/>
              <a:t>The leaders help group members in attaining rewards by clarifying the paths to goals and removing obstacles to performance. </a:t>
            </a:r>
          </a:p>
          <a:p>
            <a:pPr algn="just"/>
            <a:r>
              <a:rPr lang="en-US" sz="2800" dirty="0" smtClean="0"/>
              <a:t>As per this model, leadership is not viewed as a position of power, rather, leaders act as coaches and facilitators to their subordinates.</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a:bodyPr>
          <a:lstStyle/>
          <a:p>
            <a:r>
              <a:rPr lang="en-US" dirty="0" smtClean="0"/>
              <a:t>Early Theories of Motivation</a:t>
            </a:r>
            <a:endParaRPr lang="en-IN" dirty="0"/>
          </a:p>
        </p:txBody>
      </p:sp>
      <p:sp>
        <p:nvSpPr>
          <p:cNvPr id="3" name="Content Placeholder 2"/>
          <p:cNvSpPr>
            <a:spLocks noGrp="1"/>
          </p:cNvSpPr>
          <p:nvPr>
            <p:ph idx="1"/>
          </p:nvPr>
        </p:nvSpPr>
        <p:spPr>
          <a:xfrm>
            <a:off x="179512" y="1052736"/>
            <a:ext cx="8784976" cy="5616624"/>
          </a:xfrm>
        </p:spPr>
        <p:txBody>
          <a:bodyPr>
            <a:normAutofit fontScale="92500" lnSpcReduction="20000"/>
          </a:bodyPr>
          <a:lstStyle/>
          <a:p>
            <a:pPr algn="just">
              <a:buFont typeface="Wingdings" pitchFamily="2" charset="2"/>
              <a:buChar char="Ø"/>
            </a:pPr>
            <a:r>
              <a:rPr lang="en-US" b="1" dirty="0" smtClean="0"/>
              <a:t>Human Resources Model – Douglas McGregor</a:t>
            </a:r>
          </a:p>
          <a:p>
            <a:pPr algn="just">
              <a:buNone/>
            </a:pPr>
            <a:r>
              <a:rPr lang="en-US" dirty="0" smtClean="0"/>
              <a:t>	McGregor identified two different sets of assumptions about employees.</a:t>
            </a:r>
          </a:p>
          <a:p>
            <a:pPr algn="just">
              <a:buFont typeface="Wingdings" pitchFamily="2" charset="2"/>
              <a:buChar char="q"/>
            </a:pPr>
            <a:r>
              <a:rPr lang="en-US" b="1" dirty="0" smtClean="0"/>
              <a:t>Theory X</a:t>
            </a:r>
          </a:p>
          <a:p>
            <a:pPr algn="just"/>
            <a:r>
              <a:rPr lang="en-US" dirty="0" smtClean="0"/>
              <a:t>People have an inherent dislike of work. </a:t>
            </a:r>
          </a:p>
          <a:p>
            <a:pPr algn="just"/>
            <a:r>
              <a:rPr lang="en-US" dirty="0" smtClean="0"/>
              <a:t>Work is of secondary importance and managers must push employees to work.</a:t>
            </a:r>
          </a:p>
          <a:p>
            <a:pPr algn="just">
              <a:buFont typeface="Wingdings" pitchFamily="2" charset="2"/>
              <a:buChar char="q"/>
            </a:pPr>
            <a:r>
              <a:rPr lang="en-US" b="1" dirty="0" smtClean="0"/>
              <a:t>Theory Y</a:t>
            </a:r>
          </a:p>
          <a:p>
            <a:pPr algn="just"/>
            <a:r>
              <a:rPr lang="en-US" dirty="0" smtClean="0"/>
              <a:t>Work is as natural as play or rest. </a:t>
            </a:r>
          </a:p>
          <a:p>
            <a:pPr algn="just"/>
            <a:r>
              <a:rPr lang="en-US" dirty="0" smtClean="0"/>
              <a:t>People derive a great deal of satisfaction from work.</a:t>
            </a:r>
          </a:p>
          <a:p>
            <a:pPr algn="just"/>
            <a:r>
              <a:rPr lang="en-US" dirty="0" smtClean="0"/>
              <a:t>People have the capacity to accept and even seek responsibility.</a:t>
            </a:r>
            <a:endParaRPr lang="en-IN" dirty="0" smtClean="0"/>
          </a:p>
          <a:p>
            <a:pPr algn="just"/>
            <a:endParaRPr lang="en-IN" b="1" dirty="0" smtClean="0"/>
          </a:p>
          <a:p>
            <a:pPr algn="just"/>
            <a:endParaRPr lang="en-US" b="1" dirty="0" smtClean="0"/>
          </a:p>
          <a:p>
            <a:pPr algn="just">
              <a:buNone/>
            </a:pPr>
            <a:endParaRPr lang="en-IN"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28803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The Path Goal Model</a:t>
            </a: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620688"/>
            <a:ext cx="8784976" cy="6048672"/>
          </a:xfrm>
        </p:spPr>
        <p:txBody>
          <a:bodyPr>
            <a:normAutofit fontScale="85000" lnSpcReduction="10000"/>
          </a:bodyPr>
          <a:lstStyle/>
          <a:p>
            <a:pPr algn="just">
              <a:buNone/>
            </a:pPr>
            <a:r>
              <a:rPr lang="en-US" sz="2800" dirty="0" smtClean="0"/>
              <a:t>	According to House’s path-goal theory, a leader’s effectiveness depends on several employee and environmental contingent factors and certain leadership styles.</a:t>
            </a:r>
            <a:endParaRPr lang="en-IN" sz="2800" dirty="0" smtClean="0"/>
          </a:p>
          <a:p>
            <a:pPr lvl="0" algn="just"/>
            <a:r>
              <a:rPr lang="en-IN" sz="2800" b="1" dirty="0" smtClean="0"/>
              <a:t>Directive:</a:t>
            </a:r>
            <a:r>
              <a:rPr lang="en-IN" sz="2800" dirty="0" smtClean="0"/>
              <a:t> Here the leader provides guidelines, lets subordinates know what is expected of them, sets performance standards for them, and controls behavior when performance standards are not met.</a:t>
            </a:r>
          </a:p>
          <a:p>
            <a:pPr lvl="0" algn="just"/>
            <a:r>
              <a:rPr lang="en-IN" sz="2800" b="1" dirty="0" smtClean="0"/>
              <a:t>Supportive:</a:t>
            </a:r>
            <a:r>
              <a:rPr lang="en-IN" sz="2800" dirty="0" smtClean="0"/>
              <a:t> The leader is friendly towards subordinates and displays personal concern for their needs, welfare, and well-being. </a:t>
            </a:r>
          </a:p>
          <a:p>
            <a:pPr lvl="0" algn="just"/>
            <a:r>
              <a:rPr lang="en-IN" sz="2800" b="1" dirty="0" smtClean="0"/>
              <a:t>Participative:</a:t>
            </a:r>
            <a:r>
              <a:rPr lang="en-IN" sz="2800" dirty="0" smtClean="0"/>
              <a:t> The leader believes in group decision-making and shares information with subordinates. He consults his subordinates on important decisions related to work, task goals, and paths to resolve goals.</a:t>
            </a:r>
          </a:p>
          <a:p>
            <a:pPr lvl="0" algn="just"/>
            <a:r>
              <a:rPr lang="en-IN" sz="2800" b="1" dirty="0" smtClean="0"/>
              <a:t>Achievement-oriented:</a:t>
            </a:r>
            <a:r>
              <a:rPr lang="en-IN" sz="2800" dirty="0" smtClean="0"/>
              <a:t> The leader sets challenging goals and encourages employees to reach their peak performance. The leader believes that employees are responsible enough to accomplish challenging goals. </a:t>
            </a:r>
            <a:endParaRPr lang="en-IN"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28803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The Path Goal Model</a:t>
            </a: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620688"/>
            <a:ext cx="8784976" cy="6237312"/>
          </a:xfrm>
        </p:spPr>
        <p:txBody>
          <a:bodyPr>
            <a:normAutofit fontScale="92500" lnSpcReduction="10000"/>
          </a:bodyPr>
          <a:lstStyle/>
          <a:p>
            <a:pPr algn="just"/>
            <a:r>
              <a:rPr lang="en-IN" sz="2600" dirty="0" smtClean="0"/>
              <a:t>According to the theory, these leadership styles are not mutually exclusive and leaders are capable of selecting more than one kind of a style suited for a particular situation.</a:t>
            </a:r>
          </a:p>
          <a:p>
            <a:pPr algn="just"/>
            <a:r>
              <a:rPr lang="en-IN" sz="2600" dirty="0" smtClean="0"/>
              <a:t>It further states that the relationship between a leader’s style and effectiveness is dependent on the following variables:</a:t>
            </a:r>
          </a:p>
          <a:p>
            <a:pPr algn="just">
              <a:buFont typeface="Wingdings" pitchFamily="2" charset="2"/>
              <a:buChar char="Ø"/>
            </a:pPr>
            <a:r>
              <a:rPr lang="en-US" sz="2600" dirty="0" smtClean="0">
                <a:cs typeface="Times New Roman" pitchFamily="18" charset="0"/>
              </a:rPr>
              <a:t>Environmental Contingency Factors</a:t>
            </a:r>
          </a:p>
          <a:p>
            <a:pPr algn="just"/>
            <a:r>
              <a:rPr lang="en-US" sz="2600" dirty="0" smtClean="0">
                <a:cs typeface="Times New Roman" pitchFamily="18" charset="0"/>
              </a:rPr>
              <a:t>Task Structure</a:t>
            </a:r>
          </a:p>
          <a:p>
            <a:pPr algn="just"/>
            <a:r>
              <a:rPr lang="en-US" sz="2600" dirty="0" smtClean="0">
                <a:cs typeface="Times New Roman" pitchFamily="18" charset="0"/>
              </a:rPr>
              <a:t>Formal Authority System</a:t>
            </a:r>
          </a:p>
          <a:p>
            <a:pPr algn="just"/>
            <a:r>
              <a:rPr lang="en-US" sz="2600" dirty="0" smtClean="0">
                <a:cs typeface="Times New Roman" pitchFamily="18" charset="0"/>
              </a:rPr>
              <a:t>Work Group</a:t>
            </a:r>
          </a:p>
          <a:p>
            <a:pPr algn="just">
              <a:buFont typeface="Wingdings" pitchFamily="2" charset="2"/>
              <a:buChar char="Ø"/>
            </a:pPr>
            <a:r>
              <a:rPr lang="en-US" sz="2600" dirty="0" smtClean="0">
                <a:cs typeface="Times New Roman" pitchFamily="18" charset="0"/>
              </a:rPr>
              <a:t>Personal Characteristics</a:t>
            </a:r>
          </a:p>
          <a:p>
            <a:pPr algn="just"/>
            <a:r>
              <a:rPr lang="en-US" sz="2600" dirty="0" smtClean="0">
                <a:cs typeface="Times New Roman" pitchFamily="18" charset="0"/>
              </a:rPr>
              <a:t>Locus of Control</a:t>
            </a:r>
          </a:p>
          <a:p>
            <a:pPr algn="just"/>
            <a:r>
              <a:rPr lang="en-US" sz="2600" dirty="0" smtClean="0">
                <a:cs typeface="Times New Roman" pitchFamily="18" charset="0"/>
              </a:rPr>
              <a:t>Experience</a:t>
            </a:r>
          </a:p>
          <a:p>
            <a:pPr algn="just"/>
            <a:r>
              <a:rPr lang="en-US" sz="2600" dirty="0" smtClean="0">
                <a:cs typeface="Times New Roman" pitchFamily="18" charset="0"/>
              </a:rPr>
              <a:t>Perceived Ability</a:t>
            </a:r>
          </a:p>
          <a:p>
            <a:pPr algn="just">
              <a:buFont typeface="Wingdings" pitchFamily="2" charset="2"/>
              <a:buChar char="Ø"/>
            </a:pPr>
            <a:r>
              <a:rPr lang="en-US" sz="2600" dirty="0" smtClean="0">
                <a:cs typeface="Times New Roman" pitchFamily="18" charset="0"/>
              </a:rPr>
              <a:t>Outcomes</a:t>
            </a:r>
          </a:p>
          <a:p>
            <a:pPr algn="just"/>
            <a:r>
              <a:rPr lang="en-US" sz="2600" dirty="0" smtClean="0">
                <a:cs typeface="Times New Roman" pitchFamily="18" charset="0"/>
              </a:rPr>
              <a:t>Performance</a:t>
            </a:r>
          </a:p>
          <a:p>
            <a:pPr algn="just"/>
            <a:r>
              <a:rPr lang="en-US" sz="2600" dirty="0" smtClean="0">
                <a:cs typeface="Times New Roman" pitchFamily="18" charset="0"/>
              </a:rPr>
              <a:t>Satisfaction</a:t>
            </a:r>
          </a:p>
          <a:p>
            <a:pPr>
              <a:buNone/>
            </a:pPr>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28803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The Path Goal Model</a:t>
            </a: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620688"/>
            <a:ext cx="8784976" cy="3024336"/>
          </a:xfrm>
        </p:spPr>
        <p:txBody>
          <a:bodyPr>
            <a:normAutofit lnSpcReduction="10000"/>
          </a:bodyPr>
          <a:lstStyle/>
          <a:p>
            <a:pPr algn="just"/>
            <a:r>
              <a:rPr lang="en-US" sz="2400" dirty="0" smtClean="0">
                <a:cs typeface="Times New Roman" pitchFamily="18" charset="0"/>
              </a:rPr>
              <a:t>Directive leadership leads to greater satisfaction when tasks are ambiguous or stressful. </a:t>
            </a:r>
          </a:p>
          <a:p>
            <a:pPr algn="just"/>
            <a:r>
              <a:rPr lang="en-US" sz="2400" dirty="0" smtClean="0">
                <a:cs typeface="Times New Roman" pitchFamily="18" charset="0"/>
              </a:rPr>
              <a:t>Supportive leadership results in high employee performance and satisfaction when employee are performing structured tasks. </a:t>
            </a:r>
          </a:p>
          <a:p>
            <a:pPr algn="just"/>
            <a:r>
              <a:rPr lang="en-US" sz="2400" dirty="0" smtClean="0">
                <a:cs typeface="Times New Roman" pitchFamily="18" charset="0"/>
              </a:rPr>
              <a:t>Participative leadership leads to greater satisfaction in employees with an internal focus of control. </a:t>
            </a:r>
          </a:p>
          <a:p>
            <a:pPr algn="just"/>
            <a:r>
              <a:rPr lang="en-US" sz="2400" dirty="0" smtClean="0">
                <a:cs typeface="Times New Roman" pitchFamily="18" charset="0"/>
              </a:rPr>
              <a:t>Achievement oriented leadership results in high employee performance when tasks are ambiguously structured. </a:t>
            </a:r>
          </a:p>
        </p:txBody>
      </p:sp>
      <p:pic>
        <p:nvPicPr>
          <p:cNvPr id="4" name="Picture 3" descr="Houses Path Goal Theory"/>
          <p:cNvPicPr/>
          <p:nvPr/>
        </p:nvPicPr>
        <p:blipFill>
          <a:blip r:embed="rId2" cstate="print"/>
          <a:srcRect/>
          <a:stretch>
            <a:fillRect/>
          </a:stretch>
        </p:blipFill>
        <p:spPr bwMode="auto">
          <a:xfrm>
            <a:off x="467544" y="3573016"/>
            <a:ext cx="8280920"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04056"/>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Transactional Leadership</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764704"/>
            <a:ext cx="8784976" cy="5904656"/>
          </a:xfrm>
        </p:spPr>
        <p:txBody>
          <a:bodyPr>
            <a:normAutofit lnSpcReduction="10000"/>
          </a:bodyPr>
          <a:lstStyle/>
          <a:p>
            <a:pPr algn="just"/>
            <a:r>
              <a:rPr lang="en-IN" sz="2400" dirty="0" smtClean="0"/>
              <a:t>Transactional leadership involves motivating and directing followers primarily through appealing to their own self-interest.</a:t>
            </a:r>
          </a:p>
          <a:p>
            <a:pPr algn="just"/>
            <a:r>
              <a:rPr lang="en-IN" sz="2400" dirty="0" smtClean="0"/>
              <a:t>The main goal of the follower is to obey the instructions of the leader. The style can also be mentioned as a ‘telling style’. </a:t>
            </a:r>
          </a:p>
          <a:p>
            <a:pPr algn="just"/>
            <a:r>
              <a:rPr lang="en-IN" sz="2400" dirty="0" smtClean="0"/>
              <a:t>The leader believes in motivating through a system of rewards and punishment. </a:t>
            </a:r>
          </a:p>
          <a:p>
            <a:pPr algn="just">
              <a:buNone/>
            </a:pPr>
            <a:r>
              <a:rPr lang="en-IN" sz="2400" dirty="0" smtClean="0"/>
              <a:t>	</a:t>
            </a:r>
            <a:r>
              <a:rPr lang="en-US" sz="2400" dirty="0" smtClean="0"/>
              <a:t>These exchanges involve four dimensions:</a:t>
            </a:r>
            <a:endParaRPr lang="en-IN" sz="2400" dirty="0" smtClean="0"/>
          </a:p>
          <a:p>
            <a:pPr algn="just"/>
            <a:r>
              <a:rPr lang="en-US" sz="2400" b="1" dirty="0" smtClean="0"/>
              <a:t>Contingent Reward:</a:t>
            </a:r>
            <a:r>
              <a:rPr lang="en-US" sz="2400" dirty="0" smtClean="0"/>
              <a:t> Contracts exchange of rewards for effort, promises rewards for good performance and recognizes accomplishments.</a:t>
            </a:r>
            <a:endParaRPr lang="en-IN" sz="2400" dirty="0" smtClean="0"/>
          </a:p>
          <a:p>
            <a:pPr algn="just"/>
            <a:r>
              <a:rPr lang="en-US" sz="2400" b="1" dirty="0" smtClean="0"/>
              <a:t>Management by Exception (active):</a:t>
            </a:r>
            <a:r>
              <a:rPr lang="en-US" sz="2400" dirty="0" smtClean="0"/>
              <a:t> Watches and searches for deviations from rules and standards, takes correct action.</a:t>
            </a:r>
            <a:endParaRPr lang="en-IN" sz="2400" dirty="0" smtClean="0"/>
          </a:p>
          <a:p>
            <a:pPr algn="just"/>
            <a:r>
              <a:rPr lang="en-US" sz="2400" b="1" dirty="0" smtClean="0"/>
              <a:t>Management by Exception (passive):</a:t>
            </a:r>
            <a:r>
              <a:rPr lang="en-US" sz="2400" dirty="0" smtClean="0"/>
              <a:t> Intervenes only if standards are not met.</a:t>
            </a:r>
            <a:endParaRPr lang="en-IN" sz="2400" dirty="0" smtClean="0"/>
          </a:p>
          <a:p>
            <a:pPr algn="just"/>
            <a:r>
              <a:rPr lang="en-US" sz="2400" b="1" dirty="0" smtClean="0"/>
              <a:t>Laissez Faire:</a:t>
            </a:r>
            <a:r>
              <a:rPr lang="en-US" sz="2400" dirty="0" smtClean="0"/>
              <a:t> Abdicates responsibilities and avoids making decisions.</a:t>
            </a:r>
            <a:endParaRPr lang="en-IN"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04056"/>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Transformational Leadership</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764704"/>
            <a:ext cx="8784976" cy="5904656"/>
          </a:xfrm>
        </p:spPr>
        <p:txBody>
          <a:bodyPr>
            <a:normAutofit lnSpcReduction="10000"/>
          </a:bodyPr>
          <a:lstStyle/>
          <a:p>
            <a:pPr algn="just"/>
            <a:r>
              <a:rPr lang="en-US" sz="2400" dirty="0" smtClean="0"/>
              <a:t>Transformational leadership may be found at all levels of the organization: teams, departments, divisions, and organization as a whole. </a:t>
            </a:r>
          </a:p>
          <a:p>
            <a:pPr algn="just"/>
            <a:r>
              <a:rPr lang="en-US" sz="2400" dirty="0" smtClean="0"/>
              <a:t>Such leaders are visionary, inspiring, daring, risk-takers, and thoughtful thinkers. They have a charismatic appeal. </a:t>
            </a:r>
          </a:p>
          <a:p>
            <a:pPr algn="just">
              <a:buNone/>
            </a:pPr>
            <a:r>
              <a:rPr lang="en-US" sz="2400" dirty="0" smtClean="0"/>
              <a:t>	For bringing major changes, transformational leaders must exhibit the following four factors:</a:t>
            </a:r>
            <a:endParaRPr lang="en-IN" sz="2400" dirty="0" smtClean="0"/>
          </a:p>
          <a:p>
            <a:pPr algn="just"/>
            <a:r>
              <a:rPr lang="en-US" sz="2400" b="1" dirty="0" smtClean="0"/>
              <a:t>Idealized influence:</a:t>
            </a:r>
            <a:r>
              <a:rPr lang="en-US" sz="2400" dirty="0" smtClean="0"/>
              <a:t> Provide vision as sense of mission, instills pride, gains respect and trust.</a:t>
            </a:r>
            <a:endParaRPr lang="en-IN" sz="2400" dirty="0" smtClean="0"/>
          </a:p>
          <a:p>
            <a:pPr algn="just"/>
            <a:r>
              <a:rPr lang="en-US" sz="2400" b="1" dirty="0" smtClean="0"/>
              <a:t>Inspirational motivation:</a:t>
            </a:r>
            <a:r>
              <a:rPr lang="en-US" sz="2400" dirty="0" smtClean="0"/>
              <a:t> Communicates high expectations, uses symbols to focus efforts, and expresses important purposes in simple ways.</a:t>
            </a:r>
            <a:endParaRPr lang="en-IN" sz="2400" dirty="0" smtClean="0"/>
          </a:p>
          <a:p>
            <a:pPr algn="just"/>
            <a:r>
              <a:rPr lang="en-US" sz="2400" b="1" dirty="0" smtClean="0"/>
              <a:t>Intellectual Stimulation:</a:t>
            </a:r>
            <a:r>
              <a:rPr lang="en-US" sz="2400" dirty="0" smtClean="0"/>
              <a:t> Promotes intelligence, rationality, and careful problem solving.</a:t>
            </a:r>
            <a:endParaRPr lang="en-IN" sz="2400" dirty="0" smtClean="0"/>
          </a:p>
          <a:p>
            <a:pPr algn="just"/>
            <a:r>
              <a:rPr lang="en-US" sz="2400" b="1" dirty="0" smtClean="0"/>
              <a:t>Individualized Consideration:</a:t>
            </a:r>
            <a:r>
              <a:rPr lang="en-US" sz="2400" dirty="0" smtClean="0"/>
              <a:t> Gives personal attention, treats each employee individually, coaches and advises.</a:t>
            </a:r>
            <a:endParaRPr lang="en-IN"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Teams and Team Work</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24744"/>
            <a:ext cx="8784976" cy="5544616"/>
          </a:xfrm>
        </p:spPr>
        <p:txBody>
          <a:bodyPr>
            <a:normAutofit/>
          </a:bodyPr>
          <a:lstStyle/>
          <a:p>
            <a:pPr algn="just"/>
            <a:r>
              <a:rPr lang="en-US" sz="2800" dirty="0" smtClean="0"/>
              <a:t>A team is a group of individuals, all working together for a common purpose. </a:t>
            </a:r>
          </a:p>
          <a:p>
            <a:pPr algn="just"/>
            <a:r>
              <a:rPr lang="en-US" sz="2800" dirty="0" smtClean="0"/>
              <a:t>They should all work together and strive towards the achievement of a common goal. </a:t>
            </a:r>
          </a:p>
          <a:p>
            <a:pPr algn="just"/>
            <a:r>
              <a:rPr lang="en-US" sz="2800" dirty="0" smtClean="0"/>
              <a:t>Individuals who are not compatible with each other can never form a team. </a:t>
            </a:r>
          </a:p>
          <a:p>
            <a:pPr algn="just"/>
            <a:r>
              <a:rPr lang="en-US" sz="2800" dirty="0" smtClean="0"/>
              <a:t>The team members must complement each other and work in unison. </a:t>
            </a:r>
          </a:p>
          <a:p>
            <a:pPr algn="just"/>
            <a:r>
              <a:rPr lang="en-US" sz="2800" dirty="0" smtClean="0"/>
              <a:t>Personal interests must take a back seat and all of them must deliver their level best to achieve the team objective. </a:t>
            </a:r>
            <a:endParaRPr lang="en-IN"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Types of Teams</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08720"/>
            <a:ext cx="8784976" cy="5760640"/>
          </a:xfrm>
        </p:spPr>
        <p:txBody>
          <a:bodyPr>
            <a:normAutofit lnSpcReduction="10000"/>
          </a:bodyPr>
          <a:lstStyle/>
          <a:p>
            <a:pPr algn="just">
              <a:buFont typeface="Wingdings" pitchFamily="2" charset="2"/>
              <a:buChar char="Ø"/>
            </a:pPr>
            <a:r>
              <a:rPr lang="en-IN" sz="2400" b="1" dirty="0" smtClean="0"/>
              <a:t>Permanent Team</a:t>
            </a:r>
            <a:r>
              <a:rPr lang="en-IN" sz="2400" dirty="0" smtClean="0"/>
              <a:t> </a:t>
            </a:r>
          </a:p>
          <a:p>
            <a:pPr algn="just"/>
            <a:r>
              <a:rPr lang="en-IN" sz="2400" dirty="0" smtClean="0"/>
              <a:t>These teams perform on a permanent basis and are not dissolved once the task is accomplished.</a:t>
            </a:r>
          </a:p>
          <a:p>
            <a:pPr algn="just"/>
            <a:r>
              <a:rPr lang="en-IN" sz="2400" dirty="0" smtClean="0"/>
              <a:t>Work or no work, the human resources team, operation team, administration team always function effectively throughout the year and hence are permanent teams.</a:t>
            </a:r>
          </a:p>
          <a:p>
            <a:pPr algn="just">
              <a:buFont typeface="Wingdings" pitchFamily="2" charset="2"/>
              <a:buChar char="Ø"/>
            </a:pPr>
            <a:r>
              <a:rPr lang="en-IN" sz="2400" b="1" dirty="0" smtClean="0"/>
              <a:t>Temporary Team</a:t>
            </a:r>
          </a:p>
          <a:p>
            <a:pPr algn="just"/>
            <a:r>
              <a:rPr lang="en-IN" sz="2400" dirty="0" smtClean="0"/>
              <a:t>Such teams are usually formed for a shorter duration either to assist the permanent team or work when the members of the permanent team are busy in some other project.</a:t>
            </a:r>
          </a:p>
          <a:p>
            <a:pPr algn="just">
              <a:buFont typeface="Wingdings" pitchFamily="2" charset="2"/>
              <a:buChar char="Ø"/>
            </a:pPr>
            <a:r>
              <a:rPr lang="en-IN" sz="2400" b="1" dirty="0" smtClean="0"/>
              <a:t>Task Force/Project Team </a:t>
            </a:r>
            <a:r>
              <a:rPr lang="en-IN" sz="2400" dirty="0" smtClean="0"/>
              <a:t> </a:t>
            </a:r>
          </a:p>
          <a:p>
            <a:pPr algn="just"/>
            <a:r>
              <a:rPr lang="en-IN" sz="2400" dirty="0" smtClean="0"/>
              <a:t>Such teams are formed for a special purpose of working on any specific project or finding a solution to a very critical problem.</a:t>
            </a:r>
          </a:p>
          <a:p>
            <a:pPr algn="just"/>
            <a:r>
              <a:rPr lang="en-IN" sz="2400" dirty="0" smtClean="0"/>
              <a:t>The government generally appoints special teams to investigate critical issues like bomb blasts, terrorist attacks and so on. </a:t>
            </a:r>
          </a:p>
          <a:p>
            <a:pPr algn="just">
              <a:buFont typeface="Wingdings" pitchFamily="2" charset="2"/>
              <a:buChar char="Ø"/>
            </a:pPr>
            <a:endParaRPr lang="en-IN" sz="2400" dirty="0" smtClean="0"/>
          </a:p>
          <a:p>
            <a:pPr algn="just">
              <a:buFont typeface="Wingdings" pitchFamily="2" charset="2"/>
              <a:buChar char="Ø"/>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20080"/>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Types of Teams</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980728"/>
            <a:ext cx="8784976" cy="5688632"/>
          </a:xfrm>
        </p:spPr>
        <p:txBody>
          <a:bodyPr>
            <a:normAutofit fontScale="92500" lnSpcReduction="10000"/>
          </a:bodyPr>
          <a:lstStyle/>
          <a:p>
            <a:pPr algn="just">
              <a:buFont typeface="Wingdings" pitchFamily="2" charset="2"/>
              <a:buChar char="Ø"/>
            </a:pPr>
            <a:r>
              <a:rPr lang="en-IN" sz="2400" b="1" dirty="0" smtClean="0"/>
              <a:t>Committee </a:t>
            </a:r>
          </a:p>
          <a:p>
            <a:pPr algn="just"/>
            <a:r>
              <a:rPr lang="en-IN" sz="2400" dirty="0" smtClean="0"/>
              <a:t>Committees are generally formed to work on a particular assignment either permanently or on a temporary basis.</a:t>
            </a:r>
          </a:p>
          <a:p>
            <a:pPr algn="just"/>
            <a:r>
              <a:rPr lang="en-IN" sz="2400" dirty="0" smtClean="0"/>
              <a:t>Individuals with common interests, more or less from the same background, come together on a common platform to form a committee and work on any matter.</a:t>
            </a:r>
          </a:p>
          <a:p>
            <a:pPr algn="just">
              <a:buFont typeface="Wingdings" pitchFamily="2" charset="2"/>
              <a:buChar char="Ø"/>
            </a:pPr>
            <a:r>
              <a:rPr lang="en-IN" sz="2400" b="1" dirty="0" smtClean="0"/>
              <a:t>Organization/Work Force </a:t>
            </a:r>
          </a:p>
          <a:p>
            <a:pPr algn="just"/>
            <a:r>
              <a:rPr lang="en-IN" sz="2400" dirty="0" smtClean="0"/>
              <a:t>Such groups are formed in organizations where team members work together under the expert guidance of leader. </a:t>
            </a:r>
          </a:p>
          <a:p>
            <a:pPr algn="just"/>
            <a:r>
              <a:rPr lang="en-IN" sz="2400" dirty="0" smtClean="0"/>
              <a:t>A leader or a supervisor is generally appointed among the members itself and he along with his team works hard to achieve a common goal. </a:t>
            </a:r>
          </a:p>
          <a:p>
            <a:pPr algn="just">
              <a:buFont typeface="Wingdings" pitchFamily="2" charset="2"/>
              <a:buChar char="Ø"/>
            </a:pPr>
            <a:r>
              <a:rPr lang="en-IN" sz="2400" b="1" dirty="0" smtClean="0"/>
              <a:t>Self Managed Team </a:t>
            </a:r>
          </a:p>
          <a:p>
            <a:pPr algn="just"/>
            <a:r>
              <a:rPr lang="en-IN" sz="2400" dirty="0" smtClean="0"/>
              <a:t>Self Managed Teams consist of individuals who work together again for a common purpose but without the supervision of any leader. </a:t>
            </a:r>
          </a:p>
          <a:p>
            <a:pPr algn="just"/>
            <a:r>
              <a:rPr lang="en-IN" sz="2400" dirty="0" smtClean="0"/>
              <a:t>Here as the name suggests every individual is accountable for his individual performance. </a:t>
            </a:r>
          </a:p>
          <a:p>
            <a:pPr algn="just">
              <a:buFont typeface="Wingdings" pitchFamily="2" charset="2"/>
              <a:buChar char="Ø"/>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Types of Teams</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96752"/>
            <a:ext cx="8784976" cy="5472608"/>
          </a:xfrm>
        </p:spPr>
        <p:txBody>
          <a:bodyPr>
            <a:normAutofit/>
          </a:bodyPr>
          <a:lstStyle/>
          <a:p>
            <a:pPr algn="just">
              <a:buFont typeface="Wingdings" pitchFamily="2" charset="2"/>
              <a:buChar char="Ø"/>
            </a:pPr>
            <a:r>
              <a:rPr lang="en-IN" sz="2400" b="1" dirty="0" smtClean="0"/>
              <a:t>Cross Functional Team </a:t>
            </a:r>
            <a:r>
              <a:rPr lang="en-IN" sz="2400" dirty="0" smtClean="0"/>
              <a:t> </a:t>
            </a:r>
          </a:p>
          <a:p>
            <a:pPr algn="just"/>
            <a:r>
              <a:rPr lang="en-IN" sz="2400" dirty="0" smtClean="0"/>
              <a:t>Individuals from different areas come and work together for a common objective to form a cross functional team. </a:t>
            </a:r>
          </a:p>
          <a:p>
            <a:pPr algn="just"/>
            <a:r>
              <a:rPr lang="en-IN" sz="2400" dirty="0" smtClean="0"/>
              <a:t>In such teams, people from different areas, interests and likings join hands to come out with a unique idea to successfully complete a task.</a:t>
            </a:r>
          </a:p>
          <a:p>
            <a:pPr algn="just">
              <a:buFont typeface="Wingdings" pitchFamily="2" charset="2"/>
              <a:buChar char="Ø"/>
            </a:pPr>
            <a:r>
              <a:rPr lang="en-IN" sz="2400" b="1" dirty="0" smtClean="0"/>
              <a:t>Virtual Team</a:t>
            </a:r>
          </a:p>
          <a:p>
            <a:pPr algn="just"/>
            <a:r>
              <a:rPr lang="en-IN" sz="2400" dirty="0" smtClean="0"/>
              <a:t>Virtual teams consist of individuals who are separated by distances and connected through a network. Here individuals communicate with each other online through internet.</a:t>
            </a:r>
          </a:p>
          <a:p>
            <a:pPr algn="just"/>
            <a:r>
              <a:rPr lang="en-IN" sz="2400" dirty="0" smtClean="0"/>
              <a:t>Such teams are helpful when employees need to connect with each other and are located at different places. </a:t>
            </a:r>
          </a:p>
          <a:p>
            <a:pPr algn="just"/>
            <a:endParaRPr lang="en-IN" sz="2400" dirty="0" smtClean="0"/>
          </a:p>
          <a:p>
            <a:pPr algn="just">
              <a:buFont typeface="Wingdings" pitchFamily="2" charset="2"/>
              <a:buChar char="Ø"/>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88640"/>
            <a:ext cx="8229600" cy="576064"/>
          </a:xfrm>
        </p:spPr>
        <p:txBody>
          <a:bodyPr>
            <a:normAutofit fontScale="90000"/>
          </a:bodyPr>
          <a:lstStyle/>
          <a:p>
            <a:r>
              <a:rPr lang="en-US" sz="4800" dirty="0" smtClean="0"/>
              <a:t>Stages of Team Development</a:t>
            </a:r>
            <a:endParaRPr lang="en-IN" sz="4800" dirty="0"/>
          </a:p>
        </p:txBody>
      </p:sp>
      <p:sp>
        <p:nvSpPr>
          <p:cNvPr id="3" name="Content Placeholder 2"/>
          <p:cNvSpPr>
            <a:spLocks noGrp="1"/>
          </p:cNvSpPr>
          <p:nvPr>
            <p:ph idx="1"/>
          </p:nvPr>
        </p:nvSpPr>
        <p:spPr>
          <a:xfrm>
            <a:off x="179512" y="908720"/>
            <a:ext cx="8784976" cy="5760640"/>
          </a:xfrm>
        </p:spPr>
        <p:txBody>
          <a:bodyPr>
            <a:normAutofit fontScale="92500"/>
          </a:bodyPr>
          <a:lstStyle/>
          <a:p>
            <a:pPr algn="just"/>
            <a:r>
              <a:rPr lang="en-US" sz="2400" b="1" dirty="0" smtClean="0"/>
              <a:t>Forming:</a:t>
            </a:r>
            <a:r>
              <a:rPr lang="en-US" sz="2400" dirty="0" smtClean="0"/>
              <a:t> The first stage in group development, characterized by much uncertainty about group’s purpose, structure &amp; leadership. Members ‘test the waters’ to determine what types of behaviors are acceptable.</a:t>
            </a:r>
          </a:p>
          <a:p>
            <a:pPr algn="just"/>
            <a:r>
              <a:rPr lang="en-US" sz="2400" b="1" dirty="0" smtClean="0"/>
              <a:t>Storming:</a:t>
            </a:r>
            <a:r>
              <a:rPr lang="en-US" sz="2400" dirty="0" smtClean="0"/>
              <a:t> The second stage in group development, characterized by intragroup conflict. Members accept the existence of the group, but there is resistance to the constraints that the group imposes on individuality. Further, there is conflict over who will control the group.</a:t>
            </a:r>
          </a:p>
          <a:p>
            <a:pPr algn="just"/>
            <a:r>
              <a:rPr lang="en-US" sz="2400" b="1" dirty="0" smtClean="0"/>
              <a:t>Norming:</a:t>
            </a:r>
            <a:r>
              <a:rPr lang="en-US" sz="2400" dirty="0" smtClean="0"/>
              <a:t> The third stage in group development, characterized by close relationships and cohesiveness. There is a strong sense of group identity &amp; camaraderie. </a:t>
            </a:r>
          </a:p>
          <a:p>
            <a:pPr algn="just"/>
            <a:r>
              <a:rPr lang="en-US" sz="2400" b="1" dirty="0" smtClean="0"/>
              <a:t>Performing:</a:t>
            </a:r>
            <a:r>
              <a:rPr lang="en-US" sz="2400" dirty="0" smtClean="0"/>
              <a:t> The fourth stage in group development, during which the group is fully functional. Group energy has moved from getting to know &amp; understand each other to performing the task at hand.</a:t>
            </a:r>
          </a:p>
          <a:p>
            <a:pPr algn="just"/>
            <a:r>
              <a:rPr lang="en-US" sz="2400" b="1" dirty="0" smtClean="0"/>
              <a:t>Adjourning:</a:t>
            </a:r>
            <a:r>
              <a:rPr lang="en-US" sz="2400" dirty="0" smtClean="0"/>
              <a:t> The final stage in group development for temporary groups, characterized by concern with wrapping up activities rather than task performance.  </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r>
              <a:rPr lang="en-US" dirty="0" smtClean="0"/>
              <a:t>Comparison of Assumptions</a:t>
            </a:r>
            <a:endParaRPr lang="en-US" dirty="0"/>
          </a:p>
        </p:txBody>
      </p:sp>
      <p:sp>
        <p:nvSpPr>
          <p:cNvPr id="4" name="Rectangle 4"/>
          <p:cNvSpPr>
            <a:spLocks noGrp="1" noChangeArrowheads="1"/>
          </p:cNvSpPr>
          <p:nvPr>
            <p:ph idx="1"/>
          </p:nvPr>
        </p:nvSpPr>
        <p:spPr bwMode="auto">
          <a:xfrm>
            <a:off x="152400" y="1556792"/>
            <a:ext cx="8763000" cy="3139321"/>
          </a:xfrm>
          <a:prstGeom prst="rect">
            <a:avLst/>
          </a:prstGeom>
          <a:noFill/>
          <a:ln w="9525">
            <a:noFill/>
            <a:miter lim="800000"/>
            <a:headEnd/>
            <a:tailEnd/>
          </a:ln>
        </p:spPr>
        <p:txBody>
          <a:bodyPr wrap="square">
            <a:spAutoFit/>
          </a:bodyPr>
          <a:lstStyle/>
          <a:p>
            <a:pPr>
              <a:spcBef>
                <a:spcPct val="50000"/>
              </a:spcBef>
              <a:tabLst>
                <a:tab pos="1828800" algn="l"/>
                <a:tab pos="5259388" algn="l"/>
              </a:tabLst>
            </a:pPr>
            <a:r>
              <a:rPr lang="en-US" sz="1400" b="1" dirty="0">
                <a:solidFill>
                  <a:srgbClr val="0066CC"/>
                </a:solidFill>
                <a:latin typeface="Calibri" pitchFamily="34" charset="0"/>
              </a:rPr>
              <a:t>Factor </a:t>
            </a:r>
            <a:r>
              <a:rPr lang="en-US" sz="1400" dirty="0">
                <a:solidFill>
                  <a:srgbClr val="0066CC"/>
                </a:solidFill>
                <a:latin typeface="Calibri" pitchFamily="34" charset="0"/>
              </a:rPr>
              <a:t>	</a:t>
            </a:r>
            <a:r>
              <a:rPr lang="en-US" sz="1400" b="1" dirty="0">
                <a:solidFill>
                  <a:srgbClr val="0066CC"/>
                </a:solidFill>
                <a:latin typeface="Calibri" pitchFamily="34" charset="0"/>
              </a:rPr>
              <a:t>Theory X Assumptions </a:t>
            </a:r>
            <a:r>
              <a:rPr lang="en-US" sz="1400" dirty="0">
                <a:solidFill>
                  <a:srgbClr val="0066CC"/>
                </a:solidFill>
                <a:latin typeface="Calibri" pitchFamily="34" charset="0"/>
              </a:rPr>
              <a:t>	</a:t>
            </a:r>
            <a:r>
              <a:rPr lang="en-US" sz="1400" b="1" dirty="0">
                <a:solidFill>
                  <a:srgbClr val="0066CC"/>
                </a:solidFill>
                <a:latin typeface="Calibri" pitchFamily="34" charset="0"/>
              </a:rPr>
              <a:t>Theory Y Assumptions</a:t>
            </a:r>
            <a:endParaRPr lang="en-US" sz="1400" dirty="0">
              <a:solidFill>
                <a:srgbClr val="0066CC"/>
              </a:solidFill>
              <a:latin typeface="Calibri" pitchFamily="34" charset="0"/>
            </a:endParaRPr>
          </a:p>
          <a:p>
            <a:pPr>
              <a:spcBef>
                <a:spcPct val="50000"/>
              </a:spcBef>
              <a:tabLst>
                <a:tab pos="1828800" algn="l"/>
                <a:tab pos="5259388" algn="l"/>
              </a:tabLst>
            </a:pPr>
            <a:r>
              <a:rPr lang="en-US" sz="1400" i="1" dirty="0">
                <a:solidFill>
                  <a:srgbClr val="221E1F"/>
                </a:solidFill>
                <a:latin typeface="Calibri" pitchFamily="34" charset="0"/>
              </a:rPr>
              <a:t>Employee attitude </a:t>
            </a:r>
            <a:r>
              <a:rPr lang="en-US" sz="1400" dirty="0">
                <a:solidFill>
                  <a:srgbClr val="221E1F"/>
                </a:solidFill>
                <a:latin typeface="Calibri" pitchFamily="34" charset="0"/>
              </a:rPr>
              <a:t>	Employees dislike work </a:t>
            </a:r>
            <a:r>
              <a:rPr lang="en-US" sz="1400" dirty="0" smtClean="0">
                <a:solidFill>
                  <a:srgbClr val="221E1F"/>
                </a:solidFill>
                <a:latin typeface="Calibri" pitchFamily="34" charset="0"/>
              </a:rPr>
              <a:t>and </a:t>
            </a:r>
            <a:r>
              <a:rPr lang="en-US" sz="1400" dirty="0">
                <a:solidFill>
                  <a:srgbClr val="221E1F"/>
                </a:solidFill>
                <a:latin typeface="Calibri" pitchFamily="34" charset="0"/>
              </a:rPr>
              <a:t>	Employees enjoy work and </a:t>
            </a:r>
            <a:br>
              <a:rPr lang="en-US" sz="1400" dirty="0">
                <a:solidFill>
                  <a:srgbClr val="221E1F"/>
                </a:solidFill>
                <a:latin typeface="Calibri" pitchFamily="34" charset="0"/>
              </a:rPr>
            </a:br>
            <a:r>
              <a:rPr lang="en-US" sz="1400" i="1" dirty="0" smtClean="0">
                <a:solidFill>
                  <a:srgbClr val="221E1F"/>
                </a:solidFill>
                <a:latin typeface="Calibri" pitchFamily="34" charset="0"/>
              </a:rPr>
              <a:t>towards </a:t>
            </a:r>
            <a:r>
              <a:rPr lang="en-US" sz="1400" i="1" dirty="0">
                <a:solidFill>
                  <a:srgbClr val="221E1F"/>
                </a:solidFill>
                <a:latin typeface="Calibri" pitchFamily="34" charset="0"/>
              </a:rPr>
              <a:t>work </a:t>
            </a:r>
            <a:r>
              <a:rPr lang="en-US" sz="1400" dirty="0">
                <a:solidFill>
                  <a:srgbClr val="221E1F"/>
                </a:solidFill>
                <a:latin typeface="Calibri" pitchFamily="34" charset="0"/>
              </a:rPr>
              <a:t>	will avoid it if at all possible.	will actively seek it.</a:t>
            </a:r>
            <a:br>
              <a:rPr lang="en-US" sz="1400" dirty="0">
                <a:solidFill>
                  <a:srgbClr val="221E1F"/>
                </a:solidFill>
                <a:latin typeface="Calibri" pitchFamily="34" charset="0"/>
              </a:rPr>
            </a:br>
            <a:r>
              <a:rPr lang="en-US" sz="1400" dirty="0">
                <a:solidFill>
                  <a:srgbClr val="221E1F"/>
                </a:solidFill>
                <a:latin typeface="Calibri" pitchFamily="34" charset="0"/>
              </a:rPr>
              <a:t/>
            </a:r>
            <a:br>
              <a:rPr lang="en-US" sz="1400" dirty="0">
                <a:solidFill>
                  <a:srgbClr val="221E1F"/>
                </a:solidFill>
                <a:latin typeface="Calibri" pitchFamily="34" charset="0"/>
              </a:rPr>
            </a:br>
            <a:r>
              <a:rPr lang="en-US" sz="1400" i="1" dirty="0">
                <a:solidFill>
                  <a:srgbClr val="221E1F"/>
                </a:solidFill>
                <a:latin typeface="Calibri" pitchFamily="34" charset="0"/>
              </a:rPr>
              <a:t>Management view </a:t>
            </a:r>
            <a:r>
              <a:rPr lang="en-US" sz="1400" dirty="0">
                <a:solidFill>
                  <a:srgbClr val="221E1F"/>
                </a:solidFill>
                <a:latin typeface="Calibri" pitchFamily="34" charset="0"/>
              </a:rPr>
              <a:t>	Employees must be directed,	Employees are self-motivated</a:t>
            </a:r>
            <a:br>
              <a:rPr lang="en-US" sz="1400" dirty="0">
                <a:solidFill>
                  <a:srgbClr val="221E1F"/>
                </a:solidFill>
                <a:latin typeface="Calibri" pitchFamily="34" charset="0"/>
              </a:rPr>
            </a:br>
            <a:r>
              <a:rPr lang="en-US" sz="1400" i="1" dirty="0">
                <a:solidFill>
                  <a:srgbClr val="221E1F"/>
                </a:solidFill>
                <a:latin typeface="Calibri" pitchFamily="34" charset="0"/>
              </a:rPr>
              <a:t>of direction </a:t>
            </a:r>
            <a:r>
              <a:rPr lang="en-US" sz="1400" dirty="0">
                <a:solidFill>
                  <a:srgbClr val="221E1F"/>
                </a:solidFill>
                <a:latin typeface="Calibri" pitchFamily="34" charset="0"/>
              </a:rPr>
              <a:t>	coerced, controlled, or threatened	and self-directed toward achieving </a:t>
            </a:r>
            <a:br>
              <a:rPr lang="en-US" sz="1400" dirty="0">
                <a:solidFill>
                  <a:srgbClr val="221E1F"/>
                </a:solidFill>
                <a:latin typeface="Calibri" pitchFamily="34" charset="0"/>
              </a:rPr>
            </a:br>
            <a:r>
              <a:rPr lang="en-US" sz="1400" dirty="0">
                <a:solidFill>
                  <a:srgbClr val="221E1F"/>
                </a:solidFill>
                <a:latin typeface="Calibri" pitchFamily="34" charset="0"/>
              </a:rPr>
              <a:t>	to get them to put forth adequate effort. 	organizational goals.</a:t>
            </a:r>
            <a:br>
              <a:rPr lang="en-US" sz="1400" dirty="0">
                <a:solidFill>
                  <a:srgbClr val="221E1F"/>
                </a:solidFill>
                <a:latin typeface="Calibri" pitchFamily="34" charset="0"/>
              </a:rPr>
            </a:br>
            <a:r>
              <a:rPr lang="en-US" sz="1400" dirty="0">
                <a:latin typeface="Calibri" pitchFamily="34" charset="0"/>
              </a:rPr>
              <a:t> </a:t>
            </a:r>
            <a:r>
              <a:rPr lang="en-US" sz="1400" dirty="0">
                <a:solidFill>
                  <a:srgbClr val="221E1F"/>
                </a:solidFill>
                <a:latin typeface="Calibri" pitchFamily="34" charset="0"/>
              </a:rPr>
              <a:t/>
            </a:r>
            <a:br>
              <a:rPr lang="en-US" sz="1400" dirty="0">
                <a:solidFill>
                  <a:srgbClr val="221E1F"/>
                </a:solidFill>
                <a:latin typeface="Calibri" pitchFamily="34" charset="0"/>
              </a:rPr>
            </a:br>
            <a:r>
              <a:rPr lang="en-US" sz="1400" i="1" dirty="0">
                <a:solidFill>
                  <a:srgbClr val="221E1F"/>
                </a:solidFill>
                <a:latin typeface="Calibri" pitchFamily="34" charset="0"/>
              </a:rPr>
              <a:t>Employee view </a:t>
            </a:r>
            <a:r>
              <a:rPr lang="en-US" sz="1400" dirty="0">
                <a:solidFill>
                  <a:srgbClr val="221E1F"/>
                </a:solidFill>
                <a:latin typeface="Calibri" pitchFamily="34" charset="0"/>
              </a:rPr>
              <a:t>	Employees wish to avoid responsibility; 	Employees seek responsibility; </a:t>
            </a:r>
            <a:br>
              <a:rPr lang="en-US" sz="1400" dirty="0">
                <a:solidFill>
                  <a:srgbClr val="221E1F"/>
                </a:solidFill>
                <a:latin typeface="Calibri" pitchFamily="34" charset="0"/>
              </a:rPr>
            </a:br>
            <a:r>
              <a:rPr lang="en-US" sz="1400" i="1" dirty="0">
                <a:solidFill>
                  <a:srgbClr val="221E1F"/>
                </a:solidFill>
                <a:latin typeface="Calibri" pitchFamily="34" charset="0"/>
              </a:rPr>
              <a:t>of</a:t>
            </a:r>
            <a:r>
              <a:rPr lang="en-US" sz="1400" dirty="0">
                <a:solidFill>
                  <a:srgbClr val="221E1F"/>
                </a:solidFill>
                <a:latin typeface="Calibri" pitchFamily="34" charset="0"/>
              </a:rPr>
              <a:t> </a:t>
            </a:r>
            <a:r>
              <a:rPr lang="en-US" sz="1400" i="1" dirty="0">
                <a:solidFill>
                  <a:srgbClr val="221E1F"/>
                </a:solidFill>
                <a:latin typeface="Calibri" pitchFamily="34" charset="0"/>
              </a:rPr>
              <a:t>direction</a:t>
            </a:r>
            <a:r>
              <a:rPr lang="en-US" sz="1400" dirty="0">
                <a:solidFill>
                  <a:srgbClr val="221E1F"/>
                </a:solidFill>
                <a:latin typeface="Calibri" pitchFamily="34" charset="0"/>
              </a:rPr>
              <a:t> 	they prefer to be directed and told what 	they wish to use their creativity,</a:t>
            </a:r>
            <a:br>
              <a:rPr lang="en-US" sz="1400" dirty="0">
                <a:solidFill>
                  <a:srgbClr val="221E1F"/>
                </a:solidFill>
                <a:latin typeface="Calibri" pitchFamily="34" charset="0"/>
              </a:rPr>
            </a:br>
            <a:r>
              <a:rPr lang="en-US" sz="1400" dirty="0">
                <a:solidFill>
                  <a:srgbClr val="221E1F"/>
                </a:solidFill>
                <a:latin typeface="Calibri" pitchFamily="34" charset="0"/>
              </a:rPr>
              <a:t> 	to do and how to do it. 	imagination, and ingenuity in</a:t>
            </a:r>
            <a:br>
              <a:rPr lang="en-US" sz="1400" dirty="0">
                <a:solidFill>
                  <a:srgbClr val="221E1F"/>
                </a:solidFill>
                <a:latin typeface="Calibri" pitchFamily="34" charset="0"/>
              </a:rPr>
            </a:br>
            <a:r>
              <a:rPr lang="en-US" sz="1400" dirty="0">
                <a:solidFill>
                  <a:srgbClr val="221E1F"/>
                </a:solidFill>
                <a:latin typeface="Calibri" pitchFamily="34" charset="0"/>
              </a:rPr>
              <a:t> 		performing their jobs. 	</a:t>
            </a:r>
          </a:p>
          <a:p>
            <a:pPr>
              <a:spcBef>
                <a:spcPct val="50000"/>
              </a:spcBef>
              <a:tabLst>
                <a:tab pos="1828800" algn="l"/>
                <a:tab pos="5259388" algn="l"/>
              </a:tabLst>
            </a:pPr>
            <a:r>
              <a:rPr lang="en-US" sz="1400" i="1" dirty="0">
                <a:solidFill>
                  <a:srgbClr val="221E1F"/>
                </a:solidFill>
                <a:latin typeface="Calibri" pitchFamily="34" charset="0"/>
              </a:rPr>
              <a:t>Management style </a:t>
            </a:r>
            <a:r>
              <a:rPr lang="en-US" sz="1400" dirty="0">
                <a:solidFill>
                  <a:srgbClr val="221E1F"/>
                </a:solidFill>
                <a:latin typeface="Calibri" pitchFamily="34" charset="0"/>
              </a:rPr>
              <a:t>	Authoritarian style of management 	Participatory style of management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88640"/>
            <a:ext cx="8229600" cy="504056"/>
          </a:xfrm>
        </p:spPr>
        <p:txBody>
          <a:bodyPr>
            <a:noAutofit/>
          </a:bodyPr>
          <a:lstStyle/>
          <a:p>
            <a:r>
              <a:rPr lang="en-US" sz="3600" dirty="0" smtClean="0"/>
              <a:t>Team Norms and Cohesiveness</a:t>
            </a:r>
            <a:endParaRPr lang="en-IN" sz="3600" dirty="0"/>
          </a:p>
        </p:txBody>
      </p:sp>
      <p:sp>
        <p:nvSpPr>
          <p:cNvPr id="3" name="Content Placeholder 2"/>
          <p:cNvSpPr>
            <a:spLocks noGrp="1"/>
          </p:cNvSpPr>
          <p:nvPr>
            <p:ph idx="1"/>
          </p:nvPr>
        </p:nvSpPr>
        <p:spPr>
          <a:xfrm>
            <a:off x="179512" y="764704"/>
            <a:ext cx="8784976" cy="2664296"/>
          </a:xfrm>
        </p:spPr>
        <p:txBody>
          <a:bodyPr>
            <a:normAutofit fontScale="85000" lnSpcReduction="20000"/>
          </a:bodyPr>
          <a:lstStyle/>
          <a:p>
            <a:pPr algn="just">
              <a:buNone/>
            </a:pPr>
            <a:r>
              <a:rPr lang="en-US" sz="2400" b="1" dirty="0" smtClean="0"/>
              <a:t>	Team Norms</a:t>
            </a:r>
            <a:endParaRPr lang="en-IN" sz="2400" dirty="0" smtClean="0"/>
          </a:p>
          <a:p>
            <a:pPr lvl="0" algn="just"/>
            <a:r>
              <a:rPr lang="en-US" sz="2400" dirty="0" smtClean="0"/>
              <a:t>Tells what is expected of you under certain situations. </a:t>
            </a:r>
            <a:endParaRPr lang="en-IN" sz="2400" dirty="0" smtClean="0"/>
          </a:p>
          <a:p>
            <a:pPr lvl="0" algn="just"/>
            <a:r>
              <a:rPr lang="en-US" sz="2400" dirty="0" smtClean="0"/>
              <a:t>Acceptable standards of behavior within a group that are shared by the group’s members.</a:t>
            </a:r>
          </a:p>
          <a:p>
            <a:pPr algn="just">
              <a:buNone/>
            </a:pPr>
            <a:r>
              <a:rPr lang="en-US" sz="2400" dirty="0" smtClean="0"/>
              <a:t>	</a:t>
            </a:r>
            <a:r>
              <a:rPr lang="en-US" sz="2400" b="1" dirty="0" smtClean="0"/>
              <a:t>Team Cohesiveness</a:t>
            </a:r>
            <a:endParaRPr lang="en-IN" sz="2400" dirty="0" smtClean="0"/>
          </a:p>
          <a:p>
            <a:pPr algn="just"/>
            <a:r>
              <a:rPr lang="en-US" sz="2400" dirty="0" smtClean="0"/>
              <a:t>It is the degree to which group members are attracted to each other and are motivated to stay in the group. </a:t>
            </a:r>
          </a:p>
          <a:p>
            <a:pPr algn="just"/>
            <a:r>
              <a:rPr lang="en-US" sz="2400" dirty="0" smtClean="0"/>
              <a:t>The solidarity or cohesiveness of a team is an important indicator of how much influence the group has over its individual members. </a:t>
            </a:r>
            <a:endParaRPr lang="en-IN" sz="2400" dirty="0"/>
          </a:p>
        </p:txBody>
      </p:sp>
      <p:sp>
        <p:nvSpPr>
          <p:cNvPr id="4" name="TextBox 3"/>
          <p:cNvSpPr txBox="1"/>
          <p:nvPr/>
        </p:nvSpPr>
        <p:spPr>
          <a:xfrm>
            <a:off x="4572000" y="3356992"/>
            <a:ext cx="194421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Cohesiveness</a:t>
            </a:r>
            <a:endParaRPr lang="en-IN" dirty="0"/>
          </a:p>
        </p:txBody>
      </p:sp>
      <p:sp>
        <p:nvSpPr>
          <p:cNvPr id="5" name="TextBox 5"/>
          <p:cNvSpPr txBox="1"/>
          <p:nvPr/>
        </p:nvSpPr>
        <p:spPr>
          <a:xfrm>
            <a:off x="3707904" y="3789040"/>
            <a:ext cx="7200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High</a:t>
            </a:r>
            <a:endParaRPr lang="en-IN" dirty="0"/>
          </a:p>
        </p:txBody>
      </p:sp>
      <p:sp>
        <p:nvSpPr>
          <p:cNvPr id="6" name="TextBox 6"/>
          <p:cNvSpPr txBox="1"/>
          <p:nvPr/>
        </p:nvSpPr>
        <p:spPr>
          <a:xfrm>
            <a:off x="6588224" y="3789040"/>
            <a:ext cx="7200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Low</a:t>
            </a:r>
            <a:endParaRPr lang="en-IN" dirty="0"/>
          </a:p>
        </p:txBody>
      </p:sp>
      <p:sp>
        <p:nvSpPr>
          <p:cNvPr id="7" name="Rectangle 6"/>
          <p:cNvSpPr/>
          <p:nvPr/>
        </p:nvSpPr>
        <p:spPr>
          <a:xfrm>
            <a:off x="3275856" y="4149080"/>
            <a:ext cx="144016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High Productivity</a:t>
            </a:r>
            <a:endParaRPr lang="en-IN" dirty="0"/>
          </a:p>
        </p:txBody>
      </p:sp>
      <p:sp>
        <p:nvSpPr>
          <p:cNvPr id="8" name="Rectangle 7"/>
          <p:cNvSpPr/>
          <p:nvPr/>
        </p:nvSpPr>
        <p:spPr>
          <a:xfrm>
            <a:off x="5796136" y="4221088"/>
            <a:ext cx="216024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Moderate Productivity</a:t>
            </a:r>
            <a:endParaRPr lang="en-IN" dirty="0"/>
          </a:p>
        </p:txBody>
      </p:sp>
      <p:sp>
        <p:nvSpPr>
          <p:cNvPr id="9" name="Rectangle 8"/>
          <p:cNvSpPr/>
          <p:nvPr/>
        </p:nvSpPr>
        <p:spPr>
          <a:xfrm>
            <a:off x="3275856" y="5373216"/>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Low Productivity</a:t>
            </a:r>
            <a:endParaRPr lang="en-IN" dirty="0"/>
          </a:p>
        </p:txBody>
      </p:sp>
      <p:sp>
        <p:nvSpPr>
          <p:cNvPr id="10" name="Rectangle 9"/>
          <p:cNvSpPr/>
          <p:nvPr/>
        </p:nvSpPr>
        <p:spPr>
          <a:xfrm>
            <a:off x="5724128" y="5373216"/>
            <a:ext cx="230425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Moderate to Low Productivity</a:t>
            </a:r>
            <a:endParaRPr lang="en-IN" dirty="0"/>
          </a:p>
        </p:txBody>
      </p:sp>
      <p:sp>
        <p:nvSpPr>
          <p:cNvPr id="11" name="TextBox 11"/>
          <p:cNvSpPr txBox="1"/>
          <p:nvPr/>
        </p:nvSpPr>
        <p:spPr>
          <a:xfrm>
            <a:off x="2339752" y="4365104"/>
            <a:ext cx="79208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High</a:t>
            </a:r>
            <a:endParaRPr lang="en-IN" dirty="0"/>
          </a:p>
        </p:txBody>
      </p:sp>
      <p:sp>
        <p:nvSpPr>
          <p:cNvPr id="12" name="TextBox 12"/>
          <p:cNvSpPr txBox="1"/>
          <p:nvPr/>
        </p:nvSpPr>
        <p:spPr>
          <a:xfrm>
            <a:off x="2339752" y="5661248"/>
            <a:ext cx="64807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Low</a:t>
            </a:r>
            <a:endParaRPr lang="en-IN" dirty="0"/>
          </a:p>
        </p:txBody>
      </p:sp>
      <p:sp>
        <p:nvSpPr>
          <p:cNvPr id="13" name="TextBox 13"/>
          <p:cNvSpPr txBox="1"/>
          <p:nvPr/>
        </p:nvSpPr>
        <p:spPr>
          <a:xfrm>
            <a:off x="827584" y="4941168"/>
            <a:ext cx="161967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Performance Norms</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Communication</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24744"/>
            <a:ext cx="8784976" cy="5544616"/>
          </a:xfrm>
        </p:spPr>
        <p:txBody>
          <a:bodyPr>
            <a:normAutofit/>
          </a:bodyPr>
          <a:lstStyle/>
          <a:p>
            <a:pPr algn="just"/>
            <a:r>
              <a:rPr lang="en-IN" sz="2400" dirty="0" smtClean="0"/>
              <a:t>The process of passing any information from one person to the other person with the aid of some medium is termed as communication.</a:t>
            </a:r>
          </a:p>
          <a:p>
            <a:pPr algn="just"/>
            <a:r>
              <a:rPr lang="en-IN" sz="2400" dirty="0" smtClean="0"/>
              <a:t>The first party who sends the information is called the sender and the second party who receives the information, decodes the information and accordingly responds is called the receiver or the recipient. </a:t>
            </a:r>
          </a:p>
          <a:p>
            <a:pPr algn="just">
              <a:buNone/>
            </a:pPr>
            <a:r>
              <a:rPr lang="en-IN" sz="2400" dirty="0" smtClean="0"/>
              <a:t>	Types of communication:</a:t>
            </a:r>
          </a:p>
          <a:p>
            <a:pPr lvl="0" algn="just"/>
            <a:r>
              <a:rPr lang="en-IN" sz="2400" b="1" dirty="0" smtClean="0"/>
              <a:t>Verbal Communication: </a:t>
            </a:r>
            <a:r>
              <a:rPr lang="en-IN" sz="2400" dirty="0" smtClean="0"/>
              <a:t>words, speeches, presentations</a:t>
            </a:r>
          </a:p>
          <a:p>
            <a:pPr lvl="0" algn="just"/>
            <a:r>
              <a:rPr lang="en-IN" sz="2400" b="1" dirty="0" smtClean="0"/>
              <a:t>Non Verbal Communication: </a:t>
            </a:r>
            <a:r>
              <a:rPr lang="en-US" sz="2400" dirty="0" smtClean="0"/>
              <a:t>Facial expressions, gestures, hand movements</a:t>
            </a:r>
            <a:endParaRPr lang="en-IN" sz="2400" dirty="0" smtClean="0"/>
          </a:p>
          <a:p>
            <a:pPr lvl="0" algn="just"/>
            <a:r>
              <a:rPr lang="en-IN" sz="2400" b="1" dirty="0" smtClean="0"/>
              <a:t>Visual Communication: </a:t>
            </a:r>
            <a:r>
              <a:rPr lang="en-US" sz="2400" dirty="0" smtClean="0"/>
              <a:t>signboards, displays, hoardings, banners, maps</a:t>
            </a:r>
            <a:endParaRPr lang="en-IN" sz="2400" dirty="0" smtClean="0"/>
          </a:p>
          <a:p>
            <a:pPr algn="just"/>
            <a:endParaRPr lang="en-IN" sz="2400" dirty="0" smtClean="0"/>
          </a:p>
          <a:p>
            <a:pPr algn="just">
              <a:buFont typeface="Wingdings" pitchFamily="2" charset="2"/>
              <a:buChar char="Ø"/>
            </a:pP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r>
              <a:rPr lang="en-US" sz="3200" dirty="0" smtClean="0"/>
              <a:t/>
            </a:r>
            <a:br>
              <a:rPr lang="en-US" sz="3200" dirty="0" smtClean="0"/>
            </a:br>
            <a:r>
              <a:rPr lang="en-IN" sz="3200" dirty="0" smtClean="0"/>
              <a:t> </a:t>
            </a: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Interpersonal Communication Process</a:t>
            </a:r>
            <a:r>
              <a:rPr lang="en-IN" sz="3200" dirty="0" smtClean="0"/>
              <a:t/>
            </a:r>
            <a:br>
              <a:rPr lang="en-IN" sz="3200" dirty="0" smtClean="0"/>
            </a:br>
            <a:r>
              <a:rPr lang="en-IN" sz="2800" dirty="0" smtClean="0"/>
              <a:t/>
            </a:r>
            <a:br>
              <a:rPr lang="en-IN" sz="28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r>
              <a:rPr lang="en-IN" sz="3200" dirty="0" smtClean="0"/>
              <a:t/>
            </a:r>
            <a:br>
              <a:rPr lang="en-IN" sz="3200" dirty="0" smtClean="0"/>
            </a:br>
            <a:endParaRPr lang="en-IN" sz="3200" dirty="0"/>
          </a:p>
        </p:txBody>
      </p:sp>
      <p:pic>
        <p:nvPicPr>
          <p:cNvPr id="5" name="Picture 4" descr="Components of Communication Process"/>
          <p:cNvPicPr/>
          <p:nvPr/>
        </p:nvPicPr>
        <p:blipFill>
          <a:blip r:embed="rId2" cstate="print"/>
          <a:srcRect/>
          <a:stretch>
            <a:fillRect/>
          </a:stretch>
        </p:blipFill>
        <p:spPr bwMode="auto">
          <a:xfrm>
            <a:off x="467544" y="1124744"/>
            <a:ext cx="8424936"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96144"/>
          </a:xfrm>
        </p:spPr>
        <p:txBody>
          <a:bodyPr>
            <a:normAutofit fontScale="90000"/>
          </a:bodyPr>
          <a:lstStyle/>
          <a:p>
            <a:r>
              <a:rPr lang="en-US" dirty="0" smtClean="0"/>
              <a:t>Contemporary Theories of Motivation</a:t>
            </a:r>
            <a:endParaRPr lang="en-IN" dirty="0"/>
          </a:p>
        </p:txBody>
      </p:sp>
      <p:sp>
        <p:nvSpPr>
          <p:cNvPr id="3" name="Content Placeholder 2"/>
          <p:cNvSpPr>
            <a:spLocks noGrp="1"/>
          </p:cNvSpPr>
          <p:nvPr>
            <p:ph idx="1"/>
          </p:nvPr>
        </p:nvSpPr>
        <p:spPr>
          <a:xfrm>
            <a:off x="179512" y="1556792"/>
            <a:ext cx="8784976" cy="5112568"/>
          </a:xfrm>
        </p:spPr>
        <p:txBody>
          <a:bodyPr>
            <a:normAutofit/>
          </a:bodyPr>
          <a:lstStyle/>
          <a:p>
            <a:pPr algn="just">
              <a:buNone/>
            </a:pPr>
            <a:r>
              <a:rPr lang="en-US" dirty="0" smtClean="0"/>
              <a:t>	This can be broadly classified as content theories and process theories. </a:t>
            </a:r>
          </a:p>
          <a:p>
            <a:pPr algn="just"/>
            <a:r>
              <a:rPr lang="en-US" b="1" dirty="0" smtClean="0"/>
              <a:t>Content Theories </a:t>
            </a:r>
          </a:p>
          <a:p>
            <a:pPr algn="just">
              <a:buNone/>
            </a:pPr>
            <a:r>
              <a:rPr lang="en-US" b="1" dirty="0" smtClean="0"/>
              <a:t>	</a:t>
            </a:r>
            <a:r>
              <a:rPr lang="en-US" dirty="0" smtClean="0"/>
              <a:t>These are based on human needs.</a:t>
            </a:r>
          </a:p>
          <a:p>
            <a:pPr algn="just"/>
            <a:r>
              <a:rPr lang="en-IN" b="1" dirty="0" smtClean="0"/>
              <a:t>Process Theories</a:t>
            </a:r>
          </a:p>
          <a:p>
            <a:pPr algn="just">
              <a:buNone/>
            </a:pPr>
            <a:r>
              <a:rPr lang="en-IN" b="1" dirty="0" smtClean="0"/>
              <a:t>	</a:t>
            </a:r>
            <a:r>
              <a:rPr lang="en-IN" dirty="0" smtClean="0"/>
              <a:t>These are based on the assumption that behavior is determined by expected outcomes.</a:t>
            </a:r>
          </a:p>
          <a:p>
            <a:pPr algn="just">
              <a:buNone/>
            </a:pPr>
            <a:endParaRPr lang="en-IN"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36104"/>
          </a:xfrm>
        </p:spPr>
        <p:txBody>
          <a:bodyPr>
            <a:noAutofit/>
          </a:bodyPr>
          <a:lstStyle/>
          <a:p>
            <a:r>
              <a:rPr lang="en-US" sz="3200" dirty="0" smtClean="0"/>
              <a:t/>
            </a:r>
            <a:br>
              <a:rPr lang="en-US" sz="3200" dirty="0" smtClean="0"/>
            </a:br>
            <a:r>
              <a:rPr lang="en-US" sz="3200" dirty="0" smtClean="0"/>
              <a:t>Content Theories:</a:t>
            </a:r>
            <a:br>
              <a:rPr lang="en-US" sz="3200" dirty="0" smtClean="0"/>
            </a:br>
            <a:r>
              <a:rPr lang="en-US" sz="3200" dirty="0" smtClean="0"/>
              <a:t>Maslow’s Hierarchy of Needs</a:t>
            </a: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US" sz="2400" dirty="0" smtClean="0"/>
              <a:t>Maslow's hierarchy of needs is a theory of motivation and personality developed by the psychologist Abraham H. Maslow (1908-1970). </a:t>
            </a:r>
          </a:p>
          <a:p>
            <a:pPr algn="just"/>
            <a:r>
              <a:rPr lang="en-US" sz="2400" dirty="0" smtClean="0"/>
              <a:t>This explains human behavior in terms of basic requirements for survival and growth. </a:t>
            </a:r>
            <a:endParaRPr lang="en-IN" sz="2400" dirty="0"/>
          </a:p>
        </p:txBody>
      </p:sp>
      <p:grpSp>
        <p:nvGrpSpPr>
          <p:cNvPr id="4" name="Group 3"/>
          <p:cNvGrpSpPr>
            <a:grpSpLocks noGrp="1"/>
          </p:cNvGrpSpPr>
          <p:nvPr/>
        </p:nvGrpSpPr>
        <p:grpSpPr bwMode="auto">
          <a:xfrm>
            <a:off x="457200" y="2924944"/>
            <a:ext cx="8229600" cy="3744415"/>
            <a:chOff x="288" y="1152"/>
            <a:chExt cx="5377" cy="3025"/>
          </a:xfrm>
        </p:grpSpPr>
        <p:grpSp>
          <p:nvGrpSpPr>
            <p:cNvPr id="5" name="Group 4"/>
            <p:cNvGrpSpPr>
              <a:grpSpLocks/>
            </p:cNvGrpSpPr>
            <p:nvPr/>
          </p:nvGrpSpPr>
          <p:grpSpPr bwMode="auto">
            <a:xfrm>
              <a:off x="288" y="3564"/>
              <a:ext cx="5377" cy="613"/>
              <a:chOff x="288" y="3564"/>
              <a:chExt cx="5377" cy="613"/>
            </a:xfrm>
          </p:grpSpPr>
          <p:sp>
            <p:nvSpPr>
              <p:cNvPr id="18" name="Freeform 17"/>
              <p:cNvSpPr>
                <a:spLocks/>
              </p:cNvSpPr>
              <p:nvPr/>
            </p:nvSpPr>
            <p:spPr bwMode="auto">
              <a:xfrm>
                <a:off x="288" y="3564"/>
                <a:ext cx="5377" cy="613"/>
              </a:xfrm>
              <a:custGeom>
                <a:avLst/>
                <a:gdLst>
                  <a:gd name="T0" fmla="*/ 473 w 5377"/>
                  <a:gd name="T1" fmla="*/ 0 h 613"/>
                  <a:gd name="T2" fmla="*/ 4878 w 5377"/>
                  <a:gd name="T3" fmla="*/ 0 h 613"/>
                  <a:gd name="T4" fmla="*/ 5376 w 5377"/>
                  <a:gd name="T5" fmla="*/ 612 h 613"/>
                  <a:gd name="T6" fmla="*/ 0 w 5377"/>
                  <a:gd name="T7" fmla="*/ 612 h 613"/>
                  <a:gd name="T8" fmla="*/ 473 w 5377"/>
                  <a:gd name="T9" fmla="*/ 0 h 613"/>
                  <a:gd name="T10" fmla="*/ 0 60000 65536"/>
                  <a:gd name="T11" fmla="*/ 0 60000 65536"/>
                  <a:gd name="T12" fmla="*/ 0 60000 65536"/>
                  <a:gd name="T13" fmla="*/ 0 60000 65536"/>
                  <a:gd name="T14" fmla="*/ 0 60000 65536"/>
                  <a:gd name="T15" fmla="*/ 0 w 5377"/>
                  <a:gd name="T16" fmla="*/ 0 h 613"/>
                  <a:gd name="T17" fmla="*/ 5377 w 5377"/>
                  <a:gd name="T18" fmla="*/ 613 h 613"/>
                </a:gdLst>
                <a:ahLst/>
                <a:cxnLst>
                  <a:cxn ang="T10">
                    <a:pos x="T0" y="T1"/>
                  </a:cxn>
                  <a:cxn ang="T11">
                    <a:pos x="T2" y="T3"/>
                  </a:cxn>
                  <a:cxn ang="T12">
                    <a:pos x="T4" y="T5"/>
                  </a:cxn>
                  <a:cxn ang="T13">
                    <a:pos x="T6" y="T7"/>
                  </a:cxn>
                  <a:cxn ang="T14">
                    <a:pos x="T8" y="T9"/>
                  </a:cxn>
                </a:cxnLst>
                <a:rect l="T15" t="T16" r="T17" b="T18"/>
                <a:pathLst>
                  <a:path w="5377" h="613">
                    <a:moveTo>
                      <a:pt x="473" y="0"/>
                    </a:moveTo>
                    <a:lnTo>
                      <a:pt x="4878" y="0"/>
                    </a:lnTo>
                    <a:lnTo>
                      <a:pt x="5376" y="612"/>
                    </a:lnTo>
                    <a:lnTo>
                      <a:pt x="0" y="612"/>
                    </a:lnTo>
                    <a:lnTo>
                      <a:pt x="473" y="0"/>
                    </a:lnTo>
                  </a:path>
                </a:pathLst>
              </a:custGeom>
              <a:solidFill>
                <a:srgbClr val="BBE0E3"/>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9" name="Rectangle 18"/>
              <p:cNvSpPr>
                <a:spLocks noChangeArrowheads="1"/>
              </p:cNvSpPr>
              <p:nvPr/>
            </p:nvSpPr>
            <p:spPr bwMode="auto">
              <a:xfrm>
                <a:off x="2075" y="3626"/>
                <a:ext cx="1902" cy="430"/>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Calibri" pitchFamily="34" charset="0"/>
                  </a:rPr>
                  <a:t>  Physiological</a:t>
                </a:r>
              </a:p>
            </p:txBody>
          </p:sp>
        </p:grpSp>
        <p:grpSp>
          <p:nvGrpSpPr>
            <p:cNvPr id="6" name="Group 5"/>
            <p:cNvGrpSpPr>
              <a:grpSpLocks/>
            </p:cNvGrpSpPr>
            <p:nvPr/>
          </p:nvGrpSpPr>
          <p:grpSpPr bwMode="auto">
            <a:xfrm>
              <a:off x="853" y="2958"/>
              <a:ext cx="4242" cy="527"/>
              <a:chOff x="853" y="2958"/>
              <a:chExt cx="4242" cy="527"/>
            </a:xfrm>
          </p:grpSpPr>
          <p:sp>
            <p:nvSpPr>
              <p:cNvPr id="16" name="Freeform 15"/>
              <p:cNvSpPr>
                <a:spLocks/>
              </p:cNvSpPr>
              <p:nvPr/>
            </p:nvSpPr>
            <p:spPr bwMode="auto">
              <a:xfrm>
                <a:off x="853" y="2958"/>
                <a:ext cx="4242" cy="527"/>
              </a:xfrm>
              <a:custGeom>
                <a:avLst/>
                <a:gdLst>
                  <a:gd name="T0" fmla="*/ 0 w 4242"/>
                  <a:gd name="T1" fmla="*/ 526 h 527"/>
                  <a:gd name="T2" fmla="*/ 4241 w 4242"/>
                  <a:gd name="T3" fmla="*/ 526 h 527"/>
                  <a:gd name="T4" fmla="*/ 3771 w 4242"/>
                  <a:gd name="T5" fmla="*/ 0 h 527"/>
                  <a:gd name="T6" fmla="*/ 465 w 4242"/>
                  <a:gd name="T7" fmla="*/ 0 h 527"/>
                  <a:gd name="T8" fmla="*/ 0 w 4242"/>
                  <a:gd name="T9" fmla="*/ 526 h 527"/>
                  <a:gd name="T10" fmla="*/ 0 60000 65536"/>
                  <a:gd name="T11" fmla="*/ 0 60000 65536"/>
                  <a:gd name="T12" fmla="*/ 0 60000 65536"/>
                  <a:gd name="T13" fmla="*/ 0 60000 65536"/>
                  <a:gd name="T14" fmla="*/ 0 60000 65536"/>
                  <a:gd name="T15" fmla="*/ 0 w 4242"/>
                  <a:gd name="T16" fmla="*/ 0 h 527"/>
                  <a:gd name="T17" fmla="*/ 4242 w 4242"/>
                  <a:gd name="T18" fmla="*/ 527 h 527"/>
                </a:gdLst>
                <a:ahLst/>
                <a:cxnLst>
                  <a:cxn ang="T10">
                    <a:pos x="T0" y="T1"/>
                  </a:cxn>
                  <a:cxn ang="T11">
                    <a:pos x="T2" y="T3"/>
                  </a:cxn>
                  <a:cxn ang="T12">
                    <a:pos x="T4" y="T5"/>
                  </a:cxn>
                  <a:cxn ang="T13">
                    <a:pos x="T6" y="T7"/>
                  </a:cxn>
                  <a:cxn ang="T14">
                    <a:pos x="T8" y="T9"/>
                  </a:cxn>
                </a:cxnLst>
                <a:rect l="T15" t="T16" r="T17" b="T18"/>
                <a:pathLst>
                  <a:path w="4242" h="527">
                    <a:moveTo>
                      <a:pt x="0" y="526"/>
                    </a:moveTo>
                    <a:lnTo>
                      <a:pt x="4241" y="526"/>
                    </a:lnTo>
                    <a:lnTo>
                      <a:pt x="3771" y="0"/>
                    </a:lnTo>
                    <a:lnTo>
                      <a:pt x="465" y="0"/>
                    </a:lnTo>
                    <a:lnTo>
                      <a:pt x="0" y="526"/>
                    </a:lnTo>
                  </a:path>
                </a:pathLst>
              </a:custGeom>
              <a:solidFill>
                <a:srgbClr val="FF9933"/>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7" name="Rectangle 16"/>
              <p:cNvSpPr>
                <a:spLocks noChangeArrowheads="1"/>
              </p:cNvSpPr>
              <p:nvPr/>
            </p:nvSpPr>
            <p:spPr bwMode="auto">
              <a:xfrm>
                <a:off x="1060" y="3020"/>
                <a:ext cx="2447" cy="430"/>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Calibri" pitchFamily="34" charset="0"/>
                  </a:rPr>
                  <a:t>                      Safety </a:t>
                </a:r>
              </a:p>
            </p:txBody>
          </p:sp>
        </p:grpSp>
        <p:grpSp>
          <p:nvGrpSpPr>
            <p:cNvPr id="7" name="Group 6"/>
            <p:cNvGrpSpPr>
              <a:grpSpLocks/>
            </p:cNvGrpSpPr>
            <p:nvPr/>
          </p:nvGrpSpPr>
          <p:grpSpPr bwMode="auto">
            <a:xfrm>
              <a:off x="1392" y="2352"/>
              <a:ext cx="3161" cy="514"/>
              <a:chOff x="1392" y="2352"/>
              <a:chExt cx="3161" cy="514"/>
            </a:xfrm>
          </p:grpSpPr>
          <p:sp>
            <p:nvSpPr>
              <p:cNvPr id="14" name="Freeform 13"/>
              <p:cNvSpPr>
                <a:spLocks/>
              </p:cNvSpPr>
              <p:nvPr/>
            </p:nvSpPr>
            <p:spPr bwMode="auto">
              <a:xfrm>
                <a:off x="1392" y="2352"/>
                <a:ext cx="3161" cy="514"/>
              </a:xfrm>
              <a:custGeom>
                <a:avLst/>
                <a:gdLst>
                  <a:gd name="T0" fmla="*/ 0 w 3161"/>
                  <a:gd name="T1" fmla="*/ 513 h 514"/>
                  <a:gd name="T2" fmla="*/ 3160 w 3161"/>
                  <a:gd name="T3" fmla="*/ 513 h 514"/>
                  <a:gd name="T4" fmla="*/ 2680 w 3161"/>
                  <a:gd name="T5" fmla="*/ 0 h 514"/>
                  <a:gd name="T6" fmla="*/ 470 w 3161"/>
                  <a:gd name="T7" fmla="*/ 0 h 514"/>
                  <a:gd name="T8" fmla="*/ 0 w 3161"/>
                  <a:gd name="T9" fmla="*/ 513 h 514"/>
                  <a:gd name="T10" fmla="*/ 0 60000 65536"/>
                  <a:gd name="T11" fmla="*/ 0 60000 65536"/>
                  <a:gd name="T12" fmla="*/ 0 60000 65536"/>
                  <a:gd name="T13" fmla="*/ 0 60000 65536"/>
                  <a:gd name="T14" fmla="*/ 0 60000 65536"/>
                  <a:gd name="T15" fmla="*/ 0 w 3161"/>
                  <a:gd name="T16" fmla="*/ 0 h 514"/>
                  <a:gd name="T17" fmla="*/ 3161 w 3161"/>
                  <a:gd name="T18" fmla="*/ 514 h 514"/>
                </a:gdLst>
                <a:ahLst/>
                <a:cxnLst>
                  <a:cxn ang="T10">
                    <a:pos x="T0" y="T1"/>
                  </a:cxn>
                  <a:cxn ang="T11">
                    <a:pos x="T2" y="T3"/>
                  </a:cxn>
                  <a:cxn ang="T12">
                    <a:pos x="T4" y="T5"/>
                  </a:cxn>
                  <a:cxn ang="T13">
                    <a:pos x="T6" y="T7"/>
                  </a:cxn>
                  <a:cxn ang="T14">
                    <a:pos x="T8" y="T9"/>
                  </a:cxn>
                </a:cxnLst>
                <a:rect l="T15" t="T16" r="T17" b="T18"/>
                <a:pathLst>
                  <a:path w="3161" h="514">
                    <a:moveTo>
                      <a:pt x="0" y="513"/>
                    </a:moveTo>
                    <a:lnTo>
                      <a:pt x="3160" y="513"/>
                    </a:lnTo>
                    <a:lnTo>
                      <a:pt x="2680" y="0"/>
                    </a:lnTo>
                    <a:lnTo>
                      <a:pt x="470" y="0"/>
                    </a:lnTo>
                    <a:lnTo>
                      <a:pt x="0" y="513"/>
                    </a:lnTo>
                  </a:path>
                </a:pathLst>
              </a:custGeom>
              <a:solidFill>
                <a:srgbClr val="99CC00"/>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5" name="Rectangle 14"/>
              <p:cNvSpPr>
                <a:spLocks noChangeArrowheads="1"/>
              </p:cNvSpPr>
              <p:nvPr/>
            </p:nvSpPr>
            <p:spPr bwMode="auto">
              <a:xfrm>
                <a:off x="1682" y="2434"/>
                <a:ext cx="2584" cy="430"/>
              </a:xfrm>
              <a:prstGeom prst="rect">
                <a:avLst/>
              </a:prstGeom>
              <a:noFill/>
              <a:ln w="12700">
                <a:noFill/>
                <a:miter lim="800000"/>
                <a:headEnd/>
                <a:tailEnd/>
              </a:ln>
            </p:spPr>
            <p:txBody>
              <a:bodyPr wrap="squar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kern="0" dirty="0" smtClean="0">
                    <a:solidFill>
                      <a:srgbClr val="000000"/>
                    </a:solidFill>
                    <a:latin typeface="Calibri" pitchFamily="34" charset="0"/>
                  </a:rPr>
                  <a:t>Social</a:t>
                </a:r>
                <a:endParaRPr kumimoji="0" lang="en-US" sz="3600" b="0" i="0" u="none" strike="noStrike" kern="0" cap="none" spc="0" normalizeH="0" baseline="0" noProof="0" dirty="0" smtClean="0">
                  <a:ln>
                    <a:noFill/>
                  </a:ln>
                  <a:solidFill>
                    <a:srgbClr val="000000"/>
                  </a:solidFill>
                  <a:effectLst/>
                  <a:uLnTx/>
                  <a:uFillTx/>
                  <a:latin typeface="Calibri" pitchFamily="34" charset="0"/>
                </a:endParaRPr>
              </a:p>
            </p:txBody>
          </p:sp>
        </p:grpSp>
        <p:grpSp>
          <p:nvGrpSpPr>
            <p:cNvPr id="8" name="Group 7"/>
            <p:cNvGrpSpPr>
              <a:grpSpLocks/>
            </p:cNvGrpSpPr>
            <p:nvPr/>
          </p:nvGrpSpPr>
          <p:grpSpPr bwMode="auto">
            <a:xfrm>
              <a:off x="1947" y="1753"/>
              <a:ext cx="2055" cy="522"/>
              <a:chOff x="1851" y="1897"/>
              <a:chExt cx="2055" cy="522"/>
            </a:xfrm>
          </p:grpSpPr>
          <p:sp>
            <p:nvSpPr>
              <p:cNvPr id="12" name="Freeform 11"/>
              <p:cNvSpPr>
                <a:spLocks/>
              </p:cNvSpPr>
              <p:nvPr/>
            </p:nvSpPr>
            <p:spPr bwMode="auto">
              <a:xfrm>
                <a:off x="1851" y="1897"/>
                <a:ext cx="2055" cy="522"/>
              </a:xfrm>
              <a:custGeom>
                <a:avLst/>
                <a:gdLst>
                  <a:gd name="T0" fmla="*/ 0 w 2055"/>
                  <a:gd name="T1" fmla="*/ 521 h 522"/>
                  <a:gd name="T2" fmla="*/ 2054 w 2055"/>
                  <a:gd name="T3" fmla="*/ 521 h 522"/>
                  <a:gd name="T4" fmla="*/ 1578 w 2055"/>
                  <a:gd name="T5" fmla="*/ 0 h 522"/>
                  <a:gd name="T6" fmla="*/ 478 w 2055"/>
                  <a:gd name="T7" fmla="*/ 0 h 522"/>
                  <a:gd name="T8" fmla="*/ 0 w 2055"/>
                  <a:gd name="T9" fmla="*/ 521 h 522"/>
                  <a:gd name="T10" fmla="*/ 0 60000 65536"/>
                  <a:gd name="T11" fmla="*/ 0 60000 65536"/>
                  <a:gd name="T12" fmla="*/ 0 60000 65536"/>
                  <a:gd name="T13" fmla="*/ 0 60000 65536"/>
                  <a:gd name="T14" fmla="*/ 0 60000 65536"/>
                  <a:gd name="T15" fmla="*/ 0 w 2055"/>
                  <a:gd name="T16" fmla="*/ 0 h 522"/>
                  <a:gd name="T17" fmla="*/ 2055 w 2055"/>
                  <a:gd name="T18" fmla="*/ 522 h 522"/>
                </a:gdLst>
                <a:ahLst/>
                <a:cxnLst>
                  <a:cxn ang="T10">
                    <a:pos x="T0" y="T1"/>
                  </a:cxn>
                  <a:cxn ang="T11">
                    <a:pos x="T2" y="T3"/>
                  </a:cxn>
                  <a:cxn ang="T12">
                    <a:pos x="T4" y="T5"/>
                  </a:cxn>
                  <a:cxn ang="T13">
                    <a:pos x="T6" y="T7"/>
                  </a:cxn>
                  <a:cxn ang="T14">
                    <a:pos x="T8" y="T9"/>
                  </a:cxn>
                </a:cxnLst>
                <a:rect l="T15" t="T16" r="T17" b="T18"/>
                <a:pathLst>
                  <a:path w="2055" h="522">
                    <a:moveTo>
                      <a:pt x="0" y="521"/>
                    </a:moveTo>
                    <a:lnTo>
                      <a:pt x="2054" y="521"/>
                    </a:lnTo>
                    <a:lnTo>
                      <a:pt x="1578" y="0"/>
                    </a:lnTo>
                    <a:lnTo>
                      <a:pt x="478" y="0"/>
                    </a:lnTo>
                    <a:lnTo>
                      <a:pt x="0" y="521"/>
                    </a:lnTo>
                  </a:path>
                </a:pathLst>
              </a:custGeom>
              <a:solidFill>
                <a:srgbClr val="FFCC66"/>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3" name="Rectangle 12"/>
              <p:cNvSpPr>
                <a:spLocks noChangeArrowheads="1"/>
              </p:cNvSpPr>
              <p:nvPr/>
            </p:nvSpPr>
            <p:spPr bwMode="auto">
              <a:xfrm>
                <a:off x="2392" y="1964"/>
                <a:ext cx="1026" cy="430"/>
              </a:xfrm>
              <a:prstGeom prst="rect">
                <a:avLst/>
              </a:prstGeom>
              <a:solidFill>
                <a:srgbClr val="FFCC66"/>
              </a:solid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Calibri" pitchFamily="34" charset="0"/>
                  </a:rPr>
                  <a:t>Esteem</a:t>
                </a:r>
              </a:p>
            </p:txBody>
          </p:sp>
        </p:grpSp>
        <p:grpSp>
          <p:nvGrpSpPr>
            <p:cNvPr id="9" name="Group 8"/>
            <p:cNvGrpSpPr>
              <a:grpSpLocks/>
            </p:cNvGrpSpPr>
            <p:nvPr/>
          </p:nvGrpSpPr>
          <p:grpSpPr bwMode="auto">
            <a:xfrm>
              <a:off x="2496" y="1152"/>
              <a:ext cx="952" cy="571"/>
              <a:chOff x="2496" y="1152"/>
              <a:chExt cx="952" cy="571"/>
            </a:xfrm>
          </p:grpSpPr>
          <p:sp>
            <p:nvSpPr>
              <p:cNvPr id="10" name="Freeform 9"/>
              <p:cNvSpPr>
                <a:spLocks/>
              </p:cNvSpPr>
              <p:nvPr/>
            </p:nvSpPr>
            <p:spPr bwMode="auto">
              <a:xfrm>
                <a:off x="2496" y="1152"/>
                <a:ext cx="952" cy="522"/>
              </a:xfrm>
              <a:custGeom>
                <a:avLst/>
                <a:gdLst>
                  <a:gd name="T0" fmla="*/ 0 w 952"/>
                  <a:gd name="T1" fmla="*/ 521 h 522"/>
                  <a:gd name="T2" fmla="*/ 951 w 952"/>
                  <a:gd name="T3" fmla="*/ 521 h 522"/>
                  <a:gd name="T4" fmla="*/ 475 w 952"/>
                  <a:gd name="T5" fmla="*/ 0 h 522"/>
                  <a:gd name="T6" fmla="*/ 0 w 952"/>
                  <a:gd name="T7" fmla="*/ 521 h 522"/>
                  <a:gd name="T8" fmla="*/ 0 60000 65536"/>
                  <a:gd name="T9" fmla="*/ 0 60000 65536"/>
                  <a:gd name="T10" fmla="*/ 0 60000 65536"/>
                  <a:gd name="T11" fmla="*/ 0 60000 65536"/>
                  <a:gd name="T12" fmla="*/ 0 w 952"/>
                  <a:gd name="T13" fmla="*/ 0 h 522"/>
                  <a:gd name="T14" fmla="*/ 952 w 952"/>
                  <a:gd name="T15" fmla="*/ 522 h 522"/>
                </a:gdLst>
                <a:ahLst/>
                <a:cxnLst>
                  <a:cxn ang="T8">
                    <a:pos x="T0" y="T1"/>
                  </a:cxn>
                  <a:cxn ang="T9">
                    <a:pos x="T2" y="T3"/>
                  </a:cxn>
                  <a:cxn ang="T10">
                    <a:pos x="T4" y="T5"/>
                  </a:cxn>
                  <a:cxn ang="T11">
                    <a:pos x="T6" y="T7"/>
                  </a:cxn>
                </a:cxnLst>
                <a:rect l="T12" t="T13" r="T14" b="T15"/>
                <a:pathLst>
                  <a:path w="952" h="522">
                    <a:moveTo>
                      <a:pt x="0" y="521"/>
                    </a:moveTo>
                    <a:lnTo>
                      <a:pt x="951" y="521"/>
                    </a:lnTo>
                    <a:lnTo>
                      <a:pt x="475" y="0"/>
                    </a:lnTo>
                    <a:lnTo>
                      <a:pt x="0" y="521"/>
                    </a:lnTo>
                  </a:path>
                </a:pathLst>
              </a:custGeom>
              <a:solidFill>
                <a:srgbClr val="6699FF"/>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Calibri" pitchFamily="34" charset="0"/>
                </a:endParaRPr>
              </a:p>
            </p:txBody>
          </p:sp>
          <p:sp>
            <p:nvSpPr>
              <p:cNvPr id="11" name="Rectangle 10"/>
              <p:cNvSpPr>
                <a:spLocks noChangeArrowheads="1"/>
              </p:cNvSpPr>
              <p:nvPr/>
            </p:nvSpPr>
            <p:spPr bwMode="auto">
              <a:xfrm>
                <a:off x="2748" y="1293"/>
                <a:ext cx="433" cy="430"/>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000000"/>
                    </a:solidFill>
                    <a:effectLst/>
                    <a:uLnTx/>
                    <a:uFillTx/>
                    <a:latin typeface="Calibri" pitchFamily="34" charset="0"/>
                  </a:rPr>
                  <a:t>SA</a:t>
                </a:r>
              </a:p>
            </p:txBody>
          </p:sp>
        </p:grpSp>
      </p:grpSp>
      <p:cxnSp>
        <p:nvCxnSpPr>
          <p:cNvPr id="22" name="Straight Arrow Connector 21"/>
          <p:cNvCxnSpPr/>
          <p:nvPr/>
        </p:nvCxnSpPr>
        <p:spPr>
          <a:xfrm flipV="1">
            <a:off x="827584" y="3429000"/>
            <a:ext cx="2808312"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34"/>
          <p:cNvSpPr txBox="1">
            <a:spLocks noChangeArrowheads="1"/>
          </p:cNvSpPr>
          <p:nvPr/>
        </p:nvSpPr>
        <p:spPr bwMode="auto">
          <a:xfrm rot="19086330">
            <a:off x="172067" y="4331773"/>
            <a:ext cx="3276600" cy="369332"/>
          </a:xfrm>
          <a:prstGeom prst="rect">
            <a:avLst/>
          </a:prstGeom>
          <a:noFill/>
          <a:ln w="9525">
            <a:noFill/>
            <a:miter lim="800000"/>
            <a:headEnd/>
            <a:tailEnd/>
          </a:ln>
        </p:spPr>
        <p:txBody>
          <a:bodyPr wrap="square">
            <a:spAutoFit/>
          </a:bodyPr>
          <a:lstStyle/>
          <a:p>
            <a:pPr>
              <a:spcBef>
                <a:spcPct val="50000"/>
              </a:spcBef>
            </a:pPr>
            <a:r>
              <a:rPr lang="en-US" dirty="0" smtClean="0">
                <a:latin typeface="Times New Roman" pitchFamily="18" charset="0"/>
              </a:rPr>
              <a:t>         Lowest </a:t>
            </a:r>
            <a:r>
              <a:rPr lang="en-US" dirty="0">
                <a:latin typeface="Times New Roman" pitchFamily="18" charset="0"/>
              </a:rPr>
              <a:t>to highest order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224136"/>
          </a:xfrm>
        </p:spPr>
        <p:txBody>
          <a:bodyPr>
            <a:noAutofit/>
          </a:bodyPr>
          <a:lstStyle/>
          <a:p>
            <a:r>
              <a:rPr lang="en-US" sz="3600" dirty="0" smtClean="0"/>
              <a:t/>
            </a:r>
            <a:br>
              <a:rPr lang="en-US" sz="3600" dirty="0" smtClean="0"/>
            </a:br>
            <a:r>
              <a:rPr lang="en-US" sz="3600" dirty="0" smtClean="0"/>
              <a:t>Maslow’s Hierarchy of Needs</a:t>
            </a: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340768"/>
            <a:ext cx="8784976" cy="5328592"/>
          </a:xfrm>
        </p:spPr>
        <p:txBody>
          <a:bodyPr>
            <a:normAutofit/>
          </a:bodyPr>
          <a:lstStyle/>
          <a:p>
            <a:pPr algn="just"/>
            <a:r>
              <a:rPr lang="en-US" dirty="0" smtClean="0"/>
              <a:t>Physiological Needs: Air, water, food, shelter &amp; sex</a:t>
            </a:r>
          </a:p>
          <a:p>
            <a:pPr algn="just"/>
            <a:r>
              <a:rPr lang="en-US" dirty="0" smtClean="0"/>
              <a:t>Safety Needs: Job &amp; security</a:t>
            </a:r>
          </a:p>
          <a:p>
            <a:pPr algn="just"/>
            <a:r>
              <a:rPr lang="en-US" dirty="0" smtClean="0"/>
              <a:t>Social Needs: Relations with friends, family &amp; group acceptance</a:t>
            </a:r>
          </a:p>
          <a:p>
            <a:pPr algn="just"/>
            <a:r>
              <a:rPr lang="en-US" dirty="0" smtClean="0"/>
              <a:t>Esteem Needs: Self respect, reputation, prestige &amp; recognition</a:t>
            </a:r>
          </a:p>
          <a:p>
            <a:pPr algn="just"/>
            <a:r>
              <a:rPr lang="en-US" dirty="0" smtClean="0"/>
              <a:t>Self Actualization Needs: The desire to become everything one is capable (potential) of becoming</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r>
              <a:rPr lang="en-US" sz="3600" dirty="0" smtClean="0"/>
              <a:t/>
            </a:r>
            <a:br>
              <a:rPr lang="en-US" sz="3600" dirty="0" smtClean="0"/>
            </a:br>
            <a:r>
              <a:rPr lang="en-IN" sz="3600" dirty="0" smtClean="0"/>
              <a:t> </a:t>
            </a:r>
            <a:br>
              <a:rPr lang="en-IN" sz="3600" dirty="0" smtClean="0"/>
            </a:br>
            <a:r>
              <a:rPr lang="en-IN" sz="3600" dirty="0" smtClean="0"/>
              <a:t>Alderfer’s ERG Theory</a:t>
            </a:r>
            <a:br>
              <a:rPr lang="en-IN" sz="3600" dirty="0" smtClean="0"/>
            </a:br>
            <a:r>
              <a:rPr lang="en-IN" sz="3200" dirty="0" smtClean="0"/>
              <a:t/>
            </a:r>
            <a:br>
              <a:rPr lang="en-IN" sz="3200" dirty="0" smtClean="0"/>
            </a:br>
            <a:endParaRPr lang="en-IN" sz="3200" dirty="0"/>
          </a:p>
        </p:txBody>
      </p:sp>
      <p:sp>
        <p:nvSpPr>
          <p:cNvPr id="3" name="Content Placeholder 2"/>
          <p:cNvSpPr>
            <a:spLocks noGrp="1"/>
          </p:cNvSpPr>
          <p:nvPr>
            <p:ph idx="1"/>
          </p:nvPr>
        </p:nvSpPr>
        <p:spPr>
          <a:xfrm>
            <a:off x="179512" y="1124744"/>
            <a:ext cx="8784976" cy="5544616"/>
          </a:xfrm>
        </p:spPr>
        <p:txBody>
          <a:bodyPr>
            <a:normAutofit/>
          </a:bodyPr>
          <a:lstStyle/>
          <a:p>
            <a:pPr algn="just"/>
            <a:r>
              <a:rPr lang="en-IN" dirty="0" smtClean="0"/>
              <a:t>ERG theory is a theory of motivation that says people strive to meet a hierarchy of existence, relatedness and growth.</a:t>
            </a:r>
            <a:endParaRPr lang="en-IN" dirty="0"/>
          </a:p>
        </p:txBody>
      </p:sp>
      <p:grpSp>
        <p:nvGrpSpPr>
          <p:cNvPr id="4" name="Group 3"/>
          <p:cNvGrpSpPr>
            <a:grpSpLocks/>
          </p:cNvGrpSpPr>
          <p:nvPr/>
        </p:nvGrpSpPr>
        <p:grpSpPr bwMode="auto">
          <a:xfrm>
            <a:off x="755576" y="2780928"/>
            <a:ext cx="4714875" cy="3824164"/>
            <a:chOff x="534" y="1296"/>
            <a:chExt cx="2970" cy="2545"/>
          </a:xfrm>
        </p:grpSpPr>
        <p:grpSp>
          <p:nvGrpSpPr>
            <p:cNvPr id="11" name="Group 10"/>
            <p:cNvGrpSpPr>
              <a:grpSpLocks/>
            </p:cNvGrpSpPr>
            <p:nvPr/>
          </p:nvGrpSpPr>
          <p:grpSpPr bwMode="auto">
            <a:xfrm>
              <a:off x="534" y="3325"/>
              <a:ext cx="2970" cy="516"/>
              <a:chOff x="534" y="3325"/>
              <a:chExt cx="2970" cy="516"/>
            </a:xfrm>
          </p:grpSpPr>
          <p:sp>
            <p:nvSpPr>
              <p:cNvPr id="24" name="Freeform 23"/>
              <p:cNvSpPr>
                <a:spLocks/>
              </p:cNvSpPr>
              <p:nvPr/>
            </p:nvSpPr>
            <p:spPr bwMode="auto">
              <a:xfrm>
                <a:off x="534" y="3325"/>
                <a:ext cx="2970" cy="516"/>
              </a:xfrm>
              <a:custGeom>
                <a:avLst/>
                <a:gdLst>
                  <a:gd name="T0" fmla="*/ 261 w 2970"/>
                  <a:gd name="T1" fmla="*/ 0 h 516"/>
                  <a:gd name="T2" fmla="*/ 2694 w 2970"/>
                  <a:gd name="T3" fmla="*/ 0 h 516"/>
                  <a:gd name="T4" fmla="*/ 2969 w 2970"/>
                  <a:gd name="T5" fmla="*/ 515 h 516"/>
                  <a:gd name="T6" fmla="*/ 0 w 2970"/>
                  <a:gd name="T7" fmla="*/ 515 h 516"/>
                  <a:gd name="T8" fmla="*/ 261 w 2970"/>
                  <a:gd name="T9" fmla="*/ 0 h 516"/>
                  <a:gd name="T10" fmla="*/ 0 60000 65536"/>
                  <a:gd name="T11" fmla="*/ 0 60000 65536"/>
                  <a:gd name="T12" fmla="*/ 0 60000 65536"/>
                  <a:gd name="T13" fmla="*/ 0 60000 65536"/>
                  <a:gd name="T14" fmla="*/ 0 60000 65536"/>
                  <a:gd name="T15" fmla="*/ 0 w 2970"/>
                  <a:gd name="T16" fmla="*/ 0 h 516"/>
                  <a:gd name="T17" fmla="*/ 2970 w 2970"/>
                  <a:gd name="T18" fmla="*/ 516 h 516"/>
                </a:gdLst>
                <a:ahLst/>
                <a:cxnLst>
                  <a:cxn ang="T10">
                    <a:pos x="T0" y="T1"/>
                  </a:cxn>
                  <a:cxn ang="T11">
                    <a:pos x="T2" y="T3"/>
                  </a:cxn>
                  <a:cxn ang="T12">
                    <a:pos x="T4" y="T5"/>
                  </a:cxn>
                  <a:cxn ang="T13">
                    <a:pos x="T6" y="T7"/>
                  </a:cxn>
                  <a:cxn ang="T14">
                    <a:pos x="T8" y="T9"/>
                  </a:cxn>
                </a:cxnLst>
                <a:rect l="T15" t="T16" r="T17" b="T18"/>
                <a:pathLst>
                  <a:path w="2970" h="516">
                    <a:moveTo>
                      <a:pt x="261" y="0"/>
                    </a:moveTo>
                    <a:lnTo>
                      <a:pt x="2694" y="0"/>
                    </a:lnTo>
                    <a:lnTo>
                      <a:pt x="2969" y="515"/>
                    </a:lnTo>
                    <a:lnTo>
                      <a:pt x="0" y="515"/>
                    </a:lnTo>
                    <a:lnTo>
                      <a:pt x="261" y="0"/>
                    </a:lnTo>
                  </a:path>
                </a:pathLst>
              </a:custGeom>
              <a:solidFill>
                <a:schemeClr val="accent1"/>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25" name="Rectangle 24"/>
              <p:cNvSpPr>
                <a:spLocks noChangeArrowheads="1"/>
              </p:cNvSpPr>
              <p:nvPr/>
            </p:nvSpPr>
            <p:spPr bwMode="auto">
              <a:xfrm>
                <a:off x="1304" y="3416"/>
                <a:ext cx="1340" cy="346"/>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0000"/>
                    </a:solidFill>
                    <a:latin typeface="Calibri" pitchFamily="34" charset="0"/>
                  </a:rPr>
                  <a:t> Physiological</a:t>
                </a:r>
                <a:endParaRPr lang="en-US" sz="2800" dirty="0">
                  <a:solidFill>
                    <a:srgbClr val="000000"/>
                  </a:solidFill>
                  <a:latin typeface="Calibri" pitchFamily="34" charset="0"/>
                </a:endParaRPr>
              </a:p>
            </p:txBody>
          </p:sp>
        </p:grpSp>
        <p:grpSp>
          <p:nvGrpSpPr>
            <p:cNvPr id="12" name="Group 11"/>
            <p:cNvGrpSpPr>
              <a:grpSpLocks/>
            </p:cNvGrpSpPr>
            <p:nvPr/>
          </p:nvGrpSpPr>
          <p:grpSpPr bwMode="auto">
            <a:xfrm>
              <a:off x="857" y="2815"/>
              <a:ext cx="2343" cy="444"/>
              <a:chOff x="857" y="2815"/>
              <a:chExt cx="2343" cy="444"/>
            </a:xfrm>
          </p:grpSpPr>
          <p:sp>
            <p:nvSpPr>
              <p:cNvPr id="22" name="Freeform 21"/>
              <p:cNvSpPr>
                <a:spLocks/>
              </p:cNvSpPr>
              <p:nvPr/>
            </p:nvSpPr>
            <p:spPr bwMode="auto">
              <a:xfrm>
                <a:off x="857" y="2815"/>
                <a:ext cx="2343" cy="444"/>
              </a:xfrm>
              <a:custGeom>
                <a:avLst/>
                <a:gdLst>
                  <a:gd name="T0" fmla="*/ 0 w 2343"/>
                  <a:gd name="T1" fmla="*/ 443 h 444"/>
                  <a:gd name="T2" fmla="*/ 2342 w 2343"/>
                  <a:gd name="T3" fmla="*/ 443 h 444"/>
                  <a:gd name="T4" fmla="*/ 2083 w 2343"/>
                  <a:gd name="T5" fmla="*/ 0 h 444"/>
                  <a:gd name="T6" fmla="*/ 257 w 2343"/>
                  <a:gd name="T7" fmla="*/ 0 h 444"/>
                  <a:gd name="T8" fmla="*/ 0 w 2343"/>
                  <a:gd name="T9" fmla="*/ 443 h 444"/>
                  <a:gd name="T10" fmla="*/ 0 60000 65536"/>
                  <a:gd name="T11" fmla="*/ 0 60000 65536"/>
                  <a:gd name="T12" fmla="*/ 0 60000 65536"/>
                  <a:gd name="T13" fmla="*/ 0 60000 65536"/>
                  <a:gd name="T14" fmla="*/ 0 60000 65536"/>
                  <a:gd name="T15" fmla="*/ 0 w 2343"/>
                  <a:gd name="T16" fmla="*/ 0 h 444"/>
                  <a:gd name="T17" fmla="*/ 2343 w 2343"/>
                  <a:gd name="T18" fmla="*/ 444 h 444"/>
                </a:gdLst>
                <a:ahLst/>
                <a:cxnLst>
                  <a:cxn ang="T10">
                    <a:pos x="T0" y="T1"/>
                  </a:cxn>
                  <a:cxn ang="T11">
                    <a:pos x="T2" y="T3"/>
                  </a:cxn>
                  <a:cxn ang="T12">
                    <a:pos x="T4" y="T5"/>
                  </a:cxn>
                  <a:cxn ang="T13">
                    <a:pos x="T6" y="T7"/>
                  </a:cxn>
                  <a:cxn ang="T14">
                    <a:pos x="T8" y="T9"/>
                  </a:cxn>
                </a:cxnLst>
                <a:rect l="T15" t="T16" r="T17" b="T18"/>
                <a:pathLst>
                  <a:path w="2343" h="444">
                    <a:moveTo>
                      <a:pt x="0" y="443"/>
                    </a:moveTo>
                    <a:lnTo>
                      <a:pt x="2342" y="443"/>
                    </a:lnTo>
                    <a:lnTo>
                      <a:pt x="2083" y="0"/>
                    </a:lnTo>
                    <a:lnTo>
                      <a:pt x="257" y="0"/>
                    </a:lnTo>
                    <a:lnTo>
                      <a:pt x="0" y="443"/>
                    </a:lnTo>
                  </a:path>
                </a:pathLst>
              </a:custGeom>
              <a:solidFill>
                <a:srgbClr val="FF9933"/>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23" name="Rectangle 22"/>
              <p:cNvSpPr>
                <a:spLocks noChangeArrowheads="1"/>
              </p:cNvSpPr>
              <p:nvPr/>
            </p:nvSpPr>
            <p:spPr bwMode="auto">
              <a:xfrm>
                <a:off x="1109" y="2871"/>
                <a:ext cx="1244" cy="346"/>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0000"/>
                    </a:solidFill>
                    <a:latin typeface="Calibri" pitchFamily="34" charset="0"/>
                  </a:rPr>
                  <a:t>           Safety</a:t>
                </a:r>
                <a:endParaRPr lang="en-US" sz="2800" dirty="0">
                  <a:solidFill>
                    <a:srgbClr val="000000"/>
                  </a:solidFill>
                  <a:latin typeface="Calibri" pitchFamily="34" charset="0"/>
                </a:endParaRPr>
              </a:p>
            </p:txBody>
          </p:sp>
        </p:grpSp>
        <p:grpSp>
          <p:nvGrpSpPr>
            <p:cNvPr id="13" name="Group 12"/>
            <p:cNvGrpSpPr>
              <a:grpSpLocks/>
            </p:cNvGrpSpPr>
            <p:nvPr/>
          </p:nvGrpSpPr>
          <p:grpSpPr bwMode="auto">
            <a:xfrm>
              <a:off x="1172" y="2328"/>
              <a:ext cx="1746" cy="433"/>
              <a:chOff x="1172" y="2328"/>
              <a:chExt cx="1746" cy="433"/>
            </a:xfrm>
          </p:grpSpPr>
          <p:sp>
            <p:nvSpPr>
              <p:cNvPr id="20" name="Freeform 19"/>
              <p:cNvSpPr>
                <a:spLocks/>
              </p:cNvSpPr>
              <p:nvPr/>
            </p:nvSpPr>
            <p:spPr bwMode="auto">
              <a:xfrm>
                <a:off x="1172" y="2328"/>
                <a:ext cx="1746" cy="433"/>
              </a:xfrm>
              <a:custGeom>
                <a:avLst/>
                <a:gdLst>
                  <a:gd name="T0" fmla="*/ 0 w 1746"/>
                  <a:gd name="T1" fmla="*/ 432 h 433"/>
                  <a:gd name="T2" fmla="*/ 1745 w 1746"/>
                  <a:gd name="T3" fmla="*/ 432 h 433"/>
                  <a:gd name="T4" fmla="*/ 1480 w 1746"/>
                  <a:gd name="T5" fmla="*/ 0 h 433"/>
                  <a:gd name="T6" fmla="*/ 259 w 1746"/>
                  <a:gd name="T7" fmla="*/ 0 h 433"/>
                  <a:gd name="T8" fmla="*/ 0 w 1746"/>
                  <a:gd name="T9" fmla="*/ 432 h 433"/>
                  <a:gd name="T10" fmla="*/ 0 60000 65536"/>
                  <a:gd name="T11" fmla="*/ 0 60000 65536"/>
                  <a:gd name="T12" fmla="*/ 0 60000 65536"/>
                  <a:gd name="T13" fmla="*/ 0 60000 65536"/>
                  <a:gd name="T14" fmla="*/ 0 60000 65536"/>
                  <a:gd name="T15" fmla="*/ 0 w 1746"/>
                  <a:gd name="T16" fmla="*/ 0 h 433"/>
                  <a:gd name="T17" fmla="*/ 1746 w 1746"/>
                  <a:gd name="T18" fmla="*/ 433 h 433"/>
                </a:gdLst>
                <a:ahLst/>
                <a:cxnLst>
                  <a:cxn ang="T10">
                    <a:pos x="T0" y="T1"/>
                  </a:cxn>
                  <a:cxn ang="T11">
                    <a:pos x="T2" y="T3"/>
                  </a:cxn>
                  <a:cxn ang="T12">
                    <a:pos x="T4" y="T5"/>
                  </a:cxn>
                  <a:cxn ang="T13">
                    <a:pos x="T6" y="T7"/>
                  </a:cxn>
                  <a:cxn ang="T14">
                    <a:pos x="T8" y="T9"/>
                  </a:cxn>
                </a:cxnLst>
                <a:rect l="T15" t="T16" r="T17" b="T18"/>
                <a:pathLst>
                  <a:path w="1746" h="433">
                    <a:moveTo>
                      <a:pt x="0" y="432"/>
                    </a:moveTo>
                    <a:lnTo>
                      <a:pt x="1745" y="432"/>
                    </a:lnTo>
                    <a:lnTo>
                      <a:pt x="1480" y="0"/>
                    </a:lnTo>
                    <a:lnTo>
                      <a:pt x="259" y="0"/>
                    </a:lnTo>
                    <a:lnTo>
                      <a:pt x="0" y="432"/>
                    </a:lnTo>
                  </a:path>
                </a:pathLst>
              </a:custGeom>
              <a:solidFill>
                <a:srgbClr val="99CC00"/>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21" name="Rectangle 20"/>
              <p:cNvSpPr>
                <a:spLocks noChangeArrowheads="1"/>
              </p:cNvSpPr>
              <p:nvPr/>
            </p:nvSpPr>
            <p:spPr bwMode="auto">
              <a:xfrm>
                <a:off x="1330" y="2378"/>
                <a:ext cx="1006" cy="346"/>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0000"/>
                    </a:solidFill>
                    <a:latin typeface="Calibri" pitchFamily="34" charset="0"/>
                  </a:rPr>
                  <a:t>       Social</a:t>
                </a:r>
                <a:endParaRPr lang="en-US" sz="2800" dirty="0">
                  <a:solidFill>
                    <a:srgbClr val="000000"/>
                  </a:solidFill>
                  <a:latin typeface="Calibri" pitchFamily="34" charset="0"/>
                </a:endParaRPr>
              </a:p>
            </p:txBody>
          </p:sp>
        </p:grpSp>
        <p:grpSp>
          <p:nvGrpSpPr>
            <p:cNvPr id="14" name="Group 13"/>
            <p:cNvGrpSpPr>
              <a:grpSpLocks/>
            </p:cNvGrpSpPr>
            <p:nvPr/>
          </p:nvGrpSpPr>
          <p:grpSpPr bwMode="auto">
            <a:xfrm>
              <a:off x="1462" y="1806"/>
              <a:ext cx="1135" cy="439"/>
              <a:chOff x="1462" y="1806"/>
              <a:chExt cx="1135" cy="439"/>
            </a:xfrm>
          </p:grpSpPr>
          <p:sp>
            <p:nvSpPr>
              <p:cNvPr id="18" name="Freeform 17"/>
              <p:cNvSpPr>
                <a:spLocks/>
              </p:cNvSpPr>
              <p:nvPr/>
            </p:nvSpPr>
            <p:spPr bwMode="auto">
              <a:xfrm>
                <a:off x="1462" y="1806"/>
                <a:ext cx="1135" cy="439"/>
              </a:xfrm>
              <a:custGeom>
                <a:avLst/>
                <a:gdLst>
                  <a:gd name="T0" fmla="*/ 0 w 1135"/>
                  <a:gd name="T1" fmla="*/ 438 h 439"/>
                  <a:gd name="T2" fmla="*/ 1134 w 1135"/>
                  <a:gd name="T3" fmla="*/ 438 h 439"/>
                  <a:gd name="T4" fmla="*/ 871 w 1135"/>
                  <a:gd name="T5" fmla="*/ 0 h 439"/>
                  <a:gd name="T6" fmla="*/ 264 w 1135"/>
                  <a:gd name="T7" fmla="*/ 0 h 439"/>
                  <a:gd name="T8" fmla="*/ 0 w 1135"/>
                  <a:gd name="T9" fmla="*/ 438 h 439"/>
                  <a:gd name="T10" fmla="*/ 0 60000 65536"/>
                  <a:gd name="T11" fmla="*/ 0 60000 65536"/>
                  <a:gd name="T12" fmla="*/ 0 60000 65536"/>
                  <a:gd name="T13" fmla="*/ 0 60000 65536"/>
                  <a:gd name="T14" fmla="*/ 0 60000 65536"/>
                  <a:gd name="T15" fmla="*/ 0 w 1135"/>
                  <a:gd name="T16" fmla="*/ 0 h 439"/>
                  <a:gd name="T17" fmla="*/ 1135 w 1135"/>
                  <a:gd name="T18" fmla="*/ 439 h 439"/>
                </a:gdLst>
                <a:ahLst/>
                <a:cxnLst>
                  <a:cxn ang="T10">
                    <a:pos x="T0" y="T1"/>
                  </a:cxn>
                  <a:cxn ang="T11">
                    <a:pos x="T2" y="T3"/>
                  </a:cxn>
                  <a:cxn ang="T12">
                    <a:pos x="T4" y="T5"/>
                  </a:cxn>
                  <a:cxn ang="T13">
                    <a:pos x="T6" y="T7"/>
                  </a:cxn>
                  <a:cxn ang="T14">
                    <a:pos x="T8" y="T9"/>
                  </a:cxn>
                </a:cxnLst>
                <a:rect l="T15" t="T16" r="T17" b="T18"/>
                <a:pathLst>
                  <a:path w="1135" h="439">
                    <a:moveTo>
                      <a:pt x="0" y="438"/>
                    </a:moveTo>
                    <a:lnTo>
                      <a:pt x="1134" y="438"/>
                    </a:lnTo>
                    <a:lnTo>
                      <a:pt x="871" y="0"/>
                    </a:lnTo>
                    <a:lnTo>
                      <a:pt x="264" y="0"/>
                    </a:lnTo>
                    <a:lnTo>
                      <a:pt x="0" y="438"/>
                    </a:lnTo>
                  </a:path>
                </a:pathLst>
              </a:custGeom>
              <a:solidFill>
                <a:srgbClr val="FFCC66"/>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19" name="Rectangle 18"/>
              <p:cNvSpPr>
                <a:spLocks noChangeArrowheads="1"/>
              </p:cNvSpPr>
              <p:nvPr/>
            </p:nvSpPr>
            <p:spPr bwMode="auto">
              <a:xfrm>
                <a:off x="1590" y="1860"/>
                <a:ext cx="841" cy="346"/>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0000"/>
                    </a:solidFill>
                    <a:latin typeface="Calibri" pitchFamily="34" charset="0"/>
                  </a:rPr>
                  <a:t> Esteem</a:t>
                </a:r>
                <a:endParaRPr lang="en-US" sz="2800" dirty="0">
                  <a:solidFill>
                    <a:srgbClr val="000000"/>
                  </a:solidFill>
                  <a:latin typeface="Calibri" pitchFamily="34" charset="0"/>
                </a:endParaRPr>
              </a:p>
            </p:txBody>
          </p:sp>
        </p:grpSp>
        <p:grpSp>
          <p:nvGrpSpPr>
            <p:cNvPr id="15" name="Group 14"/>
            <p:cNvGrpSpPr>
              <a:grpSpLocks/>
            </p:cNvGrpSpPr>
            <p:nvPr/>
          </p:nvGrpSpPr>
          <p:grpSpPr bwMode="auto">
            <a:xfrm>
              <a:off x="1758" y="1296"/>
              <a:ext cx="526" cy="488"/>
              <a:chOff x="1758" y="1296"/>
              <a:chExt cx="526" cy="488"/>
            </a:xfrm>
          </p:grpSpPr>
          <p:sp>
            <p:nvSpPr>
              <p:cNvPr id="16" name="Freeform 15"/>
              <p:cNvSpPr>
                <a:spLocks/>
              </p:cNvSpPr>
              <p:nvPr/>
            </p:nvSpPr>
            <p:spPr bwMode="auto">
              <a:xfrm>
                <a:off x="1758" y="1296"/>
                <a:ext cx="526" cy="439"/>
              </a:xfrm>
              <a:custGeom>
                <a:avLst/>
                <a:gdLst>
                  <a:gd name="T0" fmla="*/ 0 w 526"/>
                  <a:gd name="T1" fmla="*/ 438 h 439"/>
                  <a:gd name="T2" fmla="*/ 525 w 526"/>
                  <a:gd name="T3" fmla="*/ 438 h 439"/>
                  <a:gd name="T4" fmla="*/ 262 w 526"/>
                  <a:gd name="T5" fmla="*/ 0 h 439"/>
                  <a:gd name="T6" fmla="*/ 0 w 526"/>
                  <a:gd name="T7" fmla="*/ 438 h 439"/>
                  <a:gd name="T8" fmla="*/ 0 60000 65536"/>
                  <a:gd name="T9" fmla="*/ 0 60000 65536"/>
                  <a:gd name="T10" fmla="*/ 0 60000 65536"/>
                  <a:gd name="T11" fmla="*/ 0 60000 65536"/>
                  <a:gd name="T12" fmla="*/ 0 w 526"/>
                  <a:gd name="T13" fmla="*/ 0 h 439"/>
                  <a:gd name="T14" fmla="*/ 526 w 526"/>
                  <a:gd name="T15" fmla="*/ 439 h 439"/>
                </a:gdLst>
                <a:ahLst/>
                <a:cxnLst>
                  <a:cxn ang="T8">
                    <a:pos x="T0" y="T1"/>
                  </a:cxn>
                  <a:cxn ang="T9">
                    <a:pos x="T2" y="T3"/>
                  </a:cxn>
                  <a:cxn ang="T10">
                    <a:pos x="T4" y="T5"/>
                  </a:cxn>
                  <a:cxn ang="T11">
                    <a:pos x="T6" y="T7"/>
                  </a:cxn>
                </a:cxnLst>
                <a:rect l="T12" t="T13" r="T14" b="T15"/>
                <a:pathLst>
                  <a:path w="526" h="439">
                    <a:moveTo>
                      <a:pt x="0" y="438"/>
                    </a:moveTo>
                    <a:lnTo>
                      <a:pt x="525" y="438"/>
                    </a:lnTo>
                    <a:lnTo>
                      <a:pt x="262" y="0"/>
                    </a:lnTo>
                    <a:lnTo>
                      <a:pt x="0" y="438"/>
                    </a:lnTo>
                  </a:path>
                </a:pathLst>
              </a:custGeom>
              <a:solidFill>
                <a:srgbClr val="6699FF"/>
              </a:solidFill>
              <a:ln w="12700" cap="rnd">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17" name="Rectangle 16"/>
              <p:cNvSpPr>
                <a:spLocks noChangeArrowheads="1"/>
              </p:cNvSpPr>
              <p:nvPr/>
            </p:nvSpPr>
            <p:spPr bwMode="auto">
              <a:xfrm>
                <a:off x="1812" y="1438"/>
                <a:ext cx="400" cy="346"/>
              </a:xfrm>
              <a:prstGeom prst="rect">
                <a:avLst/>
              </a:prstGeom>
              <a:noFill/>
              <a:ln w="12700">
                <a:noFill/>
                <a:miter lim="800000"/>
                <a:headEnd/>
                <a:tailEnd/>
              </a:ln>
            </p:spPr>
            <p:txBody>
              <a:bodyPr wrap="non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solidFill>
                      <a:srgbClr val="000000"/>
                    </a:solidFill>
                    <a:latin typeface="Calibri" pitchFamily="34" charset="0"/>
                  </a:rPr>
                  <a:t> SA</a:t>
                </a:r>
                <a:endParaRPr lang="en-US" sz="2800" dirty="0">
                  <a:solidFill>
                    <a:srgbClr val="000000"/>
                  </a:solidFill>
                  <a:latin typeface="Calibri" pitchFamily="34" charset="0"/>
                </a:endParaRPr>
              </a:p>
            </p:txBody>
          </p:sp>
        </p:grpSp>
      </p:grpSp>
      <p:sp>
        <p:nvSpPr>
          <p:cNvPr id="5" name="Rectangle 4"/>
          <p:cNvSpPr>
            <a:spLocks noChangeArrowheads="1"/>
          </p:cNvSpPr>
          <p:nvPr/>
        </p:nvSpPr>
        <p:spPr bwMode="auto">
          <a:xfrm>
            <a:off x="5665714" y="5312987"/>
            <a:ext cx="2382837" cy="705321"/>
          </a:xfrm>
          <a:prstGeom prst="rect">
            <a:avLst/>
          </a:prstGeom>
          <a:noFill/>
          <a:ln w="12700">
            <a:noFill/>
            <a:miter lim="800000"/>
            <a:headEnd/>
            <a:tailEnd/>
          </a:ln>
        </p:spPr>
        <p:txBody>
          <a:bodyPr wrap="squar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latin typeface="Calibri" pitchFamily="34" charset="0"/>
              </a:rPr>
              <a:t>Existence</a:t>
            </a:r>
          </a:p>
        </p:txBody>
      </p:sp>
      <p:sp>
        <p:nvSpPr>
          <p:cNvPr id="6" name="Rectangle 5"/>
          <p:cNvSpPr>
            <a:spLocks noChangeArrowheads="1"/>
          </p:cNvSpPr>
          <p:nvPr/>
        </p:nvSpPr>
        <p:spPr bwMode="auto">
          <a:xfrm>
            <a:off x="5665714" y="3915987"/>
            <a:ext cx="3005137" cy="705321"/>
          </a:xfrm>
          <a:prstGeom prst="rect">
            <a:avLst/>
          </a:prstGeom>
          <a:noFill/>
          <a:ln w="12700">
            <a:noFill/>
            <a:miter lim="800000"/>
            <a:headEnd/>
            <a:tailEnd/>
          </a:ln>
        </p:spPr>
        <p:txBody>
          <a:bodyPr wrap="squar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latin typeface="Calibri" pitchFamily="34" charset="0"/>
              </a:rPr>
              <a:t>Relatedness</a:t>
            </a:r>
          </a:p>
        </p:txBody>
      </p:sp>
      <p:sp>
        <p:nvSpPr>
          <p:cNvPr id="7" name="Rectangle 6"/>
          <p:cNvSpPr>
            <a:spLocks noChangeArrowheads="1"/>
          </p:cNvSpPr>
          <p:nvPr/>
        </p:nvSpPr>
        <p:spPr bwMode="auto">
          <a:xfrm>
            <a:off x="5665714" y="2696787"/>
            <a:ext cx="1819275" cy="705321"/>
          </a:xfrm>
          <a:prstGeom prst="rect">
            <a:avLst/>
          </a:prstGeom>
          <a:noFill/>
          <a:ln w="12700">
            <a:noFill/>
            <a:miter lim="800000"/>
            <a:headEnd/>
            <a:tailEnd/>
          </a:ln>
        </p:spPr>
        <p:txBody>
          <a:bodyPr wrap="square" lIns="90488" tIns="44450" rIns="90488" bIns="4445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latin typeface="Calibri" pitchFamily="34" charset="0"/>
              </a:rPr>
              <a:t>Growth</a:t>
            </a:r>
          </a:p>
        </p:txBody>
      </p:sp>
      <p:sp>
        <p:nvSpPr>
          <p:cNvPr id="8" name="Freeform 7"/>
          <p:cNvSpPr>
            <a:spLocks/>
          </p:cNvSpPr>
          <p:nvPr/>
        </p:nvSpPr>
        <p:spPr bwMode="auto">
          <a:xfrm>
            <a:off x="5224389" y="2553893"/>
            <a:ext cx="387350" cy="1154011"/>
          </a:xfrm>
          <a:custGeom>
            <a:avLst/>
            <a:gdLst>
              <a:gd name="T0" fmla="*/ 2147483647 w 244"/>
              <a:gd name="T1" fmla="*/ 0 h 961"/>
              <a:gd name="T2" fmla="*/ 2147483647 w 244"/>
              <a:gd name="T3" fmla="*/ 2147483647 h 961"/>
              <a:gd name="T4" fmla="*/ 2147483647 w 244"/>
              <a:gd name="T5" fmla="*/ 2147483647 h 961"/>
              <a:gd name="T6" fmla="*/ 2147483647 w 244"/>
              <a:gd name="T7" fmla="*/ 2147483647 h 961"/>
              <a:gd name="T8" fmla="*/ 2147483647 w 244"/>
              <a:gd name="T9" fmla="*/ 2147483647 h 961"/>
              <a:gd name="T10" fmla="*/ 2147483647 w 244"/>
              <a:gd name="T11" fmla="*/ 2147483647 h 961"/>
              <a:gd name="T12" fmla="*/ 2147483647 w 244"/>
              <a:gd name="T13" fmla="*/ 2147483647 h 961"/>
              <a:gd name="T14" fmla="*/ 2147483647 w 244"/>
              <a:gd name="T15" fmla="*/ 2147483647 h 961"/>
              <a:gd name="T16" fmla="*/ 2147483647 w 244"/>
              <a:gd name="T17" fmla="*/ 2147483647 h 961"/>
              <a:gd name="T18" fmla="*/ 2147483647 w 244"/>
              <a:gd name="T19" fmla="*/ 2147483647 h 961"/>
              <a:gd name="T20" fmla="*/ 2147483647 w 244"/>
              <a:gd name="T21" fmla="*/ 2147483647 h 961"/>
              <a:gd name="T22" fmla="*/ 2147483647 w 244"/>
              <a:gd name="T23" fmla="*/ 2147483647 h 961"/>
              <a:gd name="T24" fmla="*/ 2147483647 w 244"/>
              <a:gd name="T25" fmla="*/ 2147483647 h 961"/>
              <a:gd name="T26" fmla="*/ 0 w 244"/>
              <a:gd name="T27" fmla="*/ 2147483647 h 961"/>
              <a:gd name="T28" fmla="*/ 2147483647 w 244"/>
              <a:gd name="T29" fmla="*/ 2147483647 h 961"/>
              <a:gd name="T30" fmla="*/ 2147483647 w 244"/>
              <a:gd name="T31" fmla="*/ 2147483647 h 961"/>
              <a:gd name="T32" fmla="*/ 2147483647 w 244"/>
              <a:gd name="T33" fmla="*/ 2147483647 h 961"/>
              <a:gd name="T34" fmla="*/ 2147483647 w 244"/>
              <a:gd name="T35" fmla="*/ 2147483647 h 961"/>
              <a:gd name="T36" fmla="*/ 2147483647 w 244"/>
              <a:gd name="T37" fmla="*/ 2147483647 h 961"/>
              <a:gd name="T38" fmla="*/ 2147483647 w 244"/>
              <a:gd name="T39" fmla="*/ 2147483647 h 961"/>
              <a:gd name="T40" fmla="*/ 2147483647 w 244"/>
              <a:gd name="T41" fmla="*/ 2147483647 h 961"/>
              <a:gd name="T42" fmla="*/ 2147483647 w 244"/>
              <a:gd name="T43" fmla="*/ 2147483647 h 961"/>
              <a:gd name="T44" fmla="*/ 2147483647 w 244"/>
              <a:gd name="T45" fmla="*/ 2147483647 h 961"/>
              <a:gd name="T46" fmla="*/ 2147483647 w 244"/>
              <a:gd name="T47" fmla="*/ 2147483647 h 961"/>
              <a:gd name="T48" fmla="*/ 2147483647 w 244"/>
              <a:gd name="T49" fmla="*/ 2147483647 h 961"/>
              <a:gd name="T50" fmla="*/ 2147483647 w 244"/>
              <a:gd name="T51" fmla="*/ 2147483647 h 961"/>
              <a:gd name="T52" fmla="*/ 2147483647 w 244"/>
              <a:gd name="T53" fmla="*/ 2147483647 h 96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4"/>
              <a:gd name="T82" fmla="*/ 0 h 961"/>
              <a:gd name="T83" fmla="*/ 244 w 244"/>
              <a:gd name="T84" fmla="*/ 961 h 96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4" h="961">
                <a:moveTo>
                  <a:pt x="243" y="0"/>
                </a:moveTo>
                <a:lnTo>
                  <a:pt x="220" y="2"/>
                </a:lnTo>
                <a:lnTo>
                  <a:pt x="194" y="5"/>
                </a:lnTo>
                <a:lnTo>
                  <a:pt x="158" y="24"/>
                </a:lnTo>
                <a:lnTo>
                  <a:pt x="132" y="48"/>
                </a:lnTo>
                <a:lnTo>
                  <a:pt x="128" y="64"/>
                </a:lnTo>
                <a:lnTo>
                  <a:pt x="123" y="79"/>
                </a:lnTo>
                <a:lnTo>
                  <a:pt x="123" y="400"/>
                </a:lnTo>
                <a:lnTo>
                  <a:pt x="119" y="415"/>
                </a:lnTo>
                <a:lnTo>
                  <a:pt x="114" y="431"/>
                </a:lnTo>
                <a:lnTo>
                  <a:pt x="88" y="455"/>
                </a:lnTo>
                <a:lnTo>
                  <a:pt x="49" y="473"/>
                </a:lnTo>
                <a:lnTo>
                  <a:pt x="26" y="476"/>
                </a:lnTo>
                <a:lnTo>
                  <a:pt x="0" y="479"/>
                </a:lnTo>
                <a:lnTo>
                  <a:pt x="26" y="483"/>
                </a:lnTo>
                <a:lnTo>
                  <a:pt x="49" y="486"/>
                </a:lnTo>
                <a:lnTo>
                  <a:pt x="88" y="504"/>
                </a:lnTo>
                <a:lnTo>
                  <a:pt x="114" y="528"/>
                </a:lnTo>
                <a:lnTo>
                  <a:pt x="119" y="543"/>
                </a:lnTo>
                <a:lnTo>
                  <a:pt x="123" y="559"/>
                </a:lnTo>
                <a:lnTo>
                  <a:pt x="123" y="880"/>
                </a:lnTo>
                <a:lnTo>
                  <a:pt x="128" y="895"/>
                </a:lnTo>
                <a:lnTo>
                  <a:pt x="132" y="910"/>
                </a:lnTo>
                <a:lnTo>
                  <a:pt x="158" y="935"/>
                </a:lnTo>
                <a:lnTo>
                  <a:pt x="194" y="953"/>
                </a:lnTo>
                <a:lnTo>
                  <a:pt x="220" y="957"/>
                </a:lnTo>
                <a:lnTo>
                  <a:pt x="243" y="960"/>
                </a:lnTo>
              </a:path>
            </a:pathLst>
          </a:custGeom>
          <a:noFill/>
          <a:ln w="28575" cap="rnd">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9" name="Freeform 8"/>
          <p:cNvSpPr>
            <a:spLocks/>
          </p:cNvSpPr>
          <p:nvPr/>
        </p:nvSpPr>
        <p:spPr bwMode="auto">
          <a:xfrm>
            <a:off x="5262489" y="3841229"/>
            <a:ext cx="347662" cy="1011262"/>
          </a:xfrm>
          <a:custGeom>
            <a:avLst/>
            <a:gdLst>
              <a:gd name="T0" fmla="*/ 2147483647 w 196"/>
              <a:gd name="T1" fmla="*/ 0 h 492"/>
              <a:gd name="T2" fmla="*/ 2147483647 w 196"/>
              <a:gd name="T3" fmla="*/ 2147483647 h 492"/>
              <a:gd name="T4" fmla="*/ 2147483647 w 196"/>
              <a:gd name="T5" fmla="*/ 2147483647 h 492"/>
              <a:gd name="T6" fmla="*/ 2147483647 w 196"/>
              <a:gd name="T7" fmla="*/ 2147483647 h 492"/>
              <a:gd name="T8" fmla="*/ 2147483647 w 196"/>
              <a:gd name="T9" fmla="*/ 2147483647 h 492"/>
              <a:gd name="T10" fmla="*/ 2147483647 w 196"/>
              <a:gd name="T11" fmla="*/ 2147483647 h 492"/>
              <a:gd name="T12" fmla="*/ 2147483647 w 196"/>
              <a:gd name="T13" fmla="*/ 2147483647 h 492"/>
              <a:gd name="T14" fmla="*/ 2147483647 w 196"/>
              <a:gd name="T15" fmla="*/ 2147483647 h 492"/>
              <a:gd name="T16" fmla="*/ 2147483647 w 196"/>
              <a:gd name="T17" fmla="*/ 2147483647 h 492"/>
              <a:gd name="T18" fmla="*/ 2147483647 w 196"/>
              <a:gd name="T19" fmla="*/ 2147483647 h 492"/>
              <a:gd name="T20" fmla="*/ 2147483647 w 196"/>
              <a:gd name="T21" fmla="*/ 2147483647 h 492"/>
              <a:gd name="T22" fmla="*/ 2147483647 w 196"/>
              <a:gd name="T23" fmla="*/ 2147483647 h 492"/>
              <a:gd name="T24" fmla="*/ 2147483647 w 196"/>
              <a:gd name="T25" fmla="*/ 2147483647 h 492"/>
              <a:gd name="T26" fmla="*/ 0 w 196"/>
              <a:gd name="T27" fmla="*/ 2147483647 h 492"/>
              <a:gd name="T28" fmla="*/ 2147483647 w 196"/>
              <a:gd name="T29" fmla="*/ 2147483647 h 492"/>
              <a:gd name="T30" fmla="*/ 2147483647 w 196"/>
              <a:gd name="T31" fmla="*/ 2147483647 h 492"/>
              <a:gd name="T32" fmla="*/ 2147483647 w 196"/>
              <a:gd name="T33" fmla="*/ 2147483647 h 492"/>
              <a:gd name="T34" fmla="*/ 2147483647 w 196"/>
              <a:gd name="T35" fmla="*/ 2147483647 h 492"/>
              <a:gd name="T36" fmla="*/ 2147483647 w 196"/>
              <a:gd name="T37" fmla="*/ 2147483647 h 492"/>
              <a:gd name="T38" fmla="*/ 2147483647 w 196"/>
              <a:gd name="T39" fmla="*/ 2147483647 h 492"/>
              <a:gd name="T40" fmla="*/ 2147483647 w 196"/>
              <a:gd name="T41" fmla="*/ 2147483647 h 492"/>
              <a:gd name="T42" fmla="*/ 2147483647 w 196"/>
              <a:gd name="T43" fmla="*/ 2147483647 h 492"/>
              <a:gd name="T44" fmla="*/ 2147483647 w 196"/>
              <a:gd name="T45" fmla="*/ 2147483647 h 492"/>
              <a:gd name="T46" fmla="*/ 2147483647 w 196"/>
              <a:gd name="T47" fmla="*/ 2147483647 h 492"/>
              <a:gd name="T48" fmla="*/ 2147483647 w 196"/>
              <a:gd name="T49" fmla="*/ 2147483647 h 492"/>
              <a:gd name="T50" fmla="*/ 2147483647 w 196"/>
              <a:gd name="T51" fmla="*/ 2147483647 h 492"/>
              <a:gd name="T52" fmla="*/ 2147483647 w 196"/>
              <a:gd name="T53" fmla="*/ 2147483647 h 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6"/>
              <a:gd name="T82" fmla="*/ 0 h 492"/>
              <a:gd name="T83" fmla="*/ 196 w 196"/>
              <a:gd name="T84" fmla="*/ 492 h 4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6" h="492">
                <a:moveTo>
                  <a:pt x="195" y="0"/>
                </a:moveTo>
                <a:lnTo>
                  <a:pt x="176" y="1"/>
                </a:lnTo>
                <a:lnTo>
                  <a:pt x="156" y="2"/>
                </a:lnTo>
                <a:lnTo>
                  <a:pt x="127" y="12"/>
                </a:lnTo>
                <a:lnTo>
                  <a:pt x="106" y="24"/>
                </a:lnTo>
                <a:lnTo>
                  <a:pt x="102" y="32"/>
                </a:lnTo>
                <a:lnTo>
                  <a:pt x="99" y="40"/>
                </a:lnTo>
                <a:lnTo>
                  <a:pt x="99" y="204"/>
                </a:lnTo>
                <a:lnTo>
                  <a:pt x="96" y="212"/>
                </a:lnTo>
                <a:lnTo>
                  <a:pt x="92" y="220"/>
                </a:lnTo>
                <a:lnTo>
                  <a:pt x="70" y="232"/>
                </a:lnTo>
                <a:lnTo>
                  <a:pt x="39" y="242"/>
                </a:lnTo>
                <a:lnTo>
                  <a:pt x="21" y="243"/>
                </a:lnTo>
                <a:lnTo>
                  <a:pt x="0" y="245"/>
                </a:lnTo>
                <a:lnTo>
                  <a:pt x="21" y="247"/>
                </a:lnTo>
                <a:lnTo>
                  <a:pt x="39" y="248"/>
                </a:lnTo>
                <a:lnTo>
                  <a:pt x="70" y="258"/>
                </a:lnTo>
                <a:lnTo>
                  <a:pt x="92" y="270"/>
                </a:lnTo>
                <a:lnTo>
                  <a:pt x="96" y="278"/>
                </a:lnTo>
                <a:lnTo>
                  <a:pt x="99" y="286"/>
                </a:lnTo>
                <a:lnTo>
                  <a:pt x="99" y="450"/>
                </a:lnTo>
                <a:lnTo>
                  <a:pt x="102" y="458"/>
                </a:lnTo>
                <a:lnTo>
                  <a:pt x="106" y="465"/>
                </a:lnTo>
                <a:lnTo>
                  <a:pt x="127" y="478"/>
                </a:lnTo>
                <a:lnTo>
                  <a:pt x="156" y="487"/>
                </a:lnTo>
                <a:lnTo>
                  <a:pt x="176" y="489"/>
                </a:lnTo>
                <a:lnTo>
                  <a:pt x="195" y="491"/>
                </a:lnTo>
              </a:path>
            </a:pathLst>
          </a:custGeom>
          <a:noFill/>
          <a:ln w="28575" cap="rnd">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
        <p:nvSpPr>
          <p:cNvPr id="10" name="Freeform 9"/>
          <p:cNvSpPr>
            <a:spLocks/>
          </p:cNvSpPr>
          <p:nvPr/>
        </p:nvSpPr>
        <p:spPr bwMode="auto">
          <a:xfrm>
            <a:off x="5224389" y="5012748"/>
            <a:ext cx="387350" cy="1516143"/>
          </a:xfrm>
          <a:custGeom>
            <a:avLst/>
            <a:gdLst>
              <a:gd name="T0" fmla="*/ 2147483647 w 244"/>
              <a:gd name="T1" fmla="*/ 0 h 1009"/>
              <a:gd name="T2" fmla="*/ 2147483647 w 244"/>
              <a:gd name="T3" fmla="*/ 2147483647 h 1009"/>
              <a:gd name="T4" fmla="*/ 2147483647 w 244"/>
              <a:gd name="T5" fmla="*/ 2147483647 h 1009"/>
              <a:gd name="T6" fmla="*/ 2147483647 w 244"/>
              <a:gd name="T7" fmla="*/ 2147483647 h 1009"/>
              <a:gd name="T8" fmla="*/ 2147483647 w 244"/>
              <a:gd name="T9" fmla="*/ 2147483647 h 1009"/>
              <a:gd name="T10" fmla="*/ 2147483647 w 244"/>
              <a:gd name="T11" fmla="*/ 2147483647 h 1009"/>
              <a:gd name="T12" fmla="*/ 2147483647 w 244"/>
              <a:gd name="T13" fmla="*/ 2147483647 h 1009"/>
              <a:gd name="T14" fmla="*/ 2147483647 w 244"/>
              <a:gd name="T15" fmla="*/ 2147483647 h 1009"/>
              <a:gd name="T16" fmla="*/ 2147483647 w 244"/>
              <a:gd name="T17" fmla="*/ 2147483647 h 1009"/>
              <a:gd name="T18" fmla="*/ 2147483647 w 244"/>
              <a:gd name="T19" fmla="*/ 2147483647 h 1009"/>
              <a:gd name="T20" fmla="*/ 2147483647 w 244"/>
              <a:gd name="T21" fmla="*/ 2147483647 h 1009"/>
              <a:gd name="T22" fmla="*/ 2147483647 w 244"/>
              <a:gd name="T23" fmla="*/ 2147483647 h 1009"/>
              <a:gd name="T24" fmla="*/ 2147483647 w 244"/>
              <a:gd name="T25" fmla="*/ 2147483647 h 1009"/>
              <a:gd name="T26" fmla="*/ 0 w 244"/>
              <a:gd name="T27" fmla="*/ 2147483647 h 1009"/>
              <a:gd name="T28" fmla="*/ 2147483647 w 244"/>
              <a:gd name="T29" fmla="*/ 2147483647 h 1009"/>
              <a:gd name="T30" fmla="*/ 2147483647 w 244"/>
              <a:gd name="T31" fmla="*/ 2147483647 h 1009"/>
              <a:gd name="T32" fmla="*/ 2147483647 w 244"/>
              <a:gd name="T33" fmla="*/ 2147483647 h 1009"/>
              <a:gd name="T34" fmla="*/ 2147483647 w 244"/>
              <a:gd name="T35" fmla="*/ 2147483647 h 1009"/>
              <a:gd name="T36" fmla="*/ 2147483647 w 244"/>
              <a:gd name="T37" fmla="*/ 2147483647 h 1009"/>
              <a:gd name="T38" fmla="*/ 2147483647 w 244"/>
              <a:gd name="T39" fmla="*/ 2147483647 h 1009"/>
              <a:gd name="T40" fmla="*/ 2147483647 w 244"/>
              <a:gd name="T41" fmla="*/ 2147483647 h 1009"/>
              <a:gd name="T42" fmla="*/ 2147483647 w 244"/>
              <a:gd name="T43" fmla="*/ 2147483647 h 1009"/>
              <a:gd name="T44" fmla="*/ 2147483647 w 244"/>
              <a:gd name="T45" fmla="*/ 2147483647 h 1009"/>
              <a:gd name="T46" fmla="*/ 2147483647 w 244"/>
              <a:gd name="T47" fmla="*/ 2147483647 h 1009"/>
              <a:gd name="T48" fmla="*/ 2147483647 w 244"/>
              <a:gd name="T49" fmla="*/ 2147483647 h 1009"/>
              <a:gd name="T50" fmla="*/ 2147483647 w 244"/>
              <a:gd name="T51" fmla="*/ 2147483647 h 1009"/>
              <a:gd name="T52" fmla="*/ 2147483647 w 244"/>
              <a:gd name="T53" fmla="*/ 2147483647 h 10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4"/>
              <a:gd name="T82" fmla="*/ 0 h 1009"/>
              <a:gd name="T83" fmla="*/ 244 w 244"/>
              <a:gd name="T84" fmla="*/ 1009 h 10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4" h="1009">
                <a:moveTo>
                  <a:pt x="243" y="0"/>
                </a:moveTo>
                <a:lnTo>
                  <a:pt x="220" y="2"/>
                </a:lnTo>
                <a:lnTo>
                  <a:pt x="194" y="5"/>
                </a:lnTo>
                <a:lnTo>
                  <a:pt x="158" y="25"/>
                </a:lnTo>
                <a:lnTo>
                  <a:pt x="132" y="50"/>
                </a:lnTo>
                <a:lnTo>
                  <a:pt x="128" y="67"/>
                </a:lnTo>
                <a:lnTo>
                  <a:pt x="123" y="83"/>
                </a:lnTo>
                <a:lnTo>
                  <a:pt x="123" y="420"/>
                </a:lnTo>
                <a:lnTo>
                  <a:pt x="119" y="436"/>
                </a:lnTo>
                <a:lnTo>
                  <a:pt x="114" y="452"/>
                </a:lnTo>
                <a:lnTo>
                  <a:pt x="88" y="478"/>
                </a:lnTo>
                <a:lnTo>
                  <a:pt x="49" y="497"/>
                </a:lnTo>
                <a:lnTo>
                  <a:pt x="26" y="500"/>
                </a:lnTo>
                <a:lnTo>
                  <a:pt x="0" y="503"/>
                </a:lnTo>
                <a:lnTo>
                  <a:pt x="26" y="507"/>
                </a:lnTo>
                <a:lnTo>
                  <a:pt x="49" y="510"/>
                </a:lnTo>
                <a:lnTo>
                  <a:pt x="88" y="529"/>
                </a:lnTo>
                <a:lnTo>
                  <a:pt x="114" y="555"/>
                </a:lnTo>
                <a:lnTo>
                  <a:pt x="119" y="571"/>
                </a:lnTo>
                <a:lnTo>
                  <a:pt x="123" y="587"/>
                </a:lnTo>
                <a:lnTo>
                  <a:pt x="123" y="924"/>
                </a:lnTo>
                <a:lnTo>
                  <a:pt x="128" y="940"/>
                </a:lnTo>
                <a:lnTo>
                  <a:pt x="132" y="956"/>
                </a:lnTo>
                <a:lnTo>
                  <a:pt x="158" y="982"/>
                </a:lnTo>
                <a:lnTo>
                  <a:pt x="194" y="1001"/>
                </a:lnTo>
                <a:lnTo>
                  <a:pt x="220" y="1005"/>
                </a:lnTo>
                <a:lnTo>
                  <a:pt x="243" y="1008"/>
                </a:lnTo>
              </a:path>
            </a:pathLst>
          </a:custGeom>
          <a:noFill/>
          <a:ln w="28575" cap="rnd">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2483</Words>
  <Application>Microsoft Office PowerPoint</Application>
  <PresentationFormat>On-screen Show (4:3)</PresentationFormat>
  <Paragraphs>360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Times New Roman</vt:lpstr>
      <vt:lpstr>Wingdings</vt:lpstr>
      <vt:lpstr>Office Theme</vt:lpstr>
      <vt:lpstr>Leading</vt:lpstr>
      <vt:lpstr>Motivation</vt:lpstr>
      <vt:lpstr>Early Theories of Motivation</vt:lpstr>
      <vt:lpstr>Early Theories of Motivation</vt:lpstr>
      <vt:lpstr>Comparison of Assumptions</vt:lpstr>
      <vt:lpstr>Contemporary Theories of Motivation</vt:lpstr>
      <vt:lpstr> Content Theories: Maslow’s Hierarchy of Needs </vt:lpstr>
      <vt:lpstr> Maslow’s Hierarchy of Needs </vt:lpstr>
      <vt:lpstr>   Alderfer’s ERG Theory  </vt:lpstr>
      <vt:lpstr>  McClelland’s Need Theory  </vt:lpstr>
      <vt:lpstr>  Herzberg’s Two Factor Theory  </vt:lpstr>
      <vt:lpstr>Motivation-Hygiene Theory </vt:lpstr>
      <vt:lpstr>  Herzberg’s Two Factor Theory  </vt:lpstr>
      <vt:lpstr> Process Theories: Adam’s Equity Theory </vt:lpstr>
      <vt:lpstr> Adam’s Equity Theory </vt:lpstr>
      <vt:lpstr>   Victor Vroom’s Expectancy Theory  </vt:lpstr>
      <vt:lpstr>   Victor Vroom’s Expectancy Theory  </vt:lpstr>
      <vt:lpstr>   Victor Vroom’s Expectancy Theory  </vt:lpstr>
      <vt:lpstr>   Behavior Modification  </vt:lpstr>
      <vt:lpstr>   Leadership  </vt:lpstr>
      <vt:lpstr>   Approaches to Leadership: Trait Approach  </vt:lpstr>
      <vt:lpstr>   Behavioral Approach  </vt:lpstr>
      <vt:lpstr>     Continuum of Leadership Behavior   </vt:lpstr>
      <vt:lpstr>      The Ohio State Studies   </vt:lpstr>
      <vt:lpstr>      The University of Michigan Studies    </vt:lpstr>
      <vt:lpstr>       Blake and Mouton’s Managerial Grid     </vt:lpstr>
      <vt:lpstr>       Blake and Mouton’s Managerial Grid     </vt:lpstr>
      <vt:lpstr>       Blake and Mouton’s Managerial Grid     </vt:lpstr>
      <vt:lpstr>      Contingency Approach    </vt:lpstr>
      <vt:lpstr>         Hersey and Blanchard’s Situational Leadership Model      </vt:lpstr>
      <vt:lpstr>         Hersey and Blanchard’s Situational Leadership Model      </vt:lpstr>
      <vt:lpstr>         Hersey and Blanchard’s Situational Leadership Model      </vt:lpstr>
      <vt:lpstr>         Hersey and Blanchard’s Situational Leadership Model      </vt:lpstr>
      <vt:lpstr>         Leadership Style and the Work Situation: The Fiedler Model       </vt:lpstr>
      <vt:lpstr>         Leadership Style and the Work Situation: The Fiedler Model       </vt:lpstr>
      <vt:lpstr>         Leadership Style and the Work Situation: The Fiedler Model       </vt:lpstr>
      <vt:lpstr>         Leadership Style and the Work Situation: The Fiedler Model       </vt:lpstr>
      <vt:lpstr>         Leadership Style and the Work Situation: The Fiedler Model       </vt:lpstr>
      <vt:lpstr>          The Path Goal Model        </vt:lpstr>
      <vt:lpstr>          The Path Goal Model        </vt:lpstr>
      <vt:lpstr>          The Path Goal Model        </vt:lpstr>
      <vt:lpstr>          The Path Goal Model        </vt:lpstr>
      <vt:lpstr>           Transactional Leadership         </vt:lpstr>
      <vt:lpstr>           Transformational Leadership         </vt:lpstr>
      <vt:lpstr>           Teams and Team Work         </vt:lpstr>
      <vt:lpstr>           Types of Teams         </vt:lpstr>
      <vt:lpstr>           Types of Teams         </vt:lpstr>
      <vt:lpstr>           Types of Teams         </vt:lpstr>
      <vt:lpstr>Stages of Team Development</vt:lpstr>
      <vt:lpstr>Team Norms and Cohesiveness</vt:lpstr>
      <vt:lpstr>           Communication         </vt:lpstr>
      <vt:lpstr>           Interpersonal Communication Process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Arjun Singar</dc:creator>
  <cp:lastModifiedBy>Microsoft account</cp:lastModifiedBy>
  <cp:revision>89</cp:revision>
  <dcterms:created xsi:type="dcterms:W3CDTF">2012-08-29T05:48:05Z</dcterms:created>
  <dcterms:modified xsi:type="dcterms:W3CDTF">2020-12-07T06:27:46Z</dcterms:modified>
</cp:coreProperties>
</file>