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F0F14-63B4-466C-BAC7-4034D7A99C29}" type="datetimeFigureOut">
              <a:rPr lang="en-IN" smtClean="0"/>
              <a:pPr/>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F0F14-63B4-466C-BAC7-4034D7A99C29}" type="datetimeFigureOut">
              <a:rPr lang="en-IN" smtClean="0"/>
              <a:pPr/>
              <a:t>05/11/2020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955B5-BDCA-4B19-85DF-3B4186D064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90663"/>
          </a:xfrm>
        </p:spPr>
        <p:txBody>
          <a:bodyPr>
            <a:normAutofit/>
          </a:bodyPr>
          <a:lstStyle/>
          <a:p>
            <a:r>
              <a:rPr lang="en-US" sz="4800" b="1" dirty="0" smtClean="0"/>
              <a:t>Planning &amp; Decision Making</a:t>
            </a:r>
            <a:endParaRPr lang="en-IN"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720080"/>
          </a:xfrm>
        </p:spPr>
        <p:txBody>
          <a:bodyPr>
            <a:normAutofit fontScale="90000"/>
          </a:bodyPr>
          <a:lstStyle/>
          <a:p>
            <a:r>
              <a:rPr lang="en-US" dirty="0" smtClean="0"/>
              <a:t>The Evolution of the Concept of Strategy</a:t>
            </a:r>
            <a:endParaRPr lang="en-IN" dirty="0"/>
          </a:p>
        </p:txBody>
      </p:sp>
      <p:sp>
        <p:nvSpPr>
          <p:cNvPr id="3" name="Content Placeholder 2"/>
          <p:cNvSpPr>
            <a:spLocks noGrp="1"/>
          </p:cNvSpPr>
          <p:nvPr>
            <p:ph idx="1"/>
          </p:nvPr>
        </p:nvSpPr>
        <p:spPr>
          <a:xfrm>
            <a:off x="179512" y="908720"/>
            <a:ext cx="8784976" cy="5760640"/>
          </a:xfrm>
        </p:spPr>
        <p:txBody>
          <a:bodyPr>
            <a:normAutofit fontScale="92500" lnSpcReduction="10000"/>
          </a:bodyPr>
          <a:lstStyle/>
          <a:p>
            <a:pPr algn="just">
              <a:buNone/>
            </a:pPr>
            <a:r>
              <a:rPr lang="en-US" sz="2400" dirty="0" smtClean="0"/>
              <a:t>	</a:t>
            </a:r>
            <a:r>
              <a:rPr lang="en-US" sz="2400" b="1" dirty="0" smtClean="0"/>
              <a:t>The Strategic Management Approach</a:t>
            </a:r>
          </a:p>
          <a:p>
            <a:pPr algn="just">
              <a:buFont typeface="Wingdings" pitchFamily="2" charset="2"/>
              <a:buChar char="Ø"/>
            </a:pPr>
            <a:r>
              <a:rPr lang="en-US" sz="2400" dirty="0" smtClean="0"/>
              <a:t>In 1978, Dan Schendel and Charles Hofer created a composite definition of strategic management. This was based on the principle that the overall design of an organization can be described only if the attainment of objectives is added to policy and strategy as key factors in the strategic management process.</a:t>
            </a:r>
            <a:endParaRPr lang="en-IN" sz="2400" dirty="0" smtClean="0"/>
          </a:p>
          <a:p>
            <a:pPr algn="just">
              <a:buFont typeface="Wingdings" pitchFamily="2" charset="2"/>
              <a:buChar char="Ø"/>
            </a:pPr>
            <a:r>
              <a:rPr lang="en-US" sz="2400" dirty="0" smtClean="0"/>
              <a:t>In their synthesis, Hofer and Schendel focused on four key aspects of strategic management. </a:t>
            </a:r>
          </a:p>
          <a:p>
            <a:pPr algn="just"/>
            <a:r>
              <a:rPr lang="en-US" sz="2400" dirty="0" smtClean="0"/>
              <a:t>The first is, </a:t>
            </a:r>
            <a:r>
              <a:rPr lang="en-US" sz="2400" b="1" dirty="0" smtClean="0"/>
              <a:t>Goal Setting</a:t>
            </a:r>
            <a:r>
              <a:rPr lang="en-US" sz="2400" dirty="0" smtClean="0"/>
              <a:t>. </a:t>
            </a:r>
          </a:p>
          <a:p>
            <a:pPr algn="just"/>
            <a:r>
              <a:rPr lang="en-US" sz="2400" dirty="0" smtClean="0"/>
              <a:t>The next step is </a:t>
            </a:r>
            <a:r>
              <a:rPr lang="en-US" sz="2400" b="1" dirty="0" smtClean="0"/>
              <a:t>Strategy Formulation</a:t>
            </a:r>
            <a:r>
              <a:rPr lang="en-US" sz="2400" dirty="0" smtClean="0"/>
              <a:t> based on these goals. </a:t>
            </a:r>
          </a:p>
          <a:p>
            <a:pPr algn="just"/>
            <a:r>
              <a:rPr lang="en-US" sz="2400" dirty="0" smtClean="0"/>
              <a:t>Then to implement the strategy, there is a shift from analysis to </a:t>
            </a:r>
            <a:r>
              <a:rPr lang="en-US" sz="2400" b="1" dirty="0" smtClean="0"/>
              <a:t>Administration</a:t>
            </a:r>
            <a:r>
              <a:rPr lang="en-US" sz="2400" dirty="0" smtClean="0"/>
              <a:t> - the task of achieving predetermined goals. Key factors at this stage are the organization’s internal “political” processes and individual reactions, which can force the revision of strategy. </a:t>
            </a:r>
          </a:p>
          <a:p>
            <a:pPr algn="just"/>
            <a:r>
              <a:rPr lang="en-US" sz="2400" dirty="0" smtClean="0"/>
              <a:t>The final task, </a:t>
            </a:r>
            <a:r>
              <a:rPr lang="en-US" sz="2400" b="1" dirty="0" smtClean="0"/>
              <a:t>Strategic control</a:t>
            </a:r>
            <a:r>
              <a:rPr lang="en-US" sz="2400" dirty="0" smtClean="0"/>
              <a:t>, gives managers feedback on their progress. Negative feedback of course, can touch off a new cycle of strategic planning.</a:t>
            </a:r>
            <a:endParaRPr lang="en-IN" sz="24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08112"/>
          </a:xfrm>
        </p:spPr>
        <p:txBody>
          <a:bodyPr>
            <a:normAutofit fontScale="90000"/>
          </a:bodyPr>
          <a:lstStyle/>
          <a:p>
            <a:r>
              <a:rPr lang="en-US" dirty="0" smtClean="0"/>
              <a:t>The Evolution of the Concept of Strategy</a:t>
            </a:r>
            <a:endParaRPr lang="en-IN" dirty="0"/>
          </a:p>
        </p:txBody>
      </p:sp>
      <p:sp>
        <p:nvSpPr>
          <p:cNvPr id="3" name="Content Placeholder 2"/>
          <p:cNvSpPr>
            <a:spLocks noGrp="1"/>
          </p:cNvSpPr>
          <p:nvPr>
            <p:ph idx="1"/>
          </p:nvPr>
        </p:nvSpPr>
        <p:spPr>
          <a:xfrm>
            <a:off x="179512" y="1124744"/>
            <a:ext cx="8784976" cy="5544616"/>
          </a:xfrm>
        </p:spPr>
        <p:txBody>
          <a:bodyPr>
            <a:normAutofit/>
          </a:bodyPr>
          <a:lstStyle/>
          <a:p>
            <a:pPr algn="just">
              <a:buNone/>
            </a:pPr>
            <a:r>
              <a:rPr lang="en-US" sz="2800" dirty="0" smtClean="0"/>
              <a:t>	</a:t>
            </a:r>
            <a:r>
              <a:rPr lang="en-US" sz="2800" b="1" dirty="0" smtClean="0"/>
              <a:t>The Strategic Management Process</a:t>
            </a:r>
          </a:p>
          <a:p>
            <a:pPr algn="just">
              <a:buNone/>
            </a:pPr>
            <a:r>
              <a:rPr lang="en-US" sz="2800" dirty="0" smtClean="0"/>
              <a:t>	Strategic management provides a disciplined way for managers to make sense of the environment in which their organization operates, and then to act. In broad terms, two phases are involved: </a:t>
            </a:r>
            <a:endParaRPr lang="en-IN" sz="2800" dirty="0" smtClean="0"/>
          </a:p>
          <a:p>
            <a:pPr lvl="0" algn="just"/>
            <a:r>
              <a:rPr lang="en-US" sz="2800" b="1" dirty="0" smtClean="0"/>
              <a:t>Strategic planning </a:t>
            </a:r>
            <a:r>
              <a:rPr lang="en-US" sz="2800" dirty="0" smtClean="0"/>
              <a:t>is the name we customarily give to the sense making activity. This includes both the goal setting and the strategy formulation processes.</a:t>
            </a:r>
            <a:endParaRPr lang="en-IN" sz="2800" dirty="0" smtClean="0"/>
          </a:p>
          <a:p>
            <a:pPr lvl="0" algn="just"/>
            <a:r>
              <a:rPr lang="en-US" sz="2800" b="1" dirty="0" smtClean="0"/>
              <a:t>Strategy implementation </a:t>
            </a:r>
            <a:r>
              <a:rPr lang="en-US" sz="2800" dirty="0" smtClean="0"/>
              <a:t>is the name we customarily give to actions based on that kind of planning. This stage includes administration and strategic control stages.</a:t>
            </a:r>
            <a:endParaRPr lang="en-IN" sz="28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288032"/>
          </a:xfrm>
        </p:spPr>
        <p:txBody>
          <a:bodyPr>
            <a:normAutofit fontScale="90000"/>
          </a:bodyPr>
          <a:lstStyle/>
          <a:p>
            <a:r>
              <a:rPr lang="en-US" dirty="0" smtClean="0"/>
              <a:t>The Evolution of the Concept of Strategy</a:t>
            </a:r>
            <a:endParaRPr lang="en-IN" dirty="0"/>
          </a:p>
        </p:txBody>
      </p:sp>
      <p:sp>
        <p:nvSpPr>
          <p:cNvPr id="5" name="Rectangle 4"/>
          <p:cNvSpPr/>
          <p:nvPr/>
        </p:nvSpPr>
        <p:spPr>
          <a:xfrm>
            <a:off x="72516" y="1268760"/>
            <a:ext cx="9043212" cy="2701008"/>
          </a:xfrm>
          <a:prstGeom prst="rect">
            <a:avLst/>
          </a:prstGeom>
          <a:gradFill flip="none"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5400000" scaled="1"/>
            <a:tileRect/>
          </a:gradFill>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72516" y="3969768"/>
            <a:ext cx="9043212" cy="2699592"/>
          </a:xfrm>
          <a:prstGeom prst="rect">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5400000" scaled="1"/>
            <a:tileRect/>
          </a:gradFill>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2211024" y="1799880"/>
            <a:ext cx="5791200" cy="6858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Bookman Old Style" pitchFamily="18" charset="0"/>
              </a:rPr>
              <a:t>GOAL SETTING</a:t>
            </a:r>
            <a:endParaRPr lang="en-US" b="1" dirty="0">
              <a:solidFill>
                <a:schemeClr val="accent6">
                  <a:lumMod val="50000"/>
                </a:schemeClr>
              </a:solidFill>
              <a:effectLst>
                <a:outerShdw blurRad="38100" dist="38100" dir="2700000" algn="tl">
                  <a:srgbClr val="000000">
                    <a:alpha val="43137"/>
                  </a:srgbClr>
                </a:outerShdw>
              </a:effectLst>
              <a:latin typeface="Bookman Old Style" pitchFamily="18" charset="0"/>
            </a:endParaRPr>
          </a:p>
        </p:txBody>
      </p:sp>
      <p:sp>
        <p:nvSpPr>
          <p:cNvPr id="8" name="Rectangle 7"/>
          <p:cNvSpPr/>
          <p:nvPr/>
        </p:nvSpPr>
        <p:spPr>
          <a:xfrm>
            <a:off x="2211024" y="2939250"/>
            <a:ext cx="5791200" cy="6858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Bookman Old Style" pitchFamily="18" charset="0"/>
              </a:rPr>
              <a:t>STRATEGY FORMULATION</a:t>
            </a:r>
          </a:p>
        </p:txBody>
      </p:sp>
      <p:sp>
        <p:nvSpPr>
          <p:cNvPr id="9" name="Rectangle 8"/>
          <p:cNvSpPr/>
          <p:nvPr/>
        </p:nvSpPr>
        <p:spPr>
          <a:xfrm>
            <a:off x="2211024" y="4299966"/>
            <a:ext cx="5791200" cy="6858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Bookman Old Style" pitchFamily="18" charset="0"/>
              </a:rPr>
              <a:t>ADMINISTRATION</a:t>
            </a:r>
          </a:p>
        </p:txBody>
      </p:sp>
      <p:sp>
        <p:nvSpPr>
          <p:cNvPr id="10" name="Rectangle 9"/>
          <p:cNvSpPr/>
          <p:nvPr/>
        </p:nvSpPr>
        <p:spPr>
          <a:xfrm>
            <a:off x="2213484" y="5377650"/>
            <a:ext cx="5791200" cy="6858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Bookman Old Style" pitchFamily="18" charset="0"/>
              </a:rPr>
              <a:t>STRATEGIC CONTROL</a:t>
            </a:r>
          </a:p>
        </p:txBody>
      </p:sp>
      <p:cxnSp>
        <p:nvCxnSpPr>
          <p:cNvPr id="11" name="Straight Arrow Connector 10"/>
          <p:cNvCxnSpPr>
            <a:stCxn id="7" idx="2"/>
            <a:endCxn id="8" idx="0"/>
          </p:cNvCxnSpPr>
          <p:nvPr/>
        </p:nvCxnSpPr>
        <p:spPr>
          <a:xfrm rot="5400000">
            <a:off x="4879839" y="2712465"/>
            <a:ext cx="45357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a:stCxn id="8" idx="2"/>
            <a:endCxn id="9" idx="0"/>
          </p:cNvCxnSpPr>
          <p:nvPr/>
        </p:nvCxnSpPr>
        <p:spPr>
          <a:xfrm rot="5400000">
            <a:off x="4769166" y="3962508"/>
            <a:ext cx="674916"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rot="5400000">
            <a:off x="4880633" y="5186359"/>
            <a:ext cx="45357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 name="Straight Connector 13"/>
          <p:cNvCxnSpPr>
            <a:stCxn id="10" idx="3"/>
          </p:cNvCxnSpPr>
          <p:nvPr/>
        </p:nvCxnSpPr>
        <p:spPr>
          <a:xfrm>
            <a:off x="8004684" y="5720550"/>
            <a:ext cx="914400" cy="1818"/>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p:cNvCxnSpPr/>
          <p:nvPr/>
        </p:nvCxnSpPr>
        <p:spPr>
          <a:xfrm rot="5400000" flipH="1" flipV="1">
            <a:off x="7125924" y="3931668"/>
            <a:ext cx="3581400" cy="15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a:endCxn id="7" idx="3"/>
          </p:cNvCxnSpPr>
          <p:nvPr/>
        </p:nvCxnSpPr>
        <p:spPr>
          <a:xfrm rot="10800000" flipV="1">
            <a:off x="8002224" y="2140968"/>
            <a:ext cx="914400" cy="181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a:endCxn id="8" idx="3"/>
          </p:cNvCxnSpPr>
          <p:nvPr/>
        </p:nvCxnSpPr>
        <p:spPr>
          <a:xfrm rot="10800000">
            <a:off x="8002224" y="3282150"/>
            <a:ext cx="914400" cy="181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8" name="TextBox 34"/>
          <p:cNvSpPr txBox="1"/>
          <p:nvPr/>
        </p:nvSpPr>
        <p:spPr>
          <a:xfrm>
            <a:off x="409272" y="2445768"/>
            <a:ext cx="12954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chemeClr val="tx2">
                    <a:lumMod val="75000"/>
                  </a:schemeClr>
                </a:solidFill>
                <a:effectLst>
                  <a:outerShdw blurRad="38100" dist="38100" dir="2700000" algn="tl">
                    <a:srgbClr val="000000">
                      <a:alpha val="43137"/>
                    </a:srgbClr>
                  </a:outerShdw>
                </a:effectLst>
                <a:latin typeface="Bookman Old Style" pitchFamily="18" charset="0"/>
              </a:rPr>
              <a:t>Strategic Planning</a:t>
            </a:r>
            <a:endParaRPr lang="en-US" b="1" dirty="0">
              <a:solidFill>
                <a:schemeClr val="tx2">
                  <a:lumMod val="75000"/>
                </a:schemeClr>
              </a:solidFill>
              <a:effectLst>
                <a:outerShdw blurRad="38100" dist="38100" dir="2700000" algn="tl">
                  <a:srgbClr val="000000">
                    <a:alpha val="43137"/>
                  </a:srgbClr>
                </a:outerShdw>
              </a:effectLst>
              <a:latin typeface="Bookman Old Style" pitchFamily="18" charset="0"/>
            </a:endParaRPr>
          </a:p>
        </p:txBody>
      </p:sp>
      <p:sp>
        <p:nvSpPr>
          <p:cNvPr id="19" name="TextBox 35"/>
          <p:cNvSpPr txBox="1"/>
          <p:nvPr/>
        </p:nvSpPr>
        <p:spPr>
          <a:xfrm>
            <a:off x="28272" y="4879248"/>
            <a:ext cx="215325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chemeClr val="tx2">
                    <a:lumMod val="75000"/>
                  </a:schemeClr>
                </a:solidFill>
                <a:effectLst>
                  <a:outerShdw blurRad="38100" dist="38100" dir="2700000" algn="tl">
                    <a:srgbClr val="000000">
                      <a:alpha val="43137"/>
                    </a:srgbClr>
                  </a:outerShdw>
                </a:effectLst>
                <a:latin typeface="Bookman Old Style" pitchFamily="18" charset="0"/>
              </a:rPr>
              <a:t>Strategy Implementation</a:t>
            </a:r>
            <a:endParaRPr lang="en-US" b="1" dirty="0">
              <a:solidFill>
                <a:schemeClr val="tx2">
                  <a:lumMod val="75000"/>
                </a:schemeClr>
              </a:solidFill>
              <a:effectLst>
                <a:outerShdw blurRad="38100" dist="38100" dir="2700000" algn="tl">
                  <a:srgbClr val="000000">
                    <a:alpha val="43137"/>
                  </a:srgbClr>
                </a:outerShdw>
              </a:effectLst>
              <a:latin typeface="Bookman Old Style" pitchFamily="18" charset="0"/>
            </a:endParaRPr>
          </a:p>
        </p:txBody>
      </p:sp>
      <p:sp>
        <p:nvSpPr>
          <p:cNvPr id="20" name="TextBox 36"/>
          <p:cNvSpPr txBox="1"/>
          <p:nvPr/>
        </p:nvSpPr>
        <p:spPr>
          <a:xfrm>
            <a:off x="1171272" y="692696"/>
            <a:ext cx="6553200" cy="461665"/>
          </a:xfrm>
          <a:prstGeom prst="rect">
            <a:avLst/>
          </a:prstGeom>
          <a:solidFill>
            <a:schemeClr val="accent3">
              <a:lumMod val="75000"/>
            </a:schemeClr>
          </a:solidFill>
          <a:ln cap="rnd">
            <a:noFill/>
            <a:bevel/>
          </a:ln>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spc="50" dirty="0" smtClean="0">
                <a:ln w="11430">
                  <a:no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rPr>
              <a:t>STRATEGIC MANAGEMENT PROCESS</a:t>
            </a:r>
            <a:endParaRPr lang="en-US" sz="2400" b="1" spc="50" dirty="0">
              <a:ln w="11430">
                <a:no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52128"/>
          </a:xfrm>
        </p:spPr>
        <p:txBody>
          <a:bodyPr>
            <a:normAutofit/>
          </a:bodyPr>
          <a:lstStyle/>
          <a:p>
            <a:r>
              <a:rPr lang="en-US" dirty="0" smtClean="0"/>
              <a:t>Levels of Strategy</a:t>
            </a:r>
            <a:endParaRPr lang="en-IN" dirty="0"/>
          </a:p>
        </p:txBody>
      </p:sp>
      <p:sp>
        <p:nvSpPr>
          <p:cNvPr id="3" name="Content Placeholder 2"/>
          <p:cNvSpPr>
            <a:spLocks noGrp="1"/>
          </p:cNvSpPr>
          <p:nvPr>
            <p:ph idx="1"/>
          </p:nvPr>
        </p:nvSpPr>
        <p:spPr>
          <a:xfrm>
            <a:off x="179512" y="1340768"/>
            <a:ext cx="8784976" cy="5328592"/>
          </a:xfrm>
        </p:spPr>
        <p:txBody>
          <a:bodyPr>
            <a:normAutofit lnSpcReduction="10000"/>
          </a:bodyPr>
          <a:lstStyle/>
          <a:p>
            <a:pPr algn="just">
              <a:buNone/>
            </a:pPr>
            <a:r>
              <a:rPr lang="en-US" sz="2800" dirty="0" smtClean="0"/>
              <a:t>	Corporate Level Strategy</a:t>
            </a:r>
          </a:p>
          <a:p>
            <a:pPr algn="just"/>
            <a:r>
              <a:rPr lang="en-US" sz="2800" dirty="0" smtClean="0"/>
              <a:t>Corporate level strategy is formulated by top management to oversee the interests and operations of organizations made up of more than one line of business. </a:t>
            </a:r>
          </a:p>
          <a:p>
            <a:pPr algn="just">
              <a:buNone/>
            </a:pPr>
            <a:r>
              <a:rPr lang="en-US" sz="2800" dirty="0" smtClean="0"/>
              <a:t>	The major questions at this level are these: </a:t>
            </a:r>
          </a:p>
          <a:p>
            <a:pPr algn="just"/>
            <a:r>
              <a:rPr lang="en-US" sz="2800" dirty="0" smtClean="0"/>
              <a:t>What kinds of business should the company be engaged in? </a:t>
            </a:r>
          </a:p>
          <a:p>
            <a:pPr algn="just"/>
            <a:r>
              <a:rPr lang="en-US" sz="2800" dirty="0" smtClean="0"/>
              <a:t>What are the goals and expectations for each business?</a:t>
            </a:r>
          </a:p>
          <a:p>
            <a:pPr algn="just"/>
            <a:r>
              <a:rPr lang="en-US" sz="2800" dirty="0" smtClean="0"/>
              <a:t>How should resources be allocated to reach these goals? </a:t>
            </a:r>
            <a:endParaRPr lang="en-IN" sz="2800" dirty="0" smtClean="0"/>
          </a:p>
          <a:p>
            <a:pPr algn="just"/>
            <a:endParaRPr lang="en-US" sz="2800" dirty="0" smtClean="0"/>
          </a:p>
          <a:p>
            <a:pPr algn="just">
              <a:buNone/>
            </a:pPr>
            <a:r>
              <a:rPr lang="en-US" sz="2800" dirty="0" smtClean="0"/>
              <a:t>	</a:t>
            </a:r>
            <a:endParaRPr lang="en-IN" sz="28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576064"/>
          </a:xfrm>
        </p:spPr>
        <p:txBody>
          <a:bodyPr>
            <a:noAutofit/>
          </a:bodyPr>
          <a:lstStyle/>
          <a:p>
            <a:r>
              <a:rPr lang="en-US" sz="3200" dirty="0" smtClean="0"/>
              <a:t>Levels of Strategy</a:t>
            </a:r>
            <a:endParaRPr lang="en-IN" sz="3200" dirty="0"/>
          </a:p>
        </p:txBody>
      </p:sp>
      <p:sp>
        <p:nvSpPr>
          <p:cNvPr id="3" name="Content Placeholder 2"/>
          <p:cNvSpPr>
            <a:spLocks noGrp="1"/>
          </p:cNvSpPr>
          <p:nvPr>
            <p:ph idx="1"/>
          </p:nvPr>
        </p:nvSpPr>
        <p:spPr>
          <a:xfrm>
            <a:off x="179512" y="764704"/>
            <a:ext cx="8784976" cy="6093296"/>
          </a:xfrm>
        </p:spPr>
        <p:txBody>
          <a:bodyPr>
            <a:normAutofit fontScale="40000" lnSpcReduction="20000"/>
          </a:bodyPr>
          <a:lstStyle/>
          <a:p>
            <a:pPr algn="just">
              <a:buNone/>
            </a:pPr>
            <a:r>
              <a:rPr lang="en-US" sz="3600" dirty="0" smtClean="0"/>
              <a:t>	</a:t>
            </a:r>
            <a:r>
              <a:rPr lang="en-US" sz="5000" dirty="0" smtClean="0"/>
              <a:t>Business Unit Strategy</a:t>
            </a:r>
          </a:p>
          <a:p>
            <a:pPr algn="just"/>
            <a:r>
              <a:rPr lang="en-US" sz="5000" dirty="0" smtClean="0"/>
              <a:t>Business unit strategy (also called line of business strategy) is concerned with managing the interest and operations of a particular line of business.</a:t>
            </a:r>
          </a:p>
          <a:p>
            <a:pPr algn="just">
              <a:buNone/>
            </a:pPr>
            <a:r>
              <a:rPr lang="en-US" sz="5000" dirty="0" smtClean="0"/>
              <a:t>	It deals with questions such as: </a:t>
            </a:r>
          </a:p>
          <a:p>
            <a:pPr algn="just"/>
            <a:r>
              <a:rPr lang="en-US" sz="5000" dirty="0" smtClean="0"/>
              <a:t>How will the business compete within its market? What products/services should it offer? </a:t>
            </a:r>
          </a:p>
          <a:p>
            <a:pPr algn="just"/>
            <a:r>
              <a:rPr lang="en-US" sz="5000" dirty="0" smtClean="0"/>
              <a:t>Which customers does it seek to serve? </a:t>
            </a:r>
          </a:p>
          <a:p>
            <a:pPr algn="just"/>
            <a:r>
              <a:rPr lang="en-US" sz="5000" dirty="0" smtClean="0"/>
              <a:t>How will resources be distributed within the business? </a:t>
            </a:r>
          </a:p>
          <a:p>
            <a:pPr algn="just"/>
            <a:r>
              <a:rPr lang="en-US" sz="5000" dirty="0" smtClean="0"/>
              <a:t>Business unit strategy attempts to determine what approach to its market the business should take, and how it should conduct itself, given its resources and the conditions of the market. </a:t>
            </a:r>
          </a:p>
          <a:p>
            <a:pPr algn="just"/>
            <a:r>
              <a:rPr lang="en-US" sz="5000" dirty="0" smtClean="0"/>
              <a:t>One approach to dealing with this problem is to create strategic business units (SBUs).</a:t>
            </a:r>
          </a:p>
          <a:p>
            <a:pPr algn="just"/>
            <a:r>
              <a:rPr lang="en-US" sz="5000" dirty="0" smtClean="0"/>
              <a:t>In this system of organizations various business activities that produce a particular type of product or service are grouped and treated as a single business unit. </a:t>
            </a:r>
          </a:p>
          <a:p>
            <a:pPr algn="just"/>
            <a:r>
              <a:rPr lang="en-US" sz="5000" dirty="0" smtClean="0"/>
              <a:t>The corporate level provides a set of guidelines for the SBUs which develop their own strategies on the business unit level. </a:t>
            </a:r>
          </a:p>
          <a:p>
            <a:pPr algn="just"/>
            <a:r>
              <a:rPr lang="en-US" sz="5000" dirty="0" smtClean="0"/>
              <a:t>The corporate level then reviews the SBU plans and negotiates changes if necessary. </a:t>
            </a:r>
            <a:endParaRPr lang="en-IN" sz="5000" dirty="0" smtClean="0"/>
          </a:p>
          <a:p>
            <a:pPr algn="just"/>
            <a:endParaRPr lang="en-IN" sz="2400" dirty="0" smtClean="0"/>
          </a:p>
          <a:p>
            <a:pPr algn="just"/>
            <a:endParaRPr lang="en-US" sz="2800" dirty="0" smtClean="0"/>
          </a:p>
          <a:p>
            <a:pPr algn="just">
              <a:buNone/>
            </a:pPr>
            <a:r>
              <a:rPr lang="en-US" sz="2800" dirty="0" smtClean="0"/>
              <a:t>	</a:t>
            </a:r>
            <a:endParaRPr lang="en-IN" sz="28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52128"/>
          </a:xfrm>
        </p:spPr>
        <p:txBody>
          <a:bodyPr>
            <a:noAutofit/>
          </a:bodyPr>
          <a:lstStyle/>
          <a:p>
            <a:r>
              <a:rPr lang="en-US" sz="4000" dirty="0" smtClean="0"/>
              <a:t>Levels of Strategy</a:t>
            </a:r>
            <a:endParaRPr lang="en-IN" sz="4000" dirty="0"/>
          </a:p>
        </p:txBody>
      </p:sp>
      <p:sp>
        <p:nvSpPr>
          <p:cNvPr id="3" name="Content Placeholder 2"/>
          <p:cNvSpPr>
            <a:spLocks noGrp="1"/>
          </p:cNvSpPr>
          <p:nvPr>
            <p:ph idx="1"/>
          </p:nvPr>
        </p:nvSpPr>
        <p:spPr>
          <a:xfrm>
            <a:off x="179512" y="1196752"/>
            <a:ext cx="8784976" cy="5472608"/>
          </a:xfrm>
        </p:spPr>
        <p:txBody>
          <a:bodyPr>
            <a:normAutofit/>
          </a:bodyPr>
          <a:lstStyle/>
          <a:p>
            <a:pPr algn="just">
              <a:buNone/>
            </a:pPr>
            <a:r>
              <a:rPr lang="en-US" sz="3600" dirty="0" smtClean="0"/>
              <a:t>	</a:t>
            </a:r>
            <a:r>
              <a:rPr lang="en-US" sz="2800" dirty="0" smtClean="0"/>
              <a:t>Functional Level Strategy</a:t>
            </a:r>
          </a:p>
          <a:p>
            <a:pPr algn="just"/>
            <a:r>
              <a:rPr lang="en-US" sz="2800" dirty="0" smtClean="0"/>
              <a:t>Functional - level strategies create a framework for managers in each function - such as marketing or production to carry out business unit strategies and corporate strategies. </a:t>
            </a:r>
          </a:p>
          <a:p>
            <a:pPr algn="just"/>
            <a:r>
              <a:rPr lang="en-US" sz="2800" dirty="0" smtClean="0"/>
              <a:t>This functional - level strategy completes the hierarchy of strategies. Operational plans follow from functional level strategies.</a:t>
            </a:r>
            <a:endParaRPr lang="en-IN" sz="2800" dirty="0" smtClean="0"/>
          </a:p>
          <a:p>
            <a:pPr algn="just"/>
            <a:endParaRPr lang="en-US" sz="2800" dirty="0" smtClean="0"/>
          </a:p>
          <a:p>
            <a:pPr algn="just">
              <a:buNone/>
            </a:pPr>
            <a:r>
              <a:rPr lang="en-US" sz="2800" dirty="0" smtClean="0"/>
              <a:t>	</a:t>
            </a:r>
            <a:endParaRPr lang="en-IN" sz="28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7208" y="665844"/>
            <a:ext cx="9109584" cy="60778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4" name="Rounded Rectangle 33"/>
          <p:cNvSpPr/>
          <p:nvPr/>
        </p:nvSpPr>
        <p:spPr>
          <a:xfrm>
            <a:off x="68832" y="4930218"/>
            <a:ext cx="1981200" cy="1066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rgbClr val="972978"/>
                </a:solidFill>
                <a:latin typeface="Bookman Old Style" pitchFamily="18" charset="0"/>
                <a:cs typeface="Times New Roman" pitchFamily="18" charset="0"/>
              </a:rPr>
              <a:t>RESEARCH &amp; DEVELOPMENT</a:t>
            </a:r>
            <a:endParaRPr lang="en-US" sz="1600" b="1" dirty="0">
              <a:solidFill>
                <a:srgbClr val="972978"/>
              </a:solidFill>
              <a:latin typeface="Bookman Old Style" pitchFamily="18" charset="0"/>
              <a:cs typeface="Times New Roman" pitchFamily="18" charset="0"/>
            </a:endParaRPr>
          </a:p>
        </p:txBody>
      </p:sp>
      <p:sp>
        <p:nvSpPr>
          <p:cNvPr id="35" name="Rounded Rectangle 34"/>
          <p:cNvSpPr/>
          <p:nvPr/>
        </p:nvSpPr>
        <p:spPr>
          <a:xfrm>
            <a:off x="7027608" y="4913010"/>
            <a:ext cx="1981200" cy="1066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rgbClr val="972978"/>
                </a:solidFill>
                <a:latin typeface="Bookman Old Style" pitchFamily="18" charset="0"/>
                <a:cs typeface="Times New Roman" pitchFamily="18" charset="0"/>
              </a:rPr>
              <a:t>FINANCE</a:t>
            </a:r>
            <a:endParaRPr lang="en-US" sz="1600" b="1" dirty="0">
              <a:solidFill>
                <a:srgbClr val="972978"/>
              </a:solidFill>
              <a:latin typeface="Bookman Old Style" pitchFamily="18" charset="0"/>
              <a:cs typeface="Times New Roman" pitchFamily="18" charset="0"/>
            </a:endParaRPr>
          </a:p>
        </p:txBody>
      </p:sp>
      <p:sp>
        <p:nvSpPr>
          <p:cNvPr id="36" name="Rounded Rectangle 35"/>
          <p:cNvSpPr/>
          <p:nvPr/>
        </p:nvSpPr>
        <p:spPr>
          <a:xfrm>
            <a:off x="4729320" y="4913010"/>
            <a:ext cx="1981200" cy="1066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rgbClr val="972978"/>
                </a:solidFill>
                <a:latin typeface="Bookman Old Style" pitchFamily="18" charset="0"/>
                <a:cs typeface="Times New Roman" pitchFamily="18" charset="0"/>
              </a:rPr>
              <a:t>MARKETING</a:t>
            </a:r>
            <a:endParaRPr lang="en-US" sz="1600" b="1" dirty="0">
              <a:solidFill>
                <a:srgbClr val="972978"/>
              </a:solidFill>
              <a:latin typeface="Bookman Old Style" pitchFamily="18" charset="0"/>
              <a:cs typeface="Times New Roman" pitchFamily="18" charset="0"/>
            </a:endParaRPr>
          </a:p>
        </p:txBody>
      </p:sp>
      <p:sp>
        <p:nvSpPr>
          <p:cNvPr id="37" name="Rounded Rectangle 36"/>
          <p:cNvSpPr/>
          <p:nvPr/>
        </p:nvSpPr>
        <p:spPr>
          <a:xfrm>
            <a:off x="2384328" y="4913010"/>
            <a:ext cx="1981200" cy="1066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rgbClr val="972978"/>
                </a:solidFill>
                <a:latin typeface="Bookman Old Style" pitchFamily="18" charset="0"/>
                <a:cs typeface="Times New Roman" pitchFamily="18" charset="0"/>
              </a:rPr>
              <a:t>PRODUCTIVITY / OPERATIONS</a:t>
            </a:r>
            <a:endParaRPr lang="en-US" sz="1600" b="1" dirty="0">
              <a:solidFill>
                <a:srgbClr val="972978"/>
              </a:solidFill>
              <a:latin typeface="Bookman Old Style" pitchFamily="18" charset="0"/>
              <a:cs typeface="Times New Roman" pitchFamily="18" charset="0"/>
            </a:endParaRPr>
          </a:p>
        </p:txBody>
      </p:sp>
      <p:sp>
        <p:nvSpPr>
          <p:cNvPr id="38" name="Rounded Rectangle 37"/>
          <p:cNvSpPr/>
          <p:nvPr/>
        </p:nvSpPr>
        <p:spPr>
          <a:xfrm>
            <a:off x="1236408" y="2779410"/>
            <a:ext cx="1981200" cy="1066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rgbClr val="972978"/>
                </a:solidFill>
                <a:latin typeface="Bookman Old Style" pitchFamily="18" charset="0"/>
                <a:cs typeface="Times New Roman" pitchFamily="18" charset="0"/>
              </a:rPr>
              <a:t>STRATEGIC BUSINESS UNIT</a:t>
            </a:r>
            <a:endParaRPr lang="en-US" sz="1600" b="1" dirty="0">
              <a:solidFill>
                <a:srgbClr val="972978"/>
              </a:solidFill>
              <a:latin typeface="Bookman Old Style" pitchFamily="18" charset="0"/>
              <a:cs typeface="Times New Roman" pitchFamily="18" charset="0"/>
            </a:endParaRPr>
          </a:p>
        </p:txBody>
      </p:sp>
      <p:sp>
        <p:nvSpPr>
          <p:cNvPr id="39" name="Rounded Rectangle 38"/>
          <p:cNvSpPr/>
          <p:nvPr/>
        </p:nvSpPr>
        <p:spPr>
          <a:xfrm>
            <a:off x="3755928" y="2779410"/>
            <a:ext cx="1981200" cy="1066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rgbClr val="972978"/>
                </a:solidFill>
                <a:latin typeface="Bookman Old Style" pitchFamily="18" charset="0"/>
                <a:cs typeface="Times New Roman" pitchFamily="18" charset="0"/>
              </a:rPr>
              <a:t>STRATEGIC BUSINESS UNIT</a:t>
            </a:r>
            <a:endParaRPr lang="en-US" sz="1600" b="1" dirty="0">
              <a:solidFill>
                <a:srgbClr val="972978"/>
              </a:solidFill>
              <a:latin typeface="Bookman Old Style" pitchFamily="18" charset="0"/>
              <a:cs typeface="Times New Roman" pitchFamily="18" charset="0"/>
            </a:endParaRPr>
          </a:p>
        </p:txBody>
      </p:sp>
      <p:sp>
        <p:nvSpPr>
          <p:cNvPr id="40" name="Rounded Rectangle 39"/>
          <p:cNvSpPr/>
          <p:nvPr/>
        </p:nvSpPr>
        <p:spPr>
          <a:xfrm>
            <a:off x="6341808" y="2779410"/>
            <a:ext cx="1981200" cy="1066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rgbClr val="972978"/>
                </a:solidFill>
                <a:latin typeface="Bookman Old Style" pitchFamily="18" charset="0"/>
                <a:cs typeface="Times New Roman" pitchFamily="18" charset="0"/>
              </a:rPr>
              <a:t>STRATEGIC BUSINESS UNIT</a:t>
            </a:r>
            <a:endParaRPr lang="en-US" sz="1600" b="1" dirty="0">
              <a:solidFill>
                <a:srgbClr val="972978"/>
              </a:solidFill>
              <a:latin typeface="Bookman Old Style" pitchFamily="18" charset="0"/>
              <a:cs typeface="Times New Roman" pitchFamily="18" charset="0"/>
            </a:endParaRPr>
          </a:p>
        </p:txBody>
      </p:sp>
      <p:sp>
        <p:nvSpPr>
          <p:cNvPr id="41" name="Rounded Rectangle 40"/>
          <p:cNvSpPr/>
          <p:nvPr/>
        </p:nvSpPr>
        <p:spPr>
          <a:xfrm>
            <a:off x="3674808" y="874410"/>
            <a:ext cx="2133600" cy="1066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smtClean="0">
                <a:solidFill>
                  <a:srgbClr val="972978"/>
                </a:solidFill>
                <a:latin typeface="Bookman Old Style" pitchFamily="18" charset="0"/>
                <a:cs typeface="Times New Roman" pitchFamily="18" charset="0"/>
              </a:rPr>
              <a:t>MULTIBUSINESS CORPORATION</a:t>
            </a:r>
            <a:endParaRPr lang="en-US" sz="1600" b="1" dirty="0">
              <a:solidFill>
                <a:srgbClr val="972978"/>
              </a:solidFill>
              <a:latin typeface="Bookman Old Style" pitchFamily="18" charset="0"/>
              <a:cs typeface="Times New Roman" pitchFamily="18" charset="0"/>
            </a:endParaRPr>
          </a:p>
        </p:txBody>
      </p:sp>
      <p:cxnSp>
        <p:nvCxnSpPr>
          <p:cNvPr id="42" name="Straight Connector 41"/>
          <p:cNvCxnSpPr>
            <a:stCxn id="41" idx="2"/>
            <a:endCxn id="39" idx="0"/>
          </p:cNvCxnSpPr>
          <p:nvPr/>
        </p:nvCxnSpPr>
        <p:spPr>
          <a:xfrm rot="16200000" flipH="1">
            <a:off x="4322508" y="2360310"/>
            <a:ext cx="838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2192592" y="2135418"/>
            <a:ext cx="512064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a:stCxn id="38" idx="0"/>
          </p:cNvCxnSpPr>
          <p:nvPr/>
        </p:nvCxnSpPr>
        <p:spPr>
          <a:xfrm rot="16200000" flipV="1">
            <a:off x="1870596" y="2457414"/>
            <a:ext cx="64399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p:cNvCxnSpPr>
            <a:stCxn id="40" idx="0"/>
          </p:cNvCxnSpPr>
          <p:nvPr/>
        </p:nvCxnSpPr>
        <p:spPr>
          <a:xfrm rot="16200000" flipV="1">
            <a:off x="6975996" y="2457414"/>
            <a:ext cx="64399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Straight Connector 45"/>
          <p:cNvCxnSpPr>
            <a:stCxn id="34" idx="0"/>
          </p:cNvCxnSpPr>
          <p:nvPr/>
        </p:nvCxnSpPr>
        <p:spPr>
          <a:xfrm rot="16200000" flipV="1">
            <a:off x="762012" y="4632798"/>
            <a:ext cx="585000" cy="9840"/>
          </a:xfrm>
          <a:prstGeom prst="line">
            <a:avLst/>
          </a:prstGeom>
        </p:spPr>
        <p:style>
          <a:lnRef idx="3">
            <a:schemeClr val="accent1"/>
          </a:lnRef>
          <a:fillRef idx="0">
            <a:schemeClr val="accent1"/>
          </a:fillRef>
          <a:effectRef idx="2">
            <a:schemeClr val="accent1"/>
          </a:effectRef>
          <a:fontRef idx="minor">
            <a:schemeClr val="tx1"/>
          </a:fontRef>
        </p:style>
      </p:cxnSp>
      <p:cxnSp>
        <p:nvCxnSpPr>
          <p:cNvPr id="47" name="Straight Connector 46"/>
          <p:cNvCxnSpPr>
            <a:stCxn id="37" idx="0"/>
          </p:cNvCxnSpPr>
          <p:nvPr/>
        </p:nvCxnSpPr>
        <p:spPr>
          <a:xfrm rot="16200000" flipV="1">
            <a:off x="3042984" y="4620402"/>
            <a:ext cx="58521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a:stCxn id="36" idx="0"/>
          </p:cNvCxnSpPr>
          <p:nvPr/>
        </p:nvCxnSpPr>
        <p:spPr>
          <a:xfrm rot="16200000" flipV="1">
            <a:off x="5405184" y="4620402"/>
            <a:ext cx="58521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9" name="Straight Connector 48"/>
          <p:cNvCxnSpPr>
            <a:stCxn id="35" idx="0"/>
          </p:cNvCxnSpPr>
          <p:nvPr/>
        </p:nvCxnSpPr>
        <p:spPr>
          <a:xfrm rot="16200000" flipV="1">
            <a:off x="7691184" y="4620402"/>
            <a:ext cx="58521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nvCxnSpPr>
        <p:spPr>
          <a:xfrm>
            <a:off x="1049592" y="4330929"/>
            <a:ext cx="69342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rot="16200000" flipH="1">
            <a:off x="4493106" y="4116624"/>
            <a:ext cx="457200" cy="0"/>
          </a:xfrm>
          <a:prstGeom prst="line">
            <a:avLst/>
          </a:prstGeom>
        </p:spPr>
        <p:style>
          <a:lnRef idx="3">
            <a:schemeClr val="accent1"/>
          </a:lnRef>
          <a:fillRef idx="0">
            <a:schemeClr val="accent1"/>
          </a:fillRef>
          <a:effectRef idx="2">
            <a:schemeClr val="accent1"/>
          </a:effectRef>
          <a:fontRef idx="minor">
            <a:schemeClr val="tx1"/>
          </a:fontRef>
        </p:style>
      </p:cxnSp>
      <p:sp>
        <p:nvSpPr>
          <p:cNvPr id="52" name="TextBox 41"/>
          <p:cNvSpPr txBox="1"/>
          <p:nvPr/>
        </p:nvSpPr>
        <p:spPr>
          <a:xfrm>
            <a:off x="2344992" y="114300"/>
            <a:ext cx="4191000" cy="461665"/>
          </a:xfrm>
          <a:prstGeom prst="rect">
            <a:avLst/>
          </a:prstGeom>
          <a:solidFill>
            <a:schemeClr val="accent3">
              <a:lumMod val="75000"/>
            </a:schemeClr>
          </a:solidFill>
          <a:ln cap="rnd">
            <a:noFill/>
            <a:bevel/>
          </a:ln>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spc="50" dirty="0" smtClean="0">
                <a:ln w="11430">
                  <a:no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rPr>
              <a:t>Three levels of strategy</a:t>
            </a:r>
            <a:endParaRPr lang="en-US" sz="2400" b="1" spc="50" dirty="0">
              <a:ln w="11430">
                <a:no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endParaRPr>
          </a:p>
        </p:txBody>
      </p:sp>
      <p:sp>
        <p:nvSpPr>
          <p:cNvPr id="53" name="Rectangle 52"/>
          <p:cNvSpPr/>
          <p:nvPr/>
        </p:nvSpPr>
        <p:spPr>
          <a:xfrm>
            <a:off x="211392" y="6420756"/>
            <a:ext cx="3810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TextBox 43"/>
          <p:cNvSpPr txBox="1"/>
          <p:nvPr/>
        </p:nvSpPr>
        <p:spPr>
          <a:xfrm>
            <a:off x="436368" y="6326412"/>
            <a:ext cx="2514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solidFill>
                  <a:schemeClr val="tx2">
                    <a:lumMod val="75000"/>
                  </a:schemeClr>
                </a:solidFill>
                <a:effectLst>
                  <a:outerShdw blurRad="38100" dist="38100" dir="2700000" algn="tl">
                    <a:srgbClr val="000000">
                      <a:alpha val="43137"/>
                    </a:srgbClr>
                  </a:outerShdw>
                </a:effectLst>
                <a:latin typeface="Bookman Old Style" pitchFamily="18" charset="0"/>
              </a:rPr>
              <a:t>Corporate – level Strategy</a:t>
            </a:r>
            <a:endParaRPr lang="en-US" sz="1200" b="1" dirty="0">
              <a:solidFill>
                <a:schemeClr val="tx2">
                  <a:lumMod val="75000"/>
                </a:schemeClr>
              </a:solidFill>
              <a:effectLst>
                <a:outerShdw blurRad="38100" dist="38100" dir="2700000" algn="tl">
                  <a:srgbClr val="000000">
                    <a:alpha val="43137"/>
                  </a:srgbClr>
                </a:outerShdw>
              </a:effectLst>
              <a:latin typeface="Bookman Old Style" pitchFamily="18" charset="0"/>
            </a:endParaRPr>
          </a:p>
        </p:txBody>
      </p:sp>
      <p:sp>
        <p:nvSpPr>
          <p:cNvPr id="55" name="Rectangle 54"/>
          <p:cNvSpPr/>
          <p:nvPr/>
        </p:nvSpPr>
        <p:spPr>
          <a:xfrm>
            <a:off x="3121500" y="6438900"/>
            <a:ext cx="3810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TextBox 45"/>
          <p:cNvSpPr txBox="1"/>
          <p:nvPr/>
        </p:nvSpPr>
        <p:spPr>
          <a:xfrm>
            <a:off x="3346476" y="6344556"/>
            <a:ext cx="2514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solidFill>
                  <a:schemeClr val="tx2">
                    <a:lumMod val="75000"/>
                  </a:schemeClr>
                </a:solidFill>
                <a:effectLst>
                  <a:outerShdw blurRad="38100" dist="38100" dir="2700000" algn="tl">
                    <a:srgbClr val="000000">
                      <a:alpha val="43137"/>
                    </a:srgbClr>
                  </a:outerShdw>
                </a:effectLst>
                <a:latin typeface="Bookman Old Style" pitchFamily="18" charset="0"/>
              </a:rPr>
              <a:t>Business unit Strategy</a:t>
            </a:r>
            <a:endParaRPr lang="en-US" sz="1200" b="1" dirty="0">
              <a:solidFill>
                <a:schemeClr val="tx2">
                  <a:lumMod val="75000"/>
                </a:schemeClr>
              </a:solidFill>
              <a:effectLst>
                <a:outerShdw blurRad="38100" dist="38100" dir="2700000" algn="tl">
                  <a:srgbClr val="000000">
                    <a:alpha val="43137"/>
                  </a:srgbClr>
                </a:outerShdw>
              </a:effectLst>
              <a:latin typeface="Bookman Old Style" pitchFamily="18" charset="0"/>
            </a:endParaRPr>
          </a:p>
        </p:txBody>
      </p:sp>
      <p:sp>
        <p:nvSpPr>
          <p:cNvPr id="57" name="Rectangle 56"/>
          <p:cNvSpPr/>
          <p:nvPr/>
        </p:nvSpPr>
        <p:spPr>
          <a:xfrm>
            <a:off x="6078792" y="6438900"/>
            <a:ext cx="3810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TextBox 47"/>
          <p:cNvSpPr txBox="1"/>
          <p:nvPr/>
        </p:nvSpPr>
        <p:spPr>
          <a:xfrm>
            <a:off x="6383592" y="6344556"/>
            <a:ext cx="2514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solidFill>
                  <a:schemeClr val="tx2">
                    <a:lumMod val="75000"/>
                  </a:schemeClr>
                </a:solidFill>
                <a:effectLst>
                  <a:outerShdw blurRad="38100" dist="38100" dir="2700000" algn="tl">
                    <a:srgbClr val="000000">
                      <a:alpha val="43137"/>
                    </a:srgbClr>
                  </a:outerShdw>
                </a:effectLst>
                <a:latin typeface="Bookman Old Style" pitchFamily="18" charset="0"/>
              </a:rPr>
              <a:t>Functional – level Strategy</a:t>
            </a:r>
            <a:endParaRPr lang="en-US" sz="1200" b="1" dirty="0">
              <a:solidFill>
                <a:schemeClr val="tx2">
                  <a:lumMod val="75000"/>
                </a:schemeClr>
              </a:solidFill>
              <a:effectLst>
                <a:outerShdw blurRad="38100" dist="38100" dir="2700000" algn="tl">
                  <a:srgbClr val="000000">
                    <a:alpha val="43137"/>
                  </a:srgbClr>
                </a:outerShdw>
              </a:effectLst>
              <a:latin typeface="Bookman Old Style"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7675" y="1347788"/>
            <a:ext cx="8248650" cy="5243512"/>
          </a:xfrm>
          <a:prstGeom prst="rect">
            <a:avLst/>
          </a:prstGeom>
          <a:solidFill>
            <a:srgbClr val="7999FF"/>
          </a:solidFill>
        </p:spPr>
        <p:style>
          <a:lnRef idx="1">
            <a:schemeClr val="accent4"/>
          </a:lnRef>
          <a:fillRef idx="3">
            <a:schemeClr val="accent4"/>
          </a:fillRef>
          <a:effectRef idx="2">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7" name="Rectangle 6"/>
          <p:cNvSpPr/>
          <p:nvPr/>
        </p:nvSpPr>
        <p:spPr>
          <a:xfrm>
            <a:off x="1792287" y="1743075"/>
            <a:ext cx="5791200" cy="6858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b="1" dirty="0">
                <a:solidFill>
                  <a:schemeClr val="accent6">
                    <a:lumMod val="50000"/>
                  </a:schemeClr>
                </a:solidFill>
                <a:effectLst>
                  <a:outerShdw blurRad="38100" dist="38100" dir="2700000" algn="tl">
                    <a:srgbClr val="000000">
                      <a:alpha val="43137"/>
                    </a:srgbClr>
                  </a:outerShdw>
                </a:effectLst>
                <a:latin typeface="Bookman Old Style" pitchFamily="18" charset="0"/>
              </a:rPr>
              <a:t>CORPORATE STRATEGY</a:t>
            </a:r>
          </a:p>
        </p:txBody>
      </p:sp>
      <p:sp>
        <p:nvSpPr>
          <p:cNvPr id="8" name="Rectangle 7"/>
          <p:cNvSpPr/>
          <p:nvPr/>
        </p:nvSpPr>
        <p:spPr>
          <a:xfrm>
            <a:off x="1792287" y="3043238"/>
            <a:ext cx="5791200" cy="6858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b="1" dirty="0">
                <a:solidFill>
                  <a:schemeClr val="accent6">
                    <a:lumMod val="50000"/>
                  </a:schemeClr>
                </a:solidFill>
                <a:effectLst>
                  <a:outerShdw blurRad="38100" dist="38100" dir="2700000" algn="tl">
                    <a:srgbClr val="000000">
                      <a:alpha val="43137"/>
                    </a:srgbClr>
                  </a:outerShdw>
                </a:effectLst>
                <a:latin typeface="Bookman Old Style" pitchFamily="18" charset="0"/>
              </a:rPr>
              <a:t>BUSINESS UNIT STRATEGY</a:t>
            </a:r>
          </a:p>
        </p:txBody>
      </p:sp>
      <p:sp>
        <p:nvSpPr>
          <p:cNvPr id="9" name="Rectangle 8"/>
          <p:cNvSpPr/>
          <p:nvPr/>
        </p:nvSpPr>
        <p:spPr>
          <a:xfrm>
            <a:off x="1792287" y="4330700"/>
            <a:ext cx="5791200" cy="6858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b="1" dirty="0">
                <a:solidFill>
                  <a:schemeClr val="accent6">
                    <a:lumMod val="50000"/>
                  </a:schemeClr>
                </a:solidFill>
                <a:effectLst>
                  <a:outerShdw blurRad="38100" dist="38100" dir="2700000" algn="tl">
                    <a:srgbClr val="000000">
                      <a:alpha val="43137"/>
                    </a:srgbClr>
                  </a:outerShdw>
                </a:effectLst>
                <a:latin typeface="Bookman Old Style" pitchFamily="18" charset="0"/>
              </a:rPr>
              <a:t>FUNCTIONAL – LEVEL STRATEGY</a:t>
            </a:r>
          </a:p>
        </p:txBody>
      </p:sp>
      <p:sp>
        <p:nvSpPr>
          <p:cNvPr id="10" name="Rectangle 9"/>
          <p:cNvSpPr/>
          <p:nvPr/>
        </p:nvSpPr>
        <p:spPr>
          <a:xfrm>
            <a:off x="1793875" y="5597525"/>
            <a:ext cx="5791200" cy="685800"/>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b="1" dirty="0">
                <a:solidFill>
                  <a:schemeClr val="accent6">
                    <a:lumMod val="50000"/>
                  </a:schemeClr>
                </a:solidFill>
                <a:effectLst>
                  <a:outerShdw blurRad="38100" dist="38100" dir="2700000" algn="tl">
                    <a:srgbClr val="000000">
                      <a:alpha val="43137"/>
                    </a:srgbClr>
                  </a:outerShdw>
                </a:effectLst>
                <a:latin typeface="Bookman Old Style" pitchFamily="18" charset="0"/>
              </a:rPr>
              <a:t>STRATEGIC CONTROL</a:t>
            </a:r>
          </a:p>
        </p:txBody>
      </p:sp>
      <p:sp>
        <p:nvSpPr>
          <p:cNvPr id="11" name="TextBox 36"/>
          <p:cNvSpPr txBox="1"/>
          <p:nvPr/>
        </p:nvSpPr>
        <p:spPr>
          <a:xfrm>
            <a:off x="596224" y="266700"/>
            <a:ext cx="7924800" cy="830997"/>
          </a:xfrm>
          <a:prstGeom prst="rect">
            <a:avLst/>
          </a:prstGeom>
          <a:solidFill>
            <a:schemeClr val="accent3">
              <a:lumMod val="75000"/>
            </a:schemeClr>
          </a:solidFill>
          <a:ln cap="rnd">
            <a:noFill/>
            <a:bevel/>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400" b="1" spc="50" dirty="0">
                <a:ln w="11430">
                  <a:no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rPr>
              <a:t>Hierarchy of strategic and operational plans at a Multi – Business Organization</a:t>
            </a:r>
          </a:p>
        </p:txBody>
      </p:sp>
      <p:sp>
        <p:nvSpPr>
          <p:cNvPr id="12" name="Down Arrow 11"/>
          <p:cNvSpPr/>
          <p:nvPr/>
        </p:nvSpPr>
        <p:spPr>
          <a:xfrm>
            <a:off x="4562475" y="2447925"/>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3" name="Down Arrow 12"/>
          <p:cNvSpPr/>
          <p:nvPr/>
        </p:nvSpPr>
        <p:spPr>
          <a:xfrm>
            <a:off x="4543425" y="3724275"/>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4" name="Down Arrow 13"/>
          <p:cNvSpPr/>
          <p:nvPr/>
        </p:nvSpPr>
        <p:spPr>
          <a:xfrm>
            <a:off x="4562475" y="4991100"/>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40768"/>
            <a:ext cx="8784976" cy="5328592"/>
          </a:xfrm>
        </p:spPr>
        <p:txBody>
          <a:bodyPr>
            <a:normAutofit/>
          </a:bodyPr>
          <a:lstStyle/>
          <a:p>
            <a:pPr algn="just"/>
            <a:r>
              <a:rPr lang="en-US" sz="2800" dirty="0" smtClean="0"/>
              <a:t>Corporate strategy is an idea about how people at an organization will interact with people at other organizations overtime. </a:t>
            </a:r>
          </a:p>
          <a:p>
            <a:pPr algn="just"/>
            <a:r>
              <a:rPr lang="en-US" sz="2800" dirty="0" smtClean="0"/>
              <a:t>It is very important to understand that a corporate strategy says something of substance that guides people in their day-to-day work over an extended period of time.</a:t>
            </a:r>
          </a:p>
          <a:p>
            <a:pPr algn="just"/>
            <a:r>
              <a:rPr lang="en-US" sz="2800" dirty="0" smtClean="0"/>
              <a:t>Quality is a part of corporate strategy – Linking Total Quality Management program to a clear strategic goal.</a:t>
            </a:r>
          </a:p>
          <a:p>
            <a:pPr algn="just">
              <a:buNone/>
            </a:pPr>
            <a:r>
              <a:rPr lang="en-US" sz="2400" dirty="0" smtClean="0"/>
              <a:t>	</a:t>
            </a:r>
            <a:endParaRPr lang="en-IN" sz="24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p:txBody>
          <a:bodyPr>
            <a:noAutofit/>
          </a:bodyPr>
          <a:lstStyle/>
          <a:p>
            <a:r>
              <a:rPr lang="en-US" sz="4000" dirty="0" smtClean="0"/>
              <a:t>The Content of Corporate Strategy</a:t>
            </a:r>
            <a:endParaRPr lang="en-IN" sz="4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4704"/>
            <a:ext cx="9144000" cy="6093296"/>
          </a:xfrm>
        </p:spPr>
        <p:txBody>
          <a:bodyPr>
            <a:normAutofit fontScale="55000" lnSpcReduction="20000"/>
          </a:bodyPr>
          <a:lstStyle/>
          <a:p>
            <a:pPr algn="just">
              <a:lnSpc>
                <a:spcPct val="120000"/>
              </a:lnSpc>
            </a:pPr>
            <a:r>
              <a:rPr lang="en-US" sz="3800" dirty="0" smtClean="0"/>
              <a:t>In this approach, top management evaluates each of the corporation’s various business units with respect to the marketplace and the corporation’s internal makeup. </a:t>
            </a:r>
          </a:p>
          <a:p>
            <a:pPr algn="just">
              <a:lnSpc>
                <a:spcPct val="120000"/>
              </a:lnSpc>
            </a:pPr>
            <a:r>
              <a:rPr lang="en-US" sz="3800" dirty="0" smtClean="0"/>
              <a:t>When all the business units have been evaluated, an appropriated strategic role is developed for each unit with the goal of improving the overall performance of the organization. </a:t>
            </a:r>
          </a:p>
          <a:p>
            <a:pPr algn="just">
              <a:lnSpc>
                <a:spcPct val="120000"/>
              </a:lnSpc>
            </a:pPr>
            <a:r>
              <a:rPr lang="en-US" sz="3800" dirty="0" smtClean="0"/>
              <a:t>The corporate portfolio approach is rational and analytical, is guided primarily by market opportunities, and tends to be initiated and controlled by top management only.</a:t>
            </a:r>
            <a:endParaRPr lang="en-IN" sz="3800" b="1" dirty="0" smtClean="0"/>
          </a:p>
          <a:p>
            <a:pPr algn="just">
              <a:lnSpc>
                <a:spcPct val="120000"/>
              </a:lnSpc>
            </a:pPr>
            <a:r>
              <a:rPr lang="en-US" sz="3800" dirty="0" smtClean="0"/>
              <a:t>One of the best-known examples of the corporate portfolio approach is the portfolio framework advocated by the Boston consulting Group. This frame work is also known as the BCG Matrix.</a:t>
            </a:r>
            <a:endParaRPr lang="en-IN" sz="3800" b="1" dirty="0" smtClean="0"/>
          </a:p>
          <a:p>
            <a:pPr algn="just">
              <a:lnSpc>
                <a:spcPct val="120000"/>
              </a:lnSpc>
            </a:pPr>
            <a:r>
              <a:rPr lang="en-US" sz="3800" dirty="0" smtClean="0"/>
              <a:t>The BCG approach to analyzing a corporate portfolio of businesses focuses on three aspects of each particular businesses unit: its sales, the growth of its market, and whether it absorbs or produces cash in its operations. </a:t>
            </a:r>
          </a:p>
          <a:p>
            <a:pPr algn="just">
              <a:lnSpc>
                <a:spcPct val="120000"/>
              </a:lnSpc>
            </a:pPr>
            <a:r>
              <a:rPr lang="en-US" sz="3800" dirty="0" smtClean="0"/>
              <a:t>Its goal is to develop a balance among business units that use up cash and those that supply cash.</a:t>
            </a:r>
            <a:endParaRPr lang="en-IN" sz="3800" b="1" dirty="0" smtClean="0"/>
          </a:p>
          <a:p>
            <a:pPr algn="just">
              <a:buNone/>
            </a:pPr>
            <a:r>
              <a:rPr lang="en-US" sz="2400" dirty="0" smtClean="0"/>
              <a:t>	</a:t>
            </a:r>
            <a:endParaRPr lang="en-IN" sz="24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0"/>
            <a:ext cx="8229600" cy="836712"/>
          </a:xfrm>
        </p:spPr>
        <p:txBody>
          <a:bodyPr>
            <a:noAutofit/>
          </a:bodyPr>
          <a:lstStyle/>
          <a:p>
            <a:r>
              <a:rPr lang="en-US" sz="4000" dirty="0" smtClean="0"/>
              <a:t>The Corporate Portfolio Approach</a:t>
            </a:r>
            <a:endParaRPr lang="en-I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936104"/>
          </a:xfrm>
        </p:spPr>
        <p:txBody>
          <a:bodyPr>
            <a:normAutofit/>
          </a:bodyPr>
          <a:lstStyle/>
          <a:p>
            <a:r>
              <a:rPr lang="en-US" dirty="0" smtClean="0"/>
              <a:t>Planning: An Overview</a:t>
            </a:r>
            <a:endParaRPr lang="en-IN" dirty="0"/>
          </a:p>
        </p:txBody>
      </p:sp>
      <p:sp>
        <p:nvSpPr>
          <p:cNvPr id="3" name="Content Placeholder 2"/>
          <p:cNvSpPr>
            <a:spLocks noGrp="1"/>
          </p:cNvSpPr>
          <p:nvPr>
            <p:ph idx="1"/>
          </p:nvPr>
        </p:nvSpPr>
        <p:spPr>
          <a:xfrm>
            <a:off x="179512" y="1124744"/>
            <a:ext cx="8784976" cy="5544616"/>
          </a:xfrm>
        </p:spPr>
        <p:txBody>
          <a:bodyPr>
            <a:normAutofit fontScale="92500" lnSpcReduction="10000"/>
          </a:bodyPr>
          <a:lstStyle/>
          <a:p>
            <a:pPr algn="just"/>
            <a:r>
              <a:rPr lang="en-US" sz="2800" dirty="0" smtClean="0"/>
              <a:t>Planning is a particular kind of decision making that addresses the specific future that managers desire for their organizations. </a:t>
            </a:r>
          </a:p>
          <a:p>
            <a:pPr algn="just"/>
            <a:r>
              <a:rPr lang="en-US" sz="2800" dirty="0" smtClean="0"/>
              <a:t>Planning is the major activity in the management process. It is a locomotive that drives a train of organizing, leading and controlling activities. </a:t>
            </a:r>
          </a:p>
          <a:p>
            <a:pPr algn="just"/>
            <a:r>
              <a:rPr lang="en-US" sz="2800" dirty="0" smtClean="0"/>
              <a:t>Planning is not a single event, with a clear beginning and end. It is an ongoing process that reflects and adapts to changes in the environment surrounding each organization. </a:t>
            </a:r>
          </a:p>
          <a:p>
            <a:pPr algn="just"/>
            <a:r>
              <a:rPr lang="en-US" sz="2800" dirty="0" smtClean="0"/>
              <a:t>Deciding on actions and responses to others’ actions is the continual planning challenge for the managers. </a:t>
            </a:r>
          </a:p>
          <a:p>
            <a:pPr algn="just"/>
            <a:r>
              <a:rPr lang="en-US" sz="2800" dirty="0" smtClean="0"/>
              <a:t>Strategic management is an ongoing practice of establishing a broad program of organizational goals and the means to achieve them. </a:t>
            </a:r>
          </a:p>
          <a:p>
            <a:pPr algn="just"/>
            <a:endParaRPr lang="en-IN" sz="2800" dirty="0" smtClean="0"/>
          </a:p>
          <a:p>
            <a:pPr algn="just"/>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09537" y="1600200"/>
            <a:ext cx="8933532" cy="52578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40" name="Rectangle 39"/>
          <p:cNvSpPr/>
          <p:nvPr/>
        </p:nvSpPr>
        <p:spPr>
          <a:xfrm>
            <a:off x="2185069" y="2133600"/>
            <a:ext cx="3276600" cy="1600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9900"/>
                </a:solidFill>
                <a:effectLst/>
                <a:uLnTx/>
                <a:uFillTx/>
                <a:latin typeface="Times New Roman" pitchFamily="18" charset="0"/>
                <a:ea typeface="+mn-ea"/>
                <a:cs typeface="Times New Roman" pitchFamily="18" charset="0"/>
              </a:rPr>
              <a:t>Modest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or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CCFF33"/>
                </a:solidFill>
                <a:effectLst/>
                <a:uLnTx/>
                <a:uFillTx/>
                <a:latin typeface="Times New Roman" pitchFamily="18" charset="0"/>
                <a:ea typeface="+mn-ea"/>
                <a:cs typeface="Times New Roman" pitchFamily="18" charset="0"/>
              </a:rPr>
              <a:t>Cash flow</a:t>
            </a:r>
          </a:p>
        </p:txBody>
      </p:sp>
      <p:pic>
        <p:nvPicPr>
          <p:cNvPr id="41" name="Picture 40" descr="index1.jpeg"/>
          <p:cNvPicPr>
            <a:picLocks noChangeAspect="1"/>
          </p:cNvPicPr>
          <p:nvPr/>
        </p:nvPicPr>
        <p:blipFill>
          <a:blip r:embed="rId2" cstate="print"/>
          <a:srcRect/>
          <a:stretch>
            <a:fillRect/>
          </a:stretch>
        </p:blipFill>
        <p:spPr bwMode="auto">
          <a:xfrm>
            <a:off x="2260600" y="2209800"/>
            <a:ext cx="808037" cy="762000"/>
          </a:xfrm>
          <a:prstGeom prst="rect">
            <a:avLst/>
          </a:prstGeom>
          <a:noFill/>
          <a:ln w="9525">
            <a:noFill/>
            <a:miter lim="800000"/>
            <a:headEnd/>
            <a:tailEnd/>
          </a:ln>
        </p:spPr>
      </p:pic>
      <p:sp>
        <p:nvSpPr>
          <p:cNvPr id="42" name="Rectangle 41"/>
          <p:cNvSpPr/>
          <p:nvPr/>
        </p:nvSpPr>
        <p:spPr>
          <a:xfrm>
            <a:off x="5690269" y="2133600"/>
            <a:ext cx="3276600" cy="1600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QUESTION MARK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9900"/>
                </a:solidFill>
                <a:effectLst/>
                <a:uLnTx/>
                <a:uFillTx/>
                <a:latin typeface="Times New Roman" pitchFamily="18" charset="0"/>
                <a:ea typeface="+mn-ea"/>
                <a:cs typeface="Times New Roman" pitchFamily="18" charset="0"/>
              </a:rPr>
              <a:t>                 Large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9900"/>
                </a:solidFill>
                <a:effectLst/>
                <a:uLnTx/>
                <a:uFillTx/>
                <a:latin typeface="Times New Roman" pitchFamily="18" charset="0"/>
                <a:ea typeface="+mn-ea"/>
                <a:cs typeface="Times New Roman" pitchFamily="18" charset="0"/>
              </a:rPr>
              <a:t>              </a:t>
            </a: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Negative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a:t>
            </a:r>
            <a:r>
              <a:rPr kumimoji="0" lang="en-US" sz="1800" b="1" i="0" u="none" strike="noStrike" kern="1200" cap="none" spc="0" normalizeH="0" baseline="0" noProof="0" dirty="0">
                <a:ln>
                  <a:noFill/>
                </a:ln>
                <a:solidFill>
                  <a:srgbClr val="CCFF33"/>
                </a:solidFill>
                <a:effectLst/>
                <a:uLnTx/>
                <a:uFillTx/>
                <a:latin typeface="Times New Roman" pitchFamily="18" charset="0"/>
                <a:ea typeface="+mn-ea"/>
                <a:cs typeface="Times New Roman" pitchFamily="18" charset="0"/>
              </a:rPr>
              <a:t>Cash flow</a:t>
            </a:r>
          </a:p>
        </p:txBody>
      </p:sp>
      <p:pic>
        <p:nvPicPr>
          <p:cNvPr id="43" name="Picture 42" descr="http://t3.gstatic.com/images?q=tbn:ANd9GcRRr2XCTpTmcWNbXpZIjd3aRvpvr3n8ZVi-Qvcz-IXH-zU0MZcA"/>
          <p:cNvPicPr>
            <a:picLocks noChangeAspect="1" noChangeArrowheads="1"/>
          </p:cNvPicPr>
          <p:nvPr/>
        </p:nvPicPr>
        <p:blipFill>
          <a:blip r:embed="rId3" cstate="print"/>
          <a:srcRect/>
          <a:stretch>
            <a:fillRect/>
          </a:stretch>
        </p:blipFill>
        <p:spPr bwMode="auto">
          <a:xfrm>
            <a:off x="8051800" y="2209800"/>
            <a:ext cx="838200" cy="838200"/>
          </a:xfrm>
          <a:prstGeom prst="rect">
            <a:avLst/>
          </a:prstGeom>
          <a:noFill/>
          <a:ln w="9525">
            <a:noFill/>
            <a:miter lim="800000"/>
            <a:headEnd/>
            <a:tailEnd/>
          </a:ln>
        </p:spPr>
      </p:pic>
      <p:sp>
        <p:nvSpPr>
          <p:cNvPr id="44" name="Rectangle 43"/>
          <p:cNvSpPr/>
          <p:nvPr/>
        </p:nvSpPr>
        <p:spPr>
          <a:xfrm>
            <a:off x="2185069" y="3962400"/>
            <a:ext cx="3276600" cy="1600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CASH COW</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9900"/>
                </a:solidFill>
                <a:effectLst/>
                <a:uLnTx/>
                <a:uFillTx/>
                <a:latin typeface="Times New Roman" pitchFamily="18" charset="0"/>
                <a:ea typeface="+mn-ea"/>
                <a:cs typeface="Times New Roman" pitchFamily="18" charset="0"/>
              </a:rPr>
              <a:t>Large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Positive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CCFF33"/>
                </a:solidFill>
                <a:effectLst/>
                <a:uLnTx/>
                <a:uFillTx/>
                <a:latin typeface="Times New Roman" pitchFamily="18" charset="0"/>
                <a:ea typeface="+mn-ea"/>
                <a:cs typeface="Times New Roman" pitchFamily="18" charset="0"/>
              </a:rPr>
              <a:t>Cash flow</a:t>
            </a:r>
          </a:p>
        </p:txBody>
      </p:sp>
      <p:sp>
        <p:nvSpPr>
          <p:cNvPr id="45" name="Rectangle 44"/>
          <p:cNvSpPr/>
          <p:nvPr/>
        </p:nvSpPr>
        <p:spPr>
          <a:xfrm>
            <a:off x="5690269" y="3962400"/>
            <a:ext cx="3276600" cy="1600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DOG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9900"/>
                </a:solidFill>
                <a:effectLst/>
                <a:uLnTx/>
                <a:uFillTx/>
                <a:latin typeface="Times New Roman" pitchFamily="18" charset="0"/>
                <a:ea typeface="+mn-ea"/>
                <a:cs typeface="Times New Roman" pitchFamily="18" charset="0"/>
              </a:rPr>
              <a:t>               Modest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9900"/>
                </a:solidFill>
                <a:effectLst/>
                <a:uLnTx/>
                <a:uFillTx/>
                <a:latin typeface="Times New Roman" pitchFamily="18" charset="0"/>
                <a:ea typeface="+mn-ea"/>
                <a:cs typeface="Times New Roman" pitchFamily="18" charset="0"/>
              </a:rPr>
              <a:t>                 </a:t>
            </a: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or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a:t>
            </a:r>
            <a:r>
              <a:rPr kumimoji="0" lang="en-US" sz="1800" b="1" i="0" u="none" strike="noStrike" kern="1200" cap="none" spc="0" normalizeH="0" baseline="0" noProof="0" dirty="0">
                <a:ln>
                  <a:noFill/>
                </a:ln>
                <a:solidFill>
                  <a:srgbClr val="CCFF33"/>
                </a:solidFill>
                <a:effectLst/>
                <a:uLnTx/>
                <a:uFillTx/>
                <a:latin typeface="Times New Roman" pitchFamily="18" charset="0"/>
                <a:ea typeface="+mn-ea"/>
                <a:cs typeface="Times New Roman" pitchFamily="18" charset="0"/>
              </a:rPr>
              <a:t>Cash flow</a:t>
            </a:r>
          </a:p>
        </p:txBody>
      </p:sp>
      <p:pic>
        <p:nvPicPr>
          <p:cNvPr id="46" name="Picture 45" descr="index.jpeg"/>
          <p:cNvPicPr>
            <a:picLocks noChangeAspect="1"/>
          </p:cNvPicPr>
          <p:nvPr/>
        </p:nvPicPr>
        <p:blipFill>
          <a:blip r:embed="rId4" cstate="print"/>
          <a:srcRect/>
          <a:stretch>
            <a:fillRect/>
          </a:stretch>
        </p:blipFill>
        <p:spPr bwMode="auto">
          <a:xfrm>
            <a:off x="2260600" y="4648200"/>
            <a:ext cx="609600" cy="831850"/>
          </a:xfrm>
          <a:prstGeom prst="rect">
            <a:avLst/>
          </a:prstGeom>
          <a:noFill/>
          <a:ln w="9525">
            <a:noFill/>
            <a:miter lim="800000"/>
            <a:headEnd/>
            <a:tailEnd/>
          </a:ln>
        </p:spPr>
      </p:pic>
      <p:pic>
        <p:nvPicPr>
          <p:cNvPr id="47" name="Picture 46"/>
          <p:cNvPicPr>
            <a:picLocks noChangeAspect="1" noChangeArrowheads="1"/>
          </p:cNvPicPr>
          <p:nvPr/>
        </p:nvPicPr>
        <p:blipFill>
          <a:blip r:embed="rId5" cstate="print"/>
          <a:srcRect/>
          <a:stretch>
            <a:fillRect/>
          </a:stretch>
        </p:blipFill>
        <p:spPr bwMode="auto">
          <a:xfrm>
            <a:off x="8023225" y="4800600"/>
            <a:ext cx="838200" cy="685800"/>
          </a:xfrm>
          <a:prstGeom prst="rect">
            <a:avLst/>
          </a:prstGeom>
          <a:noFill/>
          <a:ln w="9525">
            <a:noFill/>
            <a:miter lim="800000"/>
            <a:headEnd/>
            <a:tailEnd/>
          </a:ln>
        </p:spPr>
      </p:pic>
      <p:sp>
        <p:nvSpPr>
          <p:cNvPr id="48" name="TextBox 35"/>
          <p:cNvSpPr txBox="1"/>
          <p:nvPr/>
        </p:nvSpPr>
        <p:spPr>
          <a:xfrm>
            <a:off x="1194469" y="2667000"/>
            <a:ext cx="823680" cy="338554"/>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99"/>
                </a:solidFill>
                <a:effectLst/>
                <a:uLnTx/>
                <a:uFillTx/>
                <a:latin typeface="Bookman Old Style" pitchFamily="18" charset="0"/>
                <a:ea typeface="+mn-ea"/>
                <a:cs typeface="+mn-cs"/>
              </a:rPr>
              <a:t>HIGH</a:t>
            </a:r>
          </a:p>
        </p:txBody>
      </p:sp>
      <p:sp>
        <p:nvSpPr>
          <p:cNvPr id="49" name="TextBox 35"/>
          <p:cNvSpPr txBox="1"/>
          <p:nvPr/>
        </p:nvSpPr>
        <p:spPr>
          <a:xfrm>
            <a:off x="3480469" y="5715000"/>
            <a:ext cx="823680" cy="338554"/>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99"/>
                </a:solidFill>
                <a:effectLst/>
                <a:uLnTx/>
                <a:uFillTx/>
                <a:latin typeface="Bookman Old Style" pitchFamily="18" charset="0"/>
                <a:ea typeface="+mn-ea"/>
                <a:cs typeface="+mn-cs"/>
              </a:rPr>
              <a:t>HIGH</a:t>
            </a:r>
          </a:p>
        </p:txBody>
      </p:sp>
      <p:sp>
        <p:nvSpPr>
          <p:cNvPr id="50" name="TextBox 35"/>
          <p:cNvSpPr txBox="1"/>
          <p:nvPr/>
        </p:nvSpPr>
        <p:spPr>
          <a:xfrm>
            <a:off x="1194469" y="4495800"/>
            <a:ext cx="823680" cy="338554"/>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99"/>
                </a:solidFill>
                <a:effectLst/>
                <a:uLnTx/>
                <a:uFillTx/>
                <a:latin typeface="Bookman Old Style" pitchFamily="18" charset="0"/>
                <a:ea typeface="+mn-ea"/>
                <a:cs typeface="+mn-cs"/>
              </a:rPr>
              <a:t>LOW</a:t>
            </a:r>
          </a:p>
        </p:txBody>
      </p:sp>
      <p:sp>
        <p:nvSpPr>
          <p:cNvPr id="51" name="TextBox 35"/>
          <p:cNvSpPr txBox="1"/>
          <p:nvPr/>
        </p:nvSpPr>
        <p:spPr>
          <a:xfrm>
            <a:off x="6757069" y="5715000"/>
            <a:ext cx="823680" cy="338554"/>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99"/>
                </a:solidFill>
                <a:effectLst/>
                <a:uLnTx/>
                <a:uFillTx/>
                <a:latin typeface="Bookman Old Style" pitchFamily="18" charset="0"/>
                <a:ea typeface="+mn-ea"/>
                <a:cs typeface="+mn-cs"/>
              </a:rPr>
              <a:t>LOW</a:t>
            </a:r>
          </a:p>
        </p:txBody>
      </p:sp>
      <p:sp>
        <p:nvSpPr>
          <p:cNvPr id="52" name="Rectangle 51"/>
          <p:cNvSpPr/>
          <p:nvPr/>
        </p:nvSpPr>
        <p:spPr>
          <a:xfrm>
            <a:off x="0" y="3592513"/>
            <a:ext cx="1452562" cy="381000"/>
          </a:xfrm>
          <a:prstGeom prst="rect">
            <a:avLst/>
          </a:prstGeom>
          <a:noFill/>
          <a:ln w="25400" cap="flat" cmpd="sng" algn="ctr">
            <a:noFill/>
            <a:prstDash val="solid"/>
          </a:ln>
          <a:effectLst/>
        </p:spPr>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9B0513"/>
                </a:solidFill>
                <a:effectLst>
                  <a:outerShdw blurRad="38100" dist="38100" dir="2700000" algn="tl">
                    <a:srgbClr val="000000"/>
                  </a:outerShdw>
                </a:effectLst>
                <a:uLnTx/>
                <a:uFillTx/>
                <a:latin typeface="Bookman Old Style" pitchFamily="18" charset="0"/>
                <a:ea typeface="+mn-ea"/>
                <a:cs typeface="+mn-cs"/>
              </a:rPr>
              <a:t>MARKET GROWTH RATE</a:t>
            </a:r>
          </a:p>
        </p:txBody>
      </p:sp>
      <p:sp>
        <p:nvSpPr>
          <p:cNvPr id="53" name="Rectangle 52"/>
          <p:cNvSpPr/>
          <p:nvPr/>
        </p:nvSpPr>
        <p:spPr>
          <a:xfrm>
            <a:off x="3552825" y="6146800"/>
            <a:ext cx="3521075" cy="369888"/>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US" b="1" dirty="0">
                <a:solidFill>
                  <a:srgbClr val="9B0513"/>
                </a:solidFill>
                <a:effectLst>
                  <a:outerShdw blurRad="38100" dist="38100" dir="2700000" algn="tl">
                    <a:srgbClr val="000000"/>
                  </a:outerShdw>
                </a:effectLst>
                <a:latin typeface="Bookman Old Style" pitchFamily="18" charset="0"/>
              </a:rPr>
              <a:t>RELATIVE MARKET SHARE</a:t>
            </a:r>
          </a:p>
        </p:txBody>
      </p:sp>
      <p:sp>
        <p:nvSpPr>
          <p:cNvPr id="54" name="TextBox 17"/>
          <p:cNvSpPr txBox="1"/>
          <p:nvPr/>
        </p:nvSpPr>
        <p:spPr>
          <a:xfrm>
            <a:off x="2243137" y="838200"/>
            <a:ext cx="4953000" cy="461665"/>
          </a:xfrm>
          <a:prstGeom prst="rect">
            <a:avLst/>
          </a:prstGeom>
          <a:solidFill>
            <a:srgbClr val="9BBB59">
              <a:lumMod val="75000"/>
            </a:srgbClr>
          </a:solidFill>
          <a:ln cap="rnd">
            <a:noFill/>
            <a:bevel/>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smtClean="0">
                <a:ln w="11430">
                  <a:noFill/>
                </a:ln>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Bookman Old Style" pitchFamily="18" charset="0"/>
                <a:ea typeface="+mn-ea"/>
                <a:cs typeface="+mn-cs"/>
              </a:rPr>
              <a:t>THE BCG MATRIX</a:t>
            </a:r>
            <a:endParaRPr kumimoji="0" lang="en-US" sz="2400" b="1" i="0" u="none" strike="noStrike" kern="1200" cap="none" spc="50" normalizeH="0" baseline="0" noProof="0" dirty="0">
              <a:ln w="11430">
                <a:noFill/>
              </a:ln>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Bookman Old Style" pitchFamily="18" charset="0"/>
              <a:ea typeface="+mn-ea"/>
              <a:cs typeface="+mn-cs"/>
            </a:endParaRPr>
          </a:p>
        </p:txBody>
      </p:sp>
      <p:sp>
        <p:nvSpPr>
          <p:cNvPr id="55" name="Title 1"/>
          <p:cNvSpPr>
            <a:spLocks noGrp="1"/>
          </p:cNvSpPr>
          <p:nvPr>
            <p:ph type="title"/>
          </p:nvPr>
        </p:nvSpPr>
        <p:spPr>
          <a:xfrm>
            <a:off x="179512" y="188640"/>
            <a:ext cx="8784976" cy="432048"/>
          </a:xfrm>
        </p:spPr>
        <p:txBody>
          <a:bodyPr>
            <a:noAutofit/>
          </a:bodyPr>
          <a:lstStyle/>
          <a:p>
            <a:r>
              <a:rPr lang="en-US" sz="4000" dirty="0" smtClean="0"/>
              <a:t>The Corporate Portfolio Approach</a:t>
            </a:r>
            <a:endParaRPr lang="en-IN"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784976" cy="5400600"/>
          </a:xfrm>
        </p:spPr>
        <p:txBody>
          <a:bodyPr>
            <a:normAutofit fontScale="62500" lnSpcReduction="20000"/>
          </a:bodyPr>
          <a:lstStyle/>
          <a:p>
            <a:pPr algn="just">
              <a:lnSpc>
                <a:spcPct val="120000"/>
              </a:lnSpc>
            </a:pPr>
            <a:r>
              <a:rPr lang="en-US" sz="3400" dirty="0" smtClean="0"/>
              <a:t>Another well known approach to corporate strategy is Michael Porter’s “five forces” model. </a:t>
            </a:r>
          </a:p>
          <a:p>
            <a:pPr algn="just">
              <a:lnSpc>
                <a:spcPct val="120000"/>
              </a:lnSpc>
            </a:pPr>
            <a:r>
              <a:rPr lang="en-US" sz="3400" dirty="0" smtClean="0"/>
              <a:t>In porter’s view, an organization’s ability to compete in a given market is determined by that organization’s technical and economic resources, as well as by five environmental “forces”, each of which threatens the organization’s venture into a new market. </a:t>
            </a:r>
            <a:endParaRPr lang="en-IN" sz="3400" b="1" dirty="0" smtClean="0"/>
          </a:p>
          <a:p>
            <a:pPr algn="just">
              <a:lnSpc>
                <a:spcPct val="120000"/>
              </a:lnSpc>
            </a:pPr>
            <a:r>
              <a:rPr lang="en-US" sz="3400" dirty="0" smtClean="0"/>
              <a:t>Porter’s five forces exhibits all relationships between the managers at a given organization and people acting at other organizations. </a:t>
            </a:r>
          </a:p>
          <a:p>
            <a:pPr algn="just">
              <a:lnSpc>
                <a:spcPct val="120000"/>
              </a:lnSpc>
              <a:buNone/>
            </a:pPr>
            <a:r>
              <a:rPr lang="en-US" sz="3400" b="1" dirty="0" smtClean="0"/>
              <a:t>	</a:t>
            </a:r>
            <a:r>
              <a:rPr lang="en-US" sz="3400" dirty="0" smtClean="0"/>
              <a:t>These five forces are:</a:t>
            </a:r>
          </a:p>
          <a:p>
            <a:pPr marL="514350" lvl="0" indent="-514350" algn="just">
              <a:buFont typeface="+mj-lt"/>
              <a:buAutoNum type="arabicPeriod"/>
            </a:pPr>
            <a:r>
              <a:rPr lang="en-US" sz="3400" dirty="0" smtClean="0"/>
              <a:t>Threat of new entrants</a:t>
            </a:r>
            <a:endParaRPr lang="en-IN" sz="3400" b="1" dirty="0" smtClean="0"/>
          </a:p>
          <a:p>
            <a:pPr marL="514350" lvl="0" indent="-514350" algn="just">
              <a:buFont typeface="+mj-lt"/>
              <a:buAutoNum type="arabicPeriod"/>
            </a:pPr>
            <a:r>
              <a:rPr lang="en-US" sz="3400" dirty="0" smtClean="0"/>
              <a:t>Bargaining power of buyers (customers)</a:t>
            </a:r>
            <a:endParaRPr lang="en-IN" sz="3400" b="1" dirty="0" smtClean="0"/>
          </a:p>
          <a:p>
            <a:pPr marL="514350" lvl="0" indent="-514350" algn="just">
              <a:buFont typeface="+mj-lt"/>
              <a:buAutoNum type="arabicPeriod"/>
            </a:pPr>
            <a:r>
              <a:rPr lang="en-US" sz="3400" dirty="0" smtClean="0"/>
              <a:t>Bargaining power of suppliers</a:t>
            </a:r>
            <a:endParaRPr lang="en-IN" sz="3400" b="1" dirty="0" smtClean="0"/>
          </a:p>
          <a:p>
            <a:pPr marL="514350" lvl="0" indent="-514350" algn="just">
              <a:buFont typeface="+mj-lt"/>
              <a:buAutoNum type="arabicPeriod"/>
            </a:pPr>
            <a:r>
              <a:rPr lang="en-US" sz="3400" dirty="0" smtClean="0"/>
              <a:t>Threat of substitute products</a:t>
            </a:r>
            <a:endParaRPr lang="en-IN" sz="3400" dirty="0" smtClean="0"/>
          </a:p>
          <a:p>
            <a:pPr marL="514350" lvl="0" indent="-514350" algn="just">
              <a:buFont typeface="+mj-lt"/>
              <a:buAutoNum type="arabicPeriod"/>
            </a:pPr>
            <a:r>
              <a:rPr lang="en-US" sz="3400" dirty="0" smtClean="0"/>
              <a:t>Rivalry among competitors</a:t>
            </a:r>
            <a:endParaRPr lang="en-IN" sz="3400" b="1" dirty="0" smtClean="0"/>
          </a:p>
          <a:p>
            <a:pPr algn="just">
              <a:buNone/>
            </a:pPr>
            <a:r>
              <a:rPr lang="en-US" sz="2400" dirty="0" smtClean="0"/>
              <a:t>	</a:t>
            </a:r>
            <a:endParaRPr lang="en-IN" sz="24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1008112"/>
          </a:xfrm>
        </p:spPr>
        <p:txBody>
          <a:bodyPr>
            <a:noAutofit/>
          </a:bodyPr>
          <a:lstStyle/>
          <a:p>
            <a:r>
              <a:rPr lang="en-US" sz="4000" dirty="0" smtClean="0"/>
              <a:t>Five Forces Model</a:t>
            </a:r>
            <a:endParaRPr lang="en-IN" sz="4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a:xfrm>
            <a:off x="1619250" y="260648"/>
            <a:ext cx="6400800" cy="6400800"/>
          </a:xfrm>
          <a:prstGeom prst="ellips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26" name="Rectangle 25"/>
          <p:cNvSpPr/>
          <p:nvPr/>
        </p:nvSpPr>
        <p:spPr>
          <a:xfrm>
            <a:off x="3905250" y="-44152"/>
            <a:ext cx="1905000" cy="12954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Threat of new entrants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27" name="Rectangle 26"/>
          <p:cNvSpPr/>
          <p:nvPr/>
        </p:nvSpPr>
        <p:spPr>
          <a:xfrm>
            <a:off x="3905250" y="5823248"/>
            <a:ext cx="1905000" cy="12954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Threat of Substitute products or services</a:t>
            </a:r>
          </a:p>
        </p:txBody>
      </p:sp>
      <p:sp>
        <p:nvSpPr>
          <p:cNvPr id="28" name="Rectangle 27"/>
          <p:cNvSpPr/>
          <p:nvPr/>
        </p:nvSpPr>
        <p:spPr>
          <a:xfrm>
            <a:off x="6953250" y="2775248"/>
            <a:ext cx="1905000" cy="12954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Bargaining power of customers</a:t>
            </a:r>
          </a:p>
        </p:txBody>
      </p:sp>
      <p:sp>
        <p:nvSpPr>
          <p:cNvPr id="29" name="Rectangle 28"/>
          <p:cNvSpPr/>
          <p:nvPr/>
        </p:nvSpPr>
        <p:spPr>
          <a:xfrm>
            <a:off x="781050" y="2699048"/>
            <a:ext cx="1905000" cy="12954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Bargaining power of suppliers</a:t>
            </a:r>
            <a:endParaRPr kumimoji="0" lang="en-US" sz="1600" b="0"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endParaRPr>
          </a:p>
        </p:txBody>
      </p:sp>
      <p:sp>
        <p:nvSpPr>
          <p:cNvPr id="30" name="Oval 29"/>
          <p:cNvSpPr/>
          <p:nvPr/>
        </p:nvSpPr>
        <p:spPr>
          <a:xfrm>
            <a:off x="3676656" y="2470448"/>
            <a:ext cx="2194560" cy="2194560"/>
          </a:xfrm>
          <a:prstGeom prst="ellipse">
            <a:avLst/>
          </a:prstGeom>
          <a:solidFill>
            <a:srgbClr val="4BACC6"/>
          </a:solidFill>
          <a:ln w="25400" cap="flat" cmpd="sng" algn="ctr">
            <a:solidFill>
              <a:srgbClr val="4BACC6">
                <a:shade val="50000"/>
              </a:srgbClr>
            </a:solidFill>
            <a:prstDash val="solid"/>
          </a:ln>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THE INDUSTRY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Jockeying for position among current competitors</a:t>
            </a:r>
            <a:endParaRPr kumimoji="0" lang="en-US" sz="1600" b="0"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endParaRPr>
          </a:p>
        </p:txBody>
      </p:sp>
      <p:sp>
        <p:nvSpPr>
          <p:cNvPr id="31" name="Right Arrow 30"/>
          <p:cNvSpPr/>
          <p:nvPr/>
        </p:nvSpPr>
        <p:spPr>
          <a:xfrm>
            <a:off x="2686050" y="3308648"/>
            <a:ext cx="1066800" cy="457200"/>
          </a:xfrm>
          <a:prstGeom prst="rightArrow">
            <a:avLst/>
          </a:prstGeom>
          <a:solidFill>
            <a:srgbClr val="C0504D"/>
          </a:solidFill>
          <a:ln w="25400" cap="flat" cmpd="sng" algn="ctr">
            <a:solidFill>
              <a:srgbClr val="C0504D">
                <a:shade val="50000"/>
              </a:srgbClr>
            </a:solidFill>
            <a:prstDash val="solid"/>
          </a:ln>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32" name="Left Arrow 31"/>
          <p:cNvSpPr/>
          <p:nvPr/>
        </p:nvSpPr>
        <p:spPr>
          <a:xfrm>
            <a:off x="5810250" y="3268736"/>
            <a:ext cx="1143000" cy="457200"/>
          </a:xfrm>
          <a:prstGeom prst="leftArrow">
            <a:avLst/>
          </a:prstGeom>
          <a:solidFill>
            <a:srgbClr val="C0504D"/>
          </a:solidFill>
          <a:ln w="25400" cap="flat" cmpd="sng" algn="ctr">
            <a:solidFill>
              <a:srgbClr val="C0504D">
                <a:shade val="50000"/>
              </a:srgbClr>
            </a:solidFill>
            <a:prstDash val="solid"/>
          </a:ln>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33" name="Down Arrow 32"/>
          <p:cNvSpPr/>
          <p:nvPr/>
        </p:nvSpPr>
        <p:spPr>
          <a:xfrm>
            <a:off x="4493088" y="1251248"/>
            <a:ext cx="555162" cy="1219200"/>
          </a:xfrm>
          <a:prstGeom prst="downArrow">
            <a:avLst/>
          </a:prstGeom>
          <a:solidFill>
            <a:srgbClr val="C0504D"/>
          </a:solidFill>
          <a:ln w="25400" cap="flat" cmpd="sng" algn="ctr">
            <a:solidFill>
              <a:srgbClr val="C0504D">
                <a:shade val="50000"/>
              </a:srgbClr>
            </a:solidFill>
            <a:prstDash val="solid"/>
          </a:ln>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34" name="Up Arrow 33"/>
          <p:cNvSpPr/>
          <p:nvPr/>
        </p:nvSpPr>
        <p:spPr>
          <a:xfrm>
            <a:off x="4532994" y="4680248"/>
            <a:ext cx="533400" cy="1143000"/>
          </a:xfrm>
          <a:prstGeom prst="upArrow">
            <a:avLst/>
          </a:prstGeom>
          <a:solidFill>
            <a:srgbClr val="C0504D"/>
          </a:solidFill>
          <a:ln w="25400" cap="flat" cmpd="sng" algn="ctr">
            <a:solidFill>
              <a:srgbClr val="C0504D">
                <a:shade val="50000"/>
              </a:srgbClr>
            </a:solidFill>
            <a:prstDash val="solid"/>
          </a:ln>
          <a:effectLst/>
        </p:spPr>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a:ea typeface="+mn-ea"/>
              <a:cs typeface="+mn-cs"/>
            </a:endParaRPr>
          </a:p>
        </p:txBody>
      </p:sp>
      <p:cxnSp>
        <p:nvCxnSpPr>
          <p:cNvPr id="35" name="Shape 33"/>
          <p:cNvCxnSpPr/>
          <p:nvPr/>
        </p:nvCxnSpPr>
        <p:spPr>
          <a:xfrm rot="5400000" flipH="1" flipV="1">
            <a:off x="3128736" y="1813676"/>
            <a:ext cx="1280160" cy="1280160"/>
          </a:xfrm>
          <a:prstGeom prst="curvedConnector2">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36" name="Shape 36"/>
          <p:cNvCxnSpPr/>
          <p:nvPr/>
        </p:nvCxnSpPr>
        <p:spPr>
          <a:xfrm rot="5400000" flipH="1" flipV="1">
            <a:off x="2792730" y="1601768"/>
            <a:ext cx="1554480" cy="1463040"/>
          </a:xfrm>
          <a:prstGeom prst="curvedConnector2">
            <a:avLst/>
          </a:prstGeom>
          <a:noFill/>
          <a:ln w="38100" cap="flat" cmpd="sng" algn="ctr">
            <a:solidFill>
              <a:srgbClr val="4F81BD"/>
            </a:solidFill>
            <a:prstDash val="solid"/>
            <a:headEnd type="triangle"/>
            <a:tailEnd type="none"/>
          </a:ln>
          <a:effectLst>
            <a:outerShdw blurRad="40000" dist="23000" dir="5400000" rotWithShape="0">
              <a:srgbClr val="000000">
                <a:alpha val="35000"/>
              </a:srgbClr>
            </a:outerShdw>
          </a:effectLst>
        </p:spPr>
      </p:cxnSp>
      <p:cxnSp>
        <p:nvCxnSpPr>
          <p:cNvPr id="37" name="Shape 37"/>
          <p:cNvCxnSpPr/>
          <p:nvPr/>
        </p:nvCxnSpPr>
        <p:spPr>
          <a:xfrm rot="5400000" flipH="1" flipV="1">
            <a:off x="3371850" y="2089448"/>
            <a:ext cx="1097280" cy="1097280"/>
          </a:xfrm>
          <a:prstGeom prst="curvedConnector2">
            <a:avLst/>
          </a:prstGeom>
          <a:noFill/>
          <a:ln w="38100" cap="flat" cmpd="sng" algn="ctr">
            <a:solidFill>
              <a:srgbClr val="4F81BD"/>
            </a:solidFill>
            <a:prstDash val="solid"/>
            <a:headEnd type="triangle"/>
            <a:tailEnd type="none"/>
          </a:ln>
          <a:effectLst>
            <a:outerShdw blurRad="40000" dist="23000" dir="5400000" rotWithShape="0">
              <a:srgbClr val="000000">
                <a:alpha val="35000"/>
              </a:srgbClr>
            </a:outerShdw>
          </a:effectLst>
        </p:spPr>
      </p:cxnSp>
      <p:cxnSp>
        <p:nvCxnSpPr>
          <p:cNvPr id="38" name="Shape 43"/>
          <p:cNvCxnSpPr>
            <a:stCxn id="34" idx="1"/>
          </p:cNvCxnSpPr>
          <p:nvPr/>
        </p:nvCxnSpPr>
        <p:spPr>
          <a:xfrm rot="10800000">
            <a:off x="3448050" y="3765848"/>
            <a:ext cx="1084944" cy="1181100"/>
          </a:xfrm>
          <a:prstGeom prst="curvedConnector2">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39" name="Shape 44"/>
          <p:cNvCxnSpPr/>
          <p:nvPr/>
        </p:nvCxnSpPr>
        <p:spPr>
          <a:xfrm rot="10800000">
            <a:off x="2990850" y="4070648"/>
            <a:ext cx="1371600" cy="1371600"/>
          </a:xfrm>
          <a:prstGeom prst="curvedConnector2">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40" name="Shape 45"/>
          <p:cNvCxnSpPr/>
          <p:nvPr/>
        </p:nvCxnSpPr>
        <p:spPr>
          <a:xfrm rot="10800000">
            <a:off x="3219450" y="3918248"/>
            <a:ext cx="1280160" cy="1280160"/>
          </a:xfrm>
          <a:prstGeom prst="curvedConnector2">
            <a:avLst/>
          </a:prstGeom>
          <a:noFill/>
          <a:ln w="38100" cap="flat" cmpd="sng" algn="ctr">
            <a:solidFill>
              <a:srgbClr val="4F81BD"/>
            </a:solidFill>
            <a:prstDash val="solid"/>
            <a:headEnd type="arrow"/>
            <a:tailEnd type="none"/>
          </a:ln>
          <a:effectLst>
            <a:outerShdw blurRad="40000" dist="23000" dir="5400000" rotWithShape="0">
              <a:srgbClr val="000000">
                <a:alpha val="35000"/>
              </a:srgbClr>
            </a:outerShdw>
          </a:effectLst>
        </p:spPr>
      </p:cxnSp>
      <p:cxnSp>
        <p:nvCxnSpPr>
          <p:cNvPr id="41" name="Shape 47"/>
          <p:cNvCxnSpPr/>
          <p:nvPr/>
        </p:nvCxnSpPr>
        <p:spPr>
          <a:xfrm>
            <a:off x="5135334" y="2120297"/>
            <a:ext cx="990600" cy="1075869"/>
          </a:xfrm>
          <a:prstGeom prst="curvedConnector2">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42" name="Shape 48"/>
          <p:cNvCxnSpPr/>
          <p:nvPr/>
        </p:nvCxnSpPr>
        <p:spPr>
          <a:xfrm>
            <a:off x="5276850" y="1860847"/>
            <a:ext cx="1097280" cy="1097280"/>
          </a:xfrm>
          <a:prstGeom prst="curvedConnector2">
            <a:avLst/>
          </a:prstGeom>
          <a:noFill/>
          <a:ln w="38100" cap="flat" cmpd="sng" algn="ctr">
            <a:solidFill>
              <a:srgbClr val="4F81BD"/>
            </a:solidFill>
            <a:prstDash val="solid"/>
            <a:headEnd type="arrow"/>
            <a:tailEnd type="none"/>
          </a:ln>
          <a:effectLst>
            <a:outerShdw blurRad="40000" dist="23000" dir="5400000" rotWithShape="0">
              <a:srgbClr val="000000">
                <a:alpha val="35000"/>
              </a:srgbClr>
            </a:outerShdw>
          </a:effectLst>
        </p:spPr>
      </p:cxnSp>
      <p:cxnSp>
        <p:nvCxnSpPr>
          <p:cNvPr id="43" name="Shape 49"/>
          <p:cNvCxnSpPr/>
          <p:nvPr/>
        </p:nvCxnSpPr>
        <p:spPr>
          <a:xfrm>
            <a:off x="5353050" y="1556048"/>
            <a:ext cx="1280160" cy="1280160"/>
          </a:xfrm>
          <a:prstGeom prst="curvedConnector2">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44" name="Shape 51"/>
          <p:cNvCxnSpPr/>
          <p:nvPr/>
        </p:nvCxnSpPr>
        <p:spPr>
          <a:xfrm flipV="1">
            <a:off x="5153478" y="3769478"/>
            <a:ext cx="972456" cy="1221012"/>
          </a:xfrm>
          <a:prstGeom prst="curvedConnector2">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45" name="Shape 52"/>
          <p:cNvCxnSpPr/>
          <p:nvPr/>
        </p:nvCxnSpPr>
        <p:spPr>
          <a:xfrm flipV="1">
            <a:off x="5200650" y="3918248"/>
            <a:ext cx="1188720" cy="1280160"/>
          </a:xfrm>
          <a:prstGeom prst="curvedConnector2">
            <a:avLst/>
          </a:prstGeom>
          <a:noFill/>
          <a:ln w="38100" cap="flat" cmpd="sng" algn="ctr">
            <a:solidFill>
              <a:srgbClr val="4F81BD"/>
            </a:solidFill>
            <a:prstDash val="solid"/>
            <a:headEnd type="arrow"/>
            <a:tailEnd type="none"/>
          </a:ln>
          <a:effectLst>
            <a:outerShdw blurRad="40000" dist="23000" dir="5400000" rotWithShape="0">
              <a:srgbClr val="000000">
                <a:alpha val="35000"/>
              </a:srgbClr>
            </a:outerShdw>
          </a:effectLst>
        </p:spPr>
      </p:cxnSp>
      <p:cxnSp>
        <p:nvCxnSpPr>
          <p:cNvPr id="46" name="Shape 53"/>
          <p:cNvCxnSpPr/>
          <p:nvPr/>
        </p:nvCxnSpPr>
        <p:spPr>
          <a:xfrm flipV="1">
            <a:off x="5353050" y="4070648"/>
            <a:ext cx="1280160" cy="1371600"/>
          </a:xfrm>
          <a:prstGeom prst="curvedConnector2">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47" name="TextBox 54"/>
          <p:cNvSpPr txBox="1"/>
          <p:nvPr/>
        </p:nvSpPr>
        <p:spPr>
          <a:xfrm>
            <a:off x="0" y="-977602"/>
            <a:ext cx="8610600" cy="338554"/>
          </a:xfrm>
          <a:prstGeom prst="rect">
            <a:avLst/>
          </a:prstGeom>
          <a:solidFill>
            <a:srgbClr val="9BBB59">
              <a:lumMod val="75000"/>
            </a:srgbClr>
          </a:solidFill>
          <a:ln cap="rnd">
            <a:noFill/>
            <a:bevel/>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50" normalizeH="0" baseline="0" noProof="0" dirty="0" smtClean="0">
                <a:ln w="11430">
                  <a:noFill/>
                </a:ln>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Bookman Old Style" pitchFamily="18" charset="0"/>
                <a:ea typeface="+mn-ea"/>
                <a:cs typeface="+mn-cs"/>
              </a:rPr>
              <a:t>PORTER’S SUMMARY OF FORCES GOVERNING INDUSTRIAL COMPETITION</a:t>
            </a:r>
            <a:endParaRPr kumimoji="0" lang="en-US" sz="1600" b="1" i="0" u="none" strike="noStrike" kern="1200" cap="none" spc="50" normalizeH="0" baseline="0" noProof="0" dirty="0">
              <a:ln w="11430">
                <a:noFill/>
              </a:ln>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Bookman Old Style" pitchFamily="18" charset="0"/>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784976" cy="5544616"/>
          </a:xfrm>
        </p:spPr>
        <p:txBody>
          <a:bodyPr>
            <a:normAutofit fontScale="77500" lnSpcReduction="20000"/>
          </a:bodyPr>
          <a:lstStyle/>
          <a:p>
            <a:pPr algn="just"/>
            <a:r>
              <a:rPr lang="en-US" sz="3300" dirty="0" smtClean="0"/>
              <a:t>Successful implementation depends in part on how the organization’s activities are divided, organized and coordinated – in short, on the structures of the organization. </a:t>
            </a:r>
          </a:p>
          <a:p>
            <a:pPr algn="just"/>
            <a:r>
              <a:rPr lang="en-US" sz="3300" dirty="0" smtClean="0"/>
              <a:t>The chances that an organization’s strategy will succeed are far greater when its structure matches its strategy. </a:t>
            </a:r>
          </a:p>
          <a:p>
            <a:pPr algn="just">
              <a:buNone/>
            </a:pPr>
            <a:r>
              <a:rPr lang="en-US" sz="3300" dirty="0" smtClean="0"/>
              <a:t>	Chandler’s Thesis</a:t>
            </a:r>
          </a:p>
          <a:p>
            <a:pPr algn="just"/>
            <a:r>
              <a:rPr lang="en-US" sz="3300" dirty="0" smtClean="0"/>
              <a:t>Although, the organizations changed their growth strategies to suit technological, economic, and demographic changes; new strategies created administrative problems and economic inefficiencies. </a:t>
            </a:r>
          </a:p>
          <a:p>
            <a:pPr algn="just"/>
            <a:r>
              <a:rPr lang="en-US" sz="3300" dirty="0" smtClean="0"/>
              <a:t>Structural changes were needed to solve those problems and to maximize economic performance. Thus, Chandler concluded that organizational structure followed and reflected the growth strategy of the firm.</a:t>
            </a:r>
            <a:endParaRPr lang="en-IN" sz="3300" dirty="0" smtClean="0"/>
          </a:p>
          <a:p>
            <a:pPr algn="just">
              <a:buNone/>
            </a:pPr>
            <a:r>
              <a:rPr lang="en-US" sz="2400" dirty="0" smtClean="0"/>
              <a:t>	</a:t>
            </a:r>
            <a:endParaRPr lang="en-IN" sz="24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864096"/>
          </a:xfrm>
        </p:spPr>
        <p:txBody>
          <a:bodyPr>
            <a:noAutofit/>
          </a:bodyPr>
          <a:lstStyle/>
          <a:p>
            <a:r>
              <a:rPr lang="en-US" sz="4000" dirty="0" smtClean="0"/>
              <a:t>Matching Structure and Strategy</a:t>
            </a:r>
            <a:endParaRPr lang="en-IN" sz="4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8680"/>
            <a:ext cx="9144000" cy="6309320"/>
          </a:xfrm>
        </p:spPr>
        <p:txBody>
          <a:bodyPr>
            <a:normAutofit lnSpcReduction="10000"/>
          </a:bodyPr>
          <a:lstStyle/>
          <a:p>
            <a:pPr algn="just"/>
            <a:r>
              <a:rPr lang="en-US" sz="2000" dirty="0" smtClean="0"/>
              <a:t>According to Chandler, organizations pass through three stages of development, moving from a unit structure, to a functional structure, and then to a multidivisional structure.</a:t>
            </a:r>
          </a:p>
          <a:p>
            <a:pPr algn="just"/>
            <a:r>
              <a:rPr lang="en-US" sz="2000" dirty="0" smtClean="0"/>
              <a:t>At first, organizations are small. There is usually a single location, a single product, and a single entrepreneurial decision maker. </a:t>
            </a:r>
          </a:p>
          <a:p>
            <a:pPr algn="just"/>
            <a:r>
              <a:rPr lang="en-US" sz="2000" dirty="0" smtClean="0"/>
              <a:t>As an organization grows, however, increased volume and additional locations eventually create new challenges. The organization then becomes a </a:t>
            </a:r>
            <a:r>
              <a:rPr lang="en-US" sz="2000" b="1" dirty="0" smtClean="0"/>
              <a:t>unit firm</a:t>
            </a:r>
            <a:r>
              <a:rPr lang="en-US" sz="2000" dirty="0" smtClean="0"/>
              <a:t>, with several field units and an administrative office to handle coordination, specialization, and standardization among the units.</a:t>
            </a:r>
            <a:endParaRPr lang="en-IN" sz="2000" dirty="0" smtClean="0"/>
          </a:p>
          <a:p>
            <a:pPr algn="just"/>
            <a:r>
              <a:rPr lang="en-US" sz="2000" dirty="0" smtClean="0"/>
              <a:t>The next step is </a:t>
            </a:r>
            <a:r>
              <a:rPr lang="en-US" sz="2000" b="1" dirty="0" smtClean="0"/>
              <a:t>vertical integration</a:t>
            </a:r>
            <a:r>
              <a:rPr lang="en-US" sz="2000" dirty="0" smtClean="0"/>
              <a:t>. The organization keeps the original product but broadens its scope and strives for economies of scale by acquiring a supplier of raw materials and components or a distributor of finished goods.</a:t>
            </a:r>
          </a:p>
          <a:p>
            <a:pPr algn="just"/>
            <a:r>
              <a:rPr lang="en-US" sz="2000" dirty="0" smtClean="0"/>
              <a:t>However, vertical integration creates new problems in moving goods and materials through the organization’s various functions. Therefore, the organization evolves into a </a:t>
            </a:r>
            <a:r>
              <a:rPr lang="en-US" sz="2000" b="1" dirty="0" smtClean="0"/>
              <a:t>functional organization</a:t>
            </a:r>
            <a:r>
              <a:rPr lang="en-US" sz="2000" dirty="0" smtClean="0"/>
              <a:t>, with finance, marketing, production, and other subdivisions and formalized budgeting and planning systems. </a:t>
            </a:r>
          </a:p>
          <a:p>
            <a:pPr algn="just"/>
            <a:r>
              <a:rPr lang="en-US" sz="2000" dirty="0" smtClean="0"/>
              <a:t>In the third stage, an organization expands into different industries and diversifies its products. This phenomenon poses a significant new challenge: selecting products and industries in which to invest the organization’s capital. The result is the </a:t>
            </a:r>
            <a:r>
              <a:rPr lang="en-US" sz="2000" b="1" dirty="0" smtClean="0"/>
              <a:t>multidivisional firm</a:t>
            </a:r>
            <a:r>
              <a:rPr lang="en-US" sz="2000" dirty="0" smtClean="0"/>
              <a:t>, which operates almost as a collection of smaller businesses. 	</a:t>
            </a:r>
            <a:endParaRPr lang="en-IN" sz="20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144016"/>
          </a:xfrm>
        </p:spPr>
        <p:txBody>
          <a:bodyPr>
            <a:noAutofit/>
          </a:bodyPr>
          <a:lstStyle/>
          <a:p>
            <a:r>
              <a:rPr lang="en-US" sz="3200" dirty="0" smtClean="0"/>
              <a:t>Matching Structure and Strategy</a:t>
            </a:r>
            <a:endParaRPr lang="en-IN"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p:nvPr/>
        </p:nvPicPr>
        <p:blipFill>
          <a:blip r:embed="rId2" cstate="print"/>
          <a:srcRect l="-154" t="-1060" b="-636"/>
          <a:stretch>
            <a:fillRect/>
          </a:stretch>
        </p:blipFill>
        <p:spPr bwMode="auto">
          <a:xfrm>
            <a:off x="251520" y="188640"/>
            <a:ext cx="8640960" cy="64807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80728"/>
            <a:ext cx="8784976" cy="5688632"/>
          </a:xfrm>
        </p:spPr>
        <p:txBody>
          <a:bodyPr>
            <a:normAutofit fontScale="92500" lnSpcReduction="20000"/>
          </a:bodyPr>
          <a:lstStyle/>
          <a:p>
            <a:pPr algn="just">
              <a:buNone/>
            </a:pPr>
            <a:r>
              <a:rPr lang="en-US" dirty="0" smtClean="0"/>
              <a:t>	</a:t>
            </a:r>
            <a:r>
              <a:rPr lang="en-US" sz="3000" dirty="0" smtClean="0"/>
              <a:t>The consulting firm of McKinsey &amp; Co proposed the Seven-S Model for successful strategy implementation. Each of these factors is equally important and interacts with all other factors. Any number of circumstances may dictate, which of the factors will be the driving force in the execution of any particular strategy.</a:t>
            </a:r>
          </a:p>
          <a:p>
            <a:pPr algn="just"/>
            <a:r>
              <a:rPr lang="en-US" sz="3000" dirty="0" smtClean="0"/>
              <a:t>Structure</a:t>
            </a:r>
          </a:p>
          <a:p>
            <a:pPr algn="just"/>
            <a:r>
              <a:rPr lang="en-US" sz="3000" dirty="0" smtClean="0"/>
              <a:t>Strategy</a:t>
            </a:r>
          </a:p>
          <a:p>
            <a:pPr algn="just"/>
            <a:r>
              <a:rPr lang="en-US" sz="3000" dirty="0" smtClean="0"/>
              <a:t>Systems</a:t>
            </a:r>
          </a:p>
          <a:p>
            <a:pPr algn="just"/>
            <a:r>
              <a:rPr lang="en-US" sz="3000" dirty="0" smtClean="0"/>
              <a:t>Style</a:t>
            </a:r>
          </a:p>
          <a:p>
            <a:pPr algn="just"/>
            <a:r>
              <a:rPr lang="en-US" sz="3000" dirty="0" smtClean="0"/>
              <a:t>Staff</a:t>
            </a:r>
          </a:p>
          <a:p>
            <a:pPr algn="just"/>
            <a:r>
              <a:rPr lang="en-US" sz="3000" dirty="0" smtClean="0"/>
              <a:t>Skills</a:t>
            </a:r>
          </a:p>
          <a:p>
            <a:pPr algn="just"/>
            <a:r>
              <a:rPr lang="en-US" sz="3000" dirty="0" smtClean="0"/>
              <a:t>Superordinate Goals </a:t>
            </a:r>
          </a:p>
          <a:p>
            <a:pPr algn="just">
              <a:buNone/>
            </a:pPr>
            <a:r>
              <a:rPr lang="en-US" sz="2800" dirty="0" smtClean="0"/>
              <a:t> </a:t>
            </a:r>
            <a:r>
              <a:rPr lang="en-US" sz="2400" dirty="0" smtClean="0"/>
              <a:t>	</a:t>
            </a:r>
            <a:endParaRPr lang="en-IN" sz="24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720080"/>
          </a:xfrm>
        </p:spPr>
        <p:txBody>
          <a:bodyPr>
            <a:noAutofit/>
          </a:bodyPr>
          <a:lstStyle/>
          <a:p>
            <a:r>
              <a:rPr lang="en-US" sz="3600" dirty="0" smtClean="0"/>
              <a:t>The Seven – S Model</a:t>
            </a:r>
            <a:endParaRPr lang="en-IN" sz="3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17208" y="-576263"/>
            <a:ext cx="9109584" cy="7434263"/>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p>
        </p:txBody>
      </p:sp>
      <p:sp>
        <p:nvSpPr>
          <p:cNvPr id="57" name="Oval 56"/>
          <p:cNvSpPr/>
          <p:nvPr/>
        </p:nvSpPr>
        <p:spPr>
          <a:xfrm>
            <a:off x="3411792" y="2624137"/>
            <a:ext cx="2286000" cy="2286000"/>
          </a:xfrm>
          <a:prstGeom prst="ellipse">
            <a:avLst/>
          </a:prstGeom>
        </p:spPr>
        <p:style>
          <a:lnRef idx="1">
            <a:schemeClr val="accent5"/>
          </a:lnRef>
          <a:fillRef idx="3">
            <a:schemeClr val="accent5"/>
          </a:fillRef>
          <a:effectRef idx="2">
            <a:schemeClr val="accent5"/>
          </a:effectRef>
          <a:fontRef idx="minor">
            <a:schemeClr val="lt1"/>
          </a:fontRef>
        </p:style>
        <p:txBody>
          <a:bodyPr wrap="none"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latin typeface="Times New Roman" pitchFamily="18" charset="0"/>
                <a:cs typeface="Times New Roman" pitchFamily="18" charset="0"/>
              </a:rPr>
              <a:t>Superordinate </a:t>
            </a:r>
          </a:p>
          <a:p>
            <a:pPr algn="ctr">
              <a:defRPr/>
            </a:pPr>
            <a:r>
              <a:rPr lang="en-US" dirty="0">
                <a:latin typeface="Times New Roman" pitchFamily="18" charset="0"/>
                <a:cs typeface="Times New Roman" pitchFamily="18" charset="0"/>
              </a:rPr>
              <a:t>Goals</a:t>
            </a:r>
          </a:p>
        </p:txBody>
      </p:sp>
      <p:sp>
        <p:nvSpPr>
          <p:cNvPr id="58" name="Oval 57"/>
          <p:cNvSpPr/>
          <p:nvPr/>
        </p:nvSpPr>
        <p:spPr>
          <a:xfrm>
            <a:off x="3411792" y="-500063"/>
            <a:ext cx="2286000" cy="2286000"/>
          </a:xfrm>
          <a:prstGeom prst="ellipse">
            <a:avLst/>
          </a:prstGeom>
        </p:spPr>
        <p:style>
          <a:lnRef idx="1">
            <a:schemeClr val="accent6"/>
          </a:lnRef>
          <a:fillRef idx="3">
            <a:schemeClr val="accent6"/>
          </a:fillRef>
          <a:effectRef idx="2">
            <a:schemeClr val="accent6"/>
          </a:effectRef>
          <a:fontRef idx="minor">
            <a:schemeClr val="lt1"/>
          </a:fontRef>
        </p:style>
        <p:txBody>
          <a:bodyPr wrap="none"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latin typeface="Times New Roman" pitchFamily="18" charset="0"/>
                <a:cs typeface="Times New Roman" pitchFamily="18" charset="0"/>
              </a:rPr>
              <a:t>Structure</a:t>
            </a:r>
          </a:p>
        </p:txBody>
      </p:sp>
      <p:sp>
        <p:nvSpPr>
          <p:cNvPr id="59" name="Oval 58"/>
          <p:cNvSpPr/>
          <p:nvPr/>
        </p:nvSpPr>
        <p:spPr>
          <a:xfrm>
            <a:off x="516192" y="795337"/>
            <a:ext cx="2286000" cy="2286000"/>
          </a:xfrm>
          <a:prstGeom prst="ellipse">
            <a:avLst/>
          </a:prstGeom>
        </p:spPr>
        <p:style>
          <a:lnRef idx="1">
            <a:schemeClr val="accent6"/>
          </a:lnRef>
          <a:fillRef idx="3">
            <a:schemeClr val="accent6"/>
          </a:fillRef>
          <a:effectRef idx="2">
            <a:schemeClr val="accent6"/>
          </a:effectRef>
          <a:fontRef idx="minor">
            <a:schemeClr val="lt1"/>
          </a:fontRef>
        </p:style>
        <p:txBody>
          <a:bodyPr wrap="none"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latin typeface="Times New Roman" pitchFamily="18" charset="0"/>
                <a:cs typeface="Times New Roman" pitchFamily="18" charset="0"/>
              </a:rPr>
              <a:t>Strategy</a:t>
            </a:r>
          </a:p>
        </p:txBody>
      </p:sp>
      <p:sp>
        <p:nvSpPr>
          <p:cNvPr id="60" name="Oval 59"/>
          <p:cNvSpPr/>
          <p:nvPr/>
        </p:nvSpPr>
        <p:spPr>
          <a:xfrm>
            <a:off x="592392" y="3690937"/>
            <a:ext cx="2286000" cy="2286000"/>
          </a:xfrm>
          <a:prstGeom prst="ellipse">
            <a:avLst/>
          </a:prstGeom>
        </p:spPr>
        <p:style>
          <a:lnRef idx="1">
            <a:schemeClr val="accent6"/>
          </a:lnRef>
          <a:fillRef idx="3">
            <a:schemeClr val="accent6"/>
          </a:fillRef>
          <a:effectRef idx="2">
            <a:schemeClr val="accent6"/>
          </a:effectRef>
          <a:fontRef idx="minor">
            <a:schemeClr val="lt1"/>
          </a:fontRef>
        </p:style>
        <p:txBody>
          <a:bodyPr wrap="none"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latin typeface="Times New Roman" pitchFamily="18" charset="0"/>
                <a:cs typeface="Times New Roman" pitchFamily="18" charset="0"/>
              </a:rPr>
              <a:t>Skills </a:t>
            </a:r>
          </a:p>
        </p:txBody>
      </p:sp>
      <p:sp>
        <p:nvSpPr>
          <p:cNvPr id="61" name="Oval 60"/>
          <p:cNvSpPr/>
          <p:nvPr/>
        </p:nvSpPr>
        <p:spPr>
          <a:xfrm>
            <a:off x="6269292" y="1023937"/>
            <a:ext cx="2286000" cy="2286000"/>
          </a:xfrm>
          <a:prstGeom prst="ellipse">
            <a:avLst/>
          </a:prstGeom>
        </p:spPr>
        <p:style>
          <a:lnRef idx="1">
            <a:schemeClr val="accent6"/>
          </a:lnRef>
          <a:fillRef idx="3">
            <a:schemeClr val="accent6"/>
          </a:fillRef>
          <a:effectRef idx="2">
            <a:schemeClr val="accent6"/>
          </a:effectRef>
          <a:fontRef idx="minor">
            <a:schemeClr val="lt1"/>
          </a:fontRef>
        </p:style>
        <p:txBody>
          <a:bodyPr wrap="none"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err="1">
                <a:latin typeface="Times New Roman" pitchFamily="18" charset="0"/>
                <a:cs typeface="Times New Roman" pitchFamily="18" charset="0"/>
              </a:rPr>
              <a:t>Syatems</a:t>
            </a:r>
            <a:endParaRPr lang="en-US" dirty="0">
              <a:latin typeface="Times New Roman" pitchFamily="18" charset="0"/>
              <a:cs typeface="Times New Roman" pitchFamily="18" charset="0"/>
            </a:endParaRPr>
          </a:p>
        </p:txBody>
      </p:sp>
      <p:sp>
        <p:nvSpPr>
          <p:cNvPr id="62" name="Oval 61"/>
          <p:cNvSpPr/>
          <p:nvPr/>
        </p:nvSpPr>
        <p:spPr>
          <a:xfrm>
            <a:off x="6307392" y="3919537"/>
            <a:ext cx="2286000" cy="2286000"/>
          </a:xfrm>
          <a:prstGeom prst="ellipse">
            <a:avLst/>
          </a:prstGeom>
        </p:spPr>
        <p:style>
          <a:lnRef idx="1">
            <a:schemeClr val="accent6"/>
          </a:lnRef>
          <a:fillRef idx="3">
            <a:schemeClr val="accent6"/>
          </a:fillRef>
          <a:effectRef idx="2">
            <a:schemeClr val="accent6"/>
          </a:effectRef>
          <a:fontRef idx="minor">
            <a:schemeClr val="lt1"/>
          </a:fontRef>
        </p:style>
        <p:txBody>
          <a:bodyPr wrap="none"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latin typeface="Times New Roman" pitchFamily="18" charset="0"/>
                <a:cs typeface="Times New Roman" pitchFamily="18" charset="0"/>
              </a:rPr>
              <a:t>Style</a:t>
            </a:r>
          </a:p>
        </p:txBody>
      </p:sp>
      <p:sp>
        <p:nvSpPr>
          <p:cNvPr id="63" name="Oval 62"/>
          <p:cNvSpPr/>
          <p:nvPr/>
        </p:nvSpPr>
        <p:spPr>
          <a:xfrm>
            <a:off x="3449892" y="5672137"/>
            <a:ext cx="2286000" cy="1185863"/>
          </a:xfrm>
          <a:prstGeom prst="ellipse">
            <a:avLst/>
          </a:prstGeom>
        </p:spPr>
        <p:style>
          <a:lnRef idx="1">
            <a:schemeClr val="accent6"/>
          </a:lnRef>
          <a:fillRef idx="3">
            <a:schemeClr val="accent6"/>
          </a:fillRef>
          <a:effectRef idx="2">
            <a:schemeClr val="accent6"/>
          </a:effectRef>
          <a:fontRef idx="minor">
            <a:schemeClr val="lt1"/>
          </a:fontRef>
        </p:style>
        <p:txBody>
          <a:bodyPr wrap="none"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latin typeface="Times New Roman" pitchFamily="18" charset="0"/>
                <a:cs typeface="Times New Roman" pitchFamily="18" charset="0"/>
              </a:rPr>
              <a:t>Staff</a:t>
            </a:r>
          </a:p>
        </p:txBody>
      </p:sp>
      <p:cxnSp>
        <p:nvCxnSpPr>
          <p:cNvPr id="64" name="Straight Connector 63"/>
          <p:cNvCxnSpPr>
            <a:stCxn id="58" idx="4"/>
            <a:endCxn id="57" idx="0"/>
          </p:cNvCxnSpPr>
          <p:nvPr/>
        </p:nvCxnSpPr>
        <p:spPr>
          <a:xfrm rot="5400000">
            <a:off x="4135693" y="2205037"/>
            <a:ext cx="838200" cy="3175"/>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Straight Connector 64"/>
          <p:cNvCxnSpPr>
            <a:stCxn id="57" idx="4"/>
            <a:endCxn id="63" idx="0"/>
          </p:cNvCxnSpPr>
          <p:nvPr/>
        </p:nvCxnSpPr>
        <p:spPr>
          <a:xfrm>
            <a:off x="4554792" y="4910137"/>
            <a:ext cx="38100" cy="762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Straight Connector 65"/>
          <p:cNvCxnSpPr>
            <a:stCxn id="58" idx="2"/>
            <a:endCxn id="59" idx="7"/>
          </p:cNvCxnSpPr>
          <p:nvPr/>
        </p:nvCxnSpPr>
        <p:spPr>
          <a:xfrm rot="10800000" flipV="1">
            <a:off x="2467230" y="642937"/>
            <a:ext cx="944562" cy="487363"/>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a:stCxn id="59" idx="4"/>
            <a:endCxn id="60" idx="0"/>
          </p:cNvCxnSpPr>
          <p:nvPr/>
        </p:nvCxnSpPr>
        <p:spPr>
          <a:xfrm rot="16200000" flipH="1">
            <a:off x="1392492" y="3348037"/>
            <a:ext cx="609600" cy="76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Straight Connector 67"/>
          <p:cNvCxnSpPr>
            <a:stCxn id="60" idx="5"/>
          </p:cNvCxnSpPr>
          <p:nvPr/>
        </p:nvCxnSpPr>
        <p:spPr>
          <a:xfrm rot="16200000" flipH="1">
            <a:off x="2695830" y="5489575"/>
            <a:ext cx="715962" cy="1020762"/>
          </a:xfrm>
          <a:prstGeom prst="line">
            <a:avLst/>
          </a:prstGeom>
        </p:spPr>
        <p:style>
          <a:lnRef idx="3">
            <a:schemeClr val="accent1"/>
          </a:lnRef>
          <a:fillRef idx="0">
            <a:schemeClr val="accent1"/>
          </a:fillRef>
          <a:effectRef idx="2">
            <a:schemeClr val="accent1"/>
          </a:effectRef>
          <a:fontRef idx="minor">
            <a:schemeClr val="tx1"/>
          </a:fontRef>
        </p:style>
      </p:cxnSp>
      <p:cxnSp>
        <p:nvCxnSpPr>
          <p:cNvPr id="69" name="Straight Connector 68"/>
          <p:cNvCxnSpPr>
            <a:stCxn id="63" idx="6"/>
          </p:cNvCxnSpPr>
          <p:nvPr/>
        </p:nvCxnSpPr>
        <p:spPr>
          <a:xfrm flipV="1">
            <a:off x="5735892" y="5976937"/>
            <a:ext cx="1006475" cy="288132"/>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Straight Connector 69"/>
          <p:cNvCxnSpPr/>
          <p:nvPr/>
        </p:nvCxnSpPr>
        <p:spPr>
          <a:xfrm rot="16200000" flipV="1">
            <a:off x="7183692" y="3614737"/>
            <a:ext cx="6096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Straight Connector 70"/>
          <p:cNvCxnSpPr>
            <a:stCxn id="58" idx="6"/>
          </p:cNvCxnSpPr>
          <p:nvPr/>
        </p:nvCxnSpPr>
        <p:spPr>
          <a:xfrm>
            <a:off x="5697792" y="642937"/>
            <a:ext cx="1295400" cy="457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a:stCxn id="58" idx="3"/>
          </p:cNvCxnSpPr>
          <p:nvPr/>
        </p:nvCxnSpPr>
        <p:spPr>
          <a:xfrm rot="5400000">
            <a:off x="1811593" y="1831974"/>
            <a:ext cx="2316162" cy="1554163"/>
          </a:xfrm>
          <a:prstGeom prst="line">
            <a:avLst/>
          </a:prstGeom>
        </p:spPr>
        <p:style>
          <a:lnRef idx="3">
            <a:schemeClr val="accent1"/>
          </a:lnRef>
          <a:fillRef idx="0">
            <a:schemeClr val="accent1"/>
          </a:fillRef>
          <a:effectRef idx="2">
            <a:schemeClr val="accent1"/>
          </a:effectRef>
          <a:fontRef idx="minor">
            <a:schemeClr val="tx1"/>
          </a:fontRef>
        </p:style>
      </p:cxnSp>
      <p:cxnSp>
        <p:nvCxnSpPr>
          <p:cNvPr id="73" name="Straight Connector 72"/>
          <p:cNvCxnSpPr/>
          <p:nvPr/>
        </p:nvCxnSpPr>
        <p:spPr>
          <a:xfrm>
            <a:off x="2878392" y="5214937"/>
            <a:ext cx="3429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4" name="Straight Connector 73"/>
          <p:cNvCxnSpPr>
            <a:stCxn id="58" idx="5"/>
          </p:cNvCxnSpPr>
          <p:nvPr/>
        </p:nvCxnSpPr>
        <p:spPr>
          <a:xfrm rot="16200000" flipH="1">
            <a:off x="4791515" y="2022659"/>
            <a:ext cx="2696977" cy="15539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a:stCxn id="59" idx="6"/>
          </p:cNvCxnSpPr>
          <p:nvPr/>
        </p:nvCxnSpPr>
        <p:spPr>
          <a:xfrm>
            <a:off x="2802192" y="1938337"/>
            <a:ext cx="35052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76" name="Straight Connector 75"/>
          <p:cNvCxnSpPr/>
          <p:nvPr/>
        </p:nvCxnSpPr>
        <p:spPr>
          <a:xfrm rot="5400000">
            <a:off x="4745292" y="3576637"/>
            <a:ext cx="2514600" cy="1828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rot="16200000" flipH="1">
            <a:off x="1735392" y="3462337"/>
            <a:ext cx="2743200" cy="1828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Straight Connector 77"/>
          <p:cNvCxnSpPr>
            <a:endCxn id="57" idx="1"/>
          </p:cNvCxnSpPr>
          <p:nvPr/>
        </p:nvCxnSpPr>
        <p:spPr>
          <a:xfrm>
            <a:off x="2725992" y="2395537"/>
            <a:ext cx="1020577" cy="5633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Straight Connector 78"/>
          <p:cNvCxnSpPr/>
          <p:nvPr/>
        </p:nvCxnSpPr>
        <p:spPr>
          <a:xfrm>
            <a:off x="5621592" y="4071937"/>
            <a:ext cx="838200" cy="457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flipV="1">
            <a:off x="5545392" y="2471737"/>
            <a:ext cx="762000" cy="685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Straight Connector 80"/>
          <p:cNvCxnSpPr/>
          <p:nvPr/>
        </p:nvCxnSpPr>
        <p:spPr>
          <a:xfrm rot="10800000" flipV="1">
            <a:off x="2878392" y="4224337"/>
            <a:ext cx="609600" cy="304800"/>
          </a:xfrm>
          <a:prstGeom prst="line">
            <a:avLst/>
          </a:prstGeom>
        </p:spPr>
        <p:style>
          <a:lnRef idx="3">
            <a:schemeClr val="accent1"/>
          </a:lnRef>
          <a:fillRef idx="0">
            <a:schemeClr val="accent1"/>
          </a:fillRef>
          <a:effectRef idx="2">
            <a:schemeClr val="accent1"/>
          </a:effectRef>
          <a:fontRef idx="minor">
            <a:schemeClr val="tx1"/>
          </a:fontRef>
        </p:style>
      </p:cxnSp>
      <p:sp>
        <p:nvSpPr>
          <p:cNvPr id="82" name="TextBox 53"/>
          <p:cNvSpPr txBox="1"/>
          <p:nvPr/>
        </p:nvSpPr>
        <p:spPr>
          <a:xfrm>
            <a:off x="230442" y="-1252538"/>
            <a:ext cx="8610600" cy="369332"/>
          </a:xfrm>
          <a:prstGeom prst="rect">
            <a:avLst/>
          </a:prstGeom>
          <a:solidFill>
            <a:schemeClr val="accent3">
              <a:lumMod val="75000"/>
            </a:schemeClr>
          </a:solidFill>
          <a:ln cap="rnd">
            <a:noFill/>
            <a:bevel/>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b="1" spc="50" dirty="0" smtClean="0">
                <a:ln w="11430">
                  <a:no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rPr>
              <a:t>The Seven – S Model</a:t>
            </a:r>
            <a:endParaRPr lang="en-US" b="1" spc="50" dirty="0">
              <a:ln w="11430">
                <a:no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784976" cy="5544616"/>
          </a:xfrm>
        </p:spPr>
        <p:txBody>
          <a:bodyPr>
            <a:normAutofit fontScale="85000" lnSpcReduction="20000"/>
          </a:bodyPr>
          <a:lstStyle/>
          <a:p>
            <a:pPr algn="just"/>
            <a:r>
              <a:rPr lang="en-US" sz="3000" dirty="0" smtClean="0"/>
              <a:t>To institutionalize a business strategy, business leaders must also develop a system of values, norms, roles and groups that will support the accomplishment of strategic goals. </a:t>
            </a:r>
          </a:p>
          <a:p>
            <a:pPr algn="just"/>
            <a:r>
              <a:rPr lang="en-US" sz="3000" dirty="0" smtClean="0"/>
              <a:t>So, strategy is institutionalized if it is connected to the culture, the quality system, and the other driving forces in the organization. </a:t>
            </a:r>
          </a:p>
          <a:p>
            <a:pPr algn="just"/>
            <a:r>
              <a:rPr lang="en-US" sz="3000" dirty="0" smtClean="0"/>
              <a:t>Another aspect of organizational life that is also undergoing increasing institutionalization is an emphasis on ethics development. </a:t>
            </a:r>
          </a:p>
          <a:p>
            <a:pPr algn="just"/>
            <a:r>
              <a:rPr lang="en-US" sz="3000" dirty="0" smtClean="0"/>
              <a:t>Both shift organizational attention from detection and control to coordination and strategic impact. </a:t>
            </a:r>
          </a:p>
          <a:p>
            <a:pPr algn="just"/>
            <a:r>
              <a:rPr lang="en-US" sz="3000" dirty="0" smtClean="0"/>
              <a:t>The ultimate outcome of this shift in focus is an enhanced quality of work environment for employees and increased quality of products and services for customers.</a:t>
            </a:r>
            <a:endParaRPr lang="en-IN" sz="3000" dirty="0" smtClean="0"/>
          </a:p>
          <a:p>
            <a:pPr algn="just">
              <a:buNone/>
            </a:pPr>
            <a:r>
              <a:rPr lang="en-US" sz="2800" dirty="0" smtClean="0"/>
              <a:t> </a:t>
            </a:r>
            <a:r>
              <a:rPr lang="en-US" sz="2400" dirty="0" smtClean="0"/>
              <a:t>	</a:t>
            </a:r>
            <a:endParaRPr lang="en-IN" sz="24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864096"/>
          </a:xfrm>
        </p:spPr>
        <p:txBody>
          <a:bodyPr>
            <a:noAutofit/>
          </a:bodyPr>
          <a:lstStyle/>
          <a:p>
            <a:r>
              <a:rPr lang="en-US" sz="3600" dirty="0" smtClean="0"/>
              <a:t>Institutionalizing Strategy</a:t>
            </a:r>
            <a:endParaRPr lang="en-IN"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784976" cy="5472608"/>
          </a:xfrm>
        </p:spPr>
        <p:txBody>
          <a:bodyPr>
            <a:normAutofit/>
          </a:bodyPr>
          <a:lstStyle/>
          <a:p>
            <a:pPr algn="just">
              <a:buNone/>
            </a:pPr>
            <a:r>
              <a:rPr lang="en-US" sz="2400" dirty="0" smtClean="0"/>
              <a:t>	The Role of the CEO</a:t>
            </a:r>
          </a:p>
          <a:p>
            <a:pPr algn="just"/>
            <a:r>
              <a:rPr lang="en-US" sz="2400" dirty="0" smtClean="0"/>
              <a:t>Chief Executive Officers (CEOs) spend most of their time developing and guiding strategy; their personal goals and values inevitably shape organizational strategy. </a:t>
            </a:r>
          </a:p>
          <a:p>
            <a:pPr algn="just"/>
            <a:r>
              <a:rPr lang="en-US" sz="2400" dirty="0" smtClean="0"/>
              <a:t>Their role in strategy formulation makes CEOs especially important to strategy implementation. First, they interpret strategy, acting as final judges when managers disagree on implementation. </a:t>
            </a:r>
          </a:p>
          <a:p>
            <a:pPr algn="just"/>
            <a:r>
              <a:rPr lang="en-US" sz="2400" dirty="0" smtClean="0"/>
              <a:t>Second, CEOs enact through their words and actions - the seriousness of an organization’s commitment to a strategy. </a:t>
            </a:r>
          </a:p>
          <a:p>
            <a:pPr algn="just"/>
            <a:r>
              <a:rPr lang="en-US" sz="2400" dirty="0" smtClean="0"/>
              <a:t>Third, CEOs motivate, providing intangible incentives beyond pay or bonuses. By appealing to members’ values, beliefs, and loyalties, CEOs can mobilize support for a strategy. </a:t>
            </a:r>
            <a:endParaRPr lang="en-IN" sz="2400" dirty="0" smtClean="0"/>
          </a:p>
          <a:p>
            <a:pPr algn="just">
              <a:buNone/>
            </a:pPr>
            <a:endParaRPr lang="en-IN" sz="24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1008112"/>
          </a:xfrm>
        </p:spPr>
        <p:txBody>
          <a:bodyPr>
            <a:noAutofit/>
          </a:bodyPr>
          <a:lstStyle/>
          <a:p>
            <a:r>
              <a:rPr lang="en-US" sz="3600" dirty="0" smtClean="0"/>
              <a:t>Institutionalizing Strategy</a:t>
            </a:r>
            <a:endParaRPr lang="en-IN"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224136"/>
          </a:xfrm>
        </p:spPr>
        <p:txBody>
          <a:bodyPr>
            <a:normAutofit/>
          </a:bodyPr>
          <a:lstStyle/>
          <a:p>
            <a:r>
              <a:rPr lang="en-US" dirty="0" smtClean="0"/>
              <a:t>Planning: An Overview</a:t>
            </a:r>
            <a:endParaRPr lang="en-IN" dirty="0"/>
          </a:p>
        </p:txBody>
      </p:sp>
      <p:sp>
        <p:nvSpPr>
          <p:cNvPr id="3" name="Content Placeholder 2"/>
          <p:cNvSpPr>
            <a:spLocks noGrp="1"/>
          </p:cNvSpPr>
          <p:nvPr>
            <p:ph idx="1"/>
          </p:nvPr>
        </p:nvSpPr>
        <p:spPr>
          <a:xfrm>
            <a:off x="179512" y="1340768"/>
            <a:ext cx="8784976" cy="5328592"/>
          </a:xfrm>
        </p:spPr>
        <p:txBody>
          <a:bodyPr>
            <a:normAutofit/>
          </a:bodyPr>
          <a:lstStyle/>
          <a:p>
            <a:pPr algn="just">
              <a:buNone/>
            </a:pPr>
            <a:r>
              <a:rPr lang="en-US" sz="3300" dirty="0" smtClean="0"/>
              <a:t>	Goals in an organization are important for four reasons:</a:t>
            </a:r>
          </a:p>
          <a:p>
            <a:pPr algn="just"/>
            <a:r>
              <a:rPr lang="en-US" dirty="0" smtClean="0"/>
              <a:t>Goals provide a sense of direction</a:t>
            </a:r>
            <a:endParaRPr lang="en-IN" dirty="0" smtClean="0"/>
          </a:p>
          <a:p>
            <a:pPr algn="just"/>
            <a:r>
              <a:rPr lang="en-US" dirty="0" smtClean="0"/>
              <a:t>Goals focus our efforts</a:t>
            </a:r>
            <a:endParaRPr lang="en-IN" dirty="0" smtClean="0"/>
          </a:p>
          <a:p>
            <a:pPr algn="just"/>
            <a:r>
              <a:rPr lang="en-US" dirty="0" smtClean="0"/>
              <a:t>Goals guide our plans and decisions</a:t>
            </a:r>
            <a:endParaRPr lang="en-IN" dirty="0" smtClean="0"/>
          </a:p>
          <a:p>
            <a:pPr algn="just"/>
            <a:r>
              <a:rPr lang="en-US" dirty="0" smtClean="0"/>
              <a:t>Goals help us evaluate our process</a:t>
            </a:r>
            <a:endParaRPr lang="en-IN" dirty="0" smtClean="0"/>
          </a:p>
          <a:p>
            <a:pPr algn="just"/>
            <a:endParaRPr lang="en-US" sz="2200" dirty="0" smtClean="0"/>
          </a:p>
          <a:p>
            <a:pPr algn="just"/>
            <a:endParaRPr lang="en-IN" sz="2200" dirty="0" smtClean="0"/>
          </a:p>
          <a:p>
            <a:pPr algn="just"/>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784976" cy="5472608"/>
          </a:xfrm>
        </p:spPr>
        <p:txBody>
          <a:bodyPr>
            <a:normAutofit/>
          </a:bodyPr>
          <a:lstStyle/>
          <a:p>
            <a:pPr algn="just">
              <a:buNone/>
            </a:pPr>
            <a:r>
              <a:rPr lang="en-US" sz="2400" dirty="0" smtClean="0"/>
              <a:t>	Culture and Strategy</a:t>
            </a:r>
          </a:p>
          <a:p>
            <a:pPr algn="just"/>
            <a:r>
              <a:rPr lang="en-US" sz="2400" dirty="0" smtClean="0"/>
              <a:t>When an organization’s culture is consistent with its strategy, the implementation of strategy is eased considerably. </a:t>
            </a:r>
          </a:p>
          <a:p>
            <a:pPr algn="just"/>
            <a:r>
              <a:rPr lang="en-US" sz="2400" dirty="0" smtClean="0"/>
              <a:t>The concept of “adaptable cultures” is an attempt to build organizational culture on a foundation of paying attention to key stakeholders such as employees and customers, thus ensuring that the culture can change when the organization’s strategy must change. </a:t>
            </a:r>
          </a:p>
          <a:p>
            <a:pPr algn="just"/>
            <a:r>
              <a:rPr lang="en-US" sz="2400" dirty="0" smtClean="0"/>
              <a:t>It is impossible to successfully implement a strategy that contradicts the organization’s culture. </a:t>
            </a:r>
            <a:endParaRPr lang="en-IN" sz="2400" dirty="0" smtClean="0"/>
          </a:p>
          <a:p>
            <a:pPr algn="just">
              <a:buNone/>
            </a:pPr>
            <a:endParaRPr lang="en-IN" sz="24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1008112"/>
          </a:xfrm>
        </p:spPr>
        <p:txBody>
          <a:bodyPr>
            <a:noAutofit/>
          </a:bodyPr>
          <a:lstStyle/>
          <a:p>
            <a:r>
              <a:rPr lang="en-US" sz="3600" dirty="0" smtClean="0"/>
              <a:t>Institutionalizing Strategy</a:t>
            </a:r>
            <a:endParaRPr lang="en-IN" sz="3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784976" cy="5472608"/>
          </a:xfrm>
        </p:spPr>
        <p:txBody>
          <a:bodyPr>
            <a:normAutofit/>
          </a:bodyPr>
          <a:lstStyle/>
          <a:p>
            <a:pPr algn="just"/>
            <a:r>
              <a:rPr lang="en-US" sz="2800" dirty="0" smtClean="0"/>
              <a:t>If strategies set the general goal and course of action for organizations, operational plans provide the details needed to incorporate strategic plans into the organization’s day to day operations. </a:t>
            </a:r>
          </a:p>
          <a:p>
            <a:pPr algn="just">
              <a:buNone/>
            </a:pPr>
            <a:r>
              <a:rPr lang="en-US" sz="2800" dirty="0" smtClean="0"/>
              <a:t>	Operational plans fall into two general classes: </a:t>
            </a:r>
          </a:p>
          <a:p>
            <a:pPr algn="just"/>
            <a:r>
              <a:rPr lang="en-US" sz="2800" dirty="0" smtClean="0"/>
              <a:t>Single use plans are detailed course of action used once or only occasionally to solve a problem that does not occur repeatedly. </a:t>
            </a:r>
          </a:p>
          <a:p>
            <a:pPr algn="just"/>
            <a:r>
              <a:rPr lang="en-US" sz="2800" dirty="0" smtClean="0"/>
              <a:t>Standing plans, in contrast, are standardized approaches or set of decisions used by managers to deal with recurring or organizational activities. </a:t>
            </a:r>
            <a:endParaRPr lang="en-IN" sz="28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260648"/>
            <a:ext cx="8229600" cy="936104"/>
          </a:xfrm>
        </p:spPr>
        <p:txBody>
          <a:bodyPr>
            <a:noAutofit/>
          </a:bodyPr>
          <a:lstStyle/>
          <a:p>
            <a:r>
              <a:rPr lang="en-US" sz="3600" dirty="0" smtClean="0"/>
              <a:t>Operationalizing Strategy</a:t>
            </a:r>
            <a:endParaRPr lang="en-IN"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p:cNvPicPr/>
          <p:nvPr/>
        </p:nvPicPr>
        <p:blipFill>
          <a:blip r:embed="rId2" cstate="print"/>
          <a:srcRect l="-156" t="-928" r="-777" b="-557"/>
          <a:stretch>
            <a:fillRect/>
          </a:stretch>
        </p:blipFill>
        <p:spPr bwMode="auto">
          <a:xfrm>
            <a:off x="251520" y="260648"/>
            <a:ext cx="8712967" cy="640871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40768"/>
            <a:ext cx="8784976" cy="5328592"/>
          </a:xfrm>
        </p:spPr>
        <p:txBody>
          <a:bodyPr>
            <a:normAutofit/>
          </a:bodyPr>
          <a:lstStyle/>
          <a:p>
            <a:pPr algn="just"/>
            <a:r>
              <a:rPr lang="en-US" sz="2800" b="1" dirty="0" smtClean="0"/>
              <a:t>Program: </a:t>
            </a:r>
            <a:r>
              <a:rPr lang="en-US" sz="2800" dirty="0" smtClean="0"/>
              <a:t>A single use plan that covers a relatively large set of organizational activities and specifies major steps, their order and timing, and the unit responsible for each step. </a:t>
            </a:r>
          </a:p>
          <a:p>
            <a:pPr algn="just"/>
            <a:r>
              <a:rPr lang="en-US" sz="2800" b="1" dirty="0" smtClean="0"/>
              <a:t>Project: </a:t>
            </a:r>
            <a:r>
              <a:rPr lang="en-US" sz="2800" dirty="0" smtClean="0"/>
              <a:t>The smaller and separate portions of the programs; they are limited in scope and contain distinct directives concerning assignments and time. </a:t>
            </a:r>
          </a:p>
          <a:p>
            <a:pPr algn="just"/>
            <a:r>
              <a:rPr lang="en-US" sz="2800" b="1" dirty="0" smtClean="0"/>
              <a:t>Budgets: </a:t>
            </a:r>
            <a:r>
              <a:rPr lang="en-US" sz="2800" dirty="0" smtClean="0"/>
              <a:t>Formal quantitative statements of the resources allocated to specific programs or projects for a given period. </a:t>
            </a:r>
            <a:endParaRPr lang="en-IN" sz="28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1152128"/>
          </a:xfrm>
        </p:spPr>
        <p:txBody>
          <a:bodyPr>
            <a:noAutofit/>
          </a:bodyPr>
          <a:lstStyle/>
          <a:p>
            <a:r>
              <a:rPr lang="en-US" sz="4000" dirty="0" smtClean="0"/>
              <a:t>Single Use Plans</a:t>
            </a:r>
            <a:endParaRPr lang="en-IN" sz="4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44824"/>
            <a:ext cx="8784976" cy="4824536"/>
          </a:xfrm>
        </p:spPr>
        <p:txBody>
          <a:bodyPr>
            <a:normAutofit/>
          </a:bodyPr>
          <a:lstStyle/>
          <a:p>
            <a:pPr algn="just"/>
            <a:r>
              <a:rPr lang="en-US" sz="2800" b="1" dirty="0" smtClean="0"/>
              <a:t>Policy: </a:t>
            </a:r>
            <a:r>
              <a:rPr lang="en-US" sz="2800" dirty="0" smtClean="0"/>
              <a:t>Establishes general guidelines for decision making. </a:t>
            </a:r>
          </a:p>
          <a:p>
            <a:pPr algn="just"/>
            <a:r>
              <a:rPr lang="en-US" sz="2800" b="1" dirty="0" smtClean="0"/>
              <a:t>Procedure: </a:t>
            </a:r>
            <a:r>
              <a:rPr lang="en-US" sz="2800" dirty="0" smtClean="0"/>
              <a:t>Contains detailed guidelines for handling organizational actions that occur regularly. </a:t>
            </a:r>
          </a:p>
          <a:p>
            <a:pPr algn="just"/>
            <a:r>
              <a:rPr lang="en-US" sz="2800" b="1" dirty="0" smtClean="0"/>
              <a:t>Rules: </a:t>
            </a:r>
            <a:r>
              <a:rPr lang="en-US" sz="2800" dirty="0" smtClean="0"/>
              <a:t>Details specific actions to be taken in a given situation. </a:t>
            </a:r>
            <a:endParaRPr lang="en-IN" sz="2800" b="1"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548680"/>
            <a:ext cx="8229600" cy="1296144"/>
          </a:xfrm>
        </p:spPr>
        <p:txBody>
          <a:bodyPr>
            <a:noAutofit/>
          </a:bodyPr>
          <a:lstStyle/>
          <a:p>
            <a:r>
              <a:rPr lang="en-US" sz="4000" dirty="0" smtClean="0"/>
              <a:t>Standing Plans</a:t>
            </a:r>
            <a:endParaRPr lang="en-IN" sz="4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68760"/>
            <a:ext cx="8784976" cy="5400600"/>
          </a:xfrm>
        </p:spPr>
        <p:txBody>
          <a:bodyPr>
            <a:normAutofit lnSpcReduction="10000"/>
          </a:bodyPr>
          <a:lstStyle/>
          <a:p>
            <a:pPr algn="just"/>
            <a:r>
              <a:rPr lang="en-US" sz="2400" dirty="0" smtClean="0"/>
              <a:t>Management by objectives (MBO) goes beyond setting annual objectives for organizational units to setting performance goals for individual employees.</a:t>
            </a:r>
          </a:p>
          <a:p>
            <a:pPr algn="just"/>
            <a:r>
              <a:rPr lang="en-US" sz="2400" dirty="0" smtClean="0"/>
              <a:t>MBO refers to a formal set of procedures that begins with goal setting and continues through performance review. </a:t>
            </a:r>
          </a:p>
          <a:p>
            <a:pPr algn="just"/>
            <a:r>
              <a:rPr lang="en-US" sz="2400" dirty="0" smtClean="0"/>
              <a:t>Managers and those they supervise act together to set common goals. </a:t>
            </a:r>
          </a:p>
          <a:p>
            <a:pPr algn="just"/>
            <a:r>
              <a:rPr lang="en-US" sz="2400" dirty="0" smtClean="0"/>
              <a:t>Each person’s major areas of responsibility are clearly defined in terms of measurable expected results or “objectives” used by staff members in planning their work, and by both staff members and their managers for monitoring progress. </a:t>
            </a:r>
          </a:p>
          <a:p>
            <a:pPr algn="just"/>
            <a:r>
              <a:rPr lang="en-US" sz="2400" dirty="0" smtClean="0"/>
              <a:t>Performance appraisals are conducted jointly on a continuous basis, with provisions for regular periodic reviews.</a:t>
            </a:r>
            <a:endParaRPr lang="en-IN" sz="2400" dirty="0" smtClean="0"/>
          </a:p>
          <a:p>
            <a:pPr algn="just">
              <a:buNone/>
            </a:pPr>
            <a:r>
              <a:rPr lang="en-US" sz="2800" dirty="0" smtClean="0"/>
              <a:t> </a:t>
            </a:r>
            <a:r>
              <a:rPr lang="en-US" sz="2400" dirty="0" smtClean="0"/>
              <a:t>	</a:t>
            </a:r>
            <a:endParaRPr lang="en-IN" sz="24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1008112"/>
          </a:xfrm>
        </p:spPr>
        <p:txBody>
          <a:bodyPr>
            <a:noAutofit/>
          </a:bodyPr>
          <a:lstStyle/>
          <a:p>
            <a:r>
              <a:rPr lang="en-US" sz="3600" dirty="0" smtClean="0"/>
              <a:t>Management By Objectives</a:t>
            </a:r>
            <a:endParaRPr lang="en-IN" sz="3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68760"/>
            <a:ext cx="8784976" cy="5400600"/>
          </a:xfrm>
        </p:spPr>
        <p:txBody>
          <a:bodyPr>
            <a:normAutofit/>
          </a:bodyPr>
          <a:lstStyle/>
          <a:p>
            <a:pPr algn="just"/>
            <a:r>
              <a:rPr lang="en-US" sz="2400" dirty="0" smtClean="0"/>
              <a:t>The heart of MBO is the objectives, which spell out the individual action needed to fulfill the unit’s functional strategy and annual objectives. </a:t>
            </a:r>
          </a:p>
          <a:p>
            <a:pPr algn="just"/>
            <a:r>
              <a:rPr lang="en-US" sz="2400" dirty="0" smtClean="0"/>
              <a:t>MBO provides a way to integrate and focus the efforts of all organization members on the goals of higher management and overall organizational strategy.</a:t>
            </a:r>
            <a:endParaRPr lang="en-IN" sz="2400" dirty="0" smtClean="0"/>
          </a:p>
          <a:p>
            <a:pPr algn="just"/>
            <a:r>
              <a:rPr lang="en-US" sz="2400" dirty="0" smtClean="0"/>
              <a:t>Another key to MBO is its insistence on the active involvement of managers and staff members at every organizational level. </a:t>
            </a:r>
          </a:p>
          <a:p>
            <a:pPr algn="just"/>
            <a:r>
              <a:rPr lang="en-US" sz="2400" dirty="0" smtClean="0"/>
              <a:t>Managers at every level help set objectives for those at levels higher than their own, in the belief that this would give them a better understanding of the broader strategy of the company and how their own specific objectives relate to the overall picture.	</a:t>
            </a:r>
            <a:endParaRPr lang="en-IN" sz="24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1008112"/>
          </a:xfrm>
        </p:spPr>
        <p:txBody>
          <a:bodyPr>
            <a:noAutofit/>
          </a:bodyPr>
          <a:lstStyle/>
          <a:p>
            <a:r>
              <a:rPr lang="en-US" sz="3600" dirty="0" smtClean="0"/>
              <a:t>Management By Objectives</a:t>
            </a:r>
            <a:endParaRPr lang="en-IN" sz="3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700808"/>
            <a:ext cx="8784976" cy="4968552"/>
          </a:xfrm>
        </p:spPr>
        <p:txBody>
          <a:bodyPr>
            <a:normAutofit/>
          </a:bodyPr>
          <a:lstStyle/>
          <a:p>
            <a:pPr marL="457200" indent="-457200" algn="just">
              <a:buFont typeface="+mj-lt"/>
              <a:buAutoNum type="arabicPeriod"/>
            </a:pPr>
            <a:r>
              <a:rPr lang="en-US" sz="2800" dirty="0" smtClean="0"/>
              <a:t>Commitment to the program</a:t>
            </a:r>
          </a:p>
          <a:p>
            <a:pPr marL="457200" indent="-457200" algn="just">
              <a:buFont typeface="+mj-lt"/>
              <a:buAutoNum type="arabicPeriod"/>
            </a:pPr>
            <a:r>
              <a:rPr lang="en-US" sz="2800" dirty="0" smtClean="0"/>
              <a:t>Top level goal setting</a:t>
            </a:r>
          </a:p>
          <a:p>
            <a:pPr marL="457200" indent="-457200" algn="just">
              <a:buFont typeface="+mj-lt"/>
              <a:buAutoNum type="arabicPeriod"/>
            </a:pPr>
            <a:r>
              <a:rPr lang="en-US" sz="2800" dirty="0" smtClean="0"/>
              <a:t>Individual goals</a:t>
            </a:r>
          </a:p>
          <a:p>
            <a:pPr marL="457200" indent="-457200" algn="just">
              <a:buFont typeface="+mj-lt"/>
              <a:buAutoNum type="arabicPeriod"/>
            </a:pPr>
            <a:r>
              <a:rPr lang="en-US" sz="2800" dirty="0" smtClean="0"/>
              <a:t>Participation</a:t>
            </a:r>
          </a:p>
          <a:p>
            <a:pPr marL="457200" indent="-457200" algn="just">
              <a:buFont typeface="+mj-lt"/>
              <a:buAutoNum type="arabicPeriod"/>
            </a:pPr>
            <a:r>
              <a:rPr lang="en-US" sz="2800" dirty="0" smtClean="0"/>
              <a:t>Autonomy in implementation of plans</a:t>
            </a:r>
          </a:p>
          <a:p>
            <a:pPr marL="457200" indent="-457200" algn="just">
              <a:buFont typeface="+mj-lt"/>
              <a:buAutoNum type="arabicPeriod"/>
            </a:pPr>
            <a:r>
              <a:rPr lang="en-US" sz="2800" dirty="0" smtClean="0"/>
              <a:t>Performance review</a:t>
            </a:r>
            <a:endParaRPr lang="en-IN" sz="28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1584176"/>
          </a:xfrm>
        </p:spPr>
        <p:txBody>
          <a:bodyPr>
            <a:noAutofit/>
          </a:bodyPr>
          <a:lstStyle/>
          <a:p>
            <a:r>
              <a:rPr lang="en-US" sz="3600" dirty="0" smtClean="0"/>
              <a:t>Elements of the MBO System</a:t>
            </a:r>
            <a:endParaRPr lang="en-IN" sz="3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84976" cy="5760640"/>
          </a:xfrm>
        </p:spPr>
        <p:txBody>
          <a:bodyPr>
            <a:normAutofit/>
          </a:bodyPr>
          <a:lstStyle/>
          <a:p>
            <a:pPr algn="just"/>
            <a:r>
              <a:rPr lang="en-US" sz="2800" dirty="0" smtClean="0"/>
              <a:t>This focuses on three key concepts: specific goal setting, feedback on performance, and participation, to determine whether the optimism about MBO was justified. </a:t>
            </a:r>
          </a:p>
          <a:p>
            <a:pPr algn="just"/>
            <a:r>
              <a:rPr lang="en-US" sz="2800" dirty="0" smtClean="0"/>
              <a:t>Individuals, who are successful in achieving the goals they have set, tend to aim for increased performance.</a:t>
            </a:r>
          </a:p>
          <a:p>
            <a:pPr algn="just"/>
            <a:r>
              <a:rPr lang="en-US" sz="2800" dirty="0" smtClean="0"/>
              <a:t>Employees who receive specific and timely feedback perform better, and those who participate in goal setting show higher performance levels. </a:t>
            </a:r>
          </a:p>
          <a:p>
            <a:pPr algn="just"/>
            <a:r>
              <a:rPr lang="en-US" sz="2800" dirty="0" smtClean="0"/>
              <a:t>The very process of participation leads to increased communication and understanding between managers and those they supervise. </a:t>
            </a:r>
            <a:endParaRPr lang="en-IN" sz="2800" dirty="0" smtClean="0"/>
          </a:p>
          <a:p>
            <a:pPr marL="457200" indent="-457200" algn="just">
              <a:buNone/>
            </a:pP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188640"/>
            <a:ext cx="8229600" cy="792088"/>
          </a:xfrm>
        </p:spPr>
        <p:txBody>
          <a:bodyPr>
            <a:noAutofit/>
          </a:bodyPr>
          <a:lstStyle/>
          <a:p>
            <a:r>
              <a:rPr lang="en-US" sz="3600" dirty="0" smtClean="0"/>
              <a:t>Evaluation of MBO</a:t>
            </a:r>
            <a:endParaRPr lang="en-IN" sz="3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628800"/>
            <a:ext cx="8784976" cy="5040560"/>
          </a:xfrm>
        </p:spPr>
        <p:txBody>
          <a:bodyPr>
            <a:normAutofit/>
          </a:bodyPr>
          <a:lstStyle/>
          <a:p>
            <a:pPr algn="just"/>
            <a:r>
              <a:rPr lang="en-US" sz="2800" dirty="0" smtClean="0"/>
              <a:t>Rewards and incentives contribute to strategy implementation by shaping individual and group behavior. </a:t>
            </a:r>
          </a:p>
          <a:p>
            <a:pPr algn="just"/>
            <a:r>
              <a:rPr lang="en-US" sz="2800" dirty="0" smtClean="0"/>
              <a:t>Well designed incentive plans are consistent with an organization’s objectives and structures. </a:t>
            </a:r>
          </a:p>
          <a:p>
            <a:pPr algn="just"/>
            <a:r>
              <a:rPr lang="en-US" sz="2800" dirty="0" smtClean="0"/>
              <a:t>They motivate employees to direct their performance toward the organization’s goals. </a:t>
            </a:r>
            <a:endParaRPr lang="en-IN" sz="24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
        <p:nvSpPr>
          <p:cNvPr id="5" name="Title 1"/>
          <p:cNvSpPr>
            <a:spLocks noGrp="1"/>
          </p:cNvSpPr>
          <p:nvPr>
            <p:ph type="title"/>
          </p:nvPr>
        </p:nvSpPr>
        <p:spPr>
          <a:xfrm>
            <a:off x="457200" y="332656"/>
            <a:ext cx="8229600" cy="1368152"/>
          </a:xfrm>
        </p:spPr>
        <p:txBody>
          <a:bodyPr>
            <a:noAutofit/>
          </a:bodyPr>
          <a:lstStyle/>
          <a:p>
            <a:r>
              <a:rPr lang="en-US" sz="3600" dirty="0" smtClean="0"/>
              <a:t>Reward Systems</a:t>
            </a:r>
            <a:endParaRPr lang="en-IN"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224136"/>
          </a:xfrm>
        </p:spPr>
        <p:txBody>
          <a:bodyPr>
            <a:normAutofit/>
          </a:bodyPr>
          <a:lstStyle/>
          <a:p>
            <a:r>
              <a:rPr lang="en-US" sz="3600" dirty="0" smtClean="0"/>
              <a:t>The Importance of Planning at Organizations</a:t>
            </a:r>
            <a:endParaRPr lang="en-IN" sz="3600" dirty="0"/>
          </a:p>
        </p:txBody>
      </p:sp>
      <p:sp>
        <p:nvSpPr>
          <p:cNvPr id="3" name="Content Placeholder 2"/>
          <p:cNvSpPr>
            <a:spLocks noGrp="1"/>
          </p:cNvSpPr>
          <p:nvPr>
            <p:ph idx="1"/>
          </p:nvPr>
        </p:nvSpPr>
        <p:spPr>
          <a:xfrm>
            <a:off x="179512" y="1268760"/>
            <a:ext cx="8784976" cy="5400600"/>
          </a:xfrm>
        </p:spPr>
        <p:txBody>
          <a:bodyPr>
            <a:normAutofit/>
          </a:bodyPr>
          <a:lstStyle/>
          <a:p>
            <a:pPr algn="just"/>
            <a:r>
              <a:rPr lang="en-US" sz="2400" dirty="0" smtClean="0"/>
              <a:t>In organizations, planning is the process of setting goals and choosing the means to achieve those goals. </a:t>
            </a:r>
          </a:p>
          <a:p>
            <a:pPr algn="just"/>
            <a:r>
              <a:rPr lang="en-US" sz="2400" dirty="0" smtClean="0"/>
              <a:t>Without a plan;</a:t>
            </a:r>
          </a:p>
          <a:p>
            <a:pPr algn="just">
              <a:buNone/>
            </a:pPr>
            <a:r>
              <a:rPr lang="en-US" sz="2400" dirty="0" smtClean="0"/>
              <a:t>	Managers cannot know how to organize people and resources effectively. </a:t>
            </a:r>
          </a:p>
          <a:p>
            <a:pPr algn="just">
              <a:buNone/>
            </a:pPr>
            <a:r>
              <a:rPr lang="en-US" sz="2400" dirty="0" smtClean="0"/>
              <a:t>	They may not even have a clear idea of what they need to organize. </a:t>
            </a:r>
          </a:p>
          <a:p>
            <a:pPr algn="just">
              <a:buNone/>
            </a:pPr>
            <a:r>
              <a:rPr lang="en-US" sz="2400" dirty="0" smtClean="0"/>
              <a:t>	They cannot lead with confidence or expect others to follow them.</a:t>
            </a:r>
          </a:p>
          <a:p>
            <a:pPr algn="just">
              <a:buNone/>
            </a:pPr>
            <a:r>
              <a:rPr lang="en-US" sz="2400" dirty="0" smtClean="0"/>
              <a:t>	Managers and their followers have little chance of achieving their goals or knowing when and where they stray from their path.</a:t>
            </a:r>
          </a:p>
          <a:p>
            <a:pPr algn="just"/>
            <a:r>
              <a:rPr lang="en-US" sz="2400" dirty="0" smtClean="0"/>
              <a:t>Too often, faulty plans affect the future of the entire organization. </a:t>
            </a:r>
            <a:endParaRPr lang="en-IN" sz="2400" dirty="0" smtClean="0"/>
          </a:p>
          <a:p>
            <a:pPr algn="just"/>
            <a:endParaRPr lang="en-IN" sz="2800" dirty="0" smtClean="0"/>
          </a:p>
          <a:p>
            <a:pPr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80120"/>
          </a:xfrm>
        </p:spPr>
        <p:txBody>
          <a:bodyPr>
            <a:normAutofit/>
          </a:bodyPr>
          <a:lstStyle/>
          <a:p>
            <a:r>
              <a:rPr lang="en-US" dirty="0" smtClean="0"/>
              <a:t>The Hierarchy of Organization Plans</a:t>
            </a:r>
            <a:endParaRPr lang="en-IN" dirty="0"/>
          </a:p>
        </p:txBody>
      </p:sp>
      <p:sp>
        <p:nvSpPr>
          <p:cNvPr id="3" name="Content Placeholder 2"/>
          <p:cNvSpPr>
            <a:spLocks noGrp="1"/>
          </p:cNvSpPr>
          <p:nvPr>
            <p:ph idx="1"/>
          </p:nvPr>
        </p:nvSpPr>
        <p:spPr>
          <a:xfrm>
            <a:off x="179512" y="1196752"/>
            <a:ext cx="8784976" cy="5472608"/>
          </a:xfrm>
        </p:spPr>
        <p:txBody>
          <a:bodyPr>
            <a:normAutofit fontScale="92500" lnSpcReduction="10000"/>
          </a:bodyPr>
          <a:lstStyle/>
          <a:p>
            <a:pPr algn="just">
              <a:buNone/>
            </a:pPr>
            <a:r>
              <a:rPr lang="en-US" sz="2800" dirty="0" smtClean="0"/>
              <a:t>	Organizations are typically managed according to two types of plans. </a:t>
            </a:r>
          </a:p>
          <a:p>
            <a:pPr algn="just"/>
            <a:r>
              <a:rPr lang="en-US" sz="2800" b="1" dirty="0" smtClean="0"/>
              <a:t>Strategic plans</a:t>
            </a:r>
            <a:r>
              <a:rPr lang="en-US" sz="2800" dirty="0" smtClean="0"/>
              <a:t> are designed by high-ranking managers and define the broad goals for the organization. They deal with relationships between people at an organization and people acting at other organizations. </a:t>
            </a:r>
          </a:p>
          <a:p>
            <a:pPr algn="just"/>
            <a:r>
              <a:rPr lang="en-US" sz="2800" b="1" dirty="0" smtClean="0"/>
              <a:t>Operational plans</a:t>
            </a:r>
            <a:r>
              <a:rPr lang="en-US" sz="2800" dirty="0" smtClean="0"/>
              <a:t> contain details for carrying out, or implementing, those strategic plans in day-to-day activities. They deal with people within one organization.</a:t>
            </a:r>
          </a:p>
          <a:p>
            <a:pPr algn="just">
              <a:buNone/>
            </a:pPr>
            <a:r>
              <a:rPr lang="en-US" sz="2800" dirty="0" smtClean="0"/>
              <a:t>	Mission statement is a broad goal based on manager’s assumptions about the organization’s purpose, competencies, and place in the world. It is a relatively permanent part of an organization’s identity and can do much to unify and motivate members of the organization.</a:t>
            </a:r>
            <a:endParaRPr lang="en-IN" sz="2800" dirty="0" smtClean="0"/>
          </a:p>
          <a:p>
            <a:pPr algn="just"/>
            <a:endParaRPr lang="en-IN" sz="2800" dirty="0" smtClean="0"/>
          </a:p>
          <a:p>
            <a:pPr algn="just"/>
            <a:endParaRPr lang="en-IN" sz="2800" dirty="0" smtClean="0"/>
          </a:p>
          <a:p>
            <a:pPr algn="just"/>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1"/>
          <p:cNvPicPr/>
          <p:nvPr/>
        </p:nvPicPr>
        <p:blipFill>
          <a:blip r:embed="rId2" cstate="print"/>
          <a:srcRect t="-1025" b="-684"/>
          <a:stretch>
            <a:fillRect/>
          </a:stretch>
        </p:blipFill>
        <p:spPr bwMode="auto">
          <a:xfrm>
            <a:off x="251520" y="188640"/>
            <a:ext cx="8640960" cy="6408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648072"/>
          </a:xfrm>
        </p:spPr>
        <p:txBody>
          <a:bodyPr>
            <a:normAutofit fontScale="90000"/>
          </a:bodyPr>
          <a:lstStyle/>
          <a:p>
            <a:r>
              <a:rPr lang="en-US" dirty="0" smtClean="0"/>
              <a:t>Strategic &amp; Operational Plan</a:t>
            </a:r>
            <a:endParaRPr lang="en-IN" dirty="0"/>
          </a:p>
        </p:txBody>
      </p:sp>
      <p:sp>
        <p:nvSpPr>
          <p:cNvPr id="3" name="Content Placeholder 2"/>
          <p:cNvSpPr>
            <a:spLocks noGrp="1"/>
          </p:cNvSpPr>
          <p:nvPr>
            <p:ph idx="1"/>
          </p:nvPr>
        </p:nvSpPr>
        <p:spPr>
          <a:xfrm>
            <a:off x="179512" y="836712"/>
            <a:ext cx="8784976" cy="5832648"/>
          </a:xfrm>
        </p:spPr>
        <p:txBody>
          <a:bodyPr>
            <a:normAutofit fontScale="92500"/>
          </a:bodyPr>
          <a:lstStyle/>
          <a:p>
            <a:pPr algn="just">
              <a:buNone/>
            </a:pPr>
            <a:r>
              <a:rPr lang="en-US" sz="2400" dirty="0" smtClean="0"/>
              <a:t>Strategic and operational plans differ in three major ways:</a:t>
            </a:r>
          </a:p>
          <a:p>
            <a:pPr algn="just">
              <a:buFont typeface="Wingdings" pitchFamily="2" charset="2"/>
              <a:buChar char="Ø"/>
            </a:pPr>
            <a:r>
              <a:rPr lang="en-US" sz="2400" b="1" dirty="0" smtClean="0"/>
              <a:t>Time Horizons</a:t>
            </a:r>
          </a:p>
          <a:p>
            <a:pPr algn="just"/>
            <a:r>
              <a:rPr lang="en-US" sz="2400" dirty="0" smtClean="0"/>
              <a:t>Strategic plans tend to look ahead several years or even decades. </a:t>
            </a:r>
          </a:p>
          <a:p>
            <a:pPr algn="just"/>
            <a:r>
              <a:rPr lang="en-US" sz="2400" dirty="0" smtClean="0"/>
              <a:t>For operational plans, a year is often the relevant time period.</a:t>
            </a:r>
          </a:p>
          <a:p>
            <a:pPr algn="just">
              <a:buFont typeface="Wingdings" pitchFamily="2" charset="2"/>
              <a:buChar char="Ø"/>
            </a:pPr>
            <a:r>
              <a:rPr lang="en-US" sz="2400" b="1" dirty="0" smtClean="0"/>
              <a:t>Scope</a:t>
            </a:r>
          </a:p>
          <a:p>
            <a:pPr algn="just"/>
            <a:r>
              <a:rPr lang="en-US" sz="2400" dirty="0" smtClean="0"/>
              <a:t>Strategic plans affect a wide range of organizational activities, whereas operational plans have a narrow and more limited scope. </a:t>
            </a:r>
          </a:p>
          <a:p>
            <a:pPr algn="just"/>
            <a:r>
              <a:rPr lang="en-US" sz="2400" dirty="0" smtClean="0"/>
              <a:t>The number of relationships involved is the key difference here. Hence it is distinguished as strategic goals and operational objectives.</a:t>
            </a:r>
          </a:p>
          <a:p>
            <a:pPr algn="just">
              <a:buFont typeface="Wingdings" pitchFamily="2" charset="2"/>
              <a:buChar char="Ø"/>
            </a:pPr>
            <a:r>
              <a:rPr lang="en-US" sz="2400" b="1" dirty="0" smtClean="0"/>
              <a:t>Degree of Detail</a:t>
            </a:r>
          </a:p>
          <a:p>
            <a:pPr algn="just"/>
            <a:r>
              <a:rPr lang="en-US" sz="2400" dirty="0" smtClean="0"/>
              <a:t>Often strategic goals are stated in terms that look simplistic and generic. But this breadth is necessary to direct people at organizations to think of the whole of their organization’s operations. </a:t>
            </a:r>
          </a:p>
          <a:p>
            <a:pPr algn="just"/>
            <a:r>
              <a:rPr lang="en-US" sz="2400" dirty="0" smtClean="0"/>
              <a:t>On the other hand, operational plans, as derivatives of strategic plans, are stated in relatively finer detail.</a:t>
            </a:r>
            <a:endParaRPr lang="en-IN" sz="2400" dirty="0" smtClean="0"/>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720080"/>
          </a:xfrm>
        </p:spPr>
        <p:txBody>
          <a:bodyPr>
            <a:normAutofit fontScale="90000"/>
          </a:bodyPr>
          <a:lstStyle/>
          <a:p>
            <a:r>
              <a:rPr lang="en-US" dirty="0" smtClean="0"/>
              <a:t>The Evolution of the Concept of Strategy</a:t>
            </a:r>
            <a:endParaRPr lang="en-IN" dirty="0"/>
          </a:p>
        </p:txBody>
      </p:sp>
      <p:sp>
        <p:nvSpPr>
          <p:cNvPr id="3" name="Content Placeholder 2"/>
          <p:cNvSpPr>
            <a:spLocks noGrp="1"/>
          </p:cNvSpPr>
          <p:nvPr>
            <p:ph idx="1"/>
          </p:nvPr>
        </p:nvSpPr>
        <p:spPr>
          <a:xfrm>
            <a:off x="179512" y="908720"/>
            <a:ext cx="8784976" cy="5760640"/>
          </a:xfrm>
        </p:spPr>
        <p:txBody>
          <a:bodyPr>
            <a:normAutofit fontScale="92500"/>
          </a:bodyPr>
          <a:lstStyle/>
          <a:p>
            <a:pPr algn="just">
              <a:buNone/>
            </a:pPr>
            <a:r>
              <a:rPr lang="en-US" sz="2400" dirty="0" smtClean="0"/>
              <a:t>	</a:t>
            </a:r>
            <a:r>
              <a:rPr lang="en-US" sz="2400" b="1" dirty="0" smtClean="0"/>
              <a:t>Strategy as the Grand Plan</a:t>
            </a:r>
          </a:p>
          <a:p>
            <a:pPr algn="just"/>
            <a:r>
              <a:rPr lang="en-US" sz="2400" dirty="0" smtClean="0"/>
              <a:t>The concept of strategy is ancient. The word itself comes from the Greek strategeia, which means the art or science of being a General. </a:t>
            </a:r>
          </a:p>
          <a:p>
            <a:pPr algn="just"/>
            <a:r>
              <a:rPr lang="en-US" sz="2400" dirty="0" smtClean="0"/>
              <a:t>Effective Greek generals needed to lead an army, win and hold territory, protect cities from invasion, wipe out the enemy and so forth. </a:t>
            </a:r>
          </a:p>
          <a:p>
            <a:pPr algn="just"/>
            <a:r>
              <a:rPr lang="en-US" sz="2400" dirty="0" smtClean="0"/>
              <a:t>Each kind of objective required a different deployment of resources. Likewise, an army’s strategy could be defined as the pattern of actual actions that it took in response to the enemy. </a:t>
            </a:r>
          </a:p>
          <a:p>
            <a:pPr algn="just"/>
            <a:r>
              <a:rPr lang="en-US" sz="2400" dirty="0" smtClean="0"/>
              <a:t>Effective Generals had to determine the right liens of supply, decide when to fight and when not to fight, and manage the army’s relationship with citizens, politicians and diplomats.</a:t>
            </a:r>
          </a:p>
          <a:p>
            <a:pPr algn="just"/>
            <a:r>
              <a:rPr lang="en-US" sz="2400" dirty="0" smtClean="0"/>
              <a:t>Effective Generals not only had to plan but had to act as well. The concept of strategy had both a planning component and a decision making or action component. Taken together these two concepts form the basis of the ‘grand’ strategy plan.</a:t>
            </a:r>
            <a:endParaRPr lang="en-IN" sz="2400" dirty="0" smtClean="0"/>
          </a:p>
          <a:p>
            <a:pPr algn="just"/>
            <a:endParaRPr lang="en-IN" sz="2000" dirty="0" smtClean="0"/>
          </a:p>
          <a:p>
            <a:pPr algn="just">
              <a:buNone/>
            </a:pPr>
            <a:endParaRPr lang="en-IN" sz="2400" dirty="0" smtClean="0"/>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792088"/>
          </a:xfrm>
        </p:spPr>
        <p:txBody>
          <a:bodyPr>
            <a:normAutofit fontScale="90000"/>
          </a:bodyPr>
          <a:lstStyle/>
          <a:p>
            <a:r>
              <a:rPr lang="en-US" dirty="0" smtClean="0"/>
              <a:t>The Evolution of the Concept of Strategy</a:t>
            </a:r>
            <a:endParaRPr lang="en-IN" dirty="0"/>
          </a:p>
        </p:txBody>
      </p:sp>
      <p:sp>
        <p:nvSpPr>
          <p:cNvPr id="3" name="Content Placeholder 2"/>
          <p:cNvSpPr>
            <a:spLocks noGrp="1"/>
          </p:cNvSpPr>
          <p:nvPr>
            <p:ph idx="1"/>
          </p:nvPr>
        </p:nvSpPr>
        <p:spPr>
          <a:xfrm>
            <a:off x="179512" y="1052736"/>
            <a:ext cx="8784976" cy="5616624"/>
          </a:xfrm>
        </p:spPr>
        <p:txBody>
          <a:bodyPr>
            <a:normAutofit lnSpcReduction="10000"/>
          </a:bodyPr>
          <a:lstStyle/>
          <a:p>
            <a:pPr algn="just">
              <a:buNone/>
            </a:pPr>
            <a:r>
              <a:rPr lang="en-US" sz="2400" dirty="0" smtClean="0"/>
              <a:t>	</a:t>
            </a:r>
            <a:r>
              <a:rPr lang="en-US" sz="2400" b="1" dirty="0" smtClean="0"/>
              <a:t>The Rise of Strategic Management</a:t>
            </a:r>
          </a:p>
          <a:p>
            <a:pPr algn="just"/>
            <a:r>
              <a:rPr lang="en-US" sz="2400" dirty="0" smtClean="0"/>
              <a:t>Since War II, the idea emerged that strategic planning and acting on those plans constitute a separate management process, the process called as strategic management. </a:t>
            </a:r>
          </a:p>
          <a:p>
            <a:pPr algn="just"/>
            <a:r>
              <a:rPr lang="en-US" sz="2400" dirty="0" smtClean="0"/>
              <a:t>In 1962, business historian Alfred D Chandler proposed that ‘strategy’ be defined as: The determination of the basic long term goals and objective of an enterprise, and the adoption of courses of action and the allocation of resources necessary or carrying out these goals.</a:t>
            </a:r>
          </a:p>
          <a:p>
            <a:pPr algn="just">
              <a:buNone/>
            </a:pPr>
            <a:r>
              <a:rPr lang="en-US" sz="2400" dirty="0" smtClean="0"/>
              <a:t>	Chandler stressed three key elements:</a:t>
            </a:r>
          </a:p>
          <a:p>
            <a:pPr algn="just"/>
            <a:r>
              <a:rPr lang="en-US" sz="2400" dirty="0" smtClean="0"/>
              <a:t>Courses of action for attaining objectives; </a:t>
            </a:r>
            <a:endParaRPr lang="en-IN" sz="2400" dirty="0" smtClean="0"/>
          </a:p>
          <a:p>
            <a:pPr algn="just"/>
            <a:r>
              <a:rPr lang="en-US" sz="2400" dirty="0" smtClean="0"/>
              <a:t>The process of seeking key ideas (rather than routinely implementing existing policy); and </a:t>
            </a:r>
            <a:endParaRPr lang="en-IN" sz="2400" dirty="0" smtClean="0"/>
          </a:p>
          <a:p>
            <a:pPr algn="just"/>
            <a:r>
              <a:rPr lang="en-US" sz="2400" dirty="0" smtClean="0"/>
              <a:t>How strategy is formulated, not just what that strategy turns out to be. </a:t>
            </a:r>
            <a:endParaRPr lang="en-IN" sz="2400" dirty="0" smtClean="0"/>
          </a:p>
          <a:p>
            <a:pPr marL="457200" indent="-457200" algn="just">
              <a:buNone/>
            </a:pPr>
            <a:endParaRPr lang="en-IN" sz="2000" dirty="0" smtClean="0"/>
          </a:p>
          <a:p>
            <a:pPr algn="just"/>
            <a:endParaRPr lang="en-IN" sz="2000" dirty="0" smtClean="0"/>
          </a:p>
          <a:p>
            <a:pPr algn="just">
              <a:buNone/>
            </a:pPr>
            <a:endParaRPr lang="en-IN" sz="2000" dirty="0" smtClean="0"/>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1755</TotalTime>
  <Words>1807</Words>
  <Application>Microsoft Office PowerPoint</Application>
  <PresentationFormat>On-screen Show (4:3)</PresentationFormat>
  <Paragraphs>362</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Bookman Old Style</vt:lpstr>
      <vt:lpstr>Calibri</vt:lpstr>
      <vt:lpstr>Times New Roman</vt:lpstr>
      <vt:lpstr>Wingdings</vt:lpstr>
      <vt:lpstr>Office Theme</vt:lpstr>
      <vt:lpstr>Planning &amp; Decision Making</vt:lpstr>
      <vt:lpstr>Planning: An Overview</vt:lpstr>
      <vt:lpstr>Planning: An Overview</vt:lpstr>
      <vt:lpstr>The Importance of Planning at Organizations</vt:lpstr>
      <vt:lpstr>The Hierarchy of Organization Plans</vt:lpstr>
      <vt:lpstr>PowerPoint Presentation</vt:lpstr>
      <vt:lpstr>Strategic &amp; Operational Plan</vt:lpstr>
      <vt:lpstr>The Evolution of the Concept of Strategy</vt:lpstr>
      <vt:lpstr>The Evolution of the Concept of Strategy</vt:lpstr>
      <vt:lpstr>The Evolution of the Concept of Strategy</vt:lpstr>
      <vt:lpstr>The Evolution of the Concept of Strategy</vt:lpstr>
      <vt:lpstr>The Evolution of the Concept of Strategy</vt:lpstr>
      <vt:lpstr>Levels of Strategy</vt:lpstr>
      <vt:lpstr>Levels of Strategy</vt:lpstr>
      <vt:lpstr>Levels of Strategy</vt:lpstr>
      <vt:lpstr>PowerPoint Presentation</vt:lpstr>
      <vt:lpstr>PowerPoint Presentation</vt:lpstr>
      <vt:lpstr>The Content of Corporate Strategy</vt:lpstr>
      <vt:lpstr>The Corporate Portfolio Approach</vt:lpstr>
      <vt:lpstr>The Corporate Portfolio Approach</vt:lpstr>
      <vt:lpstr>Five Forces Model</vt:lpstr>
      <vt:lpstr>PowerPoint Presentation</vt:lpstr>
      <vt:lpstr>Matching Structure and Strategy</vt:lpstr>
      <vt:lpstr>Matching Structure and Strategy</vt:lpstr>
      <vt:lpstr>PowerPoint Presentation</vt:lpstr>
      <vt:lpstr>The Seven – S Model</vt:lpstr>
      <vt:lpstr>PowerPoint Presentation</vt:lpstr>
      <vt:lpstr>Institutionalizing Strategy</vt:lpstr>
      <vt:lpstr>Institutionalizing Strategy</vt:lpstr>
      <vt:lpstr>Institutionalizing Strategy</vt:lpstr>
      <vt:lpstr>Operationalizing Strategy</vt:lpstr>
      <vt:lpstr>PowerPoint Presentation</vt:lpstr>
      <vt:lpstr>Single Use Plans</vt:lpstr>
      <vt:lpstr>Standing Plans</vt:lpstr>
      <vt:lpstr>Management By Objectives</vt:lpstr>
      <vt:lpstr>Management By Objectives</vt:lpstr>
      <vt:lpstr>Elements of the MBO System</vt:lpstr>
      <vt:lpstr>Evaluation of MBO</vt:lpstr>
      <vt:lpstr>Reward Systems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dc:title>
  <dc:creator>Arjun Singar</dc:creator>
  <cp:lastModifiedBy>Microsoft account</cp:lastModifiedBy>
  <cp:revision>43</cp:revision>
  <dcterms:created xsi:type="dcterms:W3CDTF">2012-08-29T05:48:05Z</dcterms:created>
  <dcterms:modified xsi:type="dcterms:W3CDTF">2020-11-05T04:15:33Z</dcterms:modified>
</cp:coreProperties>
</file>