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</p:sldIdLst>
  <p:sldSz cy="6858000" cx="12192000"/>
  <p:notesSz cx="6858000" cy="9144000"/>
  <p:embeddedFontLst>
    <p:embeddedFont>
      <p:font typeface="Merriweather Sans"/>
      <p:regular r:id="rId113"/>
      <p:bold r:id="rId114"/>
      <p:italic r:id="rId115"/>
      <p:boldItalic r:id="rId116"/>
    </p:embeddedFont>
    <p:embeddedFont>
      <p:font typeface="Helvetica Neue"/>
      <p:bold r:id="rId117"/>
      <p:boldItalic r:id="rId1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19" roundtripDataSignature="AMtx7miKJun8gwvWxvxpSKeORZYq0r5c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7C660D-B4D6-430E-BC6E-6E6C630E9805}">
  <a:tblStyle styleId="{587C660D-B4D6-430E-BC6E-6E6C630E980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font" Target="fonts/HelveticaNeue-boldItalic.fntdata"/><Relationship Id="rId117" Type="http://schemas.openxmlformats.org/officeDocument/2006/relationships/font" Target="fonts/HelveticaNeue-bold.fntdata"/><Relationship Id="rId116" Type="http://schemas.openxmlformats.org/officeDocument/2006/relationships/font" Target="fonts/MerriweatherSans-boldItalic.fntdata"/><Relationship Id="rId115" Type="http://schemas.openxmlformats.org/officeDocument/2006/relationships/font" Target="fonts/MerriweatherSans-italic.fntdata"/><Relationship Id="rId119" Type="http://customschemas.google.com/relationships/presentationmetadata" Target="metadata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MerriweatherSans-bold.fntdata"/><Relationship Id="rId18" Type="http://schemas.openxmlformats.org/officeDocument/2006/relationships/slide" Target="slides/slide12.xml"/><Relationship Id="rId113" Type="http://schemas.openxmlformats.org/officeDocument/2006/relationships/font" Target="fonts/MerriweatherSans-regular.fntdata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22" name="Google Shape;222;p1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23" name="Google Shape;22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9" name="Shape 2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" name="Google Shape;2570;p10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1" name="Google Shape;2571;p10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2" name="Google Shape;2572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7" name="Shape 2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10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639" name="Google Shape;2639;p10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640" name="Google Shape;2640;p10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1" name="Google Shape;2641;p10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2" name="Google Shape;2642;p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p10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718" name="Google Shape;2718;p10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719" name="Google Shape;2719;p10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0" name="Google Shape;2720;p10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1" name="Google Shape;2721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6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7" name="Google Shape;2727;p10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728" name="Google Shape;2728;p10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729" name="Google Shape;2729;p10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0" name="Google Shape;2730;p10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1" name="Google Shape;2731;p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6" name="Shape 2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7" name="Google Shape;2737;p10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738" name="Google Shape;2738;p10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739" name="Google Shape;2739;p10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0" name="Google Shape;2740;p10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1" name="Google Shape;2741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6" name="Shape 2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7" name="Google Shape;2747;p10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748" name="Google Shape;2748;p10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749" name="Google Shape;2749;p10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0" name="Google Shape;2750;p10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1" name="Google Shape;2751;p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6" name="Shape 2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7" name="Google Shape;2757;p10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758" name="Google Shape;2758;p10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759" name="Google Shape;2759;p10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0" name="Google Shape;2760;p10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1" name="Google Shape;2761;p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32" name="Google Shape;232;p1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33" name="Google Shape;233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1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42" name="Google Shape;242;p1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43" name="Google Shape;24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" name="Google Shape;244;p1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52" name="Google Shape;252;p1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53" name="Google Shape;253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1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5" name="Google Shape;2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69" name="Google Shape;269;p1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70" name="Google Shape;270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1" name="Google Shape;271;p1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79" name="Google Shape;279;p1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80" name="Google Shape;280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1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48" name="Google Shape;348;p1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49" name="Google Shape;349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0" name="Google Shape;350;p1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1" name="Google Shape;3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7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58" name="Google Shape;358;p1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59" name="Google Shape;359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0" name="Google Shape;360;p17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8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68" name="Google Shape;368;p1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69" name="Google Shape;36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0" name="Google Shape;370;p1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1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78" name="Google Shape;378;p1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79" name="Google Shape;379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0" name="Google Shape;380;p1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1" name="Google Shape;3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27" name="Google Shape;127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28" name="Google Shape;128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88" name="Google Shape;388;p2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89" name="Google Shape;389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0" name="Google Shape;390;p2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398" name="Google Shape;398;p2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399" name="Google Shape;399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0" name="Google Shape;400;p2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1" name="Google Shape;4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423" name="Google Shape;423;p2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424" name="Google Shape;424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5" name="Google Shape;425;p2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6" name="Google Shape;42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448" name="Google Shape;448;p2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449" name="Google Shape;449;p2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0" name="Google Shape;450;p2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1" name="Google Shape;45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498" name="Google Shape;498;p2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499" name="Google Shape;499;p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0" name="Google Shape;500;p2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1" name="Google Shape;50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515" name="Google Shape;515;p2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516" name="Google Shape;516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7" name="Google Shape;517;p2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8" name="Google Shape;5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559" name="Google Shape;559;p2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560" name="Google Shape;560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1" name="Google Shape;561;p2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2" name="Google Shape;56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7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572" name="Google Shape;572;p2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573" name="Google Shape;573;p2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4" name="Google Shape;574;p27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5" name="Google Shape;5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28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592" name="Google Shape;592;p2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593" name="Google Shape;593;p2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4" name="Google Shape;594;p2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5" name="Google Shape;5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2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602" name="Google Shape;602;p2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603" name="Google Shape;603;p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4" name="Google Shape;604;p2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5" name="Google Shape;605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37" name="Google Shape;137;p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38" name="Google Shape;138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612" name="Google Shape;612;p3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613" name="Google Shape;613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4" name="Google Shape;614;p3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5" name="Google Shape;6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3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678" name="Google Shape;678;p3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679" name="Google Shape;679;p3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0" name="Google Shape;680;p3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1" name="Google Shape;6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688" name="Google Shape;688;p3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689" name="Google Shape;689;p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0" name="Google Shape;690;p3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1" name="Google Shape;69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698" name="Google Shape;698;p3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699" name="Google Shape;699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0" name="Google Shape;700;p3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01" name="Google Shape;70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08" name="Google Shape;708;p3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09" name="Google Shape;709;p3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0" name="Google Shape;710;p3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1" name="Google Shape;71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18" name="Google Shape;718;p3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19" name="Google Shape;719;p3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0" name="Google Shape;720;p3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1" name="Google Shape;72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28" name="Google Shape;728;p3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29" name="Google Shape;729;p3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0" name="Google Shape;730;p3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1" name="Google Shape;731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7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48" name="Google Shape;748;p3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49" name="Google Shape;749;p3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0" name="Google Shape;750;p37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1" name="Google Shape;751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8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61" name="Google Shape;761;p3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62" name="Google Shape;762;p3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3" name="Google Shape;763;p3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64" name="Google Shape;76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3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71" name="Google Shape;771;p3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72" name="Google Shape;772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3" name="Google Shape;773;p3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4" name="Google Shape;77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47" name="Google Shape;147;p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48" name="Google Shape;148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9" name="Google Shape;149;p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84" name="Google Shape;784;p4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85" name="Google Shape;785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6" name="Google Shape;786;p4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87" name="Google Shape;787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4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797" name="Google Shape;797;p4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798" name="Google Shape;798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9" name="Google Shape;799;p4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00" name="Google Shape;800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809" name="Google Shape;809;p4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810" name="Google Shape;810;p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1" name="Google Shape;811;p4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2" name="Google Shape;81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4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820" name="Google Shape;820;p4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821" name="Google Shape;821;p4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2" name="Google Shape;822;p4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23" name="Google Shape;823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880" name="Google Shape;880;p4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881" name="Google Shape;881;p4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2" name="Google Shape;882;p4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3" name="Google Shape;88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929" name="Google Shape;929;p4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930" name="Google Shape;930;p4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1" name="Google Shape;931;p4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32" name="Google Shape;932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954" name="Google Shape;954;p4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955" name="Google Shape;955;p4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6" name="Google Shape;956;p4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7" name="Google Shape;957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964" name="Google Shape;964;p4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965" name="Google Shape;965;p4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6" name="Google Shape;966;p47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67" name="Google Shape;96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2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4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981" name="Google Shape;981;p4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982" name="Google Shape;982;p4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3" name="Google Shape;983;p4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4" name="Google Shape;98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57" name="Google Shape;157;p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58" name="Google Shape;158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991" name="Google Shape;991;p5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992" name="Google Shape;992;p5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3" name="Google Shape;993;p5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4" name="Google Shape;99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2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5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034" name="Google Shape;1034;p5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035" name="Google Shape;1035;p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6" name="Google Shape;1036;p5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7" name="Google Shape;103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5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098" name="Google Shape;1098;p5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099" name="Google Shape;1099;p5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0" name="Google Shape;1100;p5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01" name="Google Shape;1101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134" name="Google Shape;1134;p5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135" name="Google Shape;1135;p5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6" name="Google Shape;1136;p5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7" name="Google Shape;1137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2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p5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144" name="Google Shape;1144;p5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145" name="Google Shape;1145;p5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6" name="Google Shape;1146;p5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47" name="Google Shape;114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5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157" name="Google Shape;1157;p5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158" name="Google Shape;1158;p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9" name="Google Shape;1159;p5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0" name="Google Shape;116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5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190" name="Google Shape;1190;p5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191" name="Google Shape;1191;p5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2" name="Google Shape;1192;p5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3" name="Google Shape;1193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57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261" name="Google Shape;1261;p5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262" name="Google Shape;1262;p5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3" name="Google Shape;1263;p57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4" name="Google Shape;126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8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58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270" name="Google Shape;1270;p5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271" name="Google Shape;1271;p5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2" name="Google Shape;1272;p5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3" name="Google Shape;1273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5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280" name="Google Shape;1280;p5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281" name="Google Shape;1281;p5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2" name="Google Shape;1282;p5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3" name="Google Shape;128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67" name="Google Shape;167;p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68" name="Google Shape;168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" name="Google Shape;169;p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6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311" name="Google Shape;1311;p6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312" name="Google Shape;1312;p6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3" name="Google Shape;1313;p6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4" name="Google Shape;131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6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366" name="Google Shape;1366;p6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367" name="Google Shape;1367;p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8" name="Google Shape;1368;p6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9" name="Google Shape;1369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6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419" name="Google Shape;1419;p6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420" name="Google Shape;1420;p6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1" name="Google Shape;1421;p6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2" name="Google Shape;1422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3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p6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475" name="Google Shape;1475;p6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476" name="Google Shape;1476;p6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7" name="Google Shape;1477;p6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8" name="Google Shape;1478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6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530" name="Google Shape;1530;p6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531" name="Google Shape;1531;p6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2" name="Google Shape;1532;p6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33" name="Google Shape;1533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3" name="Shape 1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4" name="Google Shape;1584;p6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585" name="Google Shape;1585;p6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586" name="Google Shape;1586;p6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7" name="Google Shape;1587;p6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8" name="Google Shape;1588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6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640" name="Google Shape;1640;p6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641" name="Google Shape;1641;p6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2" name="Google Shape;1642;p6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43" name="Google Shape;1643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67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695" name="Google Shape;1695;p6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696" name="Google Shape;1696;p6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97" name="Google Shape;1697;p67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8" name="Google Shape;1698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8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9" name="Google Shape;1749;p68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750" name="Google Shape;1750;p6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751" name="Google Shape;1751;p6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2" name="Google Shape;1752;p6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3" name="Google Shape;1753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3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6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805" name="Google Shape;1805;p6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806" name="Google Shape;1806;p6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7" name="Google Shape;1807;p6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8" name="Google Shape;1808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77" name="Google Shape;177;p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9" name="Google Shape;179;p7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0" name="Google Shape;18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p7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859" name="Google Shape;1859;p7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860" name="Google Shape;1860;p7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1" name="Google Shape;1861;p7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62" name="Google Shape;1862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5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7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917" name="Google Shape;1917;p7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918" name="Google Shape;1918;p7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9" name="Google Shape;1919;p7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0" name="Google Shape;1920;p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6" name="Shape 2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" name="Google Shape;2007;p7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008" name="Google Shape;2008;p7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009" name="Google Shape;2009;p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0" name="Google Shape;2010;p7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1" name="Google Shape;2011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3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4" name="Google Shape;2064;p7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065" name="Google Shape;2065;p7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066" name="Google Shape;2066;p7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7" name="Google Shape;2067;p7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8" name="Google Shape;2068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9" name="Shape 2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0" name="Google Shape;2080;p7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2081" name="Google Shape;2081;p7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082" name="Google Shape;2082;p7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3" name="Google Shape;2083;p7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4" name="Google Shape;2084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p7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109" name="Google Shape;2109;p7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110" name="Google Shape;2110;p7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1" name="Google Shape;2111;p7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2" name="Google Shape;2112;p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7" name="Shape 2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8" name="Google Shape;2118;p7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119" name="Google Shape;2119;p7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120" name="Google Shape;2120;p7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1" name="Google Shape;2121;p7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2" name="Google Shape;2122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7" name="Shape 2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8" name="Google Shape;2128;p77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129" name="Google Shape;2129;p7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130" name="Google Shape;2130;p7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77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32" name="Google Shape;2132;p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8" name="Shape 2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9" name="Google Shape;2149;p78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150" name="Google Shape;2150;p7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151" name="Google Shape;2151;p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Google Shape;2152;p7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3" name="Google Shape;2153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8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p7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160" name="Google Shape;2160;p7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161" name="Google Shape;2161;p7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2" name="Google Shape;2162;p7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63" name="Google Shape;2163;p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89" name="Google Shape;189;p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190" name="Google Shape;190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p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9" name="Shape 2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" name="Google Shape;2170;p8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171" name="Google Shape;2171;p8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172" name="Google Shape;2172;p8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3" name="Google Shape;2173;p8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4" name="Google Shape;2174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3" name="Shape 2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4" name="Google Shape;2184;p8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185" name="Google Shape;2185;p8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186" name="Google Shape;2186;p8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7" name="Google Shape;2187;p8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8" name="Google Shape;2188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3" name="Shape 2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4" name="Google Shape;2194;p8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195" name="Google Shape;2195;p8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196" name="Google Shape;2196;p8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7" name="Google Shape;2197;p8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98" name="Google Shape;219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3" name="Shape 2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Google Shape;2204;p8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205" name="Google Shape;2205;p8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206" name="Google Shape;2206;p8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7" name="Google Shape;2207;p8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8" name="Google Shape;2208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8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215" name="Google Shape;2215;p8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216" name="Google Shape;2216;p8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7" name="Google Shape;2217;p8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18" name="Google Shape;2218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3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8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225" name="Google Shape;2225;p8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226" name="Google Shape;2226;p8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7" name="Google Shape;2227;p8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8" name="Google Shape;2228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5" name="Shape 2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6" name="Google Shape;2246;p8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247" name="Google Shape;2247;p8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248" name="Google Shape;2248;p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9" name="Google Shape;2249;p8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0" name="Google Shape;2250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9" name="Shape 2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0" name="Google Shape;2300;p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1" name="Google Shape;2301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02" name="Google Shape;2302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0" name="Shape 2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1" name="Google Shape;2311;p8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2" name="Google Shape;2312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3" name="Google Shape;2313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8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9" name="Google Shape;2319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0" name="Google Shape;2320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Cpt S 317: Spring 2009</a:t>
            </a:r>
            <a:endParaRPr/>
          </a:p>
        </p:txBody>
      </p:sp>
      <p:sp>
        <p:nvSpPr>
          <p:cNvPr id="199" name="Google Shape;199;p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School of EECS, WSU</a:t>
            </a:r>
            <a:endParaRPr/>
          </a:p>
        </p:txBody>
      </p:sp>
      <p:sp>
        <p:nvSpPr>
          <p:cNvPr id="200" name="Google Shape;200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2" name="Google Shape;2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8" name="Google Shape;2328;p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9" name="Google Shape;2329;p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9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7" name="Google Shape;2337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38" name="Google Shape;2338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3" name="Google Shape;2343;p9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4" name="Google Shape;2344;p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5" name="Google Shape;2345;p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9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53" name="Google Shape;2353;p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4" name="Google Shape;2354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9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7" name="Google Shape;2387;p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8" name="Google Shape;2388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9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9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21" name="Google Shape;2421;p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22" name="Google Shape;2422;p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7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9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49" name="Google Shape;2449;p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0" name="Google Shape;2450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97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Cpt S 317: Spring 2009</a:t>
            </a:r>
            <a:endParaRPr/>
          </a:p>
        </p:txBody>
      </p:sp>
      <p:sp>
        <p:nvSpPr>
          <p:cNvPr id="2477" name="Google Shape;2477;p9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School of EECS, WSU</a:t>
            </a:r>
            <a:endParaRPr/>
          </a:p>
        </p:txBody>
      </p:sp>
      <p:sp>
        <p:nvSpPr>
          <p:cNvPr id="2478" name="Google Shape;2478;p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9" name="Google Shape;2479;p97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80" name="Google Shape;2480;p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9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2" name="Google Shape;2492;p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93" name="Google Shape;2493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8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9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0" name="Google Shape;2540;p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41" name="Google Shape;2541;p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0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3" name="Google Shape;83;p1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5" name="Google Shape;85;p1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2" name="Google Shape;92;p1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1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0" name="Google Shape;100;p1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23"/>
          <p:cNvSpPr txBox="1"/>
          <p:nvPr>
            <p:ph idx="12" type="sldNum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24"/>
          <p:cNvSpPr txBox="1"/>
          <p:nvPr>
            <p:ph type="ctrTitle"/>
          </p:nvPr>
        </p:nvSpPr>
        <p:spPr>
          <a:xfrm>
            <a:off x="95261" y="2356741"/>
            <a:ext cx="6430160" cy="482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0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0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0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0"/>
          <p:cNvSpPr txBox="1"/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hart and Text" type="chartAndTx">
  <p:cSld name="CHART_AND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2"/>
          <p:cNvSpPr txBox="1"/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2"/>
          <p:cNvSpPr/>
          <p:nvPr>
            <p:ph idx="2" type="chart"/>
          </p:nvPr>
        </p:nvSpPr>
        <p:spPr>
          <a:xfrm>
            <a:off x="1576917" y="2017713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2"/>
          <p:cNvSpPr txBox="1"/>
          <p:nvPr>
            <p:ph idx="1" type="body"/>
          </p:nvPr>
        </p:nvSpPr>
        <p:spPr>
          <a:xfrm>
            <a:off x="6860117" y="2017713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4"/>
          <p:cNvSpPr txBox="1"/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4"/>
          <p:cNvSpPr txBox="1"/>
          <p:nvPr>
            <p:ph idx="1" type="body"/>
          </p:nvPr>
        </p:nvSpPr>
        <p:spPr>
          <a:xfrm>
            <a:off x="1576917" y="2017713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14"/>
          <p:cNvSpPr txBox="1"/>
          <p:nvPr>
            <p:ph idx="2" type="body"/>
          </p:nvPr>
        </p:nvSpPr>
        <p:spPr>
          <a:xfrm>
            <a:off x="6860117" y="2017713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5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5"/>
          <p:cNvSpPr txBox="1"/>
          <p:nvPr>
            <p:ph idx="1" type="body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15"/>
          <p:cNvSpPr txBox="1"/>
          <p:nvPr>
            <p:ph idx="2" type="body"/>
          </p:nvPr>
        </p:nvSpPr>
        <p:spPr>
          <a:xfrm>
            <a:off x="6197600" y="1981200"/>
            <a:ext cx="508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15"/>
          <p:cNvSpPr txBox="1"/>
          <p:nvPr>
            <p:ph idx="3" type="body"/>
          </p:nvPr>
        </p:nvSpPr>
        <p:spPr>
          <a:xfrm>
            <a:off x="6197600" y="4114800"/>
            <a:ext cx="5080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15"/>
          <p:cNvSpPr txBox="1"/>
          <p:nvPr>
            <p:ph idx="10" type="dt"/>
          </p:nvPr>
        </p:nvSpPr>
        <p:spPr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5"/>
          <p:cNvSpPr txBox="1"/>
          <p:nvPr>
            <p:ph idx="11" type="ftr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5"/>
          <p:cNvSpPr txBox="1"/>
          <p:nvPr>
            <p:ph idx="12" type="sldNum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0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0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0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5" name="Google Shape;15;p10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Google Shape;16;p10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lt1">
                <a:alpha val="98823"/>
              </a:schemeClr>
            </a:solidFill>
            <a:ln cap="flat" cmpd="sng" w="76200">
              <a:solidFill>
                <a:srgbClr val="00589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07"/>
            <p:cNvSpPr txBox="1"/>
            <p:nvPr/>
          </p:nvSpPr>
          <p:spPr>
            <a:xfrm>
              <a:off x="9683750" y="92075"/>
              <a:ext cx="2498725" cy="2905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12700">
              <a:spAutoFit/>
            </a:bodyPr>
            <a:lstStyle/>
            <a:p>
              <a:pPr indent="0" lvl="0" marL="1270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n-US" sz="1800" u="none" cap="none" strike="noStrike">
                  <a:solidFill>
                    <a:srgbClr val="422C75"/>
                  </a:solidFill>
                  <a:latin typeface="Arial"/>
                  <a:ea typeface="Arial"/>
                  <a:cs typeface="Arial"/>
                  <a:sym typeface="Arial"/>
                </a:rPr>
                <a:t>Go, change the world</a:t>
              </a:r>
              <a:endPara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107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>
              <a:off x="12555" y="39898"/>
              <a:ext cx="1908073" cy="13694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9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0.xml"/><Relationship Id="rId3" Type="http://schemas.openxmlformats.org/officeDocument/2006/relationships/image" Target="../media/image11.png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2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"/>
          <p:cNvSpPr txBox="1"/>
          <p:nvPr/>
        </p:nvSpPr>
        <p:spPr>
          <a:xfrm>
            <a:off x="3240740" y="3059392"/>
            <a:ext cx="5351930" cy="947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DEPARTMENT OF CSE</a:t>
            </a:r>
            <a:endParaRPr/>
          </a:p>
          <a:p>
            <a:pPr indent="0" lvl="0" marL="12700" marR="0" rtl="0" algn="ctr">
              <a:spcBef>
                <a:spcPts val="88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R V College of Engineering</a:t>
            </a:r>
            <a:endParaRPr b="1" i="0" sz="2400" u="none" cap="none" strike="noStrike">
              <a:solidFill>
                <a:srgbClr val="00B05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2003612" y="1079966"/>
            <a:ext cx="8344200" cy="18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5893"/>
                </a:solidFill>
                <a:latin typeface="Arial"/>
                <a:ea typeface="Arial"/>
                <a:cs typeface="Arial"/>
                <a:sym typeface="Arial"/>
              </a:rPr>
              <a:t>Finite </a:t>
            </a:r>
            <a:endParaRPr b="1" i="0" sz="4000" u="none" cap="none" strike="noStrike">
              <a:solidFill>
                <a:srgbClr val="00589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05893"/>
                </a:solidFill>
                <a:latin typeface="Arial"/>
                <a:ea typeface="Arial"/>
                <a:cs typeface="Arial"/>
                <a:sym typeface="Arial"/>
              </a:rPr>
              <a:t>Automata and Formal Languages(18CS52)</a:t>
            </a:r>
            <a:endParaRPr b="1" i="0" sz="4000" u="none" cap="none" strike="noStrike">
              <a:solidFill>
                <a:srgbClr val="00589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8" name="Google Shape;228;p10"/>
          <p:cNvSpPr txBox="1"/>
          <p:nvPr>
            <p:ph type="title"/>
          </p:nvPr>
        </p:nvSpPr>
        <p:spPr>
          <a:xfrm>
            <a:off x="878541" y="19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Finite Automaton (FA)</a:t>
            </a:r>
            <a:endParaRPr/>
          </a:p>
        </p:txBody>
      </p:sp>
      <p:sp>
        <p:nvSpPr>
          <p:cNvPr id="229" name="Google Shape;229;p10"/>
          <p:cNvSpPr txBox="1"/>
          <p:nvPr>
            <p:ph idx="1" type="body"/>
          </p:nvPr>
        </p:nvSpPr>
        <p:spPr>
          <a:xfrm>
            <a:off x="838200" y="151634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state diagram that comprehensively captures all possible states and transitions that a machine can take while responding to a stream or sequence of input symbols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Recognizer for “Regular Languages”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2800"/>
              <a:buChar char="•"/>
            </a:pPr>
            <a:r>
              <a:rPr lang="en-US">
                <a:solidFill>
                  <a:schemeClr val="folHlink"/>
                </a:solidFill>
              </a:rPr>
              <a:t>Deterministic Finite Automata (DFA)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machine can exist in only one state at any given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800"/>
              <a:buChar char="•"/>
            </a:pPr>
            <a:r>
              <a:rPr lang="en-US">
                <a:solidFill>
                  <a:schemeClr val="hlink"/>
                </a:solidFill>
              </a:rPr>
              <a:t>Non-deterministic Finite Automata (NFA)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machine can exist in multiple states at the same time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3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p10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 to ε-NFA Example (2)</a:t>
            </a:r>
            <a:endParaRPr/>
          </a:p>
        </p:txBody>
      </p:sp>
      <p:sp>
        <p:nvSpPr>
          <p:cNvPr id="2575" name="Google Shape;2575;p100"/>
          <p:cNvSpPr txBox="1"/>
          <p:nvPr/>
        </p:nvSpPr>
        <p:spPr>
          <a:xfrm>
            <a:off x="711201" y="1905000"/>
            <a:ext cx="6431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ab+a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76" name="Google Shape;2576;p100"/>
          <p:cNvCxnSpPr/>
          <p:nvPr/>
        </p:nvCxnSpPr>
        <p:spPr>
          <a:xfrm>
            <a:off x="3979333" y="262255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77" name="Google Shape;2577;p100"/>
          <p:cNvSpPr txBox="1"/>
          <p:nvPr/>
        </p:nvSpPr>
        <p:spPr>
          <a:xfrm>
            <a:off x="4080933" y="2286000"/>
            <a:ext cx="2824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578" name="Google Shape;2578;p100"/>
          <p:cNvSpPr/>
          <p:nvPr/>
        </p:nvSpPr>
        <p:spPr>
          <a:xfrm>
            <a:off x="3272367" y="239395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9" name="Google Shape;2579;p100"/>
          <p:cNvSpPr/>
          <p:nvPr/>
        </p:nvSpPr>
        <p:spPr>
          <a:xfrm>
            <a:off x="4588933" y="23622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0" name="Google Shape;2580;p100"/>
          <p:cNvSpPr/>
          <p:nvPr/>
        </p:nvSpPr>
        <p:spPr>
          <a:xfrm>
            <a:off x="7437967" y="239395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1" name="Google Shape;2581;p100"/>
          <p:cNvCxnSpPr/>
          <p:nvPr/>
        </p:nvCxnSpPr>
        <p:spPr>
          <a:xfrm>
            <a:off x="6722533" y="262255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2" name="Google Shape;2582;p100"/>
          <p:cNvSpPr txBox="1"/>
          <p:nvPr/>
        </p:nvSpPr>
        <p:spPr>
          <a:xfrm>
            <a:off x="6824133" y="2286000"/>
            <a:ext cx="2920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583" name="Google Shape;2583;p100"/>
          <p:cNvSpPr/>
          <p:nvPr/>
        </p:nvSpPr>
        <p:spPr>
          <a:xfrm>
            <a:off x="6015567" y="239395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4" name="Google Shape;2584;p100"/>
          <p:cNvCxnSpPr/>
          <p:nvPr/>
        </p:nvCxnSpPr>
        <p:spPr>
          <a:xfrm>
            <a:off x="5300133" y="262255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5" name="Google Shape;2585;p100"/>
          <p:cNvSpPr txBox="1"/>
          <p:nvPr/>
        </p:nvSpPr>
        <p:spPr>
          <a:xfrm>
            <a:off x="5401734" y="228600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cxnSp>
        <p:nvCxnSpPr>
          <p:cNvPr id="2586" name="Google Shape;2586;p100"/>
          <p:cNvCxnSpPr/>
          <p:nvPr/>
        </p:nvCxnSpPr>
        <p:spPr>
          <a:xfrm>
            <a:off x="3979333" y="35687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7" name="Google Shape;2587;p100"/>
          <p:cNvSpPr txBox="1"/>
          <p:nvPr/>
        </p:nvSpPr>
        <p:spPr>
          <a:xfrm>
            <a:off x="4080933" y="3232150"/>
            <a:ext cx="2824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588" name="Google Shape;2588;p100"/>
          <p:cNvSpPr/>
          <p:nvPr/>
        </p:nvSpPr>
        <p:spPr>
          <a:xfrm>
            <a:off x="3272367" y="33401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9" name="Google Shape;2589;p100"/>
          <p:cNvSpPr/>
          <p:nvPr/>
        </p:nvSpPr>
        <p:spPr>
          <a:xfrm>
            <a:off x="4593167" y="330835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0" name="Google Shape;2590;p100"/>
          <p:cNvSpPr/>
          <p:nvPr/>
        </p:nvSpPr>
        <p:spPr>
          <a:xfrm>
            <a:off x="2154767" y="285115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1" name="Google Shape;2591;p100"/>
          <p:cNvSpPr/>
          <p:nvPr/>
        </p:nvSpPr>
        <p:spPr>
          <a:xfrm>
            <a:off x="8555567" y="2851150"/>
            <a:ext cx="711200" cy="533400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2" name="Google Shape;2592;p100"/>
          <p:cNvCxnSpPr/>
          <p:nvPr/>
        </p:nvCxnSpPr>
        <p:spPr>
          <a:xfrm flipH="1" rot="10800000">
            <a:off x="2764367" y="2698750"/>
            <a:ext cx="406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3" name="Google Shape;2593;p100"/>
          <p:cNvCxnSpPr/>
          <p:nvPr/>
        </p:nvCxnSpPr>
        <p:spPr>
          <a:xfrm>
            <a:off x="2764367" y="3308350"/>
            <a:ext cx="5080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4" name="Google Shape;2594;p100"/>
          <p:cNvCxnSpPr/>
          <p:nvPr/>
        </p:nvCxnSpPr>
        <p:spPr>
          <a:xfrm>
            <a:off x="8149167" y="2774950"/>
            <a:ext cx="406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5" name="Google Shape;2595;p100"/>
          <p:cNvCxnSpPr/>
          <p:nvPr/>
        </p:nvCxnSpPr>
        <p:spPr>
          <a:xfrm flipH="1" rot="10800000">
            <a:off x="5304367" y="3155950"/>
            <a:ext cx="3149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6" name="Google Shape;2596;p100"/>
          <p:cNvSpPr txBox="1"/>
          <p:nvPr/>
        </p:nvSpPr>
        <p:spPr>
          <a:xfrm>
            <a:off x="2662768" y="251460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597" name="Google Shape;2597;p100"/>
          <p:cNvSpPr txBox="1"/>
          <p:nvPr/>
        </p:nvSpPr>
        <p:spPr>
          <a:xfrm>
            <a:off x="2662768" y="335280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598" name="Google Shape;2598;p100"/>
          <p:cNvSpPr txBox="1"/>
          <p:nvPr/>
        </p:nvSpPr>
        <p:spPr>
          <a:xfrm>
            <a:off x="8195734" y="254635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599" name="Google Shape;2599;p100"/>
          <p:cNvSpPr txBox="1"/>
          <p:nvPr/>
        </p:nvSpPr>
        <p:spPr>
          <a:xfrm>
            <a:off x="6366934" y="335280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600" name="Google Shape;2600;p100"/>
          <p:cNvSpPr/>
          <p:nvPr/>
        </p:nvSpPr>
        <p:spPr>
          <a:xfrm>
            <a:off x="609601" y="4267200"/>
            <a:ext cx="8996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(ab+a)*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1" name="Google Shape;2601;p100"/>
          <p:cNvCxnSpPr/>
          <p:nvPr/>
        </p:nvCxnSpPr>
        <p:spPr>
          <a:xfrm>
            <a:off x="1443567" y="307975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2" name="Google Shape;2602;p100"/>
          <p:cNvCxnSpPr/>
          <p:nvPr/>
        </p:nvCxnSpPr>
        <p:spPr>
          <a:xfrm>
            <a:off x="5096933" y="47879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3" name="Google Shape;2603;p100"/>
          <p:cNvSpPr txBox="1"/>
          <p:nvPr/>
        </p:nvSpPr>
        <p:spPr>
          <a:xfrm>
            <a:off x="4995333" y="4451350"/>
            <a:ext cx="2824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604" name="Google Shape;2604;p100"/>
          <p:cNvSpPr/>
          <p:nvPr/>
        </p:nvSpPr>
        <p:spPr>
          <a:xfrm>
            <a:off x="4389967" y="45593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5" name="Google Shape;2605;p100"/>
          <p:cNvSpPr/>
          <p:nvPr/>
        </p:nvSpPr>
        <p:spPr>
          <a:xfrm>
            <a:off x="5706533" y="452755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6" name="Google Shape;2606;p100"/>
          <p:cNvSpPr/>
          <p:nvPr/>
        </p:nvSpPr>
        <p:spPr>
          <a:xfrm>
            <a:off x="8555567" y="45593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07" name="Google Shape;2607;p100"/>
          <p:cNvCxnSpPr/>
          <p:nvPr/>
        </p:nvCxnSpPr>
        <p:spPr>
          <a:xfrm>
            <a:off x="7840133" y="47879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8" name="Google Shape;2608;p100"/>
          <p:cNvSpPr txBox="1"/>
          <p:nvPr/>
        </p:nvSpPr>
        <p:spPr>
          <a:xfrm>
            <a:off x="7738533" y="4451350"/>
            <a:ext cx="2920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609" name="Google Shape;2609;p100"/>
          <p:cNvSpPr/>
          <p:nvPr/>
        </p:nvSpPr>
        <p:spPr>
          <a:xfrm>
            <a:off x="7133167" y="45593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0" name="Google Shape;2610;p100"/>
          <p:cNvCxnSpPr/>
          <p:nvPr/>
        </p:nvCxnSpPr>
        <p:spPr>
          <a:xfrm>
            <a:off x="6417733" y="47879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1" name="Google Shape;2611;p100"/>
          <p:cNvSpPr txBox="1"/>
          <p:nvPr/>
        </p:nvSpPr>
        <p:spPr>
          <a:xfrm>
            <a:off x="6316134" y="445135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cxnSp>
        <p:nvCxnSpPr>
          <p:cNvPr id="2612" name="Google Shape;2612;p100"/>
          <p:cNvCxnSpPr/>
          <p:nvPr/>
        </p:nvCxnSpPr>
        <p:spPr>
          <a:xfrm>
            <a:off x="5096933" y="573405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13" name="Google Shape;2613;p100"/>
          <p:cNvSpPr txBox="1"/>
          <p:nvPr/>
        </p:nvSpPr>
        <p:spPr>
          <a:xfrm>
            <a:off x="5198533" y="5397500"/>
            <a:ext cx="2824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614" name="Google Shape;2614;p100"/>
          <p:cNvSpPr/>
          <p:nvPr/>
        </p:nvSpPr>
        <p:spPr>
          <a:xfrm>
            <a:off x="4389967" y="550545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5" name="Google Shape;2615;p100"/>
          <p:cNvSpPr/>
          <p:nvPr/>
        </p:nvSpPr>
        <p:spPr>
          <a:xfrm>
            <a:off x="5710767" y="54737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6" name="Google Shape;2616;p100"/>
          <p:cNvSpPr/>
          <p:nvPr/>
        </p:nvSpPr>
        <p:spPr>
          <a:xfrm>
            <a:off x="3272367" y="50165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Google Shape;2617;p100"/>
          <p:cNvSpPr/>
          <p:nvPr/>
        </p:nvSpPr>
        <p:spPr>
          <a:xfrm>
            <a:off x="9673167" y="50165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18" name="Google Shape;2618;p100"/>
          <p:cNvCxnSpPr/>
          <p:nvPr/>
        </p:nvCxnSpPr>
        <p:spPr>
          <a:xfrm flipH="1" rot="10800000">
            <a:off x="3881967" y="4864100"/>
            <a:ext cx="406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9" name="Google Shape;2619;p100"/>
          <p:cNvCxnSpPr/>
          <p:nvPr/>
        </p:nvCxnSpPr>
        <p:spPr>
          <a:xfrm>
            <a:off x="3881967" y="5473700"/>
            <a:ext cx="5080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0" name="Google Shape;2620;p100"/>
          <p:cNvCxnSpPr/>
          <p:nvPr/>
        </p:nvCxnSpPr>
        <p:spPr>
          <a:xfrm>
            <a:off x="9266767" y="4940300"/>
            <a:ext cx="406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1" name="Google Shape;2621;p100"/>
          <p:cNvCxnSpPr/>
          <p:nvPr/>
        </p:nvCxnSpPr>
        <p:spPr>
          <a:xfrm flipH="1" rot="10800000">
            <a:off x="6421967" y="5321300"/>
            <a:ext cx="31496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2" name="Google Shape;2622;p100"/>
          <p:cNvSpPr txBox="1"/>
          <p:nvPr/>
        </p:nvSpPr>
        <p:spPr>
          <a:xfrm>
            <a:off x="3780368" y="467995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623" name="Google Shape;2623;p100"/>
          <p:cNvSpPr txBox="1"/>
          <p:nvPr/>
        </p:nvSpPr>
        <p:spPr>
          <a:xfrm>
            <a:off x="3780368" y="551815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624" name="Google Shape;2624;p100"/>
          <p:cNvSpPr txBox="1"/>
          <p:nvPr/>
        </p:nvSpPr>
        <p:spPr>
          <a:xfrm>
            <a:off x="9313334" y="471170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625" name="Google Shape;2625;p100"/>
          <p:cNvSpPr txBox="1"/>
          <p:nvPr/>
        </p:nvSpPr>
        <p:spPr>
          <a:xfrm>
            <a:off x="7484534" y="551815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cxnSp>
        <p:nvCxnSpPr>
          <p:cNvPr id="2626" name="Google Shape;2626;p100"/>
          <p:cNvCxnSpPr/>
          <p:nvPr/>
        </p:nvCxnSpPr>
        <p:spPr>
          <a:xfrm>
            <a:off x="2561167" y="52451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7" name="Google Shape;2627;p100"/>
          <p:cNvSpPr/>
          <p:nvPr/>
        </p:nvSpPr>
        <p:spPr>
          <a:xfrm>
            <a:off x="1748367" y="498475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8" name="Google Shape;2628;p100"/>
          <p:cNvCxnSpPr/>
          <p:nvPr/>
        </p:nvCxnSpPr>
        <p:spPr>
          <a:xfrm>
            <a:off x="1037167" y="521335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29" name="Google Shape;2629;p100"/>
          <p:cNvSpPr/>
          <p:nvPr/>
        </p:nvSpPr>
        <p:spPr>
          <a:xfrm>
            <a:off x="11095567" y="5060950"/>
            <a:ext cx="711200" cy="533400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0" name="Google Shape;2630;p100"/>
          <p:cNvCxnSpPr/>
          <p:nvPr/>
        </p:nvCxnSpPr>
        <p:spPr>
          <a:xfrm>
            <a:off x="10384367" y="528955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1" name="Google Shape;2631;p100"/>
          <p:cNvSpPr txBox="1"/>
          <p:nvPr/>
        </p:nvSpPr>
        <p:spPr>
          <a:xfrm>
            <a:off x="10430934" y="495300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632" name="Google Shape;2632;p100"/>
          <p:cNvSpPr txBox="1"/>
          <p:nvPr/>
        </p:nvSpPr>
        <p:spPr>
          <a:xfrm>
            <a:off x="2662768" y="490855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cxnSp>
        <p:nvCxnSpPr>
          <p:cNvPr id="2633" name="Google Shape;2633;p100"/>
          <p:cNvCxnSpPr>
            <a:stCxn id="2617" idx="0"/>
            <a:endCxn id="2616" idx="0"/>
          </p:cNvCxnSpPr>
          <p:nvPr/>
        </p:nvCxnSpPr>
        <p:spPr>
          <a:xfrm rot="5400000">
            <a:off x="6828067" y="1816400"/>
            <a:ext cx="600" cy="6400800"/>
          </a:xfrm>
          <a:prstGeom prst="curvedConnector3">
            <a:avLst>
              <a:gd fmla="val -14741933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4" name="Google Shape;2634;p100"/>
          <p:cNvCxnSpPr>
            <a:stCxn id="2627" idx="5"/>
            <a:endCxn id="2629" idx="3"/>
          </p:cNvCxnSpPr>
          <p:nvPr/>
        </p:nvCxnSpPr>
        <p:spPr>
          <a:xfrm flipH="1" rot="-5400000">
            <a:off x="6739464" y="1055985"/>
            <a:ext cx="76200" cy="8844300"/>
          </a:xfrm>
          <a:prstGeom prst="curvedConnector3">
            <a:avLst>
              <a:gd fmla="val 129626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5" name="Google Shape;2635;p100"/>
          <p:cNvSpPr txBox="1"/>
          <p:nvPr/>
        </p:nvSpPr>
        <p:spPr>
          <a:xfrm>
            <a:off x="6828368" y="384175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636" name="Google Shape;2636;p100"/>
          <p:cNvSpPr txBox="1"/>
          <p:nvPr/>
        </p:nvSpPr>
        <p:spPr>
          <a:xfrm>
            <a:off x="6421968" y="612775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10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p10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 to ε-NFA construction </a:t>
            </a:r>
            <a:endParaRPr/>
          </a:p>
        </p:txBody>
      </p:sp>
      <p:sp>
        <p:nvSpPr>
          <p:cNvPr id="2646" name="Google Shape;2646;p101"/>
          <p:cNvSpPr/>
          <p:nvPr/>
        </p:nvSpPr>
        <p:spPr>
          <a:xfrm>
            <a:off x="7315200" y="381000"/>
            <a:ext cx="2743200" cy="533400"/>
          </a:xfrm>
          <a:prstGeom prst="ellipse">
            <a:avLst/>
          </a:prstGeom>
          <a:solidFill>
            <a:srgbClr val="FFCC99">
              <a:alpha val="74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-NFA</a:t>
            </a:r>
            <a:endParaRPr/>
          </a:p>
        </p:txBody>
      </p:sp>
      <p:sp>
        <p:nvSpPr>
          <p:cNvPr id="2647" name="Google Shape;2647;p101"/>
          <p:cNvSpPr/>
          <p:nvPr/>
        </p:nvSpPr>
        <p:spPr>
          <a:xfrm>
            <a:off x="2844800" y="457200"/>
            <a:ext cx="2946400" cy="533400"/>
          </a:xfrm>
          <a:prstGeom prst="ellipse">
            <a:avLst/>
          </a:prstGeom>
          <a:solidFill>
            <a:srgbClr val="FFCC99">
              <a:alpha val="74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 Ex</a:t>
            </a:r>
            <a:endParaRPr/>
          </a:p>
        </p:txBody>
      </p:sp>
      <p:cxnSp>
        <p:nvCxnSpPr>
          <p:cNvPr id="2648" name="Google Shape;2648;p101"/>
          <p:cNvCxnSpPr/>
          <p:nvPr/>
        </p:nvCxnSpPr>
        <p:spPr>
          <a:xfrm rot="10800000">
            <a:off x="5791200" y="685800"/>
            <a:ext cx="1524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649" name="Google Shape;2649;p101"/>
          <p:cNvSpPr txBox="1"/>
          <p:nvPr/>
        </p:nvSpPr>
        <p:spPr>
          <a:xfrm>
            <a:off x="5689600" y="669925"/>
            <a:ext cx="14237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Theorem 1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0" name="Google Shape;2650;p101"/>
          <p:cNvSpPr txBox="1"/>
          <p:nvPr/>
        </p:nvSpPr>
        <p:spPr>
          <a:xfrm>
            <a:off x="1604434" y="2152651"/>
            <a:ext cx="12538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1" name="Google Shape;2651;p101"/>
          <p:cNvSpPr txBox="1"/>
          <p:nvPr/>
        </p:nvSpPr>
        <p:spPr>
          <a:xfrm flipH="1">
            <a:off x="3454400" y="2133601"/>
            <a:ext cx="3352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(0+1)*01(0+1)*</a:t>
            </a:r>
            <a:endParaRPr/>
          </a:p>
        </p:txBody>
      </p:sp>
      <p:cxnSp>
        <p:nvCxnSpPr>
          <p:cNvPr id="2652" name="Google Shape;2652;p101"/>
          <p:cNvCxnSpPr/>
          <p:nvPr/>
        </p:nvCxnSpPr>
        <p:spPr>
          <a:xfrm>
            <a:off x="812800" y="4903788"/>
            <a:ext cx="4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653" name="Google Shape;2653;p101"/>
          <p:cNvGrpSpPr/>
          <p:nvPr/>
        </p:nvGrpSpPr>
        <p:grpSpPr>
          <a:xfrm>
            <a:off x="2235200" y="4408488"/>
            <a:ext cx="1524000" cy="1028700"/>
            <a:chOff x="1676400" y="3771900"/>
            <a:chExt cx="1143000" cy="1028700"/>
          </a:xfrm>
        </p:grpSpPr>
        <p:sp>
          <p:nvSpPr>
            <p:cNvPr id="2654" name="Google Shape;2654;p101"/>
            <p:cNvSpPr/>
            <p:nvPr/>
          </p:nvSpPr>
          <p:spPr>
            <a:xfrm>
              <a:off x="16764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101"/>
            <p:cNvSpPr/>
            <p:nvPr/>
          </p:nvSpPr>
          <p:spPr>
            <a:xfrm>
              <a:off x="16764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56" name="Google Shape;2656;p101"/>
            <p:cNvCxnSpPr/>
            <p:nvPr/>
          </p:nvCxnSpPr>
          <p:spPr>
            <a:xfrm>
              <a:off x="1981200" y="403860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57" name="Google Shape;2657;p101"/>
            <p:cNvSpPr/>
            <p:nvPr/>
          </p:nvSpPr>
          <p:spPr>
            <a:xfrm>
              <a:off x="2514600" y="3886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58" name="Google Shape;2658;p101"/>
            <p:cNvCxnSpPr/>
            <p:nvPr/>
          </p:nvCxnSpPr>
          <p:spPr>
            <a:xfrm>
              <a:off x="1981200" y="464820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59" name="Google Shape;2659;p101"/>
            <p:cNvSpPr/>
            <p:nvPr/>
          </p:nvSpPr>
          <p:spPr>
            <a:xfrm>
              <a:off x="2514600" y="4495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101"/>
            <p:cNvSpPr txBox="1"/>
            <p:nvPr/>
          </p:nvSpPr>
          <p:spPr>
            <a:xfrm>
              <a:off x="2041525" y="3771900"/>
              <a:ext cx="2022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661" name="Google Shape;2661;p101"/>
            <p:cNvSpPr txBox="1"/>
            <p:nvPr/>
          </p:nvSpPr>
          <p:spPr>
            <a:xfrm>
              <a:off x="2057400" y="4449763"/>
              <a:ext cx="2022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662" name="Google Shape;2662;p101"/>
          <p:cNvGrpSpPr/>
          <p:nvPr/>
        </p:nvGrpSpPr>
        <p:grpSpPr>
          <a:xfrm>
            <a:off x="3759200" y="4408489"/>
            <a:ext cx="812800" cy="1085910"/>
            <a:chOff x="2819400" y="3771900"/>
            <a:chExt cx="609600" cy="1085910"/>
          </a:xfrm>
        </p:grpSpPr>
        <p:sp>
          <p:nvSpPr>
            <p:cNvPr id="2663" name="Google Shape;2663;p101"/>
            <p:cNvSpPr/>
            <p:nvPr/>
          </p:nvSpPr>
          <p:spPr>
            <a:xfrm>
              <a:off x="31242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64" name="Google Shape;2664;p101"/>
            <p:cNvCxnSpPr/>
            <p:nvPr/>
          </p:nvCxnSpPr>
          <p:spPr>
            <a:xfrm>
              <a:off x="2819400" y="4038600"/>
              <a:ext cx="3048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65" name="Google Shape;2665;p101"/>
            <p:cNvCxnSpPr/>
            <p:nvPr/>
          </p:nvCxnSpPr>
          <p:spPr>
            <a:xfrm flipH="1" rot="10800000">
              <a:off x="2819400" y="4343400"/>
              <a:ext cx="30480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66" name="Google Shape;2666;p101"/>
            <p:cNvSpPr txBox="1"/>
            <p:nvPr/>
          </p:nvSpPr>
          <p:spPr>
            <a:xfrm>
              <a:off x="2819400" y="3771900"/>
              <a:ext cx="22265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2667" name="Google Shape;2667;p101"/>
            <p:cNvSpPr txBox="1"/>
            <p:nvPr/>
          </p:nvSpPr>
          <p:spPr>
            <a:xfrm>
              <a:off x="2895600" y="4457700"/>
              <a:ext cx="22265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  <p:grpSp>
        <p:nvGrpSpPr>
          <p:cNvPr id="2668" name="Google Shape;2668;p101"/>
          <p:cNvGrpSpPr/>
          <p:nvPr/>
        </p:nvGrpSpPr>
        <p:grpSpPr>
          <a:xfrm>
            <a:off x="1219200" y="4484689"/>
            <a:ext cx="1016000" cy="933510"/>
            <a:chOff x="914400" y="3848100"/>
            <a:chExt cx="762000" cy="933510"/>
          </a:xfrm>
        </p:grpSpPr>
        <p:sp>
          <p:nvSpPr>
            <p:cNvPr id="2669" name="Google Shape;2669;p101"/>
            <p:cNvSpPr/>
            <p:nvPr/>
          </p:nvSpPr>
          <p:spPr>
            <a:xfrm>
              <a:off x="914400" y="4114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70" name="Google Shape;2670;p101"/>
            <p:cNvCxnSpPr/>
            <p:nvPr/>
          </p:nvCxnSpPr>
          <p:spPr>
            <a:xfrm flipH="1" rot="10800000">
              <a:off x="1219200" y="4038600"/>
              <a:ext cx="4572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71" name="Google Shape;2671;p101"/>
            <p:cNvCxnSpPr/>
            <p:nvPr/>
          </p:nvCxnSpPr>
          <p:spPr>
            <a:xfrm>
              <a:off x="1219200" y="4343400"/>
              <a:ext cx="457200" cy="304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72" name="Google Shape;2672;p101"/>
            <p:cNvSpPr txBox="1"/>
            <p:nvPr/>
          </p:nvSpPr>
          <p:spPr>
            <a:xfrm>
              <a:off x="1295400" y="3848100"/>
              <a:ext cx="22265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101"/>
            <p:cNvSpPr txBox="1"/>
            <p:nvPr/>
          </p:nvSpPr>
          <p:spPr>
            <a:xfrm>
              <a:off x="1295400" y="4381500"/>
              <a:ext cx="22265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  <p:grpSp>
        <p:nvGrpSpPr>
          <p:cNvPr id="2674" name="Google Shape;2674;p101"/>
          <p:cNvGrpSpPr/>
          <p:nvPr/>
        </p:nvGrpSpPr>
        <p:grpSpPr>
          <a:xfrm>
            <a:off x="1354667" y="5056188"/>
            <a:ext cx="3132667" cy="887440"/>
            <a:chOff x="1016000" y="4419600"/>
            <a:chExt cx="2349500" cy="887501"/>
          </a:xfrm>
        </p:grpSpPr>
        <p:sp>
          <p:nvSpPr>
            <p:cNvPr id="2675" name="Google Shape;2675;p101"/>
            <p:cNvSpPr/>
            <p:nvPr/>
          </p:nvSpPr>
          <p:spPr>
            <a:xfrm>
              <a:off x="1016000" y="4419600"/>
              <a:ext cx="2349500" cy="698500"/>
            </a:xfrm>
            <a:custGeom>
              <a:rect b="b" l="l" r="r" t="t"/>
              <a:pathLst>
                <a:path extrusionOk="0" h="440" w="148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101"/>
            <p:cNvSpPr txBox="1"/>
            <p:nvPr/>
          </p:nvSpPr>
          <p:spPr>
            <a:xfrm>
              <a:off x="2246313" y="4906963"/>
              <a:ext cx="222657" cy="4001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  <p:grpSp>
        <p:nvGrpSpPr>
          <p:cNvPr id="2677" name="Google Shape;2677;p101"/>
          <p:cNvGrpSpPr/>
          <p:nvPr/>
        </p:nvGrpSpPr>
        <p:grpSpPr>
          <a:xfrm>
            <a:off x="1422400" y="3970338"/>
            <a:ext cx="3098800" cy="781050"/>
            <a:chOff x="1066800" y="3333690"/>
            <a:chExt cx="2324100" cy="781110"/>
          </a:xfrm>
        </p:grpSpPr>
        <p:sp>
          <p:nvSpPr>
            <p:cNvPr id="2678" name="Google Shape;2678;p101"/>
            <p:cNvSpPr/>
            <p:nvPr/>
          </p:nvSpPr>
          <p:spPr>
            <a:xfrm>
              <a:off x="1066800" y="3644900"/>
              <a:ext cx="2324100" cy="469900"/>
            </a:xfrm>
            <a:custGeom>
              <a:rect b="b" l="l" r="r" t="t"/>
              <a:pathLst>
                <a:path extrusionOk="0" h="296" w="1464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101"/>
            <p:cNvSpPr txBox="1"/>
            <p:nvPr/>
          </p:nvSpPr>
          <p:spPr>
            <a:xfrm>
              <a:off x="1828800" y="3333690"/>
              <a:ext cx="222657" cy="4001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</p:grpSp>
      <p:grpSp>
        <p:nvGrpSpPr>
          <p:cNvPr id="2680" name="Google Shape;2680;p101"/>
          <p:cNvGrpSpPr/>
          <p:nvPr/>
        </p:nvGrpSpPr>
        <p:grpSpPr>
          <a:xfrm>
            <a:off x="4572000" y="4560888"/>
            <a:ext cx="2336800" cy="495300"/>
            <a:chOff x="2160" y="2472"/>
            <a:chExt cx="1104" cy="312"/>
          </a:xfrm>
        </p:grpSpPr>
        <p:cxnSp>
          <p:nvCxnSpPr>
            <p:cNvPr id="2681" name="Google Shape;2681;p101"/>
            <p:cNvCxnSpPr/>
            <p:nvPr/>
          </p:nvCxnSpPr>
          <p:spPr>
            <a:xfrm>
              <a:off x="2160" y="2688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82" name="Google Shape;2682;p101"/>
            <p:cNvSpPr/>
            <p:nvPr/>
          </p:nvSpPr>
          <p:spPr>
            <a:xfrm>
              <a:off x="2400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101"/>
            <p:cNvSpPr txBox="1"/>
            <p:nvPr/>
          </p:nvSpPr>
          <p:spPr>
            <a:xfrm>
              <a:off x="2183" y="2472"/>
              <a:ext cx="14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cxnSp>
          <p:nvCxnSpPr>
            <p:cNvPr id="2684" name="Google Shape;2684;p101"/>
            <p:cNvCxnSpPr/>
            <p:nvPr/>
          </p:nvCxnSpPr>
          <p:spPr>
            <a:xfrm>
              <a:off x="2592" y="2669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85" name="Google Shape;2685;p101"/>
            <p:cNvSpPr/>
            <p:nvPr/>
          </p:nvSpPr>
          <p:spPr>
            <a:xfrm>
              <a:off x="2832" y="2573"/>
              <a:ext cx="192" cy="192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101"/>
            <p:cNvSpPr txBox="1"/>
            <p:nvPr/>
          </p:nvSpPr>
          <p:spPr>
            <a:xfrm>
              <a:off x="2615" y="2496"/>
              <a:ext cx="12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2687" name="Google Shape;2687;p101"/>
            <p:cNvCxnSpPr/>
            <p:nvPr/>
          </p:nvCxnSpPr>
          <p:spPr>
            <a:xfrm>
              <a:off x="3024" y="2669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88" name="Google Shape;2688;p101"/>
            <p:cNvSpPr txBox="1"/>
            <p:nvPr/>
          </p:nvSpPr>
          <p:spPr>
            <a:xfrm>
              <a:off x="3047" y="2496"/>
              <a:ext cx="12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689" name="Google Shape;2689;p101"/>
          <p:cNvGrpSpPr/>
          <p:nvPr/>
        </p:nvGrpSpPr>
        <p:grpSpPr>
          <a:xfrm>
            <a:off x="6908800" y="3997325"/>
            <a:ext cx="3657600" cy="1878013"/>
            <a:chOff x="3264" y="2117"/>
            <a:chExt cx="1728" cy="1183"/>
          </a:xfrm>
        </p:grpSpPr>
        <p:sp>
          <p:nvSpPr>
            <p:cNvPr id="2690" name="Google Shape;2690;p101"/>
            <p:cNvSpPr/>
            <p:nvPr/>
          </p:nvSpPr>
          <p:spPr>
            <a:xfrm>
              <a:off x="3264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1" name="Google Shape;2691;p101"/>
            <p:cNvCxnSpPr/>
            <p:nvPr/>
          </p:nvCxnSpPr>
          <p:spPr>
            <a:xfrm flipH="1" rot="10800000">
              <a:off x="3456" y="2544"/>
              <a:ext cx="288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92" name="Google Shape;2692;p101"/>
            <p:cNvSpPr/>
            <p:nvPr/>
          </p:nvSpPr>
          <p:spPr>
            <a:xfrm>
              <a:off x="3744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101"/>
            <p:cNvSpPr/>
            <p:nvPr/>
          </p:nvSpPr>
          <p:spPr>
            <a:xfrm>
              <a:off x="374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4" name="Google Shape;2694;p101"/>
            <p:cNvCxnSpPr/>
            <p:nvPr/>
          </p:nvCxnSpPr>
          <p:spPr>
            <a:xfrm>
              <a:off x="3456" y="2736"/>
              <a:ext cx="288" cy="19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695" name="Google Shape;2695;p101"/>
            <p:cNvCxnSpPr/>
            <p:nvPr/>
          </p:nvCxnSpPr>
          <p:spPr>
            <a:xfrm>
              <a:off x="3936" y="2544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96" name="Google Shape;2696;p101"/>
            <p:cNvSpPr/>
            <p:nvPr/>
          </p:nvSpPr>
          <p:spPr>
            <a:xfrm>
              <a:off x="4272" y="2448"/>
              <a:ext cx="192" cy="192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97" name="Google Shape;2697;p101"/>
            <p:cNvCxnSpPr/>
            <p:nvPr/>
          </p:nvCxnSpPr>
          <p:spPr>
            <a:xfrm>
              <a:off x="3936" y="2928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98" name="Google Shape;2698;p101"/>
            <p:cNvSpPr/>
            <p:nvPr/>
          </p:nvSpPr>
          <p:spPr>
            <a:xfrm>
              <a:off x="427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101"/>
            <p:cNvSpPr/>
            <p:nvPr/>
          </p:nvSpPr>
          <p:spPr>
            <a:xfrm>
              <a:off x="4752" y="2592"/>
              <a:ext cx="192" cy="192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0" name="Google Shape;2700;p101"/>
            <p:cNvCxnSpPr/>
            <p:nvPr/>
          </p:nvCxnSpPr>
          <p:spPr>
            <a:xfrm>
              <a:off x="4464" y="2544"/>
              <a:ext cx="24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701" name="Google Shape;2701;p101"/>
            <p:cNvCxnSpPr/>
            <p:nvPr/>
          </p:nvCxnSpPr>
          <p:spPr>
            <a:xfrm flipH="1" rot="10800000">
              <a:off x="4464" y="2784"/>
              <a:ext cx="240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02" name="Google Shape;2702;p101"/>
            <p:cNvSpPr txBox="1"/>
            <p:nvPr/>
          </p:nvSpPr>
          <p:spPr>
            <a:xfrm>
              <a:off x="3974" y="2376"/>
              <a:ext cx="12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703" name="Google Shape;2703;p101"/>
            <p:cNvSpPr txBox="1"/>
            <p:nvPr/>
          </p:nvSpPr>
          <p:spPr>
            <a:xfrm>
              <a:off x="3984" y="2803"/>
              <a:ext cx="127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704" name="Google Shape;2704;p101"/>
            <p:cNvSpPr txBox="1"/>
            <p:nvPr/>
          </p:nvSpPr>
          <p:spPr>
            <a:xfrm>
              <a:off x="4464" y="2376"/>
              <a:ext cx="14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2705" name="Google Shape;2705;p101"/>
            <p:cNvSpPr txBox="1"/>
            <p:nvPr/>
          </p:nvSpPr>
          <p:spPr>
            <a:xfrm>
              <a:off x="4512" y="2808"/>
              <a:ext cx="14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2706" name="Google Shape;2706;p101"/>
            <p:cNvSpPr txBox="1"/>
            <p:nvPr/>
          </p:nvSpPr>
          <p:spPr>
            <a:xfrm>
              <a:off x="3504" y="2424"/>
              <a:ext cx="14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2707" name="Google Shape;2707;p101"/>
            <p:cNvSpPr txBox="1"/>
            <p:nvPr/>
          </p:nvSpPr>
          <p:spPr>
            <a:xfrm>
              <a:off x="3504" y="2760"/>
              <a:ext cx="14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2708" name="Google Shape;2708;p101"/>
            <p:cNvSpPr/>
            <p:nvPr/>
          </p:nvSpPr>
          <p:spPr>
            <a:xfrm>
              <a:off x="3328" y="2784"/>
              <a:ext cx="1480" cy="440"/>
            </a:xfrm>
            <a:custGeom>
              <a:rect b="b" l="l" r="r" t="t"/>
              <a:pathLst>
                <a:path extrusionOk="0" h="440" w="1480">
                  <a:moveTo>
                    <a:pt x="1424" y="0"/>
                  </a:moveTo>
                  <a:cubicBezTo>
                    <a:pt x="1452" y="108"/>
                    <a:pt x="1480" y="216"/>
                    <a:pt x="1376" y="288"/>
                  </a:cubicBezTo>
                  <a:cubicBezTo>
                    <a:pt x="1272" y="360"/>
                    <a:pt x="1008" y="440"/>
                    <a:pt x="800" y="432"/>
                  </a:cubicBezTo>
                  <a:cubicBezTo>
                    <a:pt x="592" y="424"/>
                    <a:pt x="256" y="312"/>
                    <a:pt x="128" y="240"/>
                  </a:cubicBezTo>
                  <a:cubicBezTo>
                    <a:pt x="0" y="168"/>
                    <a:pt x="48" y="40"/>
                    <a:pt x="32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101"/>
            <p:cNvSpPr txBox="1"/>
            <p:nvPr/>
          </p:nvSpPr>
          <p:spPr>
            <a:xfrm>
              <a:off x="4103" y="3048"/>
              <a:ext cx="14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2710" name="Google Shape;2710;p101"/>
            <p:cNvSpPr/>
            <p:nvPr/>
          </p:nvSpPr>
          <p:spPr>
            <a:xfrm>
              <a:off x="3360" y="2296"/>
              <a:ext cx="1488" cy="296"/>
            </a:xfrm>
            <a:custGeom>
              <a:rect b="b" l="l" r="r" t="t"/>
              <a:pathLst>
                <a:path extrusionOk="0" h="296" w="1464">
                  <a:moveTo>
                    <a:pt x="0" y="296"/>
                  </a:moveTo>
                  <a:cubicBezTo>
                    <a:pt x="12" y="224"/>
                    <a:pt x="24" y="152"/>
                    <a:pt x="144" y="104"/>
                  </a:cubicBezTo>
                  <a:cubicBezTo>
                    <a:pt x="264" y="56"/>
                    <a:pt x="520" y="0"/>
                    <a:pt x="720" y="8"/>
                  </a:cubicBezTo>
                  <a:cubicBezTo>
                    <a:pt x="920" y="16"/>
                    <a:pt x="1224" y="104"/>
                    <a:pt x="1344" y="152"/>
                  </a:cubicBezTo>
                  <a:cubicBezTo>
                    <a:pt x="1464" y="200"/>
                    <a:pt x="1452" y="248"/>
                    <a:pt x="1440" y="29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101"/>
            <p:cNvSpPr txBox="1"/>
            <p:nvPr/>
          </p:nvSpPr>
          <p:spPr>
            <a:xfrm>
              <a:off x="3840" y="2117"/>
              <a:ext cx="14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/>
            </a:p>
          </p:txBody>
        </p:sp>
        <p:sp>
          <p:nvSpPr>
            <p:cNvPr id="2712" name="Google Shape;2712;p101"/>
            <p:cNvSpPr/>
            <p:nvPr/>
          </p:nvSpPr>
          <p:spPr>
            <a:xfrm>
              <a:off x="4704" y="2544"/>
              <a:ext cx="288" cy="288"/>
            </a:xfrm>
            <a:prstGeom prst="ellipse">
              <a:avLst/>
            </a:prstGeom>
            <a:solidFill>
              <a:schemeClr val="accent1">
                <a:alpha val="12549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3" name="Google Shape;2713;p101"/>
          <p:cNvSpPr txBox="1"/>
          <p:nvPr/>
        </p:nvSpPr>
        <p:spPr>
          <a:xfrm flipH="1">
            <a:off x="2641600" y="3227388"/>
            <a:ext cx="1524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(0+1)*</a:t>
            </a:r>
            <a:endParaRPr/>
          </a:p>
        </p:txBody>
      </p:sp>
      <p:sp>
        <p:nvSpPr>
          <p:cNvPr id="2714" name="Google Shape;2714;p101"/>
          <p:cNvSpPr txBox="1"/>
          <p:nvPr/>
        </p:nvSpPr>
        <p:spPr>
          <a:xfrm flipH="1">
            <a:off x="5181600" y="3227388"/>
            <a:ext cx="1016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01</a:t>
            </a:r>
            <a:endParaRPr/>
          </a:p>
        </p:txBody>
      </p:sp>
      <p:sp>
        <p:nvSpPr>
          <p:cNvPr id="2715" name="Google Shape;2715;p101"/>
          <p:cNvSpPr txBox="1"/>
          <p:nvPr/>
        </p:nvSpPr>
        <p:spPr>
          <a:xfrm flipH="1">
            <a:off x="7620000" y="3227388"/>
            <a:ext cx="15240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(0+1)*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2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10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4" name="Google Shape;2724;p10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Algebraic Laws of Regular Expressions</a:t>
            </a:r>
            <a:endParaRPr/>
          </a:p>
        </p:txBody>
      </p:sp>
      <p:sp>
        <p:nvSpPr>
          <p:cNvPr id="2725" name="Google Shape;2725;p10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Commutative:</a:t>
            </a:r>
            <a:r>
              <a:rPr lang="en-US" sz="28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E+F = F+E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Associative:</a:t>
            </a:r>
            <a:r>
              <a:rPr lang="en-US" sz="28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(E+F)+G = E+(F+G)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(EF)G = E(FG)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Identity:</a:t>
            </a:r>
            <a:r>
              <a:rPr lang="en-US" sz="28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E+Φ = 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ε</a:t>
            </a:r>
            <a:r>
              <a:rPr lang="en-US" sz="2400"/>
              <a:t> E = E </a:t>
            </a:r>
            <a:r>
              <a:rPr lang="en-US" sz="2000"/>
              <a:t>ε</a:t>
            </a:r>
            <a:r>
              <a:rPr lang="en-US" sz="2400"/>
              <a:t> = 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Annihilator:</a:t>
            </a:r>
            <a:r>
              <a:rPr lang="en-US" sz="28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ΦE = EΦ = Φ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10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4" name="Google Shape;2734;p10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Algebraic Laws…</a:t>
            </a:r>
            <a:endParaRPr/>
          </a:p>
        </p:txBody>
      </p:sp>
      <p:sp>
        <p:nvSpPr>
          <p:cNvPr id="2735" name="Google Shape;2735;p10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Distributive: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E(F+G) = EF + EG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(F+G)E = FE+GE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Idempotent:</a:t>
            </a:r>
            <a:r>
              <a:rPr lang="en-US" sz="2800"/>
              <a:t> E + E = 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Involving Kleene closures: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(E*)* 	= E*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Φ* 	= ε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ε*	= ε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</a:t>
            </a:r>
            <a:r>
              <a:rPr baseline="30000" lang="en-US" sz="2400"/>
              <a:t>+	</a:t>
            </a:r>
            <a:r>
              <a:rPr lang="en-US" sz="2400"/>
              <a:t>=EE*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E? 	= ε +E</a:t>
            </a:r>
            <a:endParaRPr sz="24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2" name="Shape 2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3" name="Google Shape;2743;p10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4" name="Google Shape;2744;p10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True or False?</a:t>
            </a:r>
            <a:endParaRPr/>
          </a:p>
        </p:txBody>
      </p:sp>
      <p:sp>
        <p:nvSpPr>
          <p:cNvPr id="2745" name="Google Shape;2745;p10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/>
              <a:t>Let R and S be two regular expressions. Then: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((R*)*)* = R*				?</a:t>
            </a:r>
            <a:endParaRPr/>
          </a:p>
          <a:p>
            <a:pPr indent="-3810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(R+S)* = R* + S*			?</a:t>
            </a:r>
            <a:endParaRPr/>
          </a:p>
          <a:p>
            <a:pPr indent="-3810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(RS + R)* RS = (RR*S)*		?</a:t>
            </a:r>
            <a:endParaRPr/>
          </a:p>
          <a:p>
            <a:pPr indent="-3810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3810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10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4" name="Google Shape;2754;p105"/>
          <p:cNvSpPr txBox="1"/>
          <p:nvPr>
            <p:ph type="title"/>
          </p:nvPr>
        </p:nvSpPr>
        <p:spPr>
          <a:xfrm>
            <a:off x="851647" y="2575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55" name="Google Shape;2755;p105"/>
          <p:cNvSpPr txBox="1"/>
          <p:nvPr>
            <p:ph idx="1" type="body"/>
          </p:nvPr>
        </p:nvSpPr>
        <p:spPr>
          <a:xfrm>
            <a:off x="959223" y="131463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DFA –Definition, Transition diagrams &amp; tables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Regular language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NFA- Definition, Transition diagrams &amp; tables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DFA vs. NFA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NFA to DFA conversion using subset construction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Equivalency of DFA &amp; NFA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Removal of redundant states and including dead states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ε</a:t>
            </a:r>
            <a:r>
              <a:rPr lang="en-US" sz="2000"/>
              <a:t>-transitions in NFA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Text searching applications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Simplification of DFAs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to remove unreachable states?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to identify and collapse equivalent states?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to minimize a DFA?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How to tell whether two DFAs are equivalent?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10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4" name="Google Shape;2764;p10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2765" name="Google Shape;2765;p10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expressions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Equivalence to finite automata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DFA to regular expression conversion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Regular expression to ε-NFA conversion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Algebraic laws of regular expressions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Unix regular expressions and Lexical Analyzer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Deterministic Finite Automata - Definition</a:t>
            </a:r>
            <a:endParaRPr/>
          </a:p>
        </p:txBody>
      </p: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</a:t>
            </a:r>
            <a:r>
              <a:rPr lang="en-US" sz="2800">
                <a:solidFill>
                  <a:schemeClr val="dk2"/>
                </a:solidFill>
              </a:rPr>
              <a:t>Deterministic Finite Automaton (DFA)</a:t>
            </a:r>
            <a:r>
              <a:rPr lang="en-US" sz="2800"/>
              <a:t> consists of: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Q ==&gt; a finite set of states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∑ ==&gt; a finite set of input symbols (alphabet)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q</a:t>
            </a:r>
            <a:r>
              <a:rPr baseline="-25000" lang="en-US" sz="2400"/>
              <a:t>0</a:t>
            </a:r>
            <a:r>
              <a:rPr lang="en-US" sz="2400"/>
              <a:t> ==&gt; a start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 ==&gt; set of accepting states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lang="en-US" sz="2400"/>
              <a:t>  ==&gt; a transition function, which is a mapping between Q x ∑ ==&gt; Q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DFA is defined by the 5-tuple: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{Q, ∑ , q</a:t>
            </a:r>
            <a:r>
              <a:rPr baseline="-25000" lang="en-US" sz="2400">
                <a:solidFill>
                  <a:schemeClr val="dk2"/>
                </a:solidFill>
              </a:rPr>
              <a:t>0</a:t>
            </a:r>
            <a:r>
              <a:rPr lang="en-US" sz="2400">
                <a:solidFill>
                  <a:schemeClr val="dk2"/>
                </a:solidFill>
              </a:rPr>
              <a:t>,F, </a:t>
            </a:r>
            <a:r>
              <a:rPr lang="en-US" sz="2400">
                <a:solidFill>
                  <a:schemeClr val="fol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lang="en-US" sz="2400">
                <a:solidFill>
                  <a:schemeClr val="dk2"/>
                </a:solidFill>
              </a:rPr>
              <a:t>  }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does a DFA do on reading an input string?</a:t>
            </a:r>
            <a:endParaRPr/>
          </a:p>
        </p:txBody>
      </p:sp>
      <p:sp>
        <p:nvSpPr>
          <p:cNvPr id="249" name="Google Shape;249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Input:</a:t>
            </a:r>
            <a:r>
              <a:rPr lang="en-US" sz="2800"/>
              <a:t> a word w in ∑*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Question:</a:t>
            </a:r>
            <a:r>
              <a:rPr lang="en-US" sz="2800"/>
              <a:t> Is w acceptable by the DFA?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Steps: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Start at the “</a:t>
            </a:r>
            <a:r>
              <a:rPr lang="en-US" sz="2400">
                <a:solidFill>
                  <a:srgbClr val="FF0000"/>
                </a:solidFill>
              </a:rPr>
              <a:t>start state” q</a:t>
            </a:r>
            <a:r>
              <a:rPr baseline="-25000" lang="en-US" sz="2400">
                <a:solidFill>
                  <a:srgbClr val="FF0000"/>
                </a:solidFill>
              </a:rPr>
              <a:t>0</a:t>
            </a:r>
            <a:endParaRPr sz="2400">
              <a:solidFill>
                <a:srgbClr val="FF0000"/>
              </a:solidFill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every input symbol in the sequence w do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Compute the next state from the current state, given the current input symbol in w and the transition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after all symbols in w are consumed, the current state is one of the </a:t>
            </a:r>
            <a:r>
              <a:rPr lang="en-US" sz="2400">
                <a:solidFill>
                  <a:srgbClr val="FF0000"/>
                </a:solidFill>
              </a:rPr>
              <a:t>accepting states (F) </a:t>
            </a:r>
            <a:r>
              <a:rPr lang="en-US" sz="2400"/>
              <a:t>then </a:t>
            </a:r>
            <a:r>
              <a:rPr i="1" lang="en-US" sz="2400"/>
              <a:t>accept w;</a:t>
            </a:r>
            <a:r>
              <a:rPr lang="en-US" sz="2400"/>
              <a:t>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Otherwise, </a:t>
            </a:r>
            <a:r>
              <a:rPr i="1" lang="en-US" sz="2400"/>
              <a:t>reject w.</a:t>
            </a:r>
            <a:endParaRPr sz="24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/>
          <p:nvPr>
            <p:ph idx="12" type="sldNum"/>
          </p:nvPr>
        </p:nvSpPr>
        <p:spPr>
          <a:xfrm>
            <a:off x="8610600" y="6401991"/>
            <a:ext cx="2743200" cy="319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 Languages</a:t>
            </a:r>
            <a:endParaRPr/>
          </a:p>
        </p:txBody>
      </p:sp>
      <p:sp>
        <p:nvSpPr>
          <p:cNvPr id="259" name="Google Shape;259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L(A) be a language </a:t>
            </a:r>
            <a:r>
              <a:rPr i="1" lang="en-US"/>
              <a:t>recognized </a:t>
            </a:r>
            <a:r>
              <a:rPr lang="en-US"/>
              <a:t>by a DFA A.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Then L(A) is called a “</a:t>
            </a:r>
            <a:r>
              <a:rPr i="1" lang="en-US">
                <a:solidFill>
                  <a:schemeClr val="dk2"/>
                </a:solidFill>
              </a:rPr>
              <a:t>Regular Language”</a:t>
            </a:r>
            <a:r>
              <a:rPr i="1" lang="en-US"/>
              <a:t>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</p:txBody>
      </p:sp>
      <p:sp>
        <p:nvSpPr>
          <p:cNvPr id="260" name="Google Shape;260;p13"/>
          <p:cNvSpPr txBox="1"/>
          <p:nvPr/>
        </p:nvSpPr>
        <p:spPr>
          <a:xfrm>
            <a:off x="8610600" y="6401991"/>
            <a:ext cx="2743200" cy="3194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89898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3"/>
          <p:cNvSpPr/>
          <p:nvPr/>
        </p:nvSpPr>
        <p:spPr>
          <a:xfrm>
            <a:off x="1625600" y="3324224"/>
            <a:ext cx="1524000" cy="1400175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(DFA)</a:t>
            </a: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1016000" y="3209924"/>
            <a:ext cx="4368800" cy="2200275"/>
          </a:xfrm>
          <a:prstGeom prst="ellipse">
            <a:avLst/>
          </a:prstGeom>
          <a:solidFill>
            <a:schemeClr val="accent1">
              <a:alpha val="8627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Context-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(PDA)</a:t>
            </a: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508000" y="3086100"/>
            <a:ext cx="7924800" cy="2933700"/>
          </a:xfrm>
          <a:prstGeom prst="ellipse">
            <a:avLst/>
          </a:prstGeom>
          <a:solidFill>
            <a:schemeClr val="accent1">
              <a:alpha val="17647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Context-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sensitive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(LBA)</a:t>
            </a: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304800" y="2895600"/>
            <a:ext cx="11887200" cy="3733800"/>
          </a:xfrm>
          <a:prstGeom prst="ellipse">
            <a:avLst/>
          </a:prstGeom>
          <a:solidFill>
            <a:schemeClr val="accent1">
              <a:alpha val="21568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Recursively-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enumerable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(TM)</a:t>
            </a:r>
            <a:endParaRPr/>
          </a:p>
        </p:txBody>
      </p:sp>
      <p:sp>
        <p:nvSpPr>
          <p:cNvPr id="265" name="Google Shape;265;p13"/>
          <p:cNvSpPr txBox="1"/>
          <p:nvPr/>
        </p:nvSpPr>
        <p:spPr>
          <a:xfrm>
            <a:off x="3814482" y="5971890"/>
            <a:ext cx="42611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A hierarchy of classes of formal languages</a:t>
            </a:r>
            <a:endParaRPr/>
          </a:p>
        </p:txBody>
      </p:sp>
      <p:cxnSp>
        <p:nvCxnSpPr>
          <p:cNvPr id="266" name="Google Shape;266;p13"/>
          <p:cNvCxnSpPr/>
          <p:nvPr/>
        </p:nvCxnSpPr>
        <p:spPr>
          <a:xfrm flipH="1" rot="10800000">
            <a:off x="914400" y="4343400"/>
            <a:ext cx="1524000" cy="205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#1</a:t>
            </a:r>
            <a:endParaRPr/>
          </a:p>
        </p:txBody>
      </p:sp>
      <p:sp>
        <p:nvSpPr>
          <p:cNvPr id="276" name="Google Shape;276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Build a DFA for the following language: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sz="2000">
                <a:solidFill>
                  <a:schemeClr val="dk2"/>
                </a:solidFill>
              </a:rPr>
              <a:t>L = {w | w is a binary string that contains 01 as a substring}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Steps for building a DFA to recognize L: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∑ = {0,1}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Decide on the states: Q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Designate start state and final state(s)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δ: </a:t>
            </a:r>
            <a:r>
              <a:rPr lang="en-US" sz="2000"/>
              <a:t>Decide on the transitions: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“Final” states == same as “accepting states”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Other states == same as “non-accepting states”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15"/>
          <p:cNvSpPr txBox="1"/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 for strings containing 01</a:t>
            </a:r>
            <a:endParaRPr/>
          </a:p>
        </p:txBody>
      </p:sp>
      <p:grpSp>
        <p:nvGrpSpPr>
          <p:cNvPr id="286" name="Google Shape;286;p15"/>
          <p:cNvGrpSpPr/>
          <p:nvPr/>
        </p:nvGrpSpPr>
        <p:grpSpPr>
          <a:xfrm>
            <a:off x="1320800" y="3733800"/>
            <a:ext cx="1828800" cy="609600"/>
            <a:chOff x="624" y="2352"/>
            <a:chExt cx="864" cy="384"/>
          </a:xfrm>
        </p:grpSpPr>
        <p:sp>
          <p:nvSpPr>
            <p:cNvPr id="287" name="Google Shape;287;p15"/>
            <p:cNvSpPr/>
            <p:nvPr/>
          </p:nvSpPr>
          <p:spPr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288" name="Google Shape;288;p15"/>
            <p:cNvCxnSpPr/>
            <p:nvPr/>
          </p:nvCxnSpPr>
          <p:spPr>
            <a:xfrm>
              <a:off x="816" y="2592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89" name="Google Shape;289;p15"/>
            <p:cNvSpPr txBox="1"/>
            <p:nvPr/>
          </p:nvSpPr>
          <p:spPr>
            <a:xfrm>
              <a:off x="624" y="2352"/>
              <a:ext cx="2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3149600" y="3697288"/>
            <a:ext cx="1320800" cy="646112"/>
            <a:chOff x="2016" y="2329"/>
            <a:chExt cx="624" cy="407"/>
          </a:xfrm>
        </p:grpSpPr>
        <p:cxnSp>
          <p:nvCxnSpPr>
            <p:cNvPr id="291" name="Google Shape;291;p15"/>
            <p:cNvCxnSpPr/>
            <p:nvPr/>
          </p:nvCxnSpPr>
          <p:spPr>
            <a:xfrm>
              <a:off x="2016" y="259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92" name="Google Shape;292;p15"/>
            <p:cNvSpPr/>
            <p:nvPr/>
          </p:nvSpPr>
          <p:spPr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93" name="Google Shape;293;p15"/>
            <p:cNvSpPr txBox="1"/>
            <p:nvPr/>
          </p:nvSpPr>
          <p:spPr>
            <a:xfrm>
              <a:off x="2054" y="2329"/>
              <a:ext cx="14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sp>
        <p:nvSpPr>
          <p:cNvPr id="294" name="Google Shape;294;p15"/>
          <p:cNvSpPr txBox="1"/>
          <p:nvPr/>
        </p:nvSpPr>
        <p:spPr>
          <a:xfrm>
            <a:off x="4368800" y="304801"/>
            <a:ext cx="3511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Regular expression: (0+1)*01(0+1)*</a:t>
            </a:r>
            <a:endParaRPr/>
          </a:p>
        </p:txBody>
      </p:sp>
      <p:grpSp>
        <p:nvGrpSpPr>
          <p:cNvPr id="295" name="Google Shape;295;p15"/>
          <p:cNvGrpSpPr/>
          <p:nvPr/>
        </p:nvGrpSpPr>
        <p:grpSpPr>
          <a:xfrm>
            <a:off x="2506132" y="3163888"/>
            <a:ext cx="558800" cy="722312"/>
            <a:chOff x="1712" y="1993"/>
            <a:chExt cx="264" cy="455"/>
          </a:xfrm>
        </p:grpSpPr>
        <p:sp>
          <p:nvSpPr>
            <p:cNvPr id="296" name="Google Shape;296;p15"/>
            <p:cNvSpPr/>
            <p:nvPr/>
          </p:nvSpPr>
          <p:spPr>
            <a:xfrm>
              <a:off x="1712" y="2248"/>
              <a:ext cx="264" cy="200"/>
            </a:xfrm>
            <a:custGeom>
              <a:rect b="b" l="l" r="r" t="t"/>
              <a:pathLst>
                <a:path extrusionOk="0" h="200" w="264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5"/>
            <p:cNvSpPr txBox="1"/>
            <p:nvPr/>
          </p:nvSpPr>
          <p:spPr>
            <a:xfrm>
              <a:off x="1766" y="1993"/>
              <a:ext cx="14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grpSp>
        <p:nvGrpSpPr>
          <p:cNvPr id="298" name="Google Shape;298;p15"/>
          <p:cNvGrpSpPr/>
          <p:nvPr/>
        </p:nvGrpSpPr>
        <p:grpSpPr>
          <a:xfrm>
            <a:off x="5168895" y="3124201"/>
            <a:ext cx="590550" cy="722313"/>
            <a:chOff x="2970" y="1968"/>
            <a:chExt cx="279" cy="455"/>
          </a:xfrm>
        </p:grpSpPr>
        <p:sp>
          <p:nvSpPr>
            <p:cNvPr id="299" name="Google Shape;299;p15"/>
            <p:cNvSpPr/>
            <p:nvPr/>
          </p:nvSpPr>
          <p:spPr>
            <a:xfrm>
              <a:off x="2970" y="2223"/>
              <a:ext cx="264" cy="200"/>
            </a:xfrm>
            <a:custGeom>
              <a:rect b="b" l="l" r="r" t="t"/>
              <a:pathLst>
                <a:path extrusionOk="0" h="200" w="264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5"/>
            <p:cNvSpPr txBox="1"/>
            <p:nvPr/>
          </p:nvSpPr>
          <p:spPr>
            <a:xfrm>
              <a:off x="3024" y="1968"/>
              <a:ext cx="22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0,1</a:t>
              </a:r>
              <a:endParaRPr/>
            </a:p>
          </p:txBody>
        </p:sp>
      </p:grpSp>
      <p:grpSp>
        <p:nvGrpSpPr>
          <p:cNvPr id="301" name="Google Shape;301;p15"/>
          <p:cNvGrpSpPr/>
          <p:nvPr/>
        </p:nvGrpSpPr>
        <p:grpSpPr>
          <a:xfrm>
            <a:off x="3848097" y="3200401"/>
            <a:ext cx="558800" cy="722313"/>
            <a:chOff x="2346" y="2016"/>
            <a:chExt cx="264" cy="455"/>
          </a:xfrm>
        </p:grpSpPr>
        <p:sp>
          <p:nvSpPr>
            <p:cNvPr id="302" name="Google Shape;302;p15"/>
            <p:cNvSpPr/>
            <p:nvPr/>
          </p:nvSpPr>
          <p:spPr>
            <a:xfrm>
              <a:off x="2346" y="2271"/>
              <a:ext cx="264" cy="200"/>
            </a:xfrm>
            <a:custGeom>
              <a:rect b="b" l="l" r="r" t="t"/>
              <a:pathLst>
                <a:path extrusionOk="0" h="200" w="264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5"/>
            <p:cNvSpPr txBox="1"/>
            <p:nvPr/>
          </p:nvSpPr>
          <p:spPr>
            <a:xfrm>
              <a:off x="2400" y="2016"/>
              <a:ext cx="14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304" name="Google Shape;304;p15"/>
          <p:cNvGrpSpPr/>
          <p:nvPr/>
        </p:nvGrpSpPr>
        <p:grpSpPr>
          <a:xfrm>
            <a:off x="4470400" y="3657600"/>
            <a:ext cx="1320800" cy="685800"/>
            <a:chOff x="2640" y="2304"/>
            <a:chExt cx="624" cy="432"/>
          </a:xfrm>
        </p:grpSpPr>
        <p:sp>
          <p:nvSpPr>
            <p:cNvPr id="305" name="Google Shape;305;p15"/>
            <p:cNvSpPr txBox="1"/>
            <p:nvPr/>
          </p:nvSpPr>
          <p:spPr>
            <a:xfrm>
              <a:off x="2688" y="2304"/>
              <a:ext cx="14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307" name="Google Shape;307;p15"/>
            <p:cNvCxnSpPr/>
            <p:nvPr/>
          </p:nvCxnSpPr>
          <p:spPr>
            <a:xfrm>
              <a:off x="2640" y="2592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308" name="Google Shape;308;p15"/>
          <p:cNvGrpSpPr/>
          <p:nvPr/>
        </p:nvGrpSpPr>
        <p:grpSpPr>
          <a:xfrm>
            <a:off x="4957243" y="3810002"/>
            <a:ext cx="1109136" cy="1143001"/>
            <a:chOff x="2342" y="2400"/>
            <a:chExt cx="524" cy="720"/>
          </a:xfrm>
        </p:grpSpPr>
        <p:sp>
          <p:nvSpPr>
            <p:cNvPr id="309" name="Google Shape;309;p15"/>
            <p:cNvSpPr/>
            <p:nvPr/>
          </p:nvSpPr>
          <p:spPr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5"/>
            <p:cNvSpPr txBox="1"/>
            <p:nvPr/>
          </p:nvSpPr>
          <p:spPr>
            <a:xfrm>
              <a:off x="2342" y="2713"/>
              <a:ext cx="524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Accepting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endParaRPr/>
            </a:p>
          </p:txBody>
        </p:sp>
      </p:grpSp>
      <p:sp>
        <p:nvSpPr>
          <p:cNvPr id="311" name="Google Shape;311;p15"/>
          <p:cNvSpPr txBox="1"/>
          <p:nvPr/>
        </p:nvSpPr>
        <p:spPr>
          <a:xfrm>
            <a:off x="812801" y="5562601"/>
            <a:ext cx="3315588" cy="707886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What if the language allows </a:t>
            </a:r>
            <a:b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empty strings?</a:t>
            </a:r>
            <a:endParaRPr/>
          </a:p>
        </p:txBody>
      </p:sp>
      <p:sp>
        <p:nvSpPr>
          <p:cNvPr id="312" name="Google Shape;312;p15"/>
          <p:cNvSpPr txBox="1"/>
          <p:nvPr/>
        </p:nvSpPr>
        <p:spPr>
          <a:xfrm>
            <a:off x="203201" y="2743200"/>
            <a:ext cx="4123245" cy="40011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270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What makes this DFA deterministic?</a:t>
            </a:r>
            <a:endParaRPr/>
          </a:p>
        </p:txBody>
      </p:sp>
      <p:grpSp>
        <p:nvGrpSpPr>
          <p:cNvPr id="313" name="Google Shape;313;p15"/>
          <p:cNvGrpSpPr/>
          <p:nvPr/>
        </p:nvGrpSpPr>
        <p:grpSpPr>
          <a:xfrm>
            <a:off x="6096000" y="2667000"/>
            <a:ext cx="4978400" cy="3657600"/>
            <a:chOff x="2880" y="1680"/>
            <a:chExt cx="2352" cy="2304"/>
          </a:xfrm>
        </p:grpSpPr>
        <p:cxnSp>
          <p:nvCxnSpPr>
            <p:cNvPr id="314" name="Google Shape;314;p15"/>
            <p:cNvCxnSpPr/>
            <p:nvPr/>
          </p:nvCxnSpPr>
          <p:spPr>
            <a:xfrm>
              <a:off x="2880" y="1728"/>
              <a:ext cx="0" cy="21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5" name="Google Shape;315;p15"/>
            <p:cNvSpPr txBox="1"/>
            <p:nvPr/>
          </p:nvSpPr>
          <p:spPr>
            <a:xfrm>
              <a:off x="3216" y="1680"/>
              <a:ext cx="2016" cy="12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Q = {q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  <a:p>
              <a:pPr indent="-114300" lvl="0" marL="0" marR="0" rtl="0" algn="l"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∑ = {0,1}</a:t>
              </a:r>
              <a:endParaRPr/>
            </a:p>
            <a:p>
              <a:pPr indent="-114300" lvl="0" marL="0" marR="0" rtl="0" algn="l"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start state = 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-114300" lvl="0" marL="0" marR="0" rtl="0" algn="l"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 = {q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0" marL="0" marR="0" rtl="0" algn="l"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Transition table</a:t>
              </a:r>
              <a:endParaRPr/>
            </a:p>
          </p:txBody>
        </p:sp>
        <p:pic>
          <p:nvPicPr>
            <p:cNvPr descr="delta" id="316" name="Google Shape;316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64" y="3120"/>
              <a:ext cx="213" cy="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7" name="Google Shape;317;p15"/>
            <p:cNvSpPr/>
            <p:nvPr/>
          </p:nvSpPr>
          <p:spPr>
            <a:xfrm>
              <a:off x="4464" y="3773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3840" y="3773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3216" y="3773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b="1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*q</a:t>
              </a:r>
              <a:r>
                <a:rPr b="1" baseline="-25000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464" y="3562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3840" y="3562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3216" y="3562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b="1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1" baseline="-25000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4464" y="3351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840" y="3351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3216" y="3351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b="1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1" baseline="-25000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464" y="3140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b="1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3840" y="3140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b="1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3216" y="3140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9" name="Google Shape;329;p15"/>
            <p:cNvCxnSpPr/>
            <p:nvPr/>
          </p:nvCxnSpPr>
          <p:spPr>
            <a:xfrm>
              <a:off x="3216" y="3140"/>
              <a:ext cx="624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30" name="Google Shape;330;p15"/>
            <p:cNvCxnSpPr/>
            <p:nvPr/>
          </p:nvCxnSpPr>
          <p:spPr>
            <a:xfrm>
              <a:off x="3216" y="356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1" name="Google Shape;331;p15"/>
            <p:cNvCxnSpPr/>
            <p:nvPr/>
          </p:nvCxnSpPr>
          <p:spPr>
            <a:xfrm>
              <a:off x="3216" y="3773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2" name="Google Shape;332;p15"/>
            <p:cNvCxnSpPr/>
            <p:nvPr/>
          </p:nvCxnSpPr>
          <p:spPr>
            <a:xfrm>
              <a:off x="3216" y="3984"/>
              <a:ext cx="187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" name="Google Shape;333;p15"/>
            <p:cNvCxnSpPr/>
            <p:nvPr/>
          </p:nvCxnSpPr>
          <p:spPr>
            <a:xfrm>
              <a:off x="3216" y="3140"/>
              <a:ext cx="0" cy="211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34" name="Google Shape;334;p15"/>
            <p:cNvCxnSpPr/>
            <p:nvPr/>
          </p:nvCxnSpPr>
          <p:spPr>
            <a:xfrm>
              <a:off x="4464" y="3140"/>
              <a:ext cx="0" cy="8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" name="Google Shape;335;p15"/>
            <p:cNvCxnSpPr/>
            <p:nvPr/>
          </p:nvCxnSpPr>
          <p:spPr>
            <a:xfrm>
              <a:off x="5088" y="3140"/>
              <a:ext cx="0" cy="8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6" name="Google Shape;336;p15"/>
            <p:cNvCxnSpPr/>
            <p:nvPr/>
          </p:nvCxnSpPr>
          <p:spPr>
            <a:xfrm>
              <a:off x="3840" y="3140"/>
              <a:ext cx="624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37" name="Google Shape;337;p15"/>
            <p:cNvCxnSpPr/>
            <p:nvPr/>
          </p:nvCxnSpPr>
          <p:spPr>
            <a:xfrm>
              <a:off x="3216" y="3351"/>
              <a:ext cx="0" cy="211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38" name="Google Shape;338;p15"/>
            <p:cNvCxnSpPr/>
            <p:nvPr/>
          </p:nvCxnSpPr>
          <p:spPr>
            <a:xfrm>
              <a:off x="3840" y="3140"/>
              <a:ext cx="0" cy="8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15"/>
            <p:cNvCxnSpPr/>
            <p:nvPr/>
          </p:nvCxnSpPr>
          <p:spPr>
            <a:xfrm>
              <a:off x="3216" y="335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15"/>
            <p:cNvCxnSpPr/>
            <p:nvPr/>
          </p:nvCxnSpPr>
          <p:spPr>
            <a:xfrm>
              <a:off x="4464" y="3140"/>
              <a:ext cx="624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41" name="Google Shape;341;p15"/>
            <p:cNvCxnSpPr/>
            <p:nvPr/>
          </p:nvCxnSpPr>
          <p:spPr>
            <a:xfrm>
              <a:off x="3216" y="3562"/>
              <a:ext cx="0" cy="211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42" name="Google Shape;342;p15"/>
            <p:cNvCxnSpPr/>
            <p:nvPr/>
          </p:nvCxnSpPr>
          <p:spPr>
            <a:xfrm>
              <a:off x="3216" y="3773"/>
              <a:ext cx="0" cy="211"/>
            </a:xfrm>
            <a:prstGeom prst="straightConnector1">
              <a:avLst/>
            </a:prstGeom>
            <a:noFill/>
            <a:ln>
              <a:noFill/>
            </a:ln>
          </p:spPr>
        </p:cxnSp>
        <p:sp>
          <p:nvSpPr>
            <p:cNvPr id="343" name="Google Shape;343;p15"/>
            <p:cNvSpPr txBox="1"/>
            <p:nvPr/>
          </p:nvSpPr>
          <p:spPr>
            <a:xfrm rot="-5400000">
              <a:off x="2822" y="3646"/>
              <a:ext cx="462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states</a:t>
              </a:r>
              <a:endParaRPr/>
            </a:p>
          </p:txBody>
        </p:sp>
        <p:sp>
          <p:nvSpPr>
            <p:cNvPr id="344" name="Google Shape;344;p15"/>
            <p:cNvSpPr txBox="1"/>
            <p:nvPr/>
          </p:nvSpPr>
          <p:spPr>
            <a:xfrm>
              <a:off x="4054" y="2926"/>
              <a:ext cx="44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symbols</a:t>
              </a:r>
              <a:endParaRPr/>
            </a:p>
          </p:txBody>
        </p:sp>
        <p:cxnSp>
          <p:nvCxnSpPr>
            <p:cNvPr id="345" name="Google Shape;345;p15"/>
            <p:cNvCxnSpPr/>
            <p:nvPr/>
          </p:nvCxnSpPr>
          <p:spPr>
            <a:xfrm>
              <a:off x="2976" y="3456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rgbClr val="008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4" name="Google Shape;354;p16"/>
          <p:cNvSpPr txBox="1"/>
          <p:nvPr>
            <p:ph type="title"/>
          </p:nvPr>
        </p:nvSpPr>
        <p:spPr>
          <a:xfrm>
            <a:off x="1053353" y="16341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#2</a:t>
            </a:r>
            <a:endParaRPr/>
          </a:p>
        </p:txBody>
      </p:sp>
      <p:sp>
        <p:nvSpPr>
          <p:cNvPr id="355" name="Google Shape;355;p16"/>
          <p:cNvSpPr txBox="1"/>
          <p:nvPr>
            <p:ph idx="1" type="body"/>
          </p:nvPr>
        </p:nvSpPr>
        <p:spPr>
          <a:xfrm>
            <a:off x="824753" y="1233954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Build a DFA for the following language: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/>
              <a:t>	</a:t>
            </a:r>
            <a:r>
              <a:rPr lang="en-US" sz="2400">
                <a:solidFill>
                  <a:schemeClr val="dk2"/>
                </a:solidFill>
              </a:rPr>
              <a:t>L = { w | where leftmost symbol differs from rightmost symbol, ∑ ={a,b}}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4" name="Google Shape;364;p17"/>
          <p:cNvSpPr txBox="1"/>
          <p:nvPr>
            <p:ph type="title"/>
          </p:nvPr>
        </p:nvSpPr>
        <p:spPr>
          <a:xfrm>
            <a:off x="1376081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#3</a:t>
            </a:r>
            <a:endParaRPr/>
          </a:p>
        </p:txBody>
      </p:sp>
      <p:sp>
        <p:nvSpPr>
          <p:cNvPr id="365" name="Google Shape;365;p17"/>
          <p:cNvSpPr txBox="1"/>
          <p:nvPr>
            <p:ph idx="1" type="body"/>
          </p:nvPr>
        </p:nvSpPr>
        <p:spPr>
          <a:xfrm>
            <a:off x="564777" y="1099484"/>
            <a:ext cx="10762129" cy="5153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Build a DFA for the following language: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/>
              <a:t>	</a:t>
            </a:r>
            <a:r>
              <a:rPr lang="en-US" sz="2400">
                <a:solidFill>
                  <a:schemeClr val="dk2"/>
                </a:solidFill>
              </a:rPr>
              <a:t>L = { Except containing substring aab, ∑ ={a , b}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4" name="Google Shape;374;p18"/>
          <p:cNvSpPr txBox="1"/>
          <p:nvPr>
            <p:ph type="title"/>
          </p:nvPr>
        </p:nvSpPr>
        <p:spPr>
          <a:xfrm>
            <a:off x="1376081" y="1"/>
            <a:ext cx="10515600" cy="1169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#4</a:t>
            </a:r>
            <a:endParaRPr/>
          </a:p>
        </p:txBody>
      </p:sp>
      <p:sp>
        <p:nvSpPr>
          <p:cNvPr id="375" name="Google Shape;375;p18"/>
          <p:cNvSpPr txBox="1"/>
          <p:nvPr>
            <p:ph idx="1" type="body"/>
          </p:nvPr>
        </p:nvSpPr>
        <p:spPr>
          <a:xfrm>
            <a:off x="564777" y="1099484"/>
            <a:ext cx="10762129" cy="5153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Build a DFA for the following language: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/>
              <a:t>	</a:t>
            </a:r>
            <a:r>
              <a:rPr lang="en-US" sz="2400">
                <a:solidFill>
                  <a:schemeClr val="dk2"/>
                </a:solidFill>
              </a:rPr>
              <a:t>L = {W: |W| mod 5 !=0, W €(0,1)}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19"/>
          <p:cNvSpPr txBox="1"/>
          <p:nvPr>
            <p:ph type="title"/>
          </p:nvPr>
        </p:nvSpPr>
        <p:spPr>
          <a:xfrm>
            <a:off x="1376081" y="1"/>
            <a:ext cx="10515600" cy="119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#5</a:t>
            </a:r>
            <a:endParaRPr/>
          </a:p>
        </p:txBody>
      </p:sp>
      <p:sp>
        <p:nvSpPr>
          <p:cNvPr id="385" name="Google Shape;385;p19"/>
          <p:cNvSpPr txBox="1"/>
          <p:nvPr>
            <p:ph idx="1" type="body"/>
          </p:nvPr>
        </p:nvSpPr>
        <p:spPr>
          <a:xfrm>
            <a:off x="753036" y="1153272"/>
            <a:ext cx="10762129" cy="5153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Build a DFA for the following language: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/>
              <a:t>	</a:t>
            </a:r>
            <a:r>
              <a:rPr lang="en-US" sz="2400">
                <a:solidFill>
                  <a:srgbClr val="2E75B5"/>
                </a:solidFill>
              </a:rPr>
              <a:t>L={ab</a:t>
            </a:r>
            <a:r>
              <a:rPr baseline="30000" lang="en-US" sz="2400">
                <a:solidFill>
                  <a:srgbClr val="2E75B5"/>
                </a:solidFill>
              </a:rPr>
              <a:t>3</a:t>
            </a:r>
            <a:r>
              <a:rPr lang="en-US" sz="2400">
                <a:solidFill>
                  <a:srgbClr val="2E75B5"/>
                </a:solidFill>
              </a:rPr>
              <a:t>Wb</a:t>
            </a:r>
            <a:r>
              <a:rPr baseline="30000" lang="en-US" sz="2400">
                <a:solidFill>
                  <a:srgbClr val="2E75B5"/>
                </a:solidFill>
              </a:rPr>
              <a:t>2 </a:t>
            </a:r>
            <a:r>
              <a:rPr lang="en-US" sz="2400">
                <a:solidFill>
                  <a:srgbClr val="2E75B5"/>
                </a:solidFill>
              </a:rPr>
              <a:t>: W € {a,b}*}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2"/>
          <p:cNvSpPr txBox="1"/>
          <p:nvPr>
            <p:ph type="ctrTitle"/>
          </p:nvPr>
        </p:nvSpPr>
        <p:spPr>
          <a:xfrm>
            <a:off x="1422400" y="1905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to Automata Theory</a:t>
            </a:r>
            <a:endParaRPr/>
          </a:p>
        </p:txBody>
      </p:sp>
      <p:sp>
        <p:nvSpPr>
          <p:cNvPr id="134" name="Google Shape;134;p2"/>
          <p:cNvSpPr txBox="1"/>
          <p:nvPr>
            <p:ph idx="1" type="subTitle"/>
          </p:nvPr>
        </p:nvSpPr>
        <p:spPr>
          <a:xfrm>
            <a:off x="1727200" y="32766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Unit 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4" name="Google Shape;394;p20"/>
          <p:cNvSpPr txBox="1"/>
          <p:nvPr>
            <p:ph type="title"/>
          </p:nvPr>
        </p:nvSpPr>
        <p:spPr>
          <a:xfrm>
            <a:off x="1376081" y="1"/>
            <a:ext cx="10515600" cy="11967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#6</a:t>
            </a:r>
            <a:endParaRPr/>
          </a:p>
        </p:txBody>
      </p:sp>
      <p:sp>
        <p:nvSpPr>
          <p:cNvPr id="395" name="Google Shape;395;p20"/>
          <p:cNvSpPr txBox="1"/>
          <p:nvPr>
            <p:ph idx="1" type="body"/>
          </p:nvPr>
        </p:nvSpPr>
        <p:spPr>
          <a:xfrm>
            <a:off x="753036" y="1153272"/>
            <a:ext cx="10762200" cy="51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Build a DFA for the following language:</a:t>
            </a:r>
            <a:br>
              <a:rPr lang="en-US" sz="2400">
                <a:solidFill>
                  <a:srgbClr val="FF0000"/>
                </a:solidFill>
              </a:rPr>
            </a:br>
            <a:r>
              <a:rPr lang="en-US" sz="2400"/>
              <a:t>	</a:t>
            </a:r>
            <a:r>
              <a:rPr lang="en-US" sz="2400">
                <a:solidFill>
                  <a:schemeClr val="dk2"/>
                </a:solidFill>
              </a:rPr>
              <a:t>L = {aWa | ∑ ={a , b} }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4" name="Google Shape;40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 of transitions (δ) to Paths (δ)</a:t>
            </a:r>
            <a:endParaRPr/>
          </a:p>
        </p:txBody>
      </p:sp>
      <p:sp>
        <p:nvSpPr>
          <p:cNvPr id="405" name="Google Shape;405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(q,w) = destination state </a:t>
            </a:r>
            <a:r>
              <a:rPr lang="en-US"/>
              <a:t>from state </a:t>
            </a:r>
            <a:r>
              <a:rPr i="1" lang="en-US"/>
              <a:t>q</a:t>
            </a:r>
            <a:r>
              <a:rPr lang="en-US"/>
              <a:t> on input </a:t>
            </a:r>
            <a:r>
              <a:rPr lang="en-US" u="sng"/>
              <a:t>string </a:t>
            </a:r>
            <a:r>
              <a:rPr i="1" lang="en-US"/>
              <a:t>w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(q,wa) = 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 (δ</a:t>
            </a:r>
            <a:r>
              <a:rPr i="1" lang="en-US"/>
              <a:t>(q,w), a)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1135529" y="2783541"/>
            <a:ext cx="203200" cy="76200"/>
            <a:chOff x="144" y="2784"/>
            <a:chExt cx="96" cy="48"/>
          </a:xfrm>
        </p:grpSpPr>
        <p:cxnSp>
          <p:nvCxnSpPr>
            <p:cNvPr id="407" name="Google Shape;407;p21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8" name="Google Shape;408;p21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9" name="Google Shape;409;p21"/>
          <p:cNvGrpSpPr/>
          <p:nvPr/>
        </p:nvGrpSpPr>
        <p:grpSpPr>
          <a:xfrm>
            <a:off x="1145988" y="1718983"/>
            <a:ext cx="203200" cy="76200"/>
            <a:chOff x="144" y="2784"/>
            <a:chExt cx="96" cy="48"/>
          </a:xfrm>
        </p:grpSpPr>
        <p:cxnSp>
          <p:nvCxnSpPr>
            <p:cNvPr id="410" name="Google Shape;410;p21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" name="Google Shape;411;p21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2" name="Google Shape;412;p21"/>
          <p:cNvGrpSpPr/>
          <p:nvPr/>
        </p:nvGrpSpPr>
        <p:grpSpPr>
          <a:xfrm>
            <a:off x="4064000" y="1066800"/>
            <a:ext cx="203200" cy="76200"/>
            <a:chOff x="144" y="2784"/>
            <a:chExt cx="96" cy="48"/>
          </a:xfrm>
        </p:grpSpPr>
        <p:cxnSp>
          <p:nvCxnSpPr>
            <p:cNvPr id="413" name="Google Shape;413;p21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4" name="Google Shape;414;p21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5" name="Google Shape;415;p21"/>
          <p:cNvGrpSpPr/>
          <p:nvPr/>
        </p:nvGrpSpPr>
        <p:grpSpPr>
          <a:xfrm>
            <a:off x="6529300" y="620800"/>
            <a:ext cx="203200" cy="76200"/>
            <a:chOff x="144" y="2784"/>
            <a:chExt cx="96" cy="48"/>
          </a:xfrm>
        </p:grpSpPr>
        <p:cxnSp>
          <p:nvCxnSpPr>
            <p:cNvPr id="416" name="Google Shape;416;p21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7" name="Google Shape;417;p21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8" name="Google Shape;418;p21"/>
          <p:cNvGrpSpPr/>
          <p:nvPr/>
        </p:nvGrpSpPr>
        <p:grpSpPr>
          <a:xfrm>
            <a:off x="3118223" y="2754406"/>
            <a:ext cx="203200" cy="76200"/>
            <a:chOff x="144" y="2784"/>
            <a:chExt cx="96" cy="48"/>
          </a:xfrm>
        </p:grpSpPr>
        <p:cxnSp>
          <p:nvCxnSpPr>
            <p:cNvPr id="419" name="Google Shape;419;p21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" name="Google Shape;420;p21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9" name="Google Shape;42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 of transitions (δ) to Paths (δ)</a:t>
            </a:r>
            <a:endParaRPr/>
          </a:p>
        </p:txBody>
      </p:sp>
      <p:sp>
        <p:nvSpPr>
          <p:cNvPr id="430" name="Google Shape;43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(q,w) = destination state </a:t>
            </a:r>
            <a:r>
              <a:rPr lang="en-US"/>
              <a:t>from state </a:t>
            </a:r>
            <a:r>
              <a:rPr i="1" lang="en-US"/>
              <a:t>q</a:t>
            </a:r>
            <a:r>
              <a:rPr lang="en-US"/>
              <a:t> on input </a:t>
            </a:r>
            <a:r>
              <a:rPr lang="en-US" u="sng"/>
              <a:t>string </a:t>
            </a:r>
            <a:r>
              <a:rPr i="1" lang="en-US"/>
              <a:t>w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(q,wa) = 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 (δ</a:t>
            </a:r>
            <a:r>
              <a:rPr i="1" lang="en-US"/>
              <a:t>(q,w), a)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431" name="Google Shape;431;p22"/>
          <p:cNvGrpSpPr/>
          <p:nvPr/>
        </p:nvGrpSpPr>
        <p:grpSpPr>
          <a:xfrm>
            <a:off x="1135529" y="2783541"/>
            <a:ext cx="203200" cy="76200"/>
            <a:chOff x="144" y="2784"/>
            <a:chExt cx="96" cy="48"/>
          </a:xfrm>
        </p:grpSpPr>
        <p:cxnSp>
          <p:nvCxnSpPr>
            <p:cNvPr id="432" name="Google Shape;432;p22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22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4" name="Google Shape;434;p22"/>
          <p:cNvGrpSpPr/>
          <p:nvPr/>
        </p:nvGrpSpPr>
        <p:grpSpPr>
          <a:xfrm>
            <a:off x="1145988" y="1718983"/>
            <a:ext cx="203200" cy="76200"/>
            <a:chOff x="144" y="2784"/>
            <a:chExt cx="96" cy="48"/>
          </a:xfrm>
        </p:grpSpPr>
        <p:cxnSp>
          <p:nvCxnSpPr>
            <p:cNvPr id="435" name="Google Shape;435;p22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6" name="Google Shape;436;p22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37" name="Google Shape;437;p22"/>
          <p:cNvGrpSpPr/>
          <p:nvPr/>
        </p:nvGrpSpPr>
        <p:grpSpPr>
          <a:xfrm>
            <a:off x="4064000" y="1066800"/>
            <a:ext cx="203200" cy="76200"/>
            <a:chOff x="144" y="2784"/>
            <a:chExt cx="96" cy="48"/>
          </a:xfrm>
        </p:grpSpPr>
        <p:cxnSp>
          <p:nvCxnSpPr>
            <p:cNvPr id="438" name="Google Shape;438;p22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9" name="Google Shape;439;p22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0" name="Google Shape;440;p22"/>
          <p:cNvGrpSpPr/>
          <p:nvPr/>
        </p:nvGrpSpPr>
        <p:grpSpPr>
          <a:xfrm>
            <a:off x="6529293" y="620806"/>
            <a:ext cx="203200" cy="76200"/>
            <a:chOff x="144" y="2784"/>
            <a:chExt cx="96" cy="48"/>
          </a:xfrm>
        </p:grpSpPr>
        <p:cxnSp>
          <p:nvCxnSpPr>
            <p:cNvPr id="441" name="Google Shape;441;p22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2" name="Google Shape;442;p22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43" name="Google Shape;443;p22"/>
          <p:cNvGrpSpPr/>
          <p:nvPr/>
        </p:nvGrpSpPr>
        <p:grpSpPr>
          <a:xfrm>
            <a:off x="3118223" y="2754406"/>
            <a:ext cx="203200" cy="76200"/>
            <a:chOff x="144" y="2784"/>
            <a:chExt cx="96" cy="48"/>
          </a:xfrm>
        </p:grpSpPr>
        <p:cxnSp>
          <p:nvCxnSpPr>
            <p:cNvPr id="444" name="Google Shape;444;p22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5" name="Google Shape;445;p22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4" name="Google Shape;45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 of transitions (δ) to Paths (δ)</a:t>
            </a:r>
            <a:endParaRPr/>
          </a:p>
        </p:txBody>
      </p:sp>
      <p:sp>
        <p:nvSpPr>
          <p:cNvPr id="455" name="Google Shape;455;p23"/>
          <p:cNvSpPr txBox="1"/>
          <p:nvPr>
            <p:ph idx="1" type="body"/>
          </p:nvPr>
        </p:nvSpPr>
        <p:spPr>
          <a:xfrm>
            <a:off x="838200" y="1519518"/>
            <a:ext cx="10515600" cy="4657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input sequence w=10101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ε</a:t>
            </a:r>
            <a:r>
              <a:rPr i="1" lang="en-US"/>
              <a:t>) =q0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</a:t>
            </a:r>
            <a:r>
              <a:rPr i="1" lang="en-US"/>
              <a:t>) 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ε</a:t>
            </a:r>
            <a:r>
              <a:rPr i="1" lang="en-US"/>
              <a:t>) ,1)=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δ</a:t>
            </a:r>
            <a:r>
              <a:rPr i="1" lang="en-US"/>
              <a:t> (q0,1)=q0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10</a:t>
            </a:r>
            <a:r>
              <a:rPr i="1" lang="en-US"/>
              <a:t>) 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</a:t>
            </a:r>
            <a:r>
              <a:rPr i="1" lang="en-US"/>
              <a:t>) ,0)=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δ</a:t>
            </a:r>
            <a:r>
              <a:rPr i="1" lang="en-US"/>
              <a:t> (q0,0)=q1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101</a:t>
            </a:r>
            <a:r>
              <a:rPr i="1" lang="en-US"/>
              <a:t>) 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10</a:t>
            </a:r>
            <a:r>
              <a:rPr i="1" lang="en-US"/>
              <a:t>) ,1)=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δ</a:t>
            </a:r>
            <a:r>
              <a:rPr i="1" lang="en-US"/>
              <a:t> (q1,1)=q2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1010</a:t>
            </a:r>
            <a:r>
              <a:rPr i="1" lang="en-US"/>
              <a:t>) 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101</a:t>
            </a:r>
            <a:r>
              <a:rPr i="1" lang="en-US"/>
              <a:t>) ,0)=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δ</a:t>
            </a:r>
            <a:r>
              <a:rPr i="1" lang="en-US"/>
              <a:t> (q2,1)=q2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10101</a:t>
            </a:r>
            <a:r>
              <a:rPr i="1" lang="en-US"/>
              <a:t>) 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1010</a:t>
            </a:r>
            <a:r>
              <a:rPr i="1" lang="en-US"/>
              <a:t>) ,1)=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δ</a:t>
            </a:r>
            <a:r>
              <a:rPr i="1" lang="en-US"/>
              <a:t> (q2,1)=q2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456" name="Google Shape;456;p23"/>
          <p:cNvGrpSpPr/>
          <p:nvPr/>
        </p:nvGrpSpPr>
        <p:grpSpPr>
          <a:xfrm>
            <a:off x="1364125" y="3193677"/>
            <a:ext cx="203200" cy="76200"/>
            <a:chOff x="144" y="2784"/>
            <a:chExt cx="96" cy="48"/>
          </a:xfrm>
        </p:grpSpPr>
        <p:cxnSp>
          <p:nvCxnSpPr>
            <p:cNvPr id="457" name="Google Shape;457;p23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58" name="Google Shape;458;p23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9" name="Google Shape;459;p23"/>
          <p:cNvGrpSpPr/>
          <p:nvPr/>
        </p:nvGrpSpPr>
        <p:grpSpPr>
          <a:xfrm>
            <a:off x="1313325" y="2689972"/>
            <a:ext cx="203200" cy="76200"/>
            <a:chOff x="144" y="2784"/>
            <a:chExt cx="96" cy="48"/>
          </a:xfrm>
        </p:grpSpPr>
        <p:cxnSp>
          <p:nvCxnSpPr>
            <p:cNvPr id="460" name="Google Shape;460;p23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1" name="Google Shape;461;p23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2" name="Google Shape;462;p23"/>
          <p:cNvGrpSpPr/>
          <p:nvPr/>
        </p:nvGrpSpPr>
        <p:grpSpPr>
          <a:xfrm>
            <a:off x="4064000" y="1066800"/>
            <a:ext cx="203200" cy="76200"/>
            <a:chOff x="144" y="2784"/>
            <a:chExt cx="96" cy="48"/>
          </a:xfrm>
        </p:grpSpPr>
        <p:cxnSp>
          <p:nvCxnSpPr>
            <p:cNvPr id="463" name="Google Shape;463;p23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3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5" name="Google Shape;465;p23"/>
          <p:cNvGrpSpPr/>
          <p:nvPr/>
        </p:nvGrpSpPr>
        <p:grpSpPr>
          <a:xfrm>
            <a:off x="6529293" y="620806"/>
            <a:ext cx="203200" cy="76200"/>
            <a:chOff x="144" y="2784"/>
            <a:chExt cx="96" cy="48"/>
          </a:xfrm>
        </p:grpSpPr>
        <p:cxnSp>
          <p:nvCxnSpPr>
            <p:cNvPr id="466" name="Google Shape;466;p23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23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68" name="Google Shape;468;p23"/>
          <p:cNvGrpSpPr/>
          <p:nvPr/>
        </p:nvGrpSpPr>
        <p:grpSpPr>
          <a:xfrm>
            <a:off x="1364125" y="5740213"/>
            <a:ext cx="203200" cy="76200"/>
            <a:chOff x="144" y="2784"/>
            <a:chExt cx="96" cy="48"/>
          </a:xfrm>
        </p:grpSpPr>
        <p:cxnSp>
          <p:nvCxnSpPr>
            <p:cNvPr id="469" name="Google Shape;469;p23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" name="Google Shape;470;p23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71" name="Google Shape;47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894" y="1757644"/>
            <a:ext cx="3400425" cy="2081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2" name="Google Shape;472;p23"/>
          <p:cNvGrpSpPr/>
          <p:nvPr/>
        </p:nvGrpSpPr>
        <p:grpSpPr>
          <a:xfrm>
            <a:off x="3590350" y="5716120"/>
            <a:ext cx="203200" cy="76200"/>
            <a:chOff x="144" y="2784"/>
            <a:chExt cx="96" cy="48"/>
          </a:xfrm>
        </p:grpSpPr>
        <p:cxnSp>
          <p:nvCxnSpPr>
            <p:cNvPr id="473" name="Google Shape;473;p23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4" name="Google Shape;474;p23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5" name="Google Shape;475;p23"/>
          <p:cNvGrpSpPr/>
          <p:nvPr/>
        </p:nvGrpSpPr>
        <p:grpSpPr>
          <a:xfrm>
            <a:off x="2961334" y="3231777"/>
            <a:ext cx="203200" cy="76200"/>
            <a:chOff x="144" y="2784"/>
            <a:chExt cx="96" cy="48"/>
          </a:xfrm>
        </p:grpSpPr>
        <p:cxnSp>
          <p:nvCxnSpPr>
            <p:cNvPr id="476" name="Google Shape;476;p23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7" name="Google Shape;477;p23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8" name="Google Shape;478;p23"/>
          <p:cNvGrpSpPr/>
          <p:nvPr/>
        </p:nvGrpSpPr>
        <p:grpSpPr>
          <a:xfrm>
            <a:off x="3387150" y="5121088"/>
            <a:ext cx="203200" cy="76200"/>
            <a:chOff x="144" y="2784"/>
            <a:chExt cx="96" cy="48"/>
          </a:xfrm>
        </p:grpSpPr>
        <p:cxnSp>
          <p:nvCxnSpPr>
            <p:cNvPr id="479" name="Google Shape;479;p23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0" name="Google Shape;480;p23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1" name="Google Shape;481;p23"/>
          <p:cNvGrpSpPr/>
          <p:nvPr/>
        </p:nvGrpSpPr>
        <p:grpSpPr>
          <a:xfrm>
            <a:off x="1414921" y="4529417"/>
            <a:ext cx="203200" cy="76200"/>
            <a:chOff x="144" y="2784"/>
            <a:chExt cx="96" cy="48"/>
          </a:xfrm>
        </p:grpSpPr>
        <p:cxnSp>
          <p:nvCxnSpPr>
            <p:cNvPr id="482" name="Google Shape;482;p23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3" name="Google Shape;483;p23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4" name="Google Shape;484;p23"/>
          <p:cNvGrpSpPr/>
          <p:nvPr/>
        </p:nvGrpSpPr>
        <p:grpSpPr>
          <a:xfrm>
            <a:off x="1352163" y="3886200"/>
            <a:ext cx="203200" cy="76200"/>
            <a:chOff x="144" y="2784"/>
            <a:chExt cx="96" cy="48"/>
          </a:xfrm>
        </p:grpSpPr>
        <p:cxnSp>
          <p:nvCxnSpPr>
            <p:cNvPr id="485" name="Google Shape;485;p23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6" name="Google Shape;486;p23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87" name="Google Shape;487;p23"/>
          <p:cNvGrpSpPr/>
          <p:nvPr/>
        </p:nvGrpSpPr>
        <p:grpSpPr>
          <a:xfrm>
            <a:off x="3039013" y="3859306"/>
            <a:ext cx="203200" cy="76200"/>
            <a:chOff x="144" y="2784"/>
            <a:chExt cx="96" cy="48"/>
          </a:xfrm>
        </p:grpSpPr>
        <p:cxnSp>
          <p:nvCxnSpPr>
            <p:cNvPr id="488" name="Google Shape;488;p23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89" name="Google Shape;489;p23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0" name="Google Shape;490;p23"/>
          <p:cNvGrpSpPr/>
          <p:nvPr/>
        </p:nvGrpSpPr>
        <p:grpSpPr>
          <a:xfrm>
            <a:off x="3266134" y="4531658"/>
            <a:ext cx="203200" cy="76200"/>
            <a:chOff x="144" y="2784"/>
            <a:chExt cx="96" cy="48"/>
          </a:xfrm>
        </p:grpSpPr>
        <p:cxnSp>
          <p:nvCxnSpPr>
            <p:cNvPr id="491" name="Google Shape;491;p23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2" name="Google Shape;492;p23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93" name="Google Shape;493;p23"/>
          <p:cNvGrpSpPr/>
          <p:nvPr/>
        </p:nvGrpSpPr>
        <p:grpSpPr>
          <a:xfrm>
            <a:off x="1364121" y="5159188"/>
            <a:ext cx="203200" cy="76200"/>
            <a:chOff x="144" y="2784"/>
            <a:chExt cx="96" cy="48"/>
          </a:xfrm>
        </p:grpSpPr>
        <p:cxnSp>
          <p:nvCxnSpPr>
            <p:cNvPr id="494" name="Google Shape;494;p23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23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4" name="Google Shape;50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 of transitions (δ) to Paths (δ)</a:t>
            </a:r>
            <a:endParaRPr/>
          </a:p>
        </p:txBody>
      </p:sp>
      <p:sp>
        <p:nvSpPr>
          <p:cNvPr id="505" name="Google Shape;505;p24"/>
          <p:cNvSpPr txBox="1"/>
          <p:nvPr>
            <p:ph idx="1" type="body"/>
          </p:nvPr>
        </p:nvSpPr>
        <p:spPr>
          <a:xfrm>
            <a:off x="838200" y="1519518"/>
            <a:ext cx="10515600" cy="4657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input sequence w=1001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506" name="Google Shape;506;p24"/>
          <p:cNvGrpSpPr/>
          <p:nvPr/>
        </p:nvGrpSpPr>
        <p:grpSpPr>
          <a:xfrm>
            <a:off x="4064000" y="1066800"/>
            <a:ext cx="203200" cy="76200"/>
            <a:chOff x="144" y="2784"/>
            <a:chExt cx="96" cy="48"/>
          </a:xfrm>
        </p:grpSpPr>
        <p:cxnSp>
          <p:nvCxnSpPr>
            <p:cNvPr id="507" name="Google Shape;507;p24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8" name="Google Shape;508;p24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09" name="Google Shape;509;p24"/>
          <p:cNvGrpSpPr/>
          <p:nvPr/>
        </p:nvGrpSpPr>
        <p:grpSpPr>
          <a:xfrm>
            <a:off x="6529293" y="620806"/>
            <a:ext cx="203200" cy="76200"/>
            <a:chOff x="144" y="2784"/>
            <a:chExt cx="96" cy="48"/>
          </a:xfrm>
        </p:grpSpPr>
        <p:cxnSp>
          <p:nvCxnSpPr>
            <p:cNvPr id="510" name="Google Shape;510;p24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1" name="Google Shape;511;p24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12" name="Google Shape;51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8964" y="3088903"/>
            <a:ext cx="3400425" cy="2081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1" name="Google Shape;52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 of transitions (δ) to Paths (δ)</a:t>
            </a:r>
            <a:endParaRPr/>
          </a:p>
        </p:txBody>
      </p:sp>
      <p:sp>
        <p:nvSpPr>
          <p:cNvPr id="522" name="Google Shape;522;p25"/>
          <p:cNvSpPr txBox="1"/>
          <p:nvPr>
            <p:ph idx="1" type="body"/>
          </p:nvPr>
        </p:nvSpPr>
        <p:spPr>
          <a:xfrm>
            <a:off x="838200" y="1519518"/>
            <a:ext cx="10515600" cy="46574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the input sequence w=1001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ε</a:t>
            </a:r>
            <a:r>
              <a:rPr i="1" lang="en-US"/>
              <a:t>) =q0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</a:t>
            </a:r>
            <a:r>
              <a:rPr i="1" lang="en-US"/>
              <a:t>) 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ε</a:t>
            </a:r>
            <a:r>
              <a:rPr i="1" lang="en-US"/>
              <a:t>) ,1)=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δ</a:t>
            </a:r>
            <a:r>
              <a:rPr i="1" lang="en-US"/>
              <a:t> (q0,1)=q0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10</a:t>
            </a:r>
            <a:r>
              <a:rPr i="1" lang="en-US"/>
              <a:t>) 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</a:t>
            </a:r>
            <a:r>
              <a:rPr i="1" lang="en-US"/>
              <a:t>) ,0)=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δ</a:t>
            </a:r>
            <a:r>
              <a:rPr i="1" lang="en-US"/>
              <a:t> (q0,0)=q1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100</a:t>
            </a:r>
            <a:r>
              <a:rPr i="1" lang="en-US"/>
              <a:t>) 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10</a:t>
            </a:r>
            <a:r>
              <a:rPr i="1" lang="en-US"/>
              <a:t>) ,0)=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δ</a:t>
            </a:r>
            <a:r>
              <a:rPr i="1" lang="en-US"/>
              <a:t> (q1,0)=q1</a:t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1001</a:t>
            </a:r>
            <a:r>
              <a:rPr i="1" lang="en-US"/>
              <a:t>) 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 (q0,</a:t>
            </a:r>
            <a:r>
              <a:rPr lang="en-US">
                <a:solidFill>
                  <a:schemeClr val="folHlink"/>
                </a:solidFill>
              </a:rPr>
              <a:t> 100</a:t>
            </a:r>
            <a:r>
              <a:rPr i="1" lang="en-US"/>
              <a:t>) ,1)=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 δ</a:t>
            </a:r>
            <a:r>
              <a:rPr i="1" lang="en-US"/>
              <a:t> (q1,1)=q2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pSp>
        <p:nvGrpSpPr>
          <p:cNvPr id="523" name="Google Shape;523;p25"/>
          <p:cNvGrpSpPr/>
          <p:nvPr/>
        </p:nvGrpSpPr>
        <p:grpSpPr>
          <a:xfrm>
            <a:off x="1364125" y="3193677"/>
            <a:ext cx="203200" cy="76200"/>
            <a:chOff x="144" y="2784"/>
            <a:chExt cx="96" cy="48"/>
          </a:xfrm>
        </p:grpSpPr>
        <p:cxnSp>
          <p:nvCxnSpPr>
            <p:cNvPr id="524" name="Google Shape;524;p2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5" name="Google Shape;525;p2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6" name="Google Shape;526;p25"/>
          <p:cNvGrpSpPr/>
          <p:nvPr/>
        </p:nvGrpSpPr>
        <p:grpSpPr>
          <a:xfrm>
            <a:off x="1313325" y="2689972"/>
            <a:ext cx="203200" cy="76200"/>
            <a:chOff x="144" y="2784"/>
            <a:chExt cx="96" cy="48"/>
          </a:xfrm>
        </p:grpSpPr>
        <p:cxnSp>
          <p:nvCxnSpPr>
            <p:cNvPr id="527" name="Google Shape;527;p2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8" name="Google Shape;528;p2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9" name="Google Shape;529;p25"/>
          <p:cNvGrpSpPr/>
          <p:nvPr/>
        </p:nvGrpSpPr>
        <p:grpSpPr>
          <a:xfrm>
            <a:off x="4064000" y="1066800"/>
            <a:ext cx="203200" cy="76200"/>
            <a:chOff x="144" y="2784"/>
            <a:chExt cx="96" cy="48"/>
          </a:xfrm>
        </p:grpSpPr>
        <p:cxnSp>
          <p:nvCxnSpPr>
            <p:cNvPr id="530" name="Google Shape;530;p2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1" name="Google Shape;531;p2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2" name="Google Shape;532;p25"/>
          <p:cNvGrpSpPr/>
          <p:nvPr/>
        </p:nvGrpSpPr>
        <p:grpSpPr>
          <a:xfrm>
            <a:off x="6529293" y="620806"/>
            <a:ext cx="203200" cy="76200"/>
            <a:chOff x="144" y="2784"/>
            <a:chExt cx="96" cy="48"/>
          </a:xfrm>
        </p:grpSpPr>
        <p:cxnSp>
          <p:nvCxnSpPr>
            <p:cNvPr id="533" name="Google Shape;533;p2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2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535" name="Google Shape;53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97894" y="1757644"/>
            <a:ext cx="3400425" cy="208149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36" name="Google Shape;536;p25"/>
          <p:cNvGrpSpPr/>
          <p:nvPr/>
        </p:nvGrpSpPr>
        <p:grpSpPr>
          <a:xfrm>
            <a:off x="2961334" y="3231777"/>
            <a:ext cx="203200" cy="76200"/>
            <a:chOff x="144" y="2784"/>
            <a:chExt cx="96" cy="48"/>
          </a:xfrm>
        </p:grpSpPr>
        <p:cxnSp>
          <p:nvCxnSpPr>
            <p:cNvPr id="537" name="Google Shape;537;p2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2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39" name="Google Shape;539;p25"/>
          <p:cNvGrpSpPr/>
          <p:nvPr/>
        </p:nvGrpSpPr>
        <p:grpSpPr>
          <a:xfrm>
            <a:off x="3387150" y="5121088"/>
            <a:ext cx="203200" cy="76200"/>
            <a:chOff x="144" y="2784"/>
            <a:chExt cx="96" cy="48"/>
          </a:xfrm>
        </p:grpSpPr>
        <p:cxnSp>
          <p:nvCxnSpPr>
            <p:cNvPr id="540" name="Google Shape;540;p2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1" name="Google Shape;541;p2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2" name="Google Shape;542;p25"/>
          <p:cNvGrpSpPr/>
          <p:nvPr/>
        </p:nvGrpSpPr>
        <p:grpSpPr>
          <a:xfrm>
            <a:off x="1414921" y="4529417"/>
            <a:ext cx="203200" cy="76200"/>
            <a:chOff x="144" y="2784"/>
            <a:chExt cx="96" cy="48"/>
          </a:xfrm>
        </p:grpSpPr>
        <p:cxnSp>
          <p:nvCxnSpPr>
            <p:cNvPr id="543" name="Google Shape;543;p2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4" name="Google Shape;544;p2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5" name="Google Shape;545;p25"/>
          <p:cNvGrpSpPr/>
          <p:nvPr/>
        </p:nvGrpSpPr>
        <p:grpSpPr>
          <a:xfrm>
            <a:off x="1352163" y="3886200"/>
            <a:ext cx="203200" cy="76200"/>
            <a:chOff x="144" y="2784"/>
            <a:chExt cx="96" cy="48"/>
          </a:xfrm>
        </p:grpSpPr>
        <p:cxnSp>
          <p:nvCxnSpPr>
            <p:cNvPr id="546" name="Google Shape;546;p2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7" name="Google Shape;547;p2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48" name="Google Shape;548;p25"/>
          <p:cNvGrpSpPr/>
          <p:nvPr/>
        </p:nvGrpSpPr>
        <p:grpSpPr>
          <a:xfrm>
            <a:off x="3039013" y="3859306"/>
            <a:ext cx="203200" cy="76200"/>
            <a:chOff x="144" y="2784"/>
            <a:chExt cx="96" cy="48"/>
          </a:xfrm>
        </p:grpSpPr>
        <p:cxnSp>
          <p:nvCxnSpPr>
            <p:cNvPr id="549" name="Google Shape;549;p2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0" name="Google Shape;550;p2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1" name="Google Shape;551;p25"/>
          <p:cNvGrpSpPr/>
          <p:nvPr/>
        </p:nvGrpSpPr>
        <p:grpSpPr>
          <a:xfrm>
            <a:off x="3266134" y="4531658"/>
            <a:ext cx="203200" cy="76200"/>
            <a:chOff x="144" y="2784"/>
            <a:chExt cx="96" cy="48"/>
          </a:xfrm>
        </p:grpSpPr>
        <p:cxnSp>
          <p:nvCxnSpPr>
            <p:cNvPr id="552" name="Google Shape;552;p2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3" name="Google Shape;553;p2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54" name="Google Shape;554;p25"/>
          <p:cNvGrpSpPr/>
          <p:nvPr/>
        </p:nvGrpSpPr>
        <p:grpSpPr>
          <a:xfrm>
            <a:off x="1364121" y="5159188"/>
            <a:ext cx="203200" cy="76200"/>
            <a:chOff x="144" y="2784"/>
            <a:chExt cx="96" cy="48"/>
          </a:xfrm>
        </p:grpSpPr>
        <p:cxnSp>
          <p:nvCxnSpPr>
            <p:cNvPr id="555" name="Google Shape;555;p2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56" name="Google Shape;556;p2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5" name="Google Shape;565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of a DFA -Definition</a:t>
            </a:r>
            <a:endParaRPr/>
          </a:p>
        </p:txBody>
      </p:sp>
      <p:sp>
        <p:nvSpPr>
          <p:cNvPr id="566" name="Google Shape;566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A DFA A accepts string </a:t>
            </a:r>
            <a:r>
              <a:rPr i="1" lang="en-US"/>
              <a:t>w </a:t>
            </a:r>
            <a:r>
              <a:rPr lang="en-US"/>
              <a:t>if there is a path from </a:t>
            </a:r>
            <a:r>
              <a:rPr i="1" lang="en-US"/>
              <a:t>q</a:t>
            </a:r>
            <a:r>
              <a:rPr baseline="-25000" i="1" lang="en-US"/>
              <a:t>0</a:t>
            </a:r>
            <a:r>
              <a:rPr lang="en-US"/>
              <a:t> to an accepting (or final) state that is labeled by </a:t>
            </a:r>
            <a:r>
              <a:rPr i="1" lang="en-US"/>
              <a:t>w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i.e., L(A) = { w |  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(q</a:t>
            </a:r>
            <a:r>
              <a:rPr baseline="-25000" i="1" lang="en-US"/>
              <a:t>0</a:t>
            </a:r>
            <a:r>
              <a:rPr i="1" lang="en-US"/>
              <a:t>,w) ∈ F 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I.e., L(A) = all strings that lead to an accepting state from q</a:t>
            </a:r>
            <a:r>
              <a:rPr baseline="-25000" i="1" lang="en-US"/>
              <a:t>0</a:t>
            </a:r>
            <a:endParaRPr/>
          </a:p>
        </p:txBody>
      </p:sp>
      <p:grpSp>
        <p:nvGrpSpPr>
          <p:cNvPr id="567" name="Google Shape;567;p26"/>
          <p:cNvGrpSpPr/>
          <p:nvPr/>
        </p:nvGrpSpPr>
        <p:grpSpPr>
          <a:xfrm>
            <a:off x="3508188" y="3146611"/>
            <a:ext cx="203200" cy="76200"/>
            <a:chOff x="144" y="2784"/>
            <a:chExt cx="96" cy="48"/>
          </a:xfrm>
        </p:grpSpPr>
        <p:cxnSp>
          <p:nvCxnSpPr>
            <p:cNvPr id="568" name="Google Shape;568;p26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26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8" name="Google Shape;57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(NFA)</a:t>
            </a:r>
            <a:endParaRPr/>
          </a:p>
        </p:txBody>
      </p:sp>
      <p:sp>
        <p:nvSpPr>
          <p:cNvPr id="579" name="Google Shape;57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</a:t>
            </a:r>
            <a:r>
              <a:rPr lang="en-US">
                <a:solidFill>
                  <a:srgbClr val="006600"/>
                </a:solidFill>
              </a:rPr>
              <a:t>Non-deterministic Finite Automaton (NFA)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is of course “non-deterministic”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Implying that the machine can exist in more than one state at the same time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Transitions could be non-deterministic	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3962400" y="52578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  <p:cxnSp>
        <p:nvCxnSpPr>
          <p:cNvPr id="581" name="Google Shape;581;p27"/>
          <p:cNvCxnSpPr/>
          <p:nvPr/>
        </p:nvCxnSpPr>
        <p:spPr>
          <a:xfrm>
            <a:off x="3149600" y="5486400"/>
            <a:ext cx="81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2" name="Google Shape;582;p27"/>
          <p:cNvCxnSpPr/>
          <p:nvPr/>
        </p:nvCxnSpPr>
        <p:spPr>
          <a:xfrm flipH="1" rot="10800000">
            <a:off x="4572000" y="5257800"/>
            <a:ext cx="1320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27"/>
          <p:cNvCxnSpPr/>
          <p:nvPr/>
        </p:nvCxnSpPr>
        <p:spPr>
          <a:xfrm>
            <a:off x="4572000" y="5562600"/>
            <a:ext cx="1320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27"/>
          <p:cNvSpPr txBox="1"/>
          <p:nvPr/>
        </p:nvSpPr>
        <p:spPr>
          <a:xfrm>
            <a:off x="4855634" y="499268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85" name="Google Shape;585;p27"/>
          <p:cNvSpPr txBox="1"/>
          <p:nvPr/>
        </p:nvSpPr>
        <p:spPr>
          <a:xfrm>
            <a:off x="4876801" y="563880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892800" y="50292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92800" y="57912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endParaRPr/>
          </a:p>
        </p:txBody>
      </p:sp>
      <p:sp>
        <p:nvSpPr>
          <p:cNvPr id="588" name="Google Shape;588;p27"/>
          <p:cNvSpPr txBox="1"/>
          <p:nvPr/>
        </p:nvSpPr>
        <p:spPr>
          <a:xfrm>
            <a:off x="5973234" y="5373688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589" name="Google Shape;589;p27"/>
          <p:cNvSpPr txBox="1"/>
          <p:nvPr/>
        </p:nvSpPr>
        <p:spPr>
          <a:xfrm>
            <a:off x="7112001" y="5330825"/>
            <a:ext cx="3574312" cy="646331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transition function therefore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maps to a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states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8" name="Google Shape;59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</a:t>
            </a:r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)</a:t>
            </a:r>
            <a:endParaRPr/>
          </a:p>
        </p:txBody>
      </p:sp>
      <p:sp>
        <p:nvSpPr>
          <p:cNvPr id="599" name="Google Shape;599;p28"/>
          <p:cNvSpPr txBox="1"/>
          <p:nvPr>
            <p:ph idx="1" type="body"/>
          </p:nvPr>
        </p:nvSpPr>
        <p:spPr>
          <a:xfrm>
            <a:off x="551329" y="1825625"/>
            <a:ext cx="1128208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</a:t>
            </a:r>
            <a:r>
              <a:rPr lang="en-US" sz="2800">
                <a:solidFill>
                  <a:srgbClr val="006600"/>
                </a:solidFill>
              </a:rPr>
              <a:t>Non-deterministic </a:t>
            </a:r>
            <a:r>
              <a:rPr lang="en-US" sz="2800">
                <a:solidFill>
                  <a:schemeClr val="dk2"/>
                </a:solidFill>
              </a:rPr>
              <a:t>Finite Automaton (</a:t>
            </a:r>
            <a:r>
              <a:rPr lang="en-US" sz="2800">
                <a:solidFill>
                  <a:srgbClr val="006600"/>
                </a:solidFill>
              </a:rPr>
              <a:t>NFA</a:t>
            </a:r>
            <a:r>
              <a:rPr lang="en-US" sz="2800">
                <a:solidFill>
                  <a:schemeClr val="dk2"/>
                </a:solidFill>
              </a:rPr>
              <a:t>)</a:t>
            </a:r>
            <a:r>
              <a:rPr lang="en-US" sz="2800"/>
              <a:t> consists of: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Q ==&gt; a finite set of states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∑ ==&gt; a finite set of input symbols (alphabet)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q</a:t>
            </a:r>
            <a:r>
              <a:rPr baseline="-25000" lang="en-US" sz="2400"/>
              <a:t>0</a:t>
            </a:r>
            <a:r>
              <a:rPr lang="en-US" sz="2400"/>
              <a:t> ==&gt; a start state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 ==&gt; set of accepting states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δ </a:t>
            </a:r>
            <a:r>
              <a:rPr lang="en-US" sz="2400"/>
              <a:t>==&gt; a transition function, which is a mapping between Q x ∑ ==&gt; </a:t>
            </a:r>
            <a:r>
              <a:rPr lang="en-US" sz="2400">
                <a:solidFill>
                  <a:schemeClr val="hlink"/>
                </a:solidFill>
              </a:rPr>
              <a:t>subset of</a:t>
            </a:r>
            <a:r>
              <a:rPr lang="en-US" sz="2400"/>
              <a:t> Q ( </a:t>
            </a:r>
            <a:r>
              <a:rPr lang="en-US"/>
              <a:t>2</a:t>
            </a:r>
            <a:r>
              <a:rPr baseline="30000" lang="en-US"/>
              <a:t>Q</a:t>
            </a:r>
            <a:r>
              <a:rPr lang="en-US"/>
              <a:t> 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An NFA is also defined by the 5-tuple: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{Q, ∑ , q</a:t>
            </a:r>
            <a:r>
              <a:rPr baseline="-25000" lang="en-US" sz="2400">
                <a:solidFill>
                  <a:schemeClr val="dk2"/>
                </a:solidFill>
              </a:rPr>
              <a:t>0</a:t>
            </a:r>
            <a:r>
              <a:rPr lang="en-US" sz="2400">
                <a:solidFill>
                  <a:schemeClr val="dk2"/>
                </a:solidFill>
              </a:rPr>
              <a:t>,F, </a:t>
            </a:r>
            <a:r>
              <a:rPr lang="en-US" sz="2400">
                <a:solidFill>
                  <a:schemeClr val="fol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lang="en-US" sz="2400">
                <a:solidFill>
                  <a:schemeClr val="dk2"/>
                </a:solidFill>
              </a:rPr>
              <a:t> }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>
              <a:solidFill>
                <a:schemeClr val="dk2"/>
              </a:solidFill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8" name="Google Shape;60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an NFA?</a:t>
            </a:r>
            <a:endParaRPr/>
          </a:p>
        </p:txBody>
      </p:sp>
      <p:sp>
        <p:nvSpPr>
          <p:cNvPr id="609" name="Google Shape;609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Input:</a:t>
            </a:r>
            <a:r>
              <a:rPr lang="en-US" sz="2400"/>
              <a:t> a word w in ∑*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Question:</a:t>
            </a:r>
            <a:r>
              <a:rPr lang="en-US" sz="2400"/>
              <a:t> Is w acceptable by the NFA?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Steps:</a:t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Start at the “start state” q</a:t>
            </a:r>
            <a:r>
              <a:rPr baseline="-25000" lang="en-US" sz="2000"/>
              <a:t>0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For every input symbol in the sequence w do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Determine </a:t>
            </a:r>
            <a:r>
              <a:rPr lang="en-US" sz="180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/>
              <a:t>, given the current input symbol in w and the transition function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If after all symbols in w are consumed </a:t>
            </a:r>
            <a:r>
              <a:rPr lang="en-US" sz="2000" u="sng"/>
              <a:t>and</a:t>
            </a:r>
            <a:r>
              <a:rPr lang="en-US" sz="2000"/>
              <a:t> if at least </a:t>
            </a:r>
            <a:r>
              <a:rPr lang="en-US" sz="2000">
                <a:solidFill>
                  <a:srgbClr val="006600"/>
                </a:solidFill>
              </a:rPr>
              <a:t>one of</a:t>
            </a:r>
            <a:r>
              <a:rPr lang="en-US" sz="2000"/>
              <a:t> the current states is a final state then </a:t>
            </a:r>
            <a:r>
              <a:rPr i="1" lang="en-US" sz="2000"/>
              <a:t>accept w;</a:t>
            </a:r>
            <a:endParaRPr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Otherwise, </a:t>
            </a:r>
            <a:r>
              <a:rPr i="1" lang="en-US" sz="2000"/>
              <a:t>reject w.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Automata Theory?</a:t>
            </a:r>
            <a:endParaRPr/>
          </a:p>
        </p:txBody>
      </p:sp>
      <p:sp>
        <p:nvSpPr>
          <p:cNvPr id="144" name="Google Shape;144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 sz="2800"/>
              <a:t>Study of abstract computing devices, or “machines”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Automaton = an abstract computing device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lang="en-US" sz="2400" u="sng">
                <a:solidFill>
                  <a:srgbClr val="00B050"/>
                </a:solidFill>
              </a:rPr>
              <a:t>Note:</a:t>
            </a:r>
            <a:r>
              <a:rPr lang="en-US" sz="2400">
                <a:solidFill>
                  <a:srgbClr val="00B050"/>
                </a:solidFill>
              </a:rPr>
              <a:t> A “device” need not even be a physical hardware!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Char char="•"/>
            </a:pPr>
            <a:r>
              <a:rPr lang="en-US" sz="2800">
                <a:solidFill>
                  <a:srgbClr val="0070C0"/>
                </a:solidFill>
              </a:rPr>
              <a:t>A fundamental question in computer science: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</a:rPr>
              <a:t>Find out what different models of machines can do and cannot do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</a:t>
            </a:r>
            <a:r>
              <a:rPr i="1" lang="en-US" sz="2400"/>
              <a:t>theory of computation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Computability vs. Complexity</a:t>
            </a:r>
            <a:endParaRPr i="1"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8" name="Google Shape;618;p30"/>
          <p:cNvSpPr txBox="1"/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 for strings containing 01</a:t>
            </a:r>
            <a:endParaRPr/>
          </a:p>
        </p:txBody>
      </p:sp>
      <p:grpSp>
        <p:nvGrpSpPr>
          <p:cNvPr id="619" name="Google Shape;619;p30"/>
          <p:cNvGrpSpPr/>
          <p:nvPr/>
        </p:nvGrpSpPr>
        <p:grpSpPr>
          <a:xfrm>
            <a:off x="1320800" y="3733800"/>
            <a:ext cx="1828800" cy="609600"/>
            <a:chOff x="624" y="2352"/>
            <a:chExt cx="864" cy="384"/>
          </a:xfrm>
        </p:grpSpPr>
        <p:sp>
          <p:nvSpPr>
            <p:cNvPr id="620" name="Google Shape;620;p30"/>
            <p:cNvSpPr/>
            <p:nvPr/>
          </p:nvSpPr>
          <p:spPr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621" name="Google Shape;621;p30"/>
            <p:cNvCxnSpPr/>
            <p:nvPr/>
          </p:nvCxnSpPr>
          <p:spPr>
            <a:xfrm>
              <a:off x="816" y="2592"/>
              <a:ext cx="38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22" name="Google Shape;622;p30"/>
            <p:cNvSpPr txBox="1"/>
            <p:nvPr/>
          </p:nvSpPr>
          <p:spPr>
            <a:xfrm>
              <a:off x="624" y="2352"/>
              <a:ext cx="290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623" name="Google Shape;623;p30"/>
          <p:cNvGrpSpPr/>
          <p:nvPr/>
        </p:nvGrpSpPr>
        <p:grpSpPr>
          <a:xfrm>
            <a:off x="3149600" y="3697288"/>
            <a:ext cx="1320800" cy="646112"/>
            <a:chOff x="2016" y="2329"/>
            <a:chExt cx="624" cy="407"/>
          </a:xfrm>
        </p:grpSpPr>
        <p:cxnSp>
          <p:nvCxnSpPr>
            <p:cNvPr id="624" name="Google Shape;624;p30"/>
            <p:cNvCxnSpPr/>
            <p:nvPr/>
          </p:nvCxnSpPr>
          <p:spPr>
            <a:xfrm>
              <a:off x="2016" y="2592"/>
              <a:ext cx="33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625" name="Google Shape;625;p30"/>
            <p:cNvSpPr/>
            <p:nvPr/>
          </p:nvSpPr>
          <p:spPr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26" name="Google Shape;626;p30"/>
            <p:cNvSpPr txBox="1"/>
            <p:nvPr/>
          </p:nvSpPr>
          <p:spPr>
            <a:xfrm>
              <a:off x="2054" y="2329"/>
              <a:ext cx="14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</p:grpSp>
      <p:grpSp>
        <p:nvGrpSpPr>
          <p:cNvPr id="627" name="Google Shape;627;p30"/>
          <p:cNvGrpSpPr/>
          <p:nvPr/>
        </p:nvGrpSpPr>
        <p:grpSpPr>
          <a:xfrm>
            <a:off x="2336800" y="3163888"/>
            <a:ext cx="728133" cy="722312"/>
            <a:chOff x="1752600" y="3163888"/>
            <a:chExt cx="546100" cy="722312"/>
          </a:xfrm>
        </p:grpSpPr>
        <p:sp>
          <p:nvSpPr>
            <p:cNvPr id="628" name="Google Shape;628;p30"/>
            <p:cNvSpPr/>
            <p:nvPr/>
          </p:nvSpPr>
          <p:spPr>
            <a:xfrm>
              <a:off x="1879600" y="3568700"/>
              <a:ext cx="419100" cy="317500"/>
            </a:xfrm>
            <a:custGeom>
              <a:rect b="b" l="l" r="r" t="t"/>
              <a:pathLst>
                <a:path extrusionOk="0" h="200" w="264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 txBox="1"/>
            <p:nvPr/>
          </p:nvSpPr>
          <p:spPr>
            <a:xfrm>
              <a:off x="1752600" y="3163888"/>
              <a:ext cx="3573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,1</a:t>
              </a:r>
              <a:endParaRPr/>
            </a:p>
          </p:txBody>
        </p:sp>
      </p:grpSp>
      <p:grpSp>
        <p:nvGrpSpPr>
          <p:cNvPr id="630" name="Google Shape;630;p30"/>
          <p:cNvGrpSpPr/>
          <p:nvPr/>
        </p:nvGrpSpPr>
        <p:grpSpPr>
          <a:xfrm>
            <a:off x="5168895" y="3124201"/>
            <a:ext cx="590550" cy="722313"/>
            <a:chOff x="2970" y="1968"/>
            <a:chExt cx="279" cy="455"/>
          </a:xfrm>
        </p:grpSpPr>
        <p:sp>
          <p:nvSpPr>
            <p:cNvPr id="631" name="Google Shape;631;p30"/>
            <p:cNvSpPr/>
            <p:nvPr/>
          </p:nvSpPr>
          <p:spPr>
            <a:xfrm>
              <a:off x="2970" y="2223"/>
              <a:ext cx="264" cy="200"/>
            </a:xfrm>
            <a:custGeom>
              <a:rect b="b" l="l" r="r" t="t"/>
              <a:pathLst>
                <a:path extrusionOk="0" h="200" w="264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0"/>
            <p:cNvSpPr txBox="1"/>
            <p:nvPr/>
          </p:nvSpPr>
          <p:spPr>
            <a:xfrm>
              <a:off x="3024" y="1968"/>
              <a:ext cx="22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0,1</a:t>
              </a:r>
              <a:endParaRPr/>
            </a:p>
          </p:txBody>
        </p:sp>
      </p:grpSp>
      <p:grpSp>
        <p:nvGrpSpPr>
          <p:cNvPr id="633" name="Google Shape;633;p30"/>
          <p:cNvGrpSpPr/>
          <p:nvPr/>
        </p:nvGrpSpPr>
        <p:grpSpPr>
          <a:xfrm>
            <a:off x="4470400" y="3657600"/>
            <a:ext cx="1320800" cy="685800"/>
            <a:chOff x="2640" y="2304"/>
            <a:chExt cx="624" cy="432"/>
          </a:xfrm>
        </p:grpSpPr>
        <p:sp>
          <p:nvSpPr>
            <p:cNvPr id="634" name="Google Shape;634;p30"/>
            <p:cNvSpPr txBox="1"/>
            <p:nvPr/>
          </p:nvSpPr>
          <p:spPr>
            <a:xfrm>
              <a:off x="2688" y="2304"/>
              <a:ext cx="143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636" name="Google Shape;636;p30"/>
            <p:cNvCxnSpPr/>
            <p:nvPr/>
          </p:nvCxnSpPr>
          <p:spPr>
            <a:xfrm>
              <a:off x="2640" y="2592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37" name="Google Shape;637;p30"/>
          <p:cNvGrpSpPr/>
          <p:nvPr/>
        </p:nvGrpSpPr>
        <p:grpSpPr>
          <a:xfrm>
            <a:off x="4957233" y="3810000"/>
            <a:ext cx="935567" cy="1143000"/>
            <a:chOff x="2342" y="2400"/>
            <a:chExt cx="442" cy="720"/>
          </a:xfrm>
        </p:grpSpPr>
        <p:sp>
          <p:nvSpPr>
            <p:cNvPr id="638" name="Google Shape;638;p30"/>
            <p:cNvSpPr/>
            <p:nvPr/>
          </p:nvSpPr>
          <p:spPr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0"/>
            <p:cNvSpPr txBox="1"/>
            <p:nvPr/>
          </p:nvSpPr>
          <p:spPr>
            <a:xfrm>
              <a:off x="2342" y="2713"/>
              <a:ext cx="304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endParaRPr/>
            </a:p>
          </p:txBody>
        </p:sp>
      </p:grpSp>
      <p:cxnSp>
        <p:nvCxnSpPr>
          <p:cNvPr id="640" name="Google Shape;640;p30"/>
          <p:cNvCxnSpPr/>
          <p:nvPr/>
        </p:nvCxnSpPr>
        <p:spPr>
          <a:xfrm>
            <a:off x="6807200" y="4984750"/>
            <a:ext cx="1320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41" name="Google Shape;641;p30"/>
          <p:cNvCxnSpPr/>
          <p:nvPr/>
        </p:nvCxnSpPr>
        <p:spPr>
          <a:xfrm>
            <a:off x="6807200" y="4984751"/>
            <a:ext cx="0" cy="334963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42" name="Google Shape;642;p30"/>
          <p:cNvCxnSpPr/>
          <p:nvPr/>
        </p:nvCxnSpPr>
        <p:spPr>
          <a:xfrm>
            <a:off x="8128000" y="4984750"/>
            <a:ext cx="1320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43" name="Google Shape;643;p30"/>
          <p:cNvCxnSpPr/>
          <p:nvPr/>
        </p:nvCxnSpPr>
        <p:spPr>
          <a:xfrm>
            <a:off x="6807200" y="5319713"/>
            <a:ext cx="0" cy="334962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44" name="Google Shape;644;p30"/>
          <p:cNvCxnSpPr/>
          <p:nvPr/>
        </p:nvCxnSpPr>
        <p:spPr>
          <a:xfrm>
            <a:off x="9448800" y="4984750"/>
            <a:ext cx="132080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45" name="Google Shape;645;p30"/>
          <p:cNvCxnSpPr/>
          <p:nvPr/>
        </p:nvCxnSpPr>
        <p:spPr>
          <a:xfrm>
            <a:off x="6807200" y="5654676"/>
            <a:ext cx="0" cy="334963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646" name="Google Shape;646;p30"/>
          <p:cNvCxnSpPr/>
          <p:nvPr/>
        </p:nvCxnSpPr>
        <p:spPr>
          <a:xfrm>
            <a:off x="6807200" y="5989638"/>
            <a:ext cx="0" cy="334962"/>
          </a:xfrm>
          <a:prstGeom prst="straightConnector1">
            <a:avLst/>
          </a:prstGeom>
          <a:noFill/>
          <a:ln>
            <a:noFill/>
          </a:ln>
        </p:spPr>
      </p:cxnSp>
      <p:grpSp>
        <p:nvGrpSpPr>
          <p:cNvPr id="647" name="Google Shape;647;p30"/>
          <p:cNvGrpSpPr/>
          <p:nvPr/>
        </p:nvGrpSpPr>
        <p:grpSpPr>
          <a:xfrm>
            <a:off x="6096000" y="2667000"/>
            <a:ext cx="4978400" cy="3657600"/>
            <a:chOff x="2880" y="1680"/>
            <a:chExt cx="2352" cy="2304"/>
          </a:xfrm>
        </p:grpSpPr>
        <p:cxnSp>
          <p:nvCxnSpPr>
            <p:cNvPr id="648" name="Google Shape;648;p30"/>
            <p:cNvCxnSpPr/>
            <p:nvPr/>
          </p:nvCxnSpPr>
          <p:spPr>
            <a:xfrm>
              <a:off x="2880" y="1728"/>
              <a:ext cx="0" cy="216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9" name="Google Shape;649;p30"/>
            <p:cNvSpPr txBox="1"/>
            <p:nvPr/>
          </p:nvSpPr>
          <p:spPr>
            <a:xfrm>
              <a:off x="3216" y="1680"/>
              <a:ext cx="2016" cy="13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11430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Q = {q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  <a:p>
              <a:pPr indent="-114300" lvl="0" marL="0" marR="0" rtl="0" algn="l"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Σ = {0,1}</a:t>
              </a:r>
              <a:endParaRPr/>
            </a:p>
            <a:p>
              <a:pPr indent="-114300" lvl="0" marL="0" marR="0" rtl="0" algn="l"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start state = 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/>
            </a:p>
            <a:p>
              <a:pPr indent="-114300" lvl="0" marL="0" marR="0" rtl="0" algn="l"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F = {q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 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14300" lvl="0" marL="0" marR="0" rtl="0" algn="l">
                <a:spcBef>
                  <a:spcPts val="90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Char char="•"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Transition table</a:t>
              </a:r>
              <a:endParaRPr/>
            </a:p>
          </p:txBody>
        </p:sp>
        <p:pic>
          <p:nvPicPr>
            <p:cNvPr descr="delta" id="650" name="Google Shape;650;p3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64" y="3120"/>
              <a:ext cx="213" cy="2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1" name="Google Shape;651;p30"/>
            <p:cNvSpPr/>
            <p:nvPr/>
          </p:nvSpPr>
          <p:spPr>
            <a:xfrm>
              <a:off x="4464" y="3773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aseline="-2500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3840" y="3773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3216" y="3773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b="1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*q</a:t>
              </a:r>
              <a:r>
                <a:rPr b="1" baseline="-25000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1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4464" y="3562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aseline="-25000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3840" y="3562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Φ</a:t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216" y="3562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b="1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1" baseline="-25000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1" sz="16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4464" y="3351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3840" y="3351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3216" y="3351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b="1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="1" baseline="-25000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4464" y="3140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b="1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3840" y="3140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rPr b="1" lang="en-US" sz="16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3216" y="3140"/>
              <a:ext cx="624" cy="2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folHlink"/>
                </a:buClr>
                <a:buSzPts val="960"/>
                <a:buFont typeface="Noto Sans Symbols"/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63" name="Google Shape;663;p30"/>
            <p:cNvCxnSpPr/>
            <p:nvPr/>
          </p:nvCxnSpPr>
          <p:spPr>
            <a:xfrm>
              <a:off x="3216" y="3562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" name="Google Shape;664;p30"/>
            <p:cNvCxnSpPr/>
            <p:nvPr/>
          </p:nvCxnSpPr>
          <p:spPr>
            <a:xfrm>
              <a:off x="3216" y="3773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" name="Google Shape;665;p30"/>
            <p:cNvCxnSpPr/>
            <p:nvPr/>
          </p:nvCxnSpPr>
          <p:spPr>
            <a:xfrm>
              <a:off x="3216" y="3984"/>
              <a:ext cx="1872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6" name="Google Shape;666;p30"/>
            <p:cNvCxnSpPr/>
            <p:nvPr/>
          </p:nvCxnSpPr>
          <p:spPr>
            <a:xfrm>
              <a:off x="4464" y="3140"/>
              <a:ext cx="0" cy="8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7" name="Google Shape;667;p30"/>
            <p:cNvCxnSpPr/>
            <p:nvPr/>
          </p:nvCxnSpPr>
          <p:spPr>
            <a:xfrm>
              <a:off x="5088" y="3140"/>
              <a:ext cx="0" cy="8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8" name="Google Shape;668;p30"/>
            <p:cNvCxnSpPr/>
            <p:nvPr/>
          </p:nvCxnSpPr>
          <p:spPr>
            <a:xfrm>
              <a:off x="3840" y="3140"/>
              <a:ext cx="0" cy="8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9" name="Google Shape;669;p30"/>
            <p:cNvCxnSpPr/>
            <p:nvPr/>
          </p:nvCxnSpPr>
          <p:spPr>
            <a:xfrm>
              <a:off x="3216" y="3351"/>
              <a:ext cx="187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0" name="Google Shape;670;p30"/>
            <p:cNvSpPr txBox="1"/>
            <p:nvPr/>
          </p:nvSpPr>
          <p:spPr>
            <a:xfrm rot="-5400000">
              <a:off x="2822" y="3600"/>
              <a:ext cx="462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states</a:t>
              </a:r>
              <a:endParaRPr/>
            </a:p>
          </p:txBody>
        </p:sp>
        <p:sp>
          <p:nvSpPr>
            <p:cNvPr id="671" name="Google Shape;671;p30"/>
            <p:cNvSpPr txBox="1"/>
            <p:nvPr/>
          </p:nvSpPr>
          <p:spPr>
            <a:xfrm>
              <a:off x="4054" y="2926"/>
              <a:ext cx="44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symbols</a:t>
              </a:r>
              <a:endParaRPr/>
            </a:p>
          </p:txBody>
        </p:sp>
        <p:cxnSp>
          <p:nvCxnSpPr>
            <p:cNvPr id="672" name="Google Shape;672;p30"/>
            <p:cNvCxnSpPr/>
            <p:nvPr/>
          </p:nvCxnSpPr>
          <p:spPr>
            <a:xfrm>
              <a:off x="3072" y="345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rgbClr val="3399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673" name="Google Shape;673;p30"/>
          <p:cNvSpPr txBox="1"/>
          <p:nvPr/>
        </p:nvSpPr>
        <p:spPr>
          <a:xfrm>
            <a:off x="1016001" y="5330825"/>
            <a:ext cx="3073470" cy="646331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What will happen if at state q</a:t>
            </a:r>
            <a:r>
              <a:rPr baseline="-25000" lang="en-US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an input of 0 is received? </a:t>
            </a:r>
            <a:endParaRPr/>
          </a:p>
        </p:txBody>
      </p:sp>
      <p:sp>
        <p:nvSpPr>
          <p:cNvPr id="674" name="Google Shape;674;p30"/>
          <p:cNvSpPr txBox="1"/>
          <p:nvPr/>
        </p:nvSpPr>
        <p:spPr>
          <a:xfrm>
            <a:off x="304800" y="2590801"/>
            <a:ext cx="3083536" cy="36933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Why is this non-deterministic? </a:t>
            </a:r>
            <a:endParaRPr/>
          </a:p>
        </p:txBody>
      </p:sp>
      <p:sp>
        <p:nvSpPr>
          <p:cNvPr id="675" name="Google Shape;675;p30"/>
          <p:cNvSpPr txBox="1"/>
          <p:nvPr/>
        </p:nvSpPr>
        <p:spPr>
          <a:xfrm>
            <a:off x="4110503" y="177519"/>
            <a:ext cx="35116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Regular expression: (0+1)*01(0+1)*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4" name="Google Shape;684;p31"/>
          <p:cNvSpPr txBox="1"/>
          <p:nvPr>
            <p:ph type="title"/>
          </p:nvPr>
        </p:nvSpPr>
        <p:spPr>
          <a:xfrm>
            <a:off x="865095" y="19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#2</a:t>
            </a:r>
            <a:endParaRPr/>
          </a:p>
        </p:txBody>
      </p:sp>
      <p:sp>
        <p:nvSpPr>
          <p:cNvPr id="685" name="Google Shape;685;p31"/>
          <p:cNvSpPr txBox="1"/>
          <p:nvPr>
            <p:ph idx="1" type="body"/>
          </p:nvPr>
        </p:nvSpPr>
        <p:spPr>
          <a:xfrm>
            <a:off x="770965" y="1223681"/>
            <a:ext cx="10515600" cy="4988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an NFA for the following language: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chemeClr val="dk2"/>
                </a:solidFill>
              </a:rPr>
              <a:t>L = { w | w ends in 01}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4" name="Google Shape;694;p32"/>
          <p:cNvSpPr txBox="1"/>
          <p:nvPr>
            <p:ph type="title"/>
          </p:nvPr>
        </p:nvSpPr>
        <p:spPr>
          <a:xfrm>
            <a:off x="865095" y="19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#3</a:t>
            </a:r>
            <a:endParaRPr/>
          </a:p>
        </p:txBody>
      </p:sp>
      <p:sp>
        <p:nvSpPr>
          <p:cNvPr id="695" name="Google Shape;695;p32"/>
          <p:cNvSpPr txBox="1"/>
          <p:nvPr>
            <p:ph idx="1" type="body"/>
          </p:nvPr>
        </p:nvSpPr>
        <p:spPr>
          <a:xfrm>
            <a:off x="770965" y="1223681"/>
            <a:ext cx="10515600" cy="4988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an NFA for the following language: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chemeClr val="dk2"/>
                </a:solidFill>
              </a:rPr>
              <a:t>L = {aWa | ∑ ={a , b} 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04" name="Google Shape;704;p33"/>
          <p:cNvSpPr txBox="1"/>
          <p:nvPr>
            <p:ph type="title"/>
          </p:nvPr>
        </p:nvSpPr>
        <p:spPr>
          <a:xfrm>
            <a:off x="865095" y="19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#4</a:t>
            </a:r>
            <a:endParaRPr/>
          </a:p>
        </p:txBody>
      </p:sp>
      <p:sp>
        <p:nvSpPr>
          <p:cNvPr id="705" name="Google Shape;705;p33"/>
          <p:cNvSpPr txBox="1"/>
          <p:nvPr>
            <p:ph idx="1" type="body"/>
          </p:nvPr>
        </p:nvSpPr>
        <p:spPr>
          <a:xfrm>
            <a:off x="770965" y="1223681"/>
            <a:ext cx="10515600" cy="4988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an NFA for the following language: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2E75B5"/>
                </a:solidFill>
              </a:rPr>
              <a:t> L={ab</a:t>
            </a:r>
            <a:r>
              <a:rPr baseline="30000" lang="en-US">
                <a:solidFill>
                  <a:srgbClr val="2E75B5"/>
                </a:solidFill>
              </a:rPr>
              <a:t>3</a:t>
            </a:r>
            <a:r>
              <a:rPr lang="en-US">
                <a:solidFill>
                  <a:srgbClr val="2E75B5"/>
                </a:solidFill>
              </a:rPr>
              <a:t>Wb</a:t>
            </a:r>
            <a:r>
              <a:rPr baseline="30000" lang="en-US">
                <a:solidFill>
                  <a:srgbClr val="2E75B5"/>
                </a:solidFill>
              </a:rPr>
              <a:t>2 </a:t>
            </a:r>
            <a:r>
              <a:rPr lang="en-US">
                <a:solidFill>
                  <a:srgbClr val="2E75B5"/>
                </a:solidFill>
              </a:rPr>
              <a:t>: W € {a,b}*}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4" name="Google Shape;714;p34"/>
          <p:cNvSpPr txBox="1"/>
          <p:nvPr>
            <p:ph type="title"/>
          </p:nvPr>
        </p:nvSpPr>
        <p:spPr>
          <a:xfrm>
            <a:off x="865095" y="19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#5</a:t>
            </a:r>
            <a:endParaRPr/>
          </a:p>
        </p:txBody>
      </p:sp>
      <p:sp>
        <p:nvSpPr>
          <p:cNvPr id="715" name="Google Shape;715;p34"/>
          <p:cNvSpPr txBox="1"/>
          <p:nvPr>
            <p:ph idx="1" type="body"/>
          </p:nvPr>
        </p:nvSpPr>
        <p:spPr>
          <a:xfrm>
            <a:off x="770965" y="1223681"/>
            <a:ext cx="10515600" cy="4988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an NFA for the following language:</a:t>
            </a:r>
            <a:br>
              <a:rPr lang="en-US"/>
            </a:br>
            <a:r>
              <a:rPr lang="en-US">
                <a:solidFill>
                  <a:schemeClr val="dk2"/>
                </a:solidFill>
              </a:rPr>
              <a:t>L = { w | where leftmost symbol differs from rightmost symbol, ∑ ={a,b}}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4" name="Google Shape;724;p35"/>
          <p:cNvSpPr txBox="1"/>
          <p:nvPr>
            <p:ph type="title"/>
          </p:nvPr>
        </p:nvSpPr>
        <p:spPr>
          <a:xfrm>
            <a:off x="865095" y="1903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#6</a:t>
            </a:r>
            <a:endParaRPr/>
          </a:p>
        </p:txBody>
      </p:sp>
      <p:sp>
        <p:nvSpPr>
          <p:cNvPr id="725" name="Google Shape;725;p35"/>
          <p:cNvSpPr txBox="1"/>
          <p:nvPr>
            <p:ph idx="1" type="body"/>
          </p:nvPr>
        </p:nvSpPr>
        <p:spPr>
          <a:xfrm>
            <a:off x="770965" y="1223681"/>
            <a:ext cx="10515600" cy="4988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Build an NFA for the following language: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rgbClr val="0070C0"/>
                </a:solidFill>
              </a:rPr>
              <a:t>L = { w | w is abab</a:t>
            </a:r>
            <a:r>
              <a:rPr baseline="30000" lang="en-US">
                <a:solidFill>
                  <a:srgbClr val="0070C0"/>
                </a:solidFill>
              </a:rPr>
              <a:t>n </a:t>
            </a:r>
            <a:r>
              <a:rPr lang="en-US">
                <a:solidFill>
                  <a:srgbClr val="0070C0"/>
                </a:solidFill>
              </a:rPr>
              <a:t> or  aba</a:t>
            </a:r>
            <a:r>
              <a:rPr baseline="30000" lang="en-US">
                <a:solidFill>
                  <a:srgbClr val="0070C0"/>
                </a:solidFill>
              </a:rPr>
              <a:t>n  </a:t>
            </a:r>
            <a:r>
              <a:rPr lang="en-US">
                <a:solidFill>
                  <a:srgbClr val="0070C0"/>
                </a:solidFill>
              </a:rPr>
              <a:t>|n&gt;=0}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4" name="Google Shape;734;p36"/>
          <p:cNvSpPr txBox="1"/>
          <p:nvPr/>
        </p:nvSpPr>
        <p:spPr>
          <a:xfrm>
            <a:off x="1604434" y="514508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Extension of δ to NFA Paths</a:t>
            </a:r>
            <a:endParaRPr/>
          </a:p>
        </p:txBody>
      </p:sp>
      <p:sp>
        <p:nvSpPr>
          <p:cNvPr id="736" name="Google Shape;736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Basis:</a:t>
            </a:r>
            <a:r>
              <a:rPr lang="en-US" sz="2800"/>
              <a:t>  </a:t>
            </a:r>
            <a:r>
              <a:rPr lang="en-US" sz="2800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 sz="2800"/>
              <a:t> (q,ε) = {q}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Induction:</a:t>
            </a:r>
            <a:r>
              <a:rPr lang="en-US" sz="2800"/>
              <a:t>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	 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 sz="2400"/>
              <a:t> (q</a:t>
            </a:r>
            <a:r>
              <a:rPr baseline="-25000" i="1" lang="en-US" sz="2400"/>
              <a:t>0</a:t>
            </a:r>
            <a:r>
              <a:rPr i="1" lang="en-US" sz="2400"/>
              <a:t>,w) = {p</a:t>
            </a:r>
            <a:r>
              <a:rPr baseline="-25000" i="1" lang="en-US" sz="2400"/>
              <a:t>1</a:t>
            </a:r>
            <a:r>
              <a:rPr i="1" lang="en-US" sz="2400"/>
              <a:t>,p</a:t>
            </a:r>
            <a:r>
              <a:rPr baseline="-25000" i="1" lang="en-US" sz="2400"/>
              <a:t>2</a:t>
            </a:r>
            <a:r>
              <a:rPr i="1" lang="en-US" sz="2400"/>
              <a:t>…,p</a:t>
            </a:r>
            <a:r>
              <a:rPr baseline="-25000" i="1" lang="en-US" sz="2400"/>
              <a:t>k</a:t>
            </a:r>
            <a:r>
              <a:rPr i="1" lang="en-US" sz="2400"/>
              <a:t>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 sz="2400"/>
              <a:t> (p</a:t>
            </a:r>
            <a:r>
              <a:rPr baseline="-25000" i="1" lang="en-US" sz="2400"/>
              <a:t>i</a:t>
            </a:r>
            <a:r>
              <a:rPr i="1" lang="en-US" sz="2400"/>
              <a:t>,a) = S</a:t>
            </a:r>
            <a:r>
              <a:rPr baseline="-25000" i="1" lang="en-US" sz="2400"/>
              <a:t>i 	</a:t>
            </a:r>
            <a:r>
              <a:rPr i="1" lang="en-US" sz="2400"/>
              <a:t>for i=1,2...,k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/>
              <a:t>Then,   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 sz="2400"/>
              <a:t> (q</a:t>
            </a:r>
            <a:r>
              <a:rPr baseline="-25000" i="1" lang="en-US" sz="2400"/>
              <a:t>0</a:t>
            </a:r>
            <a:r>
              <a:rPr i="1" lang="en-US" sz="2400"/>
              <a:t>,wa) = S</a:t>
            </a:r>
            <a:r>
              <a:rPr baseline="-25000" i="1" lang="en-US" sz="2400"/>
              <a:t>1 </a:t>
            </a:r>
            <a:r>
              <a:rPr i="1" lang="en-US" sz="2400"/>
              <a:t>U S</a:t>
            </a:r>
            <a:r>
              <a:rPr baseline="-25000" i="1" lang="en-US" sz="2400"/>
              <a:t>2 </a:t>
            </a:r>
            <a:r>
              <a:rPr i="1" lang="en-US" sz="2400"/>
              <a:t>U … U S</a:t>
            </a:r>
            <a:r>
              <a:rPr baseline="-25000" i="1" lang="en-US" sz="2400"/>
              <a:t>k </a:t>
            </a:r>
            <a:r>
              <a:rPr i="1" lang="en-US" sz="2400"/>
              <a:t>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grpSp>
        <p:nvGrpSpPr>
          <p:cNvPr id="737" name="Google Shape;737;p36"/>
          <p:cNvGrpSpPr/>
          <p:nvPr/>
        </p:nvGrpSpPr>
        <p:grpSpPr>
          <a:xfrm>
            <a:off x="2102224" y="1763805"/>
            <a:ext cx="203200" cy="76200"/>
            <a:chOff x="144" y="2784"/>
            <a:chExt cx="96" cy="48"/>
          </a:xfrm>
        </p:grpSpPr>
        <p:cxnSp>
          <p:nvCxnSpPr>
            <p:cNvPr id="738" name="Google Shape;738;p36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36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0" name="Google Shape;740;p36"/>
          <p:cNvGrpSpPr/>
          <p:nvPr/>
        </p:nvGrpSpPr>
        <p:grpSpPr>
          <a:xfrm>
            <a:off x="4064000" y="4572000"/>
            <a:ext cx="203200" cy="76200"/>
            <a:chOff x="144" y="2784"/>
            <a:chExt cx="96" cy="48"/>
          </a:xfrm>
        </p:grpSpPr>
        <p:cxnSp>
          <p:nvCxnSpPr>
            <p:cNvPr id="741" name="Google Shape;741;p36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2" name="Google Shape;742;p36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43" name="Google Shape;743;p36"/>
          <p:cNvGrpSpPr/>
          <p:nvPr/>
        </p:nvGrpSpPr>
        <p:grpSpPr>
          <a:xfrm>
            <a:off x="2801471" y="3164541"/>
            <a:ext cx="203200" cy="76200"/>
            <a:chOff x="144" y="2784"/>
            <a:chExt cx="96" cy="48"/>
          </a:xfrm>
        </p:grpSpPr>
        <p:cxnSp>
          <p:nvCxnSpPr>
            <p:cNvPr id="744" name="Google Shape;744;p36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5" name="Google Shape;745;p36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4" name="Google Shape;754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of an NFA</a:t>
            </a:r>
            <a:endParaRPr/>
          </a:p>
        </p:txBody>
      </p:sp>
      <p:sp>
        <p:nvSpPr>
          <p:cNvPr id="755" name="Google Shape;755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NFA accepts </a:t>
            </a:r>
            <a:r>
              <a:rPr i="1" lang="en-US"/>
              <a:t>w </a:t>
            </a:r>
            <a:r>
              <a:rPr lang="en-US"/>
              <a:t>if </a:t>
            </a:r>
            <a:r>
              <a:rPr i="1" lang="en-US"/>
              <a:t>there exists at least one </a:t>
            </a:r>
            <a:r>
              <a:rPr lang="en-US"/>
              <a:t>path from the start state to an accepting (or final) state that is labeled by </a:t>
            </a:r>
            <a:r>
              <a:rPr i="1" lang="en-US"/>
              <a:t>w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i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i="1" lang="en-US"/>
              <a:t>L(N) = { w | 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i="1" lang="en-US"/>
              <a:t>(q</a:t>
            </a:r>
            <a:r>
              <a:rPr baseline="-25000" i="1" lang="en-US"/>
              <a:t>0</a:t>
            </a:r>
            <a:r>
              <a:rPr i="1" lang="en-US"/>
              <a:t>,w) ∩ F ≠ Φ }</a:t>
            </a:r>
            <a:endParaRPr/>
          </a:p>
        </p:txBody>
      </p:sp>
      <p:grpSp>
        <p:nvGrpSpPr>
          <p:cNvPr id="756" name="Google Shape;756;p37"/>
          <p:cNvGrpSpPr/>
          <p:nvPr/>
        </p:nvGrpSpPr>
        <p:grpSpPr>
          <a:xfrm>
            <a:off x="2864224" y="3177988"/>
            <a:ext cx="203200" cy="76200"/>
            <a:chOff x="144" y="2784"/>
            <a:chExt cx="96" cy="48"/>
          </a:xfrm>
        </p:grpSpPr>
        <p:cxnSp>
          <p:nvCxnSpPr>
            <p:cNvPr id="757" name="Google Shape;757;p37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8" name="Google Shape;758;p37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38"/>
          <p:cNvSpPr txBox="1"/>
          <p:nvPr>
            <p:ph idx="12" type="sldNum"/>
          </p:nvPr>
        </p:nvSpPr>
        <p:spPr>
          <a:xfrm>
            <a:off x="8610600" y="63832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7" name="Google Shape;767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Advantages &amp; Caveats for NFA</a:t>
            </a:r>
            <a:endParaRPr/>
          </a:p>
        </p:txBody>
      </p:sp>
      <p:sp>
        <p:nvSpPr>
          <p:cNvPr id="768" name="Google Shape;768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Great for modeling regular expressions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String processing - e.g., grep, lexical analyzer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Could a non-deterministic state machine be implemented in practice?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Probabilistic models could be viewed as extensions of non-deterministic state machines </a:t>
            </a:r>
            <a:br>
              <a:rPr lang="en-US" sz="1800"/>
            </a:br>
            <a:r>
              <a:rPr lang="en-US" sz="1800"/>
              <a:t>(e.g., toss of a coin, a roll of dice)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They are not the same though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 parallel computer could exist in multiple “states” at the same time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7" name="Google Shape;777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Differences: DFA vs. NFA</a:t>
            </a:r>
            <a:endParaRPr/>
          </a:p>
        </p:txBody>
      </p:sp>
      <p:sp>
        <p:nvSpPr>
          <p:cNvPr id="778" name="Google Shape;778;p39"/>
          <p:cNvSpPr txBox="1"/>
          <p:nvPr>
            <p:ph idx="1" type="body"/>
          </p:nvPr>
        </p:nvSpPr>
        <p:spPr>
          <a:xfrm>
            <a:off x="434788" y="1358152"/>
            <a:ext cx="5181600" cy="49398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 u="sng"/>
              <a:t>DFA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hlink"/>
                </a:solidFill>
              </a:rPr>
              <a:t>All transitions are deterministic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Char char="•"/>
            </a:pPr>
            <a:r>
              <a:rPr lang="en-US">
                <a:solidFill>
                  <a:schemeClr val="hlink"/>
                </a:solidFill>
              </a:rPr>
              <a:t>Each transition leads to exactly one state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folHlink"/>
                </a:solidFill>
              </a:rPr>
              <a:t>For each state, transition on all possible symbols (alphabet) should be defined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8000"/>
                </a:solidFill>
              </a:rPr>
              <a:t>Accepts input if the last state visited is in F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993300"/>
                </a:solidFill>
              </a:rPr>
              <a:t>Sometimes harder to construct because of the number of states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3499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CC3499"/>
                </a:solidFill>
              </a:rPr>
              <a:t>Practical implementation is feasible</a:t>
            </a:r>
            <a:endParaRPr/>
          </a:p>
          <a:p>
            <a:pPr indent="-419100" lvl="0" marL="533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/>
          </a:p>
        </p:txBody>
      </p:sp>
      <p:sp>
        <p:nvSpPr>
          <p:cNvPr id="779" name="Google Shape;779;p39"/>
          <p:cNvSpPr txBox="1"/>
          <p:nvPr>
            <p:ph idx="2" type="body"/>
          </p:nvPr>
        </p:nvSpPr>
        <p:spPr>
          <a:xfrm>
            <a:off x="5930153" y="1368425"/>
            <a:ext cx="58091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en-US" sz="1800" u="sng"/>
              <a:t>NFA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hlink"/>
                </a:solidFill>
              </a:rPr>
              <a:t>Some transitions could be non-deterministic</a:t>
            </a:r>
            <a:endParaRPr/>
          </a:p>
          <a:p>
            <a:pPr indent="-457200" lvl="1" marL="9144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200"/>
              <a:buChar char="•"/>
            </a:pPr>
            <a:r>
              <a:rPr lang="en-US" sz="2200">
                <a:solidFill>
                  <a:schemeClr val="hlink"/>
                </a:solidFill>
              </a:rPr>
              <a:t>A transition could lead to a subset of states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folHlink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80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008000"/>
                </a:solidFill>
              </a:rPr>
              <a:t>Accepts input if </a:t>
            </a:r>
            <a:r>
              <a:rPr i="1" lang="en-US" sz="2200">
                <a:solidFill>
                  <a:srgbClr val="008000"/>
                </a:solidFill>
              </a:rPr>
              <a:t>one of</a:t>
            </a:r>
            <a:r>
              <a:rPr lang="en-US" sz="2200">
                <a:solidFill>
                  <a:srgbClr val="008000"/>
                </a:solidFill>
              </a:rPr>
              <a:t> the last states is in F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993300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993300"/>
                </a:solidFill>
              </a:rPr>
              <a:t>Generally easier than a DFA to construct</a:t>
            </a:r>
            <a:endParaRPr/>
          </a:p>
          <a:p>
            <a:pPr indent="-533400" lvl="0" marL="533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3499"/>
              </a:buClr>
              <a:buSzPts val="2200"/>
              <a:buFont typeface="Arial"/>
              <a:buAutoNum type="arabicPeriod"/>
            </a:pPr>
            <a:r>
              <a:rPr lang="en-US" sz="2200">
                <a:solidFill>
                  <a:srgbClr val="CC3499"/>
                </a:solidFill>
              </a:rPr>
              <a:t>Practical implementations limited but emerging (e.g., Micron automata processor)</a:t>
            </a:r>
            <a:endParaRPr/>
          </a:p>
        </p:txBody>
      </p:sp>
      <p:cxnSp>
        <p:nvCxnSpPr>
          <p:cNvPr id="780" name="Google Shape;780;p39"/>
          <p:cNvCxnSpPr/>
          <p:nvPr/>
        </p:nvCxnSpPr>
        <p:spPr>
          <a:xfrm>
            <a:off x="5756835" y="1331259"/>
            <a:ext cx="0" cy="449131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1" name="Google Shape;781;p39"/>
          <p:cNvSpPr txBox="1"/>
          <p:nvPr/>
        </p:nvSpPr>
        <p:spPr>
          <a:xfrm>
            <a:off x="1038412" y="315416"/>
            <a:ext cx="7744428" cy="40011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But, DFAs and NFAs are equivalent in their power to capture langauges !!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Alphabet</a:t>
            </a:r>
            <a:endParaRPr/>
          </a:p>
        </p:txBody>
      </p:sp>
      <p:sp>
        <p:nvSpPr>
          <p:cNvPr id="154" name="Google Shape;15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i="1" lang="en-US" sz="2800">
                <a:solidFill>
                  <a:srgbClr val="FF0000"/>
                </a:solidFill>
              </a:rPr>
              <a:t>An alphabet is a finite, non-empty set of symbols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 use the symbol ∑ (sigma) to denote an alphabet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Examples: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Binary: ∑ = {0,1}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 lower case letters: ∑ = {a,b,c,..z}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Alphanumeric: ∑ = {a-z, A-Z, 0-9}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Digits:∑ = { 0-9}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0" name="Google Shape;790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Equivalence of DFA &amp; NFA</a:t>
            </a:r>
            <a:endParaRPr/>
          </a:p>
        </p:txBody>
      </p:sp>
      <p:sp>
        <p:nvSpPr>
          <p:cNvPr id="791" name="Google Shape;79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Theorem</a:t>
            </a:r>
            <a:r>
              <a:rPr lang="en-US" sz="2800"/>
              <a:t>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language L is accepted by a DFA </a:t>
            </a:r>
            <a:r>
              <a:rPr i="1" lang="en-US" sz="2400" u="sng">
                <a:solidFill>
                  <a:srgbClr val="006600"/>
                </a:solidFill>
              </a:rPr>
              <a:t>if </a:t>
            </a:r>
            <a:r>
              <a:rPr i="1" lang="en-US" sz="2400" u="sng"/>
              <a:t>and </a:t>
            </a:r>
            <a:r>
              <a:rPr i="1" lang="en-US" sz="2400" u="sng">
                <a:solidFill>
                  <a:schemeClr val="hlink"/>
                </a:solidFill>
              </a:rPr>
              <a:t>only</a:t>
            </a:r>
            <a:r>
              <a:rPr lang="en-US" sz="2400" u="sng">
                <a:solidFill>
                  <a:schemeClr val="hlink"/>
                </a:solidFill>
              </a:rPr>
              <a:t> </a:t>
            </a:r>
            <a:r>
              <a:rPr i="1" lang="en-US" sz="2400" u="sng">
                <a:solidFill>
                  <a:schemeClr val="hlink"/>
                </a:solidFill>
              </a:rPr>
              <a:t>if</a:t>
            </a:r>
            <a:r>
              <a:rPr lang="en-US" sz="2400"/>
              <a:t> it is accepted by an NFA.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Proof</a:t>
            </a:r>
            <a:r>
              <a:rPr lang="en-US" sz="2800"/>
              <a:t>: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8000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rgbClr val="008000"/>
                </a:solidFill>
              </a:rPr>
              <a:t>If part: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Prove by showing every NFA can be converted to an equivalent DFA (in the next few slides…)</a:t>
            </a:r>
            <a:endParaRPr/>
          </a:p>
          <a:p>
            <a:pPr indent="-3810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hlink"/>
                </a:solidFill>
              </a:rPr>
              <a:t>Only-if part</a:t>
            </a:r>
            <a:r>
              <a:rPr lang="en-US" sz="2400"/>
              <a:t> is trivial</a:t>
            </a:r>
            <a:r>
              <a:rPr lang="en-US" sz="2400">
                <a:solidFill>
                  <a:schemeClr val="hlink"/>
                </a:solidFill>
              </a:rPr>
              <a:t>:</a:t>
            </a:r>
            <a:endParaRPr sz="2400"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Every DFA is a special case of an NFA where each state has exactly one transition for every input symbol. Therefore, if L is accepted by a DFA, it is accepted by a corresponding NFA.</a:t>
            </a:r>
            <a:endParaRPr/>
          </a:p>
        </p:txBody>
      </p:sp>
      <p:sp>
        <p:nvSpPr>
          <p:cNvPr id="792" name="Google Shape;792;p40"/>
          <p:cNvSpPr txBox="1"/>
          <p:nvPr/>
        </p:nvSpPr>
        <p:spPr>
          <a:xfrm>
            <a:off x="203201" y="2514600"/>
            <a:ext cx="1545167" cy="58477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Should be true for any L</a:t>
            </a:r>
            <a:endParaRPr/>
          </a:p>
        </p:txBody>
      </p:sp>
      <p:cxnSp>
        <p:nvCxnSpPr>
          <p:cNvPr id="793" name="Google Shape;793;p40"/>
          <p:cNvCxnSpPr/>
          <p:nvPr/>
        </p:nvCxnSpPr>
        <p:spPr>
          <a:xfrm flipH="1" rot="10800000">
            <a:off x="1625600" y="2743200"/>
            <a:ext cx="1219200" cy="152400"/>
          </a:xfrm>
          <a:prstGeom prst="straightConnector1">
            <a:avLst/>
          </a:prstGeom>
          <a:noFill/>
          <a:ln cap="flat" cmpd="sng" w="9525">
            <a:solidFill>
              <a:srgbClr val="339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" name="Google Shape;794;p40"/>
          <p:cNvSpPr/>
          <p:nvPr/>
        </p:nvSpPr>
        <p:spPr>
          <a:xfrm>
            <a:off x="11176000" y="6324600"/>
            <a:ext cx="203200" cy="15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03" name="Google Shape;803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 for the </a:t>
            </a:r>
            <a:r>
              <a:rPr lang="en-US">
                <a:solidFill>
                  <a:srgbClr val="006600"/>
                </a:solidFill>
              </a:rPr>
              <a:t>if-part</a:t>
            </a:r>
            <a:endParaRPr/>
          </a:p>
        </p:txBody>
      </p:sp>
      <p:sp>
        <p:nvSpPr>
          <p:cNvPr id="804" name="Google Shape;804;p4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00"/>
              </a:buClr>
              <a:buSzPts val="2800"/>
              <a:buChar char="•"/>
            </a:pPr>
            <a:r>
              <a:rPr lang="en-US" sz="2800" u="sng">
                <a:solidFill>
                  <a:srgbClr val="006600"/>
                </a:solidFill>
              </a:rPr>
              <a:t>If-part:</a:t>
            </a:r>
            <a:r>
              <a:rPr lang="en-US" sz="2800"/>
              <a:t> A language L is accepted by a DFA if it is accepted by an NFA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rephrasing…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Given any NFA N, we can construct a DFA D such that L(N)=L(D)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How to convert an NFA into a DFA?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Observation:</a:t>
            </a:r>
            <a:r>
              <a:rPr lang="en-US" sz="2400"/>
              <a:t> In an NFA, each transition maps to a </a:t>
            </a:r>
            <a:r>
              <a:rPr i="1" lang="en-US" sz="2400"/>
              <a:t>subset </a:t>
            </a:r>
            <a:r>
              <a:rPr lang="en-US" sz="2400"/>
              <a:t>of states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Char char="•"/>
            </a:pPr>
            <a:r>
              <a:rPr lang="en-US" sz="2200" u="sng">
                <a:solidFill>
                  <a:srgbClr val="FF0000"/>
                </a:solidFill>
              </a:rPr>
              <a:t>Idea:</a:t>
            </a:r>
            <a:r>
              <a:rPr lang="en-US" sz="2200">
                <a:solidFill>
                  <a:srgbClr val="FF0000"/>
                </a:solidFill>
              </a:rPr>
              <a:t> Represent: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Noto Sans Symbols"/>
              <a:buNone/>
            </a:pPr>
            <a:r>
              <a:rPr lang="en-US" sz="2200">
                <a:solidFill>
                  <a:srgbClr val="FF0000"/>
                </a:solidFill>
              </a:rPr>
              <a:t>       each “subset of NFA_states” 🡺 a single “DFA_state”</a:t>
            </a:r>
            <a:endParaRPr/>
          </a:p>
        </p:txBody>
      </p:sp>
      <p:sp>
        <p:nvSpPr>
          <p:cNvPr id="805" name="Google Shape;805;p41"/>
          <p:cNvSpPr txBox="1"/>
          <p:nvPr/>
        </p:nvSpPr>
        <p:spPr>
          <a:xfrm>
            <a:off x="5023746" y="5069541"/>
            <a:ext cx="2010037" cy="369332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Subset construction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6" name="Google Shape;806;p41"/>
          <p:cNvCxnSpPr/>
          <p:nvPr/>
        </p:nvCxnSpPr>
        <p:spPr>
          <a:xfrm>
            <a:off x="796365" y="3316942"/>
            <a:ext cx="1046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5" name="Google Shape;815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NFA to DFA by subset construction</a:t>
            </a:r>
            <a:endParaRPr/>
          </a:p>
        </p:txBody>
      </p:sp>
      <p:sp>
        <p:nvSpPr>
          <p:cNvPr id="816" name="Google Shape;816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Merriweather Sans"/>
                <a:ea typeface="Merriweather Sans"/>
                <a:cs typeface="Merriweather Sans"/>
                <a:sym typeface="Merriweather Sans"/>
              </a:rPr>
              <a:t>Let N = {Q</a:t>
            </a:r>
            <a:r>
              <a:rPr baseline="-25000" lang="en-US" sz="2800">
                <a:latin typeface="Merriweather Sans"/>
                <a:ea typeface="Merriweather Sans"/>
                <a:cs typeface="Merriweather Sans"/>
                <a:sym typeface="Merriweather Sans"/>
              </a:rPr>
              <a:t>N</a:t>
            </a:r>
            <a:r>
              <a:rPr lang="en-US" sz="2800">
                <a:latin typeface="Merriweather Sans"/>
                <a:ea typeface="Merriweather Sans"/>
                <a:cs typeface="Merriweather Sans"/>
                <a:sym typeface="Merriweather Sans"/>
              </a:rPr>
              <a:t>,∑,δ</a:t>
            </a:r>
            <a:r>
              <a:rPr baseline="-25000" lang="en-US" sz="2800">
                <a:latin typeface="Merriweather Sans"/>
                <a:ea typeface="Merriweather Sans"/>
                <a:cs typeface="Merriweather Sans"/>
                <a:sym typeface="Merriweather Sans"/>
              </a:rPr>
              <a:t>N</a:t>
            </a:r>
            <a:r>
              <a:rPr lang="en-US" sz="2800">
                <a:latin typeface="Merriweather Sans"/>
                <a:ea typeface="Merriweather Sans"/>
                <a:cs typeface="Merriweather Sans"/>
                <a:sym typeface="Merriweather Sans"/>
              </a:rPr>
              <a:t>,q</a:t>
            </a:r>
            <a:r>
              <a:rPr baseline="-25000" lang="en-US" sz="2800">
                <a:latin typeface="Merriweather Sans"/>
                <a:ea typeface="Merriweather Sans"/>
                <a:cs typeface="Merriweather Sans"/>
                <a:sym typeface="Merriweather Sans"/>
              </a:rPr>
              <a:t>0</a:t>
            </a:r>
            <a:r>
              <a:rPr lang="en-US" sz="2800">
                <a:latin typeface="Merriweather Sans"/>
                <a:ea typeface="Merriweather Sans"/>
                <a:cs typeface="Merriweather Sans"/>
                <a:sym typeface="Merriweather Sans"/>
              </a:rPr>
              <a:t>,F</a:t>
            </a:r>
            <a:r>
              <a:rPr baseline="-25000" lang="en-US" sz="2800">
                <a:latin typeface="Merriweather Sans"/>
                <a:ea typeface="Merriweather Sans"/>
                <a:cs typeface="Merriweather Sans"/>
                <a:sym typeface="Merriweather Sans"/>
              </a:rPr>
              <a:t>N</a:t>
            </a:r>
            <a:r>
              <a:rPr lang="en-US" sz="2800">
                <a:latin typeface="Merriweather Sans"/>
                <a:ea typeface="Merriweather Sans"/>
                <a:cs typeface="Merriweather Sans"/>
                <a:sym typeface="Merriweather Sans"/>
              </a:rPr>
              <a:t>}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>
                <a:latin typeface="Merriweather Sans"/>
                <a:ea typeface="Merriweather Sans"/>
                <a:cs typeface="Merriweather Sans"/>
                <a:sym typeface="Merriweather Sans"/>
              </a:rPr>
              <a:t>Goal:</a:t>
            </a:r>
            <a:r>
              <a:rPr lang="en-US" sz="2800">
                <a:latin typeface="Merriweather Sans"/>
                <a:ea typeface="Merriweather Sans"/>
                <a:cs typeface="Merriweather Sans"/>
                <a:sym typeface="Merriweather Sans"/>
              </a:rPr>
              <a:t> Build D={</a:t>
            </a:r>
            <a:r>
              <a:rPr lang="en-US" sz="28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Q</a:t>
            </a:r>
            <a:r>
              <a:rPr baseline="-25000" lang="en-US" sz="28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8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,∑,δ</a:t>
            </a:r>
            <a:r>
              <a:rPr baseline="-25000" lang="en-US" sz="28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8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,{q</a:t>
            </a:r>
            <a:r>
              <a:rPr baseline="-25000" lang="en-US" sz="28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0</a:t>
            </a:r>
            <a:r>
              <a:rPr lang="en-US" sz="28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},F</a:t>
            </a:r>
            <a:r>
              <a:rPr baseline="-25000" lang="en-US" sz="28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800">
                <a:latin typeface="Merriweather Sans"/>
                <a:ea typeface="Merriweather Sans"/>
                <a:cs typeface="Merriweather Sans"/>
                <a:sym typeface="Merriweather Sans"/>
              </a:rPr>
              <a:t>} s.t. L(D)=L(N)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>
                <a:latin typeface="Merriweather Sans"/>
                <a:ea typeface="Merriweather Sans"/>
                <a:cs typeface="Merriweather Sans"/>
                <a:sym typeface="Merriweather Sans"/>
              </a:rPr>
              <a:t>Construction:</a:t>
            </a:r>
            <a:endParaRPr sz="28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Q</a:t>
            </a:r>
            <a:r>
              <a:rPr baseline="-25000"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= all subsets of Q</a:t>
            </a:r>
            <a:r>
              <a:rPr baseline="-25000"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N 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(i.e., power set)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</a:t>
            </a:r>
            <a:r>
              <a:rPr baseline="-25000"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=set of subsets S of Q</a:t>
            </a:r>
            <a:r>
              <a:rPr baseline="-25000"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N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 s.t. S</a:t>
            </a:r>
            <a:r>
              <a:rPr lang="en-US" sz="2400"/>
              <a:t>∩F</a:t>
            </a:r>
            <a:r>
              <a:rPr baseline="-25000" lang="en-US" sz="2400"/>
              <a:t>N</a:t>
            </a:r>
            <a:r>
              <a:rPr lang="en-US" sz="2400"/>
              <a:t>≠Φ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AutoNum type="arabicPeriod"/>
            </a:pPr>
            <a:r>
              <a:rPr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: for each subset S of Q</a:t>
            </a:r>
            <a:r>
              <a:rPr baseline="-25000"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N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 and for each input symbol a in ∑: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 </a:t>
            </a:r>
            <a:r>
              <a:rPr lang="en-US" sz="20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 sz="20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0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(S,a)</a:t>
            </a: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 = U δ</a:t>
            </a:r>
            <a:r>
              <a:rPr baseline="-25000"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N</a:t>
            </a: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(p,a)</a:t>
            </a:r>
            <a:endParaRPr sz="2000"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817" name="Google Shape;817;p42"/>
          <p:cNvSpPr txBox="1"/>
          <p:nvPr/>
        </p:nvSpPr>
        <p:spPr>
          <a:xfrm>
            <a:off x="4876800" y="5905500"/>
            <a:ext cx="5116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in 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6" name="Google Shape;826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NFA to DFA construction: Example</a:t>
            </a:r>
            <a:endParaRPr/>
          </a:p>
        </p:txBody>
      </p:sp>
      <p:sp>
        <p:nvSpPr>
          <p:cNvPr id="827" name="Google Shape;827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 sz="2000"/>
              <a:t>L = {w | w ends in 01}</a:t>
            </a:r>
            <a:endParaRPr/>
          </a:p>
        </p:txBody>
      </p:sp>
      <p:sp>
        <p:nvSpPr>
          <p:cNvPr id="828" name="Google Shape;828;p43"/>
          <p:cNvSpPr/>
          <p:nvPr/>
        </p:nvSpPr>
        <p:spPr>
          <a:xfrm>
            <a:off x="1117600" y="3276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9" name="Google Shape;829;p43"/>
          <p:cNvCxnSpPr/>
          <p:nvPr/>
        </p:nvCxnSpPr>
        <p:spPr>
          <a:xfrm>
            <a:off x="812800" y="3429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0" name="Google Shape;830;p43"/>
          <p:cNvSpPr/>
          <p:nvPr/>
        </p:nvSpPr>
        <p:spPr>
          <a:xfrm>
            <a:off x="2032000" y="3276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1" name="Google Shape;831;p43"/>
          <p:cNvCxnSpPr/>
          <p:nvPr/>
        </p:nvCxnSpPr>
        <p:spPr>
          <a:xfrm>
            <a:off x="1524000" y="34290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2" name="Google Shape;832;p43"/>
          <p:cNvSpPr txBox="1"/>
          <p:nvPr/>
        </p:nvSpPr>
        <p:spPr>
          <a:xfrm>
            <a:off x="1604434" y="3138488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33" name="Google Shape;833;p43"/>
          <p:cNvSpPr/>
          <p:nvPr/>
        </p:nvSpPr>
        <p:spPr>
          <a:xfrm>
            <a:off x="999067" y="2959100"/>
            <a:ext cx="541867" cy="317500"/>
          </a:xfrm>
          <a:custGeom>
            <a:rect b="b" l="l" r="r" t="t"/>
            <a:pathLst>
              <a:path extrusionOk="0" h="200" w="256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4" name="Google Shape;834;p43"/>
          <p:cNvSpPr txBox="1"/>
          <p:nvPr/>
        </p:nvSpPr>
        <p:spPr>
          <a:xfrm>
            <a:off x="846667" y="2743200"/>
            <a:ext cx="4122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</a:t>
            </a:r>
            <a:endParaRPr/>
          </a:p>
        </p:txBody>
      </p:sp>
      <p:sp>
        <p:nvSpPr>
          <p:cNvPr id="835" name="Google Shape;835;p43"/>
          <p:cNvSpPr/>
          <p:nvPr/>
        </p:nvSpPr>
        <p:spPr>
          <a:xfrm>
            <a:off x="3048000" y="3262313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6" name="Google Shape;836;p43"/>
          <p:cNvCxnSpPr/>
          <p:nvPr/>
        </p:nvCxnSpPr>
        <p:spPr>
          <a:xfrm>
            <a:off x="2438400" y="3414713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7" name="Google Shape;837;p43"/>
          <p:cNvSpPr txBox="1"/>
          <p:nvPr/>
        </p:nvSpPr>
        <p:spPr>
          <a:xfrm>
            <a:off x="2518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38" name="Google Shape;838;p43"/>
          <p:cNvSpPr/>
          <p:nvPr/>
        </p:nvSpPr>
        <p:spPr>
          <a:xfrm>
            <a:off x="2946400" y="3200400"/>
            <a:ext cx="6096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43"/>
          <p:cNvSpPr txBox="1"/>
          <p:nvPr/>
        </p:nvSpPr>
        <p:spPr>
          <a:xfrm>
            <a:off x="711201" y="2409826"/>
            <a:ext cx="6814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NFA:</a:t>
            </a:r>
            <a:endParaRPr b="1" sz="20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0" name="Google Shape;840;p43"/>
          <p:cNvGraphicFramePr/>
          <p:nvPr/>
        </p:nvGraphicFramePr>
        <p:xfrm>
          <a:off x="8128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982125"/>
                <a:gridCol w="982125"/>
                <a:gridCol w="9821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δ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N</a:t>
                      </a:r>
                      <a:endParaRPr b="0" baseline="-25000" i="0" sz="1200" u="none" cap="none" strike="noStrike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baseline="-2500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1" name="Google Shape;841;p43"/>
          <p:cNvCxnSpPr/>
          <p:nvPr/>
        </p:nvCxnSpPr>
        <p:spPr>
          <a:xfrm>
            <a:off x="3860800" y="2438400"/>
            <a:ext cx="0" cy="388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" name="Google Shape;842;p43"/>
          <p:cNvSpPr txBox="1"/>
          <p:nvPr/>
        </p:nvSpPr>
        <p:spPr>
          <a:xfrm>
            <a:off x="4368801" y="2514601"/>
            <a:ext cx="6750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DFA:</a:t>
            </a:r>
            <a:endParaRPr b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3" name="Google Shape;843;p43"/>
          <p:cNvGraphicFramePr/>
          <p:nvPr/>
        </p:nvGraphicFramePr>
        <p:xfrm>
          <a:off x="4165600" y="3776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1185325"/>
                <a:gridCol w="1185325"/>
                <a:gridCol w="1185325"/>
              </a:tblGrid>
              <a:tr h="2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hlink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δ</a:t>
                      </a:r>
                      <a:r>
                        <a:rPr b="0" baseline="-25000" i="0" lang="en-US" sz="1200" u="none" cap="none" strike="noStrike">
                          <a:solidFill>
                            <a:schemeClr val="hlink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D</a:t>
                      </a:r>
                      <a:endParaRPr b="0" baseline="-25000" i="0" sz="1200" u="none" cap="none" strike="noStrike">
                        <a:solidFill>
                          <a:schemeClr val="hlink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baseline="-25000" i="0" sz="12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 b="0" baseline="-2500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4" name="Google Shape;844;p43"/>
          <p:cNvCxnSpPr/>
          <p:nvPr/>
        </p:nvCxnSpPr>
        <p:spPr>
          <a:xfrm>
            <a:off x="609600" y="44958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43"/>
          <p:cNvCxnSpPr/>
          <p:nvPr/>
        </p:nvCxnSpPr>
        <p:spPr>
          <a:xfrm>
            <a:off x="3962400" y="44958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46" name="Google Shape;846;p43"/>
          <p:cNvSpPr txBox="1"/>
          <p:nvPr/>
        </p:nvSpPr>
        <p:spPr>
          <a:xfrm>
            <a:off x="7924801" y="5791200"/>
            <a:ext cx="2241191" cy="30777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Determine transitions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43"/>
          <p:cNvSpPr/>
          <p:nvPr/>
        </p:nvSpPr>
        <p:spPr>
          <a:xfrm>
            <a:off x="7823200" y="4648200"/>
            <a:ext cx="406400" cy="152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48" name="Google Shape;848;p43"/>
          <p:cNvGraphicFramePr/>
          <p:nvPr/>
        </p:nvGraphicFramePr>
        <p:xfrm>
          <a:off x="8432800" y="38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1185325"/>
                <a:gridCol w="1185325"/>
                <a:gridCol w="1185325"/>
              </a:tblGrid>
              <a:tr h="2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hlink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δ</a:t>
                      </a:r>
                      <a:r>
                        <a:rPr b="0" baseline="-25000" i="0" lang="en-US" sz="1200" u="none" cap="none" strike="noStrike">
                          <a:solidFill>
                            <a:schemeClr val="hlink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D</a:t>
                      </a:r>
                      <a:endParaRPr b="0" baseline="-25000" i="0" sz="1200" u="none" cap="none" strike="noStrike">
                        <a:solidFill>
                          <a:schemeClr val="hlink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 b="0" baseline="-2500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49" name="Google Shape;849;p43"/>
          <p:cNvCxnSpPr/>
          <p:nvPr/>
        </p:nvCxnSpPr>
        <p:spPr>
          <a:xfrm>
            <a:off x="8229600" y="42672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850" name="Google Shape;850;p43"/>
          <p:cNvGrpSpPr/>
          <p:nvPr/>
        </p:nvGrpSpPr>
        <p:grpSpPr>
          <a:xfrm>
            <a:off x="3962400" y="4191000"/>
            <a:ext cx="3657600" cy="1981200"/>
            <a:chOff x="1872" y="2640"/>
            <a:chExt cx="1728" cy="1248"/>
          </a:xfrm>
        </p:grpSpPr>
        <p:cxnSp>
          <p:nvCxnSpPr>
            <p:cNvPr id="851" name="Google Shape;851;p43"/>
            <p:cNvCxnSpPr/>
            <p:nvPr/>
          </p:nvCxnSpPr>
          <p:spPr>
            <a:xfrm>
              <a:off x="1872" y="2976"/>
              <a:ext cx="1728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2" name="Google Shape;852;p43"/>
            <p:cNvCxnSpPr/>
            <p:nvPr/>
          </p:nvCxnSpPr>
          <p:spPr>
            <a:xfrm>
              <a:off x="1872" y="3168"/>
              <a:ext cx="1728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3" name="Google Shape;853;p43"/>
            <p:cNvCxnSpPr/>
            <p:nvPr/>
          </p:nvCxnSpPr>
          <p:spPr>
            <a:xfrm>
              <a:off x="1872" y="3696"/>
              <a:ext cx="1728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4" name="Google Shape;854;p43"/>
            <p:cNvCxnSpPr/>
            <p:nvPr/>
          </p:nvCxnSpPr>
          <p:spPr>
            <a:xfrm>
              <a:off x="1872" y="3888"/>
              <a:ext cx="1728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55" name="Google Shape;855;p43"/>
            <p:cNvCxnSpPr/>
            <p:nvPr/>
          </p:nvCxnSpPr>
          <p:spPr>
            <a:xfrm>
              <a:off x="1872" y="2640"/>
              <a:ext cx="1728" cy="0"/>
            </a:xfrm>
            <a:prstGeom prst="straightConnector1">
              <a:avLst/>
            </a:prstGeom>
            <a:noFill/>
            <a:ln cap="flat" cmpd="sng" w="1905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56" name="Google Shape;856;p43"/>
          <p:cNvGrpSpPr/>
          <p:nvPr/>
        </p:nvGrpSpPr>
        <p:grpSpPr>
          <a:xfrm>
            <a:off x="6096000" y="2133600"/>
            <a:ext cx="3657600" cy="1374775"/>
            <a:chOff x="2880" y="1344"/>
            <a:chExt cx="1728" cy="866"/>
          </a:xfrm>
        </p:grpSpPr>
        <p:sp>
          <p:nvSpPr>
            <p:cNvPr id="857" name="Google Shape;857;p43"/>
            <p:cNvSpPr/>
            <p:nvPr/>
          </p:nvSpPr>
          <p:spPr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8" name="Google Shape;858;p43"/>
            <p:cNvCxnSpPr/>
            <p:nvPr/>
          </p:nvCxnSpPr>
          <p:spPr>
            <a:xfrm>
              <a:off x="2880" y="1776"/>
              <a:ext cx="1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859" name="Google Shape;859;p43"/>
            <p:cNvCxnSpPr/>
            <p:nvPr/>
          </p:nvCxnSpPr>
          <p:spPr>
            <a:xfrm>
              <a:off x="3360" y="182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0" name="Google Shape;860;p43"/>
            <p:cNvSpPr/>
            <p:nvPr/>
          </p:nvSpPr>
          <p:spPr>
            <a:xfrm>
              <a:off x="3000" y="1480"/>
              <a:ext cx="256" cy="200"/>
            </a:xfrm>
            <a:custGeom>
              <a:rect b="b" l="l" r="r" t="t"/>
              <a:pathLst>
                <a:path extrusionOk="0" h="200" w="256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3"/>
            <p:cNvSpPr txBox="1"/>
            <p:nvPr/>
          </p:nvSpPr>
          <p:spPr>
            <a:xfrm>
              <a:off x="2928" y="1344"/>
              <a:ext cx="13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62" name="Google Shape;862;p43"/>
            <p:cNvSpPr txBox="1"/>
            <p:nvPr/>
          </p:nvSpPr>
          <p:spPr>
            <a:xfrm>
              <a:off x="3360" y="1632"/>
              <a:ext cx="13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63" name="Google Shape;863;p43"/>
            <p:cNvSpPr/>
            <p:nvPr/>
          </p:nvSpPr>
          <p:spPr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4" name="Google Shape;864;p43"/>
            <p:cNvCxnSpPr/>
            <p:nvPr/>
          </p:nvCxnSpPr>
          <p:spPr>
            <a:xfrm>
              <a:off x="3936" y="182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865" name="Google Shape;865;p43"/>
            <p:cNvSpPr txBox="1"/>
            <p:nvPr/>
          </p:nvSpPr>
          <p:spPr>
            <a:xfrm>
              <a:off x="3936" y="1632"/>
              <a:ext cx="13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866" name="Google Shape;866;p43"/>
            <p:cNvSpPr/>
            <p:nvPr/>
          </p:nvSpPr>
          <p:spPr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3"/>
            <p:cNvSpPr/>
            <p:nvPr/>
          </p:nvSpPr>
          <p:spPr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3"/>
            <p:cNvSpPr/>
            <p:nvPr/>
          </p:nvSpPr>
          <p:spPr>
            <a:xfrm>
              <a:off x="3624" y="1480"/>
              <a:ext cx="256" cy="200"/>
            </a:xfrm>
            <a:custGeom>
              <a:rect b="b" l="l" r="r" t="t"/>
              <a:pathLst>
                <a:path extrusionOk="0" h="200" w="256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3"/>
            <p:cNvSpPr txBox="1"/>
            <p:nvPr/>
          </p:nvSpPr>
          <p:spPr>
            <a:xfrm>
              <a:off x="3552" y="1344"/>
              <a:ext cx="13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70" name="Google Shape;870;p43"/>
            <p:cNvSpPr/>
            <p:nvPr/>
          </p:nvSpPr>
          <p:spPr>
            <a:xfrm>
              <a:off x="3936" y="1920"/>
              <a:ext cx="240" cy="96"/>
            </a:xfrm>
            <a:custGeom>
              <a:rect b="b" l="l" r="r" t="t"/>
              <a:pathLst>
                <a:path extrusionOk="0" h="96" w="240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3"/>
            <p:cNvSpPr txBox="1"/>
            <p:nvPr/>
          </p:nvSpPr>
          <p:spPr>
            <a:xfrm>
              <a:off x="3984" y="1824"/>
              <a:ext cx="13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872" name="Google Shape;872;p43"/>
            <p:cNvSpPr/>
            <p:nvPr/>
          </p:nvSpPr>
          <p:spPr>
            <a:xfrm>
              <a:off x="3264" y="2016"/>
              <a:ext cx="1008" cy="144"/>
            </a:xfrm>
            <a:custGeom>
              <a:rect b="b" l="l" r="r" t="t"/>
              <a:pathLst>
                <a:path extrusionOk="0" h="144" w="1008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3"/>
            <p:cNvSpPr txBox="1"/>
            <p:nvPr/>
          </p:nvSpPr>
          <p:spPr>
            <a:xfrm>
              <a:off x="3504" y="2016"/>
              <a:ext cx="13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874" name="Google Shape;874;p43"/>
          <p:cNvSpPr txBox="1"/>
          <p:nvPr/>
        </p:nvSpPr>
        <p:spPr>
          <a:xfrm>
            <a:off x="6807201" y="228600"/>
            <a:ext cx="2840265" cy="738664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Idea: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avoid enumerating all of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power set, do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“lazy creation of states”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43"/>
          <p:cNvSpPr/>
          <p:nvPr/>
        </p:nvSpPr>
        <p:spPr>
          <a:xfrm>
            <a:off x="5283200" y="3657600"/>
            <a:ext cx="2540000" cy="30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43"/>
          <p:cNvSpPr txBox="1"/>
          <p:nvPr/>
        </p:nvSpPr>
        <p:spPr>
          <a:xfrm>
            <a:off x="7924800" y="6029326"/>
            <a:ext cx="2526204" cy="52322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       Retain only those states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reachable from {q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43"/>
          <p:cNvSpPr txBox="1"/>
          <p:nvPr/>
        </p:nvSpPr>
        <p:spPr>
          <a:xfrm>
            <a:off x="7924800" y="5486401"/>
            <a:ext cx="2886239" cy="307777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0.	Enumerate all possible subsets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6" name="Google Shape;886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NFA to DFA: Repeating the example using </a:t>
            </a:r>
            <a:r>
              <a:rPr i="1" lang="en-US" sz="3600"/>
              <a:t>LAZY CREATION</a:t>
            </a:r>
            <a:endParaRPr/>
          </a:p>
        </p:txBody>
      </p:sp>
      <p:sp>
        <p:nvSpPr>
          <p:cNvPr id="887" name="Google Shape;887;p4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 sz="2000"/>
              <a:t>L = {w | w ends in 01}</a:t>
            </a:r>
            <a:endParaRPr/>
          </a:p>
        </p:txBody>
      </p:sp>
      <p:sp>
        <p:nvSpPr>
          <p:cNvPr id="888" name="Google Shape;888;p44"/>
          <p:cNvSpPr/>
          <p:nvPr/>
        </p:nvSpPr>
        <p:spPr>
          <a:xfrm>
            <a:off x="1117600" y="3276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9" name="Google Shape;889;p44"/>
          <p:cNvCxnSpPr/>
          <p:nvPr/>
        </p:nvCxnSpPr>
        <p:spPr>
          <a:xfrm>
            <a:off x="812800" y="34290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0" name="Google Shape;890;p44"/>
          <p:cNvSpPr/>
          <p:nvPr/>
        </p:nvSpPr>
        <p:spPr>
          <a:xfrm>
            <a:off x="2032000" y="3276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1" name="Google Shape;891;p44"/>
          <p:cNvCxnSpPr/>
          <p:nvPr/>
        </p:nvCxnSpPr>
        <p:spPr>
          <a:xfrm>
            <a:off x="1524000" y="34290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2" name="Google Shape;892;p44"/>
          <p:cNvSpPr txBox="1"/>
          <p:nvPr/>
        </p:nvSpPr>
        <p:spPr>
          <a:xfrm>
            <a:off x="1604434" y="3138488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893" name="Google Shape;893;p44"/>
          <p:cNvSpPr/>
          <p:nvPr/>
        </p:nvSpPr>
        <p:spPr>
          <a:xfrm>
            <a:off x="999067" y="2959100"/>
            <a:ext cx="541867" cy="317500"/>
          </a:xfrm>
          <a:custGeom>
            <a:rect b="b" l="l" r="r" t="t"/>
            <a:pathLst>
              <a:path extrusionOk="0" h="200" w="256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4" name="Google Shape;894;p44"/>
          <p:cNvSpPr txBox="1"/>
          <p:nvPr/>
        </p:nvSpPr>
        <p:spPr>
          <a:xfrm>
            <a:off x="846667" y="2743200"/>
            <a:ext cx="41229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</a:t>
            </a:r>
            <a:endParaRPr/>
          </a:p>
        </p:txBody>
      </p:sp>
      <p:sp>
        <p:nvSpPr>
          <p:cNvPr id="895" name="Google Shape;895;p44"/>
          <p:cNvSpPr/>
          <p:nvPr/>
        </p:nvSpPr>
        <p:spPr>
          <a:xfrm>
            <a:off x="3048000" y="3262313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6" name="Google Shape;896;p44"/>
          <p:cNvCxnSpPr/>
          <p:nvPr/>
        </p:nvCxnSpPr>
        <p:spPr>
          <a:xfrm>
            <a:off x="2438400" y="3414713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7" name="Google Shape;897;p44"/>
          <p:cNvSpPr txBox="1"/>
          <p:nvPr/>
        </p:nvSpPr>
        <p:spPr>
          <a:xfrm>
            <a:off x="2518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898" name="Google Shape;898;p44"/>
          <p:cNvSpPr/>
          <p:nvPr/>
        </p:nvSpPr>
        <p:spPr>
          <a:xfrm>
            <a:off x="2946400" y="3200400"/>
            <a:ext cx="6096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44"/>
          <p:cNvSpPr txBox="1"/>
          <p:nvPr/>
        </p:nvSpPr>
        <p:spPr>
          <a:xfrm>
            <a:off x="711201" y="2409826"/>
            <a:ext cx="6814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NFA:</a:t>
            </a:r>
            <a:endParaRPr b="1" sz="200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0" name="Google Shape;900;p44"/>
          <p:cNvGraphicFramePr/>
          <p:nvPr/>
        </p:nvGraphicFramePr>
        <p:xfrm>
          <a:off x="812800" y="39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982125"/>
                <a:gridCol w="982125"/>
                <a:gridCol w="9821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δ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N</a:t>
                      </a:r>
                      <a:endParaRPr b="0" baseline="-25000" i="0" sz="1200" u="none" cap="none" strike="noStrike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baseline="-25000" i="0" sz="12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901" name="Google Shape;901;p44"/>
          <p:cNvCxnSpPr/>
          <p:nvPr/>
        </p:nvCxnSpPr>
        <p:spPr>
          <a:xfrm>
            <a:off x="3860800" y="2438400"/>
            <a:ext cx="0" cy="388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" name="Google Shape;902;p44"/>
          <p:cNvSpPr txBox="1"/>
          <p:nvPr/>
        </p:nvSpPr>
        <p:spPr>
          <a:xfrm>
            <a:off x="4368801" y="2514601"/>
            <a:ext cx="67505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DFA:</a:t>
            </a:r>
            <a:endParaRPr b="1"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3" name="Google Shape;903;p44"/>
          <p:cNvCxnSpPr/>
          <p:nvPr/>
        </p:nvCxnSpPr>
        <p:spPr>
          <a:xfrm>
            <a:off x="609600" y="44958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4" name="Google Shape;904;p44"/>
          <p:cNvCxnSpPr/>
          <p:nvPr/>
        </p:nvCxnSpPr>
        <p:spPr>
          <a:xfrm>
            <a:off x="3962400" y="4495800"/>
            <a:ext cx="304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905" name="Google Shape;905;p44"/>
          <p:cNvGraphicFramePr/>
          <p:nvPr/>
        </p:nvGraphicFramePr>
        <p:xfrm>
          <a:off x="4368800" y="4038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1185325"/>
                <a:gridCol w="1185325"/>
                <a:gridCol w="1185325"/>
              </a:tblGrid>
              <a:tr h="2587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hlink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δ</a:t>
                      </a:r>
                      <a:r>
                        <a:rPr b="0" baseline="-25000" i="0" lang="en-US" sz="1200" u="none" cap="none" strike="noStrike">
                          <a:solidFill>
                            <a:schemeClr val="hlink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D</a:t>
                      </a:r>
                      <a:endParaRPr b="0" baseline="-25000" i="0" sz="1200" u="none" cap="none" strike="noStrike">
                        <a:solidFill>
                          <a:schemeClr val="hlink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 b="0" baseline="-25000" i="0" sz="1200" u="none" cap="none" strike="noStrik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6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*[q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720"/>
                        <a:buFont typeface="Noto Sans Symbols"/>
                        <a:buNone/>
                      </a:pP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[q</a:t>
                      </a:r>
                      <a:r>
                        <a:rPr b="0" baseline="-2500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200" u="none" cap="none" strike="noStrik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906" name="Google Shape;906;p44"/>
          <p:cNvGrpSpPr/>
          <p:nvPr/>
        </p:nvGrpSpPr>
        <p:grpSpPr>
          <a:xfrm>
            <a:off x="6096000" y="2133600"/>
            <a:ext cx="3657600" cy="1374775"/>
            <a:chOff x="2880" y="1344"/>
            <a:chExt cx="1728" cy="866"/>
          </a:xfrm>
        </p:grpSpPr>
        <p:sp>
          <p:nvSpPr>
            <p:cNvPr id="907" name="Google Shape;907;p44"/>
            <p:cNvSpPr/>
            <p:nvPr/>
          </p:nvSpPr>
          <p:spPr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08" name="Google Shape;908;p44"/>
            <p:cNvCxnSpPr/>
            <p:nvPr/>
          </p:nvCxnSpPr>
          <p:spPr>
            <a:xfrm>
              <a:off x="2880" y="1776"/>
              <a:ext cx="144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909" name="Google Shape;909;p44"/>
            <p:cNvCxnSpPr/>
            <p:nvPr/>
          </p:nvCxnSpPr>
          <p:spPr>
            <a:xfrm>
              <a:off x="3360" y="182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0" name="Google Shape;910;p44"/>
            <p:cNvSpPr/>
            <p:nvPr/>
          </p:nvSpPr>
          <p:spPr>
            <a:xfrm>
              <a:off x="3000" y="1480"/>
              <a:ext cx="256" cy="200"/>
            </a:xfrm>
            <a:custGeom>
              <a:rect b="b" l="l" r="r" t="t"/>
              <a:pathLst>
                <a:path extrusionOk="0" h="200" w="256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44"/>
            <p:cNvSpPr txBox="1"/>
            <p:nvPr/>
          </p:nvSpPr>
          <p:spPr>
            <a:xfrm>
              <a:off x="2928" y="1344"/>
              <a:ext cx="13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12" name="Google Shape;912;p44"/>
            <p:cNvSpPr txBox="1"/>
            <p:nvPr/>
          </p:nvSpPr>
          <p:spPr>
            <a:xfrm>
              <a:off x="3360" y="1632"/>
              <a:ext cx="13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913" name="Google Shape;913;p44"/>
            <p:cNvSpPr/>
            <p:nvPr/>
          </p:nvSpPr>
          <p:spPr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4" name="Google Shape;914;p44"/>
            <p:cNvCxnSpPr/>
            <p:nvPr/>
          </p:nvCxnSpPr>
          <p:spPr>
            <a:xfrm>
              <a:off x="3936" y="1824"/>
              <a:ext cx="24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915" name="Google Shape;915;p44"/>
            <p:cNvSpPr txBox="1"/>
            <p:nvPr/>
          </p:nvSpPr>
          <p:spPr>
            <a:xfrm>
              <a:off x="3936" y="1632"/>
              <a:ext cx="13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916" name="Google Shape;916;p44"/>
            <p:cNvSpPr/>
            <p:nvPr/>
          </p:nvSpPr>
          <p:spPr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[q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44"/>
            <p:cNvSpPr/>
            <p:nvPr/>
          </p:nvSpPr>
          <p:spPr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44"/>
            <p:cNvSpPr/>
            <p:nvPr/>
          </p:nvSpPr>
          <p:spPr>
            <a:xfrm>
              <a:off x="3624" y="1480"/>
              <a:ext cx="256" cy="200"/>
            </a:xfrm>
            <a:custGeom>
              <a:rect b="b" l="l" r="r" t="t"/>
              <a:pathLst>
                <a:path extrusionOk="0" h="200" w="256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44"/>
            <p:cNvSpPr txBox="1"/>
            <p:nvPr/>
          </p:nvSpPr>
          <p:spPr>
            <a:xfrm>
              <a:off x="3552" y="1344"/>
              <a:ext cx="13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920" name="Google Shape;920;p44"/>
            <p:cNvSpPr/>
            <p:nvPr/>
          </p:nvSpPr>
          <p:spPr>
            <a:xfrm>
              <a:off x="3936" y="1920"/>
              <a:ext cx="240" cy="96"/>
            </a:xfrm>
            <a:custGeom>
              <a:rect b="b" l="l" r="r" t="t"/>
              <a:pathLst>
                <a:path extrusionOk="0" h="96" w="240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44"/>
            <p:cNvSpPr txBox="1"/>
            <p:nvPr/>
          </p:nvSpPr>
          <p:spPr>
            <a:xfrm>
              <a:off x="3984" y="1824"/>
              <a:ext cx="13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922" name="Google Shape;922;p44"/>
            <p:cNvSpPr/>
            <p:nvPr/>
          </p:nvSpPr>
          <p:spPr>
            <a:xfrm>
              <a:off x="3264" y="2016"/>
              <a:ext cx="1008" cy="144"/>
            </a:xfrm>
            <a:custGeom>
              <a:rect b="b" l="l" r="r" t="t"/>
              <a:pathLst>
                <a:path extrusionOk="0" h="144" w="1008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4"/>
            <p:cNvSpPr txBox="1"/>
            <p:nvPr/>
          </p:nvSpPr>
          <p:spPr>
            <a:xfrm>
              <a:off x="3504" y="2016"/>
              <a:ext cx="130" cy="1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</p:grpSp>
      <p:sp>
        <p:nvSpPr>
          <p:cNvPr id="924" name="Google Shape;924;p44"/>
          <p:cNvSpPr txBox="1"/>
          <p:nvPr/>
        </p:nvSpPr>
        <p:spPr>
          <a:xfrm>
            <a:off x="6299200" y="5546726"/>
            <a:ext cx="3823547" cy="1015663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Idea: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Introduce states as you go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(on a need basis)</a:t>
            </a:r>
            <a:endParaRPr/>
          </a:p>
        </p:txBody>
      </p:sp>
      <p:sp>
        <p:nvSpPr>
          <p:cNvPr id="925" name="Google Shape;925;p44"/>
          <p:cNvSpPr/>
          <p:nvPr/>
        </p:nvSpPr>
        <p:spPr>
          <a:xfrm>
            <a:off x="4165600" y="4572000"/>
            <a:ext cx="39624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6" name="Google Shape;926;p44"/>
          <p:cNvSpPr/>
          <p:nvPr/>
        </p:nvSpPr>
        <p:spPr>
          <a:xfrm>
            <a:off x="4267200" y="4876800"/>
            <a:ext cx="3860800" cy="38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5" name="Google Shape;935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Correctness of subset construction</a:t>
            </a:r>
            <a:endParaRPr/>
          </a:p>
        </p:txBody>
      </p:sp>
      <p:sp>
        <p:nvSpPr>
          <p:cNvPr id="936" name="Google Shape;936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Noto Sans Symbols"/>
              <a:buNone/>
            </a:pPr>
            <a:r>
              <a:rPr i="1" lang="en-US" u="sng">
                <a:solidFill>
                  <a:srgbClr val="00B050"/>
                </a:solidFill>
              </a:rPr>
              <a:t>Theorem:</a:t>
            </a:r>
            <a:r>
              <a:rPr i="1" lang="en-US">
                <a:solidFill>
                  <a:srgbClr val="00B050"/>
                </a:solidFill>
              </a:rPr>
              <a:t> If D is the DFA constructed from NFA N by subset construction, then L(D)=L(N)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Proof: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Show that 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/>
              <a:t>({q</a:t>
            </a:r>
            <a:r>
              <a:rPr baseline="-25000" lang="en-US"/>
              <a:t>0</a:t>
            </a:r>
            <a:r>
              <a:rPr lang="en-US"/>
              <a:t>},w) ≡  </a:t>
            </a:r>
            <a:r>
              <a:rPr lang="en-US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</a:t>
            </a:r>
            <a:r>
              <a:rPr lang="en-US"/>
              <a:t>(q</a:t>
            </a:r>
            <a:r>
              <a:rPr baseline="-25000" lang="en-US"/>
              <a:t>0</a:t>
            </a:r>
            <a:r>
              <a:rPr lang="en-US"/>
              <a:t>,w} , for all w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Using induction on w’s length: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Let w = xa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/>
              <a:t>({q</a:t>
            </a:r>
            <a:r>
              <a:rPr baseline="-25000" lang="en-US"/>
              <a:t>0</a:t>
            </a:r>
            <a:r>
              <a:rPr lang="en-US"/>
              <a:t>},xa) ≡ </a:t>
            </a:r>
            <a:r>
              <a:rPr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>
                <a:solidFill>
                  <a:srgbClr val="FF000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/>
              <a:t>( </a:t>
            </a:r>
            <a:r>
              <a:rPr lang="en-US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</a:t>
            </a:r>
            <a:r>
              <a:rPr lang="en-US"/>
              <a:t>(q</a:t>
            </a:r>
            <a:r>
              <a:rPr baseline="-25000" lang="en-US"/>
              <a:t>0</a:t>
            </a:r>
            <a:r>
              <a:rPr lang="en-US"/>
              <a:t>,x}, a ) ≡ </a:t>
            </a:r>
            <a:r>
              <a:rPr lang="en-US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N</a:t>
            </a:r>
            <a:r>
              <a:rPr lang="en-US"/>
              <a:t>(q</a:t>
            </a:r>
            <a:r>
              <a:rPr baseline="-25000" lang="en-US"/>
              <a:t>0</a:t>
            </a:r>
            <a:r>
              <a:rPr lang="en-US"/>
              <a:t>,w}</a:t>
            </a:r>
            <a:endParaRPr/>
          </a:p>
        </p:txBody>
      </p:sp>
      <p:grpSp>
        <p:nvGrpSpPr>
          <p:cNvPr id="937" name="Google Shape;937;p45"/>
          <p:cNvGrpSpPr/>
          <p:nvPr/>
        </p:nvGrpSpPr>
        <p:grpSpPr>
          <a:xfrm>
            <a:off x="5181600" y="4191000"/>
            <a:ext cx="203200" cy="76200"/>
            <a:chOff x="144" y="2784"/>
            <a:chExt cx="96" cy="48"/>
          </a:xfrm>
        </p:grpSpPr>
        <p:cxnSp>
          <p:nvCxnSpPr>
            <p:cNvPr id="938" name="Google Shape;938;p4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9" name="Google Shape;939;p4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0" name="Google Shape;940;p45"/>
          <p:cNvGrpSpPr/>
          <p:nvPr/>
        </p:nvGrpSpPr>
        <p:grpSpPr>
          <a:xfrm>
            <a:off x="2859741" y="3092824"/>
            <a:ext cx="203200" cy="76200"/>
            <a:chOff x="144" y="2784"/>
            <a:chExt cx="96" cy="48"/>
          </a:xfrm>
        </p:grpSpPr>
        <p:cxnSp>
          <p:nvCxnSpPr>
            <p:cNvPr id="941" name="Google Shape;941;p4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2" name="Google Shape;942;p4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3" name="Google Shape;943;p45"/>
          <p:cNvGrpSpPr/>
          <p:nvPr/>
        </p:nvGrpSpPr>
        <p:grpSpPr>
          <a:xfrm>
            <a:off x="4542118" y="3088342"/>
            <a:ext cx="203200" cy="76200"/>
            <a:chOff x="144" y="2784"/>
            <a:chExt cx="96" cy="48"/>
          </a:xfrm>
        </p:grpSpPr>
        <p:cxnSp>
          <p:nvCxnSpPr>
            <p:cNvPr id="944" name="Google Shape;944;p4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5" name="Google Shape;945;p4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6" name="Google Shape;946;p45"/>
          <p:cNvGrpSpPr/>
          <p:nvPr/>
        </p:nvGrpSpPr>
        <p:grpSpPr>
          <a:xfrm>
            <a:off x="2015565" y="4325471"/>
            <a:ext cx="203200" cy="76200"/>
            <a:chOff x="144" y="2784"/>
            <a:chExt cx="96" cy="48"/>
          </a:xfrm>
        </p:grpSpPr>
        <p:cxnSp>
          <p:nvCxnSpPr>
            <p:cNvPr id="947" name="Google Shape;947;p4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48" name="Google Shape;948;p4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49" name="Google Shape;949;p45"/>
          <p:cNvGrpSpPr/>
          <p:nvPr/>
        </p:nvGrpSpPr>
        <p:grpSpPr>
          <a:xfrm>
            <a:off x="3721847" y="4222376"/>
            <a:ext cx="203200" cy="76200"/>
            <a:chOff x="144" y="2784"/>
            <a:chExt cx="96" cy="48"/>
          </a:xfrm>
        </p:grpSpPr>
        <p:cxnSp>
          <p:nvCxnSpPr>
            <p:cNvPr id="950" name="Google Shape;950;p45"/>
            <p:cNvCxnSpPr/>
            <p:nvPr/>
          </p:nvCxnSpPr>
          <p:spPr>
            <a:xfrm flipH="1" rot="10800000">
              <a:off x="144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1" name="Google Shape;951;p45"/>
            <p:cNvCxnSpPr/>
            <p:nvPr/>
          </p:nvCxnSpPr>
          <p:spPr>
            <a:xfrm>
              <a:off x="192" y="2784"/>
              <a:ext cx="48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8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0" name="Google Shape;960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bad case where #states(DFA)&gt;&gt;#states(NFA)</a:t>
            </a:r>
            <a:endParaRPr/>
          </a:p>
        </p:txBody>
      </p:sp>
      <p:sp>
        <p:nvSpPr>
          <p:cNvPr id="961" name="Google Shape;961;p4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 = {w | w is a binary string s.t., the k</a:t>
            </a:r>
            <a:r>
              <a:rPr baseline="30000" lang="en-US" sz="2800"/>
              <a:t>th</a:t>
            </a:r>
            <a:r>
              <a:rPr lang="en-US" sz="2800"/>
              <a:t> symbol from its end is a 1}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NFA has k+1 states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But an equivalent DFA needs to have at least 2</a:t>
            </a:r>
            <a:r>
              <a:rPr baseline="30000" lang="en-US" sz="2400"/>
              <a:t>k</a:t>
            </a:r>
            <a:r>
              <a:rPr lang="en-US" sz="2400"/>
              <a:t> states</a:t>
            </a:r>
            <a:br>
              <a:rPr lang="en-US" sz="2400"/>
            </a:b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u="sng"/>
              <a:t>(Pigeon hole principle)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i="1" lang="en-US" sz="2400"/>
              <a:t>m</a:t>
            </a:r>
            <a:r>
              <a:rPr lang="en-US" sz="2400"/>
              <a:t> holes and &gt;</a:t>
            </a:r>
            <a:r>
              <a:rPr i="1" lang="en-US" sz="2400"/>
              <a:t>m</a:t>
            </a:r>
            <a:r>
              <a:rPr lang="en-US" sz="2400"/>
              <a:t> pigeons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=&gt; at least one hole has to contain two or more pigeons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0" name="Google Shape;970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</a:t>
            </a:r>
            <a:endParaRPr/>
          </a:p>
        </p:txBody>
      </p:sp>
      <p:sp>
        <p:nvSpPr>
          <p:cNvPr id="971" name="Google Shape;971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Text indexing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inverted indexing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each unique word in the database, store all locations that contain it using an NFA or a DFA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Find pattern P in text 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Example: Google querying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Extensions of this idea: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PATRICIA tree, suffix tree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few subtle properties of DFAs and NFAs</a:t>
            </a:r>
            <a:endParaRPr/>
          </a:p>
        </p:txBody>
      </p:sp>
      <p:sp>
        <p:nvSpPr>
          <p:cNvPr id="977" name="Google Shape;977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 sz="2400">
                <a:solidFill>
                  <a:schemeClr val="dk2"/>
                </a:solidFill>
              </a:rPr>
              <a:t>The machine never really terminates.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</a:pPr>
            <a:r>
              <a:rPr lang="en-US">
                <a:solidFill>
                  <a:schemeClr val="dk2"/>
                </a:solidFill>
              </a:rPr>
              <a:t>It is always waiting for the next input symbol or making transitions.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The machine decides when to </a:t>
            </a:r>
            <a:r>
              <a:rPr lang="en-US" sz="2400" u="sng">
                <a:solidFill>
                  <a:srgbClr val="FF0000"/>
                </a:solidFill>
              </a:rPr>
              <a:t>consume</a:t>
            </a:r>
            <a:r>
              <a:rPr lang="en-US" sz="2400">
                <a:solidFill>
                  <a:srgbClr val="FF0000"/>
                </a:solidFill>
              </a:rPr>
              <a:t> the next symbol from the input and when to </a:t>
            </a:r>
            <a:r>
              <a:rPr lang="en-US" sz="2400" u="sng">
                <a:solidFill>
                  <a:srgbClr val="FF0000"/>
                </a:solidFill>
              </a:rPr>
              <a:t>ignore</a:t>
            </a:r>
            <a:r>
              <a:rPr lang="en-US" sz="2400">
                <a:solidFill>
                  <a:srgbClr val="FF0000"/>
                </a:solidFill>
              </a:rPr>
              <a:t> it.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(but the machine can never </a:t>
            </a:r>
            <a:r>
              <a:rPr lang="en-US" u="sng">
                <a:solidFill>
                  <a:srgbClr val="FF0000"/>
                </a:solidFill>
              </a:rPr>
              <a:t>skip </a:t>
            </a:r>
            <a:r>
              <a:rPr lang="en-US">
                <a:solidFill>
                  <a:srgbClr val="FF0000"/>
                </a:solidFill>
              </a:rPr>
              <a:t>a symbol)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400"/>
              <a:buChar char="•"/>
            </a:pPr>
            <a:r>
              <a:rPr lang="en-US" sz="2400">
                <a:solidFill>
                  <a:srgbClr val="7030A0"/>
                </a:solidFill>
              </a:rPr>
              <a:t>=&gt; A transition can happen even </a:t>
            </a:r>
            <a:r>
              <a:rPr i="1" lang="en-US" sz="2400">
                <a:solidFill>
                  <a:srgbClr val="7030A0"/>
                </a:solidFill>
              </a:rPr>
              <a:t>without </a:t>
            </a:r>
            <a:r>
              <a:rPr lang="en-US" sz="2400">
                <a:solidFill>
                  <a:srgbClr val="7030A0"/>
                </a:solidFill>
              </a:rPr>
              <a:t>really consuming an input symbol (think of consuming ε as a free token) – if this happens, then it becomes an ε-NFA (see next few slides).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</a:rPr>
              <a:t>A single transition </a:t>
            </a:r>
            <a:r>
              <a:rPr i="1" lang="en-US" sz="2400">
                <a:solidFill>
                  <a:srgbClr val="C00000"/>
                </a:solidFill>
              </a:rPr>
              <a:t>cannot</a:t>
            </a:r>
            <a:r>
              <a:rPr lang="en-US" sz="2400">
                <a:solidFill>
                  <a:srgbClr val="C00000"/>
                </a:solidFill>
              </a:rPr>
              <a:t> consume more than one (non</a:t>
            </a:r>
            <a:r>
              <a:rPr lang="en-US" sz="2400">
                <a:solidFill>
                  <a:srgbClr val="7030A0"/>
                </a:solidFill>
              </a:rPr>
              <a:t>-ε) </a:t>
            </a:r>
            <a:r>
              <a:rPr lang="en-US" sz="2400">
                <a:solidFill>
                  <a:srgbClr val="C00000"/>
                </a:solidFill>
              </a:rPr>
              <a:t>symbol.</a:t>
            </a:r>
            <a:endParaRPr sz="2400">
              <a:solidFill>
                <a:srgbClr val="C00000"/>
              </a:solidFill>
            </a:endParaRPr>
          </a:p>
        </p:txBody>
      </p:sp>
      <p:sp>
        <p:nvSpPr>
          <p:cNvPr id="978" name="Google Shape;978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7" name="Google Shape;987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FA with ε-Transitions </a:t>
            </a:r>
            <a:endParaRPr/>
          </a:p>
        </p:txBody>
      </p:sp>
      <p:sp>
        <p:nvSpPr>
          <p:cNvPr id="988" name="Google Shape;988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We can allow </a:t>
            </a:r>
            <a:r>
              <a:rPr lang="en-US" sz="2800" u="sng"/>
              <a:t>explicit</a:t>
            </a:r>
            <a:r>
              <a:rPr lang="en-US" sz="2800"/>
              <a:t> ε-transitions in finite automata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i.e., a transition from one state to another state without consuming any additional input symbol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Explicit ε-transitions between different states introduce non-determinism.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Makes it easier sometimes to construct NFAs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b="1" i="1" lang="en-US" sz="2800" u="sng"/>
              <a:t>Definition:</a:t>
            </a:r>
            <a:r>
              <a:rPr b="1" i="1" lang="en-US" sz="2800"/>
              <a:t> ε -NFAs are those NFAs with at least one explicit ε-transition defined.</a:t>
            </a:r>
            <a:endParaRPr b="1" i="1"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ε -NFAs have one more column in their transition table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Strings</a:t>
            </a:r>
            <a:endParaRPr/>
          </a:p>
        </p:txBody>
      </p:sp>
      <p:sp>
        <p:nvSpPr>
          <p:cNvPr id="164" name="Google Shape;164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None/>
            </a:pPr>
            <a:r>
              <a:rPr i="1" lang="en-US" sz="2800">
                <a:solidFill>
                  <a:srgbClr val="FF0000"/>
                </a:solidFill>
              </a:rPr>
              <a:t>A string or word is a finite sequence of symbols chosen from ∑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 sz="2800"/>
              <a:t>Empty string is ε (or “epsilon”)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Length of a string </a:t>
            </a:r>
            <a:r>
              <a:rPr i="1" lang="en-US" sz="2800"/>
              <a:t>w,</a:t>
            </a:r>
            <a:r>
              <a:rPr lang="en-US" sz="2800"/>
              <a:t> denoted by “|</a:t>
            </a:r>
            <a:r>
              <a:rPr i="1" lang="en-US" sz="2800"/>
              <a:t>w</a:t>
            </a:r>
            <a:r>
              <a:rPr lang="en-US" sz="2800"/>
              <a:t>|”, is equal to the </a:t>
            </a:r>
            <a:r>
              <a:rPr i="1" lang="en-US" sz="2400"/>
              <a:t>number of (non-</a:t>
            </a:r>
            <a:r>
              <a:rPr lang="en-US" sz="2400"/>
              <a:t> ε</a:t>
            </a:r>
            <a:r>
              <a:rPr i="1" lang="en-US" sz="2400"/>
              <a:t>) characters in the string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 sz="2000"/>
              <a:t>E.g., x = 010100  			|x| = 6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i="1" lang="en-US" sz="2000"/>
              <a:t>x = 01</a:t>
            </a:r>
            <a:r>
              <a:rPr lang="en-US" sz="2000"/>
              <a:t> ε </a:t>
            </a:r>
            <a:r>
              <a:rPr i="1" lang="en-US" sz="2000"/>
              <a:t>0</a:t>
            </a:r>
            <a:r>
              <a:rPr lang="en-US" sz="2000"/>
              <a:t> ε </a:t>
            </a:r>
            <a:r>
              <a:rPr i="1" lang="en-US" sz="2000"/>
              <a:t>1</a:t>
            </a:r>
            <a:r>
              <a:rPr lang="en-US" sz="2000"/>
              <a:t> ε </a:t>
            </a:r>
            <a:r>
              <a:rPr i="1" lang="en-US" sz="2000"/>
              <a:t>00</a:t>
            </a:r>
            <a:r>
              <a:rPr lang="en-US" sz="2000"/>
              <a:t> ε		</a:t>
            </a:r>
            <a:r>
              <a:rPr i="1" lang="en-US" sz="2000"/>
              <a:t>|x| = ?</a:t>
            </a:r>
            <a:endParaRPr/>
          </a:p>
          <a:p>
            <a:pPr indent="-251459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440"/>
              <a:buNone/>
            </a:pPr>
            <a:r>
              <a:t/>
            </a:r>
            <a:endParaRPr i="1" sz="2400"/>
          </a:p>
          <a:p>
            <a:pPr indent="-342900" lvl="1" marL="3429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folHlink"/>
              </a:buClr>
              <a:buSzPts val="1440"/>
              <a:buChar char="•"/>
            </a:pPr>
            <a:r>
              <a:rPr i="1" lang="en-US" sz="2400"/>
              <a:t>xy = c</a:t>
            </a:r>
            <a:r>
              <a:rPr lang="en-US" sz="2400"/>
              <a:t>oncatentation of two strings </a:t>
            </a:r>
            <a:r>
              <a:rPr i="1" lang="en-US" sz="2400"/>
              <a:t>x </a:t>
            </a:r>
            <a:r>
              <a:rPr lang="en-US" sz="2400"/>
              <a:t>and </a:t>
            </a:r>
            <a:r>
              <a:rPr i="1" lang="en-US" sz="2400"/>
              <a:t>y 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7" name="Google Shape;997;p50"/>
          <p:cNvSpPr txBox="1"/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an ε-NFA</a:t>
            </a:r>
            <a:endParaRPr/>
          </a:p>
        </p:txBody>
      </p:sp>
      <p:sp>
        <p:nvSpPr>
          <p:cNvPr id="998" name="Google Shape;998;p50"/>
          <p:cNvSpPr txBox="1"/>
          <p:nvPr/>
        </p:nvSpPr>
        <p:spPr>
          <a:xfrm>
            <a:off x="994833" y="2105026"/>
            <a:ext cx="4906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 = {w | w is empty, </a:t>
            </a:r>
            <a:r>
              <a:rPr lang="en-US" sz="18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-US" sz="18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if non-empty will end in 01}</a:t>
            </a:r>
            <a:endParaRPr/>
          </a:p>
        </p:txBody>
      </p:sp>
      <p:graphicFrame>
        <p:nvGraphicFramePr>
          <p:cNvPr id="999" name="Google Shape;999;p50"/>
          <p:cNvGraphicFramePr/>
          <p:nvPr/>
        </p:nvGraphicFramePr>
        <p:xfrm>
          <a:off x="1117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982125"/>
                <a:gridCol w="982125"/>
                <a:gridCol w="982125"/>
                <a:gridCol w="9821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δ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E</a:t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ε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*q’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{q’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00" name="Google Shape;1000;p50"/>
          <p:cNvCxnSpPr/>
          <p:nvPr/>
        </p:nvCxnSpPr>
        <p:spPr>
          <a:xfrm>
            <a:off x="711200" y="5486400"/>
            <a:ext cx="4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01" name="Google Shape;1001;p50"/>
          <p:cNvGrpSpPr/>
          <p:nvPr/>
        </p:nvGrpSpPr>
        <p:grpSpPr>
          <a:xfrm>
            <a:off x="4775201" y="5272088"/>
            <a:ext cx="1625600" cy="750887"/>
            <a:chOff x="2256" y="3321"/>
            <a:chExt cx="768" cy="473"/>
          </a:xfrm>
        </p:grpSpPr>
        <p:sp>
          <p:nvSpPr>
            <p:cNvPr id="1002" name="Google Shape;1002;p50"/>
            <p:cNvSpPr txBox="1"/>
            <p:nvPr/>
          </p:nvSpPr>
          <p:spPr>
            <a:xfrm>
              <a:off x="2534" y="3321"/>
              <a:ext cx="490" cy="19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ECLOSE(q’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1003" name="Google Shape;1003;p50"/>
            <p:cNvSpPr txBox="1"/>
            <p:nvPr/>
          </p:nvSpPr>
          <p:spPr>
            <a:xfrm>
              <a:off x="2544" y="3600"/>
              <a:ext cx="468" cy="19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ECLOSE(q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cxnSp>
          <p:nvCxnSpPr>
            <p:cNvPr id="1004" name="Google Shape;1004;p50"/>
            <p:cNvCxnSpPr/>
            <p:nvPr/>
          </p:nvCxnSpPr>
          <p:spPr>
            <a:xfrm flipH="1">
              <a:off x="2304" y="3456"/>
              <a:ext cx="240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05" name="Google Shape;1005;p50"/>
            <p:cNvCxnSpPr/>
            <p:nvPr/>
          </p:nvCxnSpPr>
          <p:spPr>
            <a:xfrm rot="10800000">
              <a:off x="2256" y="3696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06" name="Google Shape;1006;p50"/>
          <p:cNvSpPr txBox="1"/>
          <p:nvPr>
            <p:ph idx="1" type="body"/>
          </p:nvPr>
        </p:nvSpPr>
        <p:spPr>
          <a:xfrm>
            <a:off x="6860117" y="28956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ε</a:t>
            </a:r>
            <a:r>
              <a:rPr lang="en-US" sz="2400"/>
              <a:t>-closure of a state q, </a:t>
            </a:r>
            <a:r>
              <a:rPr b="1" i="1" lang="en-US" sz="2400">
                <a:solidFill>
                  <a:schemeClr val="hlink"/>
                </a:solidFill>
              </a:rPr>
              <a:t>ECLOSE(q)</a:t>
            </a:r>
            <a:r>
              <a:rPr lang="en-US" sz="2400"/>
              <a:t>, is the set of all states (including itself) that can be </a:t>
            </a:r>
            <a:r>
              <a:rPr i="1" lang="en-US" sz="2400"/>
              <a:t>reached </a:t>
            </a:r>
            <a:r>
              <a:rPr lang="en-US" sz="2400"/>
              <a:t>from q by repeatedly making an arbitrary number of </a:t>
            </a:r>
            <a:r>
              <a:rPr lang="en-US" sz="2800"/>
              <a:t>ε</a:t>
            </a:r>
            <a:r>
              <a:rPr lang="en-US" sz="2400"/>
              <a:t>-transitions.  </a:t>
            </a:r>
            <a:endParaRPr/>
          </a:p>
        </p:txBody>
      </p:sp>
      <p:grpSp>
        <p:nvGrpSpPr>
          <p:cNvPr id="1007" name="Google Shape;1007;p50"/>
          <p:cNvGrpSpPr/>
          <p:nvPr/>
        </p:nvGrpSpPr>
        <p:grpSpPr>
          <a:xfrm>
            <a:off x="304800" y="3976688"/>
            <a:ext cx="1219200" cy="369332"/>
            <a:chOff x="228600" y="3976688"/>
            <a:chExt cx="914400" cy="369333"/>
          </a:xfrm>
        </p:grpSpPr>
        <p:cxnSp>
          <p:nvCxnSpPr>
            <p:cNvPr id="1008" name="Google Shape;1008;p50"/>
            <p:cNvCxnSpPr/>
            <p:nvPr/>
          </p:nvCxnSpPr>
          <p:spPr>
            <a:xfrm>
              <a:off x="533400" y="428625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09" name="Google Shape;1009;p50"/>
            <p:cNvSpPr txBox="1"/>
            <p:nvPr/>
          </p:nvSpPr>
          <p:spPr>
            <a:xfrm>
              <a:off x="228600" y="3976688"/>
              <a:ext cx="460271" cy="369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1010" name="Google Shape;1010;p50"/>
          <p:cNvGrpSpPr/>
          <p:nvPr/>
        </p:nvGrpSpPr>
        <p:grpSpPr>
          <a:xfrm>
            <a:off x="1930400" y="2625726"/>
            <a:ext cx="3556000" cy="1184275"/>
            <a:chOff x="1447800" y="2625725"/>
            <a:chExt cx="2667000" cy="1184275"/>
          </a:xfrm>
        </p:grpSpPr>
        <p:sp>
          <p:nvSpPr>
            <p:cNvPr id="1011" name="Google Shape;1011;p50"/>
            <p:cNvSpPr/>
            <p:nvPr/>
          </p:nvSpPr>
          <p:spPr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1012" name="Google Shape;1012;p50"/>
            <p:cNvCxnSpPr/>
            <p:nvPr/>
          </p:nvCxnSpPr>
          <p:spPr>
            <a:xfrm>
              <a:off x="2057400" y="350520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13" name="Google Shape;1013;p50"/>
            <p:cNvSpPr/>
            <p:nvPr/>
          </p:nvSpPr>
          <p:spPr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14" name="Google Shape;1014;p50"/>
            <p:cNvSpPr txBox="1"/>
            <p:nvPr/>
          </p:nvSpPr>
          <p:spPr>
            <a:xfrm>
              <a:off x="2117725" y="3159125"/>
              <a:ext cx="2262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0"/>
            <p:cNvSpPr/>
            <p:nvPr/>
          </p:nvSpPr>
          <p:spPr>
            <a:xfrm>
              <a:off x="1574800" y="2959100"/>
              <a:ext cx="419100" cy="317500"/>
            </a:xfrm>
            <a:custGeom>
              <a:rect b="b" l="l" r="r" t="t"/>
              <a:pathLst>
                <a:path extrusionOk="0" h="200" w="264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0"/>
            <p:cNvSpPr txBox="1"/>
            <p:nvPr/>
          </p:nvSpPr>
          <p:spPr>
            <a:xfrm>
              <a:off x="1447800" y="2625725"/>
              <a:ext cx="3573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0,1</a:t>
              </a:r>
              <a:endParaRPr/>
            </a:p>
          </p:txBody>
        </p:sp>
        <p:sp>
          <p:nvSpPr>
            <p:cNvPr id="1017" name="Google Shape;1017;p50"/>
            <p:cNvSpPr txBox="1"/>
            <p:nvPr/>
          </p:nvSpPr>
          <p:spPr>
            <a:xfrm>
              <a:off x="3048000" y="3162300"/>
              <a:ext cx="2262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1019" name="Google Shape;1019;p50"/>
            <p:cNvCxnSpPr/>
            <p:nvPr/>
          </p:nvCxnSpPr>
          <p:spPr>
            <a:xfrm>
              <a:off x="3048000" y="35052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20" name="Google Shape;1020;p50"/>
            <p:cNvSpPr/>
            <p:nvPr/>
          </p:nvSpPr>
          <p:spPr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1" name="Google Shape;1021;p50"/>
          <p:cNvGrpSpPr/>
          <p:nvPr/>
        </p:nvGrpSpPr>
        <p:grpSpPr>
          <a:xfrm>
            <a:off x="1524000" y="3595688"/>
            <a:ext cx="812800" cy="976312"/>
            <a:chOff x="1143000" y="3595688"/>
            <a:chExt cx="609600" cy="976312"/>
          </a:xfrm>
        </p:grpSpPr>
        <p:sp>
          <p:nvSpPr>
            <p:cNvPr id="1022" name="Google Shape;1022;p50"/>
            <p:cNvSpPr/>
            <p:nvPr/>
          </p:nvSpPr>
          <p:spPr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q’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24" name="Google Shape;1024;p50"/>
            <p:cNvCxnSpPr/>
            <p:nvPr/>
          </p:nvCxnSpPr>
          <p:spPr>
            <a:xfrm flipH="1" rot="10800000">
              <a:off x="1447800" y="3733800"/>
              <a:ext cx="2286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25" name="Google Shape;1025;p50"/>
            <p:cNvSpPr txBox="1"/>
            <p:nvPr/>
          </p:nvSpPr>
          <p:spPr>
            <a:xfrm>
              <a:off x="1219200" y="3595688"/>
              <a:ext cx="214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6" name="Google Shape;1026;p50"/>
          <p:cNvSpPr txBox="1"/>
          <p:nvPr/>
        </p:nvSpPr>
        <p:spPr>
          <a:xfrm>
            <a:off x="5791200" y="647700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7" name="Google Shape;1027;p50"/>
          <p:cNvGrpSpPr/>
          <p:nvPr/>
        </p:nvGrpSpPr>
        <p:grpSpPr>
          <a:xfrm>
            <a:off x="4775202" y="5957889"/>
            <a:ext cx="1600201" cy="750887"/>
            <a:chOff x="2256" y="3321"/>
            <a:chExt cx="756" cy="473"/>
          </a:xfrm>
        </p:grpSpPr>
        <p:sp>
          <p:nvSpPr>
            <p:cNvPr id="1028" name="Google Shape;1028;p50"/>
            <p:cNvSpPr txBox="1"/>
            <p:nvPr/>
          </p:nvSpPr>
          <p:spPr>
            <a:xfrm>
              <a:off x="2534" y="3321"/>
              <a:ext cx="468" cy="19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ECLOSE(q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1029" name="Google Shape;1029;p50"/>
            <p:cNvSpPr txBox="1"/>
            <p:nvPr/>
          </p:nvSpPr>
          <p:spPr>
            <a:xfrm>
              <a:off x="2544" y="3600"/>
              <a:ext cx="468" cy="19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ECLOSE(q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cxnSp>
          <p:nvCxnSpPr>
            <p:cNvPr id="1030" name="Google Shape;1030;p50"/>
            <p:cNvCxnSpPr/>
            <p:nvPr/>
          </p:nvCxnSpPr>
          <p:spPr>
            <a:xfrm flipH="1">
              <a:off x="2304" y="3456"/>
              <a:ext cx="240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31" name="Google Shape;1031;p50"/>
            <p:cNvCxnSpPr/>
            <p:nvPr/>
          </p:nvCxnSpPr>
          <p:spPr>
            <a:xfrm rot="10800000">
              <a:off x="2256" y="3696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0" name="Google Shape;1040;p51"/>
          <p:cNvSpPr txBox="1"/>
          <p:nvPr>
            <p:ph type="title"/>
          </p:nvPr>
        </p:nvSpPr>
        <p:spPr>
          <a:xfrm>
            <a:off x="1395132" y="241019"/>
            <a:ext cx="103907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an ε-NFA</a:t>
            </a:r>
            <a:endParaRPr/>
          </a:p>
        </p:txBody>
      </p:sp>
      <p:sp>
        <p:nvSpPr>
          <p:cNvPr id="1041" name="Google Shape;1041;p51"/>
          <p:cNvSpPr txBox="1"/>
          <p:nvPr/>
        </p:nvSpPr>
        <p:spPr>
          <a:xfrm>
            <a:off x="994833" y="2105026"/>
            <a:ext cx="4906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 = {w | w is empty, or if non-empty will end in 01}</a:t>
            </a:r>
            <a:endParaRPr/>
          </a:p>
        </p:txBody>
      </p:sp>
      <p:graphicFrame>
        <p:nvGraphicFramePr>
          <p:cNvPr id="1042" name="Google Shape;1042;p51"/>
          <p:cNvGraphicFramePr/>
          <p:nvPr/>
        </p:nvGraphicFramePr>
        <p:xfrm>
          <a:off x="1117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982125"/>
                <a:gridCol w="982125"/>
                <a:gridCol w="982125"/>
                <a:gridCol w="9821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δ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E</a:t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ε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*q’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{q’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43" name="Google Shape;1043;p51"/>
          <p:cNvCxnSpPr/>
          <p:nvPr/>
        </p:nvCxnSpPr>
        <p:spPr>
          <a:xfrm>
            <a:off x="711200" y="5486400"/>
            <a:ext cx="4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044" name="Google Shape;1044;p51"/>
          <p:cNvGrpSpPr/>
          <p:nvPr/>
        </p:nvGrpSpPr>
        <p:grpSpPr>
          <a:xfrm>
            <a:off x="4775201" y="5272088"/>
            <a:ext cx="1625600" cy="750887"/>
            <a:chOff x="2256" y="3321"/>
            <a:chExt cx="768" cy="473"/>
          </a:xfrm>
        </p:grpSpPr>
        <p:sp>
          <p:nvSpPr>
            <p:cNvPr id="1045" name="Google Shape;1045;p51"/>
            <p:cNvSpPr txBox="1"/>
            <p:nvPr/>
          </p:nvSpPr>
          <p:spPr>
            <a:xfrm>
              <a:off x="2534" y="3321"/>
              <a:ext cx="490" cy="19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ECLOSE(q’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sp>
          <p:nvSpPr>
            <p:cNvPr id="1046" name="Google Shape;1046;p51"/>
            <p:cNvSpPr txBox="1"/>
            <p:nvPr/>
          </p:nvSpPr>
          <p:spPr>
            <a:xfrm>
              <a:off x="2544" y="3600"/>
              <a:ext cx="468" cy="194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ECLOSE(q</a:t>
              </a:r>
              <a:r>
                <a:rPr baseline="-25000"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</p:txBody>
        </p:sp>
        <p:cxnSp>
          <p:nvCxnSpPr>
            <p:cNvPr id="1047" name="Google Shape;1047;p51"/>
            <p:cNvCxnSpPr/>
            <p:nvPr/>
          </p:nvCxnSpPr>
          <p:spPr>
            <a:xfrm flipH="1">
              <a:off x="2304" y="3456"/>
              <a:ext cx="240" cy="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048" name="Google Shape;1048;p51"/>
            <p:cNvCxnSpPr/>
            <p:nvPr/>
          </p:nvCxnSpPr>
          <p:spPr>
            <a:xfrm rot="10800000">
              <a:off x="2256" y="3696"/>
              <a:ext cx="288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1049" name="Google Shape;1049;p51"/>
          <p:cNvSpPr txBox="1"/>
          <p:nvPr>
            <p:ph idx="1" type="body"/>
          </p:nvPr>
        </p:nvSpPr>
        <p:spPr>
          <a:xfrm>
            <a:off x="6860117" y="2895600"/>
            <a:ext cx="508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u="sng"/>
              <a:t>Simulate for w=101: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pSp>
        <p:nvGrpSpPr>
          <p:cNvPr id="1050" name="Google Shape;1050;p51"/>
          <p:cNvGrpSpPr/>
          <p:nvPr/>
        </p:nvGrpSpPr>
        <p:grpSpPr>
          <a:xfrm>
            <a:off x="304800" y="3976688"/>
            <a:ext cx="1219200" cy="369332"/>
            <a:chOff x="228600" y="3976688"/>
            <a:chExt cx="914400" cy="369333"/>
          </a:xfrm>
        </p:grpSpPr>
        <p:cxnSp>
          <p:nvCxnSpPr>
            <p:cNvPr id="1051" name="Google Shape;1051;p51"/>
            <p:cNvCxnSpPr/>
            <p:nvPr/>
          </p:nvCxnSpPr>
          <p:spPr>
            <a:xfrm>
              <a:off x="533400" y="428625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52" name="Google Shape;1052;p51"/>
            <p:cNvSpPr txBox="1"/>
            <p:nvPr/>
          </p:nvSpPr>
          <p:spPr>
            <a:xfrm>
              <a:off x="228600" y="3976688"/>
              <a:ext cx="460271" cy="369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1053" name="Google Shape;1053;p51"/>
          <p:cNvGrpSpPr/>
          <p:nvPr/>
        </p:nvGrpSpPr>
        <p:grpSpPr>
          <a:xfrm>
            <a:off x="1930400" y="2625726"/>
            <a:ext cx="3556000" cy="1184275"/>
            <a:chOff x="1447800" y="2625725"/>
            <a:chExt cx="2667000" cy="1184275"/>
          </a:xfrm>
        </p:grpSpPr>
        <p:sp>
          <p:nvSpPr>
            <p:cNvPr id="1054" name="Google Shape;1054;p51"/>
            <p:cNvSpPr/>
            <p:nvPr/>
          </p:nvSpPr>
          <p:spPr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1055" name="Google Shape;1055;p51"/>
            <p:cNvCxnSpPr/>
            <p:nvPr/>
          </p:nvCxnSpPr>
          <p:spPr>
            <a:xfrm>
              <a:off x="2057400" y="350520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56" name="Google Shape;1056;p51"/>
            <p:cNvSpPr/>
            <p:nvPr/>
          </p:nvSpPr>
          <p:spPr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57" name="Google Shape;1057;p51"/>
            <p:cNvSpPr txBox="1"/>
            <p:nvPr/>
          </p:nvSpPr>
          <p:spPr>
            <a:xfrm>
              <a:off x="2117725" y="3159125"/>
              <a:ext cx="2262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51"/>
            <p:cNvSpPr/>
            <p:nvPr/>
          </p:nvSpPr>
          <p:spPr>
            <a:xfrm>
              <a:off x="1574800" y="2959100"/>
              <a:ext cx="419100" cy="317500"/>
            </a:xfrm>
            <a:custGeom>
              <a:rect b="b" l="l" r="r" t="t"/>
              <a:pathLst>
                <a:path extrusionOk="0" h="200" w="264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51"/>
            <p:cNvSpPr txBox="1"/>
            <p:nvPr/>
          </p:nvSpPr>
          <p:spPr>
            <a:xfrm>
              <a:off x="1447800" y="2625725"/>
              <a:ext cx="35730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0,1</a:t>
              </a:r>
              <a:endParaRPr/>
            </a:p>
          </p:txBody>
        </p:sp>
        <p:sp>
          <p:nvSpPr>
            <p:cNvPr id="1060" name="Google Shape;1060;p51"/>
            <p:cNvSpPr txBox="1"/>
            <p:nvPr/>
          </p:nvSpPr>
          <p:spPr>
            <a:xfrm>
              <a:off x="3048000" y="3162300"/>
              <a:ext cx="226265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061" name="Google Shape;1061;p51"/>
            <p:cNvSpPr/>
            <p:nvPr/>
          </p:nvSpPr>
          <p:spPr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cxnSp>
          <p:nvCxnSpPr>
            <p:cNvPr id="1062" name="Google Shape;1062;p51"/>
            <p:cNvCxnSpPr/>
            <p:nvPr/>
          </p:nvCxnSpPr>
          <p:spPr>
            <a:xfrm>
              <a:off x="3048000" y="35052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63" name="Google Shape;1063;p51"/>
            <p:cNvSpPr/>
            <p:nvPr/>
          </p:nvSpPr>
          <p:spPr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4" name="Google Shape;1064;p51"/>
          <p:cNvGrpSpPr/>
          <p:nvPr/>
        </p:nvGrpSpPr>
        <p:grpSpPr>
          <a:xfrm>
            <a:off x="1524000" y="3595688"/>
            <a:ext cx="812800" cy="976312"/>
            <a:chOff x="1143000" y="3595688"/>
            <a:chExt cx="609600" cy="976312"/>
          </a:xfrm>
        </p:grpSpPr>
        <p:sp>
          <p:nvSpPr>
            <p:cNvPr id="1065" name="Google Shape;1065;p51"/>
            <p:cNvSpPr/>
            <p:nvPr/>
          </p:nvSpPr>
          <p:spPr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q’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066" name="Google Shape;1066;p51"/>
            <p:cNvSpPr/>
            <p:nvPr/>
          </p:nvSpPr>
          <p:spPr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7" name="Google Shape;1067;p51"/>
            <p:cNvCxnSpPr/>
            <p:nvPr/>
          </p:nvCxnSpPr>
          <p:spPr>
            <a:xfrm flipH="1" rot="10800000">
              <a:off x="1447800" y="3733800"/>
              <a:ext cx="2286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068" name="Google Shape;1068;p51"/>
            <p:cNvSpPr txBox="1"/>
            <p:nvPr/>
          </p:nvSpPr>
          <p:spPr>
            <a:xfrm>
              <a:off x="1219200" y="3595688"/>
              <a:ext cx="214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9" name="Google Shape;1069;p51"/>
          <p:cNvSpPr txBox="1"/>
          <p:nvPr/>
        </p:nvSpPr>
        <p:spPr>
          <a:xfrm>
            <a:off x="5791200" y="647700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070;p51"/>
          <p:cNvSpPr txBox="1"/>
          <p:nvPr/>
        </p:nvSpPr>
        <p:spPr>
          <a:xfrm>
            <a:off x="9144000" y="3733800"/>
            <a:ext cx="4122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</p:txBody>
      </p:sp>
      <p:grpSp>
        <p:nvGrpSpPr>
          <p:cNvPr id="1071" name="Google Shape;1071;p51"/>
          <p:cNvGrpSpPr/>
          <p:nvPr/>
        </p:nvGrpSpPr>
        <p:grpSpPr>
          <a:xfrm>
            <a:off x="8585198" y="3886201"/>
            <a:ext cx="1479361" cy="719334"/>
            <a:chOff x="6439296" y="3886200"/>
            <a:chExt cx="1108762" cy="719750"/>
          </a:xfrm>
        </p:grpSpPr>
        <p:sp>
          <p:nvSpPr>
            <p:cNvPr id="1072" name="Google Shape;1072;p51"/>
            <p:cNvSpPr txBox="1"/>
            <p:nvPr/>
          </p:nvSpPr>
          <p:spPr>
            <a:xfrm>
              <a:off x="7277496" y="4267200"/>
              <a:ext cx="270562" cy="338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3" name="Google Shape;1073;p51"/>
            <p:cNvGrpSpPr/>
            <p:nvPr/>
          </p:nvGrpSpPr>
          <p:grpSpPr>
            <a:xfrm>
              <a:off x="6439296" y="4038746"/>
              <a:ext cx="973518" cy="533450"/>
              <a:chOff x="6439296" y="4038746"/>
              <a:chExt cx="973518" cy="533450"/>
            </a:xfrm>
          </p:grpSpPr>
          <p:sp>
            <p:nvSpPr>
              <p:cNvPr id="1074" name="Google Shape;1074;p51"/>
              <p:cNvSpPr txBox="1"/>
              <p:nvPr/>
            </p:nvSpPr>
            <p:spPr>
              <a:xfrm>
                <a:off x="6439296" y="4233446"/>
                <a:ext cx="309008" cy="3387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r>
                  <a:rPr baseline="-25000"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0</a:t>
                </a: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’</a:t>
                </a:r>
                <a:endParaRPr/>
              </a:p>
            </p:txBody>
          </p:sp>
          <p:cxnSp>
            <p:nvCxnSpPr>
              <p:cNvPr id="1075" name="Google Shape;1075;p51"/>
              <p:cNvCxnSpPr>
                <a:endCxn id="1074" idx="0"/>
              </p:cNvCxnSpPr>
              <p:nvPr/>
            </p:nvCxnSpPr>
            <p:spPr>
              <a:xfrm flipH="1">
                <a:off x="6593800" y="4038746"/>
                <a:ext cx="340500" cy="19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  <p:cxnSp>
            <p:nvCxnSpPr>
              <p:cNvPr id="1076" name="Google Shape;1076;p51"/>
              <p:cNvCxnSpPr>
                <a:stCxn id="1070" idx="2"/>
                <a:endCxn id="1072" idx="0"/>
              </p:cNvCxnSpPr>
              <p:nvPr/>
            </p:nvCxnSpPr>
            <p:spPr>
              <a:xfrm>
                <a:off x="7012614" y="4072461"/>
                <a:ext cx="400200" cy="194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stealth"/>
              </a:ln>
            </p:spPr>
          </p:cxnSp>
        </p:grpSp>
        <p:sp>
          <p:nvSpPr>
            <p:cNvPr id="1077" name="Google Shape;1077;p51"/>
            <p:cNvSpPr txBox="1"/>
            <p:nvPr/>
          </p:nvSpPr>
          <p:spPr>
            <a:xfrm>
              <a:off x="7162800" y="3886200"/>
              <a:ext cx="205685" cy="338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51"/>
            <p:cNvSpPr txBox="1"/>
            <p:nvPr/>
          </p:nvSpPr>
          <p:spPr>
            <a:xfrm>
              <a:off x="6629400" y="3886200"/>
              <a:ext cx="205685" cy="338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9" name="Google Shape;1079;p51"/>
          <p:cNvGrpSpPr/>
          <p:nvPr/>
        </p:nvGrpSpPr>
        <p:grpSpPr>
          <a:xfrm>
            <a:off x="9652010" y="4995865"/>
            <a:ext cx="462425" cy="719333"/>
            <a:chOff x="7239000" y="4995446"/>
            <a:chExt cx="347403" cy="719750"/>
          </a:xfrm>
        </p:grpSpPr>
        <p:sp>
          <p:nvSpPr>
            <p:cNvPr id="1080" name="Google Shape;1080;p51"/>
            <p:cNvSpPr txBox="1"/>
            <p:nvPr/>
          </p:nvSpPr>
          <p:spPr>
            <a:xfrm>
              <a:off x="7315200" y="5376446"/>
              <a:ext cx="271203" cy="338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1" name="Google Shape;1081;p51"/>
            <p:cNvCxnSpPr>
              <a:stCxn id="1082" idx="2"/>
              <a:endCxn id="1080" idx="0"/>
            </p:cNvCxnSpPr>
            <p:nvPr/>
          </p:nvCxnSpPr>
          <p:spPr>
            <a:xfrm>
              <a:off x="7450371" y="5105287"/>
              <a:ext cx="300" cy="271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083" name="Google Shape;1083;p51"/>
            <p:cNvSpPr txBox="1"/>
            <p:nvPr/>
          </p:nvSpPr>
          <p:spPr>
            <a:xfrm>
              <a:off x="7239000" y="4995446"/>
              <a:ext cx="217011" cy="338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4" name="Google Shape;1084;p51"/>
          <p:cNvGrpSpPr/>
          <p:nvPr/>
        </p:nvGrpSpPr>
        <p:grpSpPr>
          <a:xfrm>
            <a:off x="9652010" y="5605465"/>
            <a:ext cx="462425" cy="643157"/>
            <a:chOff x="7239000" y="5605046"/>
            <a:chExt cx="347403" cy="643574"/>
          </a:xfrm>
        </p:grpSpPr>
        <p:sp>
          <p:nvSpPr>
            <p:cNvPr id="1085" name="Google Shape;1085;p51"/>
            <p:cNvSpPr txBox="1"/>
            <p:nvPr/>
          </p:nvSpPr>
          <p:spPr>
            <a:xfrm>
              <a:off x="7315200" y="5909846"/>
              <a:ext cx="271203" cy="338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6" name="Google Shape;1086;p51"/>
            <p:cNvCxnSpPr>
              <a:stCxn id="1080" idx="2"/>
              <a:endCxn id="1085" idx="0"/>
            </p:cNvCxnSpPr>
            <p:nvPr/>
          </p:nvCxnSpPr>
          <p:spPr>
            <a:xfrm>
              <a:off x="7450802" y="5714850"/>
              <a:ext cx="0" cy="195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087" name="Google Shape;1087;p51"/>
            <p:cNvSpPr txBox="1"/>
            <p:nvPr/>
          </p:nvSpPr>
          <p:spPr>
            <a:xfrm>
              <a:off x="7239000" y="5605046"/>
              <a:ext cx="217011" cy="3387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8" name="Google Shape;1088;p51"/>
          <p:cNvGrpSpPr/>
          <p:nvPr/>
        </p:nvGrpSpPr>
        <p:grpSpPr>
          <a:xfrm>
            <a:off x="8432799" y="4462465"/>
            <a:ext cx="1681062" cy="719333"/>
            <a:chOff x="6324600" y="4462046"/>
            <a:chExt cx="1261497" cy="719750"/>
          </a:xfrm>
        </p:grpSpPr>
        <p:sp>
          <p:nvSpPr>
            <p:cNvPr id="1082" name="Google Shape;1082;p51"/>
            <p:cNvSpPr txBox="1"/>
            <p:nvPr/>
          </p:nvSpPr>
          <p:spPr>
            <a:xfrm>
              <a:off x="7315200" y="4766846"/>
              <a:ext cx="270897" cy="338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9" name="Google Shape;1089;p51"/>
            <p:cNvCxnSpPr>
              <a:stCxn id="1072" idx="2"/>
            </p:cNvCxnSpPr>
            <p:nvPr/>
          </p:nvCxnSpPr>
          <p:spPr>
            <a:xfrm>
              <a:off x="7413651" y="4605199"/>
              <a:ext cx="54000" cy="271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090" name="Google Shape;1090;p51"/>
            <p:cNvSpPr txBox="1"/>
            <p:nvPr/>
          </p:nvSpPr>
          <p:spPr>
            <a:xfrm>
              <a:off x="7239000" y="4462046"/>
              <a:ext cx="216767" cy="338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51"/>
            <p:cNvSpPr txBox="1"/>
            <p:nvPr/>
          </p:nvSpPr>
          <p:spPr>
            <a:xfrm>
              <a:off x="6484180" y="4843046"/>
              <a:ext cx="240825" cy="338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Ø</a:t>
              </a:r>
              <a:endParaRPr/>
            </a:p>
          </p:txBody>
        </p:sp>
        <p:cxnSp>
          <p:nvCxnSpPr>
            <p:cNvPr id="1092" name="Google Shape;1092;p51"/>
            <p:cNvCxnSpPr/>
            <p:nvPr/>
          </p:nvCxnSpPr>
          <p:spPr>
            <a:xfrm flipH="1" rot="-5400000">
              <a:off x="6499460" y="4782127"/>
              <a:ext cx="271046" cy="319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093" name="Google Shape;1093;p51"/>
            <p:cNvSpPr txBox="1"/>
            <p:nvPr/>
          </p:nvSpPr>
          <p:spPr>
            <a:xfrm>
              <a:off x="6324600" y="4495800"/>
              <a:ext cx="216767" cy="3387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4" name="Google Shape;1094;p51"/>
          <p:cNvSpPr txBox="1"/>
          <p:nvPr/>
        </p:nvSpPr>
        <p:spPr>
          <a:xfrm>
            <a:off x="8636000" y="4953001"/>
            <a:ext cx="2840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/>
          </a:p>
        </p:txBody>
      </p:sp>
      <p:sp>
        <p:nvSpPr>
          <p:cNvPr id="1095" name="Google Shape;1095;p51"/>
          <p:cNvSpPr txBox="1"/>
          <p:nvPr/>
        </p:nvSpPr>
        <p:spPr>
          <a:xfrm>
            <a:off x="3947459" y="1089363"/>
            <a:ext cx="7012625" cy="10156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 simulate any transition:</a:t>
            </a:r>
            <a:b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Step 1) Go to all immediate destination states.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Step 2) From there go to all their ε-closure states as well.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52"/>
          <p:cNvSpPr txBox="1"/>
          <p:nvPr>
            <p:ph idx="12" type="sldNum"/>
          </p:nvPr>
        </p:nvSpPr>
        <p:spPr>
          <a:xfrm>
            <a:off x="8940800" y="6248400"/>
            <a:ext cx="2540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4" name="Google Shape;1104;p52"/>
          <p:cNvSpPr txBox="1"/>
          <p:nvPr>
            <p:ph type="title"/>
          </p:nvPr>
        </p:nvSpPr>
        <p:spPr>
          <a:xfrm>
            <a:off x="1400115" y="187232"/>
            <a:ext cx="103907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another ε-NFA</a:t>
            </a:r>
            <a:endParaRPr/>
          </a:p>
        </p:txBody>
      </p:sp>
      <p:graphicFrame>
        <p:nvGraphicFramePr>
          <p:cNvPr id="1105" name="Google Shape;1105;p52"/>
          <p:cNvGraphicFramePr/>
          <p:nvPr/>
        </p:nvGraphicFramePr>
        <p:xfrm>
          <a:off x="1117600" y="4191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680100"/>
                <a:gridCol w="1183450"/>
                <a:gridCol w="657725"/>
                <a:gridCol w="16443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δ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E</a:t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ε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*q’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{q’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06" name="Google Shape;1106;p52"/>
          <p:cNvCxnSpPr/>
          <p:nvPr/>
        </p:nvCxnSpPr>
        <p:spPr>
          <a:xfrm>
            <a:off x="711200" y="4876800"/>
            <a:ext cx="406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7" name="Google Shape;1107;p52"/>
          <p:cNvSpPr txBox="1"/>
          <p:nvPr>
            <p:ph idx="1" type="body"/>
          </p:nvPr>
        </p:nvSpPr>
        <p:spPr>
          <a:xfrm>
            <a:off x="6182659" y="2209800"/>
            <a:ext cx="508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u="sng"/>
              <a:t>Simulate for w=101:</a:t>
            </a:r>
            <a:r>
              <a:rPr lang="en-US" sz="2800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			?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grpSp>
        <p:nvGrpSpPr>
          <p:cNvPr id="1108" name="Google Shape;1108;p52"/>
          <p:cNvGrpSpPr/>
          <p:nvPr/>
        </p:nvGrpSpPr>
        <p:grpSpPr>
          <a:xfrm>
            <a:off x="304800" y="3367088"/>
            <a:ext cx="1219200" cy="369332"/>
            <a:chOff x="228600" y="3976688"/>
            <a:chExt cx="914400" cy="369333"/>
          </a:xfrm>
        </p:grpSpPr>
        <p:cxnSp>
          <p:nvCxnSpPr>
            <p:cNvPr id="1109" name="Google Shape;1109;p52"/>
            <p:cNvCxnSpPr/>
            <p:nvPr/>
          </p:nvCxnSpPr>
          <p:spPr>
            <a:xfrm>
              <a:off x="533400" y="428625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10" name="Google Shape;1110;p52"/>
            <p:cNvSpPr txBox="1"/>
            <p:nvPr/>
          </p:nvSpPr>
          <p:spPr>
            <a:xfrm>
              <a:off x="228600" y="3976688"/>
              <a:ext cx="460271" cy="369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1111" name="Google Shape;1111;p52"/>
          <p:cNvSpPr/>
          <p:nvPr/>
        </p:nvSpPr>
        <p:spPr>
          <a:xfrm>
            <a:off x="2133600" y="26670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112" name="Google Shape;1112;p52"/>
          <p:cNvCxnSpPr/>
          <p:nvPr/>
        </p:nvCxnSpPr>
        <p:spPr>
          <a:xfrm>
            <a:off x="2743200" y="28956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52"/>
          <p:cNvSpPr/>
          <p:nvPr/>
        </p:nvSpPr>
        <p:spPr>
          <a:xfrm>
            <a:off x="3454400" y="26670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14" name="Google Shape;1114;p52"/>
          <p:cNvSpPr txBox="1"/>
          <p:nvPr/>
        </p:nvSpPr>
        <p:spPr>
          <a:xfrm>
            <a:off x="2823633" y="25495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2"/>
          <p:cNvSpPr/>
          <p:nvPr/>
        </p:nvSpPr>
        <p:spPr>
          <a:xfrm>
            <a:off x="2099733" y="2349500"/>
            <a:ext cx="558800" cy="317500"/>
          </a:xfrm>
          <a:custGeom>
            <a:rect b="b" l="l" r="r" t="t"/>
            <a:pathLst>
              <a:path extrusionOk="0" h="200" w="264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52"/>
          <p:cNvSpPr txBox="1"/>
          <p:nvPr/>
        </p:nvSpPr>
        <p:spPr>
          <a:xfrm>
            <a:off x="1930400" y="2016126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</a:t>
            </a:r>
            <a:endParaRPr/>
          </a:p>
        </p:txBody>
      </p:sp>
      <p:sp>
        <p:nvSpPr>
          <p:cNvPr id="1117" name="Google Shape;1117;p52"/>
          <p:cNvSpPr txBox="1"/>
          <p:nvPr/>
        </p:nvSpPr>
        <p:spPr>
          <a:xfrm>
            <a:off x="4064000" y="255270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18" name="Google Shape;1118;p52"/>
          <p:cNvSpPr/>
          <p:nvPr/>
        </p:nvSpPr>
        <p:spPr>
          <a:xfrm>
            <a:off x="4775200" y="26670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119" name="Google Shape;1119;p52"/>
          <p:cNvCxnSpPr/>
          <p:nvPr/>
        </p:nvCxnSpPr>
        <p:spPr>
          <a:xfrm>
            <a:off x="4064000" y="2895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0" name="Google Shape;1120;p52"/>
          <p:cNvSpPr/>
          <p:nvPr/>
        </p:nvSpPr>
        <p:spPr>
          <a:xfrm>
            <a:off x="4673600" y="2590800"/>
            <a:ext cx="812800" cy="609600"/>
          </a:xfrm>
          <a:prstGeom prst="ellipse">
            <a:avLst/>
          </a:prstGeom>
          <a:solidFill>
            <a:schemeClr val="accent1">
              <a:alpha val="12156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1" name="Google Shape;1121;p52"/>
          <p:cNvSpPr/>
          <p:nvPr/>
        </p:nvSpPr>
        <p:spPr>
          <a:xfrm>
            <a:off x="1625600" y="34290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q’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122" name="Google Shape;1122;p52"/>
          <p:cNvSpPr/>
          <p:nvPr/>
        </p:nvSpPr>
        <p:spPr>
          <a:xfrm>
            <a:off x="1524000" y="3352800"/>
            <a:ext cx="812800" cy="609600"/>
          </a:xfrm>
          <a:prstGeom prst="ellipse">
            <a:avLst/>
          </a:prstGeom>
          <a:solidFill>
            <a:schemeClr val="accent1">
              <a:alpha val="12156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3" name="Google Shape;1123;p52"/>
          <p:cNvCxnSpPr/>
          <p:nvPr/>
        </p:nvCxnSpPr>
        <p:spPr>
          <a:xfrm flipH="1" rot="10800000">
            <a:off x="1930400" y="3124200"/>
            <a:ext cx="3048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4" name="Google Shape;1124;p52"/>
          <p:cNvSpPr txBox="1"/>
          <p:nvPr/>
        </p:nvSpPr>
        <p:spPr>
          <a:xfrm>
            <a:off x="1625600" y="2986089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52"/>
          <p:cNvSpPr txBox="1"/>
          <p:nvPr/>
        </p:nvSpPr>
        <p:spPr>
          <a:xfrm>
            <a:off x="5791200" y="647700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6" name="Google Shape;1126;p52"/>
          <p:cNvCxnSpPr>
            <a:stCxn id="1111" idx="5"/>
          </p:cNvCxnSpPr>
          <p:nvPr/>
        </p:nvCxnSpPr>
        <p:spPr>
          <a:xfrm>
            <a:off x="2653926" y="3057245"/>
            <a:ext cx="495300" cy="447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27" name="Google Shape;1127;p52"/>
          <p:cNvSpPr txBox="1"/>
          <p:nvPr/>
        </p:nvSpPr>
        <p:spPr>
          <a:xfrm>
            <a:off x="2844800" y="2971800"/>
            <a:ext cx="285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8" name="Google Shape;1128;p52"/>
          <p:cNvSpPr/>
          <p:nvPr/>
        </p:nvSpPr>
        <p:spPr>
          <a:xfrm>
            <a:off x="3149600" y="33528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1129" name="Google Shape;1129;p52"/>
          <p:cNvCxnSpPr>
            <a:stCxn id="1128" idx="6"/>
            <a:endCxn id="1120" idx="3"/>
          </p:cNvCxnSpPr>
          <p:nvPr/>
        </p:nvCxnSpPr>
        <p:spPr>
          <a:xfrm flipH="1" rot="10800000">
            <a:off x="3759200" y="3111000"/>
            <a:ext cx="1033500" cy="47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130" name="Google Shape;1130;p52"/>
          <p:cNvSpPr txBox="1"/>
          <p:nvPr/>
        </p:nvSpPr>
        <p:spPr>
          <a:xfrm>
            <a:off x="4267200" y="290988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31" name="Google Shape;1131;p52"/>
          <p:cNvSpPr txBox="1"/>
          <p:nvPr/>
        </p:nvSpPr>
        <p:spPr>
          <a:xfrm>
            <a:off x="3454400" y="1002251"/>
            <a:ext cx="7012625" cy="101566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To simulate any transition:</a:t>
            </a:r>
            <a:b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Step 1) Go to all immediate destination states.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	Step 2) From there go to all their ε-closure states as well.</a:t>
            </a:r>
            <a:endParaRPr sz="20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8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0" name="Google Shape;1140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Equivalency of DFA, NFA, </a:t>
            </a:r>
            <a:r>
              <a:rPr lang="en-US"/>
              <a:t>ε</a:t>
            </a:r>
            <a:r>
              <a:rPr lang="en-US" sz="4000"/>
              <a:t>-NFA</a:t>
            </a:r>
            <a:r>
              <a:rPr lang="en-US"/>
              <a:t> </a:t>
            </a:r>
            <a:endParaRPr/>
          </a:p>
        </p:txBody>
      </p:sp>
      <p:sp>
        <p:nvSpPr>
          <p:cNvPr id="1141" name="Google Shape;1141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Theorem:</a:t>
            </a:r>
            <a:r>
              <a:rPr lang="en-US"/>
              <a:t> A language L is accepted by some ε</a:t>
            </a:r>
            <a:r>
              <a:rPr lang="en-US" sz="2800"/>
              <a:t>-NFA if and only if L is accepted by some DFA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 u="sng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Implication: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DFA ≡  NFA ≡ </a:t>
            </a:r>
            <a:r>
              <a:rPr lang="en-US"/>
              <a:t>ε</a:t>
            </a:r>
            <a:r>
              <a:rPr lang="en-US" sz="2400"/>
              <a:t>-NFA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(all accept Regular Languages)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0" name="Google Shape;1150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Eliminating </a:t>
            </a:r>
            <a:r>
              <a:rPr lang="en-US"/>
              <a:t>ε</a:t>
            </a:r>
            <a:r>
              <a:rPr lang="en-US" sz="4000"/>
              <a:t>-transitions</a:t>
            </a:r>
            <a:r>
              <a:rPr lang="en-US" sz="3200"/>
              <a:t> </a:t>
            </a:r>
            <a:endParaRPr/>
          </a:p>
        </p:txBody>
      </p:sp>
      <p:sp>
        <p:nvSpPr>
          <p:cNvPr id="1151" name="Google Shape;1151;p54"/>
          <p:cNvSpPr txBox="1"/>
          <p:nvPr>
            <p:ph idx="1" type="body"/>
          </p:nvPr>
        </p:nvSpPr>
        <p:spPr>
          <a:xfrm>
            <a:off x="711200" y="152979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Let E = {Q</a:t>
            </a:r>
            <a:r>
              <a:rPr baseline="-25000"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E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,∑,δ</a:t>
            </a:r>
            <a:r>
              <a:rPr baseline="-25000"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E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,q</a:t>
            </a:r>
            <a:r>
              <a:rPr baseline="-25000"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0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,F</a:t>
            </a:r>
            <a:r>
              <a:rPr baseline="-25000"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E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} be an </a:t>
            </a:r>
            <a:r>
              <a:rPr lang="en-US" sz="2400"/>
              <a:t>ε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-NFA</a:t>
            </a:r>
            <a:endParaRPr sz="24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u="sng">
                <a:latin typeface="Merriweather Sans"/>
                <a:ea typeface="Merriweather Sans"/>
                <a:cs typeface="Merriweather Sans"/>
                <a:sym typeface="Merriweather Sans"/>
              </a:rPr>
              <a:t>Goal: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 To build DFA D={</a:t>
            </a:r>
            <a:r>
              <a:rPr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Q</a:t>
            </a:r>
            <a:r>
              <a:rPr baseline="-25000"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,∑,δ</a:t>
            </a:r>
            <a:r>
              <a:rPr baseline="-25000"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,{q</a:t>
            </a:r>
            <a:r>
              <a:rPr baseline="-25000"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},F</a:t>
            </a:r>
            <a:r>
              <a:rPr baseline="-25000" lang="en-US" sz="24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400">
                <a:latin typeface="Merriweather Sans"/>
                <a:ea typeface="Merriweather Sans"/>
                <a:cs typeface="Merriweather Sans"/>
                <a:sym typeface="Merriweather Sans"/>
              </a:rPr>
              <a:t>} s.t. L(D)=L(E)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u="sng">
                <a:latin typeface="Merriweather Sans"/>
                <a:ea typeface="Merriweather Sans"/>
                <a:cs typeface="Merriweather Sans"/>
                <a:sym typeface="Merriweather Sans"/>
              </a:rPr>
              <a:t>Construction:</a:t>
            </a:r>
            <a:endParaRPr sz="24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Q</a:t>
            </a:r>
            <a:r>
              <a:rPr baseline="-25000" lang="en-US" sz="20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= all reachable subsets of Q</a:t>
            </a:r>
            <a:r>
              <a:rPr baseline="-25000"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E </a:t>
            </a: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factoring in </a:t>
            </a:r>
            <a:r>
              <a:rPr lang="en-US" sz="2000"/>
              <a:t>ε-closures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q</a:t>
            </a:r>
            <a:r>
              <a:rPr baseline="-25000"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 = ECLOSE(q</a:t>
            </a:r>
            <a:r>
              <a:rPr baseline="-25000"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0</a:t>
            </a: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)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F</a:t>
            </a:r>
            <a:r>
              <a:rPr baseline="-25000" lang="en-US" sz="20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=subsets S in Q</a:t>
            </a:r>
            <a:r>
              <a:rPr baseline="-25000"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 s.t. S</a:t>
            </a:r>
            <a:r>
              <a:rPr lang="en-US" sz="2000"/>
              <a:t>∩F</a:t>
            </a:r>
            <a:r>
              <a:rPr baseline="-25000" lang="en-US" sz="2000"/>
              <a:t>E</a:t>
            </a:r>
            <a:r>
              <a:rPr lang="en-US" sz="2000"/>
              <a:t>≠Φ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Arial"/>
              <a:buAutoNum type="arabicPeriod"/>
            </a:pPr>
            <a:r>
              <a:rPr lang="en-US" sz="20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 sz="20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: for each subset S of Q</a:t>
            </a:r>
            <a:r>
              <a:rPr baseline="-25000"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E</a:t>
            </a: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 and for each input symbol </a:t>
            </a:r>
            <a:r>
              <a:rPr i="1"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a∈</a:t>
            </a:r>
            <a:r>
              <a:rPr lang="en-US" sz="2000">
                <a:latin typeface="Merriweather Sans"/>
                <a:ea typeface="Merriweather Sans"/>
                <a:cs typeface="Merriweather Sans"/>
                <a:sym typeface="Merriweather Sans"/>
              </a:rPr>
              <a:t>∑: </a:t>
            </a:r>
            <a:endParaRPr/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Merriweather Sans"/>
                <a:ea typeface="Merriweather Sans"/>
                <a:cs typeface="Merriweather Sans"/>
                <a:sym typeface="Merriweather Sans"/>
              </a:rPr>
              <a:t>Let R= 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U</a:t>
            </a:r>
            <a:r>
              <a:rPr lang="en-US" sz="1800">
                <a:latin typeface="Merriweather Sans"/>
                <a:ea typeface="Merriweather Sans"/>
                <a:cs typeface="Merriweather Sans"/>
                <a:sym typeface="Merriweather Sans"/>
              </a:rPr>
              <a:t> δ</a:t>
            </a:r>
            <a:r>
              <a:rPr baseline="-25000" lang="en-US" sz="1800">
                <a:latin typeface="Merriweather Sans"/>
                <a:ea typeface="Merriweather Sans"/>
                <a:cs typeface="Merriweather Sans"/>
                <a:sym typeface="Merriweather Sans"/>
              </a:rPr>
              <a:t>E</a:t>
            </a:r>
            <a:r>
              <a:rPr lang="en-US" sz="1800">
                <a:latin typeface="Merriweather Sans"/>
                <a:ea typeface="Merriweather Sans"/>
                <a:cs typeface="Merriweather Sans"/>
                <a:sym typeface="Merriweather Sans"/>
              </a:rPr>
              <a:t>(p,a)		</a:t>
            </a:r>
            <a:r>
              <a:rPr lang="en-US" sz="1800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// go to destination states</a:t>
            </a:r>
            <a:endParaRPr sz="1800">
              <a:solidFill>
                <a:srgbClr val="0070C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Merriweather Sans"/>
              <a:ea typeface="Merriweather Sans"/>
              <a:cs typeface="Merriweather Sans"/>
              <a:sym typeface="Merriweather Sans"/>
            </a:endParaRPr>
          </a:p>
          <a:p>
            <a:pPr indent="-4572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800"/>
              <a:buChar char="•"/>
            </a:pPr>
            <a:r>
              <a:rPr lang="en-US" sz="18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δ</a:t>
            </a:r>
            <a:r>
              <a:rPr baseline="-25000" lang="en-US" sz="18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D</a:t>
            </a:r>
            <a:r>
              <a:rPr lang="en-US" sz="1800">
                <a:solidFill>
                  <a:schemeClr val="hlink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(S,a)</a:t>
            </a:r>
            <a:r>
              <a:rPr lang="en-US" sz="1800">
                <a:latin typeface="Merriweather Sans"/>
                <a:ea typeface="Merriweather Sans"/>
                <a:cs typeface="Merriweather Sans"/>
                <a:sym typeface="Merriweather Sans"/>
              </a:rPr>
              <a:t> = </a:t>
            </a:r>
            <a:r>
              <a:rPr lang="en-US">
                <a:latin typeface="Merriweather Sans"/>
                <a:ea typeface="Merriweather Sans"/>
                <a:cs typeface="Merriweather Sans"/>
                <a:sym typeface="Merriweather Sans"/>
              </a:rPr>
              <a:t>U</a:t>
            </a:r>
            <a:r>
              <a:rPr lang="en-US" sz="1800">
                <a:latin typeface="Merriweather Sans"/>
                <a:ea typeface="Merriweather Sans"/>
                <a:cs typeface="Merriweather Sans"/>
                <a:sym typeface="Merriweather Sans"/>
              </a:rPr>
              <a:t> ECLOSE(r)	</a:t>
            </a:r>
            <a:r>
              <a:rPr lang="en-US" sz="1800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// from there, take a union</a:t>
            </a:r>
            <a:br>
              <a:rPr lang="en-US" sz="1800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</a:br>
            <a:r>
              <a:rPr lang="en-US" sz="1800">
                <a:solidFill>
                  <a:srgbClr val="0070C0"/>
                </a:solidFill>
                <a:latin typeface="Merriweather Sans"/>
                <a:ea typeface="Merriweather Sans"/>
                <a:cs typeface="Merriweather Sans"/>
                <a:sym typeface="Merriweather Sans"/>
              </a:rPr>
              <a:t>					of all their ε-closures</a:t>
            </a:r>
            <a:endParaRPr sz="1800">
              <a:solidFill>
                <a:srgbClr val="0070C0"/>
              </a:solidFill>
              <a:latin typeface="Merriweather Sans"/>
              <a:ea typeface="Merriweather Sans"/>
              <a:cs typeface="Merriweather Sans"/>
              <a:sym typeface="Merriweather Sans"/>
            </a:endParaRPr>
          </a:p>
        </p:txBody>
      </p:sp>
      <p:sp>
        <p:nvSpPr>
          <p:cNvPr id="1152" name="Google Shape;1152;p54"/>
          <p:cNvSpPr txBox="1"/>
          <p:nvPr/>
        </p:nvSpPr>
        <p:spPr>
          <a:xfrm>
            <a:off x="3244462" y="4522694"/>
            <a:ext cx="511679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in s</a:t>
            </a:r>
            <a:endParaRPr/>
          </a:p>
        </p:txBody>
      </p:sp>
      <p:sp>
        <p:nvSpPr>
          <p:cNvPr id="1153" name="Google Shape;1153;p54"/>
          <p:cNvSpPr txBox="1"/>
          <p:nvPr/>
        </p:nvSpPr>
        <p:spPr>
          <a:xfrm>
            <a:off x="3500302" y="5176663"/>
            <a:ext cx="50687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 in R</a:t>
            </a:r>
            <a:endParaRPr/>
          </a:p>
        </p:txBody>
      </p:sp>
      <p:cxnSp>
        <p:nvCxnSpPr>
          <p:cNvPr id="1154" name="Google Shape;1154;p54"/>
          <p:cNvCxnSpPr/>
          <p:nvPr/>
        </p:nvCxnSpPr>
        <p:spPr>
          <a:xfrm>
            <a:off x="711200" y="6248400"/>
            <a:ext cx="10972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Google Shape;1162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3" name="Google Shape;1163;p55"/>
          <p:cNvSpPr txBox="1"/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ε-NFA 🡺 DFA</a:t>
            </a:r>
            <a:endParaRPr/>
          </a:p>
        </p:txBody>
      </p:sp>
      <p:sp>
        <p:nvSpPr>
          <p:cNvPr id="1164" name="Google Shape;1164;p55"/>
          <p:cNvSpPr txBox="1"/>
          <p:nvPr/>
        </p:nvSpPr>
        <p:spPr>
          <a:xfrm>
            <a:off x="994833" y="2105026"/>
            <a:ext cx="4906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 = {w | w is empty, or if non-empty will end in 01}</a:t>
            </a:r>
            <a:endParaRPr/>
          </a:p>
        </p:txBody>
      </p:sp>
      <p:grpSp>
        <p:nvGrpSpPr>
          <p:cNvPr id="1165" name="Google Shape;1165;p55"/>
          <p:cNvGrpSpPr/>
          <p:nvPr/>
        </p:nvGrpSpPr>
        <p:grpSpPr>
          <a:xfrm>
            <a:off x="-101600" y="3976688"/>
            <a:ext cx="1219200" cy="369332"/>
            <a:chOff x="228600" y="3976688"/>
            <a:chExt cx="914400" cy="369333"/>
          </a:xfrm>
        </p:grpSpPr>
        <p:cxnSp>
          <p:nvCxnSpPr>
            <p:cNvPr id="1166" name="Google Shape;1166;p55"/>
            <p:cNvCxnSpPr/>
            <p:nvPr/>
          </p:nvCxnSpPr>
          <p:spPr>
            <a:xfrm>
              <a:off x="533400" y="428625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67" name="Google Shape;1167;p55"/>
            <p:cNvSpPr txBox="1"/>
            <p:nvPr/>
          </p:nvSpPr>
          <p:spPr>
            <a:xfrm>
              <a:off x="228600" y="3976688"/>
              <a:ext cx="460271" cy="369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1168" name="Google Shape;1168;p55"/>
          <p:cNvSpPr/>
          <p:nvPr/>
        </p:nvSpPr>
        <p:spPr>
          <a:xfrm>
            <a:off x="1727200" y="32766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169" name="Google Shape;1169;p55"/>
          <p:cNvCxnSpPr/>
          <p:nvPr/>
        </p:nvCxnSpPr>
        <p:spPr>
          <a:xfrm>
            <a:off x="2336800" y="35052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0" name="Google Shape;1170;p55"/>
          <p:cNvSpPr/>
          <p:nvPr/>
        </p:nvSpPr>
        <p:spPr>
          <a:xfrm>
            <a:off x="3048000" y="32766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71" name="Google Shape;1171;p55"/>
          <p:cNvSpPr txBox="1"/>
          <p:nvPr/>
        </p:nvSpPr>
        <p:spPr>
          <a:xfrm>
            <a:off x="2417233" y="31591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55"/>
          <p:cNvSpPr/>
          <p:nvPr/>
        </p:nvSpPr>
        <p:spPr>
          <a:xfrm>
            <a:off x="1693333" y="2959100"/>
            <a:ext cx="558800" cy="317500"/>
          </a:xfrm>
          <a:custGeom>
            <a:rect b="b" l="l" r="r" t="t"/>
            <a:pathLst>
              <a:path extrusionOk="0" h="200" w="264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55"/>
          <p:cNvSpPr txBox="1"/>
          <p:nvPr/>
        </p:nvSpPr>
        <p:spPr>
          <a:xfrm>
            <a:off x="1524000" y="2625726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</a:t>
            </a:r>
            <a:endParaRPr/>
          </a:p>
        </p:txBody>
      </p:sp>
      <p:sp>
        <p:nvSpPr>
          <p:cNvPr id="1174" name="Google Shape;1174;p55"/>
          <p:cNvSpPr txBox="1"/>
          <p:nvPr/>
        </p:nvSpPr>
        <p:spPr>
          <a:xfrm>
            <a:off x="3657600" y="316230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75" name="Google Shape;1175;p55"/>
          <p:cNvSpPr/>
          <p:nvPr/>
        </p:nvSpPr>
        <p:spPr>
          <a:xfrm>
            <a:off x="4368800" y="32766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176" name="Google Shape;1176;p55"/>
          <p:cNvCxnSpPr/>
          <p:nvPr/>
        </p:nvCxnSpPr>
        <p:spPr>
          <a:xfrm>
            <a:off x="3657600" y="3505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7" name="Google Shape;1177;p55"/>
          <p:cNvSpPr/>
          <p:nvPr/>
        </p:nvSpPr>
        <p:spPr>
          <a:xfrm>
            <a:off x="4267200" y="3200400"/>
            <a:ext cx="812800" cy="609600"/>
          </a:xfrm>
          <a:prstGeom prst="ellipse">
            <a:avLst/>
          </a:prstGeom>
          <a:solidFill>
            <a:schemeClr val="accent1">
              <a:alpha val="12156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8" name="Google Shape;1178;p55"/>
          <p:cNvGrpSpPr/>
          <p:nvPr/>
        </p:nvGrpSpPr>
        <p:grpSpPr>
          <a:xfrm>
            <a:off x="1117600" y="3595688"/>
            <a:ext cx="812800" cy="976312"/>
            <a:chOff x="1143000" y="3595688"/>
            <a:chExt cx="609600" cy="976312"/>
          </a:xfrm>
        </p:grpSpPr>
        <p:sp>
          <p:nvSpPr>
            <p:cNvPr id="1179" name="Google Shape;1179;p55"/>
            <p:cNvSpPr/>
            <p:nvPr/>
          </p:nvSpPr>
          <p:spPr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q’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180" name="Google Shape;1180;p55"/>
            <p:cNvSpPr/>
            <p:nvPr/>
          </p:nvSpPr>
          <p:spPr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1" name="Google Shape;1181;p55"/>
            <p:cNvCxnSpPr/>
            <p:nvPr/>
          </p:nvCxnSpPr>
          <p:spPr>
            <a:xfrm flipH="1" rot="10800000">
              <a:off x="1447800" y="3733800"/>
              <a:ext cx="2286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182" name="Google Shape;1182;p55"/>
            <p:cNvSpPr txBox="1"/>
            <p:nvPr/>
          </p:nvSpPr>
          <p:spPr>
            <a:xfrm>
              <a:off x="1219200" y="3595688"/>
              <a:ext cx="214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3" name="Google Shape;1183;p55"/>
          <p:cNvSpPr txBox="1"/>
          <p:nvPr/>
        </p:nvSpPr>
        <p:spPr>
          <a:xfrm>
            <a:off x="5791200" y="647700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84" name="Google Shape;1184;p55"/>
          <p:cNvGraphicFramePr/>
          <p:nvPr/>
        </p:nvGraphicFramePr>
        <p:xfrm>
          <a:off x="1117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982125"/>
                <a:gridCol w="982125"/>
                <a:gridCol w="982125"/>
                <a:gridCol w="9821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δ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E</a:t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ε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*q’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{q’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85" name="Google Shape;1185;p55"/>
          <p:cNvGraphicFramePr/>
          <p:nvPr/>
        </p:nvGraphicFramePr>
        <p:xfrm>
          <a:off x="5892800" y="4876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1286925"/>
                <a:gridCol w="1286925"/>
                <a:gridCol w="1286925"/>
              </a:tblGrid>
              <a:tr h="52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δ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*{q’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t/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186" name="Google Shape;1186;p55"/>
          <p:cNvCxnSpPr/>
          <p:nvPr/>
        </p:nvCxnSpPr>
        <p:spPr>
          <a:xfrm>
            <a:off x="711200" y="5562600"/>
            <a:ext cx="4064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187" name="Google Shape;1187;p55"/>
          <p:cNvCxnSpPr/>
          <p:nvPr/>
        </p:nvCxnSpPr>
        <p:spPr>
          <a:xfrm>
            <a:off x="5588000" y="5562600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6" name="Google Shape;1196;p56"/>
          <p:cNvSpPr txBox="1"/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ε-NFA 🡺 DFA</a:t>
            </a:r>
            <a:endParaRPr/>
          </a:p>
        </p:txBody>
      </p:sp>
      <p:sp>
        <p:nvSpPr>
          <p:cNvPr id="1197" name="Google Shape;1197;p56"/>
          <p:cNvSpPr txBox="1"/>
          <p:nvPr/>
        </p:nvSpPr>
        <p:spPr>
          <a:xfrm>
            <a:off x="994833" y="2105026"/>
            <a:ext cx="49062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L = {w | w is empty, or if non-empty will end in 01}</a:t>
            </a:r>
            <a:endParaRPr/>
          </a:p>
        </p:txBody>
      </p:sp>
      <p:grpSp>
        <p:nvGrpSpPr>
          <p:cNvPr id="1198" name="Google Shape;1198;p56"/>
          <p:cNvGrpSpPr/>
          <p:nvPr/>
        </p:nvGrpSpPr>
        <p:grpSpPr>
          <a:xfrm>
            <a:off x="-101600" y="3976688"/>
            <a:ext cx="1219200" cy="369332"/>
            <a:chOff x="228600" y="3976688"/>
            <a:chExt cx="914400" cy="369333"/>
          </a:xfrm>
        </p:grpSpPr>
        <p:cxnSp>
          <p:nvCxnSpPr>
            <p:cNvPr id="1199" name="Google Shape;1199;p56"/>
            <p:cNvCxnSpPr/>
            <p:nvPr/>
          </p:nvCxnSpPr>
          <p:spPr>
            <a:xfrm>
              <a:off x="533400" y="4286250"/>
              <a:ext cx="6096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00" name="Google Shape;1200;p56"/>
            <p:cNvSpPr txBox="1"/>
            <p:nvPr/>
          </p:nvSpPr>
          <p:spPr>
            <a:xfrm>
              <a:off x="228600" y="3976688"/>
              <a:ext cx="460271" cy="3693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1201" name="Google Shape;1201;p56"/>
          <p:cNvSpPr/>
          <p:nvPr/>
        </p:nvSpPr>
        <p:spPr>
          <a:xfrm>
            <a:off x="1727200" y="32766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1202" name="Google Shape;1202;p56"/>
          <p:cNvCxnSpPr/>
          <p:nvPr/>
        </p:nvCxnSpPr>
        <p:spPr>
          <a:xfrm>
            <a:off x="2336800" y="35052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3" name="Google Shape;1203;p56"/>
          <p:cNvSpPr/>
          <p:nvPr/>
        </p:nvSpPr>
        <p:spPr>
          <a:xfrm>
            <a:off x="3048000" y="32766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04" name="Google Shape;1204;p56"/>
          <p:cNvSpPr txBox="1"/>
          <p:nvPr/>
        </p:nvSpPr>
        <p:spPr>
          <a:xfrm>
            <a:off x="2417233" y="315912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8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56"/>
          <p:cNvSpPr/>
          <p:nvPr/>
        </p:nvSpPr>
        <p:spPr>
          <a:xfrm>
            <a:off x="1693333" y="2959100"/>
            <a:ext cx="558800" cy="317500"/>
          </a:xfrm>
          <a:custGeom>
            <a:rect b="b" l="l" r="r" t="t"/>
            <a:pathLst>
              <a:path extrusionOk="0" h="200" w="264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56"/>
          <p:cNvSpPr txBox="1"/>
          <p:nvPr/>
        </p:nvSpPr>
        <p:spPr>
          <a:xfrm>
            <a:off x="1524000" y="2625726"/>
            <a:ext cx="47641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</a:t>
            </a:r>
            <a:endParaRPr/>
          </a:p>
        </p:txBody>
      </p:sp>
      <p:sp>
        <p:nvSpPr>
          <p:cNvPr id="1207" name="Google Shape;1207;p56"/>
          <p:cNvSpPr txBox="1"/>
          <p:nvPr/>
        </p:nvSpPr>
        <p:spPr>
          <a:xfrm>
            <a:off x="3657600" y="316230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08" name="Google Shape;1208;p56"/>
          <p:cNvSpPr/>
          <p:nvPr/>
        </p:nvSpPr>
        <p:spPr>
          <a:xfrm>
            <a:off x="4368800" y="3276600"/>
            <a:ext cx="609600" cy="4572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209" name="Google Shape;1209;p56"/>
          <p:cNvCxnSpPr/>
          <p:nvPr/>
        </p:nvCxnSpPr>
        <p:spPr>
          <a:xfrm>
            <a:off x="3657600" y="3505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0" name="Google Shape;1210;p56"/>
          <p:cNvSpPr/>
          <p:nvPr/>
        </p:nvSpPr>
        <p:spPr>
          <a:xfrm>
            <a:off x="4267200" y="3200400"/>
            <a:ext cx="812800" cy="609600"/>
          </a:xfrm>
          <a:prstGeom prst="ellipse">
            <a:avLst/>
          </a:prstGeom>
          <a:solidFill>
            <a:schemeClr val="accent1">
              <a:alpha val="12156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1" name="Google Shape;1211;p56"/>
          <p:cNvGrpSpPr/>
          <p:nvPr/>
        </p:nvGrpSpPr>
        <p:grpSpPr>
          <a:xfrm>
            <a:off x="1117600" y="3595688"/>
            <a:ext cx="812800" cy="976312"/>
            <a:chOff x="1143000" y="3595688"/>
            <a:chExt cx="609600" cy="976312"/>
          </a:xfrm>
        </p:grpSpPr>
        <p:sp>
          <p:nvSpPr>
            <p:cNvPr id="1212" name="Google Shape;1212;p56"/>
            <p:cNvSpPr/>
            <p:nvPr/>
          </p:nvSpPr>
          <p:spPr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q’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213" name="Google Shape;1213;p56"/>
            <p:cNvSpPr/>
            <p:nvPr/>
          </p:nvSpPr>
          <p:spPr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4" name="Google Shape;1214;p56"/>
            <p:cNvCxnSpPr/>
            <p:nvPr/>
          </p:nvCxnSpPr>
          <p:spPr>
            <a:xfrm flipH="1" rot="10800000">
              <a:off x="1447800" y="3733800"/>
              <a:ext cx="2286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15" name="Google Shape;1215;p56"/>
            <p:cNvSpPr txBox="1"/>
            <p:nvPr/>
          </p:nvSpPr>
          <p:spPr>
            <a:xfrm>
              <a:off x="1219200" y="3595688"/>
              <a:ext cx="2142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ε</a:t>
              </a:r>
              <a:endParaRPr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6" name="Google Shape;1216;p56"/>
          <p:cNvSpPr txBox="1"/>
          <p:nvPr/>
        </p:nvSpPr>
        <p:spPr>
          <a:xfrm>
            <a:off x="5791200" y="6477001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17" name="Google Shape;1217;p56"/>
          <p:cNvGraphicFramePr/>
          <p:nvPr/>
        </p:nvGraphicFramePr>
        <p:xfrm>
          <a:off x="1117600" y="487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982125"/>
                <a:gridCol w="982125"/>
                <a:gridCol w="982125"/>
                <a:gridCol w="982125"/>
              </a:tblGrid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δ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E</a:t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Merriweather Sans"/>
                        <a:ea typeface="Merriweather Sans"/>
                        <a:cs typeface="Merriweather Sans"/>
                        <a:sym typeface="Merriweather Sans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680"/>
                        <a:buFont typeface="Noto Sans Symbols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ε</a:t>
                      </a:r>
                      <a:endParaRPr b="0" i="0" sz="2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*q’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{q’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Ø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18" name="Google Shape;1218;p56"/>
          <p:cNvGraphicFramePr/>
          <p:nvPr/>
        </p:nvGraphicFramePr>
        <p:xfrm>
          <a:off x="5892800" y="48768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1286925"/>
                <a:gridCol w="1286925"/>
                <a:gridCol w="1286925"/>
              </a:tblGrid>
              <a:tr h="522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δ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Merriweather Sans"/>
                          <a:ea typeface="Merriweather Sans"/>
                          <a:cs typeface="Merriweather Sans"/>
                          <a:sym typeface="Merriweather Sans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*{q’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baseline="-2500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7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840"/>
                        <a:buFont typeface="Noto Sans Symbols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{q</a:t>
                      </a:r>
                      <a:r>
                        <a:rPr b="0" baseline="-2500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b="0" i="0" sz="14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219" name="Google Shape;1219;p56"/>
          <p:cNvCxnSpPr/>
          <p:nvPr/>
        </p:nvCxnSpPr>
        <p:spPr>
          <a:xfrm>
            <a:off x="711200" y="5562600"/>
            <a:ext cx="4064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220" name="Google Shape;1220;p56"/>
          <p:cNvCxnSpPr/>
          <p:nvPr/>
        </p:nvCxnSpPr>
        <p:spPr>
          <a:xfrm>
            <a:off x="5588000" y="5562600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221" name="Google Shape;1221;p56"/>
          <p:cNvGrpSpPr/>
          <p:nvPr/>
        </p:nvGrpSpPr>
        <p:grpSpPr>
          <a:xfrm>
            <a:off x="5384800" y="2525714"/>
            <a:ext cx="4978400" cy="2046287"/>
            <a:chOff x="4038600" y="2526268"/>
            <a:chExt cx="3733800" cy="2045732"/>
          </a:xfrm>
        </p:grpSpPr>
        <p:sp>
          <p:nvSpPr>
            <p:cNvPr id="1222" name="Google Shape;1222;p56"/>
            <p:cNvSpPr/>
            <p:nvPr/>
          </p:nvSpPr>
          <p:spPr>
            <a:xfrm>
              <a:off x="4876800" y="3810000"/>
              <a:ext cx="762000" cy="671512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{q’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 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/>
            </a:p>
          </p:txBody>
        </p:sp>
        <p:sp>
          <p:nvSpPr>
            <p:cNvPr id="1223" name="Google Shape;1223;p56"/>
            <p:cNvSpPr/>
            <p:nvPr/>
          </p:nvSpPr>
          <p:spPr>
            <a:xfrm>
              <a:off x="4800600" y="3733800"/>
              <a:ext cx="914400" cy="838200"/>
            </a:xfrm>
            <a:prstGeom prst="ellipse">
              <a:avLst/>
            </a:prstGeom>
            <a:solidFill>
              <a:schemeClr val="accent1">
                <a:alpha val="1215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24" name="Google Shape;1224;p56"/>
            <p:cNvCxnSpPr/>
            <p:nvPr/>
          </p:nvCxnSpPr>
          <p:spPr>
            <a:xfrm flipH="1" rot="10800000">
              <a:off x="5562600" y="3581400"/>
              <a:ext cx="228600" cy="228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1225" name="Google Shape;1225;p56"/>
            <p:cNvSpPr txBox="1"/>
            <p:nvPr/>
          </p:nvSpPr>
          <p:spPr>
            <a:xfrm>
              <a:off x="5410200" y="3352800"/>
              <a:ext cx="226265" cy="369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26" name="Google Shape;1226;p56"/>
            <p:cNvGrpSpPr/>
            <p:nvPr/>
          </p:nvGrpSpPr>
          <p:grpSpPr>
            <a:xfrm>
              <a:off x="4038600" y="3962400"/>
              <a:ext cx="914400" cy="369232"/>
              <a:chOff x="228600" y="3976688"/>
              <a:chExt cx="914400" cy="369233"/>
            </a:xfrm>
          </p:grpSpPr>
          <p:cxnSp>
            <p:nvCxnSpPr>
              <p:cNvPr id="1227" name="Google Shape;1227;p56"/>
              <p:cNvCxnSpPr/>
              <p:nvPr/>
            </p:nvCxnSpPr>
            <p:spPr>
              <a:xfrm>
                <a:off x="533400" y="4286250"/>
                <a:ext cx="609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triangle"/>
              </a:ln>
            </p:spPr>
          </p:cxnSp>
          <p:sp>
            <p:nvSpPr>
              <p:cNvPr id="1228" name="Google Shape;1228;p56"/>
              <p:cNvSpPr txBox="1"/>
              <p:nvPr/>
            </p:nvSpPr>
            <p:spPr>
              <a:xfrm>
                <a:off x="228600" y="3976688"/>
                <a:ext cx="460271" cy="3692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start</a:t>
                </a:r>
                <a:endParaRPr/>
              </a:p>
            </p:txBody>
          </p:sp>
        </p:grpSp>
        <p:cxnSp>
          <p:nvCxnSpPr>
            <p:cNvPr id="1229" name="Google Shape;1229;p56"/>
            <p:cNvCxnSpPr/>
            <p:nvPr/>
          </p:nvCxnSpPr>
          <p:spPr>
            <a:xfrm rot="5400000">
              <a:off x="3124200" y="3581400"/>
              <a:ext cx="1981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30" name="Google Shape;1230;p56"/>
            <p:cNvSpPr/>
            <p:nvPr/>
          </p:nvSpPr>
          <p:spPr>
            <a:xfrm>
              <a:off x="5638800" y="29718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1" name="Google Shape;1231;p56"/>
            <p:cNvSpPr/>
            <p:nvPr/>
          </p:nvSpPr>
          <p:spPr>
            <a:xfrm>
              <a:off x="6934200" y="31242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{q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,q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}</a:t>
              </a:r>
              <a:endParaRPr baseline="-2500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2" name="Google Shape;1232;p56"/>
            <p:cNvSpPr/>
            <p:nvPr/>
          </p:nvSpPr>
          <p:spPr>
            <a:xfrm>
              <a:off x="6858000" y="3048000"/>
              <a:ext cx="914400" cy="838200"/>
            </a:xfrm>
            <a:prstGeom prst="ellipse">
              <a:avLst/>
            </a:prstGeom>
            <a:solidFill>
              <a:schemeClr val="accent1">
                <a:alpha val="1215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3" name="Google Shape;1233;p56"/>
            <p:cNvCxnSpPr>
              <a:stCxn id="1230" idx="6"/>
              <a:endCxn id="1232" idx="2"/>
            </p:cNvCxnSpPr>
            <p:nvPr/>
          </p:nvCxnSpPr>
          <p:spPr>
            <a:xfrm>
              <a:off x="6400800" y="3314700"/>
              <a:ext cx="457200" cy="15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34" name="Google Shape;1234;p56"/>
            <p:cNvSpPr txBox="1"/>
            <p:nvPr/>
          </p:nvSpPr>
          <p:spPr>
            <a:xfrm>
              <a:off x="6553200" y="3352800"/>
              <a:ext cx="226265" cy="369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5" name="Google Shape;1235;p56"/>
            <p:cNvSpPr/>
            <p:nvPr/>
          </p:nvSpPr>
          <p:spPr>
            <a:xfrm>
              <a:off x="5918200" y="2695575"/>
              <a:ext cx="419100" cy="317500"/>
            </a:xfrm>
            <a:custGeom>
              <a:rect b="b" l="l" r="r" t="t"/>
              <a:pathLst>
                <a:path extrusionOk="0" h="200" w="264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6" name="Google Shape;1236;p56"/>
            <p:cNvSpPr txBox="1"/>
            <p:nvPr/>
          </p:nvSpPr>
          <p:spPr>
            <a:xfrm>
              <a:off x="5783094" y="2526268"/>
              <a:ext cx="226265" cy="369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1237" name="Google Shape;1237;p56"/>
            <p:cNvSpPr/>
            <p:nvPr/>
          </p:nvSpPr>
          <p:spPr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r>
                <a:rPr baseline="-25000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cxnSp>
          <p:nvCxnSpPr>
            <p:cNvPr id="1238" name="Google Shape;1238;p56"/>
            <p:cNvCxnSpPr>
              <a:stCxn id="1223" idx="6"/>
              <a:endCxn id="1237" idx="2"/>
            </p:cNvCxnSpPr>
            <p:nvPr/>
          </p:nvCxnSpPr>
          <p:spPr>
            <a:xfrm>
              <a:off x="5715000" y="4152900"/>
              <a:ext cx="533400" cy="190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39" name="Google Shape;1239;p56"/>
            <p:cNvSpPr txBox="1"/>
            <p:nvPr/>
          </p:nvSpPr>
          <p:spPr>
            <a:xfrm>
              <a:off x="5783094" y="3897868"/>
              <a:ext cx="226265" cy="369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0" name="Google Shape;1240;p56"/>
            <p:cNvSpPr/>
            <p:nvPr/>
          </p:nvSpPr>
          <p:spPr>
            <a:xfrm rot="5181248">
              <a:off x="6664273" y="4141352"/>
              <a:ext cx="419100" cy="317500"/>
            </a:xfrm>
            <a:custGeom>
              <a:rect b="b" l="l" r="r" t="t"/>
              <a:pathLst>
                <a:path extrusionOk="0" h="200" w="264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1" name="Google Shape;1241;p56"/>
            <p:cNvSpPr txBox="1"/>
            <p:nvPr/>
          </p:nvSpPr>
          <p:spPr>
            <a:xfrm>
              <a:off x="7010400" y="4191000"/>
              <a:ext cx="226265" cy="369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2" name="Google Shape;1242;p56"/>
            <p:cNvCxnSpPr>
              <a:stCxn id="1237" idx="0"/>
            </p:cNvCxnSpPr>
            <p:nvPr/>
          </p:nvCxnSpPr>
          <p:spPr>
            <a:xfrm rot="10800000">
              <a:off x="6172200" y="3657600"/>
              <a:ext cx="304800" cy="457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43" name="Google Shape;1243;p56"/>
            <p:cNvSpPr txBox="1"/>
            <p:nvPr/>
          </p:nvSpPr>
          <p:spPr>
            <a:xfrm>
              <a:off x="6248400" y="3593068"/>
              <a:ext cx="226265" cy="369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4" name="Google Shape;1244;p56"/>
            <p:cNvCxnSpPr>
              <a:stCxn id="1232" idx="1"/>
            </p:cNvCxnSpPr>
            <p:nvPr/>
          </p:nvCxnSpPr>
          <p:spPr>
            <a:xfrm flipH="1">
              <a:off x="6400911" y="3170752"/>
              <a:ext cx="591000" cy="29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1245" name="Google Shape;1245;p56"/>
            <p:cNvSpPr txBox="1"/>
            <p:nvPr/>
          </p:nvSpPr>
          <p:spPr>
            <a:xfrm>
              <a:off x="6621294" y="2895600"/>
              <a:ext cx="226265" cy="369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6"/>
            <p:cNvSpPr txBox="1"/>
            <p:nvPr/>
          </p:nvSpPr>
          <p:spPr>
            <a:xfrm>
              <a:off x="6629400" y="3733800"/>
              <a:ext cx="226265" cy="3692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8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7" name="Google Shape;1247;p56"/>
            <p:cNvCxnSpPr>
              <a:stCxn id="1232" idx="3"/>
              <a:endCxn id="1237" idx="7"/>
            </p:cNvCxnSpPr>
            <p:nvPr/>
          </p:nvCxnSpPr>
          <p:spPr>
            <a:xfrm flipH="1">
              <a:off x="6638511" y="3763448"/>
              <a:ext cx="353400" cy="4182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48" name="Google Shape;1248;p56"/>
          <p:cNvGrpSpPr/>
          <p:nvPr/>
        </p:nvGrpSpPr>
        <p:grpSpPr>
          <a:xfrm>
            <a:off x="2133600" y="5257800"/>
            <a:ext cx="2743200" cy="1066800"/>
            <a:chOff x="1600200" y="5257800"/>
            <a:chExt cx="2057400" cy="1066800"/>
          </a:xfrm>
        </p:grpSpPr>
        <p:sp>
          <p:nvSpPr>
            <p:cNvPr id="1249" name="Google Shape;1249;p56"/>
            <p:cNvSpPr/>
            <p:nvPr/>
          </p:nvSpPr>
          <p:spPr>
            <a:xfrm>
              <a:off x="1600200" y="5257800"/>
              <a:ext cx="609600" cy="838200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10980"/>
              </a:schemeClr>
            </a:solidFill>
            <a:ln cap="flat" cmpd="sng" w="12700">
              <a:solidFill>
                <a:srgbClr val="00B05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6"/>
            <p:cNvSpPr/>
            <p:nvPr/>
          </p:nvSpPr>
          <p:spPr>
            <a:xfrm>
              <a:off x="3048000" y="5715000"/>
              <a:ext cx="609600" cy="609600"/>
            </a:xfrm>
            <a:prstGeom prst="roundRect">
              <a:avLst>
                <a:gd fmla="val 16667" name="adj"/>
              </a:avLst>
            </a:prstGeom>
            <a:solidFill>
              <a:schemeClr val="lt1">
                <a:alpha val="10980"/>
              </a:schemeClr>
            </a:solidFill>
            <a:ln cap="flat" cmpd="sng" w="12700">
              <a:solidFill>
                <a:srgbClr val="00B05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1" name="Google Shape;1251;p56"/>
          <p:cNvGrpSpPr/>
          <p:nvPr/>
        </p:nvGrpSpPr>
        <p:grpSpPr>
          <a:xfrm>
            <a:off x="4586853" y="4452938"/>
            <a:ext cx="2728311" cy="1371660"/>
            <a:chOff x="3440055" y="4452938"/>
            <a:chExt cx="2046317" cy="1371162"/>
          </a:xfrm>
        </p:grpSpPr>
        <p:cxnSp>
          <p:nvCxnSpPr>
            <p:cNvPr id="1252" name="Google Shape;1252;p56"/>
            <p:cNvCxnSpPr>
              <a:endCxn id="1253" idx="2"/>
            </p:cNvCxnSpPr>
            <p:nvPr/>
          </p:nvCxnSpPr>
          <p:spPr>
            <a:xfrm rot="-5400000">
              <a:off x="3268755" y="5005100"/>
              <a:ext cx="990300" cy="647700"/>
            </a:xfrm>
            <a:prstGeom prst="bentConnector3">
              <a:avLst>
                <a:gd fmla="val 50032" name="adj1"/>
              </a:avLst>
            </a:prstGeom>
            <a:noFill/>
            <a:ln cap="flat" cmpd="sng" w="9525">
              <a:solidFill>
                <a:srgbClr val="C0000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sp>
          <p:nvSpPr>
            <p:cNvPr id="1253" name="Google Shape;1253;p56"/>
            <p:cNvSpPr/>
            <p:nvPr/>
          </p:nvSpPr>
          <p:spPr>
            <a:xfrm>
              <a:off x="3668638" y="4452938"/>
              <a:ext cx="838234" cy="380862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union</a:t>
              </a:r>
              <a:endParaRPr/>
            </a:p>
          </p:txBody>
        </p:sp>
        <p:cxnSp>
          <p:nvCxnSpPr>
            <p:cNvPr id="1254" name="Google Shape;1254;p56"/>
            <p:cNvCxnSpPr>
              <a:stCxn id="1253" idx="3"/>
            </p:cNvCxnSpPr>
            <p:nvPr/>
          </p:nvCxnSpPr>
          <p:spPr>
            <a:xfrm>
              <a:off x="4506872" y="4643369"/>
              <a:ext cx="979500" cy="9192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  <p:grpSp>
        <p:nvGrpSpPr>
          <p:cNvPr id="1255" name="Google Shape;1255;p56"/>
          <p:cNvGrpSpPr/>
          <p:nvPr/>
        </p:nvGrpSpPr>
        <p:grpSpPr>
          <a:xfrm>
            <a:off x="2540000" y="4419600"/>
            <a:ext cx="1930400" cy="1371600"/>
            <a:chOff x="1905000" y="4419600"/>
            <a:chExt cx="1447800" cy="1371600"/>
          </a:xfrm>
        </p:grpSpPr>
        <p:sp>
          <p:nvSpPr>
            <p:cNvPr id="1256" name="Google Shape;1256;p56"/>
            <p:cNvSpPr/>
            <p:nvPr/>
          </p:nvSpPr>
          <p:spPr>
            <a:xfrm>
              <a:off x="2286000" y="4419600"/>
              <a:ext cx="1066800" cy="3810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ECLOSE</a:t>
              </a:r>
              <a:endParaRPr sz="16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7" name="Google Shape;1257;p56"/>
            <p:cNvCxnSpPr>
              <a:stCxn id="1249" idx="0"/>
              <a:endCxn id="1256" idx="1"/>
            </p:cNvCxnSpPr>
            <p:nvPr/>
          </p:nvCxnSpPr>
          <p:spPr>
            <a:xfrm rot="-5400000">
              <a:off x="1771650" y="4743450"/>
              <a:ext cx="647700" cy="381000"/>
            </a:xfrm>
            <a:prstGeom prst="bentConnector2">
              <a:avLst/>
            </a:prstGeom>
            <a:noFill/>
            <a:ln cap="flat" cmpd="sng" w="9525">
              <a:solidFill>
                <a:srgbClr val="C0000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1258" name="Google Shape;1258;p56"/>
            <p:cNvCxnSpPr/>
            <p:nvPr/>
          </p:nvCxnSpPr>
          <p:spPr>
            <a:xfrm>
              <a:off x="2895600" y="4724400"/>
              <a:ext cx="152400" cy="1066800"/>
            </a:xfrm>
            <a:prstGeom prst="straightConnector1">
              <a:avLst/>
            </a:prstGeom>
            <a:noFill/>
            <a:ln cap="flat" cmpd="sng" w="9525">
              <a:solidFill>
                <a:srgbClr val="C0000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7" name="Google Shape;1267;p5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Equivalence &amp; Minimization of DFAs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6" name="Google Shape;1276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Applications of interest</a:t>
            </a:r>
            <a:endParaRPr/>
          </a:p>
        </p:txBody>
      </p:sp>
      <p:sp>
        <p:nvSpPr>
          <p:cNvPr id="1277" name="Google Shape;1277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Comparing two DFAs: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L(DFA</a:t>
            </a:r>
            <a:r>
              <a:rPr baseline="-25000" lang="en-US" sz="2400"/>
              <a:t>1</a:t>
            </a:r>
            <a:r>
              <a:rPr lang="en-US" sz="2400"/>
              <a:t>) == L(DFA</a:t>
            </a:r>
            <a:r>
              <a:rPr baseline="-25000" lang="en-US" sz="2400"/>
              <a:t>2</a:t>
            </a:r>
            <a:r>
              <a:rPr lang="en-US" sz="2400"/>
              <a:t>)?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How to minimize a DFA?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Remove unreachable states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 sz="2400"/>
              <a:t>Identify &amp; condense equivalent states into one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6" name="Google Shape;1286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/>
              <a:t>When to call two states in a DFA “equivalent”?</a:t>
            </a:r>
            <a:endParaRPr/>
          </a:p>
        </p:txBody>
      </p:sp>
      <p:sp>
        <p:nvSpPr>
          <p:cNvPr id="1287" name="Google Shape;1287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/>
              <a:t>Two states p and q are said to be </a:t>
            </a:r>
            <a:r>
              <a:rPr i="1" lang="en-US">
                <a:solidFill>
                  <a:srgbClr val="FF0000"/>
                </a:solidFill>
              </a:rPr>
              <a:t>equivalent </a:t>
            </a:r>
            <a:r>
              <a:rPr lang="en-US"/>
              <a:t>iff: 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romanLcParenR"/>
            </a:pPr>
            <a:r>
              <a:rPr lang="en-US" sz="2000"/>
              <a:t>Any string w accepted by starting at p is also accepted by starting at q; </a:t>
            </a:r>
            <a:endParaRPr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/>
          </a:p>
          <a:p>
            <a:pPr indent="-571500" lvl="1" marL="10287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AutoNum type="romanLcParenR"/>
            </a:pPr>
            <a:r>
              <a:rPr lang="en-US" sz="2000"/>
              <a:t>Any string w rejected by starting at p is also rejected by starting at q.</a:t>
            </a:r>
            <a:endParaRPr/>
          </a:p>
        </p:txBody>
      </p:sp>
      <p:sp>
        <p:nvSpPr>
          <p:cNvPr id="1288" name="Google Shape;1288;p59"/>
          <p:cNvSpPr txBox="1"/>
          <p:nvPr/>
        </p:nvSpPr>
        <p:spPr>
          <a:xfrm>
            <a:off x="1117601" y="3525837"/>
            <a:ext cx="6094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endParaRPr/>
          </a:p>
        </p:txBody>
      </p:sp>
      <p:grpSp>
        <p:nvGrpSpPr>
          <p:cNvPr id="1289" name="Google Shape;1289;p59"/>
          <p:cNvGrpSpPr/>
          <p:nvPr/>
        </p:nvGrpSpPr>
        <p:grpSpPr>
          <a:xfrm>
            <a:off x="4198471" y="2649537"/>
            <a:ext cx="3706284" cy="1106488"/>
            <a:chOff x="5892800" y="3581400"/>
            <a:chExt cx="3706284" cy="1106488"/>
          </a:xfrm>
        </p:grpSpPr>
        <p:grpSp>
          <p:nvGrpSpPr>
            <p:cNvPr id="1290" name="Google Shape;1290;p59"/>
            <p:cNvGrpSpPr/>
            <p:nvPr/>
          </p:nvGrpSpPr>
          <p:grpSpPr>
            <a:xfrm>
              <a:off x="5892800" y="3581400"/>
              <a:ext cx="3706284" cy="1106488"/>
              <a:chOff x="5892800" y="3581400"/>
              <a:chExt cx="3706284" cy="1106488"/>
            </a:xfrm>
          </p:grpSpPr>
          <p:sp>
            <p:nvSpPr>
              <p:cNvPr id="1291" name="Google Shape;1291;p59"/>
              <p:cNvSpPr/>
              <p:nvPr/>
            </p:nvSpPr>
            <p:spPr>
              <a:xfrm>
                <a:off x="5892800" y="3657600"/>
                <a:ext cx="508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p</a:t>
                </a:r>
                <a:endParaRPr/>
              </a:p>
            </p:txBody>
          </p:sp>
          <p:sp>
            <p:nvSpPr>
              <p:cNvPr id="1292" name="Google Shape;1292;p59"/>
              <p:cNvSpPr/>
              <p:nvPr/>
            </p:nvSpPr>
            <p:spPr>
              <a:xfrm>
                <a:off x="5892800" y="4267200"/>
                <a:ext cx="508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q</a:t>
                </a:r>
                <a:endParaRPr/>
              </a:p>
            </p:txBody>
          </p:sp>
          <p:sp>
            <p:nvSpPr>
              <p:cNvPr id="1293" name="Google Shape;1293;p59"/>
              <p:cNvSpPr/>
              <p:nvPr/>
            </p:nvSpPr>
            <p:spPr>
              <a:xfrm>
                <a:off x="6400801" y="3756025"/>
                <a:ext cx="2408767" cy="153988"/>
              </a:xfrm>
              <a:custGeom>
                <a:rect b="b" l="l" r="r" t="t"/>
                <a:pathLst>
                  <a:path extrusionOk="0" h="153928" w="1807029">
                    <a:moveTo>
                      <a:pt x="0" y="76200"/>
                    </a:moveTo>
                    <a:cubicBezTo>
                      <a:pt x="10886" y="68943"/>
                      <a:pt x="20702" y="59742"/>
                      <a:pt x="32657" y="54429"/>
                    </a:cubicBezTo>
                    <a:cubicBezTo>
                      <a:pt x="53628" y="45109"/>
                      <a:pt x="97971" y="32658"/>
                      <a:pt x="97971" y="32658"/>
                    </a:cubicBezTo>
                    <a:cubicBezTo>
                      <a:pt x="148771" y="36286"/>
                      <a:pt x="200654" y="32495"/>
                      <a:pt x="250371" y="43543"/>
                    </a:cubicBezTo>
                    <a:cubicBezTo>
                      <a:pt x="268082" y="47479"/>
                      <a:pt x="277687" y="68086"/>
                      <a:pt x="293914" y="76200"/>
                    </a:cubicBezTo>
                    <a:cubicBezTo>
                      <a:pt x="449369" y="153928"/>
                      <a:pt x="295823" y="55702"/>
                      <a:pt x="391886" y="119743"/>
                    </a:cubicBezTo>
                    <a:cubicBezTo>
                      <a:pt x="460829" y="116115"/>
                      <a:pt x="529959" y="115108"/>
                      <a:pt x="598714" y="108858"/>
                    </a:cubicBezTo>
                    <a:cubicBezTo>
                      <a:pt x="610141" y="107819"/>
                      <a:pt x="621532" y="103876"/>
                      <a:pt x="631371" y="97972"/>
                    </a:cubicBezTo>
                    <a:cubicBezTo>
                      <a:pt x="640172" y="92691"/>
                      <a:pt x="645886" y="83457"/>
                      <a:pt x="653143" y="76200"/>
                    </a:cubicBezTo>
                    <a:cubicBezTo>
                      <a:pt x="678543" y="0"/>
                      <a:pt x="653143" y="18143"/>
                      <a:pt x="707571" y="0"/>
                    </a:cubicBezTo>
                    <a:cubicBezTo>
                      <a:pt x="776514" y="3629"/>
                      <a:pt x="846055" y="1122"/>
                      <a:pt x="914400" y="10886"/>
                    </a:cubicBezTo>
                    <a:cubicBezTo>
                      <a:pt x="924560" y="12337"/>
                      <a:pt x="930891" y="23857"/>
                      <a:pt x="936171" y="32658"/>
                    </a:cubicBezTo>
                    <a:cubicBezTo>
                      <a:pt x="950811" y="57059"/>
                      <a:pt x="938488" y="73295"/>
                      <a:pt x="968829" y="87086"/>
                    </a:cubicBezTo>
                    <a:cubicBezTo>
                      <a:pt x="1000167" y="101330"/>
                      <a:pt x="1034143" y="108857"/>
                      <a:pt x="1066800" y="119743"/>
                    </a:cubicBezTo>
                    <a:cubicBezTo>
                      <a:pt x="1168400" y="116115"/>
                      <a:pt x="1270133" y="115200"/>
                      <a:pt x="1371600" y="108858"/>
                    </a:cubicBezTo>
                    <a:cubicBezTo>
                      <a:pt x="1391849" y="107592"/>
                      <a:pt x="1470832" y="79408"/>
                      <a:pt x="1480457" y="76200"/>
                    </a:cubicBezTo>
                    <a:lnTo>
                      <a:pt x="1513114" y="65315"/>
                    </a:lnTo>
                    <a:cubicBezTo>
                      <a:pt x="1531257" y="68943"/>
                      <a:pt x="1549481" y="72186"/>
                      <a:pt x="1567543" y="76200"/>
                    </a:cubicBezTo>
                    <a:cubicBezTo>
                      <a:pt x="1582148" y="79445"/>
                      <a:pt x="1596140" y="86407"/>
                      <a:pt x="1611086" y="87086"/>
                    </a:cubicBezTo>
                    <a:cubicBezTo>
                      <a:pt x="1676333" y="90052"/>
                      <a:pt x="1741715" y="87086"/>
                      <a:pt x="1807029" y="8708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59"/>
              <p:cNvSpPr/>
              <p:nvPr/>
            </p:nvSpPr>
            <p:spPr>
              <a:xfrm>
                <a:off x="8940800" y="3657600"/>
                <a:ext cx="508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5" name="Google Shape;1295;p59"/>
              <p:cNvSpPr/>
              <p:nvPr/>
            </p:nvSpPr>
            <p:spPr>
              <a:xfrm>
                <a:off x="8839200" y="3581400"/>
                <a:ext cx="711200" cy="533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6" name="Google Shape;1296;p59"/>
              <p:cNvSpPr/>
              <p:nvPr/>
            </p:nvSpPr>
            <p:spPr>
              <a:xfrm>
                <a:off x="6449485" y="4329114"/>
                <a:ext cx="2408767" cy="153987"/>
              </a:xfrm>
              <a:custGeom>
                <a:rect b="b" l="l" r="r" t="t"/>
                <a:pathLst>
                  <a:path extrusionOk="0" h="153928" w="1807029">
                    <a:moveTo>
                      <a:pt x="0" y="76200"/>
                    </a:moveTo>
                    <a:cubicBezTo>
                      <a:pt x="10886" y="68943"/>
                      <a:pt x="20702" y="59742"/>
                      <a:pt x="32657" y="54429"/>
                    </a:cubicBezTo>
                    <a:cubicBezTo>
                      <a:pt x="53628" y="45109"/>
                      <a:pt x="97971" y="32658"/>
                      <a:pt x="97971" y="32658"/>
                    </a:cubicBezTo>
                    <a:cubicBezTo>
                      <a:pt x="148771" y="36286"/>
                      <a:pt x="200654" y="32495"/>
                      <a:pt x="250371" y="43543"/>
                    </a:cubicBezTo>
                    <a:cubicBezTo>
                      <a:pt x="268082" y="47479"/>
                      <a:pt x="277687" y="68086"/>
                      <a:pt x="293914" y="76200"/>
                    </a:cubicBezTo>
                    <a:cubicBezTo>
                      <a:pt x="449369" y="153928"/>
                      <a:pt x="295823" y="55702"/>
                      <a:pt x="391886" y="119743"/>
                    </a:cubicBezTo>
                    <a:cubicBezTo>
                      <a:pt x="460829" y="116115"/>
                      <a:pt x="529959" y="115108"/>
                      <a:pt x="598714" y="108858"/>
                    </a:cubicBezTo>
                    <a:cubicBezTo>
                      <a:pt x="610141" y="107819"/>
                      <a:pt x="621532" y="103876"/>
                      <a:pt x="631371" y="97972"/>
                    </a:cubicBezTo>
                    <a:cubicBezTo>
                      <a:pt x="640172" y="92691"/>
                      <a:pt x="645886" y="83457"/>
                      <a:pt x="653143" y="76200"/>
                    </a:cubicBezTo>
                    <a:cubicBezTo>
                      <a:pt x="678543" y="0"/>
                      <a:pt x="653143" y="18143"/>
                      <a:pt x="707571" y="0"/>
                    </a:cubicBezTo>
                    <a:cubicBezTo>
                      <a:pt x="776514" y="3629"/>
                      <a:pt x="846055" y="1122"/>
                      <a:pt x="914400" y="10886"/>
                    </a:cubicBezTo>
                    <a:cubicBezTo>
                      <a:pt x="924560" y="12337"/>
                      <a:pt x="930891" y="23857"/>
                      <a:pt x="936171" y="32658"/>
                    </a:cubicBezTo>
                    <a:cubicBezTo>
                      <a:pt x="950811" y="57059"/>
                      <a:pt x="938488" y="73295"/>
                      <a:pt x="968829" y="87086"/>
                    </a:cubicBezTo>
                    <a:cubicBezTo>
                      <a:pt x="1000167" y="101330"/>
                      <a:pt x="1034143" y="108857"/>
                      <a:pt x="1066800" y="119743"/>
                    </a:cubicBezTo>
                    <a:cubicBezTo>
                      <a:pt x="1168400" y="116115"/>
                      <a:pt x="1270133" y="115200"/>
                      <a:pt x="1371600" y="108858"/>
                    </a:cubicBezTo>
                    <a:cubicBezTo>
                      <a:pt x="1391849" y="107592"/>
                      <a:pt x="1470832" y="79408"/>
                      <a:pt x="1480457" y="76200"/>
                    </a:cubicBezTo>
                    <a:lnTo>
                      <a:pt x="1513114" y="65315"/>
                    </a:lnTo>
                    <a:cubicBezTo>
                      <a:pt x="1531257" y="68943"/>
                      <a:pt x="1549481" y="72186"/>
                      <a:pt x="1567543" y="76200"/>
                    </a:cubicBezTo>
                    <a:cubicBezTo>
                      <a:pt x="1582148" y="79445"/>
                      <a:pt x="1596140" y="86407"/>
                      <a:pt x="1611086" y="87086"/>
                    </a:cubicBezTo>
                    <a:cubicBezTo>
                      <a:pt x="1676333" y="90052"/>
                      <a:pt x="1741715" y="87086"/>
                      <a:pt x="1807029" y="87086"/>
                    </a:cubicBez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7" name="Google Shape;1297;p59"/>
              <p:cNvSpPr/>
              <p:nvPr/>
            </p:nvSpPr>
            <p:spPr>
              <a:xfrm>
                <a:off x="8989484" y="4230688"/>
                <a:ext cx="508000" cy="381000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8" name="Google Shape;1298;p59"/>
              <p:cNvSpPr/>
              <p:nvPr/>
            </p:nvSpPr>
            <p:spPr>
              <a:xfrm>
                <a:off x="8887884" y="4154488"/>
                <a:ext cx="711200" cy="533400"/>
              </a:xfrm>
              <a:prstGeom prst="ellipse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99" name="Google Shape;1299;p59"/>
            <p:cNvSpPr txBox="1"/>
            <p:nvPr/>
          </p:nvSpPr>
          <p:spPr>
            <a:xfrm>
              <a:off x="7416800" y="3886200"/>
              <a:ext cx="3497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/>
            </a:p>
          </p:txBody>
        </p:sp>
      </p:grpSp>
      <p:grpSp>
        <p:nvGrpSpPr>
          <p:cNvPr id="1300" name="Google Shape;1300;p59"/>
          <p:cNvGrpSpPr/>
          <p:nvPr/>
        </p:nvGrpSpPr>
        <p:grpSpPr>
          <a:xfrm>
            <a:off x="4320705" y="4672013"/>
            <a:ext cx="3503083" cy="990600"/>
            <a:chOff x="5945717" y="5410200"/>
            <a:chExt cx="3503083" cy="990600"/>
          </a:xfrm>
        </p:grpSpPr>
        <p:sp>
          <p:nvSpPr>
            <p:cNvPr id="1301" name="Google Shape;1301;p59"/>
            <p:cNvSpPr/>
            <p:nvPr/>
          </p:nvSpPr>
          <p:spPr>
            <a:xfrm>
              <a:off x="5945717" y="5410200"/>
              <a:ext cx="508000" cy="381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  <p:sp>
          <p:nvSpPr>
            <p:cNvPr id="1302" name="Google Shape;1302;p59"/>
            <p:cNvSpPr/>
            <p:nvPr/>
          </p:nvSpPr>
          <p:spPr>
            <a:xfrm>
              <a:off x="5945717" y="6019800"/>
              <a:ext cx="508000" cy="381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/>
            </a:p>
          </p:txBody>
        </p:sp>
        <p:sp>
          <p:nvSpPr>
            <p:cNvPr id="1303" name="Google Shape;1303;p59"/>
            <p:cNvSpPr/>
            <p:nvPr/>
          </p:nvSpPr>
          <p:spPr>
            <a:xfrm>
              <a:off x="6453718" y="5508625"/>
              <a:ext cx="2408767" cy="153988"/>
            </a:xfrm>
            <a:custGeom>
              <a:rect b="b" l="l" r="r" t="t"/>
              <a:pathLst>
                <a:path extrusionOk="0" h="153928" w="1807029">
                  <a:moveTo>
                    <a:pt x="0" y="76200"/>
                  </a:moveTo>
                  <a:cubicBezTo>
                    <a:pt x="10886" y="68943"/>
                    <a:pt x="20702" y="59742"/>
                    <a:pt x="32657" y="54429"/>
                  </a:cubicBezTo>
                  <a:cubicBezTo>
                    <a:pt x="53628" y="45109"/>
                    <a:pt x="97971" y="32658"/>
                    <a:pt x="97971" y="32658"/>
                  </a:cubicBezTo>
                  <a:cubicBezTo>
                    <a:pt x="148771" y="36286"/>
                    <a:pt x="200654" y="32495"/>
                    <a:pt x="250371" y="43543"/>
                  </a:cubicBezTo>
                  <a:cubicBezTo>
                    <a:pt x="268082" y="47479"/>
                    <a:pt x="277687" y="68086"/>
                    <a:pt x="293914" y="76200"/>
                  </a:cubicBezTo>
                  <a:cubicBezTo>
                    <a:pt x="449369" y="153928"/>
                    <a:pt x="295823" y="55702"/>
                    <a:pt x="391886" y="119743"/>
                  </a:cubicBezTo>
                  <a:cubicBezTo>
                    <a:pt x="460829" y="116115"/>
                    <a:pt x="529959" y="115108"/>
                    <a:pt x="598714" y="108858"/>
                  </a:cubicBezTo>
                  <a:cubicBezTo>
                    <a:pt x="610141" y="107819"/>
                    <a:pt x="621532" y="103876"/>
                    <a:pt x="631371" y="97972"/>
                  </a:cubicBezTo>
                  <a:cubicBezTo>
                    <a:pt x="640172" y="92691"/>
                    <a:pt x="645886" y="83457"/>
                    <a:pt x="653143" y="76200"/>
                  </a:cubicBezTo>
                  <a:cubicBezTo>
                    <a:pt x="678543" y="0"/>
                    <a:pt x="653143" y="18143"/>
                    <a:pt x="707571" y="0"/>
                  </a:cubicBezTo>
                  <a:cubicBezTo>
                    <a:pt x="776514" y="3629"/>
                    <a:pt x="846055" y="1122"/>
                    <a:pt x="914400" y="10886"/>
                  </a:cubicBezTo>
                  <a:cubicBezTo>
                    <a:pt x="924560" y="12337"/>
                    <a:pt x="930891" y="23857"/>
                    <a:pt x="936171" y="32658"/>
                  </a:cubicBezTo>
                  <a:cubicBezTo>
                    <a:pt x="950811" y="57059"/>
                    <a:pt x="938488" y="73295"/>
                    <a:pt x="968829" y="87086"/>
                  </a:cubicBezTo>
                  <a:cubicBezTo>
                    <a:pt x="1000167" y="101330"/>
                    <a:pt x="1034143" y="108857"/>
                    <a:pt x="1066800" y="119743"/>
                  </a:cubicBezTo>
                  <a:cubicBezTo>
                    <a:pt x="1168400" y="116115"/>
                    <a:pt x="1270133" y="115200"/>
                    <a:pt x="1371600" y="108858"/>
                  </a:cubicBezTo>
                  <a:cubicBezTo>
                    <a:pt x="1391849" y="107592"/>
                    <a:pt x="1470832" y="79408"/>
                    <a:pt x="1480457" y="76200"/>
                  </a:cubicBezTo>
                  <a:lnTo>
                    <a:pt x="1513114" y="65315"/>
                  </a:lnTo>
                  <a:cubicBezTo>
                    <a:pt x="1531257" y="68943"/>
                    <a:pt x="1549481" y="72186"/>
                    <a:pt x="1567543" y="76200"/>
                  </a:cubicBezTo>
                  <a:cubicBezTo>
                    <a:pt x="1582148" y="79445"/>
                    <a:pt x="1596140" y="86407"/>
                    <a:pt x="1611086" y="87086"/>
                  </a:cubicBezTo>
                  <a:cubicBezTo>
                    <a:pt x="1676333" y="90052"/>
                    <a:pt x="1741715" y="87086"/>
                    <a:pt x="1807029" y="8708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9"/>
            <p:cNvSpPr/>
            <p:nvPr/>
          </p:nvSpPr>
          <p:spPr>
            <a:xfrm>
              <a:off x="8940800" y="5410200"/>
              <a:ext cx="508000" cy="381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9"/>
            <p:cNvSpPr/>
            <p:nvPr/>
          </p:nvSpPr>
          <p:spPr>
            <a:xfrm>
              <a:off x="6502401" y="6081714"/>
              <a:ext cx="2408767" cy="153987"/>
            </a:xfrm>
            <a:custGeom>
              <a:rect b="b" l="l" r="r" t="t"/>
              <a:pathLst>
                <a:path extrusionOk="0" h="153928" w="1807029">
                  <a:moveTo>
                    <a:pt x="0" y="76200"/>
                  </a:moveTo>
                  <a:cubicBezTo>
                    <a:pt x="10886" y="68943"/>
                    <a:pt x="20702" y="59742"/>
                    <a:pt x="32657" y="54429"/>
                  </a:cubicBezTo>
                  <a:cubicBezTo>
                    <a:pt x="53628" y="45109"/>
                    <a:pt x="97971" y="32658"/>
                    <a:pt x="97971" y="32658"/>
                  </a:cubicBezTo>
                  <a:cubicBezTo>
                    <a:pt x="148771" y="36286"/>
                    <a:pt x="200654" y="32495"/>
                    <a:pt x="250371" y="43543"/>
                  </a:cubicBezTo>
                  <a:cubicBezTo>
                    <a:pt x="268082" y="47479"/>
                    <a:pt x="277687" y="68086"/>
                    <a:pt x="293914" y="76200"/>
                  </a:cubicBezTo>
                  <a:cubicBezTo>
                    <a:pt x="449369" y="153928"/>
                    <a:pt x="295823" y="55702"/>
                    <a:pt x="391886" y="119743"/>
                  </a:cubicBezTo>
                  <a:cubicBezTo>
                    <a:pt x="460829" y="116115"/>
                    <a:pt x="529959" y="115108"/>
                    <a:pt x="598714" y="108858"/>
                  </a:cubicBezTo>
                  <a:cubicBezTo>
                    <a:pt x="610141" y="107819"/>
                    <a:pt x="621532" y="103876"/>
                    <a:pt x="631371" y="97972"/>
                  </a:cubicBezTo>
                  <a:cubicBezTo>
                    <a:pt x="640172" y="92691"/>
                    <a:pt x="645886" y="83457"/>
                    <a:pt x="653143" y="76200"/>
                  </a:cubicBezTo>
                  <a:cubicBezTo>
                    <a:pt x="678543" y="0"/>
                    <a:pt x="653143" y="18143"/>
                    <a:pt x="707571" y="0"/>
                  </a:cubicBezTo>
                  <a:cubicBezTo>
                    <a:pt x="776514" y="3629"/>
                    <a:pt x="846055" y="1122"/>
                    <a:pt x="914400" y="10886"/>
                  </a:cubicBezTo>
                  <a:cubicBezTo>
                    <a:pt x="924560" y="12337"/>
                    <a:pt x="930891" y="23857"/>
                    <a:pt x="936171" y="32658"/>
                  </a:cubicBezTo>
                  <a:cubicBezTo>
                    <a:pt x="950811" y="57059"/>
                    <a:pt x="938488" y="73295"/>
                    <a:pt x="968829" y="87086"/>
                  </a:cubicBezTo>
                  <a:cubicBezTo>
                    <a:pt x="1000167" y="101330"/>
                    <a:pt x="1034143" y="108857"/>
                    <a:pt x="1066800" y="119743"/>
                  </a:cubicBezTo>
                  <a:cubicBezTo>
                    <a:pt x="1168400" y="116115"/>
                    <a:pt x="1270133" y="115200"/>
                    <a:pt x="1371600" y="108858"/>
                  </a:cubicBezTo>
                  <a:cubicBezTo>
                    <a:pt x="1391849" y="107592"/>
                    <a:pt x="1470832" y="79408"/>
                    <a:pt x="1480457" y="76200"/>
                  </a:cubicBezTo>
                  <a:lnTo>
                    <a:pt x="1513114" y="65315"/>
                  </a:lnTo>
                  <a:cubicBezTo>
                    <a:pt x="1531257" y="68943"/>
                    <a:pt x="1549481" y="72186"/>
                    <a:pt x="1567543" y="76200"/>
                  </a:cubicBezTo>
                  <a:cubicBezTo>
                    <a:pt x="1582148" y="79445"/>
                    <a:pt x="1596140" y="86407"/>
                    <a:pt x="1611086" y="87086"/>
                  </a:cubicBezTo>
                  <a:cubicBezTo>
                    <a:pt x="1676333" y="90052"/>
                    <a:pt x="1741715" y="87086"/>
                    <a:pt x="1807029" y="87086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9"/>
            <p:cNvSpPr/>
            <p:nvPr/>
          </p:nvSpPr>
          <p:spPr>
            <a:xfrm>
              <a:off x="8940800" y="5983288"/>
              <a:ext cx="508000" cy="3810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9"/>
            <p:cNvSpPr txBox="1"/>
            <p:nvPr/>
          </p:nvSpPr>
          <p:spPr>
            <a:xfrm>
              <a:off x="7416800" y="5619750"/>
              <a:ext cx="34977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/>
            </a:p>
          </p:txBody>
        </p:sp>
      </p:grpSp>
      <p:sp>
        <p:nvSpPr>
          <p:cNvPr id="1308" name="Google Shape;1308;p59"/>
          <p:cNvSpPr txBox="1"/>
          <p:nvPr/>
        </p:nvSpPr>
        <p:spPr>
          <a:xfrm>
            <a:off x="2743201" y="6172200"/>
            <a:ext cx="8435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🡺 p≡q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Powers of an alphabet </a:t>
            </a:r>
            <a:endParaRPr/>
          </a:p>
        </p:txBody>
      </p:sp>
      <p:sp>
        <p:nvSpPr>
          <p:cNvPr id="174" name="Google Shape;17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/>
              <a:t>Let ∑ be an alphabet.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∑</a:t>
            </a:r>
            <a:r>
              <a:rPr baseline="30000" i="1" lang="en-US" sz="2400"/>
              <a:t>k</a:t>
            </a:r>
            <a:r>
              <a:rPr lang="en-US" sz="2400"/>
              <a:t> = the set of all strings of length </a:t>
            </a:r>
            <a:r>
              <a:rPr i="1" lang="en-US" sz="2400"/>
              <a:t>k</a:t>
            </a:r>
            <a:r>
              <a:rPr lang="en-US" sz="2400"/>
              <a:t>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∑* = ∑</a:t>
            </a:r>
            <a:r>
              <a:rPr baseline="30000" i="1" lang="en-US" sz="2400"/>
              <a:t>0</a:t>
            </a:r>
            <a:r>
              <a:rPr lang="en-US" sz="2400"/>
              <a:t> U ∑</a:t>
            </a:r>
            <a:r>
              <a:rPr baseline="30000" i="1" lang="en-US" sz="2400"/>
              <a:t>1</a:t>
            </a:r>
            <a:r>
              <a:rPr lang="en-US" sz="2400"/>
              <a:t> U ∑</a:t>
            </a:r>
            <a:r>
              <a:rPr baseline="30000" i="1" lang="en-US" sz="2400"/>
              <a:t>2</a:t>
            </a:r>
            <a:r>
              <a:rPr lang="en-US" sz="2400"/>
              <a:t> U …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∑</a:t>
            </a:r>
            <a:r>
              <a:rPr baseline="30000" lang="en-US" sz="2400"/>
              <a:t>+</a:t>
            </a:r>
            <a:r>
              <a:rPr lang="en-US" sz="2400"/>
              <a:t> = ∑</a:t>
            </a:r>
            <a:r>
              <a:rPr baseline="30000" i="1" lang="en-US" sz="2400"/>
              <a:t>1</a:t>
            </a:r>
            <a:r>
              <a:rPr lang="en-US" sz="2400"/>
              <a:t> U ∑</a:t>
            </a:r>
            <a:r>
              <a:rPr baseline="30000" i="1" lang="en-US" sz="2400"/>
              <a:t>2</a:t>
            </a:r>
            <a:r>
              <a:rPr lang="en-US" sz="2400"/>
              <a:t> U ∑</a:t>
            </a:r>
            <a:r>
              <a:rPr baseline="30000" i="1" lang="en-US" sz="2400"/>
              <a:t>3</a:t>
            </a:r>
            <a:r>
              <a:rPr lang="en-US" sz="2400"/>
              <a:t> U …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i="1"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5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7" name="Google Shape;1317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Computing equivalent states in a DFA</a:t>
            </a:r>
            <a:endParaRPr/>
          </a:p>
        </p:txBody>
      </p:sp>
      <p:sp>
        <p:nvSpPr>
          <p:cNvPr id="1318" name="Google Shape;1318;p60"/>
          <p:cNvSpPr/>
          <p:nvPr/>
        </p:nvSpPr>
        <p:spPr>
          <a:xfrm>
            <a:off x="1727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319" name="Google Shape;1319;p60"/>
          <p:cNvCxnSpPr/>
          <p:nvPr/>
        </p:nvCxnSpPr>
        <p:spPr>
          <a:xfrm>
            <a:off x="1219200" y="29718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0" name="Google Shape;1320;p60"/>
          <p:cNvSpPr/>
          <p:nvPr/>
        </p:nvSpPr>
        <p:spPr>
          <a:xfrm>
            <a:off x="2743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321" name="Google Shape;1321;p60"/>
          <p:cNvCxnSpPr/>
          <p:nvPr/>
        </p:nvCxnSpPr>
        <p:spPr>
          <a:xfrm>
            <a:off x="2133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2" name="Google Shape;1322;p60"/>
          <p:cNvSpPr/>
          <p:nvPr/>
        </p:nvSpPr>
        <p:spPr>
          <a:xfrm>
            <a:off x="38608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323" name="Google Shape;1323;p60"/>
          <p:cNvCxnSpPr/>
          <p:nvPr/>
        </p:nvCxnSpPr>
        <p:spPr>
          <a:xfrm>
            <a:off x="3149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4" name="Google Shape;1324;p60"/>
          <p:cNvSpPr/>
          <p:nvPr/>
        </p:nvSpPr>
        <p:spPr>
          <a:xfrm>
            <a:off x="3759200" y="2743200"/>
            <a:ext cx="6096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60"/>
          <p:cNvSpPr/>
          <p:nvPr/>
        </p:nvSpPr>
        <p:spPr>
          <a:xfrm>
            <a:off x="49784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326" name="Google Shape;1326;p60"/>
          <p:cNvCxnSpPr/>
          <p:nvPr/>
        </p:nvCxnSpPr>
        <p:spPr>
          <a:xfrm rot="10800000">
            <a:off x="43688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27" name="Google Shape;1327;p60"/>
          <p:cNvSpPr/>
          <p:nvPr/>
        </p:nvSpPr>
        <p:spPr>
          <a:xfrm>
            <a:off x="1727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28" name="Google Shape;1328;p60"/>
          <p:cNvSpPr/>
          <p:nvPr/>
        </p:nvSpPr>
        <p:spPr>
          <a:xfrm>
            <a:off x="2743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329" name="Google Shape;1329;p60"/>
          <p:cNvCxnSpPr/>
          <p:nvPr/>
        </p:nvCxnSpPr>
        <p:spPr>
          <a:xfrm>
            <a:off x="2133600" y="3810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0" name="Google Shape;1330;p60"/>
          <p:cNvSpPr/>
          <p:nvPr/>
        </p:nvSpPr>
        <p:spPr>
          <a:xfrm>
            <a:off x="38608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331" name="Google Shape;1331;p60"/>
          <p:cNvCxnSpPr/>
          <p:nvPr/>
        </p:nvCxnSpPr>
        <p:spPr>
          <a:xfrm>
            <a:off x="31496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2" name="Google Shape;1332;p60"/>
          <p:cNvSpPr/>
          <p:nvPr/>
        </p:nvSpPr>
        <p:spPr>
          <a:xfrm>
            <a:off x="49784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333" name="Google Shape;1333;p60"/>
          <p:cNvCxnSpPr/>
          <p:nvPr/>
        </p:nvCxnSpPr>
        <p:spPr>
          <a:xfrm rot="10800000">
            <a:off x="42672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4" name="Google Shape;1334;p60"/>
          <p:cNvCxnSpPr/>
          <p:nvPr/>
        </p:nvCxnSpPr>
        <p:spPr>
          <a:xfrm>
            <a:off x="2032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5" name="Google Shape;1335;p60"/>
          <p:cNvCxnSpPr/>
          <p:nvPr/>
        </p:nvCxnSpPr>
        <p:spPr>
          <a:xfrm flipH="1" rot="10800000">
            <a:off x="3048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6" name="Google Shape;1336;p60"/>
          <p:cNvCxnSpPr/>
          <p:nvPr/>
        </p:nvCxnSpPr>
        <p:spPr>
          <a:xfrm>
            <a:off x="30480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7" name="Google Shape;1337;p60"/>
          <p:cNvCxnSpPr/>
          <p:nvPr/>
        </p:nvCxnSpPr>
        <p:spPr>
          <a:xfrm flipH="1">
            <a:off x="41656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8" name="Google Shape;1338;p60"/>
          <p:cNvSpPr/>
          <p:nvPr/>
        </p:nvSpPr>
        <p:spPr>
          <a:xfrm>
            <a:off x="2032000" y="3962400"/>
            <a:ext cx="19304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9" name="Google Shape;1339;p60"/>
          <p:cNvSpPr/>
          <p:nvPr/>
        </p:nvSpPr>
        <p:spPr>
          <a:xfrm>
            <a:off x="1930400" y="3962400"/>
            <a:ext cx="3048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0" name="Google Shape;1340;p60"/>
          <p:cNvSpPr/>
          <p:nvPr/>
        </p:nvSpPr>
        <p:spPr>
          <a:xfrm>
            <a:off x="4030133" y="3886200"/>
            <a:ext cx="2540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1" name="Google Shape;1341;p60"/>
          <p:cNvSpPr/>
          <p:nvPr/>
        </p:nvSpPr>
        <p:spPr>
          <a:xfrm>
            <a:off x="3691467" y="2565400"/>
            <a:ext cx="643467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2" name="Google Shape;1342;p60"/>
          <p:cNvSpPr/>
          <p:nvPr/>
        </p:nvSpPr>
        <p:spPr>
          <a:xfrm>
            <a:off x="1930400" y="2590800"/>
            <a:ext cx="19304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3" name="Google Shape;1343;p60"/>
          <p:cNvSpPr txBox="1"/>
          <p:nvPr/>
        </p:nvSpPr>
        <p:spPr>
          <a:xfrm>
            <a:off x="2163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44" name="Google Shape;1344;p60"/>
          <p:cNvSpPr txBox="1"/>
          <p:nvPr/>
        </p:nvSpPr>
        <p:spPr>
          <a:xfrm>
            <a:off x="2235201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5" name="Google Shape;1345;p60"/>
          <p:cNvSpPr txBox="1"/>
          <p:nvPr/>
        </p:nvSpPr>
        <p:spPr>
          <a:xfrm>
            <a:off x="2133601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6" name="Google Shape;1346;p60"/>
          <p:cNvSpPr txBox="1"/>
          <p:nvPr/>
        </p:nvSpPr>
        <p:spPr>
          <a:xfrm>
            <a:off x="2874434" y="3962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7" name="Google Shape;1347;p60"/>
          <p:cNvSpPr txBox="1"/>
          <p:nvPr/>
        </p:nvSpPr>
        <p:spPr>
          <a:xfrm>
            <a:off x="32808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8" name="Google Shape;1348;p60"/>
          <p:cNvSpPr txBox="1"/>
          <p:nvPr/>
        </p:nvSpPr>
        <p:spPr>
          <a:xfrm>
            <a:off x="4775201" y="3200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49" name="Google Shape;1349;p60"/>
          <p:cNvSpPr txBox="1"/>
          <p:nvPr/>
        </p:nvSpPr>
        <p:spPr>
          <a:xfrm>
            <a:off x="4296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350" name="Google Shape;1350;p60"/>
          <p:cNvCxnSpPr/>
          <p:nvPr/>
        </p:nvCxnSpPr>
        <p:spPr>
          <a:xfrm rot="10800000">
            <a:off x="4165600" y="3124200"/>
            <a:ext cx="812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1" name="Google Shape;1351;p60"/>
          <p:cNvSpPr txBox="1"/>
          <p:nvPr/>
        </p:nvSpPr>
        <p:spPr>
          <a:xfrm>
            <a:off x="37888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52" name="Google Shape;1352;p60"/>
          <p:cNvSpPr txBox="1"/>
          <p:nvPr/>
        </p:nvSpPr>
        <p:spPr>
          <a:xfrm>
            <a:off x="25696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3" name="Google Shape;1353;p60"/>
          <p:cNvSpPr txBox="1"/>
          <p:nvPr/>
        </p:nvSpPr>
        <p:spPr>
          <a:xfrm>
            <a:off x="3179234" y="4267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4" name="Google Shape;1354;p60"/>
          <p:cNvSpPr txBox="1"/>
          <p:nvPr/>
        </p:nvSpPr>
        <p:spPr>
          <a:xfrm>
            <a:off x="43984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5" name="Google Shape;1355;p60"/>
          <p:cNvSpPr txBox="1"/>
          <p:nvPr/>
        </p:nvSpPr>
        <p:spPr>
          <a:xfrm>
            <a:off x="3890434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6" name="Google Shape;1356;p60"/>
          <p:cNvSpPr txBox="1"/>
          <p:nvPr/>
        </p:nvSpPr>
        <p:spPr>
          <a:xfrm>
            <a:off x="45000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7" name="Google Shape;1357;p60"/>
          <p:cNvSpPr txBox="1"/>
          <p:nvPr/>
        </p:nvSpPr>
        <p:spPr>
          <a:xfrm>
            <a:off x="3179234" y="3048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8" name="Google Shape;1358;p60"/>
          <p:cNvSpPr txBox="1"/>
          <p:nvPr/>
        </p:nvSpPr>
        <p:spPr>
          <a:xfrm>
            <a:off x="2976034" y="3276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59" name="Google Shape;1359;p60"/>
          <p:cNvSpPr txBox="1"/>
          <p:nvPr/>
        </p:nvSpPr>
        <p:spPr>
          <a:xfrm>
            <a:off x="3179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60" name="Google Shape;1360;p60"/>
          <p:cNvSpPr txBox="1"/>
          <p:nvPr/>
        </p:nvSpPr>
        <p:spPr>
          <a:xfrm>
            <a:off x="5141384" y="1219201"/>
            <a:ext cx="22649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Filling Algorithm</a:t>
            </a:r>
            <a:endParaRPr/>
          </a:p>
        </p:txBody>
      </p:sp>
      <p:sp>
        <p:nvSpPr>
          <p:cNvPr id="1361" name="Google Shape;1361;p60"/>
          <p:cNvSpPr/>
          <p:nvPr/>
        </p:nvSpPr>
        <p:spPr>
          <a:xfrm>
            <a:off x="9023351" y="24939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2" name="Google Shape;1362;p60"/>
          <p:cNvGraphicFramePr/>
          <p:nvPr/>
        </p:nvGraphicFramePr>
        <p:xfrm>
          <a:off x="680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63" name="Google Shape;1363;p60"/>
          <p:cNvSpPr txBox="1"/>
          <p:nvPr/>
        </p:nvSpPr>
        <p:spPr>
          <a:xfrm>
            <a:off x="304800" y="4419601"/>
            <a:ext cx="6558719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#0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 accepting states ≠ non-accepting states 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#1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every pair of states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Distinguish by one symbol transition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= or ≠ or blank(tbd)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#2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Compare every pair of states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Distinguish by up to two symbol transitions (until different or same or tbd)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…. 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(keep repeating until table complete)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2" name="Google Shape;1372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373" name="Google Shape;1373;p61"/>
          <p:cNvSpPr/>
          <p:nvPr/>
        </p:nvSpPr>
        <p:spPr>
          <a:xfrm>
            <a:off x="1727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374" name="Google Shape;1374;p61"/>
          <p:cNvCxnSpPr/>
          <p:nvPr/>
        </p:nvCxnSpPr>
        <p:spPr>
          <a:xfrm>
            <a:off x="1219200" y="29718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5" name="Google Shape;1375;p61"/>
          <p:cNvSpPr/>
          <p:nvPr/>
        </p:nvSpPr>
        <p:spPr>
          <a:xfrm>
            <a:off x="2743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376" name="Google Shape;1376;p61"/>
          <p:cNvCxnSpPr/>
          <p:nvPr/>
        </p:nvCxnSpPr>
        <p:spPr>
          <a:xfrm>
            <a:off x="2133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7" name="Google Shape;1377;p61"/>
          <p:cNvSpPr/>
          <p:nvPr/>
        </p:nvSpPr>
        <p:spPr>
          <a:xfrm>
            <a:off x="38608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378" name="Google Shape;1378;p61"/>
          <p:cNvCxnSpPr/>
          <p:nvPr/>
        </p:nvCxnSpPr>
        <p:spPr>
          <a:xfrm>
            <a:off x="3149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9" name="Google Shape;1379;p61"/>
          <p:cNvSpPr/>
          <p:nvPr/>
        </p:nvSpPr>
        <p:spPr>
          <a:xfrm>
            <a:off x="3759200" y="2743200"/>
            <a:ext cx="6096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61"/>
          <p:cNvSpPr/>
          <p:nvPr/>
        </p:nvSpPr>
        <p:spPr>
          <a:xfrm>
            <a:off x="49784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381" name="Google Shape;1381;p61"/>
          <p:cNvCxnSpPr/>
          <p:nvPr/>
        </p:nvCxnSpPr>
        <p:spPr>
          <a:xfrm rot="10800000">
            <a:off x="43688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2" name="Google Shape;1382;p61"/>
          <p:cNvSpPr/>
          <p:nvPr/>
        </p:nvSpPr>
        <p:spPr>
          <a:xfrm>
            <a:off x="1727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383" name="Google Shape;1383;p61"/>
          <p:cNvSpPr/>
          <p:nvPr/>
        </p:nvSpPr>
        <p:spPr>
          <a:xfrm>
            <a:off x="2743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384" name="Google Shape;1384;p61"/>
          <p:cNvCxnSpPr/>
          <p:nvPr/>
        </p:nvCxnSpPr>
        <p:spPr>
          <a:xfrm>
            <a:off x="2133600" y="3810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5" name="Google Shape;1385;p61"/>
          <p:cNvSpPr/>
          <p:nvPr/>
        </p:nvSpPr>
        <p:spPr>
          <a:xfrm>
            <a:off x="38608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386" name="Google Shape;1386;p61"/>
          <p:cNvCxnSpPr/>
          <p:nvPr/>
        </p:nvCxnSpPr>
        <p:spPr>
          <a:xfrm>
            <a:off x="31496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87" name="Google Shape;1387;p61"/>
          <p:cNvSpPr/>
          <p:nvPr/>
        </p:nvSpPr>
        <p:spPr>
          <a:xfrm>
            <a:off x="49784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388" name="Google Shape;1388;p61"/>
          <p:cNvCxnSpPr/>
          <p:nvPr/>
        </p:nvCxnSpPr>
        <p:spPr>
          <a:xfrm rot="10800000">
            <a:off x="42672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9" name="Google Shape;1389;p61"/>
          <p:cNvCxnSpPr/>
          <p:nvPr/>
        </p:nvCxnSpPr>
        <p:spPr>
          <a:xfrm>
            <a:off x="2032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0" name="Google Shape;1390;p61"/>
          <p:cNvCxnSpPr/>
          <p:nvPr/>
        </p:nvCxnSpPr>
        <p:spPr>
          <a:xfrm flipH="1" rot="10800000">
            <a:off x="3048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1" name="Google Shape;1391;p61"/>
          <p:cNvCxnSpPr/>
          <p:nvPr/>
        </p:nvCxnSpPr>
        <p:spPr>
          <a:xfrm>
            <a:off x="30480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2" name="Google Shape;1392;p61"/>
          <p:cNvCxnSpPr/>
          <p:nvPr/>
        </p:nvCxnSpPr>
        <p:spPr>
          <a:xfrm flipH="1">
            <a:off x="41656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3" name="Google Shape;1393;p61"/>
          <p:cNvSpPr/>
          <p:nvPr/>
        </p:nvSpPr>
        <p:spPr>
          <a:xfrm>
            <a:off x="2032000" y="3962400"/>
            <a:ext cx="19304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p61"/>
          <p:cNvSpPr/>
          <p:nvPr/>
        </p:nvSpPr>
        <p:spPr>
          <a:xfrm>
            <a:off x="1930400" y="3962400"/>
            <a:ext cx="3048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p61"/>
          <p:cNvSpPr/>
          <p:nvPr/>
        </p:nvSpPr>
        <p:spPr>
          <a:xfrm>
            <a:off x="4030133" y="3886200"/>
            <a:ext cx="2540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p61"/>
          <p:cNvSpPr/>
          <p:nvPr/>
        </p:nvSpPr>
        <p:spPr>
          <a:xfrm>
            <a:off x="3691467" y="2565400"/>
            <a:ext cx="643467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7" name="Google Shape;1397;p61"/>
          <p:cNvSpPr/>
          <p:nvPr/>
        </p:nvSpPr>
        <p:spPr>
          <a:xfrm>
            <a:off x="1930400" y="2590800"/>
            <a:ext cx="19304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8" name="Google Shape;1398;p61"/>
          <p:cNvSpPr txBox="1"/>
          <p:nvPr/>
        </p:nvSpPr>
        <p:spPr>
          <a:xfrm>
            <a:off x="2163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399" name="Google Shape;1399;p61"/>
          <p:cNvSpPr txBox="1"/>
          <p:nvPr/>
        </p:nvSpPr>
        <p:spPr>
          <a:xfrm>
            <a:off x="2235201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00" name="Google Shape;1400;p61"/>
          <p:cNvSpPr txBox="1"/>
          <p:nvPr/>
        </p:nvSpPr>
        <p:spPr>
          <a:xfrm>
            <a:off x="2133601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01" name="Google Shape;1401;p61"/>
          <p:cNvSpPr txBox="1"/>
          <p:nvPr/>
        </p:nvSpPr>
        <p:spPr>
          <a:xfrm>
            <a:off x="2874434" y="3962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02" name="Google Shape;1402;p61"/>
          <p:cNvSpPr txBox="1"/>
          <p:nvPr/>
        </p:nvSpPr>
        <p:spPr>
          <a:xfrm>
            <a:off x="32808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03" name="Google Shape;1403;p61"/>
          <p:cNvSpPr txBox="1"/>
          <p:nvPr/>
        </p:nvSpPr>
        <p:spPr>
          <a:xfrm>
            <a:off x="4775201" y="3200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04" name="Google Shape;1404;p61"/>
          <p:cNvSpPr txBox="1"/>
          <p:nvPr/>
        </p:nvSpPr>
        <p:spPr>
          <a:xfrm>
            <a:off x="4296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405" name="Google Shape;1405;p61"/>
          <p:cNvCxnSpPr/>
          <p:nvPr/>
        </p:nvCxnSpPr>
        <p:spPr>
          <a:xfrm rot="10800000">
            <a:off x="4165600" y="3124200"/>
            <a:ext cx="812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06" name="Google Shape;1406;p61"/>
          <p:cNvSpPr txBox="1"/>
          <p:nvPr/>
        </p:nvSpPr>
        <p:spPr>
          <a:xfrm>
            <a:off x="37888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07" name="Google Shape;1407;p61"/>
          <p:cNvSpPr txBox="1"/>
          <p:nvPr/>
        </p:nvSpPr>
        <p:spPr>
          <a:xfrm>
            <a:off x="25696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08" name="Google Shape;1408;p61"/>
          <p:cNvSpPr txBox="1"/>
          <p:nvPr/>
        </p:nvSpPr>
        <p:spPr>
          <a:xfrm>
            <a:off x="3179234" y="4267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09" name="Google Shape;1409;p61"/>
          <p:cNvSpPr txBox="1"/>
          <p:nvPr/>
        </p:nvSpPr>
        <p:spPr>
          <a:xfrm>
            <a:off x="43984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10" name="Google Shape;1410;p61"/>
          <p:cNvSpPr txBox="1"/>
          <p:nvPr/>
        </p:nvSpPr>
        <p:spPr>
          <a:xfrm>
            <a:off x="3890434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11" name="Google Shape;1411;p61"/>
          <p:cNvSpPr txBox="1"/>
          <p:nvPr/>
        </p:nvSpPr>
        <p:spPr>
          <a:xfrm>
            <a:off x="45000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12" name="Google Shape;1412;p61"/>
          <p:cNvSpPr txBox="1"/>
          <p:nvPr/>
        </p:nvSpPr>
        <p:spPr>
          <a:xfrm>
            <a:off x="3179234" y="3048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13" name="Google Shape;1413;p61"/>
          <p:cNvSpPr txBox="1"/>
          <p:nvPr/>
        </p:nvSpPr>
        <p:spPr>
          <a:xfrm>
            <a:off x="2976034" y="3276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14" name="Google Shape;1414;p61"/>
          <p:cNvSpPr txBox="1"/>
          <p:nvPr/>
        </p:nvSpPr>
        <p:spPr>
          <a:xfrm>
            <a:off x="3179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15" name="Google Shape;1415;p61"/>
          <p:cNvSpPr/>
          <p:nvPr/>
        </p:nvSpPr>
        <p:spPr>
          <a:xfrm>
            <a:off x="9023351" y="24939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16" name="Google Shape;1416;p61"/>
          <p:cNvGraphicFramePr/>
          <p:nvPr/>
        </p:nvGraphicFramePr>
        <p:xfrm>
          <a:off x="680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5" name="Google Shape;1425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426" name="Google Shape;1426;p62"/>
          <p:cNvSpPr/>
          <p:nvPr/>
        </p:nvSpPr>
        <p:spPr>
          <a:xfrm>
            <a:off x="1727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427" name="Google Shape;1427;p62"/>
          <p:cNvCxnSpPr/>
          <p:nvPr/>
        </p:nvCxnSpPr>
        <p:spPr>
          <a:xfrm>
            <a:off x="1219200" y="29718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8" name="Google Shape;1428;p62"/>
          <p:cNvSpPr/>
          <p:nvPr/>
        </p:nvSpPr>
        <p:spPr>
          <a:xfrm>
            <a:off x="2743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429" name="Google Shape;1429;p62"/>
          <p:cNvCxnSpPr/>
          <p:nvPr/>
        </p:nvCxnSpPr>
        <p:spPr>
          <a:xfrm>
            <a:off x="2133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0" name="Google Shape;1430;p62"/>
          <p:cNvSpPr/>
          <p:nvPr/>
        </p:nvSpPr>
        <p:spPr>
          <a:xfrm>
            <a:off x="38608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431" name="Google Shape;1431;p62"/>
          <p:cNvCxnSpPr/>
          <p:nvPr/>
        </p:nvCxnSpPr>
        <p:spPr>
          <a:xfrm>
            <a:off x="3149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2" name="Google Shape;1432;p62"/>
          <p:cNvSpPr/>
          <p:nvPr/>
        </p:nvSpPr>
        <p:spPr>
          <a:xfrm>
            <a:off x="3759200" y="2743200"/>
            <a:ext cx="6096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3" name="Google Shape;1433;p62"/>
          <p:cNvSpPr/>
          <p:nvPr/>
        </p:nvSpPr>
        <p:spPr>
          <a:xfrm>
            <a:off x="49784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434" name="Google Shape;1434;p62"/>
          <p:cNvCxnSpPr/>
          <p:nvPr/>
        </p:nvCxnSpPr>
        <p:spPr>
          <a:xfrm rot="10800000">
            <a:off x="43688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5" name="Google Shape;1435;p62"/>
          <p:cNvSpPr/>
          <p:nvPr/>
        </p:nvSpPr>
        <p:spPr>
          <a:xfrm>
            <a:off x="1727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36" name="Google Shape;1436;p62"/>
          <p:cNvSpPr/>
          <p:nvPr/>
        </p:nvSpPr>
        <p:spPr>
          <a:xfrm>
            <a:off x="2743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437" name="Google Shape;1437;p62"/>
          <p:cNvCxnSpPr/>
          <p:nvPr/>
        </p:nvCxnSpPr>
        <p:spPr>
          <a:xfrm>
            <a:off x="2133600" y="3810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8" name="Google Shape;1438;p62"/>
          <p:cNvSpPr/>
          <p:nvPr/>
        </p:nvSpPr>
        <p:spPr>
          <a:xfrm>
            <a:off x="38608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439" name="Google Shape;1439;p62"/>
          <p:cNvCxnSpPr/>
          <p:nvPr/>
        </p:nvCxnSpPr>
        <p:spPr>
          <a:xfrm>
            <a:off x="31496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0" name="Google Shape;1440;p62"/>
          <p:cNvSpPr/>
          <p:nvPr/>
        </p:nvSpPr>
        <p:spPr>
          <a:xfrm>
            <a:off x="49784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441" name="Google Shape;1441;p62"/>
          <p:cNvCxnSpPr/>
          <p:nvPr/>
        </p:nvCxnSpPr>
        <p:spPr>
          <a:xfrm rot="10800000">
            <a:off x="42672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2" name="Google Shape;1442;p62"/>
          <p:cNvCxnSpPr/>
          <p:nvPr/>
        </p:nvCxnSpPr>
        <p:spPr>
          <a:xfrm>
            <a:off x="2032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3" name="Google Shape;1443;p62"/>
          <p:cNvCxnSpPr/>
          <p:nvPr/>
        </p:nvCxnSpPr>
        <p:spPr>
          <a:xfrm flipH="1" rot="10800000">
            <a:off x="3048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4" name="Google Shape;1444;p62"/>
          <p:cNvCxnSpPr/>
          <p:nvPr/>
        </p:nvCxnSpPr>
        <p:spPr>
          <a:xfrm>
            <a:off x="30480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5" name="Google Shape;1445;p62"/>
          <p:cNvCxnSpPr/>
          <p:nvPr/>
        </p:nvCxnSpPr>
        <p:spPr>
          <a:xfrm flipH="1">
            <a:off x="41656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6" name="Google Shape;1446;p62"/>
          <p:cNvSpPr/>
          <p:nvPr/>
        </p:nvSpPr>
        <p:spPr>
          <a:xfrm>
            <a:off x="2032000" y="3962400"/>
            <a:ext cx="19304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7" name="Google Shape;1447;p62"/>
          <p:cNvSpPr/>
          <p:nvPr/>
        </p:nvSpPr>
        <p:spPr>
          <a:xfrm>
            <a:off x="1930400" y="3962400"/>
            <a:ext cx="3048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8" name="Google Shape;1448;p62"/>
          <p:cNvSpPr/>
          <p:nvPr/>
        </p:nvSpPr>
        <p:spPr>
          <a:xfrm>
            <a:off x="4030133" y="3886200"/>
            <a:ext cx="2540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9" name="Google Shape;1449;p62"/>
          <p:cNvSpPr/>
          <p:nvPr/>
        </p:nvSpPr>
        <p:spPr>
          <a:xfrm>
            <a:off x="3691467" y="2565400"/>
            <a:ext cx="643467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0" name="Google Shape;1450;p62"/>
          <p:cNvSpPr/>
          <p:nvPr/>
        </p:nvSpPr>
        <p:spPr>
          <a:xfrm>
            <a:off x="1930400" y="2590800"/>
            <a:ext cx="19304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1" name="Google Shape;1451;p62"/>
          <p:cNvSpPr txBox="1"/>
          <p:nvPr/>
        </p:nvSpPr>
        <p:spPr>
          <a:xfrm>
            <a:off x="2163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52" name="Google Shape;1452;p62"/>
          <p:cNvSpPr txBox="1"/>
          <p:nvPr/>
        </p:nvSpPr>
        <p:spPr>
          <a:xfrm>
            <a:off x="2235201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53" name="Google Shape;1453;p62"/>
          <p:cNvSpPr txBox="1"/>
          <p:nvPr/>
        </p:nvSpPr>
        <p:spPr>
          <a:xfrm>
            <a:off x="2133601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54" name="Google Shape;1454;p62"/>
          <p:cNvSpPr txBox="1"/>
          <p:nvPr/>
        </p:nvSpPr>
        <p:spPr>
          <a:xfrm>
            <a:off x="2874434" y="3962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55" name="Google Shape;1455;p62"/>
          <p:cNvSpPr txBox="1"/>
          <p:nvPr/>
        </p:nvSpPr>
        <p:spPr>
          <a:xfrm>
            <a:off x="32808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56" name="Google Shape;1456;p62"/>
          <p:cNvSpPr txBox="1"/>
          <p:nvPr/>
        </p:nvSpPr>
        <p:spPr>
          <a:xfrm>
            <a:off x="4775201" y="3200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57" name="Google Shape;1457;p62"/>
          <p:cNvSpPr txBox="1"/>
          <p:nvPr/>
        </p:nvSpPr>
        <p:spPr>
          <a:xfrm>
            <a:off x="4296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458" name="Google Shape;1458;p62"/>
          <p:cNvCxnSpPr/>
          <p:nvPr/>
        </p:nvCxnSpPr>
        <p:spPr>
          <a:xfrm rot="10800000">
            <a:off x="4165600" y="3124200"/>
            <a:ext cx="812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9" name="Google Shape;1459;p62"/>
          <p:cNvSpPr txBox="1"/>
          <p:nvPr/>
        </p:nvSpPr>
        <p:spPr>
          <a:xfrm>
            <a:off x="37888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60" name="Google Shape;1460;p62"/>
          <p:cNvSpPr txBox="1"/>
          <p:nvPr/>
        </p:nvSpPr>
        <p:spPr>
          <a:xfrm>
            <a:off x="25696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61" name="Google Shape;1461;p62"/>
          <p:cNvSpPr txBox="1"/>
          <p:nvPr/>
        </p:nvSpPr>
        <p:spPr>
          <a:xfrm>
            <a:off x="3179234" y="4267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62" name="Google Shape;1462;p62"/>
          <p:cNvSpPr txBox="1"/>
          <p:nvPr/>
        </p:nvSpPr>
        <p:spPr>
          <a:xfrm>
            <a:off x="43984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63" name="Google Shape;1463;p62"/>
          <p:cNvSpPr txBox="1"/>
          <p:nvPr/>
        </p:nvSpPr>
        <p:spPr>
          <a:xfrm>
            <a:off x="3890434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64" name="Google Shape;1464;p62"/>
          <p:cNvSpPr txBox="1"/>
          <p:nvPr/>
        </p:nvSpPr>
        <p:spPr>
          <a:xfrm>
            <a:off x="45000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65" name="Google Shape;1465;p62"/>
          <p:cNvSpPr txBox="1"/>
          <p:nvPr/>
        </p:nvSpPr>
        <p:spPr>
          <a:xfrm>
            <a:off x="3179234" y="3048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66" name="Google Shape;1466;p62"/>
          <p:cNvSpPr txBox="1"/>
          <p:nvPr/>
        </p:nvSpPr>
        <p:spPr>
          <a:xfrm>
            <a:off x="2976034" y="3276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67" name="Google Shape;1467;p62"/>
          <p:cNvSpPr txBox="1"/>
          <p:nvPr/>
        </p:nvSpPr>
        <p:spPr>
          <a:xfrm>
            <a:off x="3179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68" name="Google Shape;1468;p62"/>
          <p:cNvSpPr/>
          <p:nvPr/>
        </p:nvSpPr>
        <p:spPr>
          <a:xfrm>
            <a:off x="9023351" y="24939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9" name="Google Shape;1469;p62"/>
          <p:cNvGraphicFramePr/>
          <p:nvPr/>
        </p:nvGraphicFramePr>
        <p:xfrm>
          <a:off x="680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70" name="Google Shape;1470;p62"/>
          <p:cNvSpPr txBox="1"/>
          <p:nvPr/>
        </p:nvSpPr>
        <p:spPr>
          <a:xfrm>
            <a:off x="304801" y="4814888"/>
            <a:ext cx="4310988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71" name="Google Shape;1471;p62"/>
          <p:cNvCxnSpPr/>
          <p:nvPr/>
        </p:nvCxnSpPr>
        <p:spPr>
          <a:xfrm rot="10800000">
            <a:off x="95504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2" name="Google Shape;1472;p62"/>
          <p:cNvCxnSpPr/>
          <p:nvPr/>
        </p:nvCxnSpPr>
        <p:spPr>
          <a:xfrm>
            <a:off x="6197600" y="3733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1" name="Google Shape;1481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482" name="Google Shape;1482;p63"/>
          <p:cNvSpPr/>
          <p:nvPr/>
        </p:nvSpPr>
        <p:spPr>
          <a:xfrm>
            <a:off x="1727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483" name="Google Shape;1483;p63"/>
          <p:cNvCxnSpPr/>
          <p:nvPr/>
        </p:nvCxnSpPr>
        <p:spPr>
          <a:xfrm>
            <a:off x="1219200" y="29718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4" name="Google Shape;1484;p63"/>
          <p:cNvSpPr/>
          <p:nvPr/>
        </p:nvSpPr>
        <p:spPr>
          <a:xfrm>
            <a:off x="2743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485" name="Google Shape;1485;p63"/>
          <p:cNvCxnSpPr/>
          <p:nvPr/>
        </p:nvCxnSpPr>
        <p:spPr>
          <a:xfrm>
            <a:off x="2133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6" name="Google Shape;1486;p63"/>
          <p:cNvSpPr/>
          <p:nvPr/>
        </p:nvSpPr>
        <p:spPr>
          <a:xfrm>
            <a:off x="38608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487" name="Google Shape;1487;p63"/>
          <p:cNvCxnSpPr/>
          <p:nvPr/>
        </p:nvCxnSpPr>
        <p:spPr>
          <a:xfrm>
            <a:off x="3149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8" name="Google Shape;1488;p63"/>
          <p:cNvSpPr/>
          <p:nvPr/>
        </p:nvSpPr>
        <p:spPr>
          <a:xfrm>
            <a:off x="3759200" y="2743200"/>
            <a:ext cx="6096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9" name="Google Shape;1489;p63"/>
          <p:cNvSpPr/>
          <p:nvPr/>
        </p:nvSpPr>
        <p:spPr>
          <a:xfrm>
            <a:off x="49784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490" name="Google Shape;1490;p63"/>
          <p:cNvCxnSpPr/>
          <p:nvPr/>
        </p:nvCxnSpPr>
        <p:spPr>
          <a:xfrm rot="10800000">
            <a:off x="43688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1" name="Google Shape;1491;p63"/>
          <p:cNvSpPr/>
          <p:nvPr/>
        </p:nvSpPr>
        <p:spPr>
          <a:xfrm>
            <a:off x="1727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492" name="Google Shape;1492;p63"/>
          <p:cNvSpPr/>
          <p:nvPr/>
        </p:nvSpPr>
        <p:spPr>
          <a:xfrm>
            <a:off x="2743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493" name="Google Shape;1493;p63"/>
          <p:cNvCxnSpPr/>
          <p:nvPr/>
        </p:nvCxnSpPr>
        <p:spPr>
          <a:xfrm>
            <a:off x="2133600" y="3810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4" name="Google Shape;1494;p63"/>
          <p:cNvSpPr/>
          <p:nvPr/>
        </p:nvSpPr>
        <p:spPr>
          <a:xfrm>
            <a:off x="38608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495" name="Google Shape;1495;p63"/>
          <p:cNvCxnSpPr/>
          <p:nvPr/>
        </p:nvCxnSpPr>
        <p:spPr>
          <a:xfrm>
            <a:off x="31496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6" name="Google Shape;1496;p63"/>
          <p:cNvSpPr/>
          <p:nvPr/>
        </p:nvSpPr>
        <p:spPr>
          <a:xfrm>
            <a:off x="49784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497" name="Google Shape;1497;p63"/>
          <p:cNvCxnSpPr/>
          <p:nvPr/>
        </p:nvCxnSpPr>
        <p:spPr>
          <a:xfrm rot="10800000">
            <a:off x="42672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8" name="Google Shape;1498;p63"/>
          <p:cNvCxnSpPr/>
          <p:nvPr/>
        </p:nvCxnSpPr>
        <p:spPr>
          <a:xfrm>
            <a:off x="2032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9" name="Google Shape;1499;p63"/>
          <p:cNvCxnSpPr/>
          <p:nvPr/>
        </p:nvCxnSpPr>
        <p:spPr>
          <a:xfrm flipH="1" rot="10800000">
            <a:off x="3048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0" name="Google Shape;1500;p63"/>
          <p:cNvCxnSpPr/>
          <p:nvPr/>
        </p:nvCxnSpPr>
        <p:spPr>
          <a:xfrm>
            <a:off x="30480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01" name="Google Shape;1501;p63"/>
          <p:cNvCxnSpPr/>
          <p:nvPr/>
        </p:nvCxnSpPr>
        <p:spPr>
          <a:xfrm flipH="1">
            <a:off x="41656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02" name="Google Shape;1502;p63"/>
          <p:cNvSpPr/>
          <p:nvPr/>
        </p:nvSpPr>
        <p:spPr>
          <a:xfrm>
            <a:off x="2032000" y="3962400"/>
            <a:ext cx="19304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63"/>
          <p:cNvSpPr/>
          <p:nvPr/>
        </p:nvSpPr>
        <p:spPr>
          <a:xfrm>
            <a:off x="1930400" y="3962400"/>
            <a:ext cx="3048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4" name="Google Shape;1504;p63"/>
          <p:cNvSpPr/>
          <p:nvPr/>
        </p:nvSpPr>
        <p:spPr>
          <a:xfrm>
            <a:off x="4030133" y="3886200"/>
            <a:ext cx="2540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5" name="Google Shape;1505;p63"/>
          <p:cNvSpPr/>
          <p:nvPr/>
        </p:nvSpPr>
        <p:spPr>
          <a:xfrm>
            <a:off x="3691467" y="2565400"/>
            <a:ext cx="643467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6" name="Google Shape;1506;p63"/>
          <p:cNvSpPr/>
          <p:nvPr/>
        </p:nvSpPr>
        <p:spPr>
          <a:xfrm>
            <a:off x="1930400" y="2590800"/>
            <a:ext cx="19304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7" name="Google Shape;1507;p63"/>
          <p:cNvSpPr txBox="1"/>
          <p:nvPr/>
        </p:nvSpPr>
        <p:spPr>
          <a:xfrm>
            <a:off x="2163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08" name="Google Shape;1508;p63"/>
          <p:cNvSpPr txBox="1"/>
          <p:nvPr/>
        </p:nvSpPr>
        <p:spPr>
          <a:xfrm>
            <a:off x="2235201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09" name="Google Shape;1509;p63"/>
          <p:cNvSpPr txBox="1"/>
          <p:nvPr/>
        </p:nvSpPr>
        <p:spPr>
          <a:xfrm>
            <a:off x="2133601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10" name="Google Shape;1510;p63"/>
          <p:cNvSpPr txBox="1"/>
          <p:nvPr/>
        </p:nvSpPr>
        <p:spPr>
          <a:xfrm>
            <a:off x="2874434" y="3962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11" name="Google Shape;1511;p63"/>
          <p:cNvSpPr txBox="1"/>
          <p:nvPr/>
        </p:nvSpPr>
        <p:spPr>
          <a:xfrm>
            <a:off x="32808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12" name="Google Shape;1512;p63"/>
          <p:cNvSpPr txBox="1"/>
          <p:nvPr/>
        </p:nvSpPr>
        <p:spPr>
          <a:xfrm>
            <a:off x="4775201" y="3200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13" name="Google Shape;1513;p63"/>
          <p:cNvSpPr txBox="1"/>
          <p:nvPr/>
        </p:nvSpPr>
        <p:spPr>
          <a:xfrm>
            <a:off x="4296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514" name="Google Shape;1514;p63"/>
          <p:cNvCxnSpPr/>
          <p:nvPr/>
        </p:nvCxnSpPr>
        <p:spPr>
          <a:xfrm rot="10800000">
            <a:off x="4165600" y="3124200"/>
            <a:ext cx="812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5" name="Google Shape;1515;p63"/>
          <p:cNvSpPr txBox="1"/>
          <p:nvPr/>
        </p:nvSpPr>
        <p:spPr>
          <a:xfrm>
            <a:off x="37888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16" name="Google Shape;1516;p63"/>
          <p:cNvSpPr txBox="1"/>
          <p:nvPr/>
        </p:nvSpPr>
        <p:spPr>
          <a:xfrm>
            <a:off x="25696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17" name="Google Shape;1517;p63"/>
          <p:cNvSpPr txBox="1"/>
          <p:nvPr/>
        </p:nvSpPr>
        <p:spPr>
          <a:xfrm>
            <a:off x="3179234" y="4267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18" name="Google Shape;1518;p63"/>
          <p:cNvSpPr txBox="1"/>
          <p:nvPr/>
        </p:nvSpPr>
        <p:spPr>
          <a:xfrm>
            <a:off x="43984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19" name="Google Shape;1519;p63"/>
          <p:cNvSpPr txBox="1"/>
          <p:nvPr/>
        </p:nvSpPr>
        <p:spPr>
          <a:xfrm>
            <a:off x="3890434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20" name="Google Shape;1520;p63"/>
          <p:cNvSpPr txBox="1"/>
          <p:nvPr/>
        </p:nvSpPr>
        <p:spPr>
          <a:xfrm>
            <a:off x="45000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21" name="Google Shape;1521;p63"/>
          <p:cNvSpPr txBox="1"/>
          <p:nvPr/>
        </p:nvSpPr>
        <p:spPr>
          <a:xfrm>
            <a:off x="3179234" y="3048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22" name="Google Shape;1522;p63"/>
          <p:cNvSpPr txBox="1"/>
          <p:nvPr/>
        </p:nvSpPr>
        <p:spPr>
          <a:xfrm>
            <a:off x="2976034" y="3276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23" name="Google Shape;1523;p63"/>
          <p:cNvSpPr txBox="1"/>
          <p:nvPr/>
        </p:nvSpPr>
        <p:spPr>
          <a:xfrm>
            <a:off x="3179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24" name="Google Shape;1524;p63"/>
          <p:cNvSpPr/>
          <p:nvPr/>
        </p:nvSpPr>
        <p:spPr>
          <a:xfrm>
            <a:off x="9023351" y="24939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25" name="Google Shape;1525;p63"/>
          <p:cNvGraphicFramePr/>
          <p:nvPr/>
        </p:nvGraphicFramePr>
        <p:xfrm>
          <a:off x="680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26" name="Google Shape;1526;p63"/>
          <p:cNvSpPr txBox="1"/>
          <p:nvPr/>
        </p:nvSpPr>
        <p:spPr>
          <a:xfrm>
            <a:off x="304800" y="4814889"/>
            <a:ext cx="44089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527" name="Google Shape;1527;p63"/>
          <p:cNvCxnSpPr/>
          <p:nvPr/>
        </p:nvCxnSpPr>
        <p:spPr>
          <a:xfrm rot="10800000">
            <a:off x="75184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5" name="Google Shape;1535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6" name="Google Shape;1536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537" name="Google Shape;1537;p64"/>
          <p:cNvSpPr/>
          <p:nvPr/>
        </p:nvSpPr>
        <p:spPr>
          <a:xfrm>
            <a:off x="1727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538" name="Google Shape;1538;p64"/>
          <p:cNvCxnSpPr/>
          <p:nvPr/>
        </p:nvCxnSpPr>
        <p:spPr>
          <a:xfrm>
            <a:off x="1219200" y="29718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39" name="Google Shape;1539;p64"/>
          <p:cNvSpPr/>
          <p:nvPr/>
        </p:nvSpPr>
        <p:spPr>
          <a:xfrm>
            <a:off x="2743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540" name="Google Shape;1540;p64"/>
          <p:cNvCxnSpPr/>
          <p:nvPr/>
        </p:nvCxnSpPr>
        <p:spPr>
          <a:xfrm>
            <a:off x="2133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1" name="Google Shape;1541;p64"/>
          <p:cNvSpPr/>
          <p:nvPr/>
        </p:nvSpPr>
        <p:spPr>
          <a:xfrm>
            <a:off x="38608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542" name="Google Shape;1542;p64"/>
          <p:cNvCxnSpPr/>
          <p:nvPr/>
        </p:nvCxnSpPr>
        <p:spPr>
          <a:xfrm>
            <a:off x="3149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3" name="Google Shape;1543;p64"/>
          <p:cNvSpPr/>
          <p:nvPr/>
        </p:nvSpPr>
        <p:spPr>
          <a:xfrm>
            <a:off x="3759200" y="2743200"/>
            <a:ext cx="6096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4" name="Google Shape;1544;p64"/>
          <p:cNvSpPr/>
          <p:nvPr/>
        </p:nvSpPr>
        <p:spPr>
          <a:xfrm>
            <a:off x="49784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545" name="Google Shape;1545;p64"/>
          <p:cNvCxnSpPr/>
          <p:nvPr/>
        </p:nvCxnSpPr>
        <p:spPr>
          <a:xfrm rot="10800000">
            <a:off x="43688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6" name="Google Shape;1546;p64"/>
          <p:cNvSpPr/>
          <p:nvPr/>
        </p:nvSpPr>
        <p:spPr>
          <a:xfrm>
            <a:off x="1727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547" name="Google Shape;1547;p64"/>
          <p:cNvSpPr/>
          <p:nvPr/>
        </p:nvSpPr>
        <p:spPr>
          <a:xfrm>
            <a:off x="2743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548" name="Google Shape;1548;p64"/>
          <p:cNvCxnSpPr/>
          <p:nvPr/>
        </p:nvCxnSpPr>
        <p:spPr>
          <a:xfrm>
            <a:off x="2133600" y="3810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49" name="Google Shape;1549;p64"/>
          <p:cNvSpPr/>
          <p:nvPr/>
        </p:nvSpPr>
        <p:spPr>
          <a:xfrm>
            <a:off x="38608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550" name="Google Shape;1550;p64"/>
          <p:cNvCxnSpPr/>
          <p:nvPr/>
        </p:nvCxnSpPr>
        <p:spPr>
          <a:xfrm>
            <a:off x="31496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1" name="Google Shape;1551;p64"/>
          <p:cNvSpPr/>
          <p:nvPr/>
        </p:nvSpPr>
        <p:spPr>
          <a:xfrm>
            <a:off x="49784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552" name="Google Shape;1552;p64"/>
          <p:cNvCxnSpPr/>
          <p:nvPr/>
        </p:nvCxnSpPr>
        <p:spPr>
          <a:xfrm rot="10800000">
            <a:off x="42672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3" name="Google Shape;1553;p64"/>
          <p:cNvCxnSpPr/>
          <p:nvPr/>
        </p:nvCxnSpPr>
        <p:spPr>
          <a:xfrm>
            <a:off x="2032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4" name="Google Shape;1554;p64"/>
          <p:cNvCxnSpPr/>
          <p:nvPr/>
        </p:nvCxnSpPr>
        <p:spPr>
          <a:xfrm flipH="1" rot="10800000">
            <a:off x="3048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5" name="Google Shape;1555;p64"/>
          <p:cNvCxnSpPr/>
          <p:nvPr/>
        </p:nvCxnSpPr>
        <p:spPr>
          <a:xfrm>
            <a:off x="30480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6" name="Google Shape;1556;p64"/>
          <p:cNvCxnSpPr/>
          <p:nvPr/>
        </p:nvCxnSpPr>
        <p:spPr>
          <a:xfrm flipH="1">
            <a:off x="41656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7" name="Google Shape;1557;p64"/>
          <p:cNvSpPr/>
          <p:nvPr/>
        </p:nvSpPr>
        <p:spPr>
          <a:xfrm>
            <a:off x="2032000" y="3962400"/>
            <a:ext cx="19304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8" name="Google Shape;1558;p64"/>
          <p:cNvSpPr/>
          <p:nvPr/>
        </p:nvSpPr>
        <p:spPr>
          <a:xfrm>
            <a:off x="1930400" y="3962400"/>
            <a:ext cx="3048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9" name="Google Shape;1559;p64"/>
          <p:cNvSpPr/>
          <p:nvPr/>
        </p:nvSpPr>
        <p:spPr>
          <a:xfrm>
            <a:off x="4030133" y="3886200"/>
            <a:ext cx="2540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0" name="Google Shape;1560;p64"/>
          <p:cNvSpPr/>
          <p:nvPr/>
        </p:nvSpPr>
        <p:spPr>
          <a:xfrm>
            <a:off x="3691467" y="2565400"/>
            <a:ext cx="643467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1" name="Google Shape;1561;p64"/>
          <p:cNvSpPr/>
          <p:nvPr/>
        </p:nvSpPr>
        <p:spPr>
          <a:xfrm>
            <a:off x="1930400" y="2590800"/>
            <a:ext cx="19304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64"/>
          <p:cNvSpPr txBox="1"/>
          <p:nvPr/>
        </p:nvSpPr>
        <p:spPr>
          <a:xfrm>
            <a:off x="2163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63" name="Google Shape;1563;p64"/>
          <p:cNvSpPr txBox="1"/>
          <p:nvPr/>
        </p:nvSpPr>
        <p:spPr>
          <a:xfrm>
            <a:off x="2235201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64" name="Google Shape;1564;p64"/>
          <p:cNvSpPr txBox="1"/>
          <p:nvPr/>
        </p:nvSpPr>
        <p:spPr>
          <a:xfrm>
            <a:off x="2133601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65" name="Google Shape;1565;p64"/>
          <p:cNvSpPr txBox="1"/>
          <p:nvPr/>
        </p:nvSpPr>
        <p:spPr>
          <a:xfrm>
            <a:off x="2874434" y="3962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66" name="Google Shape;1566;p64"/>
          <p:cNvSpPr txBox="1"/>
          <p:nvPr/>
        </p:nvSpPr>
        <p:spPr>
          <a:xfrm>
            <a:off x="32808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67" name="Google Shape;1567;p64"/>
          <p:cNvSpPr txBox="1"/>
          <p:nvPr/>
        </p:nvSpPr>
        <p:spPr>
          <a:xfrm>
            <a:off x="4775201" y="3200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68" name="Google Shape;1568;p64"/>
          <p:cNvSpPr txBox="1"/>
          <p:nvPr/>
        </p:nvSpPr>
        <p:spPr>
          <a:xfrm>
            <a:off x="4296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569" name="Google Shape;1569;p64"/>
          <p:cNvCxnSpPr/>
          <p:nvPr/>
        </p:nvCxnSpPr>
        <p:spPr>
          <a:xfrm rot="10800000">
            <a:off x="4165600" y="3124200"/>
            <a:ext cx="812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0" name="Google Shape;1570;p64"/>
          <p:cNvSpPr txBox="1"/>
          <p:nvPr/>
        </p:nvSpPr>
        <p:spPr>
          <a:xfrm>
            <a:off x="37888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71" name="Google Shape;1571;p64"/>
          <p:cNvSpPr txBox="1"/>
          <p:nvPr/>
        </p:nvSpPr>
        <p:spPr>
          <a:xfrm>
            <a:off x="25696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72" name="Google Shape;1572;p64"/>
          <p:cNvSpPr txBox="1"/>
          <p:nvPr/>
        </p:nvSpPr>
        <p:spPr>
          <a:xfrm>
            <a:off x="3179234" y="4267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73" name="Google Shape;1573;p64"/>
          <p:cNvSpPr txBox="1"/>
          <p:nvPr/>
        </p:nvSpPr>
        <p:spPr>
          <a:xfrm>
            <a:off x="43984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74" name="Google Shape;1574;p64"/>
          <p:cNvSpPr txBox="1"/>
          <p:nvPr/>
        </p:nvSpPr>
        <p:spPr>
          <a:xfrm>
            <a:off x="3890434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75" name="Google Shape;1575;p64"/>
          <p:cNvSpPr txBox="1"/>
          <p:nvPr/>
        </p:nvSpPr>
        <p:spPr>
          <a:xfrm>
            <a:off x="45000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76" name="Google Shape;1576;p64"/>
          <p:cNvSpPr txBox="1"/>
          <p:nvPr/>
        </p:nvSpPr>
        <p:spPr>
          <a:xfrm>
            <a:off x="3179234" y="3048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77" name="Google Shape;1577;p64"/>
          <p:cNvSpPr txBox="1"/>
          <p:nvPr/>
        </p:nvSpPr>
        <p:spPr>
          <a:xfrm>
            <a:off x="2976034" y="3276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578" name="Google Shape;1578;p64"/>
          <p:cNvSpPr txBox="1"/>
          <p:nvPr/>
        </p:nvSpPr>
        <p:spPr>
          <a:xfrm>
            <a:off x="3179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579" name="Google Shape;1579;p64"/>
          <p:cNvSpPr/>
          <p:nvPr/>
        </p:nvSpPr>
        <p:spPr>
          <a:xfrm>
            <a:off x="9023351" y="24939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0" name="Google Shape;1580;p64"/>
          <p:cNvGraphicFramePr/>
          <p:nvPr/>
        </p:nvGraphicFramePr>
        <p:xfrm>
          <a:off x="680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81" name="Google Shape;1581;p64"/>
          <p:cNvSpPr txBox="1"/>
          <p:nvPr/>
        </p:nvSpPr>
        <p:spPr>
          <a:xfrm>
            <a:off x="304800" y="4814889"/>
            <a:ext cx="44089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582" name="Google Shape;1582;p64"/>
          <p:cNvCxnSpPr/>
          <p:nvPr/>
        </p:nvCxnSpPr>
        <p:spPr>
          <a:xfrm rot="10800000">
            <a:off x="80264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9" name="Shape 1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0" name="Google Shape;1590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1" name="Google Shape;1591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592" name="Google Shape;1592;p65"/>
          <p:cNvSpPr/>
          <p:nvPr/>
        </p:nvSpPr>
        <p:spPr>
          <a:xfrm>
            <a:off x="1727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593" name="Google Shape;1593;p65"/>
          <p:cNvCxnSpPr/>
          <p:nvPr/>
        </p:nvCxnSpPr>
        <p:spPr>
          <a:xfrm>
            <a:off x="1219200" y="29718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4" name="Google Shape;1594;p65"/>
          <p:cNvSpPr/>
          <p:nvPr/>
        </p:nvSpPr>
        <p:spPr>
          <a:xfrm>
            <a:off x="2743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595" name="Google Shape;1595;p65"/>
          <p:cNvCxnSpPr/>
          <p:nvPr/>
        </p:nvCxnSpPr>
        <p:spPr>
          <a:xfrm>
            <a:off x="2133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6" name="Google Shape;1596;p65"/>
          <p:cNvSpPr/>
          <p:nvPr/>
        </p:nvSpPr>
        <p:spPr>
          <a:xfrm>
            <a:off x="38608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597" name="Google Shape;1597;p65"/>
          <p:cNvCxnSpPr/>
          <p:nvPr/>
        </p:nvCxnSpPr>
        <p:spPr>
          <a:xfrm>
            <a:off x="3149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8" name="Google Shape;1598;p65"/>
          <p:cNvSpPr/>
          <p:nvPr/>
        </p:nvSpPr>
        <p:spPr>
          <a:xfrm>
            <a:off x="3759200" y="2743200"/>
            <a:ext cx="6096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9" name="Google Shape;1599;p65"/>
          <p:cNvSpPr/>
          <p:nvPr/>
        </p:nvSpPr>
        <p:spPr>
          <a:xfrm>
            <a:off x="49784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600" name="Google Shape;1600;p65"/>
          <p:cNvCxnSpPr/>
          <p:nvPr/>
        </p:nvCxnSpPr>
        <p:spPr>
          <a:xfrm rot="10800000">
            <a:off x="43688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1" name="Google Shape;1601;p65"/>
          <p:cNvSpPr/>
          <p:nvPr/>
        </p:nvSpPr>
        <p:spPr>
          <a:xfrm>
            <a:off x="1727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602" name="Google Shape;1602;p65"/>
          <p:cNvSpPr/>
          <p:nvPr/>
        </p:nvSpPr>
        <p:spPr>
          <a:xfrm>
            <a:off x="2743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603" name="Google Shape;1603;p65"/>
          <p:cNvCxnSpPr/>
          <p:nvPr/>
        </p:nvCxnSpPr>
        <p:spPr>
          <a:xfrm>
            <a:off x="2133600" y="3810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4" name="Google Shape;1604;p65"/>
          <p:cNvSpPr/>
          <p:nvPr/>
        </p:nvSpPr>
        <p:spPr>
          <a:xfrm>
            <a:off x="38608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605" name="Google Shape;1605;p65"/>
          <p:cNvCxnSpPr/>
          <p:nvPr/>
        </p:nvCxnSpPr>
        <p:spPr>
          <a:xfrm>
            <a:off x="31496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6" name="Google Shape;1606;p65"/>
          <p:cNvSpPr/>
          <p:nvPr/>
        </p:nvSpPr>
        <p:spPr>
          <a:xfrm>
            <a:off x="49784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607" name="Google Shape;1607;p65"/>
          <p:cNvCxnSpPr/>
          <p:nvPr/>
        </p:nvCxnSpPr>
        <p:spPr>
          <a:xfrm rot="10800000">
            <a:off x="42672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8" name="Google Shape;1608;p65"/>
          <p:cNvCxnSpPr/>
          <p:nvPr/>
        </p:nvCxnSpPr>
        <p:spPr>
          <a:xfrm>
            <a:off x="2032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9" name="Google Shape;1609;p65"/>
          <p:cNvCxnSpPr/>
          <p:nvPr/>
        </p:nvCxnSpPr>
        <p:spPr>
          <a:xfrm flipH="1" rot="10800000">
            <a:off x="3048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0" name="Google Shape;1610;p65"/>
          <p:cNvCxnSpPr/>
          <p:nvPr/>
        </p:nvCxnSpPr>
        <p:spPr>
          <a:xfrm>
            <a:off x="30480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1" name="Google Shape;1611;p65"/>
          <p:cNvCxnSpPr/>
          <p:nvPr/>
        </p:nvCxnSpPr>
        <p:spPr>
          <a:xfrm flipH="1">
            <a:off x="41656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2" name="Google Shape;1612;p65"/>
          <p:cNvSpPr/>
          <p:nvPr/>
        </p:nvSpPr>
        <p:spPr>
          <a:xfrm>
            <a:off x="2032000" y="3962400"/>
            <a:ext cx="19304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65"/>
          <p:cNvSpPr/>
          <p:nvPr/>
        </p:nvSpPr>
        <p:spPr>
          <a:xfrm>
            <a:off x="1930400" y="3962400"/>
            <a:ext cx="3048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65"/>
          <p:cNvSpPr/>
          <p:nvPr/>
        </p:nvSpPr>
        <p:spPr>
          <a:xfrm>
            <a:off x="4030133" y="3886200"/>
            <a:ext cx="2540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65"/>
          <p:cNvSpPr/>
          <p:nvPr/>
        </p:nvSpPr>
        <p:spPr>
          <a:xfrm>
            <a:off x="3691467" y="2565400"/>
            <a:ext cx="643467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6" name="Google Shape;1616;p65"/>
          <p:cNvSpPr/>
          <p:nvPr/>
        </p:nvSpPr>
        <p:spPr>
          <a:xfrm>
            <a:off x="1930400" y="2590800"/>
            <a:ext cx="19304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7" name="Google Shape;1617;p65"/>
          <p:cNvSpPr txBox="1"/>
          <p:nvPr/>
        </p:nvSpPr>
        <p:spPr>
          <a:xfrm>
            <a:off x="2163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18" name="Google Shape;1618;p65"/>
          <p:cNvSpPr txBox="1"/>
          <p:nvPr/>
        </p:nvSpPr>
        <p:spPr>
          <a:xfrm>
            <a:off x="2235201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19" name="Google Shape;1619;p65"/>
          <p:cNvSpPr txBox="1"/>
          <p:nvPr/>
        </p:nvSpPr>
        <p:spPr>
          <a:xfrm>
            <a:off x="2133601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0" name="Google Shape;1620;p65"/>
          <p:cNvSpPr txBox="1"/>
          <p:nvPr/>
        </p:nvSpPr>
        <p:spPr>
          <a:xfrm>
            <a:off x="2874434" y="3962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1" name="Google Shape;1621;p65"/>
          <p:cNvSpPr txBox="1"/>
          <p:nvPr/>
        </p:nvSpPr>
        <p:spPr>
          <a:xfrm>
            <a:off x="32808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2" name="Google Shape;1622;p65"/>
          <p:cNvSpPr txBox="1"/>
          <p:nvPr/>
        </p:nvSpPr>
        <p:spPr>
          <a:xfrm>
            <a:off x="4775201" y="3200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3" name="Google Shape;1623;p65"/>
          <p:cNvSpPr txBox="1"/>
          <p:nvPr/>
        </p:nvSpPr>
        <p:spPr>
          <a:xfrm>
            <a:off x="4296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624" name="Google Shape;1624;p65"/>
          <p:cNvCxnSpPr/>
          <p:nvPr/>
        </p:nvCxnSpPr>
        <p:spPr>
          <a:xfrm rot="10800000">
            <a:off x="4165600" y="3124200"/>
            <a:ext cx="812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5" name="Google Shape;1625;p65"/>
          <p:cNvSpPr txBox="1"/>
          <p:nvPr/>
        </p:nvSpPr>
        <p:spPr>
          <a:xfrm>
            <a:off x="37888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26" name="Google Shape;1626;p65"/>
          <p:cNvSpPr txBox="1"/>
          <p:nvPr/>
        </p:nvSpPr>
        <p:spPr>
          <a:xfrm>
            <a:off x="25696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27" name="Google Shape;1627;p65"/>
          <p:cNvSpPr txBox="1"/>
          <p:nvPr/>
        </p:nvSpPr>
        <p:spPr>
          <a:xfrm>
            <a:off x="3179234" y="4267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28" name="Google Shape;1628;p65"/>
          <p:cNvSpPr txBox="1"/>
          <p:nvPr/>
        </p:nvSpPr>
        <p:spPr>
          <a:xfrm>
            <a:off x="43984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29" name="Google Shape;1629;p65"/>
          <p:cNvSpPr txBox="1"/>
          <p:nvPr/>
        </p:nvSpPr>
        <p:spPr>
          <a:xfrm>
            <a:off x="3890434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30" name="Google Shape;1630;p65"/>
          <p:cNvSpPr txBox="1"/>
          <p:nvPr/>
        </p:nvSpPr>
        <p:spPr>
          <a:xfrm>
            <a:off x="45000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31" name="Google Shape;1631;p65"/>
          <p:cNvSpPr txBox="1"/>
          <p:nvPr/>
        </p:nvSpPr>
        <p:spPr>
          <a:xfrm>
            <a:off x="3179234" y="3048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32" name="Google Shape;1632;p65"/>
          <p:cNvSpPr txBox="1"/>
          <p:nvPr/>
        </p:nvSpPr>
        <p:spPr>
          <a:xfrm>
            <a:off x="2976034" y="3276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33" name="Google Shape;1633;p65"/>
          <p:cNvSpPr txBox="1"/>
          <p:nvPr/>
        </p:nvSpPr>
        <p:spPr>
          <a:xfrm>
            <a:off x="3179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34" name="Google Shape;1634;p65"/>
          <p:cNvSpPr/>
          <p:nvPr/>
        </p:nvSpPr>
        <p:spPr>
          <a:xfrm>
            <a:off x="9023351" y="24939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5" name="Google Shape;1635;p65"/>
          <p:cNvGraphicFramePr/>
          <p:nvPr/>
        </p:nvGraphicFramePr>
        <p:xfrm>
          <a:off x="680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36" name="Google Shape;1636;p65"/>
          <p:cNvSpPr txBox="1"/>
          <p:nvPr/>
        </p:nvSpPr>
        <p:spPr>
          <a:xfrm>
            <a:off x="304800" y="4814889"/>
            <a:ext cx="44089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637" name="Google Shape;1637;p65"/>
          <p:cNvCxnSpPr/>
          <p:nvPr/>
        </p:nvCxnSpPr>
        <p:spPr>
          <a:xfrm rot="10800000">
            <a:off x="85344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6" name="Google Shape;1646;p6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647" name="Google Shape;1647;p66"/>
          <p:cNvSpPr/>
          <p:nvPr/>
        </p:nvSpPr>
        <p:spPr>
          <a:xfrm>
            <a:off x="1727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648" name="Google Shape;1648;p66"/>
          <p:cNvCxnSpPr/>
          <p:nvPr/>
        </p:nvCxnSpPr>
        <p:spPr>
          <a:xfrm>
            <a:off x="1219200" y="29718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9" name="Google Shape;1649;p66"/>
          <p:cNvSpPr/>
          <p:nvPr/>
        </p:nvSpPr>
        <p:spPr>
          <a:xfrm>
            <a:off x="2743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650" name="Google Shape;1650;p66"/>
          <p:cNvCxnSpPr/>
          <p:nvPr/>
        </p:nvCxnSpPr>
        <p:spPr>
          <a:xfrm>
            <a:off x="2133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1" name="Google Shape;1651;p66"/>
          <p:cNvSpPr/>
          <p:nvPr/>
        </p:nvSpPr>
        <p:spPr>
          <a:xfrm>
            <a:off x="38608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652" name="Google Shape;1652;p66"/>
          <p:cNvCxnSpPr/>
          <p:nvPr/>
        </p:nvCxnSpPr>
        <p:spPr>
          <a:xfrm>
            <a:off x="3149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3" name="Google Shape;1653;p66"/>
          <p:cNvSpPr/>
          <p:nvPr/>
        </p:nvSpPr>
        <p:spPr>
          <a:xfrm>
            <a:off x="3759200" y="2743200"/>
            <a:ext cx="6096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66"/>
          <p:cNvSpPr/>
          <p:nvPr/>
        </p:nvSpPr>
        <p:spPr>
          <a:xfrm>
            <a:off x="49784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655" name="Google Shape;1655;p66"/>
          <p:cNvCxnSpPr/>
          <p:nvPr/>
        </p:nvCxnSpPr>
        <p:spPr>
          <a:xfrm rot="10800000">
            <a:off x="43688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6" name="Google Shape;1656;p66"/>
          <p:cNvSpPr/>
          <p:nvPr/>
        </p:nvSpPr>
        <p:spPr>
          <a:xfrm>
            <a:off x="1727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657" name="Google Shape;1657;p66"/>
          <p:cNvSpPr/>
          <p:nvPr/>
        </p:nvSpPr>
        <p:spPr>
          <a:xfrm>
            <a:off x="2743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658" name="Google Shape;1658;p66"/>
          <p:cNvCxnSpPr/>
          <p:nvPr/>
        </p:nvCxnSpPr>
        <p:spPr>
          <a:xfrm>
            <a:off x="2133600" y="3810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9" name="Google Shape;1659;p66"/>
          <p:cNvSpPr/>
          <p:nvPr/>
        </p:nvSpPr>
        <p:spPr>
          <a:xfrm>
            <a:off x="38608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660" name="Google Shape;1660;p66"/>
          <p:cNvCxnSpPr/>
          <p:nvPr/>
        </p:nvCxnSpPr>
        <p:spPr>
          <a:xfrm>
            <a:off x="31496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1" name="Google Shape;1661;p66"/>
          <p:cNvSpPr/>
          <p:nvPr/>
        </p:nvSpPr>
        <p:spPr>
          <a:xfrm>
            <a:off x="49784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662" name="Google Shape;1662;p66"/>
          <p:cNvCxnSpPr/>
          <p:nvPr/>
        </p:nvCxnSpPr>
        <p:spPr>
          <a:xfrm rot="10800000">
            <a:off x="42672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3" name="Google Shape;1663;p66"/>
          <p:cNvCxnSpPr/>
          <p:nvPr/>
        </p:nvCxnSpPr>
        <p:spPr>
          <a:xfrm>
            <a:off x="2032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4" name="Google Shape;1664;p66"/>
          <p:cNvCxnSpPr/>
          <p:nvPr/>
        </p:nvCxnSpPr>
        <p:spPr>
          <a:xfrm flipH="1" rot="10800000">
            <a:off x="3048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5" name="Google Shape;1665;p66"/>
          <p:cNvCxnSpPr/>
          <p:nvPr/>
        </p:nvCxnSpPr>
        <p:spPr>
          <a:xfrm>
            <a:off x="30480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66" name="Google Shape;1666;p66"/>
          <p:cNvCxnSpPr/>
          <p:nvPr/>
        </p:nvCxnSpPr>
        <p:spPr>
          <a:xfrm flipH="1">
            <a:off x="41656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67" name="Google Shape;1667;p66"/>
          <p:cNvSpPr/>
          <p:nvPr/>
        </p:nvSpPr>
        <p:spPr>
          <a:xfrm>
            <a:off x="2032000" y="3962400"/>
            <a:ext cx="19304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8" name="Google Shape;1668;p66"/>
          <p:cNvSpPr/>
          <p:nvPr/>
        </p:nvSpPr>
        <p:spPr>
          <a:xfrm>
            <a:off x="1930400" y="3962400"/>
            <a:ext cx="3048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9" name="Google Shape;1669;p66"/>
          <p:cNvSpPr/>
          <p:nvPr/>
        </p:nvSpPr>
        <p:spPr>
          <a:xfrm>
            <a:off x="4030133" y="3886200"/>
            <a:ext cx="2540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0" name="Google Shape;1670;p66"/>
          <p:cNvSpPr/>
          <p:nvPr/>
        </p:nvSpPr>
        <p:spPr>
          <a:xfrm>
            <a:off x="3691467" y="2565400"/>
            <a:ext cx="643467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1" name="Google Shape;1671;p66"/>
          <p:cNvSpPr/>
          <p:nvPr/>
        </p:nvSpPr>
        <p:spPr>
          <a:xfrm>
            <a:off x="1930400" y="2590800"/>
            <a:ext cx="19304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2" name="Google Shape;1672;p66"/>
          <p:cNvSpPr txBox="1"/>
          <p:nvPr/>
        </p:nvSpPr>
        <p:spPr>
          <a:xfrm>
            <a:off x="2163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73" name="Google Shape;1673;p66"/>
          <p:cNvSpPr txBox="1"/>
          <p:nvPr/>
        </p:nvSpPr>
        <p:spPr>
          <a:xfrm>
            <a:off x="2235201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74" name="Google Shape;1674;p66"/>
          <p:cNvSpPr txBox="1"/>
          <p:nvPr/>
        </p:nvSpPr>
        <p:spPr>
          <a:xfrm>
            <a:off x="2133601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75" name="Google Shape;1675;p66"/>
          <p:cNvSpPr txBox="1"/>
          <p:nvPr/>
        </p:nvSpPr>
        <p:spPr>
          <a:xfrm>
            <a:off x="2874434" y="3962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76" name="Google Shape;1676;p66"/>
          <p:cNvSpPr txBox="1"/>
          <p:nvPr/>
        </p:nvSpPr>
        <p:spPr>
          <a:xfrm>
            <a:off x="32808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77" name="Google Shape;1677;p66"/>
          <p:cNvSpPr txBox="1"/>
          <p:nvPr/>
        </p:nvSpPr>
        <p:spPr>
          <a:xfrm>
            <a:off x="4775201" y="3200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78" name="Google Shape;1678;p66"/>
          <p:cNvSpPr txBox="1"/>
          <p:nvPr/>
        </p:nvSpPr>
        <p:spPr>
          <a:xfrm>
            <a:off x="4296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679" name="Google Shape;1679;p66"/>
          <p:cNvCxnSpPr/>
          <p:nvPr/>
        </p:nvCxnSpPr>
        <p:spPr>
          <a:xfrm rot="10800000">
            <a:off x="4165600" y="3124200"/>
            <a:ext cx="812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0" name="Google Shape;1680;p66"/>
          <p:cNvSpPr txBox="1"/>
          <p:nvPr/>
        </p:nvSpPr>
        <p:spPr>
          <a:xfrm>
            <a:off x="37888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81" name="Google Shape;1681;p66"/>
          <p:cNvSpPr txBox="1"/>
          <p:nvPr/>
        </p:nvSpPr>
        <p:spPr>
          <a:xfrm>
            <a:off x="25696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82" name="Google Shape;1682;p66"/>
          <p:cNvSpPr txBox="1"/>
          <p:nvPr/>
        </p:nvSpPr>
        <p:spPr>
          <a:xfrm>
            <a:off x="3179234" y="4267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83" name="Google Shape;1683;p66"/>
          <p:cNvSpPr txBox="1"/>
          <p:nvPr/>
        </p:nvSpPr>
        <p:spPr>
          <a:xfrm>
            <a:off x="43984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84" name="Google Shape;1684;p66"/>
          <p:cNvSpPr txBox="1"/>
          <p:nvPr/>
        </p:nvSpPr>
        <p:spPr>
          <a:xfrm>
            <a:off x="3890434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85" name="Google Shape;1685;p66"/>
          <p:cNvSpPr txBox="1"/>
          <p:nvPr/>
        </p:nvSpPr>
        <p:spPr>
          <a:xfrm>
            <a:off x="45000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86" name="Google Shape;1686;p66"/>
          <p:cNvSpPr txBox="1"/>
          <p:nvPr/>
        </p:nvSpPr>
        <p:spPr>
          <a:xfrm>
            <a:off x="3179234" y="3048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87" name="Google Shape;1687;p66"/>
          <p:cNvSpPr txBox="1"/>
          <p:nvPr/>
        </p:nvSpPr>
        <p:spPr>
          <a:xfrm>
            <a:off x="2976034" y="3276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688" name="Google Shape;1688;p66"/>
          <p:cNvSpPr txBox="1"/>
          <p:nvPr/>
        </p:nvSpPr>
        <p:spPr>
          <a:xfrm>
            <a:off x="3179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689" name="Google Shape;1689;p66"/>
          <p:cNvSpPr/>
          <p:nvPr/>
        </p:nvSpPr>
        <p:spPr>
          <a:xfrm>
            <a:off x="9023351" y="24939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0" name="Google Shape;1690;p66"/>
          <p:cNvGraphicFramePr/>
          <p:nvPr/>
        </p:nvGraphicFramePr>
        <p:xfrm>
          <a:off x="680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1" name="Google Shape;1691;p66"/>
          <p:cNvSpPr txBox="1"/>
          <p:nvPr/>
        </p:nvSpPr>
        <p:spPr>
          <a:xfrm>
            <a:off x="304800" y="4814889"/>
            <a:ext cx="44089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692" name="Google Shape;1692;p66"/>
          <p:cNvCxnSpPr/>
          <p:nvPr/>
        </p:nvCxnSpPr>
        <p:spPr>
          <a:xfrm rot="10800000">
            <a:off x="90424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9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1" name="Google Shape;1701;p6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702" name="Google Shape;1702;p67"/>
          <p:cNvSpPr/>
          <p:nvPr/>
        </p:nvSpPr>
        <p:spPr>
          <a:xfrm>
            <a:off x="1727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703" name="Google Shape;1703;p67"/>
          <p:cNvCxnSpPr/>
          <p:nvPr/>
        </p:nvCxnSpPr>
        <p:spPr>
          <a:xfrm>
            <a:off x="1219200" y="29718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4" name="Google Shape;1704;p67"/>
          <p:cNvSpPr/>
          <p:nvPr/>
        </p:nvSpPr>
        <p:spPr>
          <a:xfrm>
            <a:off x="2743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705" name="Google Shape;1705;p67"/>
          <p:cNvCxnSpPr/>
          <p:nvPr/>
        </p:nvCxnSpPr>
        <p:spPr>
          <a:xfrm>
            <a:off x="2133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6" name="Google Shape;1706;p67"/>
          <p:cNvSpPr/>
          <p:nvPr/>
        </p:nvSpPr>
        <p:spPr>
          <a:xfrm>
            <a:off x="38608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707" name="Google Shape;1707;p67"/>
          <p:cNvCxnSpPr/>
          <p:nvPr/>
        </p:nvCxnSpPr>
        <p:spPr>
          <a:xfrm>
            <a:off x="3149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8" name="Google Shape;1708;p67"/>
          <p:cNvSpPr/>
          <p:nvPr/>
        </p:nvSpPr>
        <p:spPr>
          <a:xfrm>
            <a:off x="3759200" y="2743200"/>
            <a:ext cx="6096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9" name="Google Shape;1709;p67"/>
          <p:cNvSpPr/>
          <p:nvPr/>
        </p:nvSpPr>
        <p:spPr>
          <a:xfrm>
            <a:off x="49784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710" name="Google Shape;1710;p67"/>
          <p:cNvCxnSpPr/>
          <p:nvPr/>
        </p:nvCxnSpPr>
        <p:spPr>
          <a:xfrm rot="10800000">
            <a:off x="43688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1" name="Google Shape;1711;p67"/>
          <p:cNvSpPr/>
          <p:nvPr/>
        </p:nvSpPr>
        <p:spPr>
          <a:xfrm>
            <a:off x="1727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712" name="Google Shape;1712;p67"/>
          <p:cNvSpPr/>
          <p:nvPr/>
        </p:nvSpPr>
        <p:spPr>
          <a:xfrm>
            <a:off x="2743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713" name="Google Shape;1713;p67"/>
          <p:cNvCxnSpPr/>
          <p:nvPr/>
        </p:nvCxnSpPr>
        <p:spPr>
          <a:xfrm>
            <a:off x="2133600" y="3810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4" name="Google Shape;1714;p67"/>
          <p:cNvSpPr/>
          <p:nvPr/>
        </p:nvSpPr>
        <p:spPr>
          <a:xfrm>
            <a:off x="38608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715" name="Google Shape;1715;p67"/>
          <p:cNvCxnSpPr/>
          <p:nvPr/>
        </p:nvCxnSpPr>
        <p:spPr>
          <a:xfrm>
            <a:off x="31496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16" name="Google Shape;1716;p67"/>
          <p:cNvSpPr/>
          <p:nvPr/>
        </p:nvSpPr>
        <p:spPr>
          <a:xfrm>
            <a:off x="49784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717" name="Google Shape;1717;p67"/>
          <p:cNvCxnSpPr/>
          <p:nvPr/>
        </p:nvCxnSpPr>
        <p:spPr>
          <a:xfrm rot="10800000">
            <a:off x="42672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8" name="Google Shape;1718;p67"/>
          <p:cNvCxnSpPr/>
          <p:nvPr/>
        </p:nvCxnSpPr>
        <p:spPr>
          <a:xfrm>
            <a:off x="2032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9" name="Google Shape;1719;p67"/>
          <p:cNvCxnSpPr/>
          <p:nvPr/>
        </p:nvCxnSpPr>
        <p:spPr>
          <a:xfrm flipH="1" rot="10800000">
            <a:off x="3048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0" name="Google Shape;1720;p67"/>
          <p:cNvCxnSpPr/>
          <p:nvPr/>
        </p:nvCxnSpPr>
        <p:spPr>
          <a:xfrm>
            <a:off x="30480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1" name="Google Shape;1721;p67"/>
          <p:cNvCxnSpPr/>
          <p:nvPr/>
        </p:nvCxnSpPr>
        <p:spPr>
          <a:xfrm flipH="1">
            <a:off x="41656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2" name="Google Shape;1722;p67"/>
          <p:cNvSpPr/>
          <p:nvPr/>
        </p:nvSpPr>
        <p:spPr>
          <a:xfrm>
            <a:off x="2032000" y="3962400"/>
            <a:ext cx="19304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3" name="Google Shape;1723;p67"/>
          <p:cNvSpPr/>
          <p:nvPr/>
        </p:nvSpPr>
        <p:spPr>
          <a:xfrm>
            <a:off x="1930400" y="3962400"/>
            <a:ext cx="3048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4" name="Google Shape;1724;p67"/>
          <p:cNvSpPr/>
          <p:nvPr/>
        </p:nvSpPr>
        <p:spPr>
          <a:xfrm>
            <a:off x="4030133" y="3886200"/>
            <a:ext cx="2540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5" name="Google Shape;1725;p67"/>
          <p:cNvSpPr/>
          <p:nvPr/>
        </p:nvSpPr>
        <p:spPr>
          <a:xfrm>
            <a:off x="3691467" y="2565400"/>
            <a:ext cx="643467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6" name="Google Shape;1726;p67"/>
          <p:cNvSpPr/>
          <p:nvPr/>
        </p:nvSpPr>
        <p:spPr>
          <a:xfrm>
            <a:off x="1930400" y="2590800"/>
            <a:ext cx="19304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7" name="Google Shape;1727;p67"/>
          <p:cNvSpPr txBox="1"/>
          <p:nvPr/>
        </p:nvSpPr>
        <p:spPr>
          <a:xfrm>
            <a:off x="2163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28" name="Google Shape;1728;p67"/>
          <p:cNvSpPr txBox="1"/>
          <p:nvPr/>
        </p:nvSpPr>
        <p:spPr>
          <a:xfrm>
            <a:off x="2235201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29" name="Google Shape;1729;p67"/>
          <p:cNvSpPr txBox="1"/>
          <p:nvPr/>
        </p:nvSpPr>
        <p:spPr>
          <a:xfrm>
            <a:off x="2133601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30" name="Google Shape;1730;p67"/>
          <p:cNvSpPr txBox="1"/>
          <p:nvPr/>
        </p:nvSpPr>
        <p:spPr>
          <a:xfrm>
            <a:off x="2874434" y="3962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31" name="Google Shape;1731;p67"/>
          <p:cNvSpPr txBox="1"/>
          <p:nvPr/>
        </p:nvSpPr>
        <p:spPr>
          <a:xfrm>
            <a:off x="32808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32" name="Google Shape;1732;p67"/>
          <p:cNvSpPr txBox="1"/>
          <p:nvPr/>
        </p:nvSpPr>
        <p:spPr>
          <a:xfrm>
            <a:off x="4775201" y="3200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33" name="Google Shape;1733;p67"/>
          <p:cNvSpPr txBox="1"/>
          <p:nvPr/>
        </p:nvSpPr>
        <p:spPr>
          <a:xfrm>
            <a:off x="4296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734" name="Google Shape;1734;p67"/>
          <p:cNvCxnSpPr/>
          <p:nvPr/>
        </p:nvCxnSpPr>
        <p:spPr>
          <a:xfrm rot="10800000">
            <a:off x="4165600" y="3124200"/>
            <a:ext cx="812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5" name="Google Shape;1735;p67"/>
          <p:cNvSpPr txBox="1"/>
          <p:nvPr/>
        </p:nvSpPr>
        <p:spPr>
          <a:xfrm>
            <a:off x="37888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36" name="Google Shape;1736;p67"/>
          <p:cNvSpPr txBox="1"/>
          <p:nvPr/>
        </p:nvSpPr>
        <p:spPr>
          <a:xfrm>
            <a:off x="25696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37" name="Google Shape;1737;p67"/>
          <p:cNvSpPr txBox="1"/>
          <p:nvPr/>
        </p:nvSpPr>
        <p:spPr>
          <a:xfrm>
            <a:off x="3179234" y="4267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38" name="Google Shape;1738;p67"/>
          <p:cNvSpPr txBox="1"/>
          <p:nvPr/>
        </p:nvSpPr>
        <p:spPr>
          <a:xfrm>
            <a:off x="43984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39" name="Google Shape;1739;p67"/>
          <p:cNvSpPr txBox="1"/>
          <p:nvPr/>
        </p:nvSpPr>
        <p:spPr>
          <a:xfrm>
            <a:off x="3890434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40" name="Google Shape;1740;p67"/>
          <p:cNvSpPr txBox="1"/>
          <p:nvPr/>
        </p:nvSpPr>
        <p:spPr>
          <a:xfrm>
            <a:off x="45000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41" name="Google Shape;1741;p67"/>
          <p:cNvSpPr txBox="1"/>
          <p:nvPr/>
        </p:nvSpPr>
        <p:spPr>
          <a:xfrm>
            <a:off x="3179234" y="3048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42" name="Google Shape;1742;p67"/>
          <p:cNvSpPr txBox="1"/>
          <p:nvPr/>
        </p:nvSpPr>
        <p:spPr>
          <a:xfrm>
            <a:off x="2976034" y="3276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43" name="Google Shape;1743;p67"/>
          <p:cNvSpPr txBox="1"/>
          <p:nvPr/>
        </p:nvSpPr>
        <p:spPr>
          <a:xfrm>
            <a:off x="3179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44" name="Google Shape;1744;p67"/>
          <p:cNvSpPr/>
          <p:nvPr/>
        </p:nvSpPr>
        <p:spPr>
          <a:xfrm>
            <a:off x="9023351" y="24939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45" name="Google Shape;1745;p67"/>
          <p:cNvGraphicFramePr/>
          <p:nvPr/>
        </p:nvGraphicFramePr>
        <p:xfrm>
          <a:off x="680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46" name="Google Shape;1746;p67"/>
          <p:cNvSpPr txBox="1"/>
          <p:nvPr/>
        </p:nvSpPr>
        <p:spPr>
          <a:xfrm>
            <a:off x="304800" y="4814889"/>
            <a:ext cx="44089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747" name="Google Shape;1747;p67"/>
          <p:cNvCxnSpPr/>
          <p:nvPr/>
        </p:nvCxnSpPr>
        <p:spPr>
          <a:xfrm rot="10800000">
            <a:off x="100584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6" name="Google Shape;1756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757" name="Google Shape;1757;p68"/>
          <p:cNvSpPr/>
          <p:nvPr/>
        </p:nvSpPr>
        <p:spPr>
          <a:xfrm>
            <a:off x="1727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758" name="Google Shape;1758;p68"/>
          <p:cNvCxnSpPr/>
          <p:nvPr/>
        </p:nvCxnSpPr>
        <p:spPr>
          <a:xfrm>
            <a:off x="1219200" y="29718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9" name="Google Shape;1759;p68"/>
          <p:cNvSpPr/>
          <p:nvPr/>
        </p:nvSpPr>
        <p:spPr>
          <a:xfrm>
            <a:off x="2743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760" name="Google Shape;1760;p68"/>
          <p:cNvCxnSpPr/>
          <p:nvPr/>
        </p:nvCxnSpPr>
        <p:spPr>
          <a:xfrm>
            <a:off x="2133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1" name="Google Shape;1761;p68"/>
          <p:cNvSpPr/>
          <p:nvPr/>
        </p:nvSpPr>
        <p:spPr>
          <a:xfrm>
            <a:off x="38608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762" name="Google Shape;1762;p68"/>
          <p:cNvCxnSpPr/>
          <p:nvPr/>
        </p:nvCxnSpPr>
        <p:spPr>
          <a:xfrm>
            <a:off x="3149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3" name="Google Shape;1763;p68"/>
          <p:cNvSpPr/>
          <p:nvPr/>
        </p:nvSpPr>
        <p:spPr>
          <a:xfrm>
            <a:off x="3759200" y="2743200"/>
            <a:ext cx="6096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4" name="Google Shape;1764;p68"/>
          <p:cNvSpPr/>
          <p:nvPr/>
        </p:nvSpPr>
        <p:spPr>
          <a:xfrm>
            <a:off x="49784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765" name="Google Shape;1765;p68"/>
          <p:cNvCxnSpPr/>
          <p:nvPr/>
        </p:nvCxnSpPr>
        <p:spPr>
          <a:xfrm rot="10800000">
            <a:off x="43688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6" name="Google Shape;1766;p68"/>
          <p:cNvSpPr/>
          <p:nvPr/>
        </p:nvSpPr>
        <p:spPr>
          <a:xfrm>
            <a:off x="1727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767" name="Google Shape;1767;p68"/>
          <p:cNvSpPr/>
          <p:nvPr/>
        </p:nvSpPr>
        <p:spPr>
          <a:xfrm>
            <a:off x="2743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768" name="Google Shape;1768;p68"/>
          <p:cNvCxnSpPr/>
          <p:nvPr/>
        </p:nvCxnSpPr>
        <p:spPr>
          <a:xfrm>
            <a:off x="2133600" y="3810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9" name="Google Shape;1769;p68"/>
          <p:cNvSpPr/>
          <p:nvPr/>
        </p:nvSpPr>
        <p:spPr>
          <a:xfrm>
            <a:off x="38608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770" name="Google Shape;1770;p68"/>
          <p:cNvCxnSpPr/>
          <p:nvPr/>
        </p:nvCxnSpPr>
        <p:spPr>
          <a:xfrm>
            <a:off x="31496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1" name="Google Shape;1771;p68"/>
          <p:cNvSpPr/>
          <p:nvPr/>
        </p:nvSpPr>
        <p:spPr>
          <a:xfrm>
            <a:off x="49784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772" name="Google Shape;1772;p68"/>
          <p:cNvCxnSpPr/>
          <p:nvPr/>
        </p:nvCxnSpPr>
        <p:spPr>
          <a:xfrm rot="10800000">
            <a:off x="42672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3" name="Google Shape;1773;p68"/>
          <p:cNvCxnSpPr/>
          <p:nvPr/>
        </p:nvCxnSpPr>
        <p:spPr>
          <a:xfrm>
            <a:off x="2032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4" name="Google Shape;1774;p68"/>
          <p:cNvCxnSpPr/>
          <p:nvPr/>
        </p:nvCxnSpPr>
        <p:spPr>
          <a:xfrm flipH="1" rot="10800000">
            <a:off x="3048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5" name="Google Shape;1775;p68"/>
          <p:cNvCxnSpPr/>
          <p:nvPr/>
        </p:nvCxnSpPr>
        <p:spPr>
          <a:xfrm>
            <a:off x="30480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6" name="Google Shape;1776;p68"/>
          <p:cNvCxnSpPr/>
          <p:nvPr/>
        </p:nvCxnSpPr>
        <p:spPr>
          <a:xfrm flipH="1">
            <a:off x="41656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7" name="Google Shape;1777;p68"/>
          <p:cNvSpPr/>
          <p:nvPr/>
        </p:nvSpPr>
        <p:spPr>
          <a:xfrm>
            <a:off x="2032000" y="3962400"/>
            <a:ext cx="19304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68"/>
          <p:cNvSpPr/>
          <p:nvPr/>
        </p:nvSpPr>
        <p:spPr>
          <a:xfrm>
            <a:off x="1930400" y="3962400"/>
            <a:ext cx="3048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Google Shape;1779;p68"/>
          <p:cNvSpPr/>
          <p:nvPr/>
        </p:nvSpPr>
        <p:spPr>
          <a:xfrm>
            <a:off x="4030133" y="3886200"/>
            <a:ext cx="2540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68"/>
          <p:cNvSpPr/>
          <p:nvPr/>
        </p:nvSpPr>
        <p:spPr>
          <a:xfrm>
            <a:off x="3691467" y="2565400"/>
            <a:ext cx="643467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68"/>
          <p:cNvSpPr/>
          <p:nvPr/>
        </p:nvSpPr>
        <p:spPr>
          <a:xfrm>
            <a:off x="1930400" y="2590800"/>
            <a:ext cx="19304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68"/>
          <p:cNvSpPr txBox="1"/>
          <p:nvPr/>
        </p:nvSpPr>
        <p:spPr>
          <a:xfrm>
            <a:off x="2163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83" name="Google Shape;1783;p68"/>
          <p:cNvSpPr txBox="1"/>
          <p:nvPr/>
        </p:nvSpPr>
        <p:spPr>
          <a:xfrm>
            <a:off x="2235201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84" name="Google Shape;1784;p68"/>
          <p:cNvSpPr txBox="1"/>
          <p:nvPr/>
        </p:nvSpPr>
        <p:spPr>
          <a:xfrm>
            <a:off x="2133601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85" name="Google Shape;1785;p68"/>
          <p:cNvSpPr txBox="1"/>
          <p:nvPr/>
        </p:nvSpPr>
        <p:spPr>
          <a:xfrm>
            <a:off x="2874434" y="3962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86" name="Google Shape;1786;p68"/>
          <p:cNvSpPr txBox="1"/>
          <p:nvPr/>
        </p:nvSpPr>
        <p:spPr>
          <a:xfrm>
            <a:off x="32808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87" name="Google Shape;1787;p68"/>
          <p:cNvSpPr txBox="1"/>
          <p:nvPr/>
        </p:nvSpPr>
        <p:spPr>
          <a:xfrm>
            <a:off x="4775201" y="3200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88" name="Google Shape;1788;p68"/>
          <p:cNvSpPr txBox="1"/>
          <p:nvPr/>
        </p:nvSpPr>
        <p:spPr>
          <a:xfrm>
            <a:off x="4296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789" name="Google Shape;1789;p68"/>
          <p:cNvCxnSpPr/>
          <p:nvPr/>
        </p:nvCxnSpPr>
        <p:spPr>
          <a:xfrm rot="10800000">
            <a:off x="4165600" y="3124200"/>
            <a:ext cx="812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0" name="Google Shape;1790;p68"/>
          <p:cNvSpPr txBox="1"/>
          <p:nvPr/>
        </p:nvSpPr>
        <p:spPr>
          <a:xfrm>
            <a:off x="37888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91" name="Google Shape;1791;p68"/>
          <p:cNvSpPr txBox="1"/>
          <p:nvPr/>
        </p:nvSpPr>
        <p:spPr>
          <a:xfrm>
            <a:off x="25696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92" name="Google Shape;1792;p68"/>
          <p:cNvSpPr txBox="1"/>
          <p:nvPr/>
        </p:nvSpPr>
        <p:spPr>
          <a:xfrm>
            <a:off x="3179234" y="4267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93" name="Google Shape;1793;p68"/>
          <p:cNvSpPr txBox="1"/>
          <p:nvPr/>
        </p:nvSpPr>
        <p:spPr>
          <a:xfrm>
            <a:off x="43984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94" name="Google Shape;1794;p68"/>
          <p:cNvSpPr txBox="1"/>
          <p:nvPr/>
        </p:nvSpPr>
        <p:spPr>
          <a:xfrm>
            <a:off x="3890434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95" name="Google Shape;1795;p68"/>
          <p:cNvSpPr txBox="1"/>
          <p:nvPr/>
        </p:nvSpPr>
        <p:spPr>
          <a:xfrm>
            <a:off x="45000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96" name="Google Shape;1796;p68"/>
          <p:cNvSpPr txBox="1"/>
          <p:nvPr/>
        </p:nvSpPr>
        <p:spPr>
          <a:xfrm>
            <a:off x="3179234" y="3048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97" name="Google Shape;1797;p68"/>
          <p:cNvSpPr txBox="1"/>
          <p:nvPr/>
        </p:nvSpPr>
        <p:spPr>
          <a:xfrm>
            <a:off x="2976034" y="3276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798" name="Google Shape;1798;p68"/>
          <p:cNvSpPr txBox="1"/>
          <p:nvPr/>
        </p:nvSpPr>
        <p:spPr>
          <a:xfrm>
            <a:off x="3179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799" name="Google Shape;1799;p68"/>
          <p:cNvSpPr/>
          <p:nvPr/>
        </p:nvSpPr>
        <p:spPr>
          <a:xfrm>
            <a:off x="9023351" y="24939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0" name="Google Shape;1800;p68"/>
          <p:cNvGraphicFramePr/>
          <p:nvPr/>
        </p:nvGraphicFramePr>
        <p:xfrm>
          <a:off x="680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01" name="Google Shape;1801;p68"/>
          <p:cNvSpPr txBox="1"/>
          <p:nvPr/>
        </p:nvSpPr>
        <p:spPr>
          <a:xfrm>
            <a:off x="304800" y="4814889"/>
            <a:ext cx="440896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Look 1- hop away for distinguishing states or strings</a:t>
            </a:r>
            <a:endParaRPr/>
          </a:p>
        </p:txBody>
      </p:sp>
      <p:cxnSp>
        <p:nvCxnSpPr>
          <p:cNvPr id="1802" name="Google Shape;1802;p68"/>
          <p:cNvCxnSpPr/>
          <p:nvPr/>
        </p:nvCxnSpPr>
        <p:spPr>
          <a:xfrm rot="10800000">
            <a:off x="10566400" y="5410200"/>
            <a:ext cx="0" cy="304800"/>
          </a:xfrm>
          <a:prstGeom prst="straightConnector1">
            <a:avLst/>
          </a:prstGeom>
          <a:noFill/>
          <a:ln cap="flat" cmpd="sng" w="9525">
            <a:solidFill>
              <a:schemeClr val="folHlink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1" name="Google Shape;1811;p6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812" name="Google Shape;1812;p69"/>
          <p:cNvSpPr/>
          <p:nvPr/>
        </p:nvSpPr>
        <p:spPr>
          <a:xfrm>
            <a:off x="1727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813" name="Google Shape;1813;p69"/>
          <p:cNvCxnSpPr/>
          <p:nvPr/>
        </p:nvCxnSpPr>
        <p:spPr>
          <a:xfrm>
            <a:off x="1219200" y="29718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4" name="Google Shape;1814;p69"/>
          <p:cNvSpPr/>
          <p:nvPr/>
        </p:nvSpPr>
        <p:spPr>
          <a:xfrm>
            <a:off x="2743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815" name="Google Shape;1815;p69"/>
          <p:cNvCxnSpPr/>
          <p:nvPr/>
        </p:nvCxnSpPr>
        <p:spPr>
          <a:xfrm>
            <a:off x="2133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6" name="Google Shape;1816;p69"/>
          <p:cNvSpPr/>
          <p:nvPr/>
        </p:nvSpPr>
        <p:spPr>
          <a:xfrm>
            <a:off x="38608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817" name="Google Shape;1817;p69"/>
          <p:cNvCxnSpPr/>
          <p:nvPr/>
        </p:nvCxnSpPr>
        <p:spPr>
          <a:xfrm>
            <a:off x="3149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8" name="Google Shape;1818;p69"/>
          <p:cNvSpPr/>
          <p:nvPr/>
        </p:nvSpPr>
        <p:spPr>
          <a:xfrm>
            <a:off x="3759200" y="2743200"/>
            <a:ext cx="6096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9" name="Google Shape;1819;p69"/>
          <p:cNvSpPr/>
          <p:nvPr/>
        </p:nvSpPr>
        <p:spPr>
          <a:xfrm>
            <a:off x="49784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820" name="Google Shape;1820;p69"/>
          <p:cNvCxnSpPr/>
          <p:nvPr/>
        </p:nvCxnSpPr>
        <p:spPr>
          <a:xfrm rot="10800000">
            <a:off x="43688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1" name="Google Shape;1821;p69"/>
          <p:cNvSpPr/>
          <p:nvPr/>
        </p:nvSpPr>
        <p:spPr>
          <a:xfrm>
            <a:off x="1727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22" name="Google Shape;1822;p69"/>
          <p:cNvSpPr/>
          <p:nvPr/>
        </p:nvSpPr>
        <p:spPr>
          <a:xfrm>
            <a:off x="2743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823" name="Google Shape;1823;p69"/>
          <p:cNvCxnSpPr/>
          <p:nvPr/>
        </p:nvCxnSpPr>
        <p:spPr>
          <a:xfrm>
            <a:off x="2133600" y="3810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4" name="Google Shape;1824;p69"/>
          <p:cNvSpPr/>
          <p:nvPr/>
        </p:nvSpPr>
        <p:spPr>
          <a:xfrm>
            <a:off x="38608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825" name="Google Shape;1825;p69"/>
          <p:cNvCxnSpPr/>
          <p:nvPr/>
        </p:nvCxnSpPr>
        <p:spPr>
          <a:xfrm>
            <a:off x="31496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6" name="Google Shape;1826;p69"/>
          <p:cNvSpPr/>
          <p:nvPr/>
        </p:nvSpPr>
        <p:spPr>
          <a:xfrm>
            <a:off x="49784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827" name="Google Shape;1827;p69"/>
          <p:cNvCxnSpPr/>
          <p:nvPr/>
        </p:nvCxnSpPr>
        <p:spPr>
          <a:xfrm rot="10800000">
            <a:off x="42672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8" name="Google Shape;1828;p69"/>
          <p:cNvCxnSpPr/>
          <p:nvPr/>
        </p:nvCxnSpPr>
        <p:spPr>
          <a:xfrm>
            <a:off x="2032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29" name="Google Shape;1829;p69"/>
          <p:cNvCxnSpPr/>
          <p:nvPr/>
        </p:nvCxnSpPr>
        <p:spPr>
          <a:xfrm flipH="1" rot="10800000">
            <a:off x="3048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0" name="Google Shape;1830;p69"/>
          <p:cNvCxnSpPr/>
          <p:nvPr/>
        </p:nvCxnSpPr>
        <p:spPr>
          <a:xfrm>
            <a:off x="30480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31" name="Google Shape;1831;p69"/>
          <p:cNvCxnSpPr/>
          <p:nvPr/>
        </p:nvCxnSpPr>
        <p:spPr>
          <a:xfrm flipH="1">
            <a:off x="41656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2" name="Google Shape;1832;p69"/>
          <p:cNvSpPr/>
          <p:nvPr/>
        </p:nvSpPr>
        <p:spPr>
          <a:xfrm>
            <a:off x="2032000" y="3962400"/>
            <a:ext cx="19304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69"/>
          <p:cNvSpPr/>
          <p:nvPr/>
        </p:nvSpPr>
        <p:spPr>
          <a:xfrm>
            <a:off x="1930400" y="3962400"/>
            <a:ext cx="3048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69"/>
          <p:cNvSpPr/>
          <p:nvPr/>
        </p:nvSpPr>
        <p:spPr>
          <a:xfrm>
            <a:off x="4030133" y="3886200"/>
            <a:ext cx="2540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69"/>
          <p:cNvSpPr/>
          <p:nvPr/>
        </p:nvSpPr>
        <p:spPr>
          <a:xfrm>
            <a:off x="3691467" y="2565400"/>
            <a:ext cx="643467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69"/>
          <p:cNvSpPr/>
          <p:nvPr/>
        </p:nvSpPr>
        <p:spPr>
          <a:xfrm>
            <a:off x="1930400" y="2590800"/>
            <a:ext cx="19304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69"/>
          <p:cNvSpPr txBox="1"/>
          <p:nvPr/>
        </p:nvSpPr>
        <p:spPr>
          <a:xfrm>
            <a:off x="2163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838" name="Google Shape;1838;p69"/>
          <p:cNvSpPr txBox="1"/>
          <p:nvPr/>
        </p:nvSpPr>
        <p:spPr>
          <a:xfrm>
            <a:off x="2235201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39" name="Google Shape;1839;p69"/>
          <p:cNvSpPr txBox="1"/>
          <p:nvPr/>
        </p:nvSpPr>
        <p:spPr>
          <a:xfrm>
            <a:off x="2133601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40" name="Google Shape;1840;p69"/>
          <p:cNvSpPr txBox="1"/>
          <p:nvPr/>
        </p:nvSpPr>
        <p:spPr>
          <a:xfrm>
            <a:off x="2874434" y="3962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41" name="Google Shape;1841;p69"/>
          <p:cNvSpPr txBox="1"/>
          <p:nvPr/>
        </p:nvSpPr>
        <p:spPr>
          <a:xfrm>
            <a:off x="32808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42" name="Google Shape;1842;p69"/>
          <p:cNvSpPr txBox="1"/>
          <p:nvPr/>
        </p:nvSpPr>
        <p:spPr>
          <a:xfrm>
            <a:off x="4775201" y="3200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43" name="Google Shape;1843;p69"/>
          <p:cNvSpPr txBox="1"/>
          <p:nvPr/>
        </p:nvSpPr>
        <p:spPr>
          <a:xfrm>
            <a:off x="4296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844" name="Google Shape;1844;p69"/>
          <p:cNvCxnSpPr/>
          <p:nvPr/>
        </p:nvCxnSpPr>
        <p:spPr>
          <a:xfrm rot="10800000">
            <a:off x="4165600" y="3124200"/>
            <a:ext cx="812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5" name="Google Shape;1845;p69"/>
          <p:cNvSpPr txBox="1"/>
          <p:nvPr/>
        </p:nvSpPr>
        <p:spPr>
          <a:xfrm>
            <a:off x="37888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46" name="Google Shape;1846;p69"/>
          <p:cNvSpPr txBox="1"/>
          <p:nvPr/>
        </p:nvSpPr>
        <p:spPr>
          <a:xfrm>
            <a:off x="25696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847" name="Google Shape;1847;p69"/>
          <p:cNvSpPr txBox="1"/>
          <p:nvPr/>
        </p:nvSpPr>
        <p:spPr>
          <a:xfrm>
            <a:off x="3179234" y="4267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848" name="Google Shape;1848;p69"/>
          <p:cNvSpPr txBox="1"/>
          <p:nvPr/>
        </p:nvSpPr>
        <p:spPr>
          <a:xfrm>
            <a:off x="43984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849" name="Google Shape;1849;p69"/>
          <p:cNvSpPr txBox="1"/>
          <p:nvPr/>
        </p:nvSpPr>
        <p:spPr>
          <a:xfrm>
            <a:off x="3890434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850" name="Google Shape;1850;p69"/>
          <p:cNvSpPr txBox="1"/>
          <p:nvPr/>
        </p:nvSpPr>
        <p:spPr>
          <a:xfrm>
            <a:off x="45000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851" name="Google Shape;1851;p69"/>
          <p:cNvSpPr txBox="1"/>
          <p:nvPr/>
        </p:nvSpPr>
        <p:spPr>
          <a:xfrm>
            <a:off x="3179234" y="3048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852" name="Google Shape;1852;p69"/>
          <p:cNvSpPr txBox="1"/>
          <p:nvPr/>
        </p:nvSpPr>
        <p:spPr>
          <a:xfrm>
            <a:off x="2976034" y="3276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853" name="Google Shape;1853;p69"/>
          <p:cNvSpPr txBox="1"/>
          <p:nvPr/>
        </p:nvSpPr>
        <p:spPr>
          <a:xfrm>
            <a:off x="3179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54" name="Google Shape;1854;p69"/>
          <p:cNvSpPr/>
          <p:nvPr/>
        </p:nvSpPr>
        <p:spPr>
          <a:xfrm>
            <a:off x="9023351" y="24939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55" name="Google Shape;1855;p69"/>
          <p:cNvGraphicFramePr/>
          <p:nvPr/>
        </p:nvGraphicFramePr>
        <p:xfrm>
          <a:off x="680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56" name="Google Shape;1856;p69"/>
          <p:cNvSpPr txBox="1"/>
          <p:nvPr/>
        </p:nvSpPr>
        <p:spPr>
          <a:xfrm>
            <a:off x="304800" y="4814888"/>
            <a:ext cx="526163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1: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Look 1- hop away for distinguishing states or strings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2: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Look 1-hop away again for distinguishing states or strings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continue….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Languages</a:t>
            </a:r>
            <a:endParaRPr/>
          </a:p>
        </p:txBody>
      </p:sp>
      <p:sp>
        <p:nvSpPr>
          <p:cNvPr id="184" name="Google Shape;184;p7"/>
          <p:cNvSpPr txBox="1"/>
          <p:nvPr>
            <p:ph idx="1" type="body"/>
          </p:nvPr>
        </p:nvSpPr>
        <p:spPr>
          <a:xfrm>
            <a:off x="838200" y="1825625"/>
            <a:ext cx="10515600" cy="45079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None/>
            </a:pPr>
            <a:r>
              <a:rPr i="1" lang="en-US" sz="2000">
                <a:solidFill>
                  <a:srgbClr val="FF0000"/>
                </a:solidFill>
              </a:rPr>
              <a:t>L is a said to be a language over alphabet ∑, only if L ⊆ ∑*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Noto Sans Symbols"/>
              <a:buNone/>
            </a:pPr>
            <a:r>
              <a:rPr lang="en-US" sz="2000">
                <a:solidFill>
                  <a:srgbClr val="0070C0"/>
                </a:solidFill>
              </a:rPr>
              <a:t>🡺 this is because ∑* is the set of all strings (of all possible length including 0) over the given alphabet ∑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u="sng"/>
              <a:t>Examples:</a:t>
            </a:r>
            <a:endParaRPr sz="2000"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/>
              <a:t>Let L be </a:t>
            </a:r>
            <a:r>
              <a:rPr i="1" lang="en-US" sz="2000"/>
              <a:t>the</a:t>
            </a:r>
            <a:r>
              <a:rPr lang="en-US" sz="2000"/>
              <a:t> language of </a:t>
            </a:r>
            <a:r>
              <a:rPr lang="en-US" sz="2000" u="sng"/>
              <a:t>all strings consisting of </a:t>
            </a:r>
            <a:r>
              <a:rPr i="1" lang="en-US" sz="2000" u="sng"/>
              <a:t>n </a:t>
            </a:r>
            <a:r>
              <a:rPr lang="en-US" sz="2000" u="sng"/>
              <a:t>0’s followed by </a:t>
            </a:r>
            <a:r>
              <a:rPr i="1" lang="en-US" sz="2000" u="sng"/>
              <a:t>n</a:t>
            </a:r>
            <a:r>
              <a:rPr lang="en-US" sz="2000" u="sng"/>
              <a:t> 1’s</a:t>
            </a:r>
            <a:r>
              <a:rPr lang="en-US" sz="2000"/>
              <a:t>: </a:t>
            </a:r>
            <a:br>
              <a:rPr lang="en-US" sz="2000"/>
            </a:br>
            <a:r>
              <a:rPr lang="en-US" sz="2000"/>
              <a:t>	L = </a:t>
            </a:r>
            <a:r>
              <a:rPr lang="en-US" sz="2000">
                <a:solidFill>
                  <a:schemeClr val="folHlink"/>
                </a:solidFill>
              </a:rPr>
              <a:t>{ε, 01, 0011, 000111,…}</a:t>
            </a:r>
            <a:endParaRPr sz="2000"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AutoNum type="arabicPeriod"/>
            </a:pPr>
            <a:r>
              <a:rPr lang="en-US" sz="2000"/>
              <a:t>Let L be </a:t>
            </a:r>
            <a:r>
              <a:rPr i="1" lang="en-US" sz="2000"/>
              <a:t>the </a:t>
            </a:r>
            <a:r>
              <a:rPr lang="en-US" sz="2000"/>
              <a:t>language of </a:t>
            </a:r>
            <a:r>
              <a:rPr lang="en-US" sz="2000" u="sng"/>
              <a:t>all strings of with equal number of 0’s and 1’s</a:t>
            </a:r>
            <a:r>
              <a:rPr lang="en-US" sz="2000"/>
              <a:t>: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		L = </a:t>
            </a:r>
            <a:r>
              <a:rPr lang="en-US" sz="2000">
                <a:solidFill>
                  <a:schemeClr val="folHlink"/>
                </a:solidFill>
              </a:rPr>
              <a:t>{ε, 01, 10, 0011, 1100, 0101, 1010, 1001,…}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lang="en-US" sz="2000"/>
              <a:t>Definition:	Ø denotes the Empty language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Let L = {</a:t>
            </a:r>
            <a:r>
              <a:rPr lang="en-US" sz="2000">
                <a:solidFill>
                  <a:schemeClr val="folHlink"/>
                </a:solidFill>
              </a:rPr>
              <a:t>ε</a:t>
            </a:r>
            <a:r>
              <a:rPr lang="en-US" sz="2000"/>
              <a:t>}; Is L=Ø?	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185" name="Google Shape;185;p7"/>
          <p:cNvSpPr txBox="1"/>
          <p:nvPr/>
        </p:nvSpPr>
        <p:spPr>
          <a:xfrm>
            <a:off x="3581180" y="6152500"/>
            <a:ext cx="725400" cy="369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639483" y="5334000"/>
            <a:ext cx="8229600" cy="381000"/>
          </a:xfrm>
          <a:prstGeom prst="roundRect">
            <a:avLst>
              <a:gd fmla="val 16667" name="adj"/>
            </a:avLst>
          </a:prstGeom>
          <a:solidFill>
            <a:schemeClr val="accent1">
              <a:alpha val="36470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3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4" name="Google Shape;1864;p7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5" name="Google Shape;1865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866" name="Google Shape;1866;p70"/>
          <p:cNvSpPr/>
          <p:nvPr/>
        </p:nvSpPr>
        <p:spPr>
          <a:xfrm>
            <a:off x="1727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867" name="Google Shape;1867;p70"/>
          <p:cNvCxnSpPr/>
          <p:nvPr/>
        </p:nvCxnSpPr>
        <p:spPr>
          <a:xfrm>
            <a:off x="1219200" y="29718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8" name="Google Shape;1868;p70"/>
          <p:cNvSpPr/>
          <p:nvPr/>
        </p:nvSpPr>
        <p:spPr>
          <a:xfrm>
            <a:off x="2743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869" name="Google Shape;1869;p70"/>
          <p:cNvCxnSpPr/>
          <p:nvPr/>
        </p:nvCxnSpPr>
        <p:spPr>
          <a:xfrm>
            <a:off x="2133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0" name="Google Shape;1870;p70"/>
          <p:cNvSpPr/>
          <p:nvPr/>
        </p:nvSpPr>
        <p:spPr>
          <a:xfrm>
            <a:off x="38608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871" name="Google Shape;1871;p70"/>
          <p:cNvCxnSpPr/>
          <p:nvPr/>
        </p:nvCxnSpPr>
        <p:spPr>
          <a:xfrm>
            <a:off x="3149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2" name="Google Shape;1872;p70"/>
          <p:cNvSpPr/>
          <p:nvPr/>
        </p:nvSpPr>
        <p:spPr>
          <a:xfrm>
            <a:off x="3759200" y="2743200"/>
            <a:ext cx="6096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p70"/>
          <p:cNvSpPr/>
          <p:nvPr/>
        </p:nvSpPr>
        <p:spPr>
          <a:xfrm>
            <a:off x="49784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874" name="Google Shape;1874;p70"/>
          <p:cNvCxnSpPr/>
          <p:nvPr/>
        </p:nvCxnSpPr>
        <p:spPr>
          <a:xfrm rot="10800000">
            <a:off x="43688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5" name="Google Shape;1875;p70"/>
          <p:cNvSpPr/>
          <p:nvPr/>
        </p:nvSpPr>
        <p:spPr>
          <a:xfrm>
            <a:off x="1727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876" name="Google Shape;1876;p70"/>
          <p:cNvSpPr/>
          <p:nvPr/>
        </p:nvSpPr>
        <p:spPr>
          <a:xfrm>
            <a:off x="2743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877" name="Google Shape;1877;p70"/>
          <p:cNvCxnSpPr/>
          <p:nvPr/>
        </p:nvCxnSpPr>
        <p:spPr>
          <a:xfrm>
            <a:off x="2133600" y="3810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8" name="Google Shape;1878;p70"/>
          <p:cNvSpPr/>
          <p:nvPr/>
        </p:nvSpPr>
        <p:spPr>
          <a:xfrm>
            <a:off x="38608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879" name="Google Shape;1879;p70"/>
          <p:cNvCxnSpPr/>
          <p:nvPr/>
        </p:nvCxnSpPr>
        <p:spPr>
          <a:xfrm>
            <a:off x="31496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0" name="Google Shape;1880;p70"/>
          <p:cNvSpPr/>
          <p:nvPr/>
        </p:nvSpPr>
        <p:spPr>
          <a:xfrm>
            <a:off x="49784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881" name="Google Shape;1881;p70"/>
          <p:cNvCxnSpPr/>
          <p:nvPr/>
        </p:nvCxnSpPr>
        <p:spPr>
          <a:xfrm rot="10800000">
            <a:off x="42672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2" name="Google Shape;1882;p70"/>
          <p:cNvCxnSpPr/>
          <p:nvPr/>
        </p:nvCxnSpPr>
        <p:spPr>
          <a:xfrm>
            <a:off x="2032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3" name="Google Shape;1883;p70"/>
          <p:cNvCxnSpPr/>
          <p:nvPr/>
        </p:nvCxnSpPr>
        <p:spPr>
          <a:xfrm flipH="1" rot="10800000">
            <a:off x="3048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4" name="Google Shape;1884;p70"/>
          <p:cNvCxnSpPr/>
          <p:nvPr/>
        </p:nvCxnSpPr>
        <p:spPr>
          <a:xfrm>
            <a:off x="30480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85" name="Google Shape;1885;p70"/>
          <p:cNvCxnSpPr/>
          <p:nvPr/>
        </p:nvCxnSpPr>
        <p:spPr>
          <a:xfrm flipH="1">
            <a:off x="41656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6" name="Google Shape;1886;p70"/>
          <p:cNvSpPr/>
          <p:nvPr/>
        </p:nvSpPr>
        <p:spPr>
          <a:xfrm>
            <a:off x="2032000" y="3962400"/>
            <a:ext cx="19304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7" name="Google Shape;1887;p70"/>
          <p:cNvSpPr/>
          <p:nvPr/>
        </p:nvSpPr>
        <p:spPr>
          <a:xfrm>
            <a:off x="1930400" y="3962400"/>
            <a:ext cx="3048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8" name="Google Shape;1888;p70"/>
          <p:cNvSpPr/>
          <p:nvPr/>
        </p:nvSpPr>
        <p:spPr>
          <a:xfrm>
            <a:off x="4030133" y="3886200"/>
            <a:ext cx="2540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9" name="Google Shape;1889;p70"/>
          <p:cNvSpPr/>
          <p:nvPr/>
        </p:nvSpPr>
        <p:spPr>
          <a:xfrm>
            <a:off x="3691467" y="2565400"/>
            <a:ext cx="643467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0" name="Google Shape;1890;p70"/>
          <p:cNvSpPr/>
          <p:nvPr/>
        </p:nvSpPr>
        <p:spPr>
          <a:xfrm>
            <a:off x="1930400" y="2590800"/>
            <a:ext cx="19304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1" name="Google Shape;1891;p70"/>
          <p:cNvSpPr txBox="1"/>
          <p:nvPr/>
        </p:nvSpPr>
        <p:spPr>
          <a:xfrm>
            <a:off x="2163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892" name="Google Shape;1892;p70"/>
          <p:cNvSpPr txBox="1"/>
          <p:nvPr/>
        </p:nvSpPr>
        <p:spPr>
          <a:xfrm>
            <a:off x="2235201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93" name="Google Shape;1893;p70"/>
          <p:cNvSpPr txBox="1"/>
          <p:nvPr/>
        </p:nvSpPr>
        <p:spPr>
          <a:xfrm>
            <a:off x="2133601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94" name="Google Shape;1894;p70"/>
          <p:cNvSpPr txBox="1"/>
          <p:nvPr/>
        </p:nvSpPr>
        <p:spPr>
          <a:xfrm>
            <a:off x="2874434" y="3962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95" name="Google Shape;1895;p70"/>
          <p:cNvSpPr txBox="1"/>
          <p:nvPr/>
        </p:nvSpPr>
        <p:spPr>
          <a:xfrm>
            <a:off x="32808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96" name="Google Shape;1896;p70"/>
          <p:cNvSpPr txBox="1"/>
          <p:nvPr/>
        </p:nvSpPr>
        <p:spPr>
          <a:xfrm>
            <a:off x="4775201" y="3200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97" name="Google Shape;1897;p70"/>
          <p:cNvSpPr txBox="1"/>
          <p:nvPr/>
        </p:nvSpPr>
        <p:spPr>
          <a:xfrm>
            <a:off x="4296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898" name="Google Shape;1898;p70"/>
          <p:cNvCxnSpPr/>
          <p:nvPr/>
        </p:nvCxnSpPr>
        <p:spPr>
          <a:xfrm rot="10800000">
            <a:off x="4165600" y="3124200"/>
            <a:ext cx="812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99" name="Google Shape;1899;p70"/>
          <p:cNvSpPr txBox="1"/>
          <p:nvPr/>
        </p:nvSpPr>
        <p:spPr>
          <a:xfrm>
            <a:off x="37888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00" name="Google Shape;1900;p70"/>
          <p:cNvSpPr txBox="1"/>
          <p:nvPr/>
        </p:nvSpPr>
        <p:spPr>
          <a:xfrm>
            <a:off x="25696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01" name="Google Shape;1901;p70"/>
          <p:cNvSpPr txBox="1"/>
          <p:nvPr/>
        </p:nvSpPr>
        <p:spPr>
          <a:xfrm>
            <a:off x="3179234" y="4267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02" name="Google Shape;1902;p70"/>
          <p:cNvSpPr txBox="1"/>
          <p:nvPr/>
        </p:nvSpPr>
        <p:spPr>
          <a:xfrm>
            <a:off x="43984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03" name="Google Shape;1903;p70"/>
          <p:cNvSpPr txBox="1"/>
          <p:nvPr/>
        </p:nvSpPr>
        <p:spPr>
          <a:xfrm>
            <a:off x="3890434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04" name="Google Shape;1904;p70"/>
          <p:cNvSpPr txBox="1"/>
          <p:nvPr/>
        </p:nvSpPr>
        <p:spPr>
          <a:xfrm>
            <a:off x="45000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05" name="Google Shape;1905;p70"/>
          <p:cNvSpPr txBox="1"/>
          <p:nvPr/>
        </p:nvSpPr>
        <p:spPr>
          <a:xfrm>
            <a:off x="3179234" y="3048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06" name="Google Shape;1906;p70"/>
          <p:cNvSpPr txBox="1"/>
          <p:nvPr/>
        </p:nvSpPr>
        <p:spPr>
          <a:xfrm>
            <a:off x="2976034" y="3276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07" name="Google Shape;1907;p70"/>
          <p:cNvSpPr txBox="1"/>
          <p:nvPr/>
        </p:nvSpPr>
        <p:spPr>
          <a:xfrm>
            <a:off x="3179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08" name="Google Shape;1908;p70"/>
          <p:cNvSpPr/>
          <p:nvPr/>
        </p:nvSpPr>
        <p:spPr>
          <a:xfrm>
            <a:off x="9023351" y="24939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9" name="Google Shape;1909;p70"/>
          <p:cNvGraphicFramePr/>
          <p:nvPr/>
        </p:nvGraphicFramePr>
        <p:xfrm>
          <a:off x="680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hlink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10" name="Google Shape;1910;p70"/>
          <p:cNvSpPr txBox="1"/>
          <p:nvPr/>
        </p:nvSpPr>
        <p:spPr>
          <a:xfrm>
            <a:off x="7620000" y="5592764"/>
            <a:ext cx="1358449" cy="1077218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Equivalences:</a:t>
            </a: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A=B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C=H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D=G      </a:t>
            </a:r>
            <a:endParaRPr/>
          </a:p>
        </p:txBody>
      </p:sp>
      <p:sp>
        <p:nvSpPr>
          <p:cNvPr id="1911" name="Google Shape;1911;p70"/>
          <p:cNvSpPr/>
          <p:nvPr/>
        </p:nvSpPr>
        <p:spPr>
          <a:xfrm>
            <a:off x="7213600" y="2438400"/>
            <a:ext cx="609600" cy="457200"/>
          </a:xfrm>
          <a:prstGeom prst="ellipse">
            <a:avLst/>
          </a:prstGeom>
          <a:solidFill>
            <a:srgbClr val="92D050">
              <a:alpha val="42745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70"/>
          <p:cNvSpPr/>
          <p:nvPr/>
        </p:nvSpPr>
        <p:spPr>
          <a:xfrm>
            <a:off x="8229600" y="4648200"/>
            <a:ext cx="609600" cy="457200"/>
          </a:xfrm>
          <a:prstGeom prst="ellipse">
            <a:avLst/>
          </a:prstGeom>
          <a:solidFill>
            <a:srgbClr val="92D050">
              <a:alpha val="42745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70"/>
          <p:cNvSpPr/>
          <p:nvPr/>
        </p:nvSpPr>
        <p:spPr>
          <a:xfrm>
            <a:off x="8737600" y="4267200"/>
            <a:ext cx="609600" cy="457200"/>
          </a:xfrm>
          <a:prstGeom prst="ellipse">
            <a:avLst/>
          </a:prstGeom>
          <a:solidFill>
            <a:srgbClr val="92D050">
              <a:alpha val="42745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70"/>
          <p:cNvSpPr txBox="1"/>
          <p:nvPr/>
        </p:nvSpPr>
        <p:spPr>
          <a:xfrm>
            <a:off x="304800" y="4814888"/>
            <a:ext cx="526163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 </a:t>
            </a: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accepting vs. non-accepting state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1: 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Look 1- hop away for distinguishing states or strings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Pass 2: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Look 1-hop away again for distinguishing states or strings</a:t>
            </a:r>
            <a:endParaRPr/>
          </a:p>
          <a:p>
            <a:pPr indent="-457200" lvl="1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continue….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7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3" name="Google Shape;1923;p7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- step by step</a:t>
            </a:r>
            <a:endParaRPr/>
          </a:p>
        </p:txBody>
      </p:sp>
      <p:sp>
        <p:nvSpPr>
          <p:cNvPr id="1924" name="Google Shape;1924;p71"/>
          <p:cNvSpPr/>
          <p:nvPr/>
        </p:nvSpPr>
        <p:spPr>
          <a:xfrm>
            <a:off x="1727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925" name="Google Shape;1925;p71"/>
          <p:cNvCxnSpPr/>
          <p:nvPr/>
        </p:nvCxnSpPr>
        <p:spPr>
          <a:xfrm>
            <a:off x="1219200" y="29718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6" name="Google Shape;1926;p71"/>
          <p:cNvSpPr/>
          <p:nvPr/>
        </p:nvSpPr>
        <p:spPr>
          <a:xfrm>
            <a:off x="2743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927" name="Google Shape;1927;p71"/>
          <p:cNvCxnSpPr/>
          <p:nvPr/>
        </p:nvCxnSpPr>
        <p:spPr>
          <a:xfrm>
            <a:off x="2133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28" name="Google Shape;1928;p71"/>
          <p:cNvSpPr/>
          <p:nvPr/>
        </p:nvSpPr>
        <p:spPr>
          <a:xfrm>
            <a:off x="38608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929" name="Google Shape;1929;p71"/>
          <p:cNvCxnSpPr/>
          <p:nvPr/>
        </p:nvCxnSpPr>
        <p:spPr>
          <a:xfrm>
            <a:off x="3149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0" name="Google Shape;1930;p71"/>
          <p:cNvSpPr/>
          <p:nvPr/>
        </p:nvSpPr>
        <p:spPr>
          <a:xfrm>
            <a:off x="3759200" y="2743200"/>
            <a:ext cx="6096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1" name="Google Shape;1931;p71"/>
          <p:cNvSpPr/>
          <p:nvPr/>
        </p:nvSpPr>
        <p:spPr>
          <a:xfrm>
            <a:off x="49784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/>
          </a:p>
        </p:txBody>
      </p:sp>
      <p:cxnSp>
        <p:nvCxnSpPr>
          <p:cNvPr id="1932" name="Google Shape;1932;p71"/>
          <p:cNvCxnSpPr/>
          <p:nvPr/>
        </p:nvCxnSpPr>
        <p:spPr>
          <a:xfrm rot="10800000">
            <a:off x="43688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3" name="Google Shape;1933;p71"/>
          <p:cNvSpPr/>
          <p:nvPr/>
        </p:nvSpPr>
        <p:spPr>
          <a:xfrm>
            <a:off x="1727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1934" name="Google Shape;1934;p71"/>
          <p:cNvSpPr/>
          <p:nvPr/>
        </p:nvSpPr>
        <p:spPr>
          <a:xfrm>
            <a:off x="2743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cxnSp>
        <p:nvCxnSpPr>
          <p:cNvPr id="1935" name="Google Shape;1935;p71"/>
          <p:cNvCxnSpPr/>
          <p:nvPr/>
        </p:nvCxnSpPr>
        <p:spPr>
          <a:xfrm>
            <a:off x="2133600" y="38100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6" name="Google Shape;1936;p71"/>
          <p:cNvSpPr/>
          <p:nvPr/>
        </p:nvSpPr>
        <p:spPr>
          <a:xfrm>
            <a:off x="38608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937" name="Google Shape;1937;p71"/>
          <p:cNvCxnSpPr/>
          <p:nvPr/>
        </p:nvCxnSpPr>
        <p:spPr>
          <a:xfrm>
            <a:off x="31496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8" name="Google Shape;1938;p71"/>
          <p:cNvSpPr/>
          <p:nvPr/>
        </p:nvSpPr>
        <p:spPr>
          <a:xfrm>
            <a:off x="49784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endParaRPr/>
          </a:p>
        </p:txBody>
      </p:sp>
      <p:cxnSp>
        <p:nvCxnSpPr>
          <p:cNvPr id="1939" name="Google Shape;1939;p71"/>
          <p:cNvCxnSpPr/>
          <p:nvPr/>
        </p:nvCxnSpPr>
        <p:spPr>
          <a:xfrm rot="10800000">
            <a:off x="42672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0" name="Google Shape;1940;p71"/>
          <p:cNvCxnSpPr/>
          <p:nvPr/>
        </p:nvCxnSpPr>
        <p:spPr>
          <a:xfrm>
            <a:off x="2032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1" name="Google Shape;1941;p71"/>
          <p:cNvCxnSpPr/>
          <p:nvPr/>
        </p:nvCxnSpPr>
        <p:spPr>
          <a:xfrm flipH="1" rot="10800000">
            <a:off x="3048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2" name="Google Shape;1942;p71"/>
          <p:cNvCxnSpPr/>
          <p:nvPr/>
        </p:nvCxnSpPr>
        <p:spPr>
          <a:xfrm>
            <a:off x="30480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3" name="Google Shape;1943;p71"/>
          <p:cNvCxnSpPr/>
          <p:nvPr/>
        </p:nvCxnSpPr>
        <p:spPr>
          <a:xfrm flipH="1">
            <a:off x="41656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4" name="Google Shape;1944;p71"/>
          <p:cNvSpPr/>
          <p:nvPr/>
        </p:nvSpPr>
        <p:spPr>
          <a:xfrm>
            <a:off x="2032000" y="3962400"/>
            <a:ext cx="1930400" cy="304800"/>
          </a:xfrm>
          <a:custGeom>
            <a:rect b="b" l="l" r="r" t="t"/>
            <a:pathLst>
              <a:path extrusionOk="0" h="192" w="912">
                <a:moveTo>
                  <a:pt x="912" y="0"/>
                </a:moveTo>
                <a:cubicBezTo>
                  <a:pt x="724" y="96"/>
                  <a:pt x="536" y="192"/>
                  <a:pt x="384" y="192"/>
                </a:cubicBezTo>
                <a:cubicBezTo>
                  <a:pt x="232" y="192"/>
                  <a:pt x="116" y="96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71"/>
          <p:cNvSpPr/>
          <p:nvPr/>
        </p:nvSpPr>
        <p:spPr>
          <a:xfrm>
            <a:off x="1930400" y="3962400"/>
            <a:ext cx="3048000" cy="533400"/>
          </a:xfrm>
          <a:custGeom>
            <a:rect b="b" l="l" r="r" t="t"/>
            <a:pathLst>
              <a:path extrusionOk="0" h="336" w="1440">
                <a:moveTo>
                  <a:pt x="0" y="0"/>
                </a:moveTo>
                <a:cubicBezTo>
                  <a:pt x="192" y="168"/>
                  <a:pt x="384" y="336"/>
                  <a:pt x="624" y="336"/>
                </a:cubicBezTo>
                <a:cubicBezTo>
                  <a:pt x="864" y="336"/>
                  <a:pt x="1152" y="168"/>
                  <a:pt x="144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6" name="Google Shape;1946;p71"/>
          <p:cNvSpPr/>
          <p:nvPr/>
        </p:nvSpPr>
        <p:spPr>
          <a:xfrm>
            <a:off x="4030133" y="3886200"/>
            <a:ext cx="2540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71"/>
          <p:cNvSpPr/>
          <p:nvPr/>
        </p:nvSpPr>
        <p:spPr>
          <a:xfrm>
            <a:off x="3691467" y="2565400"/>
            <a:ext cx="643467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71"/>
          <p:cNvSpPr/>
          <p:nvPr/>
        </p:nvSpPr>
        <p:spPr>
          <a:xfrm>
            <a:off x="1930400" y="2590800"/>
            <a:ext cx="19304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71"/>
          <p:cNvSpPr txBox="1"/>
          <p:nvPr/>
        </p:nvSpPr>
        <p:spPr>
          <a:xfrm>
            <a:off x="2163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50" name="Google Shape;1950;p71"/>
          <p:cNvSpPr txBox="1"/>
          <p:nvPr/>
        </p:nvSpPr>
        <p:spPr>
          <a:xfrm>
            <a:off x="2235201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51" name="Google Shape;1951;p71"/>
          <p:cNvSpPr txBox="1"/>
          <p:nvPr/>
        </p:nvSpPr>
        <p:spPr>
          <a:xfrm>
            <a:off x="2133601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52" name="Google Shape;1952;p71"/>
          <p:cNvSpPr txBox="1"/>
          <p:nvPr/>
        </p:nvSpPr>
        <p:spPr>
          <a:xfrm>
            <a:off x="2874434" y="3962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53" name="Google Shape;1953;p71"/>
          <p:cNvSpPr txBox="1"/>
          <p:nvPr/>
        </p:nvSpPr>
        <p:spPr>
          <a:xfrm>
            <a:off x="32808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54" name="Google Shape;1954;p71"/>
          <p:cNvSpPr txBox="1"/>
          <p:nvPr/>
        </p:nvSpPr>
        <p:spPr>
          <a:xfrm>
            <a:off x="4775201" y="3200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55" name="Google Shape;1955;p71"/>
          <p:cNvSpPr txBox="1"/>
          <p:nvPr/>
        </p:nvSpPr>
        <p:spPr>
          <a:xfrm>
            <a:off x="4296834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956" name="Google Shape;1956;p71"/>
          <p:cNvCxnSpPr/>
          <p:nvPr/>
        </p:nvCxnSpPr>
        <p:spPr>
          <a:xfrm rot="10800000">
            <a:off x="4165600" y="3124200"/>
            <a:ext cx="8128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7" name="Google Shape;1957;p71"/>
          <p:cNvSpPr txBox="1"/>
          <p:nvPr/>
        </p:nvSpPr>
        <p:spPr>
          <a:xfrm>
            <a:off x="37888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58" name="Google Shape;1958;p71"/>
          <p:cNvSpPr txBox="1"/>
          <p:nvPr/>
        </p:nvSpPr>
        <p:spPr>
          <a:xfrm>
            <a:off x="25696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59" name="Google Shape;1959;p71"/>
          <p:cNvSpPr txBox="1"/>
          <p:nvPr/>
        </p:nvSpPr>
        <p:spPr>
          <a:xfrm>
            <a:off x="3179234" y="4267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60" name="Google Shape;1960;p71"/>
          <p:cNvSpPr txBox="1"/>
          <p:nvPr/>
        </p:nvSpPr>
        <p:spPr>
          <a:xfrm>
            <a:off x="43984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61" name="Google Shape;1961;p71"/>
          <p:cNvSpPr txBox="1"/>
          <p:nvPr/>
        </p:nvSpPr>
        <p:spPr>
          <a:xfrm>
            <a:off x="3890434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62" name="Google Shape;1962;p71"/>
          <p:cNvSpPr txBox="1"/>
          <p:nvPr/>
        </p:nvSpPr>
        <p:spPr>
          <a:xfrm>
            <a:off x="45000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63" name="Google Shape;1963;p71"/>
          <p:cNvSpPr txBox="1"/>
          <p:nvPr/>
        </p:nvSpPr>
        <p:spPr>
          <a:xfrm>
            <a:off x="3179234" y="3048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64" name="Google Shape;1964;p71"/>
          <p:cNvSpPr txBox="1"/>
          <p:nvPr/>
        </p:nvSpPr>
        <p:spPr>
          <a:xfrm>
            <a:off x="2976034" y="3276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65" name="Google Shape;1965;p71"/>
          <p:cNvSpPr txBox="1"/>
          <p:nvPr/>
        </p:nvSpPr>
        <p:spPr>
          <a:xfrm>
            <a:off x="3179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66" name="Google Shape;1966;p71"/>
          <p:cNvSpPr/>
          <p:nvPr/>
        </p:nvSpPr>
        <p:spPr>
          <a:xfrm>
            <a:off x="9023351" y="24939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7" name="Google Shape;1967;p71"/>
          <p:cNvSpPr/>
          <p:nvPr/>
        </p:nvSpPr>
        <p:spPr>
          <a:xfrm>
            <a:off x="7315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cxnSp>
        <p:nvCxnSpPr>
          <p:cNvPr id="1968" name="Google Shape;1968;p71"/>
          <p:cNvCxnSpPr/>
          <p:nvPr/>
        </p:nvCxnSpPr>
        <p:spPr>
          <a:xfrm>
            <a:off x="6807200" y="29718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69" name="Google Shape;1969;p71"/>
          <p:cNvSpPr/>
          <p:nvPr/>
        </p:nvSpPr>
        <p:spPr>
          <a:xfrm>
            <a:off x="83312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/>
          </a:p>
        </p:txBody>
      </p:sp>
      <p:cxnSp>
        <p:nvCxnSpPr>
          <p:cNvPr id="1970" name="Google Shape;1970;p71"/>
          <p:cNvCxnSpPr/>
          <p:nvPr/>
        </p:nvCxnSpPr>
        <p:spPr>
          <a:xfrm>
            <a:off x="7721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1" name="Google Shape;1971;p71"/>
          <p:cNvSpPr/>
          <p:nvPr/>
        </p:nvSpPr>
        <p:spPr>
          <a:xfrm>
            <a:off x="9448800" y="28194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/>
          </a:p>
        </p:txBody>
      </p:sp>
      <p:cxnSp>
        <p:nvCxnSpPr>
          <p:cNvPr id="1972" name="Google Shape;1972;p71"/>
          <p:cNvCxnSpPr/>
          <p:nvPr/>
        </p:nvCxnSpPr>
        <p:spPr>
          <a:xfrm>
            <a:off x="8737600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3" name="Google Shape;1973;p71"/>
          <p:cNvSpPr/>
          <p:nvPr/>
        </p:nvSpPr>
        <p:spPr>
          <a:xfrm>
            <a:off x="9347200" y="2743200"/>
            <a:ext cx="609600" cy="457200"/>
          </a:xfrm>
          <a:prstGeom prst="ellipse">
            <a:avLst/>
          </a:prstGeom>
          <a:solidFill>
            <a:schemeClr val="accent1">
              <a:alpha val="784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71"/>
          <p:cNvSpPr/>
          <p:nvPr/>
        </p:nvSpPr>
        <p:spPr>
          <a:xfrm>
            <a:off x="83312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/>
          </a:p>
        </p:txBody>
      </p:sp>
      <p:sp>
        <p:nvSpPr>
          <p:cNvPr id="1975" name="Google Shape;1975;p71"/>
          <p:cNvSpPr/>
          <p:nvPr/>
        </p:nvSpPr>
        <p:spPr>
          <a:xfrm>
            <a:off x="9448800" y="3657600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cxnSp>
        <p:nvCxnSpPr>
          <p:cNvPr id="1976" name="Google Shape;1976;p71"/>
          <p:cNvCxnSpPr/>
          <p:nvPr/>
        </p:nvCxnSpPr>
        <p:spPr>
          <a:xfrm>
            <a:off x="8737600" y="3810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7" name="Google Shape;1977;p71"/>
          <p:cNvCxnSpPr/>
          <p:nvPr/>
        </p:nvCxnSpPr>
        <p:spPr>
          <a:xfrm>
            <a:off x="7620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8" name="Google Shape;1978;p71"/>
          <p:cNvCxnSpPr/>
          <p:nvPr/>
        </p:nvCxnSpPr>
        <p:spPr>
          <a:xfrm flipH="1" rot="10800000">
            <a:off x="8636000" y="3124200"/>
            <a:ext cx="8128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9" name="Google Shape;1979;p71"/>
          <p:cNvCxnSpPr/>
          <p:nvPr/>
        </p:nvCxnSpPr>
        <p:spPr>
          <a:xfrm>
            <a:off x="8636000" y="3124200"/>
            <a:ext cx="914400" cy="53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0" name="Google Shape;1980;p71"/>
          <p:cNvSpPr/>
          <p:nvPr/>
        </p:nvSpPr>
        <p:spPr>
          <a:xfrm>
            <a:off x="9618133" y="3886200"/>
            <a:ext cx="254000" cy="241300"/>
          </a:xfrm>
          <a:custGeom>
            <a:rect b="b" l="l" r="r" t="t"/>
            <a:pathLst>
              <a:path extrusionOk="0" h="152" w="120">
                <a:moveTo>
                  <a:pt x="64" y="0"/>
                </a:moveTo>
                <a:cubicBezTo>
                  <a:pt x="92" y="36"/>
                  <a:pt x="120" y="72"/>
                  <a:pt x="112" y="96"/>
                </a:cubicBezTo>
                <a:cubicBezTo>
                  <a:pt x="104" y="120"/>
                  <a:pt x="32" y="152"/>
                  <a:pt x="16" y="144"/>
                </a:cubicBezTo>
                <a:cubicBezTo>
                  <a:pt x="0" y="136"/>
                  <a:pt x="8" y="92"/>
                  <a:pt x="16" y="48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1" name="Google Shape;1981;p71"/>
          <p:cNvSpPr/>
          <p:nvPr/>
        </p:nvSpPr>
        <p:spPr>
          <a:xfrm>
            <a:off x="9279467" y="2565400"/>
            <a:ext cx="643467" cy="177800"/>
          </a:xfrm>
          <a:custGeom>
            <a:rect b="b" l="l" r="r" t="t"/>
            <a:pathLst>
              <a:path extrusionOk="0" h="112" w="304">
                <a:moveTo>
                  <a:pt x="80" y="112"/>
                </a:moveTo>
                <a:cubicBezTo>
                  <a:pt x="40" y="72"/>
                  <a:pt x="0" y="32"/>
                  <a:pt x="32" y="16"/>
                </a:cubicBezTo>
                <a:cubicBezTo>
                  <a:pt x="64" y="0"/>
                  <a:pt x="240" y="0"/>
                  <a:pt x="272" y="16"/>
                </a:cubicBezTo>
                <a:cubicBezTo>
                  <a:pt x="304" y="32"/>
                  <a:pt x="264" y="72"/>
                  <a:pt x="224" y="11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2" name="Google Shape;1982;p71"/>
          <p:cNvSpPr/>
          <p:nvPr/>
        </p:nvSpPr>
        <p:spPr>
          <a:xfrm>
            <a:off x="7518400" y="2590800"/>
            <a:ext cx="1930400" cy="228600"/>
          </a:xfrm>
          <a:custGeom>
            <a:rect b="b" l="l" r="r" t="t"/>
            <a:pathLst>
              <a:path extrusionOk="0" h="144" w="912">
                <a:moveTo>
                  <a:pt x="912" y="144"/>
                </a:moveTo>
                <a:cubicBezTo>
                  <a:pt x="748" y="72"/>
                  <a:pt x="584" y="0"/>
                  <a:pt x="432" y="0"/>
                </a:cubicBezTo>
                <a:cubicBezTo>
                  <a:pt x="280" y="0"/>
                  <a:pt x="140" y="72"/>
                  <a:pt x="0" y="14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3" name="Google Shape;1983;p71"/>
          <p:cNvSpPr txBox="1"/>
          <p:nvPr/>
        </p:nvSpPr>
        <p:spPr>
          <a:xfrm>
            <a:off x="7751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84" name="Google Shape;1984;p71"/>
          <p:cNvSpPr txBox="1"/>
          <p:nvPr/>
        </p:nvSpPr>
        <p:spPr>
          <a:xfrm>
            <a:off x="7823201" y="3124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85" name="Google Shape;1985;p71"/>
          <p:cNvSpPr txBox="1"/>
          <p:nvPr/>
        </p:nvSpPr>
        <p:spPr>
          <a:xfrm>
            <a:off x="8868834" y="35814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86" name="Google Shape;1986;p71"/>
          <p:cNvSpPr txBox="1"/>
          <p:nvPr/>
        </p:nvSpPr>
        <p:spPr>
          <a:xfrm>
            <a:off x="9478434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87" name="Google Shape;1987;p71"/>
          <p:cNvSpPr txBox="1"/>
          <p:nvPr/>
        </p:nvSpPr>
        <p:spPr>
          <a:xfrm>
            <a:off x="8767234" y="30480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88" name="Google Shape;1988;p71"/>
          <p:cNvSpPr txBox="1"/>
          <p:nvPr/>
        </p:nvSpPr>
        <p:spPr>
          <a:xfrm>
            <a:off x="8564034" y="3276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989" name="Google Shape;1989;p71"/>
          <p:cNvSpPr txBox="1"/>
          <p:nvPr/>
        </p:nvSpPr>
        <p:spPr>
          <a:xfrm>
            <a:off x="8767234" y="2743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90" name="Google Shape;1990;p71"/>
          <p:cNvSpPr/>
          <p:nvPr/>
        </p:nvSpPr>
        <p:spPr>
          <a:xfrm>
            <a:off x="5689600" y="3200400"/>
            <a:ext cx="1016000" cy="304800"/>
          </a:xfrm>
          <a:prstGeom prst="rightArrow">
            <a:avLst>
              <a:gd fmla="val 50000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1" name="Google Shape;1991;p71"/>
          <p:cNvGrpSpPr/>
          <p:nvPr/>
        </p:nvGrpSpPr>
        <p:grpSpPr>
          <a:xfrm>
            <a:off x="1727200" y="3657600"/>
            <a:ext cx="304800" cy="228600"/>
            <a:chOff x="1968" y="3216"/>
            <a:chExt cx="144" cy="144"/>
          </a:xfrm>
        </p:grpSpPr>
        <p:cxnSp>
          <p:nvCxnSpPr>
            <p:cNvPr id="1992" name="Google Shape;1992;p71"/>
            <p:cNvCxnSpPr/>
            <p:nvPr/>
          </p:nvCxnSpPr>
          <p:spPr>
            <a:xfrm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3" name="Google Shape;1993;p71"/>
            <p:cNvCxnSpPr/>
            <p:nvPr/>
          </p:nvCxnSpPr>
          <p:spPr>
            <a:xfrm flipH="1" rot="10800000"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4" name="Google Shape;1994;p71"/>
          <p:cNvGrpSpPr/>
          <p:nvPr/>
        </p:nvGrpSpPr>
        <p:grpSpPr>
          <a:xfrm>
            <a:off x="4978400" y="3657600"/>
            <a:ext cx="304800" cy="228600"/>
            <a:chOff x="1968" y="3216"/>
            <a:chExt cx="144" cy="144"/>
          </a:xfrm>
        </p:grpSpPr>
        <p:cxnSp>
          <p:nvCxnSpPr>
            <p:cNvPr id="1995" name="Google Shape;1995;p71"/>
            <p:cNvCxnSpPr/>
            <p:nvPr/>
          </p:nvCxnSpPr>
          <p:spPr>
            <a:xfrm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6" name="Google Shape;1996;p71"/>
            <p:cNvCxnSpPr/>
            <p:nvPr/>
          </p:nvCxnSpPr>
          <p:spPr>
            <a:xfrm flipH="1" rot="10800000"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97" name="Google Shape;1997;p71"/>
          <p:cNvGrpSpPr/>
          <p:nvPr/>
        </p:nvGrpSpPr>
        <p:grpSpPr>
          <a:xfrm>
            <a:off x="4978400" y="2819400"/>
            <a:ext cx="304800" cy="228600"/>
            <a:chOff x="1968" y="3216"/>
            <a:chExt cx="144" cy="144"/>
          </a:xfrm>
        </p:grpSpPr>
        <p:cxnSp>
          <p:nvCxnSpPr>
            <p:cNvPr id="1998" name="Google Shape;1998;p71"/>
            <p:cNvCxnSpPr/>
            <p:nvPr/>
          </p:nvCxnSpPr>
          <p:spPr>
            <a:xfrm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99" name="Google Shape;1999;p71"/>
            <p:cNvCxnSpPr/>
            <p:nvPr/>
          </p:nvCxnSpPr>
          <p:spPr>
            <a:xfrm flipH="1" rot="10800000">
              <a:off x="1968" y="3216"/>
              <a:ext cx="144" cy="144"/>
            </a:xfrm>
            <a:prstGeom prst="straightConnector1">
              <a:avLst/>
            </a:prstGeom>
            <a:noFill/>
            <a:ln cap="flat" cmpd="sng" w="25400">
              <a:solidFill>
                <a:schemeClr val="hlink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000" name="Google Shape;2000;p71"/>
          <p:cNvSpPr txBox="1"/>
          <p:nvPr/>
        </p:nvSpPr>
        <p:spPr>
          <a:xfrm>
            <a:off x="9478434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01" name="Google Shape;2001;p71"/>
          <p:cNvSpPr txBox="1"/>
          <p:nvPr/>
        </p:nvSpPr>
        <p:spPr>
          <a:xfrm>
            <a:off x="8128001" y="23622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002" name="Google Shape;2002;p71"/>
          <p:cNvSpPr/>
          <p:nvPr/>
        </p:nvSpPr>
        <p:spPr>
          <a:xfrm>
            <a:off x="7518400" y="3124200"/>
            <a:ext cx="2032000" cy="1130300"/>
          </a:xfrm>
          <a:custGeom>
            <a:rect b="b" l="l" r="r" t="t"/>
            <a:pathLst>
              <a:path extrusionOk="0" h="712" w="960">
                <a:moveTo>
                  <a:pt x="960" y="528"/>
                </a:moveTo>
                <a:cubicBezTo>
                  <a:pt x="752" y="620"/>
                  <a:pt x="544" y="712"/>
                  <a:pt x="384" y="624"/>
                </a:cubicBezTo>
                <a:cubicBezTo>
                  <a:pt x="224" y="536"/>
                  <a:pt x="112" y="268"/>
                  <a:pt x="0" y="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3" name="Google Shape;2003;p71"/>
          <p:cNvSpPr txBox="1"/>
          <p:nvPr/>
        </p:nvSpPr>
        <p:spPr>
          <a:xfrm>
            <a:off x="8940801" y="4038600"/>
            <a:ext cx="27603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04" name="Google Shape;2004;p71"/>
          <p:cNvSpPr txBox="1"/>
          <p:nvPr/>
        </p:nvSpPr>
        <p:spPr>
          <a:xfrm>
            <a:off x="7620000" y="5592764"/>
            <a:ext cx="1358449" cy="1077218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Equivalences:</a:t>
            </a: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A=B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C=H</a:t>
            </a:r>
            <a:endParaRPr/>
          </a:p>
          <a:p>
            <a:pPr indent="-1016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 D=G      </a:t>
            </a:r>
            <a:endParaRPr/>
          </a:p>
        </p:txBody>
      </p:sp>
      <p:sp>
        <p:nvSpPr>
          <p:cNvPr id="2005" name="Google Shape;2005;p71"/>
          <p:cNvSpPr txBox="1"/>
          <p:nvPr/>
        </p:nvSpPr>
        <p:spPr>
          <a:xfrm>
            <a:off x="5892800" y="4724401"/>
            <a:ext cx="3914661" cy="64633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Retrain only one copy for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each equivalence set of states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7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4" name="Google Shape;2014;p7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Table Filling Algorithm – special case</a:t>
            </a:r>
            <a:endParaRPr/>
          </a:p>
        </p:txBody>
      </p:sp>
      <p:sp>
        <p:nvSpPr>
          <p:cNvPr id="2015" name="Google Shape;2015;p72"/>
          <p:cNvSpPr/>
          <p:nvPr/>
        </p:nvSpPr>
        <p:spPr>
          <a:xfrm>
            <a:off x="9023351" y="249396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6" name="Google Shape;2016;p72"/>
          <p:cNvGraphicFramePr/>
          <p:nvPr/>
        </p:nvGraphicFramePr>
        <p:xfrm>
          <a:off x="6807200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{587C660D-B4D6-430E-BC6E-6E6C630E9805}</a:tableStyleId>
              </a:tblPr>
              <a:tblGrid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  <a:gridCol w="508000"/>
              </a:tblGrid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hlink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9F9F"/>
                    </a:solidFill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121925" marL="121925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17" name="Google Shape;2017;p72"/>
          <p:cNvSpPr txBox="1"/>
          <p:nvPr/>
        </p:nvSpPr>
        <p:spPr>
          <a:xfrm>
            <a:off x="508000" y="5181601"/>
            <a:ext cx="3959545" cy="12003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Q) What happens if the input DFA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has more than one final state?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 all final states initially be treated</a:t>
            </a:r>
            <a:b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as equivalent to one another?</a:t>
            </a:r>
            <a:endParaRPr/>
          </a:p>
        </p:txBody>
      </p:sp>
      <p:grpSp>
        <p:nvGrpSpPr>
          <p:cNvPr id="2018" name="Google Shape;2018;p72"/>
          <p:cNvGrpSpPr/>
          <p:nvPr/>
        </p:nvGrpSpPr>
        <p:grpSpPr>
          <a:xfrm>
            <a:off x="1219200" y="2362200"/>
            <a:ext cx="4165600" cy="2212777"/>
            <a:chOff x="914400" y="2362200"/>
            <a:chExt cx="3124200" cy="2212777"/>
          </a:xfrm>
        </p:grpSpPr>
        <p:sp>
          <p:nvSpPr>
            <p:cNvPr id="2019" name="Google Shape;2019;p72"/>
            <p:cNvSpPr/>
            <p:nvPr/>
          </p:nvSpPr>
          <p:spPr>
            <a:xfrm>
              <a:off x="1295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cxnSp>
          <p:nvCxnSpPr>
            <p:cNvPr id="2020" name="Google Shape;2020;p72"/>
            <p:cNvCxnSpPr/>
            <p:nvPr/>
          </p:nvCxnSpPr>
          <p:spPr>
            <a:xfrm>
              <a:off x="914400" y="2971800"/>
              <a:ext cx="381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21" name="Google Shape;2021;p72"/>
            <p:cNvSpPr/>
            <p:nvPr/>
          </p:nvSpPr>
          <p:spPr>
            <a:xfrm>
              <a:off x="20574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/>
            </a:p>
          </p:txBody>
        </p:sp>
        <p:cxnSp>
          <p:nvCxnSpPr>
            <p:cNvPr id="2022" name="Google Shape;2022;p72"/>
            <p:cNvCxnSpPr/>
            <p:nvPr/>
          </p:nvCxnSpPr>
          <p:spPr>
            <a:xfrm>
              <a:off x="1600200" y="29718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23" name="Google Shape;2023;p72"/>
            <p:cNvSpPr/>
            <p:nvPr/>
          </p:nvSpPr>
          <p:spPr>
            <a:xfrm>
              <a:off x="28956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</p:txBody>
        </p:sp>
        <p:cxnSp>
          <p:nvCxnSpPr>
            <p:cNvPr id="2024" name="Google Shape;2024;p72"/>
            <p:cNvCxnSpPr/>
            <p:nvPr/>
          </p:nvCxnSpPr>
          <p:spPr>
            <a:xfrm>
              <a:off x="2362200" y="29718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25" name="Google Shape;2025;p72"/>
            <p:cNvSpPr/>
            <p:nvPr/>
          </p:nvSpPr>
          <p:spPr>
            <a:xfrm>
              <a:off x="2819400" y="2743200"/>
              <a:ext cx="457200" cy="457200"/>
            </a:xfrm>
            <a:prstGeom prst="ellipse">
              <a:avLst/>
            </a:prstGeom>
            <a:solidFill>
              <a:schemeClr val="accent1">
                <a:alpha val="784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6" name="Google Shape;2026;p72"/>
            <p:cNvSpPr/>
            <p:nvPr/>
          </p:nvSpPr>
          <p:spPr>
            <a:xfrm>
              <a:off x="37338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/>
            </a:p>
          </p:txBody>
        </p:sp>
        <p:cxnSp>
          <p:nvCxnSpPr>
            <p:cNvPr id="2027" name="Google Shape;2027;p72"/>
            <p:cNvCxnSpPr/>
            <p:nvPr/>
          </p:nvCxnSpPr>
          <p:spPr>
            <a:xfrm rot="10800000">
              <a:off x="3276600" y="29718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28" name="Google Shape;2028;p72"/>
            <p:cNvSpPr/>
            <p:nvPr/>
          </p:nvSpPr>
          <p:spPr>
            <a:xfrm>
              <a:off x="1295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/>
            </a:p>
          </p:txBody>
        </p:sp>
        <p:sp>
          <p:nvSpPr>
            <p:cNvPr id="2029" name="Google Shape;2029;p72"/>
            <p:cNvSpPr/>
            <p:nvPr/>
          </p:nvSpPr>
          <p:spPr>
            <a:xfrm>
              <a:off x="20574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</p:txBody>
        </p:sp>
        <p:cxnSp>
          <p:nvCxnSpPr>
            <p:cNvPr id="2030" name="Google Shape;2030;p72"/>
            <p:cNvCxnSpPr/>
            <p:nvPr/>
          </p:nvCxnSpPr>
          <p:spPr>
            <a:xfrm>
              <a:off x="1600200" y="3810000"/>
              <a:ext cx="4572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1" name="Google Shape;2031;p72"/>
            <p:cNvSpPr/>
            <p:nvPr/>
          </p:nvSpPr>
          <p:spPr>
            <a:xfrm>
              <a:off x="28956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/>
            </a:p>
          </p:txBody>
        </p:sp>
        <p:cxnSp>
          <p:nvCxnSpPr>
            <p:cNvPr id="2032" name="Google Shape;2032;p72"/>
            <p:cNvCxnSpPr/>
            <p:nvPr/>
          </p:nvCxnSpPr>
          <p:spPr>
            <a:xfrm>
              <a:off x="2362200" y="381000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3" name="Google Shape;2033;p72"/>
            <p:cNvSpPr/>
            <p:nvPr/>
          </p:nvSpPr>
          <p:spPr>
            <a:xfrm>
              <a:off x="3733800" y="36576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/>
            </a:p>
          </p:txBody>
        </p:sp>
        <p:cxnSp>
          <p:nvCxnSpPr>
            <p:cNvPr id="2034" name="Google Shape;2034;p72"/>
            <p:cNvCxnSpPr/>
            <p:nvPr/>
          </p:nvCxnSpPr>
          <p:spPr>
            <a:xfrm rot="10800000">
              <a:off x="3200400" y="3810000"/>
              <a:ext cx="5334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35" name="Google Shape;2035;p72"/>
            <p:cNvCxnSpPr/>
            <p:nvPr/>
          </p:nvCxnSpPr>
          <p:spPr>
            <a:xfrm>
              <a:off x="1524000" y="3124200"/>
              <a:ext cx="6096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36" name="Google Shape;2036;p72"/>
            <p:cNvCxnSpPr/>
            <p:nvPr/>
          </p:nvCxnSpPr>
          <p:spPr>
            <a:xfrm flipH="1" rot="10800000">
              <a:off x="2286000" y="3124200"/>
              <a:ext cx="6096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37" name="Google Shape;2037;p72"/>
            <p:cNvCxnSpPr/>
            <p:nvPr/>
          </p:nvCxnSpPr>
          <p:spPr>
            <a:xfrm>
              <a:off x="2286000" y="3124200"/>
              <a:ext cx="6858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38" name="Google Shape;2038;p72"/>
            <p:cNvCxnSpPr/>
            <p:nvPr/>
          </p:nvCxnSpPr>
          <p:spPr>
            <a:xfrm flipH="1">
              <a:off x="3124200" y="3124200"/>
              <a:ext cx="685800" cy="53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39" name="Google Shape;2039;p72"/>
            <p:cNvSpPr/>
            <p:nvPr/>
          </p:nvSpPr>
          <p:spPr>
            <a:xfrm>
              <a:off x="1524000" y="3962400"/>
              <a:ext cx="1447800" cy="304800"/>
            </a:xfrm>
            <a:custGeom>
              <a:rect b="b" l="l" r="r" t="t"/>
              <a:pathLst>
                <a:path extrusionOk="0" h="192" w="912">
                  <a:moveTo>
                    <a:pt x="912" y="0"/>
                  </a:moveTo>
                  <a:cubicBezTo>
                    <a:pt x="724" y="96"/>
                    <a:pt x="536" y="192"/>
                    <a:pt x="384" y="192"/>
                  </a:cubicBezTo>
                  <a:cubicBezTo>
                    <a:pt x="232" y="192"/>
                    <a:pt x="116" y="96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72"/>
            <p:cNvSpPr/>
            <p:nvPr/>
          </p:nvSpPr>
          <p:spPr>
            <a:xfrm>
              <a:off x="1447800" y="3962400"/>
              <a:ext cx="2286000" cy="533400"/>
            </a:xfrm>
            <a:custGeom>
              <a:rect b="b" l="l" r="r" t="t"/>
              <a:pathLst>
                <a:path extrusionOk="0" h="336" w="1440">
                  <a:moveTo>
                    <a:pt x="0" y="0"/>
                  </a:moveTo>
                  <a:cubicBezTo>
                    <a:pt x="192" y="168"/>
                    <a:pt x="384" y="336"/>
                    <a:pt x="624" y="336"/>
                  </a:cubicBezTo>
                  <a:cubicBezTo>
                    <a:pt x="864" y="336"/>
                    <a:pt x="1152" y="168"/>
                    <a:pt x="1440" y="0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72"/>
            <p:cNvSpPr/>
            <p:nvPr/>
          </p:nvSpPr>
          <p:spPr>
            <a:xfrm>
              <a:off x="3022600" y="3886200"/>
              <a:ext cx="190500" cy="241300"/>
            </a:xfrm>
            <a:custGeom>
              <a:rect b="b" l="l" r="r" t="t"/>
              <a:pathLst>
                <a:path extrusionOk="0" h="152" w="120">
                  <a:moveTo>
                    <a:pt x="64" y="0"/>
                  </a:moveTo>
                  <a:cubicBezTo>
                    <a:pt x="92" y="36"/>
                    <a:pt x="120" y="72"/>
                    <a:pt x="112" y="96"/>
                  </a:cubicBezTo>
                  <a:cubicBezTo>
                    <a:pt x="104" y="120"/>
                    <a:pt x="32" y="152"/>
                    <a:pt x="16" y="144"/>
                  </a:cubicBezTo>
                  <a:cubicBezTo>
                    <a:pt x="0" y="136"/>
                    <a:pt x="8" y="92"/>
                    <a:pt x="16" y="4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72"/>
            <p:cNvSpPr/>
            <p:nvPr/>
          </p:nvSpPr>
          <p:spPr>
            <a:xfrm>
              <a:off x="2768600" y="2565400"/>
              <a:ext cx="482600" cy="177800"/>
            </a:xfrm>
            <a:custGeom>
              <a:rect b="b" l="l" r="r" t="t"/>
              <a:pathLst>
                <a:path extrusionOk="0" h="112" w="304">
                  <a:moveTo>
                    <a:pt x="80" y="112"/>
                  </a:moveTo>
                  <a:cubicBezTo>
                    <a:pt x="40" y="72"/>
                    <a:pt x="0" y="32"/>
                    <a:pt x="32" y="16"/>
                  </a:cubicBezTo>
                  <a:cubicBezTo>
                    <a:pt x="64" y="0"/>
                    <a:pt x="240" y="0"/>
                    <a:pt x="272" y="16"/>
                  </a:cubicBezTo>
                  <a:cubicBezTo>
                    <a:pt x="304" y="32"/>
                    <a:pt x="264" y="72"/>
                    <a:pt x="224" y="112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72"/>
            <p:cNvSpPr/>
            <p:nvPr/>
          </p:nvSpPr>
          <p:spPr>
            <a:xfrm>
              <a:off x="1447800" y="2590800"/>
              <a:ext cx="1447800" cy="228600"/>
            </a:xfrm>
            <a:custGeom>
              <a:rect b="b" l="l" r="r" t="t"/>
              <a:pathLst>
                <a:path extrusionOk="0" h="144" w="912">
                  <a:moveTo>
                    <a:pt x="912" y="144"/>
                  </a:moveTo>
                  <a:cubicBezTo>
                    <a:pt x="748" y="72"/>
                    <a:pt x="584" y="0"/>
                    <a:pt x="432" y="0"/>
                  </a:cubicBezTo>
                  <a:cubicBezTo>
                    <a:pt x="280" y="0"/>
                    <a:pt x="140" y="72"/>
                    <a:pt x="0" y="144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72"/>
            <p:cNvSpPr txBox="1"/>
            <p:nvPr/>
          </p:nvSpPr>
          <p:spPr>
            <a:xfrm>
              <a:off x="1622425" y="27432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045" name="Google Shape;2045;p72"/>
            <p:cNvSpPr txBox="1"/>
            <p:nvPr/>
          </p:nvSpPr>
          <p:spPr>
            <a:xfrm>
              <a:off x="1676400" y="31242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46" name="Google Shape;2046;p72"/>
            <p:cNvSpPr txBox="1"/>
            <p:nvPr/>
          </p:nvSpPr>
          <p:spPr>
            <a:xfrm>
              <a:off x="1600200" y="35814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47" name="Google Shape;2047;p72"/>
            <p:cNvSpPr txBox="1"/>
            <p:nvPr/>
          </p:nvSpPr>
          <p:spPr>
            <a:xfrm>
              <a:off x="2155825" y="39624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48" name="Google Shape;2048;p72"/>
            <p:cNvSpPr txBox="1"/>
            <p:nvPr/>
          </p:nvSpPr>
          <p:spPr>
            <a:xfrm>
              <a:off x="2460625" y="35814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49" name="Google Shape;2049;p72"/>
            <p:cNvSpPr txBox="1"/>
            <p:nvPr/>
          </p:nvSpPr>
          <p:spPr>
            <a:xfrm>
              <a:off x="3581400" y="32004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50" name="Google Shape;2050;p72"/>
            <p:cNvSpPr txBox="1"/>
            <p:nvPr/>
          </p:nvSpPr>
          <p:spPr>
            <a:xfrm>
              <a:off x="3222625" y="31242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cxnSp>
          <p:nvCxnSpPr>
            <p:cNvPr id="2051" name="Google Shape;2051;p72"/>
            <p:cNvCxnSpPr/>
            <p:nvPr/>
          </p:nvCxnSpPr>
          <p:spPr>
            <a:xfrm rot="10800000">
              <a:off x="3124200" y="3124200"/>
              <a:ext cx="609600" cy="609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52" name="Google Shape;2052;p72"/>
            <p:cNvSpPr txBox="1"/>
            <p:nvPr/>
          </p:nvSpPr>
          <p:spPr>
            <a:xfrm>
              <a:off x="2841625" y="23622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53" name="Google Shape;2053;p72"/>
            <p:cNvSpPr txBox="1"/>
            <p:nvPr/>
          </p:nvSpPr>
          <p:spPr>
            <a:xfrm>
              <a:off x="1927225" y="23622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054" name="Google Shape;2054;p72"/>
            <p:cNvSpPr txBox="1"/>
            <p:nvPr/>
          </p:nvSpPr>
          <p:spPr>
            <a:xfrm>
              <a:off x="2384425" y="42672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055" name="Google Shape;2055;p72"/>
            <p:cNvSpPr txBox="1"/>
            <p:nvPr/>
          </p:nvSpPr>
          <p:spPr>
            <a:xfrm>
              <a:off x="3298825" y="35814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056" name="Google Shape;2056;p72"/>
            <p:cNvSpPr txBox="1"/>
            <p:nvPr/>
          </p:nvSpPr>
          <p:spPr>
            <a:xfrm>
              <a:off x="2917825" y="40386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057" name="Google Shape;2057;p72"/>
            <p:cNvSpPr txBox="1"/>
            <p:nvPr/>
          </p:nvSpPr>
          <p:spPr>
            <a:xfrm>
              <a:off x="3375025" y="27432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058" name="Google Shape;2058;p72"/>
            <p:cNvSpPr txBox="1"/>
            <p:nvPr/>
          </p:nvSpPr>
          <p:spPr>
            <a:xfrm>
              <a:off x="2384425" y="30480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059" name="Google Shape;2059;p72"/>
            <p:cNvSpPr txBox="1"/>
            <p:nvPr/>
          </p:nvSpPr>
          <p:spPr>
            <a:xfrm>
              <a:off x="2232025" y="32766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060" name="Google Shape;2060;p72"/>
            <p:cNvSpPr txBox="1"/>
            <p:nvPr/>
          </p:nvSpPr>
          <p:spPr>
            <a:xfrm>
              <a:off x="2384425" y="2743200"/>
              <a:ext cx="207029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hlink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061" name="Google Shape;2061;p72"/>
            <p:cNvSpPr/>
            <p:nvPr/>
          </p:nvSpPr>
          <p:spPr>
            <a:xfrm>
              <a:off x="1981200" y="3581400"/>
              <a:ext cx="457200" cy="457200"/>
            </a:xfrm>
            <a:prstGeom prst="ellipse">
              <a:avLst/>
            </a:prstGeom>
            <a:solidFill>
              <a:schemeClr val="accent1">
                <a:alpha val="784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62" name="Google Shape;2062;p72"/>
          <p:cNvSpPr txBox="1"/>
          <p:nvPr/>
        </p:nvSpPr>
        <p:spPr>
          <a:xfrm>
            <a:off x="8940801" y="3581400"/>
            <a:ext cx="29206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7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1" name="Google Shape;2071;p7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minimize a DFA?</a:t>
            </a:r>
            <a:endParaRPr/>
          </a:p>
        </p:txBody>
      </p:sp>
      <p:sp>
        <p:nvSpPr>
          <p:cNvPr id="2072" name="Google Shape;2072;p7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Goal:</a:t>
            </a:r>
            <a:r>
              <a:rPr lang="en-US"/>
              <a:t> Minimize the number of states in a DFA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u="sng"/>
              <a:t>Algorithm:</a:t>
            </a:r>
            <a:endParaRPr/>
          </a:p>
          <a:p>
            <a:pPr indent="-533400" lvl="1" marL="9906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Eliminate states unreachable from the start state</a:t>
            </a:r>
            <a:endParaRPr/>
          </a:p>
          <a:p>
            <a:pPr indent="-533400" lvl="1" marL="9906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Identify and remove equivalent states</a:t>
            </a:r>
            <a:endParaRPr/>
          </a:p>
          <a:p>
            <a:pPr indent="-533400" lvl="1" marL="99060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AutoNum type="arabicPeriod"/>
            </a:pPr>
            <a:r>
              <a:rPr lang="en-US"/>
              <a:t>Output the resultant DFA </a:t>
            </a:r>
            <a:endParaRPr/>
          </a:p>
        </p:txBody>
      </p:sp>
      <p:grpSp>
        <p:nvGrpSpPr>
          <p:cNvPr id="2073" name="Google Shape;2073;p73"/>
          <p:cNvGrpSpPr/>
          <p:nvPr/>
        </p:nvGrpSpPr>
        <p:grpSpPr>
          <a:xfrm>
            <a:off x="2747559" y="2523332"/>
            <a:ext cx="4633384" cy="1344613"/>
            <a:chOff x="2256" y="1776"/>
            <a:chExt cx="2189" cy="847"/>
          </a:xfrm>
        </p:grpSpPr>
        <p:sp>
          <p:nvSpPr>
            <p:cNvPr id="2074" name="Google Shape;2074;p73"/>
            <p:cNvSpPr txBox="1"/>
            <p:nvPr/>
          </p:nvSpPr>
          <p:spPr>
            <a:xfrm>
              <a:off x="2592" y="1776"/>
              <a:ext cx="1853" cy="23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Depth-first traversal from the start state</a:t>
              </a:r>
              <a:endParaRPr/>
            </a:p>
          </p:txBody>
        </p:sp>
        <p:sp>
          <p:nvSpPr>
            <p:cNvPr id="2075" name="Google Shape;2075;p73"/>
            <p:cNvSpPr txBox="1"/>
            <p:nvPr/>
          </p:nvSpPr>
          <p:spPr>
            <a:xfrm>
              <a:off x="2736" y="2390"/>
              <a:ext cx="1043" cy="233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folHlink"/>
                  </a:solidFill>
                  <a:latin typeface="Arial"/>
                  <a:ea typeface="Arial"/>
                  <a:cs typeface="Arial"/>
                  <a:sym typeface="Arial"/>
                </a:rPr>
                <a:t>Table filling algorithm</a:t>
              </a:r>
              <a:endParaRPr/>
            </a:p>
          </p:txBody>
        </p:sp>
        <p:cxnSp>
          <p:nvCxnSpPr>
            <p:cNvPr id="2076" name="Google Shape;2076;p73"/>
            <p:cNvCxnSpPr/>
            <p:nvPr/>
          </p:nvCxnSpPr>
          <p:spPr>
            <a:xfrm flipH="1">
              <a:off x="3023" y="2016"/>
              <a:ext cx="433" cy="20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2077" name="Google Shape;2077;p73"/>
            <p:cNvCxnSpPr/>
            <p:nvPr/>
          </p:nvCxnSpPr>
          <p:spPr>
            <a:xfrm flipH="1">
              <a:off x="2256" y="2507"/>
              <a:ext cx="480" cy="9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2078" name="Google Shape;2078;p73"/>
          <p:cNvSpPr txBox="1"/>
          <p:nvPr/>
        </p:nvSpPr>
        <p:spPr>
          <a:xfrm>
            <a:off x="304801" y="228601"/>
            <a:ext cx="360643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Putting it all together 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7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87" name="Google Shape;2087;p7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Are Two DFAs Equivalent?</a:t>
            </a:r>
            <a:endParaRPr/>
          </a:p>
        </p:txBody>
      </p:sp>
      <p:cxnSp>
        <p:nvCxnSpPr>
          <p:cNvPr id="2088" name="Google Shape;2088;p74"/>
          <p:cNvCxnSpPr/>
          <p:nvPr/>
        </p:nvCxnSpPr>
        <p:spPr>
          <a:xfrm>
            <a:off x="4368800" y="2895600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89" name="Google Shape;2089;p74"/>
          <p:cNvSpPr/>
          <p:nvPr/>
        </p:nvSpPr>
        <p:spPr>
          <a:xfrm>
            <a:off x="4876800" y="2743200"/>
            <a:ext cx="508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0" name="Google Shape;2090;p74"/>
          <p:cNvCxnSpPr/>
          <p:nvPr/>
        </p:nvCxnSpPr>
        <p:spPr>
          <a:xfrm flipH="1" rot="10800000">
            <a:off x="5384800" y="2743200"/>
            <a:ext cx="812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1" name="Google Shape;2091;p74"/>
          <p:cNvCxnSpPr/>
          <p:nvPr/>
        </p:nvCxnSpPr>
        <p:spPr>
          <a:xfrm>
            <a:off x="5384800" y="2971800"/>
            <a:ext cx="7112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2" name="Google Shape;2092;p74"/>
          <p:cNvSpPr txBox="1"/>
          <p:nvPr/>
        </p:nvSpPr>
        <p:spPr>
          <a:xfrm>
            <a:off x="6176433" y="2762251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093" name="Google Shape;2093;p74"/>
          <p:cNvSpPr/>
          <p:nvPr/>
        </p:nvSpPr>
        <p:spPr>
          <a:xfrm>
            <a:off x="4673600" y="2362200"/>
            <a:ext cx="4064000" cy="1066800"/>
          </a:xfrm>
          <a:prstGeom prst="roundRect">
            <a:avLst>
              <a:gd fmla="val 16667" name="adj"/>
            </a:avLst>
          </a:prstGeom>
          <a:solidFill>
            <a:schemeClr val="accent1">
              <a:alpha val="5490"/>
            </a:schemeClr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4" name="Google Shape;2094;p74"/>
          <p:cNvCxnSpPr/>
          <p:nvPr/>
        </p:nvCxnSpPr>
        <p:spPr>
          <a:xfrm>
            <a:off x="4415367" y="4384675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5" name="Google Shape;2095;p74"/>
          <p:cNvSpPr/>
          <p:nvPr/>
        </p:nvSpPr>
        <p:spPr>
          <a:xfrm>
            <a:off x="4923367" y="4232275"/>
            <a:ext cx="508000" cy="3810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</a:t>
            </a:r>
            <a:endParaRPr/>
          </a:p>
        </p:txBody>
      </p:sp>
      <p:cxnSp>
        <p:nvCxnSpPr>
          <p:cNvPr id="2096" name="Google Shape;2096;p74"/>
          <p:cNvCxnSpPr/>
          <p:nvPr/>
        </p:nvCxnSpPr>
        <p:spPr>
          <a:xfrm flipH="1" rot="10800000">
            <a:off x="5431367" y="4232275"/>
            <a:ext cx="8128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7" name="Google Shape;2097;p74"/>
          <p:cNvCxnSpPr/>
          <p:nvPr/>
        </p:nvCxnSpPr>
        <p:spPr>
          <a:xfrm>
            <a:off x="5431367" y="4460875"/>
            <a:ext cx="711200" cy="7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8" name="Google Shape;2098;p74"/>
          <p:cNvSpPr txBox="1"/>
          <p:nvPr/>
        </p:nvSpPr>
        <p:spPr>
          <a:xfrm>
            <a:off x="6223000" y="4251326"/>
            <a:ext cx="3433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/>
          </a:p>
        </p:txBody>
      </p:sp>
      <p:sp>
        <p:nvSpPr>
          <p:cNvPr id="2099" name="Google Shape;2099;p74"/>
          <p:cNvSpPr/>
          <p:nvPr/>
        </p:nvSpPr>
        <p:spPr>
          <a:xfrm>
            <a:off x="4673600" y="3886200"/>
            <a:ext cx="4064000" cy="1066800"/>
          </a:xfrm>
          <a:prstGeom prst="roundRect">
            <a:avLst>
              <a:gd fmla="val 16667" name="adj"/>
            </a:avLst>
          </a:prstGeom>
          <a:solidFill>
            <a:schemeClr val="accent1">
              <a:alpha val="5490"/>
            </a:schemeClr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0" name="Google Shape;2100;p74"/>
          <p:cNvSpPr txBox="1"/>
          <p:nvPr/>
        </p:nvSpPr>
        <p:spPr>
          <a:xfrm>
            <a:off x="4745568" y="2041526"/>
            <a:ext cx="631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74"/>
          <p:cNvSpPr txBox="1"/>
          <p:nvPr/>
        </p:nvSpPr>
        <p:spPr>
          <a:xfrm>
            <a:off x="4673601" y="3505201"/>
            <a:ext cx="63177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74"/>
          <p:cNvSpPr/>
          <p:nvPr/>
        </p:nvSpPr>
        <p:spPr>
          <a:xfrm>
            <a:off x="2336800" y="2857500"/>
            <a:ext cx="2032000" cy="825500"/>
          </a:xfrm>
          <a:custGeom>
            <a:rect b="b" l="l" r="r" t="t"/>
            <a:pathLst>
              <a:path extrusionOk="0" h="520" w="960">
                <a:moveTo>
                  <a:pt x="0" y="456"/>
                </a:moveTo>
                <a:cubicBezTo>
                  <a:pt x="116" y="488"/>
                  <a:pt x="232" y="520"/>
                  <a:pt x="288" y="456"/>
                </a:cubicBezTo>
                <a:cubicBezTo>
                  <a:pt x="344" y="392"/>
                  <a:pt x="224" y="144"/>
                  <a:pt x="336" y="72"/>
                </a:cubicBezTo>
                <a:cubicBezTo>
                  <a:pt x="448" y="0"/>
                  <a:pt x="704" y="12"/>
                  <a:pt x="960" y="24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74"/>
          <p:cNvSpPr/>
          <p:nvPr/>
        </p:nvSpPr>
        <p:spPr>
          <a:xfrm>
            <a:off x="3657600" y="1981200"/>
            <a:ext cx="6096000" cy="3124200"/>
          </a:xfrm>
          <a:prstGeom prst="roundRect">
            <a:avLst>
              <a:gd fmla="val 16667" name="adj"/>
            </a:avLst>
          </a:prstGeom>
          <a:solidFill>
            <a:srgbClr val="FFCC99">
              <a:alpha val="12549"/>
            </a:srgbClr>
          </a:solidFill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74"/>
          <p:cNvSpPr txBox="1"/>
          <p:nvPr/>
        </p:nvSpPr>
        <p:spPr>
          <a:xfrm>
            <a:off x="2010834" y="2076451"/>
            <a:ext cx="12890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Unified DFA</a:t>
            </a:r>
            <a:endParaRPr/>
          </a:p>
        </p:txBody>
      </p:sp>
      <p:sp>
        <p:nvSpPr>
          <p:cNvPr id="2105" name="Google Shape;2105;p74"/>
          <p:cNvSpPr txBox="1"/>
          <p:nvPr/>
        </p:nvSpPr>
        <p:spPr>
          <a:xfrm>
            <a:off x="609601" y="5105400"/>
            <a:ext cx="10469033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 a new dummy DFA by just putting together both DFAs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table-filling algorithm on the unified DFA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AutoNum type="arabicPeriod"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start states of both DFAs are found to be equivalent,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DFA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 DFA</a:t>
            </a:r>
            <a:r>
              <a:rPr baseline="-25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	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different</a:t>
            </a:r>
            <a:endParaRPr baseline="-2500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6" name="Google Shape;2106;p74"/>
          <p:cNvSpPr txBox="1"/>
          <p:nvPr/>
        </p:nvSpPr>
        <p:spPr>
          <a:xfrm>
            <a:off x="8839201" y="3124201"/>
            <a:ext cx="2188484" cy="83099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≡ 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’?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if yes, then DFA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≡DFA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else, not equiv.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3" name="Shape 2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4" name="Google Shape;2114;p7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75"/>
          <p:cNvSpPr txBox="1"/>
          <p:nvPr>
            <p:ph type="ctrTitle"/>
          </p:nvPr>
        </p:nvSpPr>
        <p:spPr>
          <a:xfrm>
            <a:off x="1422400" y="19050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 Expressions</a:t>
            </a:r>
            <a:endParaRPr/>
          </a:p>
        </p:txBody>
      </p:sp>
      <p:sp>
        <p:nvSpPr>
          <p:cNvPr id="2116" name="Google Shape;2116;p7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p7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7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Regular Expressions vs. Finite Automata</a:t>
            </a:r>
            <a:endParaRPr/>
          </a:p>
        </p:txBody>
      </p:sp>
      <p:sp>
        <p:nvSpPr>
          <p:cNvPr id="2126" name="Google Shape;2126;p7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Offers a declarative way to express the pattern of any string we want to accept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E.g., </a:t>
            </a:r>
            <a:r>
              <a:rPr lang="en-US" sz="2000">
                <a:solidFill>
                  <a:srgbClr val="CC3499"/>
                </a:solidFill>
              </a:rPr>
              <a:t>01*+ 10*</a:t>
            </a:r>
            <a:endParaRPr/>
          </a:p>
          <a:p>
            <a:pPr indent="-101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solidFill>
                <a:srgbClr val="CC3499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Automata =&gt; more machine-like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/>
              <a:t> &lt; input: string  , output: [accept/reject]  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Regular expressions =&gt; more program syntax-like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Unix environments heavily use regular expressions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E.g., bash shell, grep, vi &amp; other editors, sed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Perl scripting – good for string processing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Lexical analyzers such as Lex or Flex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3" name="Shape 2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4" name="Google Shape;2134;p7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7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Regular Expressions</a:t>
            </a:r>
            <a:endParaRPr/>
          </a:p>
        </p:txBody>
      </p:sp>
      <p:sp>
        <p:nvSpPr>
          <p:cNvPr id="2136" name="Google Shape;2136;p77"/>
          <p:cNvSpPr/>
          <p:nvPr/>
        </p:nvSpPr>
        <p:spPr>
          <a:xfrm>
            <a:off x="2235200" y="2286000"/>
            <a:ext cx="223520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/>
          </a:p>
        </p:txBody>
      </p:sp>
      <p:sp>
        <p:nvSpPr>
          <p:cNvPr id="2137" name="Google Shape;2137;p77"/>
          <p:cNvSpPr/>
          <p:nvPr/>
        </p:nvSpPr>
        <p:spPr>
          <a:xfrm>
            <a:off x="6502400" y="2286000"/>
            <a:ext cx="304800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Finite Automata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(DFA, NFA, ε-NFA)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77"/>
          <p:cNvSpPr/>
          <p:nvPr/>
        </p:nvSpPr>
        <p:spPr>
          <a:xfrm>
            <a:off x="4165600" y="4419600"/>
            <a:ext cx="2235200" cy="68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Regular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Languages</a:t>
            </a:r>
            <a:endParaRPr/>
          </a:p>
        </p:txBody>
      </p:sp>
      <p:sp>
        <p:nvSpPr>
          <p:cNvPr id="2139" name="Google Shape;2139;p77"/>
          <p:cNvSpPr/>
          <p:nvPr/>
        </p:nvSpPr>
        <p:spPr>
          <a:xfrm rot="-1302285">
            <a:off x="4523318" y="2947988"/>
            <a:ext cx="366183" cy="1395412"/>
          </a:xfrm>
          <a:prstGeom prst="downArrow">
            <a:avLst>
              <a:gd fmla="val 50000" name="adj1"/>
              <a:gd fmla="val 127023" name="adj2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77"/>
          <p:cNvSpPr/>
          <p:nvPr/>
        </p:nvSpPr>
        <p:spPr>
          <a:xfrm rot="1827610">
            <a:off x="5945718" y="3036888"/>
            <a:ext cx="366183" cy="1371600"/>
          </a:xfrm>
          <a:prstGeom prst="downArrow">
            <a:avLst>
              <a:gd fmla="val 50000" name="adj1"/>
              <a:gd fmla="val 124856" name="adj2"/>
            </a:avLst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p77"/>
          <p:cNvSpPr txBox="1"/>
          <p:nvPr/>
        </p:nvSpPr>
        <p:spPr>
          <a:xfrm>
            <a:off x="5262034" y="2225675"/>
            <a:ext cx="42511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endParaRPr/>
          </a:p>
        </p:txBody>
      </p:sp>
      <p:sp>
        <p:nvSpPr>
          <p:cNvPr id="2142" name="Google Shape;2142;p77"/>
          <p:cNvSpPr/>
          <p:nvPr/>
        </p:nvSpPr>
        <p:spPr>
          <a:xfrm>
            <a:off x="3450167" y="3894139"/>
            <a:ext cx="3934884" cy="2389187"/>
          </a:xfrm>
          <a:custGeom>
            <a:rect b="b" l="l" r="r" t="t"/>
            <a:pathLst>
              <a:path extrusionOk="0" h="1505" w="1859">
                <a:moveTo>
                  <a:pt x="16" y="190"/>
                </a:moveTo>
                <a:cubicBezTo>
                  <a:pt x="8" y="267"/>
                  <a:pt x="15" y="346"/>
                  <a:pt x="0" y="422"/>
                </a:cubicBezTo>
                <a:cubicBezTo>
                  <a:pt x="2" y="472"/>
                  <a:pt x="2" y="521"/>
                  <a:pt x="5" y="571"/>
                </a:cubicBezTo>
                <a:cubicBezTo>
                  <a:pt x="8" y="614"/>
                  <a:pt x="68" y="622"/>
                  <a:pt x="93" y="643"/>
                </a:cubicBezTo>
                <a:cubicBezTo>
                  <a:pt x="128" y="673"/>
                  <a:pt x="144" y="700"/>
                  <a:pt x="185" y="720"/>
                </a:cubicBezTo>
                <a:cubicBezTo>
                  <a:pt x="202" y="742"/>
                  <a:pt x="213" y="743"/>
                  <a:pt x="232" y="761"/>
                </a:cubicBezTo>
                <a:cubicBezTo>
                  <a:pt x="240" y="786"/>
                  <a:pt x="254" y="856"/>
                  <a:pt x="268" y="869"/>
                </a:cubicBezTo>
                <a:cubicBezTo>
                  <a:pt x="276" y="894"/>
                  <a:pt x="288" y="912"/>
                  <a:pt x="314" y="921"/>
                </a:cubicBezTo>
                <a:cubicBezTo>
                  <a:pt x="341" y="948"/>
                  <a:pt x="381" y="961"/>
                  <a:pt x="401" y="993"/>
                </a:cubicBezTo>
                <a:cubicBezTo>
                  <a:pt x="424" y="1029"/>
                  <a:pt x="446" y="1075"/>
                  <a:pt x="479" y="1101"/>
                </a:cubicBezTo>
                <a:cubicBezTo>
                  <a:pt x="490" y="1146"/>
                  <a:pt x="556" y="1180"/>
                  <a:pt x="592" y="1209"/>
                </a:cubicBezTo>
                <a:cubicBezTo>
                  <a:pt x="686" y="1285"/>
                  <a:pt x="780" y="1354"/>
                  <a:pt x="885" y="1414"/>
                </a:cubicBezTo>
                <a:cubicBezTo>
                  <a:pt x="952" y="1452"/>
                  <a:pt x="1004" y="1490"/>
                  <a:pt x="1080" y="1502"/>
                </a:cubicBezTo>
                <a:cubicBezTo>
                  <a:pt x="1212" y="1500"/>
                  <a:pt x="1344" y="1505"/>
                  <a:pt x="1476" y="1497"/>
                </a:cubicBezTo>
                <a:cubicBezTo>
                  <a:pt x="1488" y="1496"/>
                  <a:pt x="1496" y="1482"/>
                  <a:pt x="1507" y="1476"/>
                </a:cubicBezTo>
                <a:cubicBezTo>
                  <a:pt x="1512" y="1473"/>
                  <a:pt x="1518" y="1473"/>
                  <a:pt x="1523" y="1471"/>
                </a:cubicBezTo>
                <a:cubicBezTo>
                  <a:pt x="1545" y="1457"/>
                  <a:pt x="1586" y="1438"/>
                  <a:pt x="1610" y="1430"/>
                </a:cubicBezTo>
                <a:cubicBezTo>
                  <a:pt x="1622" y="1416"/>
                  <a:pt x="1635" y="1404"/>
                  <a:pt x="1646" y="1389"/>
                </a:cubicBezTo>
                <a:cubicBezTo>
                  <a:pt x="1649" y="1384"/>
                  <a:pt x="1648" y="1378"/>
                  <a:pt x="1651" y="1373"/>
                </a:cubicBezTo>
                <a:cubicBezTo>
                  <a:pt x="1672" y="1342"/>
                  <a:pt x="1711" y="1313"/>
                  <a:pt x="1739" y="1286"/>
                </a:cubicBezTo>
                <a:cubicBezTo>
                  <a:pt x="1743" y="1247"/>
                  <a:pt x="1740" y="1233"/>
                  <a:pt x="1759" y="1204"/>
                </a:cubicBezTo>
                <a:cubicBezTo>
                  <a:pt x="1773" y="1161"/>
                  <a:pt x="1789" y="1119"/>
                  <a:pt x="1800" y="1075"/>
                </a:cubicBezTo>
                <a:cubicBezTo>
                  <a:pt x="1806" y="989"/>
                  <a:pt x="1817" y="904"/>
                  <a:pt x="1821" y="818"/>
                </a:cubicBezTo>
                <a:cubicBezTo>
                  <a:pt x="1830" y="594"/>
                  <a:pt x="1804" y="678"/>
                  <a:pt x="1831" y="597"/>
                </a:cubicBezTo>
                <a:cubicBezTo>
                  <a:pt x="1834" y="543"/>
                  <a:pt x="1833" y="506"/>
                  <a:pt x="1847" y="458"/>
                </a:cubicBezTo>
                <a:cubicBezTo>
                  <a:pt x="1845" y="422"/>
                  <a:pt x="1859" y="378"/>
                  <a:pt x="1836" y="350"/>
                </a:cubicBezTo>
                <a:cubicBezTo>
                  <a:pt x="1811" y="319"/>
                  <a:pt x="1760" y="268"/>
                  <a:pt x="1723" y="257"/>
                </a:cubicBezTo>
                <a:cubicBezTo>
                  <a:pt x="1702" y="243"/>
                  <a:pt x="1686" y="237"/>
                  <a:pt x="1661" y="232"/>
                </a:cubicBezTo>
                <a:cubicBezTo>
                  <a:pt x="1632" y="200"/>
                  <a:pt x="1595" y="183"/>
                  <a:pt x="1553" y="175"/>
                </a:cubicBezTo>
                <a:cubicBezTo>
                  <a:pt x="1519" y="151"/>
                  <a:pt x="1480" y="132"/>
                  <a:pt x="1440" y="124"/>
                </a:cubicBezTo>
                <a:cubicBezTo>
                  <a:pt x="1417" y="111"/>
                  <a:pt x="1377" y="86"/>
                  <a:pt x="1353" y="77"/>
                </a:cubicBezTo>
                <a:cubicBezTo>
                  <a:pt x="1242" y="35"/>
                  <a:pt x="1094" y="38"/>
                  <a:pt x="977" y="26"/>
                </a:cubicBezTo>
                <a:cubicBezTo>
                  <a:pt x="934" y="4"/>
                  <a:pt x="881" y="7"/>
                  <a:pt x="833" y="0"/>
                </a:cubicBezTo>
                <a:cubicBezTo>
                  <a:pt x="621" y="3"/>
                  <a:pt x="484" y="7"/>
                  <a:pt x="293" y="16"/>
                </a:cubicBezTo>
                <a:cubicBezTo>
                  <a:pt x="250" y="21"/>
                  <a:pt x="222" y="33"/>
                  <a:pt x="185" y="46"/>
                </a:cubicBezTo>
                <a:cubicBezTo>
                  <a:pt x="146" y="60"/>
                  <a:pt x="102" y="64"/>
                  <a:pt x="62" y="77"/>
                </a:cubicBezTo>
                <a:cubicBezTo>
                  <a:pt x="51" y="90"/>
                  <a:pt x="40" y="99"/>
                  <a:pt x="26" y="108"/>
                </a:cubicBezTo>
                <a:cubicBezTo>
                  <a:pt x="24" y="113"/>
                  <a:pt x="25" y="120"/>
                  <a:pt x="21" y="124"/>
                </a:cubicBezTo>
                <a:cubicBezTo>
                  <a:pt x="17" y="128"/>
                  <a:pt x="6" y="123"/>
                  <a:pt x="5" y="129"/>
                </a:cubicBezTo>
                <a:cubicBezTo>
                  <a:pt x="2" y="146"/>
                  <a:pt x="8" y="163"/>
                  <a:pt x="11" y="180"/>
                </a:cubicBezTo>
                <a:cubicBezTo>
                  <a:pt x="17" y="214"/>
                  <a:pt x="16" y="196"/>
                  <a:pt x="16" y="190"/>
                </a:cubicBezTo>
                <a:close/>
              </a:path>
            </a:pathLst>
          </a:custGeom>
          <a:solidFill>
            <a:srgbClr val="FFCC99">
              <a:alpha val="1568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3" name="Google Shape;2143;p77"/>
          <p:cNvSpPr/>
          <p:nvPr/>
        </p:nvSpPr>
        <p:spPr>
          <a:xfrm>
            <a:off x="5994401" y="1752601"/>
            <a:ext cx="3994151" cy="1851025"/>
          </a:xfrm>
          <a:custGeom>
            <a:rect b="b" l="l" r="r" t="t"/>
            <a:pathLst>
              <a:path extrusionOk="0" h="1166" w="1887">
                <a:moveTo>
                  <a:pt x="267" y="45"/>
                </a:moveTo>
                <a:cubicBezTo>
                  <a:pt x="188" y="47"/>
                  <a:pt x="122" y="39"/>
                  <a:pt x="51" y="66"/>
                </a:cubicBezTo>
                <a:cubicBezTo>
                  <a:pt x="35" y="90"/>
                  <a:pt x="37" y="109"/>
                  <a:pt x="31" y="138"/>
                </a:cubicBezTo>
                <a:cubicBezTo>
                  <a:pt x="26" y="160"/>
                  <a:pt x="12" y="186"/>
                  <a:pt x="0" y="204"/>
                </a:cubicBezTo>
                <a:cubicBezTo>
                  <a:pt x="3" y="278"/>
                  <a:pt x="7" y="319"/>
                  <a:pt x="20" y="384"/>
                </a:cubicBezTo>
                <a:cubicBezTo>
                  <a:pt x="22" y="401"/>
                  <a:pt x="21" y="419"/>
                  <a:pt x="25" y="436"/>
                </a:cubicBezTo>
                <a:cubicBezTo>
                  <a:pt x="26" y="442"/>
                  <a:pt x="34" y="445"/>
                  <a:pt x="36" y="451"/>
                </a:cubicBezTo>
                <a:cubicBezTo>
                  <a:pt x="47" y="487"/>
                  <a:pt x="42" y="529"/>
                  <a:pt x="56" y="564"/>
                </a:cubicBezTo>
                <a:cubicBezTo>
                  <a:pt x="66" y="589"/>
                  <a:pt x="92" y="601"/>
                  <a:pt x="108" y="621"/>
                </a:cubicBezTo>
                <a:cubicBezTo>
                  <a:pt x="126" y="644"/>
                  <a:pt x="136" y="658"/>
                  <a:pt x="154" y="678"/>
                </a:cubicBezTo>
                <a:cubicBezTo>
                  <a:pt x="168" y="720"/>
                  <a:pt x="144" y="658"/>
                  <a:pt x="180" y="708"/>
                </a:cubicBezTo>
                <a:cubicBezTo>
                  <a:pt x="184" y="714"/>
                  <a:pt x="181" y="723"/>
                  <a:pt x="185" y="729"/>
                </a:cubicBezTo>
                <a:cubicBezTo>
                  <a:pt x="193" y="740"/>
                  <a:pt x="208" y="744"/>
                  <a:pt x="216" y="755"/>
                </a:cubicBezTo>
                <a:cubicBezTo>
                  <a:pt x="229" y="773"/>
                  <a:pt x="231" y="791"/>
                  <a:pt x="247" y="806"/>
                </a:cubicBezTo>
                <a:cubicBezTo>
                  <a:pt x="251" y="820"/>
                  <a:pt x="258" y="833"/>
                  <a:pt x="262" y="847"/>
                </a:cubicBezTo>
                <a:cubicBezTo>
                  <a:pt x="263" y="852"/>
                  <a:pt x="266" y="885"/>
                  <a:pt x="272" y="894"/>
                </a:cubicBezTo>
                <a:cubicBezTo>
                  <a:pt x="282" y="910"/>
                  <a:pt x="326" y="941"/>
                  <a:pt x="344" y="950"/>
                </a:cubicBezTo>
                <a:cubicBezTo>
                  <a:pt x="367" y="981"/>
                  <a:pt x="414" y="1008"/>
                  <a:pt x="452" y="1017"/>
                </a:cubicBezTo>
                <a:cubicBezTo>
                  <a:pt x="466" y="1024"/>
                  <a:pt x="479" y="1032"/>
                  <a:pt x="493" y="1038"/>
                </a:cubicBezTo>
                <a:cubicBezTo>
                  <a:pt x="513" y="1046"/>
                  <a:pt x="535" y="1049"/>
                  <a:pt x="555" y="1058"/>
                </a:cubicBezTo>
                <a:cubicBezTo>
                  <a:pt x="617" y="1086"/>
                  <a:pt x="627" y="1112"/>
                  <a:pt x="689" y="1120"/>
                </a:cubicBezTo>
                <a:cubicBezTo>
                  <a:pt x="715" y="1126"/>
                  <a:pt x="754" y="1154"/>
                  <a:pt x="776" y="1156"/>
                </a:cubicBezTo>
                <a:cubicBezTo>
                  <a:pt x="877" y="1165"/>
                  <a:pt x="1080" y="1166"/>
                  <a:pt x="1080" y="1166"/>
                </a:cubicBezTo>
                <a:cubicBezTo>
                  <a:pt x="1322" y="1160"/>
                  <a:pt x="1219" y="1162"/>
                  <a:pt x="1352" y="1140"/>
                </a:cubicBezTo>
                <a:cubicBezTo>
                  <a:pt x="1381" y="1122"/>
                  <a:pt x="1417" y="1110"/>
                  <a:pt x="1450" y="1099"/>
                </a:cubicBezTo>
                <a:cubicBezTo>
                  <a:pt x="1507" y="1045"/>
                  <a:pt x="1537" y="1022"/>
                  <a:pt x="1620" y="1002"/>
                </a:cubicBezTo>
                <a:cubicBezTo>
                  <a:pt x="1649" y="984"/>
                  <a:pt x="1677" y="972"/>
                  <a:pt x="1702" y="950"/>
                </a:cubicBezTo>
                <a:cubicBezTo>
                  <a:pt x="1718" y="936"/>
                  <a:pt x="1736" y="905"/>
                  <a:pt x="1753" y="894"/>
                </a:cubicBezTo>
                <a:cubicBezTo>
                  <a:pt x="1813" y="856"/>
                  <a:pt x="1756" y="910"/>
                  <a:pt x="1810" y="868"/>
                </a:cubicBezTo>
                <a:cubicBezTo>
                  <a:pt x="1820" y="860"/>
                  <a:pt x="1827" y="850"/>
                  <a:pt x="1836" y="842"/>
                </a:cubicBezTo>
                <a:cubicBezTo>
                  <a:pt x="1842" y="836"/>
                  <a:pt x="1849" y="832"/>
                  <a:pt x="1856" y="827"/>
                </a:cubicBezTo>
                <a:cubicBezTo>
                  <a:pt x="1865" y="789"/>
                  <a:pt x="1879" y="753"/>
                  <a:pt x="1887" y="714"/>
                </a:cubicBezTo>
                <a:cubicBezTo>
                  <a:pt x="1884" y="608"/>
                  <a:pt x="1883" y="509"/>
                  <a:pt x="1872" y="405"/>
                </a:cubicBezTo>
                <a:cubicBezTo>
                  <a:pt x="1868" y="370"/>
                  <a:pt x="1862" y="362"/>
                  <a:pt x="1841" y="338"/>
                </a:cubicBezTo>
                <a:cubicBezTo>
                  <a:pt x="1833" y="329"/>
                  <a:pt x="1820" y="307"/>
                  <a:pt x="1820" y="307"/>
                </a:cubicBezTo>
                <a:cubicBezTo>
                  <a:pt x="1808" y="272"/>
                  <a:pt x="1784" y="239"/>
                  <a:pt x="1748" y="230"/>
                </a:cubicBezTo>
                <a:cubicBezTo>
                  <a:pt x="1693" y="193"/>
                  <a:pt x="1624" y="187"/>
                  <a:pt x="1558" y="174"/>
                </a:cubicBezTo>
                <a:cubicBezTo>
                  <a:pt x="1528" y="162"/>
                  <a:pt x="1504" y="154"/>
                  <a:pt x="1471" y="148"/>
                </a:cubicBezTo>
                <a:cubicBezTo>
                  <a:pt x="1441" y="123"/>
                  <a:pt x="1414" y="114"/>
                  <a:pt x="1378" y="102"/>
                </a:cubicBezTo>
                <a:cubicBezTo>
                  <a:pt x="1328" y="47"/>
                  <a:pt x="1257" y="56"/>
                  <a:pt x="1188" y="50"/>
                </a:cubicBezTo>
                <a:cubicBezTo>
                  <a:pt x="1174" y="49"/>
                  <a:pt x="1161" y="46"/>
                  <a:pt x="1147" y="45"/>
                </a:cubicBezTo>
                <a:cubicBezTo>
                  <a:pt x="1113" y="43"/>
                  <a:pt x="1078" y="42"/>
                  <a:pt x="1044" y="40"/>
                </a:cubicBezTo>
                <a:cubicBezTo>
                  <a:pt x="816" y="13"/>
                  <a:pt x="989" y="30"/>
                  <a:pt x="524" y="24"/>
                </a:cubicBezTo>
                <a:cubicBezTo>
                  <a:pt x="441" y="12"/>
                  <a:pt x="352" y="0"/>
                  <a:pt x="272" y="30"/>
                </a:cubicBezTo>
                <a:cubicBezTo>
                  <a:pt x="261" y="46"/>
                  <a:pt x="256" y="45"/>
                  <a:pt x="267" y="45"/>
                </a:cubicBezTo>
                <a:close/>
              </a:path>
            </a:pathLst>
          </a:custGeom>
          <a:solidFill>
            <a:srgbClr val="FFCC99">
              <a:alpha val="9803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p77"/>
          <p:cNvSpPr/>
          <p:nvPr/>
        </p:nvSpPr>
        <p:spPr>
          <a:xfrm>
            <a:off x="1409700" y="2041526"/>
            <a:ext cx="3837517" cy="1395413"/>
          </a:xfrm>
          <a:custGeom>
            <a:rect b="b" l="l" r="r" t="t"/>
            <a:pathLst>
              <a:path extrusionOk="0" h="879" w="1813">
                <a:moveTo>
                  <a:pt x="568" y="36"/>
                </a:moveTo>
                <a:cubicBezTo>
                  <a:pt x="541" y="6"/>
                  <a:pt x="481" y="9"/>
                  <a:pt x="445" y="5"/>
                </a:cubicBezTo>
                <a:cubicBezTo>
                  <a:pt x="400" y="12"/>
                  <a:pt x="355" y="16"/>
                  <a:pt x="311" y="25"/>
                </a:cubicBezTo>
                <a:cubicBezTo>
                  <a:pt x="297" y="28"/>
                  <a:pt x="270" y="41"/>
                  <a:pt x="270" y="41"/>
                </a:cubicBezTo>
                <a:cubicBezTo>
                  <a:pt x="233" y="73"/>
                  <a:pt x="203" y="97"/>
                  <a:pt x="167" y="133"/>
                </a:cubicBezTo>
                <a:cubicBezTo>
                  <a:pt x="161" y="139"/>
                  <a:pt x="159" y="149"/>
                  <a:pt x="152" y="154"/>
                </a:cubicBezTo>
                <a:cubicBezTo>
                  <a:pt x="104" y="193"/>
                  <a:pt x="43" y="214"/>
                  <a:pt x="8" y="267"/>
                </a:cubicBezTo>
                <a:cubicBezTo>
                  <a:pt x="0" y="303"/>
                  <a:pt x="17" y="334"/>
                  <a:pt x="23" y="370"/>
                </a:cubicBezTo>
                <a:cubicBezTo>
                  <a:pt x="25" y="447"/>
                  <a:pt x="21" y="524"/>
                  <a:pt x="28" y="601"/>
                </a:cubicBezTo>
                <a:cubicBezTo>
                  <a:pt x="29" y="607"/>
                  <a:pt x="39" y="604"/>
                  <a:pt x="44" y="607"/>
                </a:cubicBezTo>
                <a:cubicBezTo>
                  <a:pt x="63" y="617"/>
                  <a:pt x="82" y="626"/>
                  <a:pt x="100" y="637"/>
                </a:cubicBezTo>
                <a:cubicBezTo>
                  <a:pt x="158" y="673"/>
                  <a:pt x="265" y="661"/>
                  <a:pt x="327" y="663"/>
                </a:cubicBezTo>
                <a:cubicBezTo>
                  <a:pt x="499" y="697"/>
                  <a:pt x="683" y="686"/>
                  <a:pt x="856" y="689"/>
                </a:cubicBezTo>
                <a:cubicBezTo>
                  <a:pt x="942" y="694"/>
                  <a:pt x="1028" y="695"/>
                  <a:pt x="1113" y="704"/>
                </a:cubicBezTo>
                <a:cubicBezTo>
                  <a:pt x="1129" y="706"/>
                  <a:pt x="1171" y="724"/>
                  <a:pt x="1191" y="730"/>
                </a:cubicBezTo>
                <a:cubicBezTo>
                  <a:pt x="1201" y="733"/>
                  <a:pt x="1221" y="740"/>
                  <a:pt x="1221" y="740"/>
                </a:cubicBezTo>
                <a:cubicBezTo>
                  <a:pt x="1419" y="738"/>
                  <a:pt x="1703" y="879"/>
                  <a:pt x="1813" y="715"/>
                </a:cubicBezTo>
                <a:cubicBezTo>
                  <a:pt x="1805" y="623"/>
                  <a:pt x="1754" y="530"/>
                  <a:pt x="1695" y="457"/>
                </a:cubicBezTo>
                <a:cubicBezTo>
                  <a:pt x="1693" y="445"/>
                  <a:pt x="1691" y="433"/>
                  <a:pt x="1689" y="421"/>
                </a:cubicBezTo>
                <a:cubicBezTo>
                  <a:pt x="1686" y="404"/>
                  <a:pt x="1679" y="370"/>
                  <a:pt x="1679" y="370"/>
                </a:cubicBezTo>
                <a:cubicBezTo>
                  <a:pt x="1678" y="309"/>
                  <a:pt x="1734" y="135"/>
                  <a:pt x="1638" y="103"/>
                </a:cubicBezTo>
                <a:cubicBezTo>
                  <a:pt x="1594" y="71"/>
                  <a:pt x="1495" y="57"/>
                  <a:pt x="1443" y="56"/>
                </a:cubicBezTo>
                <a:cubicBezTo>
                  <a:pt x="1210" y="53"/>
                  <a:pt x="976" y="53"/>
                  <a:pt x="743" y="51"/>
                </a:cubicBezTo>
                <a:cubicBezTo>
                  <a:pt x="654" y="44"/>
                  <a:pt x="689" y="49"/>
                  <a:pt x="635" y="15"/>
                </a:cubicBezTo>
                <a:cubicBezTo>
                  <a:pt x="546" y="20"/>
                  <a:pt x="534" y="0"/>
                  <a:pt x="568" y="36"/>
                </a:cubicBezTo>
                <a:close/>
              </a:path>
            </a:pathLst>
          </a:custGeom>
          <a:solidFill>
            <a:srgbClr val="FFCC99">
              <a:alpha val="12156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p77"/>
          <p:cNvSpPr txBox="1"/>
          <p:nvPr/>
        </p:nvSpPr>
        <p:spPr>
          <a:xfrm>
            <a:off x="8208434" y="3211514"/>
            <a:ext cx="24497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Automata/machines</a:t>
            </a:r>
            <a:endParaRPr/>
          </a:p>
        </p:txBody>
      </p:sp>
      <p:sp>
        <p:nvSpPr>
          <p:cNvPr id="2146" name="Google Shape;2146;p77"/>
          <p:cNvSpPr txBox="1"/>
          <p:nvPr/>
        </p:nvSpPr>
        <p:spPr>
          <a:xfrm>
            <a:off x="812800" y="2971801"/>
            <a:ext cx="155363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Syntactical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expressions</a:t>
            </a:r>
            <a:endParaRPr/>
          </a:p>
        </p:txBody>
      </p:sp>
      <p:sp>
        <p:nvSpPr>
          <p:cNvPr id="2147" name="Google Shape;2147;p77"/>
          <p:cNvSpPr txBox="1"/>
          <p:nvPr/>
        </p:nvSpPr>
        <p:spPr>
          <a:xfrm>
            <a:off x="5973233" y="5345114"/>
            <a:ext cx="2180405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Formal language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classes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7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6" name="Google Shape;2156;p7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Language Operators</a:t>
            </a:r>
            <a:endParaRPr/>
          </a:p>
        </p:txBody>
      </p:sp>
      <p:sp>
        <p:nvSpPr>
          <p:cNvPr id="2157" name="Google Shape;2157;p7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Union</a:t>
            </a:r>
            <a:r>
              <a:rPr lang="en-US" sz="2800"/>
              <a:t> of two languages: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Char char="•"/>
            </a:pPr>
            <a:r>
              <a:rPr b="1" lang="en-US" sz="2400">
                <a:solidFill>
                  <a:schemeClr val="hlink"/>
                </a:solidFill>
              </a:rPr>
              <a:t>L U M</a:t>
            </a:r>
            <a:r>
              <a:rPr lang="en-US" sz="2400"/>
              <a:t> = all strings that are either in L or 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 u="sng"/>
              <a:t>Note:</a:t>
            </a:r>
            <a:r>
              <a:rPr lang="en-US" sz="2400"/>
              <a:t> A union of two languages produces a third language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u="sng"/>
              <a:t>Concatenation</a:t>
            </a:r>
            <a:r>
              <a:rPr lang="en-US" sz="2800"/>
              <a:t> of two languages: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Char char="•"/>
            </a:pPr>
            <a:r>
              <a:rPr b="1" lang="en-US" sz="2400">
                <a:solidFill>
                  <a:schemeClr val="hlink"/>
                </a:solidFill>
              </a:rPr>
              <a:t>L . M</a:t>
            </a:r>
            <a:r>
              <a:rPr lang="en-US" sz="2400"/>
              <a:t> = all strings that are of the form </a:t>
            </a:r>
            <a:r>
              <a:rPr i="1" lang="en-US" sz="2400"/>
              <a:t>xy </a:t>
            </a:r>
            <a:br>
              <a:rPr i="1" lang="en-US" sz="2400"/>
            </a:br>
            <a:r>
              <a:rPr i="1" lang="en-US" sz="2400"/>
              <a:t>	</a:t>
            </a:r>
            <a:r>
              <a:rPr lang="en-US" sz="2400"/>
              <a:t>s.t., x ∈ L and y ∈ 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</a:t>
            </a:r>
            <a:r>
              <a:rPr i="1" lang="en-US" sz="2400"/>
              <a:t>dot </a:t>
            </a:r>
            <a:r>
              <a:rPr lang="en-US" sz="2400"/>
              <a:t>operator is usually omitted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i.e., </a:t>
            </a:r>
            <a:r>
              <a:rPr b="1" lang="en-US" sz="2000">
                <a:solidFill>
                  <a:schemeClr val="hlink"/>
                </a:solidFill>
              </a:rPr>
              <a:t>LM</a:t>
            </a:r>
            <a:r>
              <a:rPr b="1" lang="en-US" sz="2000"/>
              <a:t> </a:t>
            </a:r>
            <a:r>
              <a:rPr lang="en-US" sz="2000"/>
              <a:t>is same as L.M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4" name="Shape 2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5" name="Google Shape;2165;p7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6" name="Google Shape;2166;p7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Kleene Closure (the * operator)</a:t>
            </a:r>
            <a:endParaRPr/>
          </a:p>
        </p:txBody>
      </p:sp>
      <p:sp>
        <p:nvSpPr>
          <p:cNvPr id="2167" name="Google Shape;2167;p7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/>
              <a:t>Kleene Closure</a:t>
            </a:r>
            <a:r>
              <a:rPr lang="en-US" sz="2000"/>
              <a:t> of a given language L: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</a:t>
            </a:r>
            <a:r>
              <a:rPr baseline="30000" lang="en-US" sz="1800"/>
              <a:t>0</a:t>
            </a:r>
            <a:r>
              <a:rPr lang="en-US" sz="1800"/>
              <a:t>= {</a:t>
            </a:r>
            <a:r>
              <a:rPr lang="en-US" sz="2000"/>
              <a:t>ε</a:t>
            </a:r>
            <a:r>
              <a:rPr lang="en-US" sz="1800"/>
              <a:t>}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</a:t>
            </a:r>
            <a:r>
              <a:rPr baseline="30000" lang="en-US" sz="1800"/>
              <a:t>1</a:t>
            </a:r>
            <a:r>
              <a:rPr lang="en-US" sz="1800"/>
              <a:t>= {w | for some w </a:t>
            </a:r>
            <a:r>
              <a:rPr lang="en-US" sz="2000"/>
              <a:t>∈</a:t>
            </a:r>
            <a:r>
              <a:rPr lang="en-US" sz="1800"/>
              <a:t> L}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</a:t>
            </a:r>
            <a:r>
              <a:rPr baseline="30000" lang="en-US" sz="1800"/>
              <a:t>2</a:t>
            </a:r>
            <a:r>
              <a:rPr lang="en-US" sz="1800"/>
              <a:t>= { w</a:t>
            </a:r>
            <a:r>
              <a:rPr baseline="-25000" lang="en-US" sz="1800"/>
              <a:t>1</a:t>
            </a:r>
            <a:r>
              <a:rPr lang="en-US" sz="1800"/>
              <a:t>w</a:t>
            </a:r>
            <a:r>
              <a:rPr baseline="-25000" lang="en-US" sz="1800"/>
              <a:t>2 </a:t>
            </a:r>
            <a:r>
              <a:rPr lang="en-US" sz="1800"/>
              <a:t>| w</a:t>
            </a:r>
            <a:r>
              <a:rPr baseline="-25000" lang="en-US" sz="1800"/>
              <a:t>1</a:t>
            </a:r>
            <a:r>
              <a:rPr lang="en-US" sz="1800"/>
              <a:t> </a:t>
            </a:r>
            <a:r>
              <a:rPr lang="en-US" sz="2000"/>
              <a:t>∈</a:t>
            </a:r>
            <a:r>
              <a:rPr lang="en-US" sz="1800"/>
              <a:t> L, w</a:t>
            </a:r>
            <a:r>
              <a:rPr baseline="-25000" lang="en-US" sz="1800"/>
              <a:t>2</a:t>
            </a:r>
            <a:r>
              <a:rPr lang="en-US" sz="1800"/>
              <a:t> </a:t>
            </a:r>
            <a:r>
              <a:rPr lang="en-US" sz="2000"/>
              <a:t>∈</a:t>
            </a:r>
            <a:r>
              <a:rPr lang="en-US" sz="1800"/>
              <a:t> L (duplicates allowed)}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</a:t>
            </a:r>
            <a:r>
              <a:rPr baseline="30000" lang="en-US" sz="1800"/>
              <a:t>i</a:t>
            </a:r>
            <a:r>
              <a:rPr lang="en-US" sz="1800"/>
              <a:t>= { w</a:t>
            </a:r>
            <a:r>
              <a:rPr baseline="-25000" lang="en-US" sz="1800"/>
              <a:t>1</a:t>
            </a:r>
            <a:r>
              <a:rPr lang="en-US" sz="1800"/>
              <a:t>w</a:t>
            </a:r>
            <a:r>
              <a:rPr baseline="-25000" lang="en-US" sz="1800"/>
              <a:t>2</a:t>
            </a:r>
            <a:r>
              <a:rPr lang="en-US" sz="1800"/>
              <a:t>…w</a:t>
            </a:r>
            <a:r>
              <a:rPr baseline="-25000" lang="en-US" sz="1800"/>
              <a:t>i </a:t>
            </a:r>
            <a:r>
              <a:rPr lang="en-US" sz="1800"/>
              <a:t>| all w’s chosen are </a:t>
            </a:r>
            <a:r>
              <a:rPr lang="en-US" sz="2000"/>
              <a:t>∈</a:t>
            </a:r>
            <a:r>
              <a:rPr lang="en-US" sz="1800"/>
              <a:t> L (duplicates allowed)}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(Note: the choice of each w</a:t>
            </a:r>
            <a:r>
              <a:rPr baseline="-25000" lang="en-US" sz="1800"/>
              <a:t>i</a:t>
            </a:r>
            <a:r>
              <a:rPr lang="en-US" sz="1800"/>
              <a:t> is independent)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800"/>
              <a:buChar char="•"/>
            </a:pPr>
            <a:r>
              <a:rPr b="1" lang="en-US" sz="1800">
                <a:solidFill>
                  <a:schemeClr val="hlink"/>
                </a:solidFill>
              </a:rPr>
              <a:t>L* </a:t>
            </a:r>
            <a:r>
              <a:rPr lang="en-US" sz="1800">
                <a:solidFill>
                  <a:schemeClr val="hlink"/>
                </a:solidFill>
              </a:rPr>
              <a:t>= </a:t>
            </a:r>
            <a:r>
              <a:rPr lang="en-US" sz="2400">
                <a:solidFill>
                  <a:schemeClr val="hlink"/>
                </a:solidFill>
              </a:rPr>
              <a:t>U</a:t>
            </a:r>
            <a:r>
              <a:rPr baseline="-25000" lang="en-US" sz="1600">
                <a:solidFill>
                  <a:schemeClr val="hlink"/>
                </a:solidFill>
              </a:rPr>
              <a:t>i≥0</a:t>
            </a:r>
            <a:r>
              <a:rPr lang="en-US" sz="1800">
                <a:solidFill>
                  <a:schemeClr val="hlink"/>
                </a:solidFill>
              </a:rPr>
              <a:t> L</a:t>
            </a:r>
            <a:r>
              <a:rPr baseline="30000" lang="en-US" sz="1800">
                <a:solidFill>
                  <a:schemeClr val="hlink"/>
                </a:solidFill>
              </a:rPr>
              <a:t>i</a:t>
            </a: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en-US" sz="1800"/>
              <a:t>(arbitrary number of concatenations)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lang="en-US" sz="2000" u="sng"/>
              <a:t>Example:</a:t>
            </a:r>
            <a:r>
              <a:rPr lang="en-US" sz="2000"/>
              <a:t>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Let L = { </a:t>
            </a:r>
            <a:r>
              <a:rPr lang="en-US" sz="2000">
                <a:solidFill>
                  <a:schemeClr val="hlink"/>
                </a:solidFill>
              </a:rPr>
              <a:t>1</a:t>
            </a:r>
            <a:r>
              <a:rPr lang="en-US" sz="2000"/>
              <a:t>, </a:t>
            </a:r>
            <a:r>
              <a:rPr lang="en-US" sz="2000">
                <a:solidFill>
                  <a:schemeClr val="folHlink"/>
                </a:solidFill>
              </a:rPr>
              <a:t>00</a:t>
            </a:r>
            <a:r>
              <a:rPr lang="en-US" sz="2000"/>
              <a:t>}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</a:t>
            </a:r>
            <a:r>
              <a:rPr baseline="30000" lang="en-US" sz="1800"/>
              <a:t>0</a:t>
            </a:r>
            <a:r>
              <a:rPr lang="en-US" sz="1800"/>
              <a:t>= {</a:t>
            </a:r>
            <a:r>
              <a:rPr lang="en-US" sz="2000"/>
              <a:t>ε</a:t>
            </a:r>
            <a:r>
              <a:rPr lang="en-US" sz="1800"/>
              <a:t>}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</a:t>
            </a:r>
            <a:r>
              <a:rPr baseline="30000" lang="en-US" sz="1800"/>
              <a:t>1</a:t>
            </a:r>
            <a:r>
              <a:rPr lang="en-US" sz="1800"/>
              <a:t>= {</a:t>
            </a:r>
            <a:r>
              <a:rPr lang="en-US" sz="1800">
                <a:solidFill>
                  <a:schemeClr val="hlink"/>
                </a:solidFill>
              </a:rPr>
              <a:t>1</a:t>
            </a:r>
            <a:r>
              <a:rPr lang="en-US" sz="1800"/>
              <a:t>,</a:t>
            </a:r>
            <a:r>
              <a:rPr lang="en-US" sz="1800">
                <a:solidFill>
                  <a:schemeClr val="folHlink"/>
                </a:solidFill>
              </a:rPr>
              <a:t>00</a:t>
            </a:r>
            <a:r>
              <a:rPr lang="en-US" sz="1800"/>
              <a:t>}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</a:t>
            </a:r>
            <a:r>
              <a:rPr baseline="30000" lang="en-US" sz="1800"/>
              <a:t>2</a:t>
            </a:r>
            <a:r>
              <a:rPr lang="en-US" sz="1800"/>
              <a:t>= {</a:t>
            </a:r>
            <a:r>
              <a:rPr lang="en-US" sz="1800">
                <a:solidFill>
                  <a:schemeClr val="hlink"/>
                </a:solidFill>
              </a:rPr>
              <a:t>11</a:t>
            </a:r>
            <a:r>
              <a:rPr lang="en-US" sz="1800"/>
              <a:t>,</a:t>
            </a:r>
            <a:r>
              <a:rPr lang="en-US" sz="18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folHlink"/>
                </a:solidFill>
              </a:rPr>
              <a:t>00</a:t>
            </a:r>
            <a:r>
              <a:rPr lang="en-US" sz="1800"/>
              <a:t>,</a:t>
            </a:r>
            <a:r>
              <a:rPr lang="en-US" sz="1800">
                <a:solidFill>
                  <a:schemeClr val="folHlink"/>
                </a:solidFill>
              </a:rPr>
              <a:t>00</a:t>
            </a:r>
            <a:r>
              <a:rPr lang="en-US" sz="1800">
                <a:solidFill>
                  <a:schemeClr val="hlink"/>
                </a:solidFill>
              </a:rPr>
              <a:t>1</a:t>
            </a:r>
            <a:r>
              <a:rPr lang="en-US" sz="1800"/>
              <a:t>,</a:t>
            </a:r>
            <a:r>
              <a:rPr lang="en-US" sz="1800">
                <a:solidFill>
                  <a:schemeClr val="folHlink"/>
                </a:solidFill>
              </a:rPr>
              <a:t>0000</a:t>
            </a:r>
            <a:r>
              <a:rPr lang="en-US" sz="1800"/>
              <a:t>}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L</a:t>
            </a:r>
            <a:r>
              <a:rPr baseline="30000" lang="en-US" sz="1800"/>
              <a:t>3</a:t>
            </a:r>
            <a:r>
              <a:rPr lang="en-US" sz="1800"/>
              <a:t>= {</a:t>
            </a:r>
            <a:r>
              <a:rPr lang="en-US" sz="1800">
                <a:solidFill>
                  <a:schemeClr val="hlink"/>
                </a:solidFill>
              </a:rPr>
              <a:t>111</a:t>
            </a:r>
            <a:r>
              <a:rPr lang="en-US" sz="1800"/>
              <a:t>,</a:t>
            </a:r>
            <a:r>
              <a:rPr lang="en-US" sz="1800">
                <a:solidFill>
                  <a:schemeClr val="hlink"/>
                </a:solidFill>
              </a:rPr>
              <a:t>11</a:t>
            </a:r>
            <a:r>
              <a:rPr lang="en-US" sz="1800">
                <a:solidFill>
                  <a:schemeClr val="folHlink"/>
                </a:solidFill>
              </a:rPr>
              <a:t>00</a:t>
            </a:r>
            <a:r>
              <a:rPr lang="en-US" sz="1800"/>
              <a:t>,</a:t>
            </a:r>
            <a:r>
              <a:rPr lang="en-US" sz="18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folHlink"/>
                </a:solidFill>
              </a:rPr>
              <a:t>00</a:t>
            </a:r>
            <a:r>
              <a:rPr lang="en-US" sz="1800">
                <a:solidFill>
                  <a:schemeClr val="hlink"/>
                </a:solidFill>
              </a:rPr>
              <a:t>1</a:t>
            </a:r>
            <a:r>
              <a:rPr lang="en-US" sz="1800"/>
              <a:t>,</a:t>
            </a:r>
            <a:r>
              <a:rPr lang="en-US" sz="18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folHlink"/>
                </a:solidFill>
              </a:rPr>
              <a:t>0000</a:t>
            </a:r>
            <a:r>
              <a:rPr lang="en-US" sz="1800"/>
              <a:t>,</a:t>
            </a:r>
            <a:r>
              <a:rPr lang="en-US" sz="1800">
                <a:solidFill>
                  <a:schemeClr val="folHlink"/>
                </a:solidFill>
              </a:rPr>
              <a:t>000000</a:t>
            </a:r>
            <a:r>
              <a:rPr lang="en-US" sz="1800"/>
              <a:t>,</a:t>
            </a:r>
            <a:r>
              <a:rPr lang="en-US" sz="1800">
                <a:solidFill>
                  <a:schemeClr val="folHlink"/>
                </a:solidFill>
              </a:rPr>
              <a:t>0000</a:t>
            </a:r>
            <a:r>
              <a:rPr lang="en-US" sz="1800">
                <a:solidFill>
                  <a:schemeClr val="hlink"/>
                </a:solidFill>
              </a:rPr>
              <a:t>1</a:t>
            </a:r>
            <a:r>
              <a:rPr lang="en-US" sz="1800"/>
              <a:t>,</a:t>
            </a:r>
            <a:r>
              <a:rPr lang="en-US" sz="1800">
                <a:solidFill>
                  <a:schemeClr val="folHlink"/>
                </a:solidFill>
              </a:rPr>
              <a:t>00</a:t>
            </a:r>
            <a:r>
              <a:rPr lang="en-US" sz="18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folHlink"/>
                </a:solidFill>
              </a:rPr>
              <a:t>00</a:t>
            </a:r>
            <a:r>
              <a:rPr lang="en-US" sz="1800"/>
              <a:t>,</a:t>
            </a:r>
            <a:r>
              <a:rPr lang="en-US" sz="1800">
                <a:solidFill>
                  <a:schemeClr val="folHlink"/>
                </a:solidFill>
              </a:rPr>
              <a:t>00</a:t>
            </a:r>
            <a:r>
              <a:rPr lang="en-US" sz="1800">
                <a:solidFill>
                  <a:schemeClr val="hlink"/>
                </a:solidFill>
              </a:rPr>
              <a:t>11</a:t>
            </a:r>
            <a:r>
              <a:rPr lang="en-US" sz="1800"/>
              <a:t>}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1800"/>
              <a:buChar char="•"/>
            </a:pPr>
            <a:r>
              <a:rPr b="1" lang="en-US" sz="1800">
                <a:solidFill>
                  <a:schemeClr val="hlink"/>
                </a:solidFill>
              </a:rPr>
              <a:t>L* </a:t>
            </a:r>
            <a:r>
              <a:rPr lang="en-US" sz="1800">
                <a:solidFill>
                  <a:schemeClr val="hlink"/>
                </a:solidFill>
              </a:rPr>
              <a:t>= L</a:t>
            </a:r>
            <a:r>
              <a:rPr baseline="30000" lang="en-US" sz="1800">
                <a:solidFill>
                  <a:schemeClr val="hlink"/>
                </a:solidFill>
              </a:rPr>
              <a:t>0</a:t>
            </a: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U</a:t>
            </a:r>
            <a:r>
              <a:rPr lang="en-US" sz="1800">
                <a:solidFill>
                  <a:schemeClr val="hlink"/>
                </a:solidFill>
              </a:rPr>
              <a:t> L</a:t>
            </a:r>
            <a:r>
              <a:rPr baseline="30000" lang="en-US" sz="18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U </a:t>
            </a:r>
            <a:r>
              <a:rPr lang="en-US" sz="1800">
                <a:solidFill>
                  <a:schemeClr val="hlink"/>
                </a:solidFill>
              </a:rPr>
              <a:t>L</a:t>
            </a:r>
            <a:r>
              <a:rPr baseline="30000" lang="en-US" sz="1800">
                <a:solidFill>
                  <a:schemeClr val="hlink"/>
                </a:solidFill>
              </a:rPr>
              <a:t>2</a:t>
            </a:r>
            <a:r>
              <a:rPr lang="en-US" sz="1800">
                <a:solidFill>
                  <a:schemeClr val="hlink"/>
                </a:solidFill>
              </a:rPr>
              <a:t> </a:t>
            </a:r>
            <a:r>
              <a:rPr lang="en-US" sz="2400">
                <a:solidFill>
                  <a:schemeClr val="hlink"/>
                </a:solidFill>
              </a:rPr>
              <a:t>U</a:t>
            </a:r>
            <a:r>
              <a:rPr lang="en-US" sz="1800"/>
              <a:t> …</a:t>
            </a:r>
            <a:endParaRPr/>
          </a:p>
          <a:p>
            <a:pPr indent="-101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  <p:sp>
        <p:nvSpPr>
          <p:cNvPr id="2168" name="Google Shape;2168;p79"/>
          <p:cNvSpPr/>
          <p:nvPr/>
        </p:nvSpPr>
        <p:spPr>
          <a:xfrm>
            <a:off x="2235200" y="228600"/>
            <a:ext cx="8737600" cy="609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20000" y="120000"/>
                </a:lnTo>
                <a:lnTo>
                  <a:pt x="7244" y="606794"/>
                </a:lnTo>
              </a:path>
            </a:pathLst>
          </a:cu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“i” here refers to how many strings to concatenate from the parent language L to produce strings in the language L</a:t>
            </a:r>
            <a:r>
              <a:rPr baseline="30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Finite Automata-Applications</a:t>
            </a:r>
            <a:endParaRPr/>
          </a:p>
        </p:txBody>
      </p:sp>
      <p:sp>
        <p:nvSpPr>
          <p:cNvPr id="196" name="Google Shape;196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1" marL="685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FF0000"/>
                </a:solidFill>
              </a:rPr>
              <a:t>Software for designing and checking the behavior of digital circuits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70C0"/>
                </a:solidFill>
              </a:rPr>
              <a:t>Lexical analyzer of a typical compiler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FF0000"/>
                </a:solidFill>
              </a:rPr>
              <a:t>Software for scanning large bodies of text (e.g., web pages) for pattern finding</a:t>
            </a:r>
            <a:endParaRPr/>
          </a:p>
          <a:p>
            <a:pPr indent="-228600" lvl="1" marL="685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❖"/>
            </a:pPr>
            <a:r>
              <a:rPr lang="en-US" sz="2400">
                <a:solidFill>
                  <a:srgbClr val="0070C0"/>
                </a:solidFill>
              </a:rPr>
              <a:t>Software for verifying systems of all types that have a finite number of states (e.g., stock market transaction, communication/network protocol)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8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7" name="Google Shape;2177;p80"/>
          <p:cNvSpPr txBox="1"/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Kleene Closure (special notes)</a:t>
            </a:r>
            <a:endParaRPr/>
          </a:p>
        </p:txBody>
      </p:sp>
      <p:sp>
        <p:nvSpPr>
          <p:cNvPr id="2178" name="Google Shape;2178;p80"/>
          <p:cNvSpPr txBox="1"/>
          <p:nvPr>
            <p:ph idx="1" type="body"/>
          </p:nvPr>
        </p:nvSpPr>
        <p:spPr>
          <a:xfrm>
            <a:off x="1576917" y="2017713"/>
            <a:ext cx="9395883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aseline="30000"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L* is an infinite set iff |L|≥1 and  L≠{</a:t>
            </a:r>
            <a:r>
              <a:rPr lang="en-US" sz="2400"/>
              <a:t>ε</a:t>
            </a:r>
            <a:r>
              <a:rPr lang="en-US" sz="2800"/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 L={</a:t>
            </a:r>
            <a:r>
              <a:rPr lang="en-US" sz="2400"/>
              <a:t>ε</a:t>
            </a:r>
            <a:r>
              <a:rPr lang="en-US" sz="2800"/>
              <a:t>}, then L* = {</a:t>
            </a:r>
            <a:r>
              <a:rPr lang="en-US" sz="2400"/>
              <a:t>ε</a:t>
            </a:r>
            <a:r>
              <a:rPr lang="en-US" sz="2800"/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 L = Φ, then L* = {</a:t>
            </a:r>
            <a:r>
              <a:rPr lang="en-US" sz="2400"/>
              <a:t>ε</a:t>
            </a:r>
            <a:r>
              <a:rPr lang="en-US" sz="2800"/>
              <a:t>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/>
              <a:t>Σ* denotes the set of all words over an alphabet Σ</a:t>
            </a:r>
            <a:endParaRPr sz="28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Therefore, an abbreviated way of saying there is an arbitrary language L over an alphabet Σ is: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L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⊆</a:t>
            </a:r>
            <a:r>
              <a:rPr lang="en-US" sz="2000"/>
              <a:t> Σ*</a:t>
            </a:r>
            <a:endParaRPr sz="2000"/>
          </a:p>
        </p:txBody>
      </p:sp>
      <p:sp>
        <p:nvSpPr>
          <p:cNvPr id="2179" name="Google Shape;2179;p80"/>
          <p:cNvSpPr/>
          <p:nvPr/>
        </p:nvSpPr>
        <p:spPr>
          <a:xfrm>
            <a:off x="1422400" y="4038600"/>
            <a:ext cx="9245600" cy="2514600"/>
          </a:xfrm>
          <a:prstGeom prst="roundRect">
            <a:avLst>
              <a:gd fmla="val 16667" name="adj"/>
            </a:avLst>
          </a:prstGeom>
          <a:solidFill>
            <a:schemeClr val="lt1">
              <a:alpha val="0"/>
            </a:scheme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0" name="Google Shape;2180;p80"/>
          <p:cNvSpPr txBox="1"/>
          <p:nvPr/>
        </p:nvSpPr>
        <p:spPr>
          <a:xfrm>
            <a:off x="10566400" y="2362200"/>
            <a:ext cx="883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sp>
        <p:nvSpPr>
          <p:cNvPr id="2181" name="Google Shape;2181;p80"/>
          <p:cNvSpPr txBox="1"/>
          <p:nvPr/>
        </p:nvSpPr>
        <p:spPr>
          <a:xfrm>
            <a:off x="6807200" y="2876550"/>
            <a:ext cx="883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  <p:sp>
        <p:nvSpPr>
          <p:cNvPr id="2182" name="Google Shape;2182;p80"/>
          <p:cNvSpPr txBox="1"/>
          <p:nvPr/>
        </p:nvSpPr>
        <p:spPr>
          <a:xfrm>
            <a:off x="7253818" y="3333750"/>
            <a:ext cx="88357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Why?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8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1" name="Google Shape;2191;p8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Building Regular Expressions </a:t>
            </a:r>
            <a:endParaRPr/>
          </a:p>
        </p:txBody>
      </p:sp>
      <p:sp>
        <p:nvSpPr>
          <p:cNvPr id="2192" name="Google Shape;2192;p8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Let E be a regular expression and the language represented by E is L(E)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(E) = 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L(E + F) = L(E) U L(F)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L(E F) = L(E) L(F)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L(E*) = (L(E))*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9" name="Shape 2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0" name="Google Shape;2200;p8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1" name="Google Shape;2201;p8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Example 1: how to use these regular expression properties and language operators?</a:t>
            </a:r>
            <a:r>
              <a:rPr lang="en-US"/>
              <a:t> </a:t>
            </a:r>
            <a:endParaRPr/>
          </a:p>
        </p:txBody>
      </p:sp>
      <p:sp>
        <p:nvSpPr>
          <p:cNvPr id="2202" name="Google Shape;2202;p8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3499"/>
              </a:buClr>
              <a:buSzPts val="1600"/>
              <a:buChar char="•"/>
            </a:pPr>
            <a:r>
              <a:rPr b="1" i="1" lang="en-US" sz="1600">
                <a:solidFill>
                  <a:srgbClr val="CC3499"/>
                </a:solidFill>
              </a:rPr>
              <a:t>L = { w | w is a binary string which does not contain two consecutive 0s or two consecutive 1s anywhere)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E.g., w = 01010101 is in L, while w = 10010 is not in 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u="sng"/>
              <a:t>Goal: </a:t>
            </a:r>
            <a:r>
              <a:rPr lang="en-US" sz="1600"/>
              <a:t>Build a regular expression for 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Four cases for w: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Case A: w starts with 0 and |w| is even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Case B: w starts with 1 and |w| is even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Case C: w starts with 0 and |w| is odd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Case D: w starts with 1 and |w| is odd 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Regular expression for the four cases: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Case A: 	(01)*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Case B:	(10)*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Case C:	0(10)*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Case D: 	1(01)*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Since L is the union of all 4 cases: 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Reg Exp for L = </a:t>
            </a:r>
            <a:r>
              <a:rPr lang="en-US" sz="1400">
                <a:solidFill>
                  <a:schemeClr val="hlink"/>
                </a:solidFill>
              </a:rPr>
              <a:t>(01)* + (10)* + 0(10)* + 1(01)*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/>
              <a:t>If we introduce </a:t>
            </a:r>
            <a:r>
              <a:rPr lang="en-US" sz="1600">
                <a:solidFill>
                  <a:schemeClr val="hlink"/>
                </a:solidFill>
              </a:rPr>
              <a:t>ε</a:t>
            </a:r>
            <a:r>
              <a:rPr lang="en-US" sz="1600"/>
              <a:t> then the regular expression can be simplified to: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Reg Exp for L = </a:t>
            </a:r>
            <a:r>
              <a:rPr lang="en-US" sz="1400">
                <a:solidFill>
                  <a:schemeClr val="hlink"/>
                </a:solidFill>
              </a:rPr>
              <a:t>(</a:t>
            </a:r>
            <a:r>
              <a:rPr lang="en-US" sz="2000">
                <a:solidFill>
                  <a:schemeClr val="hlink"/>
                </a:solidFill>
              </a:rPr>
              <a:t>ε</a:t>
            </a:r>
            <a:r>
              <a:rPr lang="en-US" sz="1400">
                <a:solidFill>
                  <a:schemeClr val="hlink"/>
                </a:solidFill>
              </a:rPr>
              <a:t> +1)(01)*(</a:t>
            </a:r>
            <a:r>
              <a:rPr lang="en-US" sz="2000">
                <a:solidFill>
                  <a:schemeClr val="hlink"/>
                </a:solidFill>
              </a:rPr>
              <a:t>ε</a:t>
            </a:r>
            <a:r>
              <a:rPr lang="en-US" sz="1400">
                <a:solidFill>
                  <a:schemeClr val="hlink"/>
                </a:solidFill>
              </a:rPr>
              <a:t> +0)</a:t>
            </a:r>
            <a:endParaRPr sz="1400">
              <a:solidFill>
                <a:schemeClr val="hlink"/>
              </a:solidFill>
            </a:endParaRPr>
          </a:p>
          <a:p>
            <a:pPr indent="-1397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397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1270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2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9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8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1" name="Google Shape;2211;p8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Some more examples:</a:t>
            </a:r>
            <a:r>
              <a:rPr lang="en-US"/>
              <a:t> </a:t>
            </a:r>
            <a:endParaRPr/>
          </a:p>
        </p:txBody>
      </p:sp>
      <p:sp>
        <p:nvSpPr>
          <p:cNvPr id="2212" name="Google Shape;2212;p8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CC3499"/>
              </a:buClr>
              <a:buSzPts val="1600"/>
              <a:buChar char="•"/>
            </a:pPr>
            <a:r>
              <a:rPr b="1" i="1" lang="en-US" sz="1600">
                <a:solidFill>
                  <a:srgbClr val="CC3499"/>
                </a:solidFill>
              </a:rPr>
              <a:t>L2 = { w | w is a binary string which ends with 1 does not contain 00}.</a:t>
            </a:r>
            <a:endParaRPr b="1" i="1" sz="1600">
              <a:solidFill>
                <a:srgbClr val="CC3499"/>
              </a:solidFill>
            </a:endParaRPr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E.g., w = 01010101 is in L, while w = 10010 is not in L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u="sng"/>
              <a:t>Goal: </a:t>
            </a:r>
            <a:r>
              <a:rPr lang="en-US" sz="1600"/>
              <a:t>Build a regular expression for L2</a:t>
            </a:r>
            <a:endParaRPr sz="1600"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Reg Exp for L = </a:t>
            </a:r>
            <a:r>
              <a:rPr lang="en-US" sz="1400">
                <a:solidFill>
                  <a:schemeClr val="hlink"/>
                </a:solidFill>
              </a:rPr>
              <a:t>(1+01)*(1+01)</a:t>
            </a:r>
            <a:endParaRPr sz="1400"/>
          </a:p>
          <a:p>
            <a:pPr indent="-1397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CC3499"/>
              </a:buClr>
              <a:buSzPts val="1600"/>
              <a:buChar char="•"/>
            </a:pPr>
            <a:r>
              <a:rPr b="1" i="1" lang="en-US" sz="1600">
                <a:solidFill>
                  <a:srgbClr val="CC3499"/>
                </a:solidFill>
              </a:rPr>
              <a:t>L3 = { w | w is a binary string which ends with 01}.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 u="sng"/>
              <a:t>Goal: </a:t>
            </a:r>
            <a:r>
              <a:rPr lang="en-US" sz="1600"/>
              <a:t>Build a regular expression for L3</a:t>
            </a:r>
            <a:endParaRPr/>
          </a:p>
          <a:p>
            <a:pPr indent="-228600" lvl="1" marL="6858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</a:pPr>
            <a:r>
              <a:rPr lang="en-US" sz="1400"/>
              <a:t>Reg Exp for L = </a:t>
            </a:r>
            <a:r>
              <a:rPr lang="en-US" sz="1400">
                <a:solidFill>
                  <a:schemeClr val="hlink"/>
                </a:solidFill>
              </a:rPr>
              <a:t>(1+0)*01</a:t>
            </a:r>
            <a:endParaRPr sz="1400"/>
          </a:p>
          <a:p>
            <a:pPr indent="-1270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8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1" name="Google Shape;2221;p8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Precedence of Operators</a:t>
            </a:r>
            <a:endParaRPr/>
          </a:p>
        </p:txBody>
      </p:sp>
      <p:sp>
        <p:nvSpPr>
          <p:cNvPr id="2222" name="Google Shape;2222;p8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Highest to lowest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* operator (star)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</a:t>
            </a:r>
            <a:r>
              <a:rPr lang="en-US" sz="4000"/>
              <a:t>.</a:t>
            </a:r>
            <a:r>
              <a:rPr lang="en-US"/>
              <a:t> 	(concatenation)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+ operator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01* + 1 	= 	( 0 . ((1)*) ) +  1</a:t>
            </a:r>
            <a:endParaRPr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9" name="Shape 2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0" name="Google Shape;2230;p8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1" name="Google Shape;2231;p8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Finite Automata (FA) &amp; Regular Expressions (Reg Ex)</a:t>
            </a:r>
            <a:endParaRPr/>
          </a:p>
        </p:txBody>
      </p:sp>
      <p:sp>
        <p:nvSpPr>
          <p:cNvPr id="2232" name="Google Shape;2232;p85"/>
          <p:cNvSpPr txBox="1"/>
          <p:nvPr>
            <p:ph idx="1" type="body"/>
          </p:nvPr>
        </p:nvSpPr>
        <p:spPr>
          <a:xfrm>
            <a:off x="1576917" y="2017714"/>
            <a:ext cx="10363200" cy="2401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■"/>
            </a:pPr>
            <a:r>
              <a:rPr lang="en-US" sz="2800"/>
              <a:t>To show that they are interchangeable, consider the following theorems: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Noto Sans Symbols"/>
              <a:buChar char="■"/>
            </a:pPr>
            <a:r>
              <a:rPr i="1" lang="en-US" sz="2400" u="sng">
                <a:solidFill>
                  <a:schemeClr val="hlink"/>
                </a:solidFill>
              </a:rPr>
              <a:t>Theorem 1</a:t>
            </a:r>
            <a:r>
              <a:rPr i="1" lang="en-US" sz="2400" u="sng">
                <a:solidFill>
                  <a:srgbClr val="FF0000"/>
                </a:solidFill>
              </a:rPr>
              <a:t>:</a:t>
            </a:r>
            <a:r>
              <a:rPr i="1" lang="en-US" sz="2400">
                <a:solidFill>
                  <a:srgbClr val="FF0000"/>
                </a:solidFill>
              </a:rPr>
              <a:t> For every DFA A there exists a regular expression R such that L(R)=L(A)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296B0"/>
              </a:buClr>
              <a:buSzPts val="2400"/>
              <a:buFont typeface="Noto Sans Symbols"/>
              <a:buChar char="■"/>
            </a:pPr>
            <a:r>
              <a:rPr i="1" lang="en-US" sz="2400" u="sng">
                <a:solidFill>
                  <a:srgbClr val="8296B0"/>
                </a:solidFill>
              </a:rPr>
              <a:t>Theorem 2:</a:t>
            </a:r>
            <a:r>
              <a:rPr i="1" lang="en-US" sz="2400">
                <a:solidFill>
                  <a:srgbClr val="8296B0"/>
                </a:solidFill>
              </a:rPr>
              <a:t> For every regular expression R there exists an </a:t>
            </a:r>
            <a:r>
              <a:rPr i="1" lang="en-US" sz="2600">
                <a:solidFill>
                  <a:srgbClr val="8296B0"/>
                </a:solidFill>
              </a:rPr>
              <a:t>ε </a:t>
            </a:r>
            <a:r>
              <a:rPr i="1" lang="en-US" sz="2400">
                <a:solidFill>
                  <a:srgbClr val="8296B0"/>
                </a:solidFill>
              </a:rPr>
              <a:t>-NFA E such that L(E)=L(R)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/>
          </a:p>
        </p:txBody>
      </p:sp>
      <p:sp>
        <p:nvSpPr>
          <p:cNvPr id="2233" name="Google Shape;2233;p85"/>
          <p:cNvSpPr/>
          <p:nvPr/>
        </p:nvSpPr>
        <p:spPr>
          <a:xfrm>
            <a:off x="3454400" y="4724400"/>
            <a:ext cx="1828800" cy="381000"/>
          </a:xfrm>
          <a:prstGeom prst="ellipse">
            <a:avLst/>
          </a:prstGeom>
          <a:solidFill>
            <a:srgbClr val="FFCC99">
              <a:alpha val="74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-NFA</a:t>
            </a:r>
            <a:endParaRPr/>
          </a:p>
        </p:txBody>
      </p:sp>
      <p:sp>
        <p:nvSpPr>
          <p:cNvPr id="2234" name="Google Shape;2234;p85"/>
          <p:cNvSpPr/>
          <p:nvPr/>
        </p:nvSpPr>
        <p:spPr>
          <a:xfrm>
            <a:off x="5994400" y="4724400"/>
            <a:ext cx="1828800" cy="381000"/>
          </a:xfrm>
          <a:prstGeom prst="ellipse">
            <a:avLst/>
          </a:prstGeom>
          <a:solidFill>
            <a:srgbClr val="FFCC99">
              <a:alpha val="74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NFA</a:t>
            </a:r>
            <a:endParaRPr/>
          </a:p>
        </p:txBody>
      </p:sp>
      <p:sp>
        <p:nvSpPr>
          <p:cNvPr id="2235" name="Google Shape;2235;p85"/>
          <p:cNvSpPr/>
          <p:nvPr/>
        </p:nvSpPr>
        <p:spPr>
          <a:xfrm>
            <a:off x="5994400" y="5791200"/>
            <a:ext cx="1828800" cy="381000"/>
          </a:xfrm>
          <a:prstGeom prst="ellipse">
            <a:avLst/>
          </a:prstGeom>
          <a:solidFill>
            <a:srgbClr val="FFCC99">
              <a:alpha val="74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endParaRPr/>
          </a:p>
        </p:txBody>
      </p:sp>
      <p:sp>
        <p:nvSpPr>
          <p:cNvPr id="2236" name="Google Shape;2236;p85"/>
          <p:cNvSpPr/>
          <p:nvPr/>
        </p:nvSpPr>
        <p:spPr>
          <a:xfrm>
            <a:off x="3454400" y="5791200"/>
            <a:ext cx="1828800" cy="381000"/>
          </a:xfrm>
          <a:prstGeom prst="ellipse">
            <a:avLst/>
          </a:prstGeom>
          <a:solidFill>
            <a:srgbClr val="FFCC99">
              <a:alpha val="74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 Ex</a:t>
            </a:r>
            <a:endParaRPr/>
          </a:p>
        </p:txBody>
      </p:sp>
      <p:cxnSp>
        <p:nvCxnSpPr>
          <p:cNvPr id="2237" name="Google Shape;2237;p85"/>
          <p:cNvCxnSpPr/>
          <p:nvPr/>
        </p:nvCxnSpPr>
        <p:spPr>
          <a:xfrm>
            <a:off x="6705600" y="5105400"/>
            <a:ext cx="0" cy="68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8" name="Google Shape;2238;p85"/>
          <p:cNvCxnSpPr/>
          <p:nvPr/>
        </p:nvCxnSpPr>
        <p:spPr>
          <a:xfrm rot="10800000">
            <a:off x="5283200" y="6019800"/>
            <a:ext cx="7112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9" name="Google Shape;2239;p85"/>
          <p:cNvCxnSpPr/>
          <p:nvPr/>
        </p:nvCxnSpPr>
        <p:spPr>
          <a:xfrm rot="10800000">
            <a:off x="4267200" y="5105400"/>
            <a:ext cx="0" cy="685800"/>
          </a:xfrm>
          <a:prstGeom prst="straightConnector1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40" name="Google Shape;2240;p85"/>
          <p:cNvSpPr txBox="1"/>
          <p:nvPr/>
        </p:nvSpPr>
        <p:spPr>
          <a:xfrm>
            <a:off x="2779185" y="5268914"/>
            <a:ext cx="10486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folHlink"/>
                </a:solidFill>
                <a:latin typeface="Arial"/>
                <a:ea typeface="Arial"/>
                <a:cs typeface="Arial"/>
                <a:sym typeface="Arial"/>
              </a:rPr>
              <a:t>Theorem 1</a:t>
            </a:r>
            <a:endParaRPr sz="1400">
              <a:solidFill>
                <a:schemeClr val="fol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1" name="Google Shape;2241;p85"/>
          <p:cNvSpPr txBox="1"/>
          <p:nvPr/>
        </p:nvSpPr>
        <p:spPr>
          <a:xfrm>
            <a:off x="5283201" y="6172201"/>
            <a:ext cx="104868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Theorem 2</a:t>
            </a:r>
            <a:endParaRPr sz="14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2" name="Google Shape;2242;p85"/>
          <p:cNvSpPr txBox="1"/>
          <p:nvPr/>
        </p:nvSpPr>
        <p:spPr>
          <a:xfrm>
            <a:off x="203201" y="3276601"/>
            <a:ext cx="1438214" cy="707886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Proofs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book</a:t>
            </a:r>
            <a:endParaRPr/>
          </a:p>
        </p:txBody>
      </p:sp>
      <p:sp>
        <p:nvSpPr>
          <p:cNvPr id="2243" name="Google Shape;2243;p85"/>
          <p:cNvSpPr txBox="1"/>
          <p:nvPr/>
        </p:nvSpPr>
        <p:spPr>
          <a:xfrm>
            <a:off x="8513233" y="5124451"/>
            <a:ext cx="1748236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Kleene Theorem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4" name="Google Shape;2244;p85"/>
          <p:cNvCxnSpPr>
            <a:stCxn id="2233" idx="6"/>
            <a:endCxn id="2234" idx="2"/>
          </p:cNvCxnSpPr>
          <p:nvPr/>
        </p:nvCxnSpPr>
        <p:spPr>
          <a:xfrm>
            <a:off x="5283200" y="4914900"/>
            <a:ext cx="711300" cy="0"/>
          </a:xfrm>
          <a:prstGeom prst="straightConnector1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1" name="Shape 2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" name="Google Shape;2252;p8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3" name="Google Shape;2253;p8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 to RE construction</a:t>
            </a:r>
            <a:endParaRPr/>
          </a:p>
        </p:txBody>
      </p:sp>
      <p:sp>
        <p:nvSpPr>
          <p:cNvPr id="2254" name="Google Shape;2254;p86"/>
          <p:cNvSpPr/>
          <p:nvPr/>
        </p:nvSpPr>
        <p:spPr>
          <a:xfrm>
            <a:off x="7315200" y="381000"/>
            <a:ext cx="2743200" cy="533400"/>
          </a:xfrm>
          <a:prstGeom prst="ellipse">
            <a:avLst/>
          </a:prstGeom>
          <a:solidFill>
            <a:srgbClr val="FFCC99">
              <a:alpha val="74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 Ex</a:t>
            </a:r>
            <a:endParaRPr/>
          </a:p>
        </p:txBody>
      </p:sp>
      <p:sp>
        <p:nvSpPr>
          <p:cNvPr id="2255" name="Google Shape;2255;p86"/>
          <p:cNvSpPr/>
          <p:nvPr/>
        </p:nvSpPr>
        <p:spPr>
          <a:xfrm>
            <a:off x="2844800" y="457200"/>
            <a:ext cx="2946400" cy="533400"/>
          </a:xfrm>
          <a:prstGeom prst="ellipse">
            <a:avLst/>
          </a:prstGeom>
          <a:solidFill>
            <a:srgbClr val="FFCC99">
              <a:alpha val="74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DFA</a:t>
            </a:r>
            <a:endParaRPr/>
          </a:p>
        </p:txBody>
      </p:sp>
      <p:cxnSp>
        <p:nvCxnSpPr>
          <p:cNvPr id="2256" name="Google Shape;2256;p86"/>
          <p:cNvCxnSpPr/>
          <p:nvPr/>
        </p:nvCxnSpPr>
        <p:spPr>
          <a:xfrm rot="10800000">
            <a:off x="5791200" y="685800"/>
            <a:ext cx="1524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257" name="Google Shape;2257;p86"/>
          <p:cNvSpPr txBox="1"/>
          <p:nvPr/>
        </p:nvSpPr>
        <p:spPr>
          <a:xfrm>
            <a:off x="5689600" y="669925"/>
            <a:ext cx="14237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Theorem 2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8" name="Google Shape;2258;p86"/>
          <p:cNvSpPr txBox="1"/>
          <p:nvPr/>
        </p:nvSpPr>
        <p:spPr>
          <a:xfrm>
            <a:off x="1828801" y="3244851"/>
            <a:ext cx="125386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</p:txBody>
      </p:sp>
      <p:cxnSp>
        <p:nvCxnSpPr>
          <p:cNvPr id="2259" name="Google Shape;2259;p86"/>
          <p:cNvCxnSpPr/>
          <p:nvPr/>
        </p:nvCxnSpPr>
        <p:spPr>
          <a:xfrm>
            <a:off x="3048000" y="4022725"/>
            <a:ext cx="508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0" name="Google Shape;2260;p86"/>
          <p:cNvSpPr/>
          <p:nvPr/>
        </p:nvSpPr>
        <p:spPr>
          <a:xfrm>
            <a:off x="3556000" y="3870325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261" name="Google Shape;2261;p86"/>
          <p:cNvCxnSpPr/>
          <p:nvPr/>
        </p:nvCxnSpPr>
        <p:spPr>
          <a:xfrm>
            <a:off x="3962400" y="4022725"/>
            <a:ext cx="1117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2" name="Google Shape;2262;p86"/>
          <p:cNvSpPr/>
          <p:nvPr/>
        </p:nvSpPr>
        <p:spPr>
          <a:xfrm>
            <a:off x="5080000" y="3870325"/>
            <a:ext cx="406400" cy="304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63" name="Google Shape;2263;p86"/>
          <p:cNvSpPr/>
          <p:nvPr/>
        </p:nvSpPr>
        <p:spPr>
          <a:xfrm>
            <a:off x="6580717" y="3870325"/>
            <a:ext cx="406400" cy="3048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</a:t>
            </a:r>
            <a:r>
              <a:rPr baseline="-25000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264" name="Google Shape;2264;p86"/>
          <p:cNvSpPr/>
          <p:nvPr/>
        </p:nvSpPr>
        <p:spPr>
          <a:xfrm>
            <a:off x="6479117" y="3794125"/>
            <a:ext cx="609600" cy="457200"/>
          </a:xfrm>
          <a:prstGeom prst="ellipse">
            <a:avLst/>
          </a:prstGeom>
          <a:solidFill>
            <a:schemeClr val="accent1">
              <a:alpha val="4705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65" name="Google Shape;2265;p86"/>
          <p:cNvCxnSpPr/>
          <p:nvPr/>
        </p:nvCxnSpPr>
        <p:spPr>
          <a:xfrm>
            <a:off x="5486400" y="4022725"/>
            <a:ext cx="101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66" name="Google Shape;2266;p86"/>
          <p:cNvSpPr/>
          <p:nvPr/>
        </p:nvSpPr>
        <p:spPr>
          <a:xfrm>
            <a:off x="3539067" y="3629025"/>
            <a:ext cx="321733" cy="241300"/>
          </a:xfrm>
          <a:custGeom>
            <a:rect b="b" l="l" r="r" t="t"/>
            <a:pathLst>
              <a:path extrusionOk="0" h="152" w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7" name="Google Shape;2267;p86"/>
          <p:cNvSpPr txBox="1"/>
          <p:nvPr/>
        </p:nvSpPr>
        <p:spPr>
          <a:xfrm>
            <a:off x="4379384" y="3767138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68" name="Google Shape;2268;p86"/>
          <p:cNvSpPr txBox="1"/>
          <p:nvPr/>
        </p:nvSpPr>
        <p:spPr>
          <a:xfrm>
            <a:off x="5801784" y="376237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69" name="Google Shape;2269;p86"/>
          <p:cNvSpPr txBox="1"/>
          <p:nvPr/>
        </p:nvSpPr>
        <p:spPr>
          <a:xfrm>
            <a:off x="3556001" y="333692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270" name="Google Shape;2270;p86"/>
          <p:cNvSpPr/>
          <p:nvPr/>
        </p:nvSpPr>
        <p:spPr>
          <a:xfrm>
            <a:off x="5073651" y="3629025"/>
            <a:ext cx="321733" cy="241300"/>
          </a:xfrm>
          <a:custGeom>
            <a:rect b="b" l="l" r="r" t="t"/>
            <a:pathLst>
              <a:path extrusionOk="0" h="152" w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1" name="Google Shape;2271;p86"/>
          <p:cNvSpPr txBox="1"/>
          <p:nvPr/>
        </p:nvSpPr>
        <p:spPr>
          <a:xfrm>
            <a:off x="5090584" y="3336925"/>
            <a:ext cx="2984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272" name="Google Shape;2272;p86"/>
          <p:cNvSpPr/>
          <p:nvPr/>
        </p:nvSpPr>
        <p:spPr>
          <a:xfrm>
            <a:off x="6574367" y="3552825"/>
            <a:ext cx="321733" cy="241300"/>
          </a:xfrm>
          <a:custGeom>
            <a:rect b="b" l="l" r="r" t="t"/>
            <a:pathLst>
              <a:path extrusionOk="0" h="152" w="152">
                <a:moveTo>
                  <a:pt x="56" y="152"/>
                </a:moveTo>
                <a:cubicBezTo>
                  <a:pt x="28" y="140"/>
                  <a:pt x="0" y="128"/>
                  <a:pt x="8" y="104"/>
                </a:cubicBezTo>
                <a:cubicBezTo>
                  <a:pt x="16" y="80"/>
                  <a:pt x="80" y="0"/>
                  <a:pt x="104" y="8"/>
                </a:cubicBezTo>
                <a:cubicBezTo>
                  <a:pt x="128" y="16"/>
                  <a:pt x="140" y="84"/>
                  <a:pt x="152" y="152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3" name="Google Shape;2273;p86"/>
          <p:cNvSpPr txBox="1"/>
          <p:nvPr/>
        </p:nvSpPr>
        <p:spPr>
          <a:xfrm>
            <a:off x="6591301" y="3260725"/>
            <a:ext cx="47000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0,1</a:t>
            </a:r>
            <a:endParaRPr/>
          </a:p>
        </p:txBody>
      </p:sp>
      <p:grpSp>
        <p:nvGrpSpPr>
          <p:cNvPr id="2274" name="Google Shape;2274;p86"/>
          <p:cNvGrpSpPr/>
          <p:nvPr/>
        </p:nvGrpSpPr>
        <p:grpSpPr>
          <a:xfrm>
            <a:off x="2906185" y="4311651"/>
            <a:ext cx="4430182" cy="714375"/>
            <a:chOff x="1373" y="2428"/>
            <a:chExt cx="2093" cy="450"/>
          </a:xfrm>
        </p:grpSpPr>
        <p:sp>
          <p:nvSpPr>
            <p:cNvPr id="2275" name="Google Shape;2275;p86"/>
            <p:cNvSpPr/>
            <p:nvPr/>
          </p:nvSpPr>
          <p:spPr>
            <a:xfrm>
              <a:off x="1728" y="2438"/>
              <a:ext cx="48" cy="240"/>
            </a:xfrm>
            <a:prstGeom prst="downArrow">
              <a:avLst>
                <a:gd fmla="val 50000" name="adj1"/>
                <a:gd fmla="val 125000" name="adj2"/>
              </a:avLst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6" name="Google Shape;2276;p86"/>
            <p:cNvSpPr txBox="1"/>
            <p:nvPr/>
          </p:nvSpPr>
          <p:spPr>
            <a:xfrm>
              <a:off x="1373" y="2626"/>
              <a:ext cx="448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(1*)</a:t>
              </a:r>
              <a:endParaRPr/>
            </a:p>
          </p:txBody>
        </p:sp>
        <p:sp>
          <p:nvSpPr>
            <p:cNvPr id="2277" name="Google Shape;2277;p86"/>
            <p:cNvSpPr/>
            <p:nvPr/>
          </p:nvSpPr>
          <p:spPr>
            <a:xfrm>
              <a:off x="2099" y="2428"/>
              <a:ext cx="48" cy="240"/>
            </a:xfrm>
            <a:prstGeom prst="downArrow">
              <a:avLst>
                <a:gd fmla="val 50000" name="adj1"/>
                <a:gd fmla="val 125000" name="adj2"/>
              </a:avLst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8" name="Google Shape;2278;p86"/>
            <p:cNvSpPr txBox="1"/>
            <p:nvPr/>
          </p:nvSpPr>
          <p:spPr>
            <a:xfrm>
              <a:off x="2003" y="2620"/>
              <a:ext cx="155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/>
            </a:p>
          </p:txBody>
        </p:sp>
        <p:sp>
          <p:nvSpPr>
            <p:cNvPr id="2279" name="Google Shape;2279;p86"/>
            <p:cNvSpPr/>
            <p:nvPr/>
          </p:nvSpPr>
          <p:spPr>
            <a:xfrm>
              <a:off x="2515" y="2428"/>
              <a:ext cx="48" cy="240"/>
            </a:xfrm>
            <a:prstGeom prst="downArrow">
              <a:avLst>
                <a:gd fmla="val 50000" name="adj1"/>
                <a:gd fmla="val 125000" name="adj2"/>
              </a:avLst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86"/>
            <p:cNvSpPr txBox="1"/>
            <p:nvPr/>
          </p:nvSpPr>
          <p:spPr>
            <a:xfrm>
              <a:off x="2160" y="2616"/>
              <a:ext cx="415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(0*)</a:t>
              </a:r>
              <a:endParaRPr/>
            </a:p>
          </p:txBody>
        </p:sp>
        <p:sp>
          <p:nvSpPr>
            <p:cNvPr id="2281" name="Google Shape;2281;p86"/>
            <p:cNvSpPr/>
            <p:nvPr/>
          </p:nvSpPr>
          <p:spPr>
            <a:xfrm>
              <a:off x="2832" y="2428"/>
              <a:ext cx="48" cy="240"/>
            </a:xfrm>
            <a:prstGeom prst="downArrow">
              <a:avLst>
                <a:gd fmla="val 50000" name="adj1"/>
                <a:gd fmla="val 125000" name="adj2"/>
              </a:avLst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86"/>
            <p:cNvSpPr txBox="1"/>
            <p:nvPr/>
          </p:nvSpPr>
          <p:spPr>
            <a:xfrm>
              <a:off x="2736" y="2620"/>
              <a:ext cx="155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283" name="Google Shape;2283;p86"/>
            <p:cNvSpPr/>
            <p:nvPr/>
          </p:nvSpPr>
          <p:spPr>
            <a:xfrm>
              <a:off x="3235" y="2438"/>
              <a:ext cx="48" cy="240"/>
            </a:xfrm>
            <a:prstGeom prst="downArrow">
              <a:avLst>
                <a:gd fmla="val 50000" name="adj1"/>
                <a:gd fmla="val 125000" name="adj2"/>
              </a:avLst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86"/>
            <p:cNvSpPr txBox="1"/>
            <p:nvPr/>
          </p:nvSpPr>
          <p:spPr>
            <a:xfrm>
              <a:off x="2880" y="2626"/>
              <a:ext cx="586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(0 + 1)*</a:t>
              </a:r>
              <a:endParaRPr/>
            </a:p>
          </p:txBody>
        </p:sp>
      </p:grpSp>
      <p:sp>
        <p:nvSpPr>
          <p:cNvPr id="2285" name="Google Shape;2285;p86"/>
          <p:cNvSpPr txBox="1"/>
          <p:nvPr/>
        </p:nvSpPr>
        <p:spPr>
          <a:xfrm>
            <a:off x="1706033" y="1992313"/>
            <a:ext cx="734066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Informally, trace all distinct paths (traversing cycles only once)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from the start state to 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of the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final states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and enumerate all the expressions along the way</a:t>
            </a:r>
            <a:endParaRPr/>
          </a:p>
        </p:txBody>
      </p:sp>
      <p:grpSp>
        <p:nvGrpSpPr>
          <p:cNvPr id="2286" name="Google Shape;2286;p86"/>
          <p:cNvGrpSpPr/>
          <p:nvPr/>
        </p:nvGrpSpPr>
        <p:grpSpPr>
          <a:xfrm>
            <a:off x="3556000" y="5699126"/>
            <a:ext cx="3352800" cy="930275"/>
            <a:chOff x="1680" y="3302"/>
            <a:chExt cx="1584" cy="586"/>
          </a:xfrm>
        </p:grpSpPr>
        <p:sp>
          <p:nvSpPr>
            <p:cNvPr id="2287" name="Google Shape;2287;p86"/>
            <p:cNvSpPr txBox="1"/>
            <p:nvPr/>
          </p:nvSpPr>
          <p:spPr>
            <a:xfrm flipH="1">
              <a:off x="1680" y="3638"/>
              <a:ext cx="1584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1*00*1(0+1)*</a:t>
              </a:r>
              <a:endParaRPr/>
            </a:p>
          </p:txBody>
        </p:sp>
        <p:sp>
          <p:nvSpPr>
            <p:cNvPr id="2288" name="Google Shape;2288;p86"/>
            <p:cNvSpPr/>
            <p:nvPr/>
          </p:nvSpPr>
          <p:spPr>
            <a:xfrm>
              <a:off x="2256" y="3302"/>
              <a:ext cx="144" cy="336"/>
            </a:xfrm>
            <a:prstGeom prst="downArrow">
              <a:avLst>
                <a:gd fmla="val 50000" name="adj1"/>
                <a:gd fmla="val 58333" name="adj2"/>
              </a:avLst>
            </a:prstGeom>
            <a:solidFill>
              <a:srgbClr val="FFCC9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89" name="Google Shape;2289;p86"/>
          <p:cNvGrpSpPr/>
          <p:nvPr/>
        </p:nvGrpSpPr>
        <p:grpSpPr>
          <a:xfrm>
            <a:off x="2844800" y="5013325"/>
            <a:ext cx="4876800" cy="609600"/>
            <a:chOff x="1344" y="2870"/>
            <a:chExt cx="2304" cy="384"/>
          </a:xfrm>
        </p:grpSpPr>
        <p:sp>
          <p:nvSpPr>
            <p:cNvPr id="2290" name="Google Shape;2290;p86"/>
            <p:cNvSpPr/>
            <p:nvPr/>
          </p:nvSpPr>
          <p:spPr>
            <a:xfrm rot="5400000">
              <a:off x="2352" y="2582"/>
              <a:ext cx="96" cy="672"/>
            </a:xfrm>
            <a:prstGeom prst="rightBrace">
              <a:avLst>
                <a:gd fmla="val 5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86"/>
            <p:cNvSpPr txBox="1"/>
            <p:nvPr/>
          </p:nvSpPr>
          <p:spPr>
            <a:xfrm flipH="1">
              <a:off x="2160" y="3004"/>
              <a:ext cx="4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00* </a:t>
              </a:r>
              <a:endParaRPr/>
            </a:p>
          </p:txBody>
        </p:sp>
        <p:sp>
          <p:nvSpPr>
            <p:cNvPr id="2292" name="Google Shape;2292;p86"/>
            <p:cNvSpPr/>
            <p:nvPr/>
          </p:nvSpPr>
          <p:spPr>
            <a:xfrm rot="5400000">
              <a:off x="1632" y="2582"/>
              <a:ext cx="96" cy="672"/>
            </a:xfrm>
            <a:prstGeom prst="rightBrace">
              <a:avLst>
                <a:gd fmla="val 5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86"/>
            <p:cNvSpPr txBox="1"/>
            <p:nvPr/>
          </p:nvSpPr>
          <p:spPr>
            <a:xfrm flipH="1">
              <a:off x="1584" y="2966"/>
              <a:ext cx="403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1*</a:t>
              </a:r>
              <a:endParaRPr/>
            </a:p>
          </p:txBody>
        </p:sp>
        <p:sp>
          <p:nvSpPr>
            <p:cNvPr id="2294" name="Google Shape;2294;p86"/>
            <p:cNvSpPr/>
            <p:nvPr/>
          </p:nvSpPr>
          <p:spPr>
            <a:xfrm rot="5400000">
              <a:off x="3264" y="2582"/>
              <a:ext cx="96" cy="672"/>
            </a:xfrm>
            <a:prstGeom prst="rightBrace">
              <a:avLst>
                <a:gd fmla="val 58333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86"/>
            <p:cNvSpPr/>
            <p:nvPr/>
          </p:nvSpPr>
          <p:spPr>
            <a:xfrm rot="5400000">
              <a:off x="2784" y="2822"/>
              <a:ext cx="96" cy="192"/>
            </a:xfrm>
            <a:prstGeom prst="rightBrace">
              <a:avLst>
                <a:gd fmla="val 16667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86"/>
            <p:cNvSpPr txBox="1"/>
            <p:nvPr/>
          </p:nvSpPr>
          <p:spPr>
            <a:xfrm flipH="1">
              <a:off x="2736" y="2965"/>
              <a:ext cx="240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2297" name="Google Shape;2297;p86"/>
            <p:cNvSpPr txBox="1"/>
            <p:nvPr/>
          </p:nvSpPr>
          <p:spPr>
            <a:xfrm>
              <a:off x="3062" y="2935"/>
              <a:ext cx="420" cy="25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(0+1)*</a:t>
              </a:r>
              <a:endParaRPr/>
            </a:p>
          </p:txBody>
        </p:sp>
      </p:grpSp>
      <p:sp>
        <p:nvSpPr>
          <p:cNvPr id="2298" name="Google Shape;2298;p86"/>
          <p:cNvSpPr txBox="1"/>
          <p:nvPr/>
        </p:nvSpPr>
        <p:spPr>
          <a:xfrm>
            <a:off x="7924801" y="5638800"/>
            <a:ext cx="2551661" cy="36933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Q) What is the language?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3" name="Shape 2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" name="Google Shape;2304;p87"/>
          <p:cNvSpPr txBox="1"/>
          <p:nvPr>
            <p:ph type="title"/>
          </p:nvPr>
        </p:nvSpPr>
        <p:spPr>
          <a:xfrm>
            <a:off x="914400" y="-228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State Elimination</a:t>
            </a:r>
            <a:endParaRPr/>
          </a:p>
        </p:txBody>
      </p:sp>
      <p:sp>
        <p:nvSpPr>
          <p:cNvPr id="2305" name="Google Shape;2305;p87"/>
          <p:cNvSpPr txBox="1"/>
          <p:nvPr>
            <p:ph idx="1" type="body"/>
          </p:nvPr>
        </p:nvSpPr>
        <p:spPr>
          <a:xfrm>
            <a:off x="914400" y="762000"/>
            <a:ext cx="10972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Consider the figure below, which shows a generic state s about to be eliminated.  The labels on all edges are regular expressions.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To remove s, we must make labels from each q</a:t>
            </a:r>
            <a:r>
              <a:rPr baseline="-25000" lang="en-US" sz="1800"/>
              <a:t>i</a:t>
            </a:r>
            <a:r>
              <a:rPr lang="en-US" sz="1800"/>
              <a:t> to p</a:t>
            </a:r>
            <a:r>
              <a:rPr baseline="-25000" lang="en-US" sz="1800"/>
              <a:t>1</a:t>
            </a:r>
            <a:r>
              <a:rPr lang="en-US" sz="1800"/>
              <a:t> up to p</a:t>
            </a:r>
            <a:r>
              <a:rPr baseline="-25000" lang="en-US" sz="1800"/>
              <a:t>m</a:t>
            </a:r>
            <a:r>
              <a:rPr lang="en-US" sz="1800"/>
              <a:t> that include the paths we could have made through s. </a:t>
            </a:r>
            <a:endParaRPr/>
          </a:p>
        </p:txBody>
      </p:sp>
      <p:pic>
        <p:nvPicPr>
          <p:cNvPr id="2306" name="Google Shape;2306;p8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6401" y="1981200"/>
            <a:ext cx="4976284" cy="449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7" name="Google Shape;2307;p87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2528888"/>
            <a:ext cx="5384800" cy="3490912"/>
          </a:xfrm>
          <a:prstGeom prst="rect">
            <a:avLst/>
          </a:prstGeom>
          <a:noFill/>
          <a:ln>
            <a:noFill/>
          </a:ln>
        </p:spPr>
      </p:pic>
      <p:sp>
        <p:nvSpPr>
          <p:cNvPr id="2308" name="Google Shape;2308;p87"/>
          <p:cNvSpPr/>
          <p:nvPr/>
        </p:nvSpPr>
        <p:spPr>
          <a:xfrm>
            <a:off x="5588000" y="3962400"/>
            <a:ext cx="711200" cy="457200"/>
          </a:xfrm>
          <a:prstGeom prst="rightArrow">
            <a:avLst>
              <a:gd fmla="val 50000" name="adj1"/>
              <a:gd fmla="val 29167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9" name="Google Shape;2309;p87"/>
          <p:cNvSpPr txBox="1"/>
          <p:nvPr/>
        </p:nvSpPr>
        <p:spPr>
          <a:xfrm>
            <a:off x="4042833" y="6289675"/>
            <a:ext cx="37105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q and p may be the same state!</a:t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8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DFA to RE via State Elimination (1)</a:t>
            </a:r>
            <a:endParaRPr/>
          </a:p>
        </p:txBody>
      </p:sp>
      <p:sp>
        <p:nvSpPr>
          <p:cNvPr id="2316" name="Google Shape;2316;p8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/>
            </a:pPr>
            <a:r>
              <a:rPr lang="en-US"/>
              <a:t>Starting with intermediate states and then moving to accepting states, apply the state elimination process to produce an equivalent automaton with regular expression labels on the edges.   </a:t>
            </a:r>
            <a:endParaRPr/>
          </a:p>
          <a:p>
            <a:pPr indent="-533400" lvl="1" marL="990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The result will be a one or two state automaton with a start state and accepting state.</a:t>
            </a:r>
            <a:endParaRPr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1" name="Shape 2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2" name="Google Shape;2322;p89"/>
          <p:cNvSpPr txBox="1"/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 to RE State Elimination (2)</a:t>
            </a:r>
            <a:endParaRPr/>
          </a:p>
        </p:txBody>
      </p:sp>
      <p:sp>
        <p:nvSpPr>
          <p:cNvPr id="2323" name="Google Shape;2323;p89"/>
          <p:cNvSpPr txBox="1"/>
          <p:nvPr>
            <p:ph idx="1" type="body"/>
          </p:nvPr>
        </p:nvSpPr>
        <p:spPr>
          <a:xfrm>
            <a:off x="914400" y="1981200"/>
            <a:ext cx="8636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2"/>
            </a:pPr>
            <a:r>
              <a:rPr lang="en-US" sz="2800"/>
              <a:t>If the two states are different, we will have an automaton that looks like the following:</a:t>
            </a:r>
            <a:endParaRPr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2324" name="Google Shape;2324;p8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429001"/>
            <a:ext cx="4775200" cy="2163763"/>
          </a:xfrm>
          <a:prstGeom prst="rect">
            <a:avLst/>
          </a:prstGeom>
          <a:noFill/>
          <a:ln>
            <a:noFill/>
          </a:ln>
        </p:spPr>
      </p:pic>
      <p:sp>
        <p:nvSpPr>
          <p:cNvPr id="2325" name="Google Shape;2325;p89"/>
          <p:cNvSpPr txBox="1"/>
          <p:nvPr/>
        </p:nvSpPr>
        <p:spPr>
          <a:xfrm>
            <a:off x="1706034" y="5680075"/>
            <a:ext cx="4981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describe this automaton as:  (R+SU*T)*SU*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Finite Automata : Examples</a:t>
            </a:r>
            <a:endParaRPr/>
          </a:p>
        </p:txBody>
      </p:sp>
      <p:sp>
        <p:nvSpPr>
          <p:cNvPr id="206" name="Google Shape;206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On/Off switch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Model to recognize word “</a:t>
            </a:r>
            <a:r>
              <a:rPr i="1" lang="en-US"/>
              <a:t>then</a:t>
            </a:r>
            <a:r>
              <a:rPr lang="en-US"/>
              <a:t>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onoff" id="207" name="Google Shape;2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94401" y="1981201"/>
            <a:ext cx="3776132" cy="18843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ringrecog" id="208" name="Google Shape;20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3600" y="4419601"/>
            <a:ext cx="8940800" cy="10398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9"/>
          <p:cNvGrpSpPr/>
          <p:nvPr/>
        </p:nvGrpSpPr>
        <p:grpSpPr>
          <a:xfrm>
            <a:off x="1422401" y="5105403"/>
            <a:ext cx="9167283" cy="1103313"/>
            <a:chOff x="672" y="3216"/>
            <a:chExt cx="4331" cy="695"/>
          </a:xfrm>
        </p:grpSpPr>
        <p:sp>
          <p:nvSpPr>
            <p:cNvPr id="210" name="Google Shape;210;p9"/>
            <p:cNvSpPr txBox="1"/>
            <p:nvPr/>
          </p:nvSpPr>
          <p:spPr>
            <a:xfrm>
              <a:off x="672" y="3456"/>
              <a:ext cx="541" cy="23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Start state</a:t>
              </a:r>
              <a:endParaRPr/>
            </a:p>
          </p:txBody>
        </p:sp>
        <p:sp>
          <p:nvSpPr>
            <p:cNvPr id="211" name="Google Shape;211;p9"/>
            <p:cNvSpPr txBox="1"/>
            <p:nvPr/>
          </p:nvSpPr>
          <p:spPr>
            <a:xfrm>
              <a:off x="4464" y="3504"/>
              <a:ext cx="539" cy="23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Final state</a:t>
              </a:r>
              <a:endParaRPr/>
            </a:p>
          </p:txBody>
        </p:sp>
        <p:sp>
          <p:nvSpPr>
            <p:cNvPr id="212" name="Google Shape;212;p9"/>
            <p:cNvSpPr txBox="1"/>
            <p:nvPr/>
          </p:nvSpPr>
          <p:spPr>
            <a:xfrm>
              <a:off x="1968" y="3504"/>
              <a:ext cx="523" cy="233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Transition</a:t>
              </a:r>
              <a:endParaRPr/>
            </a:p>
          </p:txBody>
        </p:sp>
        <p:sp>
          <p:nvSpPr>
            <p:cNvPr id="213" name="Google Shape;213;p9"/>
            <p:cNvSpPr txBox="1"/>
            <p:nvPr/>
          </p:nvSpPr>
          <p:spPr>
            <a:xfrm>
              <a:off x="3120" y="3504"/>
              <a:ext cx="689" cy="40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Intermediate </a:t>
              </a:r>
              <a:b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state</a:t>
              </a:r>
              <a:endParaRPr/>
            </a:p>
          </p:txBody>
        </p:sp>
        <p:cxnSp>
          <p:nvCxnSpPr>
            <p:cNvPr id="214" name="Google Shape;214;p9"/>
            <p:cNvCxnSpPr/>
            <p:nvPr/>
          </p:nvCxnSpPr>
          <p:spPr>
            <a:xfrm flipH="1" rot="10800000">
              <a:off x="2640" y="3216"/>
              <a:ext cx="192" cy="2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15" name="Google Shape;215;p9"/>
            <p:cNvCxnSpPr/>
            <p:nvPr/>
          </p:nvCxnSpPr>
          <p:spPr>
            <a:xfrm rot="10800000">
              <a:off x="3312" y="3312"/>
              <a:ext cx="144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16" name="Google Shape;216;p9"/>
            <p:cNvCxnSpPr/>
            <p:nvPr/>
          </p:nvCxnSpPr>
          <p:spPr>
            <a:xfrm flipH="1" rot="10800000">
              <a:off x="1584" y="3312"/>
              <a:ext cx="96" cy="14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217" name="Google Shape;217;p9"/>
            <p:cNvCxnSpPr/>
            <p:nvPr/>
          </p:nvCxnSpPr>
          <p:spPr>
            <a:xfrm rot="10800000">
              <a:off x="4944" y="3312"/>
              <a:ext cx="48" cy="2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218" name="Google Shape;218;p9"/>
          <p:cNvSpPr/>
          <p:nvPr/>
        </p:nvSpPr>
        <p:spPr>
          <a:xfrm>
            <a:off x="9245600" y="1752600"/>
            <a:ext cx="1117600" cy="38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rgbClr val="9CC2E5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action</a:t>
            </a:r>
            <a:endParaRPr/>
          </a:p>
        </p:txBody>
      </p:sp>
      <p:sp>
        <p:nvSpPr>
          <p:cNvPr id="219" name="Google Shape;219;p9"/>
          <p:cNvSpPr/>
          <p:nvPr/>
        </p:nvSpPr>
        <p:spPr>
          <a:xfrm>
            <a:off x="10058400" y="2209800"/>
            <a:ext cx="1117600" cy="381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20000" y="22500"/>
                </a:lnTo>
                <a:lnTo>
                  <a:pt x="-56000" y="135000"/>
                </a:lnTo>
              </a:path>
            </a:pathLst>
          </a:custGeom>
          <a:solidFill>
            <a:srgbClr val="9CC2E5"/>
          </a:solidFill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0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90"/>
          <p:cNvSpPr txBox="1"/>
          <p:nvPr>
            <p:ph type="title"/>
          </p:nvPr>
        </p:nvSpPr>
        <p:spPr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 to RE State Elimination (3)</a:t>
            </a:r>
            <a:endParaRPr/>
          </a:p>
        </p:txBody>
      </p:sp>
      <p:sp>
        <p:nvSpPr>
          <p:cNvPr id="2332" name="Google Shape;2332;p90"/>
          <p:cNvSpPr txBox="1"/>
          <p:nvPr>
            <p:ph idx="1" type="body"/>
          </p:nvPr>
        </p:nvSpPr>
        <p:spPr>
          <a:xfrm>
            <a:off x="914400" y="1981200"/>
            <a:ext cx="10668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3"/>
            </a:pPr>
            <a:r>
              <a:rPr lang="en-US" sz="2800"/>
              <a:t>If the start state is also an accepting state, then we must also perform a state elimination from the original automaton that gets rid of every state but the start state.  This leaves the following:</a:t>
            </a:r>
            <a:endParaRPr/>
          </a:p>
          <a:p>
            <a:pPr indent="-4318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</p:txBody>
      </p:sp>
      <p:pic>
        <p:nvPicPr>
          <p:cNvPr id="2333" name="Google Shape;2333;p9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1" y="3886201"/>
            <a:ext cx="2741084" cy="14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34" name="Google Shape;2334;p90"/>
          <p:cNvSpPr txBox="1"/>
          <p:nvPr/>
        </p:nvSpPr>
        <p:spPr>
          <a:xfrm>
            <a:off x="1807634" y="5680075"/>
            <a:ext cx="447654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describe this automaton as simply R*.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9" name="Shape 2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0" name="Google Shape;2340;p9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 to RE State Elimination (4)</a:t>
            </a:r>
            <a:endParaRPr/>
          </a:p>
        </p:txBody>
      </p:sp>
      <p:sp>
        <p:nvSpPr>
          <p:cNvPr id="2341" name="Google Shape;2341;p9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AutoNum type="arabicPeriod" startAt="4"/>
            </a:pPr>
            <a:r>
              <a:rPr lang="en-US"/>
              <a:t>If there are n accepting states, we must repeat the above steps for each accepting states to get n different regular expressions, R</a:t>
            </a:r>
            <a:r>
              <a:rPr baseline="-25000" lang="en-US"/>
              <a:t>1</a:t>
            </a:r>
            <a:r>
              <a:rPr lang="en-US"/>
              <a:t>, R</a:t>
            </a:r>
            <a:r>
              <a:rPr baseline="-25000" lang="en-US"/>
              <a:t>2</a:t>
            </a:r>
            <a:r>
              <a:rPr lang="en-US"/>
              <a:t>, … R</a:t>
            </a:r>
            <a:r>
              <a:rPr baseline="-25000" lang="en-US"/>
              <a:t>n</a:t>
            </a:r>
            <a:r>
              <a:rPr lang="en-US"/>
              <a:t>.  For each repeat we turn any other accepting state to non-accepting.  The desired regular expression for the automaton is then the union of each of the n regular expressions:  R</a:t>
            </a:r>
            <a:r>
              <a:rPr baseline="-25000" lang="en-US"/>
              <a:t>1</a:t>
            </a:r>
            <a:r>
              <a:rPr lang="en-US"/>
              <a:t>∪ R</a:t>
            </a:r>
            <a:r>
              <a:rPr baseline="-25000" lang="en-US"/>
              <a:t>2</a:t>
            </a:r>
            <a:r>
              <a:rPr lang="en-US"/>
              <a:t>… ∪ R</a:t>
            </a:r>
            <a:r>
              <a:rPr baseline="-25000" lang="en-US"/>
              <a:t>N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92"/>
          <p:cNvSpPr txBox="1"/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DFA🡪RE Example</a:t>
            </a:r>
            <a:endParaRPr/>
          </a:p>
        </p:txBody>
      </p:sp>
      <p:sp>
        <p:nvSpPr>
          <p:cNvPr id="2348" name="Google Shape;2348;p92"/>
          <p:cNvSpPr txBox="1"/>
          <p:nvPr>
            <p:ph idx="1" type="body"/>
          </p:nvPr>
        </p:nvSpPr>
        <p:spPr>
          <a:xfrm>
            <a:off x="914400" y="1981200"/>
            <a:ext cx="508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Convert the following to a 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First convert the edges to RE’s:</a:t>
            </a:r>
            <a:endParaRPr/>
          </a:p>
        </p:txBody>
      </p:sp>
      <p:pic>
        <p:nvPicPr>
          <p:cNvPr id="2349" name="Google Shape;2349;p9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7600" y="2438400"/>
            <a:ext cx="5080000" cy="18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0" name="Google Shape;2350;p92"/>
          <p:cNvPicPr preferRelativeResize="0"/>
          <p:nvPr>
            <p:ph idx="3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600" y="4495800"/>
            <a:ext cx="5080000" cy="181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5" name="Shape 2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" name="Google Shape;2356;p9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DFA 🡪 RE Example (2)</a:t>
            </a:r>
            <a:endParaRPr/>
          </a:p>
        </p:txBody>
      </p:sp>
      <p:sp>
        <p:nvSpPr>
          <p:cNvPr id="2357" name="Google Shape;2357;p9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Eliminate State 1: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358" name="Google Shape;2358;p93"/>
          <p:cNvSpPr/>
          <p:nvPr/>
        </p:nvSpPr>
        <p:spPr>
          <a:xfrm>
            <a:off x="5482167" y="2593976"/>
            <a:ext cx="1011767" cy="758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359" name="Google Shape;2359;p93"/>
          <p:cNvCxnSpPr/>
          <p:nvPr/>
        </p:nvCxnSpPr>
        <p:spPr>
          <a:xfrm>
            <a:off x="4669367" y="29718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0" name="Google Shape;2360;p93"/>
          <p:cNvSpPr txBox="1"/>
          <p:nvPr/>
        </p:nvSpPr>
        <p:spPr>
          <a:xfrm>
            <a:off x="3807884" y="2819400"/>
            <a:ext cx="5845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2361" name="Google Shape;2361;p93"/>
          <p:cNvSpPr/>
          <p:nvPr/>
        </p:nvSpPr>
        <p:spPr>
          <a:xfrm>
            <a:off x="7213601" y="2590801"/>
            <a:ext cx="1011767" cy="758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62" name="Google Shape;2362;p93"/>
          <p:cNvSpPr/>
          <p:nvPr/>
        </p:nvSpPr>
        <p:spPr>
          <a:xfrm>
            <a:off x="8936567" y="2590801"/>
            <a:ext cx="1011767" cy="758825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2363" name="Google Shape;2363;p93"/>
          <p:cNvCxnSpPr/>
          <p:nvPr/>
        </p:nvCxnSpPr>
        <p:spPr>
          <a:xfrm>
            <a:off x="6599767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4" name="Google Shape;2364;p93"/>
          <p:cNvCxnSpPr/>
          <p:nvPr/>
        </p:nvCxnSpPr>
        <p:spPr>
          <a:xfrm>
            <a:off x="8225367" y="2971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5" name="Google Shape;2365;p93"/>
          <p:cNvSpPr txBox="1"/>
          <p:nvPr/>
        </p:nvSpPr>
        <p:spPr>
          <a:xfrm>
            <a:off x="6701367" y="2635250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366" name="Google Shape;2366;p93"/>
          <p:cNvSpPr txBox="1"/>
          <p:nvPr/>
        </p:nvSpPr>
        <p:spPr>
          <a:xfrm>
            <a:off x="8326967" y="2590800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367" name="Google Shape;2367;p93"/>
          <p:cNvCxnSpPr>
            <a:stCxn id="2358" idx="7"/>
            <a:endCxn id="2358" idx="1"/>
          </p:cNvCxnSpPr>
          <p:nvPr/>
        </p:nvCxnSpPr>
        <p:spPr>
          <a:xfrm rot="5400000">
            <a:off x="5987714" y="2347653"/>
            <a:ext cx="600" cy="715500"/>
          </a:xfrm>
          <a:prstGeom prst="curvedConnector3">
            <a:avLst>
              <a:gd fmla="val -10507314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8" name="Google Shape;2368;p93"/>
          <p:cNvSpPr txBox="1"/>
          <p:nvPr/>
        </p:nvSpPr>
        <p:spPr>
          <a:xfrm>
            <a:off x="5827184" y="1720850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369" name="Google Shape;2369;p93"/>
          <p:cNvCxnSpPr>
            <a:stCxn id="2361" idx="3"/>
            <a:endCxn id="2358" idx="5"/>
          </p:cNvCxnSpPr>
          <p:nvPr/>
        </p:nvCxnSpPr>
        <p:spPr>
          <a:xfrm rot="5400000">
            <a:off x="6852071" y="2732099"/>
            <a:ext cx="3300" cy="1016100"/>
          </a:xfrm>
          <a:prstGeom prst="curvedConnector3">
            <a:avLst>
              <a:gd fmla="val 10390965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0" name="Google Shape;2370;p93"/>
          <p:cNvSpPr txBox="1"/>
          <p:nvPr/>
        </p:nvSpPr>
        <p:spPr>
          <a:xfrm>
            <a:off x="6722533" y="3549650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371" name="Google Shape;2371;p93"/>
          <p:cNvCxnSpPr/>
          <p:nvPr/>
        </p:nvCxnSpPr>
        <p:spPr>
          <a:xfrm flipH="1">
            <a:off x="9135467" y="2660651"/>
            <a:ext cx="715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2" name="Google Shape;2372;p93"/>
          <p:cNvSpPr txBox="1"/>
          <p:nvPr/>
        </p:nvSpPr>
        <p:spPr>
          <a:xfrm>
            <a:off x="9332384" y="1676400"/>
            <a:ext cx="4956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</a:t>
            </a:r>
            <a:endParaRPr/>
          </a:p>
        </p:txBody>
      </p:sp>
      <p:sp>
        <p:nvSpPr>
          <p:cNvPr id="2373" name="Google Shape;2373;p93"/>
          <p:cNvSpPr/>
          <p:nvPr/>
        </p:nvSpPr>
        <p:spPr>
          <a:xfrm>
            <a:off x="5433485" y="4956176"/>
            <a:ext cx="1011767" cy="758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374" name="Google Shape;2374;p93"/>
          <p:cNvCxnSpPr/>
          <p:nvPr/>
        </p:nvCxnSpPr>
        <p:spPr>
          <a:xfrm>
            <a:off x="4620684" y="5334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5" name="Google Shape;2375;p93"/>
          <p:cNvSpPr txBox="1"/>
          <p:nvPr/>
        </p:nvSpPr>
        <p:spPr>
          <a:xfrm>
            <a:off x="3759201" y="5181600"/>
            <a:ext cx="5845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2376" name="Google Shape;2376;p93"/>
          <p:cNvSpPr/>
          <p:nvPr/>
        </p:nvSpPr>
        <p:spPr>
          <a:xfrm>
            <a:off x="8278285" y="4953001"/>
            <a:ext cx="1011767" cy="758825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2377" name="Google Shape;2377;p93"/>
          <p:cNvCxnSpPr/>
          <p:nvPr/>
        </p:nvCxnSpPr>
        <p:spPr>
          <a:xfrm>
            <a:off x="6498167" y="5334000"/>
            <a:ext cx="16785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8" name="Google Shape;2378;p93"/>
          <p:cNvSpPr txBox="1"/>
          <p:nvPr/>
        </p:nvSpPr>
        <p:spPr>
          <a:xfrm>
            <a:off x="6908800" y="4953000"/>
            <a:ext cx="393056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/>
          </a:p>
        </p:txBody>
      </p:sp>
      <p:cxnSp>
        <p:nvCxnSpPr>
          <p:cNvPr id="2379" name="Google Shape;2379;p93"/>
          <p:cNvCxnSpPr>
            <a:stCxn id="2373" idx="7"/>
            <a:endCxn id="2373" idx="1"/>
          </p:cNvCxnSpPr>
          <p:nvPr/>
        </p:nvCxnSpPr>
        <p:spPr>
          <a:xfrm rot="5400000">
            <a:off x="5939032" y="4709854"/>
            <a:ext cx="600" cy="715500"/>
          </a:xfrm>
          <a:prstGeom prst="curvedConnector3">
            <a:avLst>
              <a:gd fmla="val -10507314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0" name="Google Shape;2380;p93"/>
          <p:cNvSpPr txBox="1"/>
          <p:nvPr/>
        </p:nvSpPr>
        <p:spPr>
          <a:xfrm>
            <a:off x="5778500" y="4083050"/>
            <a:ext cx="5998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0+10</a:t>
            </a:r>
            <a:endParaRPr/>
          </a:p>
        </p:txBody>
      </p:sp>
      <p:cxnSp>
        <p:nvCxnSpPr>
          <p:cNvPr id="2381" name="Google Shape;2381;p93"/>
          <p:cNvCxnSpPr/>
          <p:nvPr/>
        </p:nvCxnSpPr>
        <p:spPr>
          <a:xfrm flipH="1">
            <a:off x="8477184" y="5022850"/>
            <a:ext cx="715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2" name="Google Shape;2382;p93"/>
          <p:cNvSpPr txBox="1"/>
          <p:nvPr/>
        </p:nvSpPr>
        <p:spPr>
          <a:xfrm>
            <a:off x="8674100" y="4038600"/>
            <a:ext cx="49564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</a:t>
            </a:r>
            <a:endParaRPr/>
          </a:p>
        </p:txBody>
      </p:sp>
      <p:sp>
        <p:nvSpPr>
          <p:cNvPr id="2383" name="Google Shape;2383;p93"/>
          <p:cNvSpPr txBox="1"/>
          <p:nvPr/>
        </p:nvSpPr>
        <p:spPr>
          <a:xfrm>
            <a:off x="893234" y="4232275"/>
            <a:ext cx="21770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edge from 3🡪3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93"/>
          <p:cNvSpPr txBox="1"/>
          <p:nvPr/>
        </p:nvSpPr>
        <p:spPr>
          <a:xfrm>
            <a:off x="791634" y="5908675"/>
            <a:ext cx="26180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  (0+10)*11(0+1)*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94"/>
          <p:cNvSpPr txBox="1"/>
          <p:nvPr>
            <p:ph type="title"/>
          </p:nvPr>
        </p:nvSpPr>
        <p:spPr>
          <a:xfrm>
            <a:off x="914400" y="0"/>
            <a:ext cx="10363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Example</a:t>
            </a:r>
            <a:endParaRPr/>
          </a:p>
        </p:txBody>
      </p:sp>
      <p:sp>
        <p:nvSpPr>
          <p:cNvPr id="2391" name="Google Shape;2391;p94"/>
          <p:cNvSpPr txBox="1"/>
          <p:nvPr>
            <p:ph idx="1" type="body"/>
          </p:nvPr>
        </p:nvSpPr>
        <p:spPr>
          <a:xfrm>
            <a:off x="914400" y="1371600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Automata that accepts even number of 1’s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Eliminate state 2:</a:t>
            </a:r>
            <a:endParaRPr/>
          </a:p>
        </p:txBody>
      </p:sp>
      <p:sp>
        <p:nvSpPr>
          <p:cNvPr id="2392" name="Google Shape;2392;p94"/>
          <p:cNvSpPr/>
          <p:nvPr/>
        </p:nvSpPr>
        <p:spPr>
          <a:xfrm>
            <a:off x="3657601" y="2895601"/>
            <a:ext cx="1011767" cy="758825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393" name="Google Shape;2393;p94"/>
          <p:cNvCxnSpPr/>
          <p:nvPr/>
        </p:nvCxnSpPr>
        <p:spPr>
          <a:xfrm>
            <a:off x="2844800" y="3273425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4" name="Google Shape;2394;p94"/>
          <p:cNvSpPr txBox="1"/>
          <p:nvPr/>
        </p:nvSpPr>
        <p:spPr>
          <a:xfrm>
            <a:off x="1983317" y="3121025"/>
            <a:ext cx="5845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2395" name="Google Shape;2395;p94"/>
          <p:cNvSpPr/>
          <p:nvPr/>
        </p:nvSpPr>
        <p:spPr>
          <a:xfrm>
            <a:off x="5389034" y="2892426"/>
            <a:ext cx="1011767" cy="758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396" name="Google Shape;2396;p94"/>
          <p:cNvSpPr/>
          <p:nvPr/>
        </p:nvSpPr>
        <p:spPr>
          <a:xfrm>
            <a:off x="7112001" y="2892426"/>
            <a:ext cx="1011767" cy="758825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397" name="Google Shape;2397;p94"/>
          <p:cNvCxnSpPr/>
          <p:nvPr/>
        </p:nvCxnSpPr>
        <p:spPr>
          <a:xfrm>
            <a:off x="4775200" y="32734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98" name="Google Shape;2398;p94"/>
          <p:cNvCxnSpPr/>
          <p:nvPr/>
        </p:nvCxnSpPr>
        <p:spPr>
          <a:xfrm>
            <a:off x="6400800" y="3273425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9" name="Google Shape;2399;p94"/>
          <p:cNvSpPr txBox="1"/>
          <p:nvPr/>
        </p:nvSpPr>
        <p:spPr>
          <a:xfrm>
            <a:off x="4876800" y="29368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400" name="Google Shape;2400;p94"/>
          <p:cNvSpPr txBox="1"/>
          <p:nvPr/>
        </p:nvSpPr>
        <p:spPr>
          <a:xfrm>
            <a:off x="6502400" y="289242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401" name="Google Shape;2401;p94"/>
          <p:cNvCxnSpPr>
            <a:stCxn id="2392" idx="7"/>
            <a:endCxn id="2392" idx="1"/>
          </p:cNvCxnSpPr>
          <p:nvPr/>
        </p:nvCxnSpPr>
        <p:spPr>
          <a:xfrm rot="5400000">
            <a:off x="4163148" y="2649278"/>
            <a:ext cx="600" cy="715500"/>
          </a:xfrm>
          <a:prstGeom prst="curvedConnector3">
            <a:avLst>
              <a:gd fmla="val -10586564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2" name="Google Shape;2402;p94"/>
          <p:cNvSpPr txBox="1"/>
          <p:nvPr/>
        </p:nvSpPr>
        <p:spPr>
          <a:xfrm>
            <a:off x="4002617" y="20224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403" name="Google Shape;2403;p94"/>
          <p:cNvCxnSpPr/>
          <p:nvPr/>
        </p:nvCxnSpPr>
        <p:spPr>
          <a:xfrm flipH="1">
            <a:off x="6197501" y="3540125"/>
            <a:ext cx="1016100" cy="33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4" name="Google Shape;2404;p94"/>
          <p:cNvSpPr txBox="1"/>
          <p:nvPr/>
        </p:nvSpPr>
        <p:spPr>
          <a:xfrm>
            <a:off x="6574367" y="385127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405" name="Google Shape;2405;p94"/>
          <p:cNvCxnSpPr/>
          <p:nvPr/>
        </p:nvCxnSpPr>
        <p:spPr>
          <a:xfrm flipH="1">
            <a:off x="7310901" y="2962276"/>
            <a:ext cx="715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6" name="Google Shape;2406;p94"/>
          <p:cNvSpPr txBox="1"/>
          <p:nvPr/>
        </p:nvSpPr>
        <p:spPr>
          <a:xfrm>
            <a:off x="7507817" y="197802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407" name="Google Shape;2407;p94"/>
          <p:cNvCxnSpPr/>
          <p:nvPr/>
        </p:nvCxnSpPr>
        <p:spPr>
          <a:xfrm flipH="1">
            <a:off x="5486334" y="2962276"/>
            <a:ext cx="715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8" name="Google Shape;2408;p94"/>
          <p:cNvSpPr txBox="1"/>
          <p:nvPr/>
        </p:nvSpPr>
        <p:spPr>
          <a:xfrm>
            <a:off x="5683251" y="1978025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09" name="Google Shape;2409;p94"/>
          <p:cNvSpPr/>
          <p:nvPr/>
        </p:nvSpPr>
        <p:spPr>
          <a:xfrm>
            <a:off x="3706285" y="5337176"/>
            <a:ext cx="1011767" cy="758825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410" name="Google Shape;2410;p94"/>
          <p:cNvCxnSpPr/>
          <p:nvPr/>
        </p:nvCxnSpPr>
        <p:spPr>
          <a:xfrm>
            <a:off x="2893484" y="5715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1" name="Google Shape;2411;p94"/>
          <p:cNvSpPr txBox="1"/>
          <p:nvPr/>
        </p:nvSpPr>
        <p:spPr>
          <a:xfrm>
            <a:off x="2032001" y="5562600"/>
            <a:ext cx="5845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2412" name="Google Shape;2412;p94"/>
          <p:cNvSpPr/>
          <p:nvPr/>
        </p:nvSpPr>
        <p:spPr>
          <a:xfrm>
            <a:off x="7160685" y="5334001"/>
            <a:ext cx="1011767" cy="758825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413" name="Google Shape;2413;p94"/>
          <p:cNvCxnSpPr/>
          <p:nvPr/>
        </p:nvCxnSpPr>
        <p:spPr>
          <a:xfrm>
            <a:off x="4823885" y="5715000"/>
            <a:ext cx="2186516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4" name="Google Shape;2414;p94"/>
          <p:cNvCxnSpPr>
            <a:stCxn id="2409" idx="7"/>
            <a:endCxn id="2409" idx="1"/>
          </p:cNvCxnSpPr>
          <p:nvPr/>
        </p:nvCxnSpPr>
        <p:spPr>
          <a:xfrm rot="5400000">
            <a:off x="4211832" y="5090854"/>
            <a:ext cx="600" cy="715500"/>
          </a:xfrm>
          <a:prstGeom prst="curvedConnector3">
            <a:avLst>
              <a:gd fmla="val -10586564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5" name="Google Shape;2415;p94"/>
          <p:cNvSpPr txBox="1"/>
          <p:nvPr/>
        </p:nvSpPr>
        <p:spPr>
          <a:xfrm>
            <a:off x="4051300" y="4464050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416" name="Google Shape;2416;p94"/>
          <p:cNvCxnSpPr/>
          <p:nvPr/>
        </p:nvCxnSpPr>
        <p:spPr>
          <a:xfrm flipH="1">
            <a:off x="7359584" y="5403850"/>
            <a:ext cx="715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7" name="Google Shape;2417;p94"/>
          <p:cNvSpPr txBox="1"/>
          <p:nvPr/>
        </p:nvSpPr>
        <p:spPr>
          <a:xfrm>
            <a:off x="7556500" y="4419600"/>
            <a:ext cx="8066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0+10*1</a:t>
            </a:r>
            <a:endParaRPr/>
          </a:p>
        </p:txBody>
      </p:sp>
      <p:sp>
        <p:nvSpPr>
          <p:cNvPr id="2418" name="Google Shape;2418;p94"/>
          <p:cNvSpPr txBox="1"/>
          <p:nvPr/>
        </p:nvSpPr>
        <p:spPr>
          <a:xfrm>
            <a:off x="4978400" y="5378450"/>
            <a:ext cx="5998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10*1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3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9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Example (2)</a:t>
            </a:r>
            <a:endParaRPr/>
          </a:p>
        </p:txBody>
      </p:sp>
      <p:sp>
        <p:nvSpPr>
          <p:cNvPr id="2425" name="Google Shape;2425;p95"/>
          <p:cNvSpPr txBox="1"/>
          <p:nvPr>
            <p:ph idx="1" type="body"/>
          </p:nvPr>
        </p:nvSpPr>
        <p:spPr>
          <a:xfrm>
            <a:off x="711200" y="3505200"/>
            <a:ext cx="10363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Two accepting states, turn off state 3 first</a:t>
            </a:r>
            <a:endParaRPr/>
          </a:p>
        </p:txBody>
      </p:sp>
      <p:sp>
        <p:nvSpPr>
          <p:cNvPr id="2426" name="Google Shape;2426;p95"/>
          <p:cNvSpPr/>
          <p:nvPr/>
        </p:nvSpPr>
        <p:spPr>
          <a:xfrm>
            <a:off x="3556000" y="2670176"/>
            <a:ext cx="1011767" cy="758825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427" name="Google Shape;2427;p95"/>
          <p:cNvCxnSpPr/>
          <p:nvPr/>
        </p:nvCxnSpPr>
        <p:spPr>
          <a:xfrm>
            <a:off x="2743200" y="3048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8" name="Google Shape;2428;p95"/>
          <p:cNvSpPr txBox="1"/>
          <p:nvPr/>
        </p:nvSpPr>
        <p:spPr>
          <a:xfrm>
            <a:off x="1881717" y="2895600"/>
            <a:ext cx="5845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2429" name="Google Shape;2429;p95"/>
          <p:cNvSpPr/>
          <p:nvPr/>
        </p:nvSpPr>
        <p:spPr>
          <a:xfrm>
            <a:off x="7010401" y="2667001"/>
            <a:ext cx="1011767" cy="758825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430" name="Google Shape;2430;p95"/>
          <p:cNvCxnSpPr/>
          <p:nvPr/>
        </p:nvCxnSpPr>
        <p:spPr>
          <a:xfrm>
            <a:off x="4673600" y="3048000"/>
            <a:ext cx="21865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31" name="Google Shape;2431;p95"/>
          <p:cNvCxnSpPr>
            <a:stCxn id="2426" idx="7"/>
            <a:endCxn id="2426" idx="1"/>
          </p:cNvCxnSpPr>
          <p:nvPr/>
        </p:nvCxnSpPr>
        <p:spPr>
          <a:xfrm rot="5400000">
            <a:off x="4061547" y="2423853"/>
            <a:ext cx="600" cy="715500"/>
          </a:xfrm>
          <a:prstGeom prst="curvedConnector3">
            <a:avLst>
              <a:gd fmla="val -10586564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2" name="Google Shape;2432;p95"/>
          <p:cNvSpPr txBox="1"/>
          <p:nvPr/>
        </p:nvSpPr>
        <p:spPr>
          <a:xfrm>
            <a:off x="3901017" y="1797050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433" name="Google Shape;2433;p95"/>
          <p:cNvCxnSpPr/>
          <p:nvPr/>
        </p:nvCxnSpPr>
        <p:spPr>
          <a:xfrm flipH="1">
            <a:off x="7209301" y="2736851"/>
            <a:ext cx="715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4" name="Google Shape;2434;p95"/>
          <p:cNvSpPr txBox="1"/>
          <p:nvPr/>
        </p:nvSpPr>
        <p:spPr>
          <a:xfrm>
            <a:off x="7406217" y="1752600"/>
            <a:ext cx="8066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0+10*1</a:t>
            </a:r>
            <a:endParaRPr/>
          </a:p>
        </p:txBody>
      </p:sp>
      <p:sp>
        <p:nvSpPr>
          <p:cNvPr id="2435" name="Google Shape;2435;p95"/>
          <p:cNvSpPr txBox="1"/>
          <p:nvPr/>
        </p:nvSpPr>
        <p:spPr>
          <a:xfrm>
            <a:off x="4828117" y="2711450"/>
            <a:ext cx="5998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10*1</a:t>
            </a:r>
            <a:endParaRPr/>
          </a:p>
        </p:txBody>
      </p:sp>
      <p:sp>
        <p:nvSpPr>
          <p:cNvPr id="2436" name="Google Shape;2436;p95"/>
          <p:cNvSpPr/>
          <p:nvPr/>
        </p:nvSpPr>
        <p:spPr>
          <a:xfrm>
            <a:off x="3503085" y="5032376"/>
            <a:ext cx="1011767" cy="758825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437" name="Google Shape;2437;p95"/>
          <p:cNvCxnSpPr/>
          <p:nvPr/>
        </p:nvCxnSpPr>
        <p:spPr>
          <a:xfrm>
            <a:off x="2690284" y="54102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8" name="Google Shape;2438;p95"/>
          <p:cNvSpPr txBox="1"/>
          <p:nvPr/>
        </p:nvSpPr>
        <p:spPr>
          <a:xfrm>
            <a:off x="1828801" y="5257800"/>
            <a:ext cx="5845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2439" name="Google Shape;2439;p95"/>
          <p:cNvCxnSpPr>
            <a:stCxn id="2436" idx="7"/>
            <a:endCxn id="2436" idx="1"/>
          </p:cNvCxnSpPr>
          <p:nvPr/>
        </p:nvCxnSpPr>
        <p:spPr>
          <a:xfrm rot="5400000">
            <a:off x="4008632" y="4786054"/>
            <a:ext cx="600" cy="715500"/>
          </a:xfrm>
          <a:prstGeom prst="curvedConnector3">
            <a:avLst>
              <a:gd fmla="val -10586564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0" name="Google Shape;2440;p95"/>
          <p:cNvSpPr txBox="1"/>
          <p:nvPr/>
        </p:nvSpPr>
        <p:spPr>
          <a:xfrm>
            <a:off x="3848100" y="4159250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441" name="Google Shape;2441;p95"/>
          <p:cNvSpPr txBox="1"/>
          <p:nvPr/>
        </p:nvSpPr>
        <p:spPr>
          <a:xfrm>
            <a:off x="609601" y="6096000"/>
            <a:ext cx="61022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just 0*;  can ignore going to state 3 since we would “die”</a:t>
            </a:r>
            <a:endParaRPr/>
          </a:p>
        </p:txBody>
      </p:sp>
      <p:sp>
        <p:nvSpPr>
          <p:cNvPr id="2442" name="Google Shape;2442;p95"/>
          <p:cNvSpPr/>
          <p:nvPr/>
        </p:nvSpPr>
        <p:spPr>
          <a:xfrm>
            <a:off x="7010401" y="5029201"/>
            <a:ext cx="1011767" cy="758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443" name="Google Shape;2443;p95"/>
          <p:cNvCxnSpPr/>
          <p:nvPr/>
        </p:nvCxnSpPr>
        <p:spPr>
          <a:xfrm>
            <a:off x="4673600" y="5410200"/>
            <a:ext cx="21865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44" name="Google Shape;2444;p95"/>
          <p:cNvCxnSpPr/>
          <p:nvPr/>
        </p:nvCxnSpPr>
        <p:spPr>
          <a:xfrm flipH="1">
            <a:off x="7209301" y="5099050"/>
            <a:ext cx="715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45" name="Google Shape;2445;p95"/>
          <p:cNvSpPr txBox="1"/>
          <p:nvPr/>
        </p:nvSpPr>
        <p:spPr>
          <a:xfrm>
            <a:off x="7406217" y="4114800"/>
            <a:ext cx="8066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0+10*1</a:t>
            </a:r>
            <a:endParaRPr/>
          </a:p>
        </p:txBody>
      </p:sp>
      <p:sp>
        <p:nvSpPr>
          <p:cNvPr id="2446" name="Google Shape;2446;p95"/>
          <p:cNvSpPr txBox="1"/>
          <p:nvPr/>
        </p:nvSpPr>
        <p:spPr>
          <a:xfrm>
            <a:off x="4828117" y="5073650"/>
            <a:ext cx="5998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10*1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p9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Example (3)</a:t>
            </a:r>
            <a:endParaRPr/>
          </a:p>
        </p:txBody>
      </p:sp>
      <p:sp>
        <p:nvSpPr>
          <p:cNvPr id="2453" name="Google Shape;2453;p96"/>
          <p:cNvSpPr txBox="1"/>
          <p:nvPr>
            <p:ph idx="1" type="body"/>
          </p:nvPr>
        </p:nvSpPr>
        <p:spPr>
          <a:xfrm>
            <a:off x="609600" y="3581400"/>
            <a:ext cx="10363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Turn off state 1 second: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54" name="Google Shape;2454;p96"/>
          <p:cNvSpPr/>
          <p:nvPr/>
        </p:nvSpPr>
        <p:spPr>
          <a:xfrm>
            <a:off x="3556000" y="2670176"/>
            <a:ext cx="1011767" cy="758825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455" name="Google Shape;2455;p96"/>
          <p:cNvCxnSpPr/>
          <p:nvPr/>
        </p:nvCxnSpPr>
        <p:spPr>
          <a:xfrm>
            <a:off x="2743200" y="30480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56" name="Google Shape;2456;p96"/>
          <p:cNvSpPr txBox="1"/>
          <p:nvPr/>
        </p:nvSpPr>
        <p:spPr>
          <a:xfrm>
            <a:off x="1881717" y="2895600"/>
            <a:ext cx="5845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2457" name="Google Shape;2457;p96"/>
          <p:cNvSpPr/>
          <p:nvPr/>
        </p:nvSpPr>
        <p:spPr>
          <a:xfrm>
            <a:off x="7010401" y="2667001"/>
            <a:ext cx="1011767" cy="758825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458" name="Google Shape;2458;p96"/>
          <p:cNvCxnSpPr/>
          <p:nvPr/>
        </p:nvCxnSpPr>
        <p:spPr>
          <a:xfrm>
            <a:off x="4673600" y="3048000"/>
            <a:ext cx="21865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59" name="Google Shape;2459;p96"/>
          <p:cNvCxnSpPr>
            <a:stCxn id="2454" idx="7"/>
            <a:endCxn id="2454" idx="1"/>
          </p:cNvCxnSpPr>
          <p:nvPr/>
        </p:nvCxnSpPr>
        <p:spPr>
          <a:xfrm rot="5400000">
            <a:off x="4061547" y="2423853"/>
            <a:ext cx="600" cy="715500"/>
          </a:xfrm>
          <a:prstGeom prst="curvedConnector3">
            <a:avLst>
              <a:gd fmla="val -10586564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0" name="Google Shape;2460;p96"/>
          <p:cNvSpPr txBox="1"/>
          <p:nvPr/>
        </p:nvSpPr>
        <p:spPr>
          <a:xfrm>
            <a:off x="3901017" y="1797050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461" name="Google Shape;2461;p96"/>
          <p:cNvCxnSpPr/>
          <p:nvPr/>
        </p:nvCxnSpPr>
        <p:spPr>
          <a:xfrm flipH="1">
            <a:off x="7209301" y="2736851"/>
            <a:ext cx="715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2" name="Google Shape;2462;p96"/>
          <p:cNvSpPr txBox="1"/>
          <p:nvPr/>
        </p:nvSpPr>
        <p:spPr>
          <a:xfrm>
            <a:off x="7406217" y="1752600"/>
            <a:ext cx="8066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0+10*1</a:t>
            </a:r>
            <a:endParaRPr/>
          </a:p>
        </p:txBody>
      </p:sp>
      <p:sp>
        <p:nvSpPr>
          <p:cNvPr id="2463" name="Google Shape;2463;p96"/>
          <p:cNvSpPr txBox="1"/>
          <p:nvPr/>
        </p:nvSpPr>
        <p:spPr>
          <a:xfrm>
            <a:off x="4828117" y="2711450"/>
            <a:ext cx="5998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10*1</a:t>
            </a:r>
            <a:endParaRPr/>
          </a:p>
        </p:txBody>
      </p:sp>
      <p:sp>
        <p:nvSpPr>
          <p:cNvPr id="2464" name="Google Shape;2464;p96"/>
          <p:cNvSpPr txBox="1"/>
          <p:nvPr/>
        </p:nvSpPr>
        <p:spPr>
          <a:xfrm>
            <a:off x="7010401" y="5318126"/>
            <a:ext cx="5405967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just 0*10*1(0+10*1)*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 from previous slide to get 0* + 0*10*1(0+10*1)*</a:t>
            </a:r>
            <a:endParaRPr/>
          </a:p>
        </p:txBody>
      </p:sp>
      <p:sp>
        <p:nvSpPr>
          <p:cNvPr id="2465" name="Google Shape;2465;p96"/>
          <p:cNvSpPr/>
          <p:nvPr/>
        </p:nvSpPr>
        <p:spPr>
          <a:xfrm>
            <a:off x="2133601" y="5260976"/>
            <a:ext cx="1011767" cy="758825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466" name="Google Shape;2466;p96"/>
          <p:cNvCxnSpPr/>
          <p:nvPr/>
        </p:nvCxnSpPr>
        <p:spPr>
          <a:xfrm>
            <a:off x="1320800" y="5638800"/>
            <a:ext cx="711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67" name="Google Shape;2467;p96"/>
          <p:cNvSpPr txBox="1"/>
          <p:nvPr/>
        </p:nvSpPr>
        <p:spPr>
          <a:xfrm>
            <a:off x="459317" y="5486400"/>
            <a:ext cx="584519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2468" name="Google Shape;2468;p96"/>
          <p:cNvSpPr/>
          <p:nvPr/>
        </p:nvSpPr>
        <p:spPr>
          <a:xfrm>
            <a:off x="5588001" y="5257801"/>
            <a:ext cx="1011767" cy="758825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cxnSp>
        <p:nvCxnSpPr>
          <p:cNvPr id="2469" name="Google Shape;2469;p96"/>
          <p:cNvCxnSpPr/>
          <p:nvPr/>
        </p:nvCxnSpPr>
        <p:spPr>
          <a:xfrm>
            <a:off x="3251200" y="5638800"/>
            <a:ext cx="218651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70" name="Google Shape;2470;p96"/>
          <p:cNvCxnSpPr>
            <a:stCxn id="2465" idx="7"/>
            <a:endCxn id="2465" idx="1"/>
          </p:cNvCxnSpPr>
          <p:nvPr/>
        </p:nvCxnSpPr>
        <p:spPr>
          <a:xfrm rot="5400000">
            <a:off x="2639148" y="5014654"/>
            <a:ext cx="600" cy="715500"/>
          </a:xfrm>
          <a:prstGeom prst="curvedConnector3">
            <a:avLst>
              <a:gd fmla="val -56639141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1" name="Google Shape;2471;p96"/>
          <p:cNvSpPr txBox="1"/>
          <p:nvPr/>
        </p:nvSpPr>
        <p:spPr>
          <a:xfrm>
            <a:off x="2478617" y="4387850"/>
            <a:ext cx="28886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cxnSp>
        <p:nvCxnSpPr>
          <p:cNvPr id="2472" name="Google Shape;2472;p96"/>
          <p:cNvCxnSpPr/>
          <p:nvPr/>
        </p:nvCxnSpPr>
        <p:spPr>
          <a:xfrm flipH="1">
            <a:off x="5786900" y="5327650"/>
            <a:ext cx="715500" cy="15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3" name="Google Shape;2473;p96"/>
          <p:cNvSpPr txBox="1"/>
          <p:nvPr/>
        </p:nvSpPr>
        <p:spPr>
          <a:xfrm>
            <a:off x="5983817" y="4343400"/>
            <a:ext cx="80663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0+10*1</a:t>
            </a:r>
            <a:endParaRPr/>
          </a:p>
        </p:txBody>
      </p:sp>
      <p:sp>
        <p:nvSpPr>
          <p:cNvPr id="2474" name="Google Shape;2474;p96"/>
          <p:cNvSpPr txBox="1"/>
          <p:nvPr/>
        </p:nvSpPr>
        <p:spPr>
          <a:xfrm>
            <a:off x="3405717" y="5302250"/>
            <a:ext cx="59984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10*1</a:t>
            </a:r>
            <a:endParaRPr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1" name="Shape 2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2" name="Google Shape;2482;p9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3" name="Google Shape;2483;p9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 to ε-NFA construction </a:t>
            </a:r>
            <a:endParaRPr/>
          </a:p>
        </p:txBody>
      </p:sp>
      <p:sp>
        <p:nvSpPr>
          <p:cNvPr id="2484" name="Google Shape;2484;p97"/>
          <p:cNvSpPr/>
          <p:nvPr/>
        </p:nvSpPr>
        <p:spPr>
          <a:xfrm>
            <a:off x="7315200" y="381000"/>
            <a:ext cx="2743200" cy="533400"/>
          </a:xfrm>
          <a:prstGeom prst="ellipse">
            <a:avLst/>
          </a:prstGeom>
          <a:solidFill>
            <a:srgbClr val="FFCC99">
              <a:alpha val="74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-NFA</a:t>
            </a:r>
            <a:endParaRPr/>
          </a:p>
        </p:txBody>
      </p:sp>
      <p:sp>
        <p:nvSpPr>
          <p:cNvPr id="2485" name="Google Shape;2485;p97"/>
          <p:cNvSpPr/>
          <p:nvPr/>
        </p:nvSpPr>
        <p:spPr>
          <a:xfrm>
            <a:off x="2844800" y="457200"/>
            <a:ext cx="2946400" cy="533400"/>
          </a:xfrm>
          <a:prstGeom prst="ellipse">
            <a:avLst/>
          </a:prstGeom>
          <a:solidFill>
            <a:srgbClr val="FFCC99">
              <a:alpha val="7450"/>
            </a:srgb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 Ex</a:t>
            </a:r>
            <a:endParaRPr/>
          </a:p>
        </p:txBody>
      </p:sp>
      <p:cxnSp>
        <p:nvCxnSpPr>
          <p:cNvPr id="2486" name="Google Shape;2486;p97"/>
          <p:cNvCxnSpPr/>
          <p:nvPr/>
        </p:nvCxnSpPr>
        <p:spPr>
          <a:xfrm rot="10800000">
            <a:off x="5791200" y="685800"/>
            <a:ext cx="1524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2487" name="Google Shape;2487;p97"/>
          <p:cNvSpPr txBox="1"/>
          <p:nvPr/>
        </p:nvSpPr>
        <p:spPr>
          <a:xfrm>
            <a:off x="5689600" y="669925"/>
            <a:ext cx="14237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Theorem 1</a:t>
            </a:r>
            <a:endParaRPr sz="200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8" name="Google Shape;2488;p97"/>
          <p:cNvSpPr txBox="1"/>
          <p:nvPr/>
        </p:nvSpPr>
        <p:spPr>
          <a:xfrm flipH="1">
            <a:off x="3454400" y="2133601"/>
            <a:ext cx="3352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/>
          </a:p>
        </p:txBody>
      </p:sp>
      <p:sp>
        <p:nvSpPr>
          <p:cNvPr id="2489" name="Google Shape;2489;p97"/>
          <p:cNvSpPr txBox="1"/>
          <p:nvPr/>
        </p:nvSpPr>
        <p:spPr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Suppose ε-NFA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ε-NFA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the automata for R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R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baseline="-2500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 operations to worry about:  union</a:t>
            </a: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 R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concatenation R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R2), closure R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 ε-transitions, construction is straightforward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Union:  create a new start state, with ε-transitions into the start states of ε-NFA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ε-NFA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create a new final state, with ε-transitions from the two final states of ε-NFA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ε-NFA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Concatenation: ε-transition from final state of ε-NFA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the start state of ε-NFA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Closure: closure can be supported by an ε-transition from final to start state;  need a few more ε-transitions (why?)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4" name="Shape 2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5" name="Google Shape;2495;p98"/>
          <p:cNvSpPr txBox="1"/>
          <p:nvPr/>
        </p:nvSpPr>
        <p:spPr>
          <a:xfrm>
            <a:off x="914400" y="990600"/>
            <a:ext cx="7585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R=S+T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6" name="Google Shape;2496;p98"/>
          <p:cNvSpPr/>
          <p:nvPr/>
        </p:nvSpPr>
        <p:spPr>
          <a:xfrm>
            <a:off x="3458633" y="9906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7" name="Google Shape;2497;p98"/>
          <p:cNvCxnSpPr/>
          <p:nvPr/>
        </p:nvCxnSpPr>
        <p:spPr>
          <a:xfrm>
            <a:off x="2743200" y="1219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98" name="Google Shape;2498;p98"/>
          <p:cNvSpPr/>
          <p:nvPr/>
        </p:nvSpPr>
        <p:spPr>
          <a:xfrm>
            <a:off x="5080000" y="5334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9" name="Google Shape;2499;p98"/>
          <p:cNvSpPr/>
          <p:nvPr/>
        </p:nvSpPr>
        <p:spPr>
          <a:xfrm>
            <a:off x="5080000" y="16002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0" name="Google Shape;2500;p98"/>
          <p:cNvSpPr/>
          <p:nvPr/>
        </p:nvSpPr>
        <p:spPr>
          <a:xfrm>
            <a:off x="4978400" y="381000"/>
            <a:ext cx="3352800" cy="91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501" name="Google Shape;2501;p98"/>
          <p:cNvSpPr/>
          <p:nvPr/>
        </p:nvSpPr>
        <p:spPr>
          <a:xfrm>
            <a:off x="4978400" y="1447800"/>
            <a:ext cx="3352800" cy="91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502" name="Google Shape;2502;p98"/>
          <p:cNvSpPr/>
          <p:nvPr/>
        </p:nvSpPr>
        <p:spPr>
          <a:xfrm>
            <a:off x="7416800" y="5334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3" name="Google Shape;2503;p98"/>
          <p:cNvSpPr/>
          <p:nvPr/>
        </p:nvSpPr>
        <p:spPr>
          <a:xfrm>
            <a:off x="7416800" y="16002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4" name="Google Shape;2504;p98"/>
          <p:cNvSpPr/>
          <p:nvPr/>
        </p:nvSpPr>
        <p:spPr>
          <a:xfrm>
            <a:off x="9144000" y="990600"/>
            <a:ext cx="711200" cy="533400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5" name="Google Shape;2505;p98"/>
          <p:cNvCxnSpPr/>
          <p:nvPr/>
        </p:nvCxnSpPr>
        <p:spPr>
          <a:xfrm flipH="1" rot="10800000">
            <a:off x="4165600" y="914400"/>
            <a:ext cx="914400" cy="228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6" name="Google Shape;2506;p98"/>
          <p:cNvCxnSpPr/>
          <p:nvPr/>
        </p:nvCxnSpPr>
        <p:spPr>
          <a:xfrm>
            <a:off x="4165600" y="1371600"/>
            <a:ext cx="8128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7" name="Google Shape;2507;p98"/>
          <p:cNvCxnSpPr/>
          <p:nvPr/>
        </p:nvCxnSpPr>
        <p:spPr>
          <a:xfrm flipH="1" rot="10800000">
            <a:off x="8229600" y="1447800"/>
            <a:ext cx="914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08" name="Google Shape;2508;p98"/>
          <p:cNvCxnSpPr/>
          <p:nvPr/>
        </p:nvCxnSpPr>
        <p:spPr>
          <a:xfrm>
            <a:off x="8128000" y="838200"/>
            <a:ext cx="9144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09" name="Google Shape;2509;p98"/>
          <p:cNvSpPr txBox="1"/>
          <p:nvPr/>
        </p:nvSpPr>
        <p:spPr>
          <a:xfrm>
            <a:off x="4267201" y="73025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510" name="Google Shape;2510;p98"/>
          <p:cNvSpPr txBox="1"/>
          <p:nvPr/>
        </p:nvSpPr>
        <p:spPr>
          <a:xfrm>
            <a:off x="4267201" y="149225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511" name="Google Shape;2511;p98"/>
          <p:cNvSpPr txBox="1"/>
          <p:nvPr/>
        </p:nvSpPr>
        <p:spPr>
          <a:xfrm>
            <a:off x="8479368" y="68580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512" name="Google Shape;2512;p98"/>
          <p:cNvSpPr txBox="1"/>
          <p:nvPr/>
        </p:nvSpPr>
        <p:spPr>
          <a:xfrm>
            <a:off x="8636001" y="152400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513" name="Google Shape;2513;p98"/>
          <p:cNvSpPr/>
          <p:nvPr/>
        </p:nvSpPr>
        <p:spPr>
          <a:xfrm>
            <a:off x="1016000" y="3276600"/>
            <a:ext cx="6415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R=ST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14" name="Google Shape;2514;p98"/>
          <p:cNvCxnSpPr/>
          <p:nvPr/>
        </p:nvCxnSpPr>
        <p:spPr>
          <a:xfrm>
            <a:off x="2743200" y="3505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15" name="Google Shape;2515;p98"/>
          <p:cNvSpPr/>
          <p:nvPr/>
        </p:nvSpPr>
        <p:spPr>
          <a:xfrm>
            <a:off x="3454400" y="32766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6" name="Google Shape;2516;p98"/>
          <p:cNvSpPr/>
          <p:nvPr/>
        </p:nvSpPr>
        <p:spPr>
          <a:xfrm>
            <a:off x="3352800" y="3124200"/>
            <a:ext cx="3352800" cy="91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517" name="Google Shape;2517;p98"/>
          <p:cNvSpPr/>
          <p:nvPr/>
        </p:nvSpPr>
        <p:spPr>
          <a:xfrm>
            <a:off x="5791200" y="32766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p98"/>
          <p:cNvSpPr/>
          <p:nvPr/>
        </p:nvSpPr>
        <p:spPr>
          <a:xfrm>
            <a:off x="7416800" y="32766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9" name="Google Shape;2519;p98"/>
          <p:cNvSpPr/>
          <p:nvPr/>
        </p:nvSpPr>
        <p:spPr>
          <a:xfrm>
            <a:off x="7315200" y="3124200"/>
            <a:ext cx="3352800" cy="91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endParaRPr/>
          </a:p>
        </p:txBody>
      </p:sp>
      <p:sp>
        <p:nvSpPr>
          <p:cNvPr id="2520" name="Google Shape;2520;p98"/>
          <p:cNvSpPr/>
          <p:nvPr/>
        </p:nvSpPr>
        <p:spPr>
          <a:xfrm>
            <a:off x="9753600" y="3276600"/>
            <a:ext cx="711200" cy="533400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1" name="Google Shape;2521;p98"/>
          <p:cNvCxnSpPr/>
          <p:nvPr/>
        </p:nvCxnSpPr>
        <p:spPr>
          <a:xfrm>
            <a:off x="6502400" y="3505200"/>
            <a:ext cx="914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2" name="Google Shape;2522;p98"/>
          <p:cNvSpPr txBox="1"/>
          <p:nvPr/>
        </p:nvSpPr>
        <p:spPr>
          <a:xfrm>
            <a:off x="6807201" y="316865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523" name="Google Shape;2523;p98"/>
          <p:cNvSpPr/>
          <p:nvPr/>
        </p:nvSpPr>
        <p:spPr>
          <a:xfrm>
            <a:off x="1109134" y="4953000"/>
            <a:ext cx="607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R=S</a:t>
            </a:r>
            <a:r>
              <a:rPr baseline="3000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4" name="Google Shape;2524;p98"/>
          <p:cNvCxnSpPr/>
          <p:nvPr/>
        </p:nvCxnSpPr>
        <p:spPr>
          <a:xfrm>
            <a:off x="4165600" y="5181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5" name="Google Shape;2525;p98"/>
          <p:cNvSpPr/>
          <p:nvPr/>
        </p:nvSpPr>
        <p:spPr>
          <a:xfrm>
            <a:off x="4775200" y="4800600"/>
            <a:ext cx="3352800" cy="91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/>
          </a:p>
        </p:txBody>
      </p:sp>
      <p:sp>
        <p:nvSpPr>
          <p:cNvPr id="2526" name="Google Shape;2526;p98"/>
          <p:cNvSpPr/>
          <p:nvPr/>
        </p:nvSpPr>
        <p:spPr>
          <a:xfrm>
            <a:off x="7213600" y="49530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7" name="Google Shape;2527;p98"/>
          <p:cNvSpPr/>
          <p:nvPr/>
        </p:nvSpPr>
        <p:spPr>
          <a:xfrm>
            <a:off x="3357033" y="49530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8" name="Google Shape;2528;p98"/>
          <p:cNvCxnSpPr/>
          <p:nvPr/>
        </p:nvCxnSpPr>
        <p:spPr>
          <a:xfrm>
            <a:off x="2641600" y="5181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29" name="Google Shape;2529;p98"/>
          <p:cNvSpPr/>
          <p:nvPr/>
        </p:nvSpPr>
        <p:spPr>
          <a:xfrm>
            <a:off x="9042400" y="4953000"/>
            <a:ext cx="711200" cy="533400"/>
          </a:xfrm>
          <a:prstGeom prst="ellipse">
            <a:avLst/>
          </a:prstGeom>
          <a:noFill/>
          <a:ln cap="flat" cmpd="thinThick" w="571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0" name="Google Shape;2530;p98"/>
          <p:cNvCxnSpPr/>
          <p:nvPr/>
        </p:nvCxnSpPr>
        <p:spPr>
          <a:xfrm>
            <a:off x="7924800" y="5181600"/>
            <a:ext cx="1016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1" name="Google Shape;2531;p98"/>
          <p:cNvCxnSpPr>
            <a:stCxn id="2526" idx="1"/>
            <a:endCxn id="2532" idx="7"/>
          </p:cNvCxnSpPr>
          <p:nvPr/>
        </p:nvCxnSpPr>
        <p:spPr>
          <a:xfrm rot="5400000">
            <a:off x="6400503" y="4114465"/>
            <a:ext cx="600" cy="1833900"/>
          </a:xfrm>
          <a:prstGeom prst="curvedConnector3">
            <a:avLst>
              <a:gd fmla="val -7675927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2" name="Google Shape;2532;p98"/>
          <p:cNvSpPr/>
          <p:nvPr/>
        </p:nvSpPr>
        <p:spPr>
          <a:xfrm>
            <a:off x="4876800" y="49530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3" name="Google Shape;2533;p98"/>
          <p:cNvCxnSpPr>
            <a:stCxn id="2527" idx="5"/>
            <a:endCxn id="2529" idx="3"/>
          </p:cNvCxnSpPr>
          <p:nvPr/>
        </p:nvCxnSpPr>
        <p:spPr>
          <a:xfrm flipH="1" rot="-5400000">
            <a:off x="6555030" y="2817335"/>
            <a:ext cx="600" cy="5182500"/>
          </a:xfrm>
          <a:prstGeom prst="curvedConnector3">
            <a:avLst>
              <a:gd fmla="val 106946333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4" name="Google Shape;2534;p98"/>
          <p:cNvSpPr txBox="1"/>
          <p:nvPr/>
        </p:nvSpPr>
        <p:spPr>
          <a:xfrm>
            <a:off x="4267201" y="487680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535" name="Google Shape;2535;p98"/>
          <p:cNvSpPr txBox="1"/>
          <p:nvPr/>
        </p:nvSpPr>
        <p:spPr>
          <a:xfrm>
            <a:off x="6299201" y="598805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536" name="Google Shape;2536;p98"/>
          <p:cNvSpPr txBox="1"/>
          <p:nvPr/>
        </p:nvSpPr>
        <p:spPr>
          <a:xfrm>
            <a:off x="6197601" y="426720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  <p:sp>
        <p:nvSpPr>
          <p:cNvPr id="2537" name="Google Shape;2537;p98"/>
          <p:cNvSpPr txBox="1"/>
          <p:nvPr/>
        </p:nvSpPr>
        <p:spPr>
          <a:xfrm>
            <a:off x="8276168" y="480060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2" name="Shape 2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p9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 to ε-NFA Example</a:t>
            </a:r>
            <a:endParaRPr/>
          </a:p>
        </p:txBody>
      </p:sp>
      <p:sp>
        <p:nvSpPr>
          <p:cNvPr id="2544" name="Google Shape;2544;p9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Convert R= (ab+a)* to an NFA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proceed in stages, starting from simple elements and working our way up </a:t>
            </a:r>
            <a:endParaRPr/>
          </a:p>
        </p:txBody>
      </p:sp>
      <p:sp>
        <p:nvSpPr>
          <p:cNvPr id="2545" name="Google Shape;2545;p99"/>
          <p:cNvSpPr txBox="1"/>
          <p:nvPr/>
        </p:nvSpPr>
        <p:spPr>
          <a:xfrm>
            <a:off x="1502833" y="3698875"/>
            <a:ext cx="2952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6" name="Google Shape;2546;p99"/>
          <p:cNvSpPr/>
          <p:nvPr/>
        </p:nvSpPr>
        <p:spPr>
          <a:xfrm>
            <a:off x="5791200" y="3657600"/>
            <a:ext cx="711200" cy="533400"/>
          </a:xfrm>
          <a:prstGeom prst="ellipse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7" name="Google Shape;2547;p99"/>
          <p:cNvCxnSpPr/>
          <p:nvPr/>
        </p:nvCxnSpPr>
        <p:spPr>
          <a:xfrm>
            <a:off x="5075767" y="3886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48" name="Google Shape;2548;p99"/>
          <p:cNvSpPr txBox="1"/>
          <p:nvPr/>
        </p:nvSpPr>
        <p:spPr>
          <a:xfrm>
            <a:off x="5177367" y="3549650"/>
            <a:ext cx="2824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549" name="Google Shape;2549;p99"/>
          <p:cNvSpPr/>
          <p:nvPr/>
        </p:nvSpPr>
        <p:spPr>
          <a:xfrm>
            <a:off x="4368800" y="36576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0" name="Google Shape;2550;p99"/>
          <p:cNvCxnSpPr/>
          <p:nvPr/>
        </p:nvCxnSpPr>
        <p:spPr>
          <a:xfrm>
            <a:off x="3653367" y="38862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1" name="Google Shape;2551;p99"/>
          <p:cNvSpPr txBox="1"/>
          <p:nvPr/>
        </p:nvSpPr>
        <p:spPr>
          <a:xfrm>
            <a:off x="1524000" y="4613275"/>
            <a:ext cx="30649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2" name="Google Shape;2552;p99"/>
          <p:cNvSpPr/>
          <p:nvPr/>
        </p:nvSpPr>
        <p:spPr>
          <a:xfrm>
            <a:off x="5812367" y="4572000"/>
            <a:ext cx="711200" cy="533400"/>
          </a:xfrm>
          <a:prstGeom prst="ellipse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3" name="Google Shape;2553;p99"/>
          <p:cNvCxnSpPr/>
          <p:nvPr/>
        </p:nvCxnSpPr>
        <p:spPr>
          <a:xfrm>
            <a:off x="5096933" y="4800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4" name="Google Shape;2554;p99"/>
          <p:cNvSpPr txBox="1"/>
          <p:nvPr/>
        </p:nvSpPr>
        <p:spPr>
          <a:xfrm>
            <a:off x="5198533" y="4464050"/>
            <a:ext cx="2920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555" name="Google Shape;2555;p99"/>
          <p:cNvSpPr/>
          <p:nvPr/>
        </p:nvSpPr>
        <p:spPr>
          <a:xfrm>
            <a:off x="4389967" y="45720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6" name="Google Shape;2556;p99"/>
          <p:cNvCxnSpPr/>
          <p:nvPr/>
        </p:nvCxnSpPr>
        <p:spPr>
          <a:xfrm>
            <a:off x="3674533" y="48006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7" name="Google Shape;2557;p99"/>
          <p:cNvSpPr txBox="1"/>
          <p:nvPr/>
        </p:nvSpPr>
        <p:spPr>
          <a:xfrm>
            <a:off x="1524000" y="5486400"/>
            <a:ext cx="41710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58" name="Google Shape;2558;p99"/>
          <p:cNvCxnSpPr/>
          <p:nvPr/>
        </p:nvCxnSpPr>
        <p:spPr>
          <a:xfrm>
            <a:off x="5080000" y="567055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9" name="Google Shape;2559;p99"/>
          <p:cNvSpPr txBox="1"/>
          <p:nvPr/>
        </p:nvSpPr>
        <p:spPr>
          <a:xfrm>
            <a:off x="5181600" y="5334000"/>
            <a:ext cx="28245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/>
          </a:p>
        </p:txBody>
      </p:sp>
      <p:sp>
        <p:nvSpPr>
          <p:cNvPr id="2560" name="Google Shape;2560;p99"/>
          <p:cNvSpPr/>
          <p:nvPr/>
        </p:nvSpPr>
        <p:spPr>
          <a:xfrm>
            <a:off x="4373033" y="544195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1" name="Google Shape;2561;p99"/>
          <p:cNvCxnSpPr/>
          <p:nvPr/>
        </p:nvCxnSpPr>
        <p:spPr>
          <a:xfrm>
            <a:off x="3657600" y="567055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2" name="Google Shape;2562;p99"/>
          <p:cNvSpPr/>
          <p:nvPr/>
        </p:nvSpPr>
        <p:spPr>
          <a:xfrm>
            <a:off x="5689600" y="541020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3" name="Google Shape;2563;p99"/>
          <p:cNvSpPr/>
          <p:nvPr/>
        </p:nvSpPr>
        <p:spPr>
          <a:xfrm>
            <a:off x="8538633" y="5441950"/>
            <a:ext cx="711200" cy="533400"/>
          </a:xfrm>
          <a:prstGeom prst="ellipse">
            <a:avLst/>
          </a:prstGeom>
          <a:noFill/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4" name="Google Shape;2564;p99"/>
          <p:cNvCxnSpPr/>
          <p:nvPr/>
        </p:nvCxnSpPr>
        <p:spPr>
          <a:xfrm>
            <a:off x="7823200" y="567055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5" name="Google Shape;2565;p99"/>
          <p:cNvSpPr txBox="1"/>
          <p:nvPr/>
        </p:nvSpPr>
        <p:spPr>
          <a:xfrm>
            <a:off x="7924800" y="5334000"/>
            <a:ext cx="292068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/>
          </a:p>
        </p:txBody>
      </p:sp>
      <p:sp>
        <p:nvSpPr>
          <p:cNvPr id="2566" name="Google Shape;2566;p99"/>
          <p:cNvSpPr/>
          <p:nvPr/>
        </p:nvSpPr>
        <p:spPr>
          <a:xfrm>
            <a:off x="7116233" y="5441950"/>
            <a:ext cx="711200" cy="5334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7" name="Google Shape;2567;p99"/>
          <p:cNvCxnSpPr/>
          <p:nvPr/>
        </p:nvCxnSpPr>
        <p:spPr>
          <a:xfrm>
            <a:off x="6400800" y="567055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68" name="Google Shape;2568;p99"/>
          <p:cNvSpPr txBox="1"/>
          <p:nvPr/>
        </p:nvSpPr>
        <p:spPr>
          <a:xfrm>
            <a:off x="6502401" y="5334000"/>
            <a:ext cx="27764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2020-06-16T07:29:36Z</dcterms:created>
  <dc:creator>svm</dc:creator>
</cp:coreProperties>
</file>