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98" r:id="rId3"/>
    <p:sldId id="355" r:id="rId4"/>
    <p:sldId id="356" r:id="rId5"/>
    <p:sldId id="358" r:id="rId6"/>
    <p:sldId id="357" r:id="rId7"/>
    <p:sldId id="359" r:id="rId8"/>
    <p:sldId id="360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4:25:11.767"/>
    </inkml:context>
    <inkml:brush xml:id="br0">
      <inkml:brushProperty name="width" value="0.025" units="cm"/>
      <inkml:brushProperty name="height" value="0.15" units="cm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5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0 456,'0'0,"0"0,0 0,3-3,10-6,16-11,17-10,16-9,11-6,8-4,6-5,12-5,6-1,-14 10,-24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6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355 0,'-21'1,"2"3,0 1,1 1,0 0,0 2,0 0,1 1,0 0,1 2,-18 14,21-15,2 1,-1 0,1 0,1 1,0 0,1 1,1 0,-1 1,2 0,0 0,1 0,0 1,1 0,1 0,0 0,1 1,1-1,1 1,0 0,0 0,2-1,0 1,1 0,0-1,2 1,-1-1,2 0,0 0,1-1,9 19,4-4,2-1,0 0,2-2,1 0,1-2,1-1,0-1,2-1,1-1,46 23,-55-34,0-1,1-1,0 0,1-2,-1 0,1-2,0 0,0-2,0 0,0-1,0-2,37-6,-18 0,-1-3,0-1,0-1,-1-3,62-34,-61 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7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1 222,'0'0,"0"0,0 0,0 0,0 0,0 0,0 0,3-3,6-7,11-10,16-13,24-21,2-1,-9 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8.1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278 215,'-6'2,"0"0,0 0,0 0,0 1,0 0,1 0,-1 0,1 1,-7 6,8-7,-14 11,1 1,1 1,0 0,1 1,1 1,1 0,0 1,2 1,0-1,1 2,1 0,1 0,0 0,2 1,-4 23,4-8,2 0,1 0,2 0,1 0,3 0,0 0,3 0,13 51,1-19,2-2,4-1,2-1,3-1,53 81,-61-111,1-1,2 0,2-2,0-1,2-2,1-1,2-1,0-1,1-2,59 29,-48-33,0-2,0-2,2-1,-1-3,2-2,-1-2,1-2,0-2,1-2,-1-3,0-1,56-12,-60 6,-1-2,-1-2,1-1,-2-3,0-1,-2-2,0-2,-1-1,-1-2,-1-2,-2-1,-1-1,40-46,-43 38,-2-1,-1-1,-3-1,-1-1,-1-1,-3-1,-2-1,-1-1,-2 0,-3-1,-1 0,-3-1,-1 0,-3 0,-1 0,-3-1,-2 1,-12-67,9 87,0 1,-2 0,-1 1,-1 0,-2 0,0 1,-1 1,-2 0,-29-37,20 34,-1 1,-1 0,-1 2,-1 1,-2 2,-58-32,39 27,-2 3,0 1,-1 3,-1 2,-1 3,0 2,-1 2,-74-2,82 11,0 1,0 2,0 2,1 2,0 3,0 1,1 2,0 2,1 3,-44 23,33-9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9.2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674 599,'-33'0,"12"0,-105 4,107-2,0 1,0 1,0 0,-29 12,18-2,0 1,1 1,0 1,1 2,1 1,1 1,1 1,-30 35,44-43,1 2,0-1,1 2,0-1,1 1,1 0,1 1,1 0,0 0,1 0,1 0,1 1,1-1,0 26,3-9,0 0,3 0,0 0,3-1,0 0,24 56,-14-47,3 0,1-1,2-2,49 63,-50-76,0-2,2 0,0-1,2-2,1-1,0-1,33 17,-12-13,0-2,2-2,0-2,1-3,0-2,2-2,-1-2,1-3,0-2,0-3,0-2,0-2,0-3,0-2,-1-2,0-3,-1-2,-1-2,0-2,57-32,-70 29,-2-2,-1-2,0-1,-2-1,-2-2,0-1,34-47,-23 20,-2-1,-3-2,49-111,-69 131,-2 0,-2-1,-2-1,-1 0,-3 0,-1-1,-2 0,-2 0,-2 0,-2 0,-12-69,7 80,-1 1,-1-1,-1 2,-2-1,-2 2,0-1,-2 2,-1 0,-2 1,-1 1,0 1,-2 0,-1 2,-1 1,-49-37,34 35,-1 1,-1 1,-1 3,-1 1,-1 3,0 1,-1 2,-1 2,0 3,0 1,-73-1,75 7,1 3,0 1,0 3,0 1,0 2,1 2,1 2,0 1,1 2,0 2,2 2,-59 40,49-23,-77 77,66-52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5:00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910 565,'-4'0,"0"0,-1 0,1 1,0-1,0 1,0 0,-1 0,1 1,0-1,0 1,-5 3,-4 1,-88 32,-80 36,156-61,0 1,1 1,0 2,-42 36,22-6,1 1,2 2,3 2,2 2,-41 82,57-95,2 0,1 2,3 0,1 0,3 1,1 1,-3 51,10-67,1 0,1 0,2-1,0 1,2 0,2-1,0 0,2 0,1-1,1 0,1 0,20 33,-15-39,0 0,1 0,1-2,1 0,0-1,2-1,0-1,0-1,2-1,0 0,0-2,2-1,24 8,10 1,0-3,1-3,0-2,95 5,-75-12,-1-3,0-4,1-3,-1-4,-1-3,0-3,-1-4,-1-3,0-4,-2-3,-2-3,88-52,-89 40,-2-3,-2-4,-2-2,-2-2,99-117,-132 134,-1-1,-2-1,-2-2,-2 0,-1-1,-3-2,-1 0,-2-1,-3 0,-1-1,8-72,-17 71,-1 0,-3 0,-2-1,-1 1,-3 1,-2-1,-2 2,-2-1,-2 1,-32-66,32 82,-2 0,0 0,-2 2,-2 0,0 2,-2 0,0 1,-2 1,-1 2,-1 0,0 2,-2 1,0 1,-1 2,-51-21,38 23,-1 2,0 2,-1 2,1 2,-1 2,0 2,-58 4,3 7,0 4,-110 30,-45 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4:25:12.515"/>
    </inkml:context>
    <inkml:brush xml:id="br0">
      <inkml:brushProperty name="width" value="0.025" units="cm"/>
      <inkml:brushProperty name="height" value="0.15" units="cm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1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451 260,'-17'23,"10"-15,-51 70,4 2,-60 117,90-148,2 1,2 1,2 1,3 0,-15 95,27-120,1 0,2 0,0 1,2-1,0 0,2 0,11 38,-9-45,1-1,1 1,1-2,1 1,0-1,1-1,1 0,1 0,0-1,22 19,7 2,2-2,2-1,1-3,72 36,-88-54,0-1,1-1,1-2,0-1,0-2,0-1,46 1,-3-5,0-4,87-13,-92 5,-1-3,-1-3,0-2,129-58,-164 61,0-2,-1-1,-1-2,0-1,-2-1,-1-2,-1-1,-1-1,-1-1,42-61,-52 61,-2 0,-1 0,-1-1,-1-1,-2 0,-1 0,-1 0,-2-1,-1-1,-1 1,-2 0,-1-1,-7-51,2 48,-2 0,-1 0,-1 1,-3 0,0 1,-2 0,-2 1,-1 0,-1 2,-1 0,-41-47,23 38,-3 2,-1 1,-2 2,-1 2,-1 2,-2 2,-1 2,-1 3,0 1,-2 3,-1 1,-95-17,77 23,0 3,0 3,-1 3,1 3,-1 4,1 2,0 4,0 2,-95 31,133-32,0 1,1 1,1 1,0 2,-35 25,46-27,1 1,1 1,0 0,1 1,1 1,0 0,1 1,-14 27,6-3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2.3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2158,'0'0,"0"0,12-25,24-32,77-93,59-42,-153 171,608-603,63 70,-6 89,-665 451,45-25,-59 36,-1 1,1 0,0 0,0 0,0 1,1-1,-1 1,0 1,0-1,1 1,5 0,-3 3,-7-1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3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1,'63'3,"-1"4,111 25,-64-10,1098 149,-803-121,333 1,-727-51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3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0,'15'1,"-1"0,1 1,-1 1,0 0,16 6,69 30,-57-22,529 243,-13 28,-173-88,65 42,-130-69,336 120,-613-278,-31-12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4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 1,'-24'11,"3"3,-1 0,2 2,0 1,1 0,1 2,0 0,1 1,-27 42,27-32,2 0,0 1,2 1,2 0,0 1,-7 43,11-28,1-1,3 1,2 0,1 0,3 0,2 0,2-1,2 0,30 88,-27-101,1-1,2 0,1-1,2-1,1 0,40 47,-49-67,0-1,1 0,0-1,0 0,1-1,0 0,1-1,18 8,-20-11,-1-1,1 0,0 0,0-2,0 1,0-1,0-1,0 0,0 0,0-1,0-1,13-3,-2-1,-1-1,0-1,0-1,-1-1,0-1,18-13,103-86,-92 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4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1 413,'0'0,"0"0,0 0,0 0,0 0,0 0,2 0,11 0,13-2,17-11,15-10,12-14,8-11,6-10,2-5,3-5,-13 10,-19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05:04:5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441 4,'-32'-2,"0"1,0 1,-53 7,66-4,1 1,0 1,0 1,0 0,-24 12,32-12,0-1,0 1,0 1,1 0,0 0,0 1,1 0,0 0,0 1,-6 10,11-12,-1 1,1-1,1 1,-1 0,1 0,1 0,0 0,0 0,0 0,1 0,0 0,1 0,-1 1,3 7,1 5,1 0,1-1,1 1,10 22,-5-19,1-1,1 0,1-1,0-1,2 0,1-2,0 1,39 30,-41-38,0-1,1 0,1-1,-1 0,2-2,-1 0,1-1,0-1,1-1,-1-1,1 0,28 1,-5-7,1-1,-1-2,1-2,54-16,-30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5B055-13E1-462E-A114-3221D4060C0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1FDFB-07C6-4046-A2CC-9F50DB21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A7F15-A001-4A34-A94A-140C46B05A05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0413F-5163-4EF7-9CFA-890F4A5958B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5049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A9564-871A-4FF7-8C4E-FCCD32DD2028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4EA1D-08C1-4E17-BAF5-EF48FE3095D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563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E205D-D40F-449A-B638-5F1197573D0D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846FE-71E1-4CF8-BA12-905E799295D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789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FB93-40DC-49BC-B8D2-B8C1B55108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57906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61" y="2356741"/>
            <a:ext cx="6430160" cy="482517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082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DFAF8-B208-40B3-8B25-1C81249947F4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31590-5E27-4F84-A275-6A48904EACC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521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C92D-D6FF-4C82-B085-121AC63D1820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EADAC-5D2F-4394-A662-62428F2C2F4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2325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C78B-7BE4-4692-BC1D-A5D7EF1A35E0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DC64E-62B2-400E-B39F-71D46C72C83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067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AF2FA-6A6C-42C1-824F-49A178EA62FF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40823-B824-4D76-B753-4C878BEA9A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710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8990-69C9-4145-9A29-8170814526E0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D864-6696-4CBA-B244-B6A0D8AA5F7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2935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17267-8B24-4370-A252-A9D73580CDBF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1D957-6BD8-4F11-983D-8C78DD29950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195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3EAD6-BC08-4BC7-81A9-CA9E0C265B79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765C8-2763-4CFC-A46B-35F4249EF27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43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FEA95-5752-461E-B1DD-2D3C943BB46F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C4763-C068-4942-AF92-E9AA30E2827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4041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CC6820-992F-480D-8D12-808F3113D9FC}" type="datetimeFigureOut">
              <a:rPr lang="en-IN"/>
              <a:pPr>
                <a:defRPr/>
              </a:pPr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D0B9D5-411B-4401-9AA9-C354B672ACA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grpSp>
        <p:nvGrpSpPr>
          <p:cNvPr id="1031" name="Group 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9" name="object 7"/>
            <p:cNvSpPr txBox="1"/>
            <p:nvPr/>
          </p:nvSpPr>
          <p:spPr bwMode="auto">
            <a:xfrm>
              <a:off x="9683750" y="92075"/>
              <a:ext cx="2498725" cy="290513"/>
            </a:xfrm>
            <a:prstGeom prst="rect">
              <a:avLst/>
            </a:prstGeom>
          </p:spPr>
          <p:txBody>
            <a:bodyPr lIns="0" tIns="12700" rIns="0" bIns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  <a:defRPr/>
              </a:pP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Go, change </a:t>
              </a:r>
              <a:r>
                <a:rPr b="1" i="1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the</a:t>
              </a:r>
              <a:r>
                <a:rPr b="1" i="1" spc="-80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 </a:t>
              </a: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world</a:t>
              </a:r>
              <a:endParaRPr b="1" dirty="0">
                <a:latin typeface="Playfair Display"/>
                <a:ea typeface="ＭＳ Ｐゴシック" charset="0"/>
                <a:cs typeface="Playfair Display"/>
              </a:endParaRPr>
            </a:p>
          </p:txBody>
        </p:sp>
        <p:pic>
          <p:nvPicPr>
            <p:cNvPr id="1034" name="Picture 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5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ChangeArrowheads="1"/>
          </p:cNvSpPr>
          <p:nvPr/>
        </p:nvSpPr>
        <p:spPr bwMode="auto">
          <a:xfrm>
            <a:off x="3240740" y="3059392"/>
            <a:ext cx="5351930" cy="94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pt-BR" altLang="en-US" sz="3600" b="1" dirty="0">
                <a:solidFill>
                  <a:srgbClr val="FF0000"/>
                </a:solidFill>
                <a:latin typeface="Playfair Display" charset="0"/>
              </a:rPr>
              <a:t>DEPARTMENT OF CSE</a:t>
            </a:r>
          </a:p>
          <a:p>
            <a:pPr algn="ctr" eaLnBrk="1" hangingPunct="1">
              <a:spcBef>
                <a:spcPts val="88"/>
              </a:spcBef>
            </a:pPr>
            <a:r>
              <a:rPr lang="pt-BR" altLang="en-US" sz="2400" dirty="0">
                <a:solidFill>
                  <a:srgbClr val="00B050"/>
                </a:solidFill>
                <a:latin typeface="Playfair Display" charset="0"/>
              </a:rPr>
              <a:t>R V College of Engineering</a:t>
            </a:r>
            <a:endParaRPr lang="en-US" altLang="en-US" sz="2400" dirty="0">
              <a:solidFill>
                <a:srgbClr val="00B050"/>
              </a:solidFill>
              <a:latin typeface="Helvetica-Bold" charset="0"/>
            </a:endParaRPr>
          </a:p>
        </p:txBody>
      </p:sp>
      <p:sp>
        <p:nvSpPr>
          <p:cNvPr id="3" name="object 2"/>
          <p:cNvSpPr txBox="1">
            <a:spLocks noChangeArrowheads="1"/>
          </p:cNvSpPr>
          <p:nvPr/>
        </p:nvSpPr>
        <p:spPr bwMode="auto">
          <a:xfrm>
            <a:off x="2003612" y="1079966"/>
            <a:ext cx="8344274" cy="12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88"/>
              </a:spcBef>
            </a:pPr>
            <a:r>
              <a:rPr lang="pt-BR" altLang="en-US" sz="4000" b="1" dirty="0">
                <a:solidFill>
                  <a:srgbClr val="005893"/>
                </a:solidFill>
                <a:latin typeface="Playfair Display" charset="0"/>
              </a:rPr>
              <a:t>Finite Automata and Formal Languages(18CS52)</a:t>
            </a:r>
          </a:p>
        </p:txBody>
      </p:sp>
    </p:spTree>
    <p:extLst>
      <p:ext uri="{BB962C8B-B14F-4D97-AF65-F5344CB8AC3E}">
        <p14:creationId xmlns:p14="http://schemas.microsoft.com/office/powerpoint/2010/main" val="294350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400" y="1905000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Regular Expressions and  Automata Theory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276600"/>
            <a:ext cx="8534400" cy="1752600"/>
          </a:xfrm>
        </p:spPr>
        <p:txBody>
          <a:bodyPr/>
          <a:lstStyle/>
          <a:p>
            <a:pPr eaLnBrk="1" hangingPunct="1"/>
            <a:r>
              <a:rPr lang="en-US" dirty="0"/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286764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A6BD-3F73-4E21-8CB8-588AEB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Regular expression to </a:t>
            </a:r>
            <a:r>
              <a:rPr lang="en-US" altLang="x-none" sz="4400" dirty="0">
                <a:ea typeface="ＭＳ Ｐゴシック" charset="-128"/>
                <a:sym typeface="Symbol" charset="2"/>
              </a:rPr>
              <a:t>-NFA 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81CE-7FD7-445F-A7AA-E46ED242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(a*+b*+c*)ab</a:t>
            </a:r>
          </a:p>
          <a:p>
            <a:r>
              <a:rPr lang="en-IN" dirty="0"/>
              <a:t>(a*b*+c)*</a:t>
            </a:r>
          </a:p>
        </p:txBody>
      </p:sp>
    </p:spTree>
    <p:extLst>
      <p:ext uri="{BB962C8B-B14F-4D97-AF65-F5344CB8AC3E}">
        <p14:creationId xmlns:p14="http://schemas.microsoft.com/office/powerpoint/2010/main" val="38954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321B-FF1D-4552-94C2-6D5BD08F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Minimize the following automata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A94142-B11C-4889-AAD8-FEAB8F71D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497448"/>
              </p:ext>
            </p:extLst>
          </p:nvPr>
        </p:nvGraphicFramePr>
        <p:xfrm>
          <a:off x="838201" y="1825625"/>
          <a:ext cx="191387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59">
                  <a:extLst>
                    <a:ext uri="{9D8B030D-6E8A-4147-A177-3AD203B41FA5}">
                      <a16:colId xmlns:a16="http://schemas.microsoft.com/office/drawing/2014/main" val="1572184126"/>
                    </a:ext>
                  </a:extLst>
                </a:gridCol>
                <a:gridCol w="637959">
                  <a:extLst>
                    <a:ext uri="{9D8B030D-6E8A-4147-A177-3AD203B41FA5}">
                      <a16:colId xmlns:a16="http://schemas.microsoft.com/office/drawing/2014/main" val="1666034703"/>
                    </a:ext>
                  </a:extLst>
                </a:gridCol>
                <a:gridCol w="637959">
                  <a:extLst>
                    <a:ext uri="{9D8B030D-6E8A-4147-A177-3AD203B41FA5}">
                      <a16:colId xmlns:a16="http://schemas.microsoft.com/office/drawing/2014/main" val="73614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4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5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1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4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54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48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5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0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9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34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9D3C-7FA8-4E94-B6D6-BF5124AD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DFA to 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1982D-F437-4D6F-8847-7F42F5491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78" y="1825625"/>
            <a:ext cx="7340044" cy="4351338"/>
          </a:xfrm>
        </p:spPr>
      </p:pic>
    </p:spTree>
    <p:extLst>
      <p:ext uri="{BB962C8B-B14F-4D97-AF65-F5344CB8AC3E}">
        <p14:creationId xmlns:p14="http://schemas.microsoft.com/office/powerpoint/2010/main" val="178041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A485-C7D5-4F7A-9F0E-D9C1A885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400" dirty="0">
                <a:ea typeface="ＭＳ Ｐゴシック" charset="-128"/>
                <a:sym typeface="Symbol" charset="2"/>
              </a:rPr>
              <a:t>Convert -NFA to DFA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61DAB-3180-4B69-BCB0-C6881061F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037" y="1594805"/>
            <a:ext cx="7595485" cy="4351338"/>
          </a:xfrm>
        </p:spPr>
      </p:pic>
    </p:spTree>
    <p:extLst>
      <p:ext uri="{BB962C8B-B14F-4D97-AF65-F5344CB8AC3E}">
        <p14:creationId xmlns:p14="http://schemas.microsoft.com/office/powerpoint/2010/main" val="419007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A3A1-299C-4E6E-A5A5-0CDFA954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DFA to RE(</a:t>
            </a:r>
            <a:r>
              <a:rPr lang="en-IN" dirty="0" err="1"/>
              <a:t>kleen’s</a:t>
            </a:r>
            <a:r>
              <a:rPr lang="en-IN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4566AC-AE3F-45A9-A5DE-CAD796225E02}"/>
              </a:ext>
            </a:extLst>
          </p:cNvPr>
          <p:cNvGrpSpPr/>
          <p:nvPr/>
        </p:nvGrpSpPr>
        <p:grpSpPr>
          <a:xfrm>
            <a:off x="5903553" y="5539355"/>
            <a:ext cx="360" cy="360"/>
            <a:chOff x="5903553" y="5539355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FBE8E8-4213-4B10-A4F3-6D725FD69BDA}"/>
                    </a:ext>
                  </a:extLst>
                </p14:cNvPr>
                <p14:cNvContentPartPr/>
                <p14:nvPr/>
              </p14:nvContentPartPr>
              <p14:xfrm>
                <a:off x="5903553" y="5539355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FBE8E8-4213-4B10-A4F3-6D725FD69B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99233" y="5512715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5EBD28-5593-4638-8E49-4FC007039D6A}"/>
                    </a:ext>
                  </a:extLst>
                </p14:cNvPr>
                <p14:cNvContentPartPr/>
                <p14:nvPr/>
              </p14:nvContentPartPr>
              <p14:xfrm>
                <a:off x="5903553" y="5539355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5EBD28-5593-4638-8E49-4FC007039D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99233" y="5512715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3368F-CF13-4557-A0D4-98698BB93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791" y="1805447"/>
            <a:ext cx="5181600" cy="349567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1988D72-0570-44AB-B25A-02652D10F681}"/>
              </a:ext>
            </a:extLst>
          </p:cNvPr>
          <p:cNvGrpSpPr/>
          <p:nvPr/>
        </p:nvGrpSpPr>
        <p:grpSpPr>
          <a:xfrm>
            <a:off x="8387553" y="535715"/>
            <a:ext cx="2823840" cy="2685240"/>
            <a:chOff x="8387553" y="535715"/>
            <a:chExt cx="2823840" cy="268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BCE00C-DC0F-44B0-BDCA-F81107BAB659}"/>
                    </a:ext>
                  </a:extLst>
                </p14:cNvPr>
                <p14:cNvContentPartPr/>
                <p14:nvPr/>
              </p14:nvContentPartPr>
              <p14:xfrm>
                <a:off x="8387553" y="1717235"/>
                <a:ext cx="754560" cy="64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BCE00C-DC0F-44B0-BDCA-F81107BAB6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78553" y="1708235"/>
                  <a:ext cx="77220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9DD299-473A-4BE4-870E-76906B9DD143}"/>
                    </a:ext>
                  </a:extLst>
                </p14:cNvPr>
                <p14:cNvContentPartPr/>
                <p14:nvPr/>
              </p14:nvContentPartPr>
              <p14:xfrm>
                <a:off x="8922513" y="979235"/>
                <a:ext cx="904680" cy="77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9DD299-473A-4BE4-870E-76906B9DD1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3513" y="970595"/>
                  <a:ext cx="92232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CD6CFC-4EDA-4A64-A5D7-63CFF5BFD332}"/>
                    </a:ext>
                  </a:extLst>
                </p14:cNvPr>
                <p14:cNvContentPartPr/>
                <p14:nvPr/>
              </p14:nvContentPartPr>
              <p14:xfrm>
                <a:off x="9144993" y="1925675"/>
                <a:ext cx="995760" cy="12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CD6CFC-4EDA-4A64-A5D7-63CFF5BFD3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36353" y="1917035"/>
                  <a:ext cx="1013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29EBFD-A6EE-46E4-B6F2-A2534D5202C6}"/>
                    </a:ext>
                  </a:extLst>
                </p14:cNvPr>
                <p14:cNvContentPartPr/>
                <p14:nvPr/>
              </p14:nvContentPartPr>
              <p14:xfrm>
                <a:off x="8928993" y="2288555"/>
                <a:ext cx="1166040" cy="55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29EBFD-A6EE-46E4-B6F2-A2534D5202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9993" y="2279555"/>
                  <a:ext cx="11836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017CB2-99BA-4E2E-A548-FF67CBF2E767}"/>
                    </a:ext>
                  </a:extLst>
                </p14:cNvPr>
                <p14:cNvContentPartPr/>
                <p14:nvPr/>
              </p14:nvContentPartPr>
              <p14:xfrm>
                <a:off x="8968593" y="799955"/>
                <a:ext cx="304200" cy="509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017CB2-99BA-4E2E-A548-FF67CBF2E7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59953" y="791315"/>
                  <a:ext cx="3218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B57D2B-5EDD-44BB-ABC4-E2493E7B62FB}"/>
                    </a:ext>
                  </a:extLst>
                </p14:cNvPr>
                <p14:cNvContentPartPr/>
                <p14:nvPr/>
              </p14:nvContentPartPr>
              <p14:xfrm>
                <a:off x="8989113" y="966275"/>
                <a:ext cx="245880" cy="14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B57D2B-5EDD-44BB-ABC4-E2493E7B62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0473" y="957275"/>
                  <a:ext cx="263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92C11E-4595-46B6-9AD1-5679B6FC1394}"/>
                    </a:ext>
                  </a:extLst>
                </p14:cNvPr>
                <p14:cNvContentPartPr/>
                <p14:nvPr/>
              </p14:nvContentPartPr>
              <p14:xfrm>
                <a:off x="9564393" y="1651715"/>
                <a:ext cx="298440" cy="258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92C11E-4595-46B6-9AD1-5679B6FC13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55753" y="1643075"/>
                  <a:ext cx="316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EE2679-7A7E-438A-A757-636B0D6E6295}"/>
                    </a:ext>
                  </a:extLst>
                </p14:cNvPr>
                <p14:cNvContentPartPr/>
                <p14:nvPr/>
              </p14:nvContentPartPr>
              <p14:xfrm>
                <a:off x="9602553" y="1719035"/>
                <a:ext cx="272520" cy="16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EE2679-7A7E-438A-A757-636B0D6E62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93553" y="1710395"/>
                  <a:ext cx="290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2B673F-98C8-4AE3-BEFC-1FCD8BA6A025}"/>
                    </a:ext>
                  </a:extLst>
                </p14:cNvPr>
                <p14:cNvContentPartPr/>
                <p14:nvPr/>
              </p14:nvContentPartPr>
              <p14:xfrm>
                <a:off x="9601473" y="2161475"/>
                <a:ext cx="366480" cy="320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2B673F-98C8-4AE3-BEFC-1FCD8BA6A0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92473" y="2152475"/>
                  <a:ext cx="384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C3C7EF-C1EB-4EE1-83F6-6FE356B2C5DD}"/>
                    </a:ext>
                  </a:extLst>
                </p14:cNvPr>
                <p14:cNvContentPartPr/>
                <p14:nvPr/>
              </p14:nvContentPartPr>
              <p14:xfrm>
                <a:off x="9716673" y="2347955"/>
                <a:ext cx="87840" cy="79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C3C7EF-C1EB-4EE1-83F6-6FE356B2C5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8033" y="2339315"/>
                  <a:ext cx="105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B99953-FE4F-42D3-A216-E1EBA1C26688}"/>
                    </a:ext>
                  </a:extLst>
                </p14:cNvPr>
                <p14:cNvContentPartPr/>
                <p14:nvPr/>
              </p14:nvContentPartPr>
              <p14:xfrm>
                <a:off x="9905673" y="535715"/>
                <a:ext cx="768960" cy="67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B99953-FE4F-42D3-A216-E1EBA1C266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97033" y="527075"/>
                  <a:ext cx="78660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2D5B1C-BB47-47AA-80AD-56E8113BAE45}"/>
                    </a:ext>
                  </a:extLst>
                </p14:cNvPr>
                <p14:cNvContentPartPr/>
                <p14:nvPr/>
              </p14:nvContentPartPr>
              <p14:xfrm>
                <a:off x="10250553" y="1419875"/>
                <a:ext cx="795960" cy="730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2D5B1C-BB47-47AA-80AD-56E8113BAE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41553" y="1410875"/>
                  <a:ext cx="8136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CC2BAB-AFE0-4D33-8819-707D536A30CA}"/>
                    </a:ext>
                  </a:extLst>
                </p14:cNvPr>
                <p14:cNvContentPartPr/>
                <p14:nvPr/>
              </p14:nvContentPartPr>
              <p14:xfrm>
                <a:off x="10261713" y="2387915"/>
                <a:ext cx="949680" cy="83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CC2BAB-AFE0-4D33-8819-707D536A30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3073" y="2379275"/>
                  <a:ext cx="967320" cy="85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BB8392F-C362-4D12-B973-3AA3DE598A40}"/>
              </a:ext>
            </a:extLst>
          </p:cNvPr>
          <p:cNvSpPr txBox="1"/>
          <p:nvPr/>
        </p:nvSpPr>
        <p:spPr>
          <a:xfrm>
            <a:off x="1029810" y="3746377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a*b(a*+</a:t>
            </a:r>
            <a:r>
              <a:rPr lang="en-IN" dirty="0" err="1"/>
              <a:t>ba</a:t>
            </a:r>
            <a:r>
              <a:rPr lang="en-IN" dirty="0"/>
              <a:t>*b)*a*</a:t>
            </a:r>
          </a:p>
        </p:txBody>
      </p:sp>
    </p:spTree>
    <p:extLst>
      <p:ext uri="{BB962C8B-B14F-4D97-AF65-F5344CB8AC3E}">
        <p14:creationId xmlns:p14="http://schemas.microsoft.com/office/powerpoint/2010/main" val="220872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7D12-9856-412D-BA00-F7451CB8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939D-27DB-422E-923C-44725F0E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24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23890&quot;&gt;&lt;object type=&quot;3&quot; unique_id=&quot;23891&quot;&gt;&lt;property id=&quot;20148&quot; value=&quot;5&quot;/&gt;&lt;property id=&quot;20300&quot; value=&quot;Slide 1&quot;/&gt;&lt;property id=&quot;20307&quot; value=&quot;257&quot;/&gt;&lt;/object&gt;&lt;/object&gt;&lt;object type=&quot;8&quot; unique_id=&quot;2389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125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Helvetica-Bold</vt:lpstr>
      <vt:lpstr>Playfair Display</vt:lpstr>
      <vt:lpstr>Wingdings</vt:lpstr>
      <vt:lpstr>1_Office Theme</vt:lpstr>
      <vt:lpstr>PowerPoint Presentation</vt:lpstr>
      <vt:lpstr>Regular Expressions and  Automata Theory</vt:lpstr>
      <vt:lpstr>Convert Regular expression to -NFA  </vt:lpstr>
      <vt:lpstr>Minimize the following automata</vt:lpstr>
      <vt:lpstr>Convert DFA to RE</vt:lpstr>
      <vt:lpstr>Convert -NFA to DFA</vt:lpstr>
      <vt:lpstr>Convert DFA to RE(kleen’s)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svm</dc:creator>
  <cp:lastModifiedBy>Anala M R</cp:lastModifiedBy>
  <cp:revision>39</cp:revision>
  <dcterms:created xsi:type="dcterms:W3CDTF">2020-06-16T07:29:36Z</dcterms:created>
  <dcterms:modified xsi:type="dcterms:W3CDTF">2020-09-22T05:54:49Z</dcterms:modified>
</cp:coreProperties>
</file>