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1" r:id="rId3"/>
    <p:sldId id="292" r:id="rId4"/>
    <p:sldId id="324" r:id="rId5"/>
    <p:sldId id="294" r:id="rId6"/>
    <p:sldId id="295" r:id="rId7"/>
    <p:sldId id="320" r:id="rId8"/>
    <p:sldId id="296" r:id="rId9"/>
    <p:sldId id="321" r:id="rId10"/>
    <p:sldId id="325" r:id="rId11"/>
    <p:sldId id="297" r:id="rId12"/>
    <p:sldId id="298" r:id="rId13"/>
    <p:sldId id="299" r:id="rId14"/>
    <p:sldId id="300" r:id="rId15"/>
    <p:sldId id="322" r:id="rId16"/>
    <p:sldId id="301" r:id="rId17"/>
    <p:sldId id="302" r:id="rId18"/>
    <p:sldId id="303" r:id="rId19"/>
    <p:sldId id="304" r:id="rId20"/>
    <p:sldId id="306" r:id="rId21"/>
    <p:sldId id="307" r:id="rId22"/>
    <p:sldId id="305" r:id="rId23"/>
    <p:sldId id="309" r:id="rId24"/>
    <p:sldId id="326" r:id="rId25"/>
    <p:sldId id="310" r:id="rId26"/>
    <p:sldId id="311" r:id="rId27"/>
    <p:sldId id="323" r:id="rId28"/>
    <p:sldId id="308" r:id="rId29"/>
    <p:sldId id="312" r:id="rId30"/>
    <p:sldId id="313" r:id="rId31"/>
    <p:sldId id="314" r:id="rId32"/>
    <p:sldId id="316" r:id="rId33"/>
    <p:sldId id="319" r:id="rId34"/>
    <p:sldId id="317" r:id="rId35"/>
    <p:sldId id="318" r:id="rId36"/>
    <p:sldId id="315" r:id="rId37"/>
    <p:sldId id="290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 varScale="1">
        <p:scale>
          <a:sx n="66" d="100"/>
          <a:sy n="66" d="100"/>
        </p:scale>
        <p:origin x="-141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5112939-BBFA-4A76-8D56-C0375F783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6EDC64B-57D8-41F0-86BD-34C3B0AFA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2E4EC-25BC-49A6-8B85-DC5C78B0F4F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EA534-B757-4327-B4D7-193CAFC8A43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87995-8DD0-4306-8D27-2E81E75B61B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2DF6-F40C-4893-8F70-BFC9A28174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E607-D0E0-4072-82AD-EFBDE772B8A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9644A-82EC-416F-91FB-6A0BE982ABF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3616F-D661-40E8-AA42-76C44A2EAA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AD65A-2AD0-425F-8A4C-3F4D2E1C126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9DB62-5CDA-4382-8F11-003757DE85F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17C87-0136-4337-AB07-DBAD07E1737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5A968-AB65-437A-9A13-8348BD48B35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3F5FA-1E36-4DD4-BB45-CD60E637F14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295F-7DBF-4024-8BE2-90288FD16C4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99998-9F1A-421D-855F-52341F7BB67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FC3FD-AFCF-41E9-86E1-506D216B056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69E2F-C749-4287-9478-6C019C38F89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79164-15C5-4867-90C5-DC32E19B8CE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15AD0-BCD2-40EF-9FC4-266784FBB4B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1D3ED-F06C-4107-A1E2-9A33FED8CF8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26CDB-2FD9-4558-BB4E-84A406F444A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17433-F0CD-4BF7-8E57-FE070C396E3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93C0F-9B5F-4240-B4AB-FC4CE53F6ED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CA055-1D9E-4981-96A2-5F17D321FF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D58AA-C6FD-4D76-8F84-0C641B10582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160C1-8B64-4256-B05D-39E7E844C2B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10521-6883-44A5-AF72-DF7FF7F79B0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C3B37-A7AF-4287-9279-6BCFEA7D0F4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919A0-D34A-44A4-B651-C996A31DEB8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5DD9B-47A5-4604-B284-87C7D5D4287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79409-9E59-4419-A771-33FD8A2D1C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4F7E0-BD65-47AF-B335-A2196E806C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F4BDD-D172-4632-93D0-BE4398704B7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485C-47D7-4B59-8628-DFAED8BE5A7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73989-8856-44C5-A1FE-BB296AED688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AAF78-EE5A-4530-A7FC-DFAE5BFDFBC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F0340-418E-414F-BAC0-35D69722A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4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0EA1-CA86-49B3-9AEE-E0F9E744D8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6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CACA4-A11C-4D82-B585-9DDD245582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9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8F6D1-8681-43CD-80DD-0DC0C737F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5579068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46" y="2356742"/>
            <a:ext cx="4822620" cy="482517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08287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14AC7-722E-4DAA-B38C-7797E73DDF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1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455B9-BA7E-4902-ADEF-20B5FAB5A4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25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A0E46-D08A-4878-AB30-3E010CEF2D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67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09D32-D536-46AF-B0BF-B5EFC04D58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0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EFFD-B227-4F04-9E5B-E8CEDB7449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35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C6821-4D16-4903-BC8E-11CFAF26C5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5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0D0ED-DCEA-4BD4-89D5-B75786A41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A285C-19F6-4EC9-9C38-84BB9B208D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4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BD8F6D1-8681-43CD-80DD-0DC0C737F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9" name="object 7"/>
            <p:cNvSpPr txBox="1"/>
            <p:nvPr/>
          </p:nvSpPr>
          <p:spPr bwMode="auto">
            <a:xfrm>
              <a:off x="9683751" y="92075"/>
              <a:ext cx="2498725" cy="566822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Go, change </a:t>
              </a:r>
              <a:r>
                <a:rPr b="1" i="1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the</a:t>
              </a:r>
              <a:r>
                <a:rPr b="1" i="1" spc="-80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 </a:t>
              </a: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world</a:t>
              </a:r>
              <a:endParaRPr b="1" dirty="0">
                <a:latin typeface="Playfair Display"/>
                <a:ea typeface="ＭＳ Ｐゴシック" charset="0"/>
                <a:cs typeface="Playfair Display"/>
              </a:endParaRPr>
            </a:p>
          </p:txBody>
        </p:sp>
        <p:pic>
          <p:nvPicPr>
            <p:cNvPr id="1034" name="Picture 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045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Pushdown Automata (PDA)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UNIT </a:t>
            </a:r>
            <a:r>
              <a:rPr lang="en-US" smtClean="0"/>
              <a:t>-III</a:t>
            </a:r>
            <a:endParaRPr lang="en-US" dirty="0" smtClean="0"/>
          </a:p>
        </p:txBody>
      </p:sp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DF9DE-1BCF-47D3-BE88-CA58F0E3852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 2: language of balanced paranthesis (another design)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00830-2E8B-4814-BE9D-CA51CC160A2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389063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2293" name="Oval 12"/>
          <p:cNvSpPr>
            <a:spLocks noChangeArrowheads="1"/>
          </p:cNvSpPr>
          <p:nvPr/>
        </p:nvSpPr>
        <p:spPr bwMode="auto">
          <a:xfrm>
            <a:off x="3478213" y="3717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2294" name="Line 13"/>
          <p:cNvSpPr>
            <a:spLocks noChangeShapeType="1"/>
          </p:cNvSpPr>
          <p:nvPr/>
        </p:nvSpPr>
        <p:spPr bwMode="auto">
          <a:xfrm flipV="1">
            <a:off x="2744788" y="3870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4"/>
          <p:cNvSpPr>
            <a:spLocks/>
          </p:cNvSpPr>
          <p:nvPr/>
        </p:nvSpPr>
        <p:spPr bwMode="auto">
          <a:xfrm>
            <a:off x="3300413" y="3336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352800" y="2438400"/>
            <a:ext cx="99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2592388" y="3595688"/>
            <a:ext cx="5857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3840163" y="3878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4725988" y="3649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4802188" y="3725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3976688" y="3505200"/>
            <a:ext cx="906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2302" name="Text Box 23"/>
          <p:cNvSpPr txBox="1">
            <a:spLocks noChangeArrowheads="1"/>
          </p:cNvSpPr>
          <p:nvPr/>
        </p:nvSpPr>
        <p:spPr bwMode="auto">
          <a:xfrm>
            <a:off x="2592388" y="3929063"/>
            <a:ext cx="9064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nimBg="1"/>
      <p:bldP spid="38" grpId="0" animBg="1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PDA’s Instantaneous Description (ID)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A PDA has a configuration at any given instance: 	</a:t>
            </a:r>
            <a:r>
              <a:rPr lang="en-US" sz="2400" b="1" smtClean="0"/>
              <a:t>(q,w,y)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q -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 - remainder of the input (i.e., unconsumed part)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y - current stack contents as a string from top to bottom of stack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If </a:t>
            </a:r>
            <a:r>
              <a:rPr lang="el-GR" sz="2000" smtClean="0">
                <a:cs typeface="Tahoma" pitchFamily="28" charset="0"/>
              </a:rPr>
              <a:t>δ(</a:t>
            </a:r>
            <a:r>
              <a:rPr lang="el-GR" sz="2000" smtClean="0">
                <a:solidFill>
                  <a:srgbClr val="7030A0"/>
                </a:solidFill>
                <a:cs typeface="Tahoma" pitchFamily="28" charset="0"/>
              </a:rPr>
              <a:t>q,a, X</a:t>
            </a:r>
            <a:r>
              <a:rPr lang="el-GR" sz="2000" smtClean="0">
                <a:cs typeface="Tahoma" pitchFamily="28" charset="0"/>
              </a:rPr>
              <a:t>)={(</a:t>
            </a:r>
            <a:r>
              <a:rPr lang="el-GR" sz="2000" smtClean="0">
                <a:solidFill>
                  <a:srgbClr val="7030A0"/>
                </a:solidFill>
                <a:cs typeface="Tahoma" pitchFamily="28" charset="0"/>
              </a:rPr>
              <a:t>p, A</a:t>
            </a:r>
            <a:r>
              <a:rPr lang="el-GR" sz="2000" smtClean="0">
                <a:cs typeface="Tahoma" pitchFamily="28" charset="0"/>
              </a:rPr>
              <a:t>)} is a transition, then</a:t>
            </a:r>
            <a:r>
              <a:rPr lang="en-US" sz="2000" smtClean="0">
                <a:cs typeface="Tahoma" pitchFamily="28" charset="0"/>
              </a:rPr>
              <a:t> the following are also true</a:t>
            </a:r>
            <a:r>
              <a:rPr lang="el-GR" sz="2000" smtClean="0">
                <a:cs typeface="Tahoma" pitchFamily="2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smtClean="0">
                <a:solidFill>
                  <a:srgbClr val="7030A0"/>
                </a:solidFill>
              </a:rPr>
              <a:t>q, a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7030A0"/>
                </a:solidFill>
              </a:rPr>
              <a:t>X</a:t>
            </a:r>
            <a:r>
              <a:rPr lang="en-US" sz="2000" smtClean="0"/>
              <a:t> ) |--- (</a:t>
            </a:r>
            <a:r>
              <a:rPr lang="en-US" sz="2000" smtClean="0">
                <a:solidFill>
                  <a:srgbClr val="7030A0"/>
                </a:solidFill>
              </a:rPr>
              <a:t>p</a:t>
            </a:r>
            <a:r>
              <a:rPr lang="en-US" sz="2000" smtClean="0"/>
              <a:t>,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7030A0"/>
                </a:solidFill>
              </a:rPr>
              <a:t>A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smtClean="0">
                <a:solidFill>
                  <a:srgbClr val="7030A0"/>
                </a:solidFill>
              </a:rPr>
              <a:t>q, a</a:t>
            </a:r>
            <a:r>
              <a:rPr lang="en-US" sz="2000" smtClean="0"/>
              <a:t>w, </a:t>
            </a:r>
            <a:r>
              <a:rPr lang="en-US" sz="2000" smtClean="0">
                <a:solidFill>
                  <a:srgbClr val="7030A0"/>
                </a:solidFill>
              </a:rPr>
              <a:t>X</a:t>
            </a:r>
            <a:r>
              <a:rPr lang="en-US" sz="2000" smtClean="0"/>
              <a:t>B ) |--- (</a:t>
            </a:r>
            <a:r>
              <a:rPr lang="en-US" sz="2000" smtClean="0">
                <a:solidFill>
                  <a:srgbClr val="7030A0"/>
                </a:solidFill>
              </a:rPr>
              <a:t>p</a:t>
            </a:r>
            <a:r>
              <a:rPr lang="en-US" sz="2000" smtClean="0"/>
              <a:t>,w,</a:t>
            </a:r>
            <a:r>
              <a:rPr lang="en-US" sz="2000" smtClean="0">
                <a:solidFill>
                  <a:srgbClr val="7030A0"/>
                </a:solidFill>
              </a:rPr>
              <a:t>A</a:t>
            </a:r>
            <a:r>
              <a:rPr lang="en-US" sz="2000" smtClean="0"/>
              <a:t>B)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smtClean="0"/>
              <a:t>|--- sign is called a “turnstile notation” and represents one move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smtClean="0"/>
              <a:t>|---* sign represents a sequence of moves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ABB4A-2DD6-456B-8F68-C309F156EB9E}" type="slidenum">
              <a:rPr lang="en-US" smtClean="0"/>
              <a:pPr/>
              <a:t>11</a:t>
            </a:fld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81000" y="41148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304800" y="51816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the PDA for L</a:t>
            </a:r>
            <a:r>
              <a:rPr lang="en-US" baseline="-25000" smtClean="0"/>
              <a:t>wwr</a:t>
            </a:r>
            <a:r>
              <a:rPr lang="en-US" smtClean="0"/>
              <a:t> work on input “1111”?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F264-E69A-44E8-8073-DC761F93DF0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84325" y="2579688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,1111,Z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600200" y="31686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67640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676400" y="43878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695450" y="507365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1752600" y="5768975"/>
            <a:ext cx="142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3829050" y="571500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3752850" y="5073650"/>
            <a:ext cx="1428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3676650" y="4343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360045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,111,1Z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0" name="Text Box 16"/>
          <p:cNvSpPr txBox="1">
            <a:spLocks noChangeArrowheads="1"/>
          </p:cNvSpPr>
          <p:nvPr/>
        </p:nvSpPr>
        <p:spPr bwMode="auto">
          <a:xfrm>
            <a:off x="3505200" y="30924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,1111,Z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581650" y="3048000"/>
            <a:ext cx="124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581650" y="370205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5715000" y="4997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5734050" y="56832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5734050" y="62928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2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6" name="Line 23"/>
          <p:cNvSpPr>
            <a:spLocks noChangeShapeType="1"/>
          </p:cNvSpPr>
          <p:nvPr/>
        </p:nvSpPr>
        <p:spPr bwMode="auto">
          <a:xfrm>
            <a:off x="2209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4"/>
          <p:cNvSpPr>
            <a:spLocks noChangeShapeType="1"/>
          </p:cNvSpPr>
          <p:nvPr/>
        </p:nvSpPr>
        <p:spPr bwMode="auto">
          <a:xfrm>
            <a:off x="2209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5"/>
          <p:cNvSpPr>
            <a:spLocks noChangeShapeType="1"/>
          </p:cNvSpPr>
          <p:nvPr/>
        </p:nvSpPr>
        <p:spPr bwMode="auto">
          <a:xfrm>
            <a:off x="2209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6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7"/>
          <p:cNvSpPr>
            <a:spLocks noChangeShapeType="1"/>
          </p:cNvSpPr>
          <p:nvPr/>
        </p:nvSpPr>
        <p:spPr bwMode="auto">
          <a:xfrm>
            <a:off x="2209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8"/>
          <p:cNvSpPr>
            <a:spLocks noChangeShapeType="1"/>
          </p:cNvSpPr>
          <p:nvPr/>
        </p:nvSpPr>
        <p:spPr bwMode="auto">
          <a:xfrm>
            <a:off x="42672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>
            <a:off x="6096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30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28956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2"/>
          <p:cNvSpPr>
            <a:spLocks noChangeShapeType="1"/>
          </p:cNvSpPr>
          <p:nvPr/>
        </p:nvSpPr>
        <p:spPr bwMode="auto">
          <a:xfrm>
            <a:off x="28956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2971800" y="4114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4"/>
          <p:cNvSpPr>
            <a:spLocks noChangeShapeType="1"/>
          </p:cNvSpPr>
          <p:nvPr/>
        </p:nvSpPr>
        <p:spPr bwMode="auto">
          <a:xfrm>
            <a:off x="2971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5"/>
          <p:cNvSpPr>
            <a:spLocks noChangeShapeType="1"/>
          </p:cNvSpPr>
          <p:nvPr/>
        </p:nvSpPr>
        <p:spPr bwMode="auto">
          <a:xfrm>
            <a:off x="4876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6"/>
          <p:cNvSpPr>
            <a:spLocks noChangeShapeType="1"/>
          </p:cNvSpPr>
          <p:nvPr/>
        </p:nvSpPr>
        <p:spPr bwMode="auto">
          <a:xfrm>
            <a:off x="4724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>
            <a:off x="4876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Text Box 40"/>
          <p:cNvSpPr txBox="1">
            <a:spLocks noChangeArrowheads="1"/>
          </p:cNvSpPr>
          <p:nvPr/>
        </p:nvSpPr>
        <p:spPr bwMode="auto">
          <a:xfrm>
            <a:off x="7118350" y="5029200"/>
            <a:ext cx="1573213" cy="155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u="sng"/>
              <a:t>Acceptance by </a:t>
            </a:r>
            <a:br>
              <a:rPr lang="en-US" sz="1600" i="1" u="sng"/>
            </a:br>
            <a:r>
              <a:rPr lang="en-US" sz="1600" i="1" u="sng"/>
              <a:t>final state:</a:t>
            </a:r>
            <a:endParaRPr lang="en-US" sz="1600"/>
          </a:p>
          <a:p>
            <a:r>
              <a:rPr lang="en-US" sz="1600"/>
              <a:t/>
            </a:r>
            <a:br>
              <a:rPr lang="en-US" sz="1600"/>
            </a:br>
            <a:r>
              <a:rPr lang="en-US" sz="1600"/>
              <a:t>= </a:t>
            </a:r>
            <a:r>
              <a:rPr lang="en-US" sz="1600" i="1"/>
              <a:t>empty input</a:t>
            </a:r>
            <a:r>
              <a:rPr lang="en-US" sz="1600"/>
              <a:t>  </a:t>
            </a:r>
            <a:br>
              <a:rPr lang="en-US" sz="1600"/>
            </a:br>
            <a:r>
              <a:rPr lang="en-US" sz="1600"/>
              <a:t>   AND</a:t>
            </a:r>
            <a:br>
              <a:rPr lang="en-US" sz="1600"/>
            </a:br>
            <a:r>
              <a:rPr lang="en-US" sz="1600"/>
              <a:t>   </a:t>
            </a:r>
            <a:r>
              <a:rPr lang="en-US" sz="1600" i="1"/>
              <a:t>final state</a:t>
            </a:r>
            <a:endParaRPr lang="en-US" sz="1600"/>
          </a:p>
        </p:txBody>
      </p:sp>
      <p:sp>
        <p:nvSpPr>
          <p:cNvPr id="14372" name="Line 41"/>
          <p:cNvSpPr>
            <a:spLocks noChangeShapeType="1"/>
          </p:cNvSpPr>
          <p:nvPr/>
        </p:nvSpPr>
        <p:spPr bwMode="auto">
          <a:xfrm flipH="1">
            <a:off x="6705600" y="5638800"/>
            <a:ext cx="457200" cy="838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3352800" y="2057400"/>
            <a:ext cx="5399088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moves made by the non-deterministic PDA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2808288" y="2797175"/>
            <a:ext cx="2879725" cy="3778250"/>
          </a:xfrm>
          <a:custGeom>
            <a:avLst/>
            <a:gdLst>
              <a:gd name="connsiteX0" fmla="*/ 0 w 2879123"/>
              <a:gd name="connsiteY0" fmla="*/ 0 h 3777342"/>
              <a:gd name="connsiteX1" fmla="*/ 10886 w 2879123"/>
              <a:gd name="connsiteY1" fmla="*/ 457200 h 3777342"/>
              <a:gd name="connsiteX2" fmla="*/ 21772 w 2879123"/>
              <a:gd name="connsiteY2" fmla="*/ 533400 h 3777342"/>
              <a:gd name="connsiteX3" fmla="*/ 43543 w 2879123"/>
              <a:gd name="connsiteY3" fmla="*/ 772885 h 3777342"/>
              <a:gd name="connsiteX4" fmla="*/ 54429 w 2879123"/>
              <a:gd name="connsiteY4" fmla="*/ 805542 h 3777342"/>
              <a:gd name="connsiteX5" fmla="*/ 76200 w 2879123"/>
              <a:gd name="connsiteY5" fmla="*/ 892628 h 3777342"/>
              <a:gd name="connsiteX6" fmla="*/ 97972 w 2879123"/>
              <a:gd name="connsiteY6" fmla="*/ 925285 h 3777342"/>
              <a:gd name="connsiteX7" fmla="*/ 163286 w 2879123"/>
              <a:gd name="connsiteY7" fmla="*/ 1012371 h 3777342"/>
              <a:gd name="connsiteX8" fmla="*/ 217715 w 2879123"/>
              <a:gd name="connsiteY8" fmla="*/ 1077685 h 3777342"/>
              <a:gd name="connsiteX9" fmla="*/ 283029 w 2879123"/>
              <a:gd name="connsiteY9" fmla="*/ 1121228 h 3777342"/>
              <a:gd name="connsiteX10" fmla="*/ 370115 w 2879123"/>
              <a:gd name="connsiteY10" fmla="*/ 1186542 h 3777342"/>
              <a:gd name="connsiteX11" fmla="*/ 424543 w 2879123"/>
              <a:gd name="connsiteY11" fmla="*/ 1230085 h 3777342"/>
              <a:gd name="connsiteX12" fmla="*/ 478972 w 2879123"/>
              <a:gd name="connsiteY12" fmla="*/ 1284514 h 3777342"/>
              <a:gd name="connsiteX13" fmla="*/ 576943 w 2879123"/>
              <a:gd name="connsiteY13" fmla="*/ 1306285 h 3777342"/>
              <a:gd name="connsiteX14" fmla="*/ 674915 w 2879123"/>
              <a:gd name="connsiteY14" fmla="*/ 1328057 h 3777342"/>
              <a:gd name="connsiteX15" fmla="*/ 707572 w 2879123"/>
              <a:gd name="connsiteY15" fmla="*/ 1338942 h 3777342"/>
              <a:gd name="connsiteX16" fmla="*/ 925286 w 2879123"/>
              <a:gd name="connsiteY16" fmla="*/ 1360714 h 3777342"/>
              <a:gd name="connsiteX17" fmla="*/ 1132115 w 2879123"/>
              <a:gd name="connsiteY17" fmla="*/ 1382485 h 3777342"/>
              <a:gd name="connsiteX18" fmla="*/ 1164772 w 2879123"/>
              <a:gd name="connsiteY18" fmla="*/ 1393371 h 3777342"/>
              <a:gd name="connsiteX19" fmla="*/ 1208315 w 2879123"/>
              <a:gd name="connsiteY19" fmla="*/ 1404257 h 3777342"/>
              <a:gd name="connsiteX20" fmla="*/ 1295400 w 2879123"/>
              <a:gd name="connsiteY20" fmla="*/ 1426028 h 3777342"/>
              <a:gd name="connsiteX21" fmla="*/ 1513115 w 2879123"/>
              <a:gd name="connsiteY21" fmla="*/ 1436914 h 3777342"/>
              <a:gd name="connsiteX22" fmla="*/ 1600200 w 2879123"/>
              <a:gd name="connsiteY22" fmla="*/ 1458685 h 3777342"/>
              <a:gd name="connsiteX23" fmla="*/ 1632857 w 2879123"/>
              <a:gd name="connsiteY23" fmla="*/ 1469571 h 3777342"/>
              <a:gd name="connsiteX24" fmla="*/ 1807029 w 2879123"/>
              <a:gd name="connsiteY24" fmla="*/ 1491342 h 3777342"/>
              <a:gd name="connsiteX25" fmla="*/ 2166257 w 2879123"/>
              <a:gd name="connsiteY25" fmla="*/ 1513114 h 3777342"/>
              <a:gd name="connsiteX26" fmla="*/ 2351315 w 2879123"/>
              <a:gd name="connsiteY26" fmla="*/ 1524000 h 3777342"/>
              <a:gd name="connsiteX27" fmla="*/ 2394857 w 2879123"/>
              <a:gd name="connsiteY27" fmla="*/ 1534885 h 3777342"/>
              <a:gd name="connsiteX28" fmla="*/ 2427515 w 2879123"/>
              <a:gd name="connsiteY28" fmla="*/ 1545771 h 3777342"/>
              <a:gd name="connsiteX29" fmla="*/ 2492829 w 2879123"/>
              <a:gd name="connsiteY29" fmla="*/ 1556657 h 3777342"/>
              <a:gd name="connsiteX30" fmla="*/ 2547257 w 2879123"/>
              <a:gd name="connsiteY30" fmla="*/ 1567542 h 3777342"/>
              <a:gd name="connsiteX31" fmla="*/ 2590800 w 2879123"/>
              <a:gd name="connsiteY31" fmla="*/ 1578428 h 3777342"/>
              <a:gd name="connsiteX32" fmla="*/ 2656115 w 2879123"/>
              <a:gd name="connsiteY32" fmla="*/ 1589314 h 3777342"/>
              <a:gd name="connsiteX33" fmla="*/ 2721429 w 2879123"/>
              <a:gd name="connsiteY33" fmla="*/ 1621971 h 3777342"/>
              <a:gd name="connsiteX34" fmla="*/ 2754086 w 2879123"/>
              <a:gd name="connsiteY34" fmla="*/ 1687285 h 3777342"/>
              <a:gd name="connsiteX35" fmla="*/ 2775857 w 2879123"/>
              <a:gd name="connsiteY35" fmla="*/ 1709057 h 3777342"/>
              <a:gd name="connsiteX36" fmla="*/ 2797629 w 2879123"/>
              <a:gd name="connsiteY36" fmla="*/ 1774371 h 3777342"/>
              <a:gd name="connsiteX37" fmla="*/ 2808515 w 2879123"/>
              <a:gd name="connsiteY37" fmla="*/ 1807028 h 3777342"/>
              <a:gd name="connsiteX38" fmla="*/ 2819400 w 2879123"/>
              <a:gd name="connsiteY38" fmla="*/ 2013857 h 3777342"/>
              <a:gd name="connsiteX39" fmla="*/ 2841172 w 2879123"/>
              <a:gd name="connsiteY39" fmla="*/ 2079171 h 3777342"/>
              <a:gd name="connsiteX40" fmla="*/ 2852057 w 2879123"/>
              <a:gd name="connsiteY40" fmla="*/ 2111828 h 3777342"/>
              <a:gd name="connsiteX41" fmla="*/ 2862943 w 2879123"/>
              <a:gd name="connsiteY41" fmla="*/ 2144485 h 3777342"/>
              <a:gd name="connsiteX42" fmla="*/ 2873829 w 2879123"/>
              <a:gd name="connsiteY42" fmla="*/ 3777342 h 37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879123" h="3777342">
                <a:moveTo>
                  <a:pt x="0" y="0"/>
                </a:moveTo>
                <a:cubicBezTo>
                  <a:pt x="3629" y="152400"/>
                  <a:pt x="4669" y="304884"/>
                  <a:pt x="10886" y="457200"/>
                </a:cubicBezTo>
                <a:cubicBezTo>
                  <a:pt x="11932" y="482837"/>
                  <a:pt x="19339" y="507858"/>
                  <a:pt x="21772" y="533400"/>
                </a:cubicBezTo>
                <a:cubicBezTo>
                  <a:pt x="28848" y="607696"/>
                  <a:pt x="29725" y="696889"/>
                  <a:pt x="43543" y="772885"/>
                </a:cubicBezTo>
                <a:cubicBezTo>
                  <a:pt x="45596" y="784174"/>
                  <a:pt x="51646" y="794410"/>
                  <a:pt x="54429" y="805542"/>
                </a:cubicBezTo>
                <a:cubicBezTo>
                  <a:pt x="60638" y="830377"/>
                  <a:pt x="63761" y="867749"/>
                  <a:pt x="76200" y="892628"/>
                </a:cubicBezTo>
                <a:cubicBezTo>
                  <a:pt x="82051" y="904330"/>
                  <a:pt x="90715" y="914399"/>
                  <a:pt x="97972" y="925285"/>
                </a:cubicBezTo>
                <a:cubicBezTo>
                  <a:pt x="119122" y="988738"/>
                  <a:pt x="95933" y="935396"/>
                  <a:pt x="163286" y="1012371"/>
                </a:cubicBezTo>
                <a:cubicBezTo>
                  <a:pt x="201573" y="1056128"/>
                  <a:pt x="166420" y="1037789"/>
                  <a:pt x="217715" y="1077685"/>
                </a:cubicBezTo>
                <a:cubicBezTo>
                  <a:pt x="238369" y="1093749"/>
                  <a:pt x="264527" y="1102726"/>
                  <a:pt x="283029" y="1121228"/>
                </a:cubicBezTo>
                <a:cubicBezTo>
                  <a:pt x="345571" y="1183771"/>
                  <a:pt x="313116" y="1167544"/>
                  <a:pt x="370115" y="1186542"/>
                </a:cubicBezTo>
                <a:cubicBezTo>
                  <a:pt x="388258" y="1201056"/>
                  <a:pt x="407273" y="1214542"/>
                  <a:pt x="424543" y="1230085"/>
                </a:cubicBezTo>
                <a:cubicBezTo>
                  <a:pt x="443614" y="1247249"/>
                  <a:pt x="458446" y="1269119"/>
                  <a:pt x="478972" y="1284514"/>
                </a:cubicBezTo>
                <a:cubicBezTo>
                  <a:pt x="494287" y="1296000"/>
                  <a:pt x="573946" y="1305786"/>
                  <a:pt x="576943" y="1306285"/>
                </a:cubicBezTo>
                <a:cubicBezTo>
                  <a:pt x="650453" y="1330789"/>
                  <a:pt x="559976" y="1302516"/>
                  <a:pt x="674915" y="1328057"/>
                </a:cubicBezTo>
                <a:cubicBezTo>
                  <a:pt x="686116" y="1330546"/>
                  <a:pt x="696254" y="1337056"/>
                  <a:pt x="707572" y="1338942"/>
                </a:cubicBezTo>
                <a:cubicBezTo>
                  <a:pt x="744324" y="1345067"/>
                  <a:pt x="896080" y="1358059"/>
                  <a:pt x="925286" y="1360714"/>
                </a:cubicBezTo>
                <a:cubicBezTo>
                  <a:pt x="1037391" y="1388741"/>
                  <a:pt x="896873" y="1356348"/>
                  <a:pt x="1132115" y="1382485"/>
                </a:cubicBezTo>
                <a:cubicBezTo>
                  <a:pt x="1143519" y="1383752"/>
                  <a:pt x="1153739" y="1390219"/>
                  <a:pt x="1164772" y="1393371"/>
                </a:cubicBezTo>
                <a:cubicBezTo>
                  <a:pt x="1179157" y="1397481"/>
                  <a:pt x="1193930" y="1400147"/>
                  <a:pt x="1208315" y="1404257"/>
                </a:cubicBezTo>
                <a:cubicBezTo>
                  <a:pt x="1246381" y="1415133"/>
                  <a:pt x="1249301" y="1422340"/>
                  <a:pt x="1295400" y="1426028"/>
                </a:cubicBezTo>
                <a:cubicBezTo>
                  <a:pt x="1367831" y="1431823"/>
                  <a:pt x="1440543" y="1433285"/>
                  <a:pt x="1513115" y="1436914"/>
                </a:cubicBezTo>
                <a:cubicBezTo>
                  <a:pt x="1587765" y="1461798"/>
                  <a:pt x="1495112" y="1432413"/>
                  <a:pt x="1600200" y="1458685"/>
                </a:cubicBezTo>
                <a:cubicBezTo>
                  <a:pt x="1611332" y="1461468"/>
                  <a:pt x="1621656" y="1467082"/>
                  <a:pt x="1632857" y="1469571"/>
                </a:cubicBezTo>
                <a:cubicBezTo>
                  <a:pt x="1688106" y="1481849"/>
                  <a:pt x="1752269" y="1485866"/>
                  <a:pt x="1807029" y="1491342"/>
                </a:cubicBezTo>
                <a:cubicBezTo>
                  <a:pt x="1944143" y="1537048"/>
                  <a:pt x="1817500" y="1498273"/>
                  <a:pt x="2166257" y="1513114"/>
                </a:cubicBezTo>
                <a:cubicBezTo>
                  <a:pt x="2227994" y="1515741"/>
                  <a:pt x="2289629" y="1520371"/>
                  <a:pt x="2351315" y="1524000"/>
                </a:cubicBezTo>
                <a:cubicBezTo>
                  <a:pt x="2365829" y="1527628"/>
                  <a:pt x="2380472" y="1530775"/>
                  <a:pt x="2394857" y="1534885"/>
                </a:cubicBezTo>
                <a:cubicBezTo>
                  <a:pt x="2405890" y="1538037"/>
                  <a:pt x="2416313" y="1543282"/>
                  <a:pt x="2427515" y="1545771"/>
                </a:cubicBezTo>
                <a:cubicBezTo>
                  <a:pt x="2449061" y="1550559"/>
                  <a:pt x="2471113" y="1552709"/>
                  <a:pt x="2492829" y="1556657"/>
                </a:cubicBezTo>
                <a:cubicBezTo>
                  <a:pt x="2511032" y="1559967"/>
                  <a:pt x="2529196" y="1563528"/>
                  <a:pt x="2547257" y="1567542"/>
                </a:cubicBezTo>
                <a:cubicBezTo>
                  <a:pt x="2561862" y="1570787"/>
                  <a:pt x="2576129" y="1575494"/>
                  <a:pt x="2590800" y="1578428"/>
                </a:cubicBezTo>
                <a:cubicBezTo>
                  <a:pt x="2612443" y="1582757"/>
                  <a:pt x="2634343" y="1585685"/>
                  <a:pt x="2656115" y="1589314"/>
                </a:cubicBezTo>
                <a:cubicBezTo>
                  <a:pt x="2682675" y="1598167"/>
                  <a:pt x="2700328" y="1600870"/>
                  <a:pt x="2721429" y="1621971"/>
                </a:cubicBezTo>
                <a:cubicBezTo>
                  <a:pt x="2762717" y="1663259"/>
                  <a:pt x="2727528" y="1643020"/>
                  <a:pt x="2754086" y="1687285"/>
                </a:cubicBezTo>
                <a:cubicBezTo>
                  <a:pt x="2759366" y="1696086"/>
                  <a:pt x="2768600" y="1701800"/>
                  <a:pt x="2775857" y="1709057"/>
                </a:cubicBezTo>
                <a:lnTo>
                  <a:pt x="2797629" y="1774371"/>
                </a:lnTo>
                <a:lnTo>
                  <a:pt x="2808515" y="1807028"/>
                </a:lnTo>
                <a:cubicBezTo>
                  <a:pt x="2812143" y="1875971"/>
                  <a:pt x="2811174" y="1945310"/>
                  <a:pt x="2819400" y="2013857"/>
                </a:cubicBezTo>
                <a:cubicBezTo>
                  <a:pt x="2822134" y="2036643"/>
                  <a:pt x="2833915" y="2057400"/>
                  <a:pt x="2841172" y="2079171"/>
                </a:cubicBezTo>
                <a:lnTo>
                  <a:pt x="2852057" y="2111828"/>
                </a:lnTo>
                <a:lnTo>
                  <a:pt x="2862943" y="2144485"/>
                </a:lnTo>
                <a:cubicBezTo>
                  <a:pt x="2879123" y="3131413"/>
                  <a:pt x="2873829" y="2587141"/>
                  <a:pt x="2873829" y="3777342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75" name="Text Box 18"/>
          <p:cNvSpPr txBox="1">
            <a:spLocks noChangeArrowheads="1"/>
          </p:cNvSpPr>
          <p:nvPr/>
        </p:nvSpPr>
        <p:spPr bwMode="auto">
          <a:xfrm>
            <a:off x="3810000" y="60960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6" name="Text Box 18"/>
          <p:cNvSpPr txBox="1">
            <a:spLocks noChangeArrowheads="1"/>
          </p:cNvSpPr>
          <p:nvPr/>
        </p:nvSpPr>
        <p:spPr bwMode="auto">
          <a:xfrm>
            <a:off x="1752600" y="61722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7" name="Line 23"/>
          <p:cNvSpPr>
            <a:spLocks noChangeShapeType="1"/>
          </p:cNvSpPr>
          <p:nvPr/>
        </p:nvSpPr>
        <p:spPr bwMode="auto">
          <a:xfrm>
            <a:off x="2133600" y="2209800"/>
            <a:ext cx="0" cy="304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Principles about IDs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 1:</a:t>
            </a:r>
            <a:r>
              <a:rPr lang="en-US" sz="2800" smtClean="0"/>
              <a:t> If for a PDA, </a:t>
            </a:r>
            <a:br>
              <a:rPr lang="en-US" sz="2800" smtClean="0"/>
            </a:br>
            <a:r>
              <a:rPr lang="en-US" sz="2800" smtClean="0">
                <a:solidFill>
                  <a:schemeClr val="hlink"/>
                </a:solidFill>
              </a:rPr>
              <a:t>(q, x, A) |---* (p, y, B)</a:t>
            </a:r>
            <a:r>
              <a:rPr lang="en-US" sz="2800" smtClean="0"/>
              <a:t>, then for any string </a:t>
            </a:r>
            <a:br>
              <a:rPr lang="en-US" sz="2800" smtClean="0"/>
            </a:br>
            <a:r>
              <a:rPr lang="en-US" sz="2800" smtClean="0"/>
              <a:t>w </a:t>
            </a:r>
            <a:r>
              <a:rPr lang="en-US" sz="2800" smtClean="0">
                <a:sym typeface="Symbol" pitchFamily="28" charset="2"/>
              </a:rPr>
              <a:t></a:t>
            </a:r>
            <a:r>
              <a:rPr lang="en-US" sz="2800" smtClean="0"/>
              <a:t> ∑* and 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800" smtClean="0"/>
              <a:t> </a:t>
            </a:r>
            <a:r>
              <a:rPr lang="en-US" sz="2800" smtClean="0">
                <a:sym typeface="Symbol" pitchFamily="28" charset="2"/>
              </a:rPr>
              <a:t></a:t>
            </a:r>
            <a:r>
              <a:rPr lang="en-US" sz="2800" smtClean="0"/>
              <a:t> </a:t>
            </a:r>
            <a:r>
              <a:rPr lang="en-US" sz="2800" smtClean="0">
                <a:sym typeface="Symbol" pitchFamily="28" charset="2"/>
              </a:rPr>
              <a:t></a:t>
            </a:r>
            <a:r>
              <a:rPr lang="en-US" sz="2800" smtClean="0"/>
              <a:t>*,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(</a:t>
            </a:r>
            <a:r>
              <a:rPr lang="en-US" sz="2400" smtClean="0">
                <a:solidFill>
                  <a:srgbClr val="FF0000"/>
                </a:solidFill>
              </a:rPr>
              <a:t>q, x </a:t>
            </a:r>
            <a:r>
              <a:rPr lang="en-US" sz="2400" smtClean="0">
                <a:solidFill>
                  <a:schemeClr val="folHlink"/>
                </a:solidFill>
              </a:rPr>
              <a:t>w,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>
                <a:solidFill>
                  <a:schemeClr val="folHlink"/>
                </a:solidFill>
              </a:rPr>
              <a:t>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 smtClean="0">
                <a:solidFill>
                  <a:schemeClr val="folHlink"/>
                </a:solidFill>
              </a:rPr>
              <a:t>) |---* (</a:t>
            </a:r>
            <a:r>
              <a:rPr lang="en-US" sz="2400" smtClean="0">
                <a:solidFill>
                  <a:srgbClr val="FF0000"/>
                </a:solidFill>
              </a:rPr>
              <a:t>p</a:t>
            </a:r>
            <a:r>
              <a:rPr lang="en-US" sz="2400" smtClean="0">
                <a:solidFill>
                  <a:schemeClr val="folHlink"/>
                </a:solidFill>
              </a:rPr>
              <a:t>, </a:t>
            </a:r>
            <a:r>
              <a:rPr lang="en-US" sz="2400" smtClean="0">
                <a:solidFill>
                  <a:srgbClr val="FF0000"/>
                </a:solidFill>
              </a:rPr>
              <a:t>y </a:t>
            </a:r>
            <a:r>
              <a:rPr lang="en-US" sz="2400" smtClean="0">
                <a:solidFill>
                  <a:schemeClr val="folHlink"/>
                </a:solidFill>
              </a:rPr>
              <a:t>w,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>
                <a:solidFill>
                  <a:schemeClr val="folHlink"/>
                </a:solidFill>
              </a:rPr>
              <a:t>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 smtClean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 2: </a:t>
            </a:r>
            <a:r>
              <a:rPr lang="en-US" sz="2800" smtClean="0"/>
              <a:t>If for a PDA, </a:t>
            </a:r>
            <a:br>
              <a:rPr lang="en-US" sz="2800" smtClean="0"/>
            </a:br>
            <a:r>
              <a:rPr lang="en-US" sz="2800" smtClean="0">
                <a:solidFill>
                  <a:schemeClr val="folHlink"/>
                </a:solidFill>
              </a:rPr>
              <a:t>(</a:t>
            </a:r>
            <a:r>
              <a:rPr lang="en-US" sz="2800" smtClean="0">
                <a:solidFill>
                  <a:srgbClr val="FF0000"/>
                </a:solidFill>
              </a:rPr>
              <a:t>q, x </a:t>
            </a:r>
            <a:r>
              <a:rPr lang="en-US" sz="2800" smtClean="0">
                <a:solidFill>
                  <a:schemeClr val="folHlink"/>
                </a:solidFill>
              </a:rPr>
              <a:t>w, </a:t>
            </a:r>
            <a:r>
              <a:rPr lang="en-US" sz="2800" smtClean="0">
                <a:solidFill>
                  <a:srgbClr val="FF0000"/>
                </a:solidFill>
              </a:rPr>
              <a:t>A</a:t>
            </a:r>
            <a:r>
              <a:rPr lang="en-US" sz="2800" smtClean="0">
                <a:solidFill>
                  <a:schemeClr val="folHlink"/>
                </a:solidFill>
              </a:rPr>
              <a:t>) |---* (</a:t>
            </a:r>
            <a:r>
              <a:rPr lang="en-US" sz="2800" smtClean="0">
                <a:solidFill>
                  <a:srgbClr val="FF0000"/>
                </a:solidFill>
              </a:rPr>
              <a:t>p, y </a:t>
            </a:r>
            <a:r>
              <a:rPr lang="en-US" sz="2800" smtClean="0">
                <a:solidFill>
                  <a:schemeClr val="folHlink"/>
                </a:solidFill>
              </a:rPr>
              <a:t>w, </a:t>
            </a:r>
            <a:r>
              <a:rPr lang="en-US" sz="2800" smtClean="0">
                <a:solidFill>
                  <a:srgbClr val="FF0000"/>
                </a:solidFill>
              </a:rPr>
              <a:t>B</a:t>
            </a:r>
            <a:r>
              <a:rPr lang="en-US" sz="2800" smtClean="0">
                <a:solidFill>
                  <a:schemeClr val="folHlink"/>
                </a:solidFill>
              </a:rPr>
              <a:t>)</a:t>
            </a:r>
            <a:r>
              <a:rPr lang="en-US" sz="2800" smtClean="0"/>
              <a:t>, then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(q, x, A) |---* (p, y, B)</a:t>
            </a:r>
            <a:r>
              <a:rPr lang="en-US" sz="2400" smtClean="0"/>
              <a:t> 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2A49F-391D-4E73-BEE7-141AA2DC2E7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Acceptance by…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final state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folHlink"/>
                </a:solidFill>
              </a:rPr>
              <a:t>L(P)</a:t>
            </a:r>
            <a:r>
              <a:rPr lang="en-US" sz="2400" smtClean="0"/>
              <a:t> by </a:t>
            </a:r>
            <a:r>
              <a:rPr lang="en-US" sz="2400" i="1" smtClean="0"/>
              <a:t>final state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folHlink"/>
                </a:solidFill>
              </a:rPr>
              <a:t>{w | (q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,w,Z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) |---* (q,</a:t>
            </a:r>
            <a:r>
              <a:rPr lang="en-US" sz="200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folHlink"/>
                </a:solidFill>
              </a:rPr>
              <a:t>, A) }</a:t>
            </a:r>
            <a:r>
              <a:rPr lang="en-US" sz="2000" smtClean="0"/>
              <a:t>, s.t.,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F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empty stack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hlink"/>
                </a:solidFill>
              </a:rPr>
              <a:t>N(P)</a:t>
            </a:r>
            <a:r>
              <a:rPr lang="en-US" sz="2400" smtClean="0"/>
              <a:t> by </a:t>
            </a:r>
            <a:r>
              <a:rPr lang="en-US" sz="2400" i="1" smtClean="0"/>
              <a:t>empty stack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hlink"/>
                </a:solidFill>
              </a:rPr>
              <a:t>{w | (q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,w,Z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) |---* (q,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) }</a:t>
            </a:r>
            <a:r>
              <a:rPr lang="en-US" sz="2000" smtClean="0"/>
              <a:t>, for any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Q.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F432D-B774-4403-B665-BB9D1C3E563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794500" y="2895600"/>
            <a:ext cx="1987550" cy="8302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in a final state?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72200" y="6027738"/>
            <a:ext cx="2185988" cy="83026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is the stack empty?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228600" y="0"/>
            <a:ext cx="66421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two types of PDAs that one can design: </a:t>
            </a:r>
          </a:p>
          <a:p>
            <a:r>
              <a:rPr lang="en-US"/>
              <a:t>	those that accept by </a:t>
            </a:r>
            <a:r>
              <a:rPr lang="en-US" u="sng"/>
              <a:t>final state</a:t>
            </a:r>
            <a:r>
              <a:rPr lang="en-US"/>
              <a:t> or by </a:t>
            </a:r>
            <a:r>
              <a:rPr lang="en-US" u="sng"/>
              <a:t>empty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019800"/>
            <a:ext cx="6080125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Does a PDA that accepts by </a:t>
            </a:r>
            <a:r>
              <a:rPr lang="en-US" u="sng" dirty="0"/>
              <a:t>empty stack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need any final state specified in the design?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1" grpId="0" animBg="1"/>
      <p:bldP spid="1434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L of balanced parenthesis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9DE23-20F8-4E02-8F7A-49C39141943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2" name="Oval 12"/>
          <p:cNvSpPr>
            <a:spLocks noChangeArrowheads="1"/>
          </p:cNvSpPr>
          <p:nvPr/>
        </p:nvSpPr>
        <p:spPr bwMode="auto">
          <a:xfrm>
            <a:off x="1800225" y="4479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7413" name="Line 13"/>
          <p:cNvSpPr>
            <a:spLocks noChangeShapeType="1"/>
          </p:cNvSpPr>
          <p:nvPr/>
        </p:nvSpPr>
        <p:spPr bwMode="auto">
          <a:xfrm flipV="1">
            <a:off x="1066800" y="4632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Freeform 14"/>
          <p:cNvSpPr>
            <a:spLocks/>
          </p:cNvSpPr>
          <p:nvPr/>
        </p:nvSpPr>
        <p:spPr bwMode="auto">
          <a:xfrm>
            <a:off x="1622425" y="4098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1674813" y="3200400"/>
            <a:ext cx="9921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914400" y="4357688"/>
            <a:ext cx="585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17417" name="Line 19"/>
          <p:cNvSpPr>
            <a:spLocks noChangeShapeType="1"/>
          </p:cNvSpPr>
          <p:nvPr/>
        </p:nvSpPr>
        <p:spPr bwMode="auto">
          <a:xfrm flipV="1">
            <a:off x="2162175" y="4640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20"/>
          <p:cNvSpPr>
            <a:spLocks noChangeArrowheads="1"/>
          </p:cNvSpPr>
          <p:nvPr/>
        </p:nvSpPr>
        <p:spPr bwMode="auto">
          <a:xfrm>
            <a:off x="3048000" y="4411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21"/>
          <p:cNvSpPr>
            <a:spLocks noChangeArrowheads="1"/>
          </p:cNvSpPr>
          <p:nvPr/>
        </p:nvSpPr>
        <p:spPr bwMode="auto">
          <a:xfrm>
            <a:off x="3124200" y="4487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2298700" y="4267200"/>
            <a:ext cx="906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1" name="Text Box 23"/>
          <p:cNvSpPr txBox="1">
            <a:spLocks noChangeArrowheads="1"/>
          </p:cNvSpPr>
          <p:nvPr/>
        </p:nvSpPr>
        <p:spPr bwMode="auto">
          <a:xfrm>
            <a:off x="914400" y="46910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762000" y="2514600"/>
            <a:ext cx="365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PDA that accepts by final state</a:t>
            </a:r>
          </a:p>
        </p:txBody>
      </p:sp>
      <p:cxnSp>
        <p:nvCxnSpPr>
          <p:cNvPr id="17423" name="Straight Connector 28"/>
          <p:cNvCxnSpPr>
            <a:cxnSpLocks noChangeShapeType="1"/>
          </p:cNvCxnSpPr>
          <p:nvPr/>
        </p:nvCxnSpPr>
        <p:spPr bwMode="auto">
          <a:xfrm>
            <a:off x="4572000" y="2057400"/>
            <a:ext cx="0" cy="350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876800" y="2209800"/>
            <a:ext cx="2892425" cy="2928938"/>
            <a:chOff x="4876800" y="2590800"/>
            <a:chExt cx="2892735" cy="2548354"/>
          </a:xfrm>
        </p:grpSpPr>
        <p:grpSp>
          <p:nvGrpSpPr>
            <p:cNvPr id="17428" name="Group 30"/>
            <p:cNvGrpSpPr>
              <a:grpSpLocks/>
            </p:cNvGrpSpPr>
            <p:nvPr/>
          </p:nvGrpSpPr>
          <p:grpSpPr bwMode="auto">
            <a:xfrm>
              <a:off x="4876800" y="2590800"/>
              <a:ext cx="2892735" cy="2346325"/>
              <a:chOff x="4876800" y="2590800"/>
              <a:chExt cx="2892735" cy="2346325"/>
            </a:xfrm>
          </p:grpSpPr>
          <p:sp>
            <p:nvSpPr>
              <p:cNvPr id="17430" name="Oval 6"/>
              <p:cNvSpPr>
                <a:spLocks noChangeArrowheads="1"/>
              </p:cNvSpPr>
              <p:nvPr/>
            </p:nvSpPr>
            <p:spPr bwMode="auto">
              <a:xfrm>
                <a:off x="6530975" y="4556125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17431" name="Line 8"/>
              <p:cNvSpPr>
                <a:spLocks noChangeShapeType="1"/>
              </p:cNvSpPr>
              <p:nvPr/>
            </p:nvSpPr>
            <p:spPr bwMode="auto">
              <a:xfrm>
                <a:off x="5997575" y="4708525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Freeform 9"/>
              <p:cNvSpPr>
                <a:spLocks/>
              </p:cNvSpPr>
              <p:nvPr/>
            </p:nvSpPr>
            <p:spPr bwMode="auto">
              <a:xfrm>
                <a:off x="6353175" y="4175125"/>
                <a:ext cx="673100" cy="457200"/>
              </a:xfrm>
              <a:custGeom>
                <a:avLst/>
                <a:gdLst>
                  <a:gd name="T0" fmla="*/ 2147483647 w 424"/>
                  <a:gd name="T1" fmla="*/ 2147483647 h 288"/>
                  <a:gd name="T2" fmla="*/ 2147483647 w 424"/>
                  <a:gd name="T3" fmla="*/ 2147483647 h 288"/>
                  <a:gd name="T4" fmla="*/ 2147483647 w 424"/>
                  <a:gd name="T5" fmla="*/ 0 h 288"/>
                  <a:gd name="T6" fmla="*/ 2147483647 w 424"/>
                  <a:gd name="T7" fmla="*/ 2147483647 h 288"/>
                  <a:gd name="T8" fmla="*/ 2147483647 w 424"/>
                  <a:gd name="T9" fmla="*/ 2147483647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"/>
                  <a:gd name="T16" fmla="*/ 0 h 288"/>
                  <a:gd name="T17" fmla="*/ 424 w 42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" h="288">
                    <a:moveTo>
                      <a:pt x="112" y="288"/>
                    </a:moveTo>
                    <a:cubicBezTo>
                      <a:pt x="56" y="240"/>
                      <a:pt x="0" y="192"/>
                      <a:pt x="16" y="144"/>
                    </a:cubicBezTo>
                    <a:cubicBezTo>
                      <a:pt x="32" y="96"/>
                      <a:pt x="144" y="0"/>
                      <a:pt x="208" y="0"/>
                    </a:cubicBezTo>
                    <a:cubicBezTo>
                      <a:pt x="272" y="0"/>
                      <a:pt x="376" y="96"/>
                      <a:pt x="400" y="144"/>
                    </a:cubicBezTo>
                    <a:cubicBezTo>
                      <a:pt x="424" y="192"/>
                      <a:pt x="388" y="240"/>
                      <a:pt x="352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10"/>
              <p:cNvSpPr txBox="1">
                <a:spLocks noChangeArrowheads="1"/>
              </p:cNvSpPr>
              <p:nvPr/>
            </p:nvSpPr>
            <p:spPr bwMode="auto">
              <a:xfrm>
                <a:off x="5715000" y="4365625"/>
                <a:ext cx="5854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start</a:t>
                </a:r>
              </a:p>
            </p:txBody>
          </p:sp>
          <p:sp>
            <p:nvSpPr>
              <p:cNvPr id="17434" name="Text Box 11"/>
              <p:cNvSpPr txBox="1">
                <a:spLocks noChangeArrowheads="1"/>
              </p:cNvSpPr>
              <p:nvPr/>
            </p:nvSpPr>
            <p:spPr bwMode="auto">
              <a:xfrm>
                <a:off x="6382791" y="3124200"/>
                <a:ext cx="994183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(,Z</a:t>
                </a:r>
                <a:r>
                  <a:rPr lang="en-US" sz="1600" baseline="-25000"/>
                  <a:t>0 </a:t>
                </a:r>
                <a:r>
                  <a:rPr lang="en-US" sz="1600"/>
                  <a:t>/ ( Z</a:t>
                </a:r>
                <a:r>
                  <a:rPr lang="en-US" sz="1600" baseline="-25000"/>
                  <a:t>0</a:t>
                </a:r>
              </a:p>
              <a:p>
                <a:r>
                  <a:rPr lang="en-US" sz="1600"/>
                  <a:t>(, (</a:t>
                </a:r>
                <a:r>
                  <a:rPr lang="en-US" sz="1600" baseline="-25000"/>
                  <a:t> </a:t>
                </a:r>
                <a:r>
                  <a:rPr lang="en-US" sz="1600"/>
                  <a:t>/ ( (</a:t>
                </a:r>
                <a:endParaRPr lang="en-US" sz="1600" baseline="-25000"/>
              </a:p>
              <a:p>
                <a:r>
                  <a:rPr lang="en-US" sz="1600"/>
                  <a:t>), (</a:t>
                </a:r>
                <a:r>
                  <a:rPr lang="en-US" sz="1600" baseline="-25000"/>
                  <a:t> </a:t>
                </a:r>
                <a:r>
                  <a:rPr lang="en-US" sz="1600"/>
                  <a:t>/ </a:t>
                </a:r>
                <a:r>
                  <a:rPr lang="en-US" sz="1600">
                    <a:sym typeface="Symbol" pitchFamily="28" charset="2"/>
                  </a:rPr>
                  <a:t></a:t>
                </a:r>
                <a:endParaRPr lang="en-US" sz="1600" baseline="-25000"/>
              </a:p>
              <a:p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,Z</a:t>
                </a:r>
                <a:r>
                  <a:rPr lang="en-US" sz="1600" b="1" baseline="-25000">
                    <a:solidFill>
                      <a:srgbClr val="FF0000"/>
                    </a:solidFill>
                  </a:rPr>
                  <a:t>0 </a:t>
                </a:r>
                <a:r>
                  <a:rPr lang="en-US" sz="1600" b="1">
                    <a:solidFill>
                      <a:srgbClr val="FF0000"/>
                    </a:solidFill>
                  </a:rPr>
                  <a:t>/ </a:t>
                </a:r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 </a:t>
                </a:r>
                <a:endParaRPr lang="en-US" sz="1600" b="1">
                  <a:solidFill>
                    <a:srgbClr val="FF0000"/>
                  </a:solidFill>
                  <a:latin typeface="ヒラギノ角ゴ Pro W3" pitchFamily="28" charset="-128"/>
                </a:endParaRPr>
              </a:p>
            </p:txBody>
          </p:sp>
          <p:sp>
            <p:nvSpPr>
              <p:cNvPr id="17435" name="TextBox 29"/>
              <p:cNvSpPr txBox="1">
                <a:spLocks noChangeArrowheads="1"/>
              </p:cNvSpPr>
              <p:nvPr/>
            </p:nvSpPr>
            <p:spPr bwMode="auto">
              <a:xfrm>
                <a:off x="4876800" y="2590800"/>
                <a:ext cx="2892735" cy="708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u="sng"/>
                  <a:t>An equivalent PDA that </a:t>
                </a:r>
                <a:br>
                  <a:rPr lang="en-US" u="sng"/>
                </a:br>
                <a:r>
                  <a:rPr lang="en-US" u="sng"/>
                  <a:t>accepts by empty stack</a:t>
                </a:r>
              </a:p>
            </p:txBody>
          </p:sp>
        </p:grp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9060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pitchFamily="28" charset="2"/>
                </a:rPr>
                <a:t></a:t>
              </a:r>
              <a:r>
                <a:rPr lang="en-US" sz="1600"/>
                <a:t>,Z</a:t>
              </a:r>
              <a:r>
                <a:rPr lang="en-US" sz="1600" baseline="-25000"/>
                <a:t>0</a:t>
              </a:r>
              <a:r>
                <a:rPr lang="en-US" sz="1600"/>
                <a:t>/ Z</a:t>
              </a:r>
              <a:r>
                <a:rPr lang="en-US" sz="1600" baseline="-25000"/>
                <a:t>0</a:t>
              </a:r>
              <a:r>
                <a:rPr lang="en-US" sz="1600"/>
                <a:t> </a:t>
              </a:r>
              <a:endParaRPr lang="en-US" sz="1600">
                <a:latin typeface="ヒラギノ角ゴ Pro W3" pitchFamily="28" charset="-128"/>
              </a:endParaRPr>
            </a:p>
          </p:txBody>
        </p:sp>
      </p:grpSp>
      <p:sp>
        <p:nvSpPr>
          <p:cNvPr id="17425" name="TextBox 33"/>
          <p:cNvSpPr txBox="1">
            <a:spLocks noChangeArrowheads="1"/>
          </p:cNvSpPr>
          <p:nvPr/>
        </p:nvSpPr>
        <p:spPr bwMode="auto">
          <a:xfrm>
            <a:off x="609600" y="3124200"/>
            <a:ext cx="54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F</a:t>
            </a:r>
            <a:r>
              <a:rPr lang="en-US" b="1"/>
              <a:t>: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3028950"/>
            <a:ext cx="56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N</a:t>
            </a:r>
            <a:r>
              <a:rPr lang="en-US" b="1"/>
              <a:t>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6172200"/>
            <a:ext cx="681196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1" dirty="0"/>
              <a:t>How will these two PDAs work on the input: ( ( ( ) ) ( ) )  (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for L</a:t>
            </a:r>
            <a:r>
              <a:rPr lang="en-US" baseline="-25000" smtClean="0"/>
              <a:t>wwr</a:t>
            </a:r>
            <a:r>
              <a:rPr lang="en-US" smtClean="0"/>
              <a:t>: Proof of correctness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chemeClr val="folHlink"/>
                </a:solidFill>
              </a:rPr>
              <a:t>Theorem:</a:t>
            </a:r>
            <a:r>
              <a:rPr lang="en-US" sz="2800" dirty="0" smtClean="0"/>
              <a:t> The PDA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accepts a string x by final state </a:t>
            </a:r>
            <a:r>
              <a:rPr lang="en-US" sz="2800" dirty="0" smtClean="0">
                <a:solidFill>
                  <a:schemeClr val="tx2"/>
                </a:solidFill>
              </a:rPr>
              <a:t>if and only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if</a:t>
            </a:r>
            <a:r>
              <a:rPr lang="en-US" sz="2800" dirty="0" smtClean="0"/>
              <a:t> x is of the form </a:t>
            </a:r>
            <a:r>
              <a:rPr lang="en-US" sz="2800" dirty="0" err="1" smtClean="0"/>
              <a:t>ww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.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chemeClr val="folHlink"/>
                </a:solidFill>
              </a:rPr>
              <a:t>Proof: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 smtClean="0"/>
              <a:t>(if-part)</a:t>
            </a:r>
            <a:r>
              <a:rPr lang="en-US" sz="2400" dirty="0" smtClean="0"/>
              <a:t> If the string is of the form </a:t>
            </a:r>
            <a:r>
              <a:rPr lang="en-US" sz="2400" dirty="0" err="1" smtClean="0"/>
              <a:t>ww</a:t>
            </a:r>
            <a:r>
              <a:rPr lang="en-US" sz="2400" baseline="30000" dirty="0" err="1" smtClean="0"/>
              <a:t>R</a:t>
            </a:r>
            <a:r>
              <a:rPr lang="en-US" sz="2400" dirty="0" smtClean="0"/>
              <a:t> then there exists a sequence of IDs that leads to a final state: (q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,ww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(q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,wZ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(q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,wZ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</a:t>
            </a:r>
            <a:br>
              <a:rPr lang="en-US" sz="2400" dirty="0" smtClean="0"/>
            </a:br>
            <a:r>
              <a:rPr lang="en-US" sz="2400" dirty="0" smtClean="0"/>
              <a:t>(q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 |---* (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2400" b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 smtClean="0"/>
              <a:t>(only-if part)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Proof by induction on |x| 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28ECB-F634-44C7-912E-0DC9CAEAB97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PDAs accepting by final state and empty stack are </a:t>
            </a:r>
            <a:r>
              <a:rPr lang="en-US" sz="3000" u="sng" smtClean="0"/>
              <a:t>equivalent</a:t>
            </a:r>
            <a:endParaRPr lang="en-US" u="sng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P</a:t>
            </a:r>
            <a:r>
              <a:rPr lang="en-US" sz="2800" baseline="-25000" smtClean="0">
                <a:solidFill>
                  <a:schemeClr val="hlink"/>
                </a:solidFill>
              </a:rPr>
              <a:t>F</a:t>
            </a:r>
            <a:r>
              <a:rPr lang="en-US" sz="2800" smtClean="0">
                <a:solidFill>
                  <a:schemeClr val="hlink"/>
                </a:solidFill>
              </a:rPr>
              <a:t> &lt;= PDA accepting by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baseline="-25000" smtClean="0">
                <a:solidFill>
                  <a:schemeClr val="hlink"/>
                </a:solidFill>
              </a:rPr>
              <a:t>F</a:t>
            </a:r>
            <a:r>
              <a:rPr lang="en-US" sz="2400" smtClean="0">
                <a:solidFill>
                  <a:schemeClr val="hlink"/>
                </a:solidFill>
              </a:rPr>
              <a:t> = (Q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n-US" sz="2400" smtClean="0">
                <a:solidFill>
                  <a:schemeClr val="hlink"/>
                </a:solidFill>
              </a:rPr>
              <a:t>,∑, </a:t>
            </a:r>
            <a:r>
              <a:rPr lang="en-US" sz="2400" smtClean="0">
                <a:solidFill>
                  <a:schemeClr val="hlink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chemeClr val="hlink"/>
                </a:solidFill>
              </a:rPr>
              <a:t>, 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,q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,F</a:t>
            </a:r>
            <a:r>
              <a:rPr lang="en-US" sz="2400" smtClean="0">
                <a:solidFill>
                  <a:schemeClr val="hlink"/>
                </a:solidFill>
              </a:rPr>
              <a:t>)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folHlink"/>
                </a:solidFill>
              </a:rPr>
              <a:t>P</a:t>
            </a:r>
            <a:r>
              <a:rPr lang="en-US" sz="2800" baseline="-25000" smtClean="0">
                <a:solidFill>
                  <a:schemeClr val="folHlink"/>
                </a:solidFill>
              </a:rPr>
              <a:t>N</a:t>
            </a:r>
            <a:r>
              <a:rPr lang="en-US" sz="2800" smtClean="0">
                <a:solidFill>
                  <a:schemeClr val="folHlink"/>
                </a:solidFill>
              </a:rPr>
              <a:t> &lt;= PDA accepting by empty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P</a:t>
            </a:r>
            <a:r>
              <a:rPr lang="en-US" sz="2400" baseline="-25000" smtClean="0">
                <a:solidFill>
                  <a:schemeClr val="folHlink"/>
                </a:solidFill>
              </a:rPr>
              <a:t>N</a:t>
            </a:r>
            <a:r>
              <a:rPr lang="en-US" sz="2400" smtClean="0">
                <a:solidFill>
                  <a:schemeClr val="folHlink"/>
                </a:solidFill>
              </a:rPr>
              <a:t> = (Q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2400" smtClean="0">
                <a:solidFill>
                  <a:schemeClr val="folHlink"/>
                </a:solidFill>
              </a:rPr>
              <a:t>,∑,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chemeClr val="folHlink"/>
                </a:solidFill>
              </a:rPr>
              <a:t>, 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,q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,Z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2400" smtClean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(P</a:t>
            </a:r>
            <a:r>
              <a:rPr lang="en-US" sz="2000" i="1" baseline="-25000" smtClean="0"/>
              <a:t>N</a:t>
            </a:r>
            <a:r>
              <a:rPr lang="en-US" sz="2000" i="1" smtClean="0"/>
              <a:t>==&gt; P</a:t>
            </a:r>
            <a:r>
              <a:rPr lang="en-US" sz="2000" i="1" baseline="-25000" smtClean="0"/>
              <a:t>F</a:t>
            </a:r>
            <a:r>
              <a:rPr lang="en-US" sz="2000" i="1" smtClean="0"/>
              <a:t>) </a:t>
            </a:r>
            <a:r>
              <a:rPr lang="en-US" sz="2000" smtClean="0"/>
              <a:t>For every P</a:t>
            </a:r>
            <a:r>
              <a:rPr lang="en-US" sz="2000" baseline="-25000" smtClean="0"/>
              <a:t>N</a:t>
            </a:r>
            <a:r>
              <a:rPr lang="en-US" sz="2000" smtClean="0"/>
              <a:t>, there exists a P</a:t>
            </a:r>
            <a:r>
              <a:rPr lang="en-US" sz="2000" baseline="-25000" smtClean="0"/>
              <a:t>F</a:t>
            </a:r>
            <a:r>
              <a:rPr lang="en-US" sz="2000" smtClean="0"/>
              <a:t> s.t. L(P</a:t>
            </a:r>
            <a:r>
              <a:rPr lang="en-US" sz="2000" baseline="-25000" smtClean="0"/>
              <a:t>F</a:t>
            </a:r>
            <a:r>
              <a:rPr lang="en-US" sz="2000" smtClean="0"/>
              <a:t>)=L(P</a:t>
            </a:r>
            <a:r>
              <a:rPr lang="en-US" sz="2000" baseline="-25000" smtClean="0"/>
              <a:t>N</a:t>
            </a:r>
            <a:r>
              <a:rPr lang="en-US" sz="2000" smtClean="0"/>
              <a:t>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(P</a:t>
            </a:r>
            <a:r>
              <a:rPr lang="en-US" sz="2000" i="1" baseline="-25000" smtClean="0"/>
              <a:t>F</a:t>
            </a:r>
            <a:r>
              <a:rPr lang="en-US" sz="2000" i="1" smtClean="0"/>
              <a:t>==&gt; P</a:t>
            </a:r>
            <a:r>
              <a:rPr lang="en-US" sz="2000" i="1" baseline="-25000" smtClean="0"/>
              <a:t>N</a:t>
            </a:r>
            <a:r>
              <a:rPr lang="en-US" sz="2000" i="1" smtClean="0"/>
              <a:t>) </a:t>
            </a:r>
            <a:r>
              <a:rPr lang="en-US" sz="2000" smtClean="0"/>
              <a:t>For every P</a:t>
            </a:r>
            <a:r>
              <a:rPr lang="en-US" sz="2000" baseline="-25000" smtClean="0"/>
              <a:t>F</a:t>
            </a:r>
            <a:r>
              <a:rPr lang="en-US" sz="2000" smtClean="0"/>
              <a:t>, there exists a P</a:t>
            </a:r>
            <a:r>
              <a:rPr lang="en-US" sz="2000" baseline="-25000" smtClean="0"/>
              <a:t>N</a:t>
            </a:r>
            <a:r>
              <a:rPr lang="en-US" sz="2000" smtClean="0"/>
              <a:t> s.t. L(P</a:t>
            </a:r>
            <a:r>
              <a:rPr lang="en-US" sz="2000" baseline="-25000" smtClean="0"/>
              <a:t>F</a:t>
            </a:r>
            <a:r>
              <a:rPr lang="en-US" sz="2000" smtClean="0"/>
              <a:t>)=L(P</a:t>
            </a:r>
            <a:r>
              <a:rPr lang="en-US" sz="2000" baseline="-25000" smtClean="0"/>
              <a:t>N</a:t>
            </a:r>
            <a:r>
              <a:rPr lang="en-US" sz="2000" smtClean="0"/>
              <a:t>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EF45F-28A3-4160-9CC2-B129F7DACBC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</a:t>
            </a:r>
            <a:r>
              <a:rPr lang="en-US" sz="4000" baseline="-25000" smtClean="0"/>
              <a:t>N</a:t>
            </a:r>
            <a:r>
              <a:rPr lang="en-US" sz="4000" smtClean="0"/>
              <a:t>==&gt; P</a:t>
            </a:r>
            <a:r>
              <a:rPr lang="en-US" sz="4000" baseline="-25000" smtClean="0"/>
              <a:t>F</a:t>
            </a:r>
            <a:r>
              <a:rPr lang="en-US" sz="4000" smtClean="0"/>
              <a:t> construction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400" smtClean="0"/>
              <a:t>Whenever P</a:t>
            </a:r>
            <a:r>
              <a:rPr lang="en-US" sz="2400" baseline="-25000" smtClean="0"/>
              <a:t>N</a:t>
            </a:r>
            <a:r>
              <a:rPr lang="en-US" sz="2400" smtClean="0"/>
              <a:t>’s stack becomes empty, make P</a:t>
            </a:r>
            <a:r>
              <a:rPr lang="en-US" sz="2400" baseline="-25000" smtClean="0"/>
              <a:t>F</a:t>
            </a:r>
            <a:r>
              <a:rPr lang="en-US" sz="2400" smtClean="0"/>
              <a:t> go to a final state without consuming any addition symbol</a:t>
            </a:r>
          </a:p>
          <a:p>
            <a:pPr eaLnBrk="1" hangingPunct="1"/>
            <a:r>
              <a:rPr lang="en-US" sz="2400" u="sng" smtClean="0"/>
              <a:t>To detect empty stack in P</a:t>
            </a:r>
            <a:r>
              <a:rPr lang="en-US" sz="2400" u="sng" baseline="-25000" smtClean="0"/>
              <a:t>N</a:t>
            </a:r>
            <a:r>
              <a:rPr lang="en-US" sz="2400" u="sng" smtClean="0"/>
              <a:t>:</a:t>
            </a:r>
            <a:r>
              <a:rPr lang="en-US" sz="2400" smtClean="0"/>
              <a:t> P</a:t>
            </a:r>
            <a:r>
              <a:rPr lang="en-US" sz="2400" baseline="-25000" smtClean="0"/>
              <a:t>F</a:t>
            </a:r>
            <a:r>
              <a:rPr lang="en-US" sz="2400" smtClean="0"/>
              <a:t> pushes a new stack symbol X</a:t>
            </a:r>
            <a:r>
              <a:rPr lang="en-US" sz="2400" baseline="-25000" smtClean="0"/>
              <a:t>0</a:t>
            </a:r>
            <a:r>
              <a:rPr lang="en-US" sz="2400" smtClean="0"/>
              <a:t> (not in </a:t>
            </a:r>
            <a:r>
              <a:rPr lang="en-US" sz="2400" smtClean="0">
                <a:sym typeface="Symbol" pitchFamily="28" charset="2"/>
              </a:rPr>
              <a:t></a:t>
            </a:r>
            <a:r>
              <a:rPr lang="en-US" sz="2400" smtClean="0"/>
              <a:t> of P</a:t>
            </a:r>
            <a:r>
              <a:rPr lang="en-US" sz="2400" baseline="-25000" smtClean="0"/>
              <a:t>N</a:t>
            </a:r>
            <a:r>
              <a:rPr lang="en-US" sz="2400" smtClean="0"/>
              <a:t>) initially before simultating P</a:t>
            </a:r>
            <a:r>
              <a:rPr lang="en-US" sz="2400" baseline="-25000" smtClean="0"/>
              <a:t>N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3D42C3-1FFD-427E-93A4-E129FA0FC840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24200" y="5029200"/>
            <a:ext cx="2743200" cy="1143000"/>
            <a:chOff x="1296" y="3120"/>
            <a:chExt cx="1728" cy="720"/>
          </a:xfrm>
        </p:grpSpPr>
        <p:sp>
          <p:nvSpPr>
            <p:cNvPr id="20511" name="Oval 7"/>
            <p:cNvSpPr>
              <a:spLocks noChangeArrowheads="1"/>
            </p:cNvSpPr>
            <p:nvPr/>
          </p:nvSpPr>
          <p:spPr bwMode="auto">
            <a:xfrm>
              <a:off x="1680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12" name="Oval 8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3" name="Oval 9"/>
            <p:cNvSpPr>
              <a:spLocks noChangeArrowheads="1"/>
            </p:cNvSpPr>
            <p:nvPr/>
          </p:nvSpPr>
          <p:spPr bwMode="auto">
            <a:xfrm>
              <a:off x="2208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4" name="Oval 10"/>
            <p:cNvSpPr>
              <a:spLocks noChangeArrowheads="1"/>
            </p:cNvSpPr>
            <p:nvPr/>
          </p:nvSpPr>
          <p:spPr bwMode="auto">
            <a:xfrm>
              <a:off x="2784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5" name="Text Box 12"/>
            <p:cNvSpPr txBox="1">
              <a:spLocks noChangeArrowheads="1"/>
            </p:cNvSpPr>
            <p:nvPr/>
          </p:nvSpPr>
          <p:spPr bwMode="auto">
            <a:xfrm>
              <a:off x="224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0516" name="Line 13"/>
            <p:cNvSpPr>
              <a:spLocks noChangeShapeType="1"/>
            </p:cNvSpPr>
            <p:nvPr/>
          </p:nvSpPr>
          <p:spPr bwMode="auto">
            <a:xfrm>
              <a:off x="1296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934200" y="5181600"/>
            <a:ext cx="533400" cy="533400"/>
            <a:chOff x="4368" y="3264"/>
            <a:chExt cx="336" cy="336"/>
          </a:xfrm>
        </p:grpSpPr>
        <p:sp>
          <p:nvSpPr>
            <p:cNvPr id="20509" name="Oval 11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f</a:t>
              </a:r>
              <a:endParaRPr lang="en-US" sz="1600"/>
            </a:p>
          </p:txBody>
        </p:sp>
        <p:sp>
          <p:nvSpPr>
            <p:cNvPr id="20510" name="Oval 16"/>
            <p:cNvSpPr>
              <a:spLocks noChangeArrowheads="1"/>
            </p:cNvSpPr>
            <p:nvPr/>
          </p:nvSpPr>
          <p:spPr bwMode="auto">
            <a:xfrm>
              <a:off x="4368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0505" name="Oval 4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06" name="Line 5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Text Box 20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 b="1">
                  <a:solidFill>
                    <a:srgbClr val="FF0000"/>
                  </a:solidFill>
                </a:rPr>
                <a:t>, 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/Z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0508" name="Text Box 21"/>
            <p:cNvSpPr txBox="1">
              <a:spLocks noChangeArrowheads="1"/>
            </p:cNvSpPr>
            <p:nvPr/>
          </p:nvSpPr>
          <p:spPr bwMode="auto">
            <a:xfrm>
              <a:off x="1154" y="3216"/>
              <a:ext cx="37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New </a:t>
              </a:r>
              <a:br>
                <a:rPr lang="en-US" sz="1400"/>
              </a:br>
              <a:r>
                <a:rPr lang="en-US" sz="1400"/>
                <a:t>start</a:t>
              </a:r>
              <a:endParaRPr lang="en-US" sz="1400" baseline="-25000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962400" y="4559300"/>
            <a:ext cx="3309938" cy="1587500"/>
            <a:chOff x="2496" y="2872"/>
            <a:chExt cx="2085" cy="1000"/>
          </a:xfrm>
        </p:grpSpPr>
        <p:sp>
          <p:nvSpPr>
            <p:cNvPr id="20497" name="Freeform 15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2496" y="2872"/>
              <a:ext cx="1968" cy="440"/>
            </a:xfrm>
            <a:custGeom>
              <a:avLst/>
              <a:gdLst>
                <a:gd name="T0" fmla="*/ 0 w 1968"/>
                <a:gd name="T1" fmla="*/ 440 h 440"/>
                <a:gd name="T2" fmla="*/ 1008 w 1968"/>
                <a:gd name="T3" fmla="*/ 8 h 440"/>
                <a:gd name="T4" fmla="*/ 1968 w 1968"/>
                <a:gd name="T5" fmla="*/ 392 h 440"/>
                <a:gd name="T6" fmla="*/ 0 60000 65536"/>
                <a:gd name="T7" fmla="*/ 0 60000 65536"/>
                <a:gd name="T8" fmla="*/ 0 60000 65536"/>
                <a:gd name="T9" fmla="*/ 0 w 1968"/>
                <a:gd name="T10" fmla="*/ 0 h 440"/>
                <a:gd name="T11" fmla="*/ 1968 w 196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440">
                  <a:moveTo>
                    <a:pt x="0" y="440"/>
                  </a:moveTo>
                  <a:cubicBezTo>
                    <a:pt x="340" y="228"/>
                    <a:pt x="680" y="16"/>
                    <a:pt x="1008" y="8"/>
                  </a:cubicBezTo>
                  <a:cubicBezTo>
                    <a:pt x="1336" y="0"/>
                    <a:pt x="1652" y="196"/>
                    <a:pt x="196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3"/>
            <p:cNvSpPr txBox="1">
              <a:spLocks noChangeArrowheads="1"/>
            </p:cNvSpPr>
            <p:nvPr/>
          </p:nvSpPr>
          <p:spPr bwMode="auto">
            <a:xfrm>
              <a:off x="4032" y="2900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1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2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4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286000" y="4495800"/>
            <a:ext cx="3962400" cy="2133600"/>
            <a:chOff x="2256" y="1872"/>
            <a:chExt cx="2496" cy="1344"/>
          </a:xfrm>
        </p:grpSpPr>
        <p:sp>
          <p:nvSpPr>
            <p:cNvPr id="20495" name="AutoShape 32"/>
            <p:cNvSpPr>
              <a:spLocks noChangeArrowheads="1"/>
            </p:cNvSpPr>
            <p:nvPr/>
          </p:nvSpPr>
          <p:spPr bwMode="auto">
            <a:xfrm>
              <a:off x="3072" y="1872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33"/>
            <p:cNvSpPr txBox="1">
              <a:spLocks noChangeArrowheads="1"/>
            </p:cNvSpPr>
            <p:nvPr/>
          </p:nvSpPr>
          <p:spPr bwMode="auto">
            <a:xfrm>
              <a:off x="2256" y="3024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N</a:t>
              </a:r>
              <a:endParaRPr lang="en-US" sz="1400"/>
            </a:p>
          </p:txBody>
        </p:sp>
      </p:grpSp>
      <p:sp>
        <p:nvSpPr>
          <p:cNvPr id="20490" name="Text Box 34"/>
          <p:cNvSpPr txBox="1">
            <a:spLocks noChangeArrowheads="1"/>
          </p:cNvSpPr>
          <p:nvPr/>
        </p:nvSpPr>
        <p:spPr bwMode="auto">
          <a:xfrm>
            <a:off x="1050925" y="4648200"/>
            <a:ext cx="525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F</a:t>
            </a:r>
            <a:r>
              <a:rPr lang="en-US"/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6335713"/>
            <a:ext cx="4783138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1800" dirty="0"/>
              <a:t>P</a:t>
            </a:r>
            <a:r>
              <a:rPr lang="en-US" sz="1800" baseline="-25000" dirty="0"/>
              <a:t>F</a:t>
            </a:r>
            <a:r>
              <a:rPr lang="en-US" sz="1800" dirty="0"/>
              <a:t> = </a:t>
            </a:r>
            <a:r>
              <a:rPr lang="en-US" sz="1800" dirty="0">
                <a:solidFill>
                  <a:schemeClr val="folHlink"/>
                </a:solidFill>
              </a:rPr>
              <a:t>(Q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1800" dirty="0">
                <a:solidFill>
                  <a:schemeClr val="folHlink"/>
                </a:solidFill>
              </a:rPr>
              <a:t> U {p</a:t>
            </a:r>
            <a:r>
              <a:rPr lang="en-US" sz="1800" baseline="-25000" dirty="0">
                <a:solidFill>
                  <a:schemeClr val="folHlink"/>
                </a:solidFill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,p</a:t>
            </a:r>
            <a:r>
              <a:rPr lang="en-US" sz="1800" baseline="-25000" dirty="0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}, ∑, </a:t>
            </a:r>
            <a:r>
              <a:rPr lang="en-US" sz="1800" dirty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 dirty="0">
                <a:solidFill>
                  <a:schemeClr val="folHlink"/>
                </a:solidFill>
              </a:rPr>
              <a:t> U {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}, 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F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p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 {</a:t>
            </a:r>
            <a:r>
              <a:rPr lang="en-US" sz="1800" dirty="0" err="1">
                <a:solidFill>
                  <a:schemeClr val="folHlink"/>
                </a:solidFill>
              </a:rPr>
              <a:t>p</a:t>
            </a:r>
            <a:r>
              <a:rPr lang="en-US" sz="1800" baseline="-25000" dirty="0" err="1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})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733800" y="4648200"/>
            <a:ext cx="477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N</a:t>
            </a:r>
            <a:r>
              <a:rPr lang="en-US" sz="1600"/>
              <a:t>: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1828800" y="5486400"/>
            <a:ext cx="90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X</a:t>
            </a:r>
            <a:r>
              <a:rPr lang="en-US" sz="1400" b="1" baseline="-25000">
                <a:solidFill>
                  <a:srgbClr val="FF0000"/>
                </a:solidFill>
              </a:rPr>
              <a:t>0 </a:t>
            </a:r>
            <a:r>
              <a:rPr lang="en-US" sz="1400" b="1">
                <a:solidFill>
                  <a:srgbClr val="FF0000"/>
                </a:solidFill>
              </a:rPr>
              <a:t>/ X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494" name="TextBox 35"/>
          <p:cNvSpPr txBox="1">
            <a:spLocks noChangeArrowheads="1"/>
          </p:cNvSpPr>
          <p:nvPr/>
        </p:nvSpPr>
        <p:spPr bwMode="auto">
          <a:xfrm>
            <a:off x="0" y="0"/>
            <a:ext cx="6877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empty stack PDA into a final state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Example: Matching parenthesis “(” “)”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CF4BC-CE6A-448A-B66F-2E9A683DABE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4267200" y="1981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669925" y="2147888"/>
            <a:ext cx="3387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{(,)},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</a:t>
            </a:r>
            <a:r>
              <a:rPr lang="el-GR" sz="1400" baseline="-25000">
                <a:cs typeface="Tahoma" pitchFamily="28" charset="0"/>
              </a:rPr>
              <a:t>N</a:t>
            </a:r>
            <a:r>
              <a:rPr lang="el-GR" sz="1400">
                <a:cs typeface="Tahoma" pitchFamily="28" charset="0"/>
              </a:rPr>
              <a:t>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: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4130675"/>
            <a:ext cx="1493838" cy="1660525"/>
            <a:chOff x="960" y="2602"/>
            <a:chExt cx="941" cy="1046"/>
          </a:xfrm>
        </p:grpSpPr>
        <p:sp>
          <p:nvSpPr>
            <p:cNvPr id="21529" name="Oval 6"/>
            <p:cNvSpPr>
              <a:spLocks noChangeArrowheads="1"/>
            </p:cNvSpPr>
            <p:nvPr/>
          </p:nvSpPr>
          <p:spPr bwMode="auto">
            <a:xfrm>
              <a:off x="1474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30" name="Line 8"/>
            <p:cNvSpPr>
              <a:spLocks noChangeShapeType="1"/>
            </p:cNvSpPr>
            <p:nvPr/>
          </p:nvSpPr>
          <p:spPr bwMode="auto">
            <a:xfrm>
              <a:off x="1138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Freeform 9"/>
            <p:cNvSpPr>
              <a:spLocks/>
            </p:cNvSpPr>
            <p:nvPr/>
          </p:nvSpPr>
          <p:spPr bwMode="auto">
            <a:xfrm>
              <a:off x="1362" y="3168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Text Box 10"/>
            <p:cNvSpPr txBox="1">
              <a:spLocks noChangeArrowheads="1"/>
            </p:cNvSpPr>
            <p:nvPr/>
          </p:nvSpPr>
          <p:spPr bwMode="auto">
            <a:xfrm>
              <a:off x="960" y="3288"/>
              <a:ext cx="3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start</a:t>
              </a:r>
            </a:p>
          </p:txBody>
        </p:sp>
        <p:sp>
          <p:nvSpPr>
            <p:cNvPr id="21533" name="Text Box 11"/>
            <p:cNvSpPr txBox="1">
              <a:spLocks noChangeArrowheads="1"/>
            </p:cNvSpPr>
            <p:nvPr/>
          </p:nvSpPr>
          <p:spPr bwMode="auto">
            <a:xfrm>
              <a:off x="1392" y="2602"/>
              <a:ext cx="5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,Z</a:t>
              </a:r>
              <a:r>
                <a:rPr lang="en-US" sz="1200" baseline="-25000"/>
                <a:t>0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91200" y="4191000"/>
            <a:ext cx="1382713" cy="1660525"/>
            <a:chOff x="3648" y="2640"/>
            <a:chExt cx="871" cy="1046"/>
          </a:xfrm>
        </p:grpSpPr>
        <p:sp>
          <p:nvSpPr>
            <p:cNvPr id="21525" name="Oval 12"/>
            <p:cNvSpPr>
              <a:spLocks noChangeArrowheads="1"/>
            </p:cNvSpPr>
            <p:nvPr/>
          </p:nvSpPr>
          <p:spPr bwMode="auto">
            <a:xfrm>
              <a:off x="4110" y="344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26" name="Line 13"/>
            <p:cNvSpPr>
              <a:spLocks noChangeShapeType="1"/>
            </p:cNvSpPr>
            <p:nvPr/>
          </p:nvSpPr>
          <p:spPr bwMode="auto">
            <a:xfrm flipV="1">
              <a:off x="3648" y="3542"/>
              <a:ext cx="462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Freeform 14"/>
            <p:cNvSpPr>
              <a:spLocks/>
            </p:cNvSpPr>
            <p:nvPr/>
          </p:nvSpPr>
          <p:spPr bwMode="auto">
            <a:xfrm>
              <a:off x="3998" y="3206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Text Box 16"/>
            <p:cNvSpPr txBox="1">
              <a:spLocks noChangeArrowheads="1"/>
            </p:cNvSpPr>
            <p:nvPr/>
          </p:nvSpPr>
          <p:spPr bwMode="auto">
            <a:xfrm>
              <a:off x="4028" y="2640"/>
              <a:ext cx="49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 </a:t>
              </a:r>
              <a:r>
                <a:rPr lang="en-US" sz="1200"/>
                <a:t>,Z</a:t>
              </a:r>
              <a:r>
                <a:rPr lang="en-US" sz="1200" baseline="-25000"/>
                <a:t>0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648200" y="5265738"/>
            <a:ext cx="3657600" cy="677862"/>
            <a:chOff x="2928" y="3317"/>
            <a:chExt cx="2304" cy="427"/>
          </a:xfrm>
        </p:grpSpPr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2928" y="3326"/>
              <a:ext cx="32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start</a:t>
              </a:r>
            </a:p>
          </p:txBody>
        </p:sp>
        <p:sp>
          <p:nvSpPr>
            <p:cNvPr id="21518" name="Oval 17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1519" name="Line 18"/>
            <p:cNvSpPr>
              <a:spLocks noChangeShapeType="1"/>
            </p:cNvSpPr>
            <p:nvPr/>
          </p:nvSpPr>
          <p:spPr bwMode="auto">
            <a:xfrm>
              <a:off x="3072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 flipV="1">
              <a:off x="4338" y="3552"/>
              <a:ext cx="55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20"/>
            <p:cNvSpPr>
              <a:spLocks noChangeArrowheads="1"/>
            </p:cNvSpPr>
            <p:nvPr/>
          </p:nvSpPr>
          <p:spPr bwMode="auto">
            <a:xfrm>
              <a:off x="4896" y="34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21"/>
            <p:cNvSpPr>
              <a:spLocks noChangeArrowheads="1"/>
            </p:cNvSpPr>
            <p:nvPr/>
          </p:nvSpPr>
          <p:spPr bwMode="auto">
            <a:xfrm>
              <a:off x="494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  <p:sp>
          <p:nvSpPr>
            <p:cNvPr id="21523" name="Text Box 22"/>
            <p:cNvSpPr txBox="1">
              <a:spLocks noChangeArrowheads="1"/>
            </p:cNvSpPr>
            <p:nvPr/>
          </p:nvSpPr>
          <p:spPr bwMode="auto">
            <a:xfrm>
              <a:off x="3600" y="3336"/>
              <a:ext cx="5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/Z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  <p:sp>
          <p:nvSpPr>
            <p:cNvPr id="21524" name="Text Box 23"/>
            <p:cNvSpPr txBox="1">
              <a:spLocks noChangeArrowheads="1"/>
            </p:cNvSpPr>
            <p:nvPr/>
          </p:nvSpPr>
          <p:spPr bwMode="auto">
            <a:xfrm>
              <a:off x="4424" y="3317"/>
              <a:ext cx="5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 X</a:t>
              </a:r>
              <a:r>
                <a:rPr lang="en-US" sz="1200" b="1" baseline="-25000">
                  <a:solidFill>
                    <a:srgbClr val="FF0000"/>
                  </a:solidFill>
                </a:rPr>
                <a:t>0 </a:t>
              </a:r>
              <a:r>
                <a:rPr lang="en-US" sz="1200" b="1">
                  <a:solidFill>
                    <a:srgbClr val="FF0000"/>
                  </a:solidFill>
                </a:rPr>
                <a:t> 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</p:grp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4572000" y="2133600"/>
            <a:ext cx="426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P</a:t>
            </a:r>
            <a:r>
              <a:rPr lang="en-US" sz="1400" baseline="-25000">
                <a:solidFill>
                  <a:schemeClr val="hlink"/>
                </a:solidFill>
              </a:rPr>
              <a:t>f</a:t>
            </a:r>
            <a:r>
              <a:rPr lang="en-US" sz="1400">
                <a:solidFill>
                  <a:schemeClr val="hlink"/>
                </a:solidFill>
              </a:rPr>
              <a:t>:</a:t>
            </a:r>
            <a:r>
              <a:rPr lang="en-US" sz="1400">
                <a:solidFill>
                  <a:schemeClr val="tx2"/>
                </a:solidFill>
              </a:rPr>
              <a:t>	</a:t>
            </a:r>
            <a:r>
              <a:rPr lang="en-US" sz="1400"/>
              <a:t>( {p</a:t>
            </a:r>
            <a:r>
              <a:rPr lang="en-US" sz="1400" baseline="-25000"/>
              <a:t>0</a:t>
            </a:r>
            <a:r>
              <a:rPr lang="en-US" sz="1400"/>
              <a:t>,q</a:t>
            </a:r>
            <a:r>
              <a:rPr lang="en-US" sz="1400" baseline="-25000"/>
              <a:t>0 </a:t>
            </a:r>
            <a:r>
              <a:rPr lang="en-US" sz="1400"/>
              <a:t>,p</a:t>
            </a:r>
            <a:r>
              <a:rPr lang="en-US" sz="1400" baseline="-25000"/>
              <a:t>f</a:t>
            </a:r>
            <a:r>
              <a:rPr lang="en-US" sz="1400"/>
              <a:t>}, {(,)}, {X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</a:t>
            </a:r>
            <a:r>
              <a:rPr lang="el-GR" sz="1400" baseline="-25000">
                <a:cs typeface="Tahoma" pitchFamily="28" charset="0"/>
              </a:rPr>
              <a:t>f</a:t>
            </a:r>
            <a:r>
              <a:rPr lang="el-GR" sz="1400">
                <a:cs typeface="Tahoma" pitchFamily="28" charset="0"/>
              </a:rPr>
              <a:t>, p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X</a:t>
            </a:r>
            <a:r>
              <a:rPr lang="el-GR" sz="1400" baseline="-25000">
                <a:cs typeface="Tahoma" pitchFamily="28" charset="0"/>
              </a:rPr>
              <a:t>0 , </a:t>
            </a:r>
            <a:r>
              <a:rPr lang="el-GR" sz="1400">
                <a:cs typeface="Tahoma" pitchFamily="28" charset="0"/>
              </a:rPr>
              <a:t>p</a:t>
            </a:r>
            <a:r>
              <a:rPr lang="el-GR" sz="1400" baseline="-25000">
                <a:cs typeface="Tahoma" pitchFamily="28" charset="0"/>
              </a:rPr>
              <a:t>f</a:t>
            </a:r>
            <a:r>
              <a:rPr lang="en-US" sz="1400">
                <a:cs typeface="Tahoma" pitchFamily="28" charset="0"/>
              </a:rPr>
              <a:t>)</a:t>
            </a:r>
          </a:p>
          <a:p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: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(p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}</a:t>
            </a:r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(p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= { (p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rgbClr val="FF0000"/>
                </a:solidFill>
              </a:rPr>
              <a:t>X</a:t>
            </a:r>
            <a:r>
              <a:rPr lang="en-US" sz="1400" baseline="-25000">
                <a:solidFill>
                  <a:srgbClr val="FF0000"/>
                </a:solidFill>
              </a:rPr>
              <a:t>0</a:t>
            </a:r>
            <a:r>
              <a:rPr lang="en-US" sz="1400" baseline="-25000"/>
              <a:t> 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hlink"/>
              </a:solidFill>
              <a:cs typeface="Tahoma" pitchFamily="28" charset="0"/>
            </a:endParaRPr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3733800" y="52578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TextBox 27"/>
          <p:cNvSpPr txBox="1">
            <a:spLocks noChangeArrowheads="1"/>
          </p:cNvSpPr>
          <p:nvPr/>
        </p:nvSpPr>
        <p:spPr bwMode="auto">
          <a:xfrm>
            <a:off x="1219200" y="6324600"/>
            <a:ext cx="274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empty stack</a:t>
            </a:r>
          </a:p>
        </p:txBody>
      </p:sp>
      <p:sp>
        <p:nvSpPr>
          <p:cNvPr id="21516" name="TextBox 28"/>
          <p:cNvSpPr txBox="1">
            <a:spLocks noChangeArrowheads="1"/>
          </p:cNvSpPr>
          <p:nvPr/>
        </p:nvSpPr>
        <p:spPr bwMode="auto">
          <a:xfrm>
            <a:off x="5178425" y="6324600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final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/>
      <p:bldP spid="257048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- the automata for CFLs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is?</a:t>
            </a:r>
          </a:p>
          <a:p>
            <a:pPr lvl="1" eaLnBrk="1" hangingPunct="1"/>
            <a:r>
              <a:rPr lang="en-US" smtClean="0"/>
              <a:t>FA to Reg Lang, 	PDA is to CFL</a:t>
            </a:r>
          </a:p>
          <a:p>
            <a:pPr eaLnBrk="1" hangingPunct="1"/>
            <a:r>
              <a:rPr lang="en-US" smtClean="0"/>
              <a:t>PDA == [</a:t>
            </a:r>
            <a:r>
              <a:rPr lang="en-US" sz="2600" smtClean="0"/>
              <a:t> </a:t>
            </a:r>
            <a:r>
              <a:rPr lang="en-US" sz="2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smtClean="0"/>
              <a:t> </a:t>
            </a:r>
            <a:r>
              <a:rPr lang="en-US" smtClean="0"/>
              <a:t>-NFA + “a stack” ]</a:t>
            </a:r>
          </a:p>
          <a:p>
            <a:pPr eaLnBrk="1" hangingPunct="1"/>
            <a:r>
              <a:rPr lang="en-US" smtClean="0"/>
              <a:t>Why a stack?</a:t>
            </a:r>
          </a:p>
          <a:p>
            <a:pPr eaLnBrk="1" hangingPunct="1"/>
            <a:endParaRPr lang="en-US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B4ABC-08AB-4EA0-BB5A-2E70401E9B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25146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276600" y="480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1816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38100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8100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8100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810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810000" y="624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10000" y="632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672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038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4327525" y="6038850"/>
            <a:ext cx="396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stack filled with “stack symbols”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12925" y="4895850"/>
            <a:ext cx="804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string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5699125" y="4895850"/>
            <a:ext cx="1652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Accept/reject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</a:t>
            </a:r>
            <a:r>
              <a:rPr lang="en-US" sz="4000" baseline="-25000" smtClean="0"/>
              <a:t>F</a:t>
            </a:r>
            <a:r>
              <a:rPr lang="en-US" sz="4000" smtClean="0"/>
              <a:t>==&gt; P</a:t>
            </a:r>
            <a:r>
              <a:rPr lang="en-US" sz="4000" baseline="-25000" smtClean="0"/>
              <a:t>N</a:t>
            </a:r>
            <a:r>
              <a:rPr lang="en-US" sz="4000" smtClean="0"/>
              <a:t> construction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000" u="sng" smtClean="0"/>
              <a:t>Main idea: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1800" smtClean="0"/>
              <a:t>Whenever P</a:t>
            </a:r>
            <a:r>
              <a:rPr lang="en-US" sz="1800" baseline="-25000" smtClean="0"/>
              <a:t>F</a:t>
            </a:r>
            <a:r>
              <a:rPr lang="en-US" sz="1800" smtClean="0"/>
              <a:t> reaches a final state, just make an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1200" smtClean="0">
                <a:ea typeface="ＭＳ Ｐゴシック" pitchFamily="28" charset="-128"/>
              </a:rPr>
              <a:t> </a:t>
            </a:r>
            <a:r>
              <a:rPr lang="en-US" sz="1800" smtClean="0"/>
              <a:t>-transition into a new end state, clear out the stack and accept</a:t>
            </a:r>
          </a:p>
          <a:p>
            <a:pPr lvl="1" eaLnBrk="1" hangingPunct="1"/>
            <a:r>
              <a:rPr lang="en-US" sz="1800" smtClean="0"/>
              <a:t>Danger: What if P</a:t>
            </a:r>
            <a:r>
              <a:rPr lang="en-US" sz="1800" baseline="-25000" smtClean="0"/>
              <a:t>F</a:t>
            </a:r>
            <a:r>
              <a:rPr lang="en-US" sz="1800" smtClean="0"/>
              <a:t> design is such that it clears the stack midway </a:t>
            </a:r>
            <a:r>
              <a:rPr lang="en-US" sz="1800" i="1" smtClean="0"/>
              <a:t>without </a:t>
            </a:r>
            <a:r>
              <a:rPr lang="en-US" sz="1800" smtClean="0"/>
              <a:t>entering a final state?</a:t>
            </a:r>
            <a:br>
              <a:rPr lang="en-US" sz="1800" smtClean="0"/>
            </a:br>
            <a:r>
              <a:rPr lang="en-US" sz="1800" smtClean="0"/>
              <a:t>	 </a:t>
            </a:r>
            <a:r>
              <a:rPr lang="en-US" sz="1800" smtClean="0">
                <a:sym typeface="Wingdings" pitchFamily="28" charset="2"/>
              </a:rPr>
              <a:t> to address this, </a:t>
            </a:r>
            <a:r>
              <a:rPr lang="en-US" sz="1800" smtClean="0"/>
              <a:t>add a new start symbol X</a:t>
            </a:r>
            <a:r>
              <a:rPr lang="en-US" sz="1800" baseline="-25000" smtClean="0"/>
              <a:t>0</a:t>
            </a:r>
            <a:r>
              <a:rPr lang="en-US" sz="1800" smtClean="0"/>
              <a:t> (not in </a:t>
            </a:r>
            <a:r>
              <a:rPr lang="en-US" sz="2400" smtClean="0">
                <a:sym typeface="Symbol" pitchFamily="28" charset="2"/>
              </a:rPr>
              <a:t></a:t>
            </a:r>
            <a:r>
              <a:rPr lang="en-US" sz="1800" smtClean="0"/>
              <a:t> of P</a:t>
            </a:r>
            <a:r>
              <a:rPr lang="en-US" sz="1800" baseline="-25000" smtClean="0"/>
              <a:t>F</a:t>
            </a:r>
            <a:r>
              <a:rPr lang="en-US" sz="1800" smtClean="0"/>
              <a:t>)  </a:t>
            </a:r>
          </a:p>
          <a:p>
            <a:pPr lvl="1" eaLnBrk="1" hangingPunct="1">
              <a:buFont typeface="Wingdings" pitchFamily="28" charset="2"/>
              <a:buNone/>
            </a:pPr>
            <a:r>
              <a:rPr lang="en-US" sz="1800" smtClean="0"/>
              <a:t> P</a:t>
            </a:r>
            <a:r>
              <a:rPr lang="en-US" sz="1800" baseline="-25000" smtClean="0"/>
              <a:t>N</a:t>
            </a:r>
            <a:r>
              <a:rPr lang="en-US" sz="1800" smtClean="0"/>
              <a:t> = </a:t>
            </a:r>
            <a:r>
              <a:rPr lang="en-US" sz="1800" smtClean="0">
                <a:solidFill>
                  <a:schemeClr val="folHlink"/>
                </a:solidFill>
              </a:rPr>
              <a:t>(Q U </a:t>
            </a:r>
            <a:r>
              <a:rPr lang="en-US" sz="1800" smtClean="0">
                <a:solidFill>
                  <a:schemeClr val="hlink"/>
                </a:solidFill>
              </a:rPr>
              <a:t>{p</a:t>
            </a:r>
            <a:r>
              <a:rPr lang="en-US" sz="1800" baseline="-25000" smtClean="0">
                <a:solidFill>
                  <a:schemeClr val="hlink"/>
                </a:solidFill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,p</a:t>
            </a:r>
            <a:r>
              <a:rPr lang="en-US" sz="1800" baseline="-25000" smtClean="0">
                <a:solidFill>
                  <a:schemeClr val="hlink"/>
                </a:solidFill>
              </a:rPr>
              <a:t>e</a:t>
            </a:r>
            <a:r>
              <a:rPr lang="en-US" sz="1800" smtClean="0">
                <a:solidFill>
                  <a:schemeClr val="hlink"/>
                </a:solidFill>
              </a:rPr>
              <a:t>}</a:t>
            </a:r>
            <a:r>
              <a:rPr lang="en-US" sz="1800" smtClean="0">
                <a:solidFill>
                  <a:schemeClr val="folHlink"/>
                </a:solidFill>
              </a:rPr>
              <a:t>, ∑,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 smtClean="0">
                <a:solidFill>
                  <a:schemeClr val="folHlink"/>
                </a:solidFill>
              </a:rPr>
              <a:t> U </a:t>
            </a:r>
            <a:r>
              <a:rPr lang="en-US" sz="1800" smtClean="0">
                <a:solidFill>
                  <a:schemeClr val="hlink"/>
                </a:solidFill>
              </a:rPr>
              <a:t>{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X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}</a:t>
            </a:r>
            <a:r>
              <a:rPr lang="en-US" sz="1800" smtClean="0">
                <a:solidFill>
                  <a:schemeClr val="folHlink"/>
                </a:solidFill>
              </a:rPr>
              <a:t>, 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N</a:t>
            </a:r>
            <a:r>
              <a:rPr lang="el-GR" sz="1800" smtClean="0">
                <a:solidFill>
                  <a:schemeClr val="folHlink"/>
                </a:solidFill>
                <a:cs typeface="Tahoma" pitchFamily="28" charset="0"/>
              </a:rPr>
              <a:t>, 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p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, X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 smtClean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C3982-53C7-4D80-8464-1EEA80FAAE61}" type="slidenum">
              <a:rPr lang="en-US" smtClean="0"/>
              <a:pPr/>
              <a:t>20</a:t>
            </a:fld>
            <a:endParaRPr lang="en-US" smtClean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2562" name="Oval 15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2563" name="Line 16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Text Box 17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/Z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565" name="Text Box 18"/>
            <p:cNvSpPr txBox="1">
              <a:spLocks noChangeArrowheads="1"/>
            </p:cNvSpPr>
            <p:nvPr/>
          </p:nvSpPr>
          <p:spPr bwMode="auto">
            <a:xfrm>
              <a:off x="1154" y="3216"/>
              <a:ext cx="3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New 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start</a:t>
              </a:r>
              <a:endParaRPr lang="en-US" sz="1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953000" y="4832350"/>
            <a:ext cx="2000250" cy="1311275"/>
            <a:chOff x="3120" y="3044"/>
            <a:chExt cx="1260" cy="826"/>
          </a:xfrm>
        </p:grpSpPr>
        <p:sp>
          <p:nvSpPr>
            <p:cNvPr id="22556" name="Freeform 20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Freeform 21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59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61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124200" y="4953000"/>
            <a:ext cx="2819400" cy="1295400"/>
            <a:chOff x="1968" y="3120"/>
            <a:chExt cx="1776" cy="816"/>
          </a:xfrm>
        </p:grpSpPr>
        <p:grpSp>
          <p:nvGrpSpPr>
            <p:cNvPr id="22546" name="Group 4"/>
            <p:cNvGrpSpPr>
              <a:grpSpLocks/>
            </p:cNvGrpSpPr>
            <p:nvPr/>
          </p:nvGrpSpPr>
          <p:grpSpPr bwMode="auto">
            <a:xfrm>
              <a:off x="1968" y="3168"/>
              <a:ext cx="1728" cy="720"/>
              <a:chOff x="1296" y="3120"/>
              <a:chExt cx="1728" cy="720"/>
            </a:xfrm>
          </p:grpSpPr>
          <p:sp>
            <p:nvSpPr>
              <p:cNvPr id="22550" name="Oval 5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22551" name="Oval 6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2" name="Oval 7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3" name="Oval 8"/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4" name="Text Box 9"/>
              <p:cNvSpPr txBox="1">
                <a:spLocks noChangeArrowheads="1"/>
              </p:cNvSpPr>
              <p:nvPr/>
            </p:nvSpPr>
            <p:spPr bwMode="auto">
              <a:xfrm>
                <a:off x="2246" y="332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22555" name="Line 10"/>
              <p:cNvSpPr>
                <a:spLocks noChangeShapeType="1"/>
              </p:cNvSpPr>
              <p:nvPr/>
            </p:nvSpPr>
            <p:spPr bwMode="auto">
              <a:xfrm>
                <a:off x="1296" y="33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7" name="Oval 13"/>
            <p:cNvSpPr>
              <a:spLocks noChangeArrowheads="1"/>
            </p:cNvSpPr>
            <p:nvPr/>
          </p:nvSpPr>
          <p:spPr bwMode="auto">
            <a:xfrm>
              <a:off x="2976" y="31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Oval 31"/>
            <p:cNvSpPr>
              <a:spLocks noChangeArrowheads="1"/>
            </p:cNvSpPr>
            <p:nvPr/>
          </p:nvSpPr>
          <p:spPr bwMode="auto">
            <a:xfrm>
              <a:off x="340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Oval 32"/>
            <p:cNvSpPr>
              <a:spLocks noChangeArrowheads="1"/>
            </p:cNvSpPr>
            <p:nvPr/>
          </p:nvSpPr>
          <p:spPr bwMode="auto">
            <a:xfrm>
              <a:off x="2832" y="36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010400" y="4906963"/>
            <a:ext cx="1708150" cy="731837"/>
            <a:chOff x="4416" y="3091"/>
            <a:chExt cx="1076" cy="461"/>
          </a:xfrm>
        </p:grpSpPr>
        <p:sp>
          <p:nvSpPr>
            <p:cNvPr id="22542" name="Oval 12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e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22543" name="Group 35"/>
            <p:cNvGrpSpPr>
              <a:grpSpLocks/>
            </p:cNvGrpSpPr>
            <p:nvPr/>
          </p:nvGrpSpPr>
          <p:grpSpPr bwMode="auto">
            <a:xfrm>
              <a:off x="4608" y="3091"/>
              <a:ext cx="884" cy="405"/>
              <a:chOff x="4608" y="3091"/>
              <a:chExt cx="884" cy="405"/>
            </a:xfrm>
          </p:grpSpPr>
          <p:sp>
            <p:nvSpPr>
              <p:cNvPr id="22544" name="Freeform 33"/>
              <p:cNvSpPr>
                <a:spLocks/>
              </p:cNvSpPr>
              <p:nvPr/>
            </p:nvSpPr>
            <p:spPr bwMode="auto">
              <a:xfrm>
                <a:off x="4608" y="3192"/>
                <a:ext cx="368" cy="304"/>
              </a:xfrm>
              <a:custGeom>
                <a:avLst/>
                <a:gdLst>
                  <a:gd name="T0" fmla="*/ 0 w 368"/>
                  <a:gd name="T1" fmla="*/ 120 h 304"/>
                  <a:gd name="T2" fmla="*/ 240 w 368"/>
                  <a:gd name="T3" fmla="*/ 24 h 304"/>
                  <a:gd name="T4" fmla="*/ 336 w 368"/>
                  <a:gd name="T5" fmla="*/ 264 h 304"/>
                  <a:gd name="T6" fmla="*/ 48 w 368"/>
                  <a:gd name="T7" fmla="*/ 264 h 3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304"/>
                  <a:gd name="T14" fmla="*/ 368 w 368"/>
                  <a:gd name="T15" fmla="*/ 304 h 3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304">
                    <a:moveTo>
                      <a:pt x="0" y="120"/>
                    </a:moveTo>
                    <a:cubicBezTo>
                      <a:pt x="92" y="60"/>
                      <a:pt x="184" y="0"/>
                      <a:pt x="240" y="24"/>
                    </a:cubicBezTo>
                    <a:cubicBezTo>
                      <a:pt x="296" y="48"/>
                      <a:pt x="368" y="224"/>
                      <a:pt x="336" y="264"/>
                    </a:cubicBezTo>
                    <a:cubicBezTo>
                      <a:pt x="304" y="304"/>
                      <a:pt x="176" y="284"/>
                      <a:pt x="48" y="2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Text Box 34"/>
              <p:cNvSpPr txBox="1">
                <a:spLocks noChangeArrowheads="1"/>
              </p:cNvSpPr>
              <p:nvPr/>
            </p:nvSpPr>
            <p:spPr bwMode="auto">
              <a:xfrm>
                <a:off x="4886" y="3091"/>
                <a:ext cx="6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400">
                    <a:solidFill>
                      <a:srgbClr val="FF0000"/>
                    </a:solidFill>
                  </a:rPr>
                  <a:t>, any/ </a:t>
                </a:r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657600" y="4648200"/>
            <a:ext cx="2667000" cy="1828800"/>
            <a:chOff x="2208" y="2928"/>
            <a:chExt cx="1680" cy="1152"/>
          </a:xfrm>
        </p:grpSpPr>
        <p:sp>
          <p:nvSpPr>
            <p:cNvPr id="22540" name="AutoShape 39"/>
            <p:cNvSpPr>
              <a:spLocks noChangeArrowheads="1"/>
            </p:cNvSpPr>
            <p:nvPr/>
          </p:nvSpPr>
          <p:spPr bwMode="auto">
            <a:xfrm>
              <a:off x="2208" y="2928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40"/>
            <p:cNvSpPr txBox="1">
              <a:spLocks noChangeArrowheads="1"/>
            </p:cNvSpPr>
            <p:nvPr/>
          </p:nvSpPr>
          <p:spPr bwMode="auto">
            <a:xfrm>
              <a:off x="2256" y="3837"/>
              <a:ext cx="2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</p:grpSp>
      <p:sp>
        <p:nvSpPr>
          <p:cNvPr id="262186" name="Text Box 42"/>
          <p:cNvSpPr txBox="1">
            <a:spLocks noChangeArrowheads="1"/>
          </p:cNvSpPr>
          <p:nvPr/>
        </p:nvSpPr>
        <p:spPr bwMode="auto">
          <a:xfrm>
            <a:off x="1050925" y="4648200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N</a:t>
            </a:r>
            <a:r>
              <a:rPr lang="en-US"/>
              <a:t>:</a:t>
            </a:r>
          </a:p>
        </p:txBody>
      </p:sp>
      <p:sp>
        <p:nvSpPr>
          <p:cNvPr id="22539" name="TextBox 36"/>
          <p:cNvSpPr txBox="1">
            <a:spLocks noChangeArrowheads="1"/>
          </p:cNvSpPr>
          <p:nvPr/>
        </p:nvSpPr>
        <p:spPr bwMode="auto">
          <a:xfrm>
            <a:off x="0" y="0"/>
            <a:ext cx="7024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final state PDA into an empty stack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PDAs and CFGs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02FB3-D424-4BC4-8849-1E6E281CA0C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CFGs == PDAs ==&gt; CFLs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81A90-E2CD-4871-A599-5FE9442CB42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352800" y="50292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CFG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3622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44196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</a:t>
            </a:r>
            <a:br>
              <a:rPr lang="en-US"/>
            </a:br>
            <a:r>
              <a:rPr lang="en-US"/>
              <a:t>empty stack</a:t>
            </a:r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 rot="-5400000">
            <a:off x="3397250" y="4603750"/>
            <a:ext cx="685800" cy="1651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3733800" y="2895600"/>
            <a:ext cx="762000" cy="2413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 flipV="1">
            <a:off x="3581400" y="3581400"/>
            <a:ext cx="914400" cy="2286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 rot="16483634" flipV="1">
            <a:off x="4027488" y="4545013"/>
            <a:ext cx="685800" cy="3048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3810000" y="4343400"/>
            <a:ext cx="46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3962400" y="31242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≡</a:t>
            </a:r>
            <a:endParaRPr lang="en-US"/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2209800" y="2438400"/>
            <a:ext cx="403860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CFG to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u="sng" smtClean="0"/>
              <a:t>Main idea:</a:t>
            </a:r>
            <a:r>
              <a:rPr lang="en-US" sz="2800" u="sng" smtClean="0"/>
              <a:t> </a:t>
            </a:r>
            <a:r>
              <a:rPr lang="en-US" sz="2000" smtClean="0"/>
              <a:t>The PDA simulates the leftmost derivation on a given w, and upon consuming it fully it either arrives at acceptance (by </a:t>
            </a:r>
            <a:r>
              <a:rPr lang="en-US" sz="2000" u="sng" smtClean="0"/>
              <a:t>empty stack</a:t>
            </a:r>
            <a:r>
              <a:rPr lang="en-US" sz="2000" smtClean="0"/>
              <a:t>) or non-acceptance.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DE8F9-78DF-4C3A-A8D1-E91DF81943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25606" name="Rounded Rectangle 5"/>
          <p:cNvSpPr>
            <a:spLocks noChangeArrowheads="1"/>
          </p:cNvSpPr>
          <p:nvPr/>
        </p:nvSpPr>
        <p:spPr bwMode="auto">
          <a:xfrm>
            <a:off x="3200400" y="3429000"/>
            <a:ext cx="19050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PDA</a:t>
            </a:r>
            <a:br>
              <a:rPr lang="en-US"/>
            </a:br>
            <a:r>
              <a:rPr lang="en-US"/>
              <a:t>(acceptance by empty stack)</a:t>
            </a:r>
          </a:p>
        </p:txBody>
      </p:sp>
      <p:cxnSp>
        <p:nvCxnSpPr>
          <p:cNvPr id="25607" name="Straight Arrow Connector 7"/>
          <p:cNvCxnSpPr>
            <a:cxnSpLocks noChangeShapeType="1"/>
          </p:cNvCxnSpPr>
          <p:nvPr/>
        </p:nvCxnSpPr>
        <p:spPr bwMode="auto">
          <a:xfrm>
            <a:off x="2590800" y="38862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3733800" y="5791200"/>
            <a:ext cx="72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CFG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2057400" y="37338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cxnSp>
        <p:nvCxnSpPr>
          <p:cNvPr id="25610" name="Straight Arrow Connector 12"/>
          <p:cNvCxnSpPr>
            <a:cxnSpLocks noChangeShapeType="1"/>
          </p:cNvCxnSpPr>
          <p:nvPr/>
        </p:nvCxnSpPr>
        <p:spPr bwMode="auto">
          <a:xfrm flipV="1">
            <a:off x="5105400" y="35814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11" name="Straight Arrow Connector 14"/>
          <p:cNvCxnSpPr>
            <a:cxnSpLocks noChangeShapeType="1"/>
          </p:cNvCxnSpPr>
          <p:nvPr/>
        </p:nvCxnSpPr>
        <p:spPr bwMode="auto">
          <a:xfrm>
            <a:off x="5105400" y="4343400"/>
            <a:ext cx="762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5867400" y="3352800"/>
            <a:ext cx="93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25613" name="TextBox 16"/>
          <p:cNvSpPr txBox="1">
            <a:spLocks noChangeArrowheads="1"/>
          </p:cNvSpPr>
          <p:nvPr/>
        </p:nvSpPr>
        <p:spPr bwMode="auto">
          <a:xfrm>
            <a:off x="5943600" y="4419600"/>
            <a:ext cx="81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25614" name="Down Arrow 13"/>
          <p:cNvSpPr>
            <a:spLocks noChangeArrowheads="1"/>
          </p:cNvSpPr>
          <p:nvPr/>
        </p:nvSpPr>
        <p:spPr bwMode="auto">
          <a:xfrm>
            <a:off x="3962400" y="5029200"/>
            <a:ext cx="3810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Box 14"/>
          <p:cNvSpPr txBox="1">
            <a:spLocks noChangeArrowheads="1"/>
          </p:cNvSpPr>
          <p:nvPr/>
        </p:nvSpPr>
        <p:spPr bwMode="auto">
          <a:xfrm>
            <a:off x="4343400" y="5105400"/>
            <a:ext cx="1495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implements</a:t>
            </a:r>
          </a:p>
        </p:txBody>
      </p:sp>
      <p:cxnSp>
        <p:nvCxnSpPr>
          <p:cNvPr id="25616" name="Straight Connector 16"/>
          <p:cNvCxnSpPr>
            <a:cxnSpLocks noChangeShapeType="1"/>
          </p:cNvCxnSpPr>
          <p:nvPr/>
        </p:nvCxnSpPr>
        <p:spPr bwMode="auto">
          <a:xfrm>
            <a:off x="1828800" y="5029200"/>
            <a:ext cx="5486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7" name="TextBox 17"/>
          <p:cNvSpPr txBox="1">
            <a:spLocks noChangeArrowheads="1"/>
          </p:cNvSpPr>
          <p:nvPr/>
        </p:nvSpPr>
        <p:spPr bwMode="auto">
          <a:xfrm rot="-5400000">
            <a:off x="1219200" y="3810001"/>
            <a:ext cx="95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5618" name="TextBox 18"/>
          <p:cNvSpPr txBox="1">
            <a:spLocks noChangeArrowheads="1"/>
          </p:cNvSpPr>
          <p:nvPr/>
        </p:nvSpPr>
        <p:spPr bwMode="auto">
          <a:xfrm rot="-5400000">
            <a:off x="6818312" y="3859213"/>
            <a:ext cx="1241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CFG into a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u="sng" dirty="0" smtClean="0"/>
              <a:t>Main idea: </a:t>
            </a:r>
            <a:r>
              <a:rPr lang="en-US" sz="2000" dirty="0" smtClean="0"/>
              <a:t>The PDA simulates the leftmost derivation on a given w, and upon consuming it fully it either arrives at acceptance (by </a:t>
            </a:r>
            <a:r>
              <a:rPr lang="en-US" sz="2000" u="sng" dirty="0" smtClean="0"/>
              <a:t>empty stack</a:t>
            </a:r>
            <a:r>
              <a:rPr lang="en-US" sz="2000" dirty="0" smtClean="0"/>
              <a:t>) or non-acceptance.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400" u="sng" dirty="0" smtClean="0"/>
              <a:t>Steps:</a:t>
            </a:r>
            <a:endParaRPr lang="en-US" sz="2400" dirty="0" smtClean="0"/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Push the right hand side of the production onto the stack, with leftmost symbol at the stack top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If stack top is the leftmost variable, then replace it by all its productions (each possible substitution will represent a </a:t>
            </a:r>
            <a:r>
              <a:rPr lang="en-US" sz="2000" i="1" u="sng" dirty="0" smtClean="0">
                <a:solidFill>
                  <a:srgbClr val="C00000"/>
                </a:solidFill>
              </a:rPr>
              <a:t>distinct </a:t>
            </a:r>
            <a:r>
              <a:rPr lang="en-US" sz="2000" dirty="0" smtClean="0">
                <a:solidFill>
                  <a:srgbClr val="C00000"/>
                </a:solidFill>
              </a:rPr>
              <a:t>path taken by the non-deterministic PDA)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If stack top has a terminal symbol, and if it matches with the next symbol in the input string, then pop it </a:t>
            </a:r>
          </a:p>
          <a:p>
            <a:pPr marL="457200" eaLnBrk="1" hangingPunct="1">
              <a:buFont typeface="Wingdings" pitchFamily="28" charset="2"/>
              <a:buNone/>
              <a:defRPr/>
            </a:pPr>
            <a:r>
              <a:rPr lang="en-US" sz="2200" dirty="0" smtClean="0"/>
              <a:t>State is inconsequential (only one state is needed)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E904C-DB9D-4CF2-85A7-D97C8AEBA57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6" name="U-Turn Arrow 5"/>
          <p:cNvSpPr/>
          <p:nvPr/>
        </p:nvSpPr>
        <p:spPr bwMode="auto">
          <a:xfrm rot="16200000">
            <a:off x="533400" y="4343400"/>
            <a:ext cx="1676400" cy="3048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construction of PDA from CFG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Given:</a:t>
            </a:r>
            <a:r>
              <a:rPr lang="en-US" smtClean="0"/>
              <a:t> G= (V,T,P,S)</a:t>
            </a:r>
          </a:p>
          <a:p>
            <a:pPr eaLnBrk="1" hangingPunct="1"/>
            <a:r>
              <a:rPr lang="en-US" u="sng" smtClean="0"/>
              <a:t>Output:</a:t>
            </a:r>
            <a:r>
              <a:rPr lang="en-US" smtClean="0"/>
              <a:t> P</a:t>
            </a:r>
            <a:r>
              <a:rPr lang="en-US" baseline="-25000" smtClean="0"/>
              <a:t>N</a:t>
            </a:r>
            <a:r>
              <a:rPr lang="en-US" smtClean="0"/>
              <a:t> = ({q}, T, V U T, </a:t>
            </a:r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, q, S)</a:t>
            </a:r>
          </a:p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For all A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V , add the following 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,A) = { (q, </a:t>
            </a:r>
            <a:r>
              <a:rPr lang="en-US" smtClean="0">
                <a:sym typeface="Symbol" pitchFamily="28" charset="2"/>
              </a:rPr>
              <a:t></a:t>
            </a:r>
            <a:r>
              <a:rPr lang="en-US" smtClean="0"/>
              <a:t>) | “A ==&gt;</a:t>
            </a:r>
            <a:r>
              <a:rPr lang="en-US" smtClean="0">
                <a:sym typeface="Symbol" pitchFamily="28" charset="2"/>
              </a:rPr>
              <a:t>”  P</a:t>
            </a:r>
            <a:r>
              <a:rPr lang="en-US" smtClean="0"/>
              <a:t>}</a:t>
            </a:r>
          </a:p>
          <a:p>
            <a:pPr lvl="1" eaLnBrk="1" hangingPunct="1"/>
            <a:r>
              <a:rPr lang="en-US" smtClean="0"/>
              <a:t>For all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T, add the following </a:t>
            </a:r>
            <a:br>
              <a:rPr lang="en-US" smtClean="0"/>
            </a:br>
            <a:r>
              <a:rPr lang="en-US" smtClean="0"/>
              <a:t>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7030A0"/>
                </a:solidFill>
              </a:rPr>
              <a:t>a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FF0000"/>
                </a:solidFill>
              </a:rPr>
              <a:t>a</a:t>
            </a:r>
            <a:r>
              <a:rPr lang="en-US" smtClean="0"/>
              <a:t>)= { 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) } 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DFCE5-40AA-4570-96BD-1B7D5573A1F0}" type="slidenum">
              <a:rPr lang="en-US" smtClean="0"/>
              <a:pPr/>
              <a:t>25</a:t>
            </a:fld>
            <a:endParaRPr lang="en-US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3700463"/>
            <a:ext cx="914400" cy="1176337"/>
            <a:chOff x="152400" y="3700046"/>
            <a:chExt cx="914400" cy="1176754"/>
          </a:xfrm>
        </p:grpSpPr>
        <p:cxnSp>
          <p:nvCxnSpPr>
            <p:cNvPr id="27694" name="Straight Connector 5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5" name="Straight Connector 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6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7" name="Straight Connector 11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98" name="TextBox 12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9" name="Straight Connector 15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0" name="Straight Arrow Connector 17"/>
            <p:cNvCxnSpPr>
              <a:cxnSpLocks noChangeShapeType="1"/>
              <a:endCxn id="27698" idx="1"/>
            </p:cNvCxnSpPr>
            <p:nvPr/>
          </p:nvCxnSpPr>
          <p:spPr bwMode="auto">
            <a:xfrm flipV="1">
              <a:off x="381000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701" name="TextBox 18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702" name="TextBox 19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" y="5181600"/>
            <a:ext cx="914400" cy="1176338"/>
            <a:chOff x="152400" y="3700046"/>
            <a:chExt cx="914400" cy="1176754"/>
          </a:xfrm>
        </p:grpSpPr>
        <p:cxnSp>
          <p:nvCxnSpPr>
            <p:cNvPr id="27685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6" name="Straight Connector 2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7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8" name="Straight Connector 2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9" name="TextBox 2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0" name="Straight Connector 2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1" name="Straight Arrow Connector 28"/>
            <p:cNvCxnSpPr>
              <a:cxnSpLocks noChangeShapeType="1"/>
              <a:endCxn id="27689" idx="1"/>
            </p:cNvCxnSpPr>
            <p:nvPr/>
          </p:nvCxnSpPr>
          <p:spPr bwMode="auto">
            <a:xfrm flipV="1">
              <a:off x="381000" y="4326523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92" name="TextBox 2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693" name="TextBox 3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391400" y="3776663"/>
            <a:ext cx="914400" cy="1176337"/>
            <a:chOff x="152400" y="3700046"/>
            <a:chExt cx="914400" cy="1176754"/>
          </a:xfrm>
        </p:grpSpPr>
        <p:cxnSp>
          <p:nvCxnSpPr>
            <p:cNvPr id="27676" name="Straight Connector 3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Straight Connector 3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Straight Connector 3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Straight Connector 3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0" name="TextBox 3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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81" name="Straight Connector 3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2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381000" y="4233446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83" name="TextBox 3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84" name="TextBox 4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27656" name="Straight Connector 42"/>
          <p:cNvCxnSpPr>
            <a:cxnSpLocks noChangeShapeType="1"/>
          </p:cNvCxnSpPr>
          <p:nvPr/>
        </p:nvCxnSpPr>
        <p:spPr bwMode="auto">
          <a:xfrm>
            <a:off x="304800" y="5105400"/>
            <a:ext cx="845820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</p:spPr>
      </p:cxn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391400" y="5300663"/>
            <a:ext cx="914400" cy="1176337"/>
            <a:chOff x="152400" y="3700046"/>
            <a:chExt cx="914400" cy="1176754"/>
          </a:xfrm>
        </p:grpSpPr>
        <p:cxnSp>
          <p:nvCxnSpPr>
            <p:cNvPr id="27667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8" name="Straight Connector 4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9" name="Straight Connector 48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0" name="Straight Connector 49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71" name="TextBox 50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72" name="Straight Connector 51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3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381000" y="4521368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4" name="TextBox 53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75" name="TextBox 54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48" name="Straight Arrow Connector 47"/>
          <p:cNvCxnSpPr>
            <a:cxnSpLocks noChangeShapeType="1"/>
            <a:stCxn id="46" idx="1"/>
          </p:cNvCxnSpPr>
          <p:nvPr/>
        </p:nvCxnSpPr>
        <p:spPr bwMode="auto">
          <a:xfrm flipH="1">
            <a:off x="5181600" y="1757363"/>
            <a:ext cx="701675" cy="37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883275" y="1295400"/>
            <a:ext cx="3108325" cy="1371600"/>
            <a:chOff x="5883057" y="1295400"/>
            <a:chExt cx="3108543" cy="1371600"/>
          </a:xfrm>
        </p:grpSpPr>
        <p:sp>
          <p:nvSpPr>
            <p:cNvPr id="46" name="TextBox 45"/>
            <p:cNvSpPr txBox="1"/>
            <p:nvPr/>
          </p:nvSpPr>
          <p:spPr>
            <a:xfrm>
              <a:off x="5883057" y="1295400"/>
              <a:ext cx="3108543" cy="9239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u="sng" dirty="0">
                  <a:solidFill>
                    <a:srgbClr val="7030A0"/>
                  </a:solidFill>
                </a:rPr>
                <a:t>Note:</a:t>
              </a:r>
              <a:r>
                <a:rPr lang="en-US" sz="1800" dirty="0">
                  <a:solidFill>
                    <a:srgbClr val="7030A0"/>
                  </a:solidFill>
                </a:rPr>
                <a:t> Initial stack symbol (S)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same as the start variable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in the grammar</a:t>
              </a:r>
            </a:p>
          </p:txBody>
        </p:sp>
        <p:cxnSp>
          <p:nvCxnSpPr>
            <p:cNvPr id="27666" name="Straight Arrow Connector 49"/>
            <p:cNvCxnSpPr>
              <a:cxnSpLocks noChangeShapeType="1"/>
            </p:cNvCxnSpPr>
            <p:nvPr/>
          </p:nvCxnSpPr>
          <p:spPr bwMode="auto">
            <a:xfrm>
              <a:off x="7620000" y="2133600"/>
              <a:ext cx="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flipH="1">
            <a:off x="7620000" y="5867400"/>
            <a:ext cx="609600" cy="152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153400" y="5757863"/>
            <a:ext cx="525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pop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8305800" y="5257800"/>
            <a:ext cx="685800" cy="476250"/>
            <a:chOff x="8305800" y="5257800"/>
            <a:chExt cx="685800" cy="476310"/>
          </a:xfrm>
        </p:grpSpPr>
        <p:sp>
          <p:nvSpPr>
            <p:cNvPr id="27663" name="TextBox 55"/>
            <p:cNvSpPr txBox="1">
              <a:spLocks noChangeArrowheads="1"/>
            </p:cNvSpPr>
            <p:nvPr/>
          </p:nvSpPr>
          <p:spPr bwMode="auto">
            <a:xfrm>
              <a:off x="8305800" y="53340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7030A0"/>
                  </a:solidFill>
                </a:rPr>
                <a:t>a…</a:t>
              </a:r>
            </a:p>
          </p:txBody>
        </p:sp>
        <p:cxnSp>
          <p:nvCxnSpPr>
            <p:cNvPr id="27664" name="Straight Arrow Connector 57"/>
            <p:cNvCxnSpPr>
              <a:cxnSpLocks noChangeShapeType="1"/>
            </p:cNvCxnSpPr>
            <p:nvPr/>
          </p:nvCxnSpPr>
          <p:spPr bwMode="auto">
            <a:xfrm flipH="1">
              <a:off x="8534400" y="5257800"/>
              <a:ext cx="76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CFG to PDA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 = ( {S,A}, {0,1}, P, 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 ==&gt; AS |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1200" smtClean="0">
                <a:ea typeface="ＭＳ Ｐゴシック" pitchFamily="28" charset="-128"/>
              </a:rPr>
              <a:t> 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==&gt; 0A1 | A1 | 01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PDA = ({q}, {0,1}, {0,1,A,S}, </a:t>
            </a:r>
            <a:r>
              <a:rPr lang="el-GR" sz="2800" smtClean="0">
                <a:cs typeface="Tahoma" pitchFamily="28" charset="0"/>
              </a:rPr>
              <a:t>δ, q, S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l-GR" sz="2800" smtClean="0">
                <a:cs typeface="Tahoma" pitchFamily="28" charset="0"/>
              </a:rPr>
              <a:t>δ: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S) = { (q, AS),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A) = { (q,0A1), (q,A1), (q,01)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0, 0)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1, 1)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3FAA2-E8B8-4D0D-B87C-4EF38FCB46F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76800" y="5791200"/>
            <a:ext cx="34813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will this new PDA work?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62600" y="6172200"/>
            <a:ext cx="3014663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Lets simulate string </a:t>
            </a:r>
            <a:r>
              <a:rPr lang="en-US" u="sng"/>
              <a:t>0011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62800" y="1752600"/>
            <a:ext cx="1752600" cy="2362200"/>
            <a:chOff x="7162800" y="1752600"/>
            <a:chExt cx="1752600" cy="2362200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7978775" y="3581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7445375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Freeform 9"/>
            <p:cNvSpPr>
              <a:spLocks/>
            </p:cNvSpPr>
            <p:nvPr/>
          </p:nvSpPr>
          <p:spPr bwMode="auto">
            <a:xfrm>
              <a:off x="7800975" y="3200400"/>
              <a:ext cx="673100" cy="457200"/>
            </a:xfrm>
            <a:custGeom>
              <a:avLst/>
              <a:gdLst>
                <a:gd name="T0" fmla="*/ 2147483647 w 424"/>
                <a:gd name="T1" fmla="*/ 2147483647 h 288"/>
                <a:gd name="T2" fmla="*/ 2147483647 w 424"/>
                <a:gd name="T3" fmla="*/ 2147483647 h 288"/>
                <a:gd name="T4" fmla="*/ 2147483647 w 424"/>
                <a:gd name="T5" fmla="*/ 0 h 288"/>
                <a:gd name="T6" fmla="*/ 2147483647 w 424"/>
                <a:gd name="T7" fmla="*/ 2147483647 h 288"/>
                <a:gd name="T8" fmla="*/ 2147483647 w 424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7162800" y="3390900"/>
              <a:ext cx="6591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7848600" y="1905000"/>
              <a:ext cx="777329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1,1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/>
                <a:t>0,0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AS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5" name="Rounded Rectangle 11"/>
            <p:cNvSpPr>
              <a:spLocks noChangeArrowheads="1"/>
            </p:cNvSpPr>
            <p:nvPr/>
          </p:nvSpPr>
          <p:spPr bwMode="auto">
            <a:xfrm>
              <a:off x="7162800" y="1752600"/>
              <a:ext cx="1752600" cy="236220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9019"/>
              </a:srgbClr>
            </a:solidFill>
            <a:ln w="3175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Simulating string 0011 on the new PDA …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2108C-68F9-4B41-914C-4EA33D62A2A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u="sng" dirty="0">
                <a:cs typeface="Tahoma" pitchFamily="28" charset="0"/>
              </a:rPr>
              <a:t>PDA (</a:t>
            </a:r>
            <a:r>
              <a:rPr lang="el-GR" sz="1600" u="sng" dirty="0">
                <a:cs typeface="Tahoma" pitchFamily="28" charset="0"/>
              </a:rPr>
              <a:t>δ</a:t>
            </a:r>
            <a:r>
              <a:rPr lang="en-US" sz="1600" u="sng" dirty="0">
                <a:cs typeface="Tahoma" pitchFamily="28" charset="0"/>
              </a:rPr>
              <a:t>)</a:t>
            </a:r>
            <a:r>
              <a:rPr lang="el-GR" sz="1600" u="sng" dirty="0">
                <a:cs typeface="Tahoma" pitchFamily="2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S) = { (q, AS),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A) = { (q,0A1), (q,A1), (q,01)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0, 0)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1, 1)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152400" y="4267200"/>
            <a:ext cx="549275" cy="1143000"/>
            <a:chOff x="1097258" y="4038600"/>
            <a:chExt cx="549522" cy="1143000"/>
          </a:xfrm>
        </p:grpSpPr>
        <p:cxnSp>
          <p:nvCxnSpPr>
            <p:cNvPr id="29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754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8" name="Straight Connector 7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9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059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0" name="Straight Connector 9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31" name="TextBox 10"/>
            <p:cNvSpPr txBox="1">
              <a:spLocks noChangeArrowheads="1"/>
            </p:cNvSpPr>
            <p:nvPr/>
          </p:nvSpPr>
          <p:spPr bwMode="auto">
            <a:xfrm>
              <a:off x="1325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32" name="Straight Connector 11"/>
            <p:cNvCxnSpPr>
              <a:cxnSpLocks noChangeShapeType="1"/>
            </p:cNvCxnSpPr>
            <p:nvPr/>
          </p:nvCxnSpPr>
          <p:spPr bwMode="auto">
            <a:xfrm>
              <a:off x="1325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3" name="Straight Arrow Connector 12"/>
            <p:cNvCxnSpPr>
              <a:cxnSpLocks noChangeShapeType="1"/>
              <a:endCxn id="29831" idx="1"/>
            </p:cNvCxnSpPr>
            <p:nvPr/>
          </p:nvCxnSpPr>
          <p:spPr bwMode="auto">
            <a:xfrm flipV="1">
              <a:off x="10972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9702" name="TextBox 13"/>
          <p:cNvSpPr txBox="1">
            <a:spLocks noChangeArrowheads="1"/>
          </p:cNvSpPr>
          <p:nvPr/>
        </p:nvSpPr>
        <p:spPr bwMode="auto">
          <a:xfrm>
            <a:off x="152400" y="3548063"/>
            <a:ext cx="4543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rgbClr val="00B050"/>
                </a:solidFill>
              </a:rPr>
              <a:t>Stack moves (shows only the successful path):</a:t>
            </a:r>
          </a:p>
        </p:txBody>
      </p: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974725" y="4267200"/>
            <a:ext cx="565150" cy="1143000"/>
            <a:chOff x="1919336" y="4038600"/>
            <a:chExt cx="565644" cy="1143000"/>
          </a:xfrm>
        </p:grpSpPr>
        <p:cxnSp>
          <p:nvCxnSpPr>
            <p:cNvPr id="29818" name="Straight Connector 17"/>
            <p:cNvCxnSpPr>
              <a:cxnSpLocks noChangeShapeType="1"/>
            </p:cNvCxnSpPr>
            <p:nvPr/>
          </p:nvCxnSpPr>
          <p:spPr bwMode="auto">
            <a:xfrm rot="5400000">
              <a:off x="15764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9" name="Straight Connector 18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0" name="Straight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18812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1" name="Straight Connector 20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22" name="TextBox 21"/>
            <p:cNvSpPr txBox="1">
              <a:spLocks noChangeArrowheads="1"/>
            </p:cNvSpPr>
            <p:nvPr/>
          </p:nvSpPr>
          <p:spPr bwMode="auto">
            <a:xfrm>
              <a:off x="21479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23" name="Straight Connector 22"/>
            <p:cNvCxnSpPr>
              <a:cxnSpLocks noChangeShapeType="1"/>
            </p:cNvCxnSpPr>
            <p:nvPr/>
          </p:nvCxnSpPr>
          <p:spPr bwMode="auto">
            <a:xfrm>
              <a:off x="21479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4" name="Straight Arrow Connector 23"/>
            <p:cNvCxnSpPr>
              <a:cxnSpLocks noChangeShapeType="1"/>
            </p:cNvCxnSpPr>
            <p:nvPr/>
          </p:nvCxnSpPr>
          <p:spPr bwMode="auto">
            <a:xfrm flipV="1">
              <a:off x="1919336" y="4724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25" name="TextBox 25"/>
            <p:cNvSpPr txBox="1">
              <a:spLocks noChangeArrowheads="1"/>
            </p:cNvSpPr>
            <p:nvPr/>
          </p:nvSpPr>
          <p:spPr bwMode="auto">
            <a:xfrm>
              <a:off x="2164058" y="46144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26" name="Straight Connector 26"/>
            <p:cNvCxnSpPr>
              <a:cxnSpLocks noChangeShapeType="1"/>
            </p:cNvCxnSpPr>
            <p:nvPr/>
          </p:nvCxnSpPr>
          <p:spPr bwMode="auto">
            <a:xfrm>
              <a:off x="21640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1676400" y="4267200"/>
            <a:ext cx="565150" cy="1143000"/>
            <a:chOff x="2621258" y="4038600"/>
            <a:chExt cx="565644" cy="1143000"/>
          </a:xfrm>
        </p:grpSpPr>
        <p:cxnSp>
          <p:nvCxnSpPr>
            <p:cNvPr id="29803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278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4" name="Straight Connector 28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5" name="Straight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2583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6" name="Straight Connector 30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7" name="TextBox 31"/>
            <p:cNvSpPr txBox="1">
              <a:spLocks noChangeArrowheads="1"/>
            </p:cNvSpPr>
            <p:nvPr/>
          </p:nvSpPr>
          <p:spPr bwMode="auto">
            <a:xfrm>
              <a:off x="2849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808" name="Straight Connector 32"/>
            <p:cNvCxnSpPr>
              <a:cxnSpLocks noChangeShapeType="1"/>
            </p:cNvCxnSpPr>
            <p:nvPr/>
          </p:nvCxnSpPr>
          <p:spPr bwMode="auto">
            <a:xfrm>
              <a:off x="2849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9" name="TextBox 33"/>
            <p:cNvSpPr txBox="1">
              <a:spLocks noChangeArrowheads="1"/>
            </p:cNvSpPr>
            <p:nvPr/>
          </p:nvSpPr>
          <p:spPr bwMode="auto">
            <a:xfrm>
              <a:off x="2865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810" name="Straight Connector 34"/>
            <p:cNvCxnSpPr>
              <a:cxnSpLocks noChangeShapeType="1"/>
            </p:cNvCxnSpPr>
            <p:nvPr/>
          </p:nvCxnSpPr>
          <p:spPr bwMode="auto">
            <a:xfrm>
              <a:off x="2865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1" name="Straight Connector 36"/>
            <p:cNvCxnSpPr>
              <a:cxnSpLocks noChangeShapeType="1"/>
            </p:cNvCxnSpPr>
            <p:nvPr/>
          </p:nvCxnSpPr>
          <p:spPr bwMode="auto">
            <a:xfrm>
              <a:off x="2849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2" name="TextBox 37"/>
            <p:cNvSpPr txBox="1">
              <a:spLocks noChangeArrowheads="1"/>
            </p:cNvSpPr>
            <p:nvPr/>
          </p:nvSpPr>
          <p:spPr bwMode="auto">
            <a:xfrm>
              <a:off x="2865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13" name="Straight Connector 38"/>
            <p:cNvCxnSpPr>
              <a:cxnSpLocks noChangeShapeType="1"/>
            </p:cNvCxnSpPr>
            <p:nvPr/>
          </p:nvCxnSpPr>
          <p:spPr bwMode="auto">
            <a:xfrm>
              <a:off x="2865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4" name="Straight Connector 39"/>
            <p:cNvCxnSpPr>
              <a:cxnSpLocks noChangeShapeType="1"/>
            </p:cNvCxnSpPr>
            <p:nvPr/>
          </p:nvCxnSpPr>
          <p:spPr bwMode="auto">
            <a:xfrm>
              <a:off x="2849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5" name="TextBox 40"/>
            <p:cNvSpPr txBox="1">
              <a:spLocks noChangeArrowheads="1"/>
            </p:cNvSpPr>
            <p:nvPr/>
          </p:nvSpPr>
          <p:spPr bwMode="auto">
            <a:xfrm>
              <a:off x="286598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816" name="Straight Connector 41"/>
            <p:cNvCxnSpPr>
              <a:cxnSpLocks noChangeShapeType="1"/>
            </p:cNvCxnSpPr>
            <p:nvPr/>
          </p:nvCxnSpPr>
          <p:spPr bwMode="auto">
            <a:xfrm>
              <a:off x="28659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7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621258" y="4343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2438400" y="4267200"/>
            <a:ext cx="565150" cy="1619250"/>
            <a:chOff x="3383258" y="4038600"/>
            <a:chExt cx="565644" cy="1619310"/>
          </a:xfrm>
        </p:grpSpPr>
        <p:cxnSp>
          <p:nvCxnSpPr>
            <p:cNvPr id="29789" name="Straight Connector 43"/>
            <p:cNvCxnSpPr>
              <a:cxnSpLocks noChangeShapeType="1"/>
            </p:cNvCxnSpPr>
            <p:nvPr/>
          </p:nvCxnSpPr>
          <p:spPr bwMode="auto">
            <a:xfrm rot="5400000">
              <a:off x="3040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0" name="Straight Connector 44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1" name="Straight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3345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2" name="Straight Connector 46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3" name="TextBox 47"/>
            <p:cNvSpPr txBox="1">
              <a:spLocks noChangeArrowheads="1"/>
            </p:cNvSpPr>
            <p:nvPr/>
          </p:nvSpPr>
          <p:spPr bwMode="auto">
            <a:xfrm>
              <a:off x="3611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94" name="Straight Connector 48"/>
            <p:cNvCxnSpPr>
              <a:cxnSpLocks noChangeShapeType="1"/>
            </p:cNvCxnSpPr>
            <p:nvPr/>
          </p:nvCxnSpPr>
          <p:spPr bwMode="auto">
            <a:xfrm>
              <a:off x="3611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5" name="TextBox 49"/>
            <p:cNvSpPr txBox="1">
              <a:spLocks noChangeArrowheads="1"/>
            </p:cNvSpPr>
            <p:nvPr/>
          </p:nvSpPr>
          <p:spPr bwMode="auto">
            <a:xfrm>
              <a:off x="3627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96" name="Straight Connector 50"/>
            <p:cNvCxnSpPr>
              <a:cxnSpLocks noChangeShapeType="1"/>
            </p:cNvCxnSpPr>
            <p:nvPr/>
          </p:nvCxnSpPr>
          <p:spPr bwMode="auto">
            <a:xfrm>
              <a:off x="3627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7" name="Straight Connector 51"/>
            <p:cNvCxnSpPr>
              <a:cxnSpLocks noChangeShapeType="1"/>
            </p:cNvCxnSpPr>
            <p:nvPr/>
          </p:nvCxnSpPr>
          <p:spPr bwMode="auto">
            <a:xfrm>
              <a:off x="3611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8" name="TextBox 52"/>
            <p:cNvSpPr txBox="1">
              <a:spLocks noChangeArrowheads="1"/>
            </p:cNvSpPr>
            <p:nvPr/>
          </p:nvSpPr>
          <p:spPr bwMode="auto">
            <a:xfrm>
              <a:off x="3627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cxnSp>
          <p:nvCxnSpPr>
            <p:cNvPr id="29799" name="Straight Connector 53"/>
            <p:cNvCxnSpPr>
              <a:cxnSpLocks noChangeShapeType="1"/>
            </p:cNvCxnSpPr>
            <p:nvPr/>
          </p:nvCxnSpPr>
          <p:spPr bwMode="auto">
            <a:xfrm>
              <a:off x="3627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0" name="Straight Connector 54"/>
            <p:cNvCxnSpPr>
              <a:cxnSpLocks noChangeShapeType="1"/>
            </p:cNvCxnSpPr>
            <p:nvPr/>
          </p:nvCxnSpPr>
          <p:spPr bwMode="auto">
            <a:xfrm>
              <a:off x="3611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383258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02" name="TextBox 58"/>
            <p:cNvSpPr txBox="1">
              <a:spLocks noChangeArrowheads="1"/>
            </p:cNvSpPr>
            <p:nvPr/>
          </p:nvSpPr>
          <p:spPr bwMode="auto">
            <a:xfrm>
              <a:off x="3611858" y="52578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146"/>
          <p:cNvGrpSpPr>
            <a:grpSpLocks/>
          </p:cNvGrpSpPr>
          <p:nvPr/>
        </p:nvGrpSpPr>
        <p:grpSpPr bwMode="auto">
          <a:xfrm>
            <a:off x="3168650" y="4267200"/>
            <a:ext cx="549275" cy="1143000"/>
            <a:chOff x="4113014" y="4038600"/>
            <a:chExt cx="549522" cy="1143000"/>
          </a:xfrm>
        </p:grpSpPr>
        <p:cxnSp>
          <p:nvCxnSpPr>
            <p:cNvPr id="29770" name="Straight Connector 59"/>
            <p:cNvCxnSpPr>
              <a:cxnSpLocks noChangeShapeType="1"/>
            </p:cNvCxnSpPr>
            <p:nvPr/>
          </p:nvCxnSpPr>
          <p:spPr bwMode="auto">
            <a:xfrm rot="5400000">
              <a:off x="37701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1" name="Straight Connector 60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2" name="Straight Connector 61"/>
            <p:cNvCxnSpPr>
              <a:cxnSpLocks noChangeShapeType="1"/>
            </p:cNvCxnSpPr>
            <p:nvPr/>
          </p:nvCxnSpPr>
          <p:spPr bwMode="auto">
            <a:xfrm rot="5400000" flipH="1" flipV="1">
              <a:off x="4074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3" name="Straight Connector 62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4" name="TextBox 63"/>
            <p:cNvSpPr txBox="1">
              <a:spLocks noChangeArrowheads="1"/>
            </p:cNvSpPr>
            <p:nvPr/>
          </p:nvSpPr>
          <p:spPr bwMode="auto">
            <a:xfrm>
              <a:off x="43416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75" name="Straight Connector 64"/>
            <p:cNvCxnSpPr>
              <a:cxnSpLocks noChangeShapeType="1"/>
            </p:cNvCxnSpPr>
            <p:nvPr/>
          </p:nvCxnSpPr>
          <p:spPr bwMode="auto">
            <a:xfrm>
              <a:off x="43416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6" name="TextBox 65"/>
            <p:cNvSpPr txBox="1">
              <a:spLocks noChangeArrowheads="1"/>
            </p:cNvSpPr>
            <p:nvPr/>
          </p:nvSpPr>
          <p:spPr bwMode="auto">
            <a:xfrm>
              <a:off x="43577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77" name="Straight Connector 66"/>
            <p:cNvCxnSpPr>
              <a:cxnSpLocks noChangeShapeType="1"/>
            </p:cNvCxnSpPr>
            <p:nvPr/>
          </p:nvCxnSpPr>
          <p:spPr bwMode="auto">
            <a:xfrm>
              <a:off x="43577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8" name="Straight Connector 67"/>
            <p:cNvCxnSpPr>
              <a:cxnSpLocks noChangeShapeType="1"/>
            </p:cNvCxnSpPr>
            <p:nvPr/>
          </p:nvCxnSpPr>
          <p:spPr bwMode="auto">
            <a:xfrm>
              <a:off x="43416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9" name="TextBox 68"/>
            <p:cNvSpPr txBox="1">
              <a:spLocks noChangeArrowheads="1"/>
            </p:cNvSpPr>
            <p:nvPr/>
          </p:nvSpPr>
          <p:spPr bwMode="auto">
            <a:xfrm>
              <a:off x="43577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780" name="Straight Connector 69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1" name="Straight Connector 70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2" name="Straight Arrow Connector 71"/>
            <p:cNvCxnSpPr>
              <a:cxnSpLocks noChangeShapeType="1"/>
            </p:cNvCxnSpPr>
            <p:nvPr/>
          </p:nvCxnSpPr>
          <p:spPr bwMode="auto">
            <a:xfrm flipV="1">
              <a:off x="4113014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83" name="Straight Connector 73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4" name="Straight Connector 74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85" name="TextBox 75"/>
            <p:cNvSpPr txBox="1">
              <a:spLocks noChangeArrowheads="1"/>
            </p:cNvSpPr>
            <p:nvPr/>
          </p:nvSpPr>
          <p:spPr bwMode="auto">
            <a:xfrm>
              <a:off x="4357736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786" name="Straight Connector 76"/>
            <p:cNvCxnSpPr>
              <a:cxnSpLocks noChangeShapeType="1"/>
            </p:cNvCxnSpPr>
            <p:nvPr/>
          </p:nvCxnSpPr>
          <p:spPr bwMode="auto">
            <a:xfrm>
              <a:off x="4357736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7" name="Straight Connector 77"/>
            <p:cNvCxnSpPr>
              <a:cxnSpLocks noChangeShapeType="1"/>
            </p:cNvCxnSpPr>
            <p:nvPr/>
          </p:nvCxnSpPr>
          <p:spPr bwMode="auto">
            <a:xfrm>
              <a:off x="4341614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8" name="Straight Connector 78"/>
            <p:cNvCxnSpPr>
              <a:cxnSpLocks noChangeShapeType="1"/>
            </p:cNvCxnSpPr>
            <p:nvPr/>
          </p:nvCxnSpPr>
          <p:spPr bwMode="auto">
            <a:xfrm>
              <a:off x="43137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3854450" y="4267200"/>
            <a:ext cx="565150" cy="1600200"/>
            <a:chOff x="4798814" y="4038600"/>
            <a:chExt cx="565644" cy="1600200"/>
          </a:xfrm>
        </p:grpSpPr>
        <p:cxnSp>
          <p:nvCxnSpPr>
            <p:cNvPr id="29754" name="Straight Connector 83"/>
            <p:cNvCxnSpPr>
              <a:cxnSpLocks noChangeShapeType="1"/>
            </p:cNvCxnSpPr>
            <p:nvPr/>
          </p:nvCxnSpPr>
          <p:spPr bwMode="auto">
            <a:xfrm rot="5400000">
              <a:off x="4455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5" name="Straight Connector 84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6" name="Straight Connector 85"/>
            <p:cNvCxnSpPr>
              <a:cxnSpLocks noChangeShapeType="1"/>
            </p:cNvCxnSpPr>
            <p:nvPr/>
          </p:nvCxnSpPr>
          <p:spPr bwMode="auto">
            <a:xfrm rot="5400000" flipH="1" flipV="1">
              <a:off x="47607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7" name="Straight Connector 86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58" name="TextBox 87"/>
            <p:cNvSpPr txBox="1">
              <a:spLocks noChangeArrowheads="1"/>
            </p:cNvSpPr>
            <p:nvPr/>
          </p:nvSpPr>
          <p:spPr bwMode="auto">
            <a:xfrm>
              <a:off x="50274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59" name="Straight Connector 88"/>
            <p:cNvCxnSpPr>
              <a:cxnSpLocks noChangeShapeType="1"/>
            </p:cNvCxnSpPr>
            <p:nvPr/>
          </p:nvCxnSpPr>
          <p:spPr bwMode="auto">
            <a:xfrm>
              <a:off x="50274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0" name="TextBox 89"/>
            <p:cNvSpPr txBox="1">
              <a:spLocks noChangeArrowheads="1"/>
            </p:cNvSpPr>
            <p:nvPr/>
          </p:nvSpPr>
          <p:spPr bwMode="auto">
            <a:xfrm>
              <a:off x="50435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1" name="Straight Connector 90"/>
            <p:cNvCxnSpPr>
              <a:cxnSpLocks noChangeShapeType="1"/>
            </p:cNvCxnSpPr>
            <p:nvPr/>
          </p:nvCxnSpPr>
          <p:spPr bwMode="auto">
            <a:xfrm>
              <a:off x="50435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2" name="Straight Connector 91"/>
            <p:cNvCxnSpPr>
              <a:cxnSpLocks noChangeShapeType="1"/>
            </p:cNvCxnSpPr>
            <p:nvPr/>
          </p:nvCxnSpPr>
          <p:spPr bwMode="auto">
            <a:xfrm>
              <a:off x="50274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3" name="TextBox 92"/>
            <p:cNvSpPr txBox="1">
              <a:spLocks noChangeArrowheads="1"/>
            </p:cNvSpPr>
            <p:nvPr/>
          </p:nvSpPr>
          <p:spPr bwMode="auto">
            <a:xfrm>
              <a:off x="50435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4" name="Straight Connector 93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5" name="Straight Connector 94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6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4798814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67" name="Straight Connector 96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8" name="Straight Connector 97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9" name="TextBox 106"/>
            <p:cNvSpPr txBox="1">
              <a:spLocks noChangeArrowheads="1"/>
            </p:cNvSpPr>
            <p:nvPr/>
          </p:nvSpPr>
          <p:spPr bwMode="auto">
            <a:xfrm>
              <a:off x="5037124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4556125" y="4267200"/>
            <a:ext cx="571500" cy="1600200"/>
            <a:chOff x="5500736" y="4038600"/>
            <a:chExt cx="572056" cy="1600200"/>
          </a:xfrm>
        </p:grpSpPr>
        <p:cxnSp>
          <p:nvCxnSpPr>
            <p:cNvPr id="29743" name="Straight Connector 107"/>
            <p:cNvCxnSpPr>
              <a:cxnSpLocks noChangeShapeType="1"/>
            </p:cNvCxnSpPr>
            <p:nvPr/>
          </p:nvCxnSpPr>
          <p:spPr bwMode="auto">
            <a:xfrm rot="5400000">
              <a:off x="51578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4" name="Straight Connector 108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5" name="Straight Connector 109"/>
            <p:cNvCxnSpPr>
              <a:cxnSpLocks noChangeShapeType="1"/>
            </p:cNvCxnSpPr>
            <p:nvPr/>
          </p:nvCxnSpPr>
          <p:spPr bwMode="auto">
            <a:xfrm rot="5400000" flipH="1" flipV="1">
              <a:off x="54626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6" name="Straight Connector 110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7" name="TextBox 111"/>
            <p:cNvSpPr txBox="1">
              <a:spLocks noChangeArrowheads="1"/>
            </p:cNvSpPr>
            <p:nvPr/>
          </p:nvSpPr>
          <p:spPr bwMode="auto">
            <a:xfrm>
              <a:off x="57293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8" name="Straight Connector 112"/>
            <p:cNvCxnSpPr>
              <a:cxnSpLocks noChangeShapeType="1"/>
            </p:cNvCxnSpPr>
            <p:nvPr/>
          </p:nvCxnSpPr>
          <p:spPr bwMode="auto">
            <a:xfrm>
              <a:off x="57293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9" name="TextBox 113"/>
            <p:cNvSpPr txBox="1">
              <a:spLocks noChangeArrowheads="1"/>
            </p:cNvSpPr>
            <p:nvPr/>
          </p:nvSpPr>
          <p:spPr bwMode="auto">
            <a:xfrm>
              <a:off x="5745458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50" name="Straight Connector 114"/>
            <p:cNvCxnSpPr>
              <a:cxnSpLocks noChangeShapeType="1"/>
            </p:cNvCxnSpPr>
            <p:nvPr/>
          </p:nvCxnSpPr>
          <p:spPr bwMode="auto">
            <a:xfrm>
              <a:off x="57454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1" name="Straight Connector 115"/>
            <p:cNvCxnSpPr>
              <a:cxnSpLocks noChangeShapeType="1"/>
            </p:cNvCxnSpPr>
            <p:nvPr/>
          </p:nvCxnSpPr>
          <p:spPr bwMode="auto">
            <a:xfrm>
              <a:off x="57293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2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5500736" y="4783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53" name="TextBox 122"/>
            <p:cNvSpPr txBox="1">
              <a:spLocks noChangeArrowheads="1"/>
            </p:cNvSpPr>
            <p:nvPr/>
          </p:nvSpPr>
          <p:spPr bwMode="auto">
            <a:xfrm>
              <a:off x="5745458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0" name="Group 149"/>
          <p:cNvGrpSpPr>
            <a:grpSpLocks/>
          </p:cNvGrpSpPr>
          <p:nvPr/>
        </p:nvGrpSpPr>
        <p:grpSpPr bwMode="auto">
          <a:xfrm>
            <a:off x="5334000" y="4267200"/>
            <a:ext cx="573088" cy="1600200"/>
            <a:chOff x="6278858" y="4038600"/>
            <a:chExt cx="572056" cy="1600200"/>
          </a:xfrm>
        </p:grpSpPr>
        <p:cxnSp>
          <p:nvCxnSpPr>
            <p:cNvPr id="2973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59359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6" name="Straight Connector 124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7" name="Straight Connector 125"/>
            <p:cNvCxnSpPr>
              <a:cxnSpLocks noChangeShapeType="1"/>
            </p:cNvCxnSpPr>
            <p:nvPr/>
          </p:nvCxnSpPr>
          <p:spPr bwMode="auto">
            <a:xfrm rot="5400000" flipH="1" flipV="1">
              <a:off x="62407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8" name="Straight Connector 126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39" name="TextBox 127"/>
            <p:cNvSpPr txBox="1">
              <a:spLocks noChangeArrowheads="1"/>
            </p:cNvSpPr>
            <p:nvPr/>
          </p:nvSpPr>
          <p:spPr bwMode="auto">
            <a:xfrm>
              <a:off x="65074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0" name="Straight Connector 128"/>
            <p:cNvCxnSpPr>
              <a:cxnSpLocks noChangeShapeType="1"/>
            </p:cNvCxnSpPr>
            <p:nvPr/>
          </p:nvCxnSpPr>
          <p:spPr bwMode="auto">
            <a:xfrm>
              <a:off x="65074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1" name="Straight Arrow Connector 132"/>
            <p:cNvCxnSpPr>
              <a:cxnSpLocks noChangeShapeType="1"/>
            </p:cNvCxnSpPr>
            <p:nvPr/>
          </p:nvCxnSpPr>
          <p:spPr bwMode="auto">
            <a:xfrm flipV="1">
              <a:off x="62788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42" name="TextBox 133"/>
            <p:cNvSpPr txBox="1">
              <a:spLocks noChangeArrowheads="1"/>
            </p:cNvSpPr>
            <p:nvPr/>
          </p:nvSpPr>
          <p:spPr bwMode="auto">
            <a:xfrm>
              <a:off x="6523580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6096000" y="4267200"/>
            <a:ext cx="579438" cy="1600200"/>
            <a:chOff x="7040858" y="4038600"/>
            <a:chExt cx="579142" cy="1600200"/>
          </a:xfrm>
        </p:grpSpPr>
        <p:cxnSp>
          <p:nvCxnSpPr>
            <p:cNvPr id="2972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67355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0" name="Straight Connector 135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1" name="Straight Connector 136"/>
            <p:cNvCxnSpPr>
              <a:cxnSpLocks noChangeShapeType="1"/>
            </p:cNvCxnSpPr>
            <p:nvPr/>
          </p:nvCxnSpPr>
          <p:spPr bwMode="auto">
            <a:xfrm rot="5400000" flipH="1" flipV="1">
              <a:off x="70403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2" name="Straight Connector 137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3" name="Straight Arrow Connector 140"/>
            <p:cNvCxnSpPr>
              <a:cxnSpLocks noChangeShapeType="1"/>
            </p:cNvCxnSpPr>
            <p:nvPr/>
          </p:nvCxnSpPr>
          <p:spPr bwMode="auto">
            <a:xfrm flipV="1">
              <a:off x="7040858" y="5164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34" name="TextBox 141"/>
            <p:cNvSpPr txBox="1">
              <a:spLocks noChangeArrowheads="1"/>
            </p:cNvSpPr>
            <p:nvPr/>
          </p:nvSpPr>
          <p:spPr bwMode="auto">
            <a:xfrm>
              <a:off x="7323124" y="5238690"/>
              <a:ext cx="2968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</p:grp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7086600" y="4876800"/>
            <a:ext cx="1620838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Accept by </a:t>
            </a:r>
            <a:br>
              <a:rPr lang="en-US" dirty="0"/>
            </a:br>
            <a:r>
              <a:rPr lang="en-US" dirty="0"/>
              <a:t> empty stack</a:t>
            </a:r>
          </a:p>
        </p:txBody>
      </p:sp>
      <p:sp>
        <p:nvSpPr>
          <p:cNvPr id="29712" name="Oval 6"/>
          <p:cNvSpPr>
            <a:spLocks noChangeArrowheads="1"/>
          </p:cNvSpPr>
          <p:nvPr/>
        </p:nvSpPr>
        <p:spPr bwMode="auto">
          <a:xfrm>
            <a:off x="6073775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q</a:t>
            </a:r>
          </a:p>
        </p:txBody>
      </p:sp>
      <p:sp>
        <p:nvSpPr>
          <p:cNvPr id="29713" name="Line 8"/>
          <p:cNvSpPr>
            <a:spLocks noChangeShapeType="1"/>
          </p:cNvSpPr>
          <p:nvPr/>
        </p:nvSpPr>
        <p:spPr bwMode="auto">
          <a:xfrm>
            <a:off x="55403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Freeform 9"/>
          <p:cNvSpPr>
            <a:spLocks/>
          </p:cNvSpPr>
          <p:nvPr/>
        </p:nvSpPr>
        <p:spPr bwMode="auto">
          <a:xfrm>
            <a:off x="5895975" y="3124200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0"/>
          <p:cNvSpPr txBox="1">
            <a:spLocks noChangeArrowheads="1"/>
          </p:cNvSpPr>
          <p:nvPr/>
        </p:nvSpPr>
        <p:spPr bwMode="auto">
          <a:xfrm>
            <a:off x="5257800" y="3314700"/>
            <a:ext cx="658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sp>
        <p:nvSpPr>
          <p:cNvPr id="29716" name="Text Box 11"/>
          <p:cNvSpPr txBox="1">
            <a:spLocks noChangeArrowheads="1"/>
          </p:cNvSpPr>
          <p:nvPr/>
        </p:nvSpPr>
        <p:spPr bwMode="auto">
          <a:xfrm>
            <a:off x="5943600" y="1828800"/>
            <a:ext cx="777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1,1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/>
              <a:t>0,0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AS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934200" y="1371600"/>
            <a:ext cx="2209800" cy="2438400"/>
            <a:chOff x="6934200" y="1371600"/>
            <a:chExt cx="2209800" cy="2438400"/>
          </a:xfrm>
        </p:grpSpPr>
        <p:sp>
          <p:nvSpPr>
            <p:cNvPr id="29725" name="TextBox 126"/>
            <p:cNvSpPr txBox="1">
              <a:spLocks noChangeArrowheads="1"/>
            </p:cNvSpPr>
            <p:nvPr/>
          </p:nvSpPr>
          <p:spPr bwMode="auto">
            <a:xfrm>
              <a:off x="7467600" y="2057400"/>
              <a:ext cx="14881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=&gt; AS</a:t>
              </a:r>
              <a:br>
                <a:rPr lang="en-US"/>
              </a:br>
              <a:r>
                <a:rPr lang="en-US"/>
                <a:t>   =&gt; 0A1S</a:t>
              </a:r>
            </a:p>
            <a:p>
              <a:r>
                <a:rPr lang="en-US"/>
                <a:t>   =&gt; 0011S</a:t>
              </a:r>
            </a:p>
            <a:p>
              <a:r>
                <a:rPr lang="en-US"/>
                <a:t>   =&gt; 0011</a:t>
              </a:r>
            </a:p>
          </p:txBody>
        </p:sp>
        <p:cxnSp>
          <p:nvCxnSpPr>
            <p:cNvPr id="29726" name="Straight Connector 128"/>
            <p:cNvCxnSpPr>
              <a:cxnSpLocks noChangeShapeType="1"/>
            </p:cNvCxnSpPr>
            <p:nvPr/>
          </p:nvCxnSpPr>
          <p:spPr bwMode="auto">
            <a:xfrm>
              <a:off x="7086600" y="1371600"/>
              <a:ext cx="0" cy="2438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7" name="Straight Connector 130"/>
            <p:cNvCxnSpPr>
              <a:cxnSpLocks noChangeShapeType="1"/>
            </p:cNvCxnSpPr>
            <p:nvPr/>
          </p:nvCxnSpPr>
          <p:spPr bwMode="auto">
            <a:xfrm>
              <a:off x="6934200" y="3429000"/>
              <a:ext cx="2209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28" name="TextBox 131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1914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Leftmost deriv.:</a:t>
              </a:r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0" y="5943600"/>
            <a:ext cx="7038975" cy="552450"/>
            <a:chOff x="0" y="5943600"/>
            <a:chExt cx="7039491" cy="552510"/>
          </a:xfrm>
        </p:grpSpPr>
        <p:sp>
          <p:nvSpPr>
            <p:cNvPr id="29719" name="TextBox 132"/>
            <p:cNvSpPr txBox="1">
              <a:spLocks noChangeArrowheads="1"/>
            </p:cNvSpPr>
            <p:nvPr/>
          </p:nvSpPr>
          <p:spPr bwMode="auto">
            <a:xfrm>
              <a:off x="0" y="6096000"/>
              <a:ext cx="703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         =&gt;AS  =&gt;0A1S     =&gt;0011S                            =&gt; 0011</a:t>
              </a:r>
            </a:p>
          </p:txBody>
        </p:sp>
        <p:cxnSp>
          <p:nvCxnSpPr>
            <p:cNvPr id="29720" name="Straight Connector 134"/>
            <p:cNvCxnSpPr>
              <a:cxnSpLocks noChangeShapeType="1"/>
            </p:cNvCxnSpPr>
            <p:nvPr/>
          </p:nvCxnSpPr>
          <p:spPr bwMode="auto">
            <a:xfrm>
              <a:off x="0" y="5943600"/>
              <a:ext cx="6934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9721" name="Down Arrow 137"/>
            <p:cNvSpPr>
              <a:spLocks noChangeArrowheads="1"/>
            </p:cNvSpPr>
            <p:nvPr/>
          </p:nvSpPr>
          <p:spPr bwMode="auto">
            <a:xfrm>
              <a:off x="12954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Down Arrow 138"/>
            <p:cNvSpPr>
              <a:spLocks noChangeArrowheads="1"/>
            </p:cNvSpPr>
            <p:nvPr/>
          </p:nvSpPr>
          <p:spPr bwMode="auto">
            <a:xfrm>
              <a:off x="1981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Down Arrow 139"/>
            <p:cNvSpPr>
              <a:spLocks noChangeArrowheads="1"/>
            </p:cNvSpPr>
            <p:nvPr/>
          </p:nvSpPr>
          <p:spPr bwMode="auto">
            <a:xfrm>
              <a:off x="3505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Down Arrow 140"/>
            <p:cNvSpPr>
              <a:spLocks noChangeArrowheads="1"/>
            </p:cNvSpPr>
            <p:nvPr/>
          </p:nvSpPr>
          <p:spPr bwMode="auto">
            <a:xfrm>
              <a:off x="64770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Proof of correctness for CFG ==&gt; PDA construction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Claim:</a:t>
            </a:r>
            <a:r>
              <a:rPr lang="en-US" sz="2800" smtClean="0"/>
              <a:t> A string is accepted by G iff it is accepted (by empty stack) by the PDA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(</a:t>
            </a:r>
            <a:r>
              <a:rPr lang="en-US" sz="2400" i="1" smtClean="0"/>
              <a:t>only-if part</a:t>
            </a:r>
            <a:r>
              <a:rPr lang="en-US" sz="240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induction on the number of derivation steps</a:t>
            </a:r>
          </a:p>
          <a:p>
            <a:pPr marL="1371600" lvl="2" indent="-457200" eaLnBrk="1" hangingPunct="1">
              <a:lnSpc>
                <a:spcPct val="90000"/>
              </a:lnSpc>
            </a:pPr>
            <a:endParaRPr lang="en-US" sz="20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(</a:t>
            </a:r>
            <a:r>
              <a:rPr lang="en-US" sz="2400" i="1" smtClean="0"/>
              <a:t>if part</a:t>
            </a:r>
            <a:r>
              <a:rPr lang="en-US" sz="240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If </a:t>
            </a:r>
            <a:r>
              <a:rPr lang="en-US" sz="2000" smtClean="0">
                <a:solidFill>
                  <a:schemeClr val="hlink"/>
                </a:solidFill>
              </a:rPr>
              <a:t>(q, wx, S) |--</a:t>
            </a:r>
            <a:r>
              <a:rPr lang="en-US" sz="2000" baseline="30000" smtClean="0">
                <a:solidFill>
                  <a:schemeClr val="hlink"/>
                </a:solidFill>
              </a:rPr>
              <a:t>*</a:t>
            </a:r>
            <a:r>
              <a:rPr lang="en-US" sz="2000" smtClean="0">
                <a:solidFill>
                  <a:schemeClr val="hlink"/>
                </a:solidFill>
              </a:rPr>
              <a:t> (q,x,B) </a:t>
            </a:r>
            <a:r>
              <a:rPr lang="en-US" sz="2000" smtClean="0"/>
              <a:t>then </a:t>
            </a:r>
            <a:r>
              <a:rPr lang="en-US" sz="2000" smtClean="0">
                <a:solidFill>
                  <a:schemeClr val="folHlink"/>
                </a:solidFill>
              </a:rPr>
              <a:t>S =&gt;</a:t>
            </a:r>
            <a:r>
              <a:rPr lang="en-US" sz="2000" baseline="30000" smtClean="0">
                <a:solidFill>
                  <a:schemeClr val="folHlink"/>
                </a:solidFill>
              </a:rPr>
              <a:t>*</a:t>
            </a:r>
            <a:r>
              <a:rPr lang="en-US" sz="2000" baseline="-25000" smtClean="0">
                <a:solidFill>
                  <a:schemeClr val="folHlink"/>
                </a:solidFill>
              </a:rPr>
              <a:t>lm</a:t>
            </a:r>
            <a:r>
              <a:rPr lang="en-US" sz="2000" smtClean="0">
                <a:solidFill>
                  <a:schemeClr val="folHlink"/>
                </a:solidFill>
              </a:rPr>
              <a:t> wB</a:t>
            </a:r>
            <a:endParaRPr lang="en-US" sz="2000" smtClean="0"/>
          </a:p>
          <a:p>
            <a:pPr marL="1752600" lvl="3" indent="-381000" eaLnBrk="1" hangingPunct="1">
              <a:lnSpc>
                <a:spcPct val="90000"/>
              </a:lnSpc>
            </a:pPr>
            <a:endParaRPr lang="en-US" sz="18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49444-0843-4F13-86C2-824B1A51D92D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PDA into a CFG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Main idea:</a:t>
            </a:r>
            <a:r>
              <a:rPr lang="en-US" sz="2800" smtClean="0"/>
              <a:t> Reverse engineer the productions from transitions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If </a:t>
            </a:r>
            <a:r>
              <a:rPr lang="el-GR" sz="2800" smtClean="0">
                <a:cs typeface="Tahoma" pitchFamily="28" charset="0"/>
              </a:rPr>
              <a:t>δ(q,a,Z) </a:t>
            </a:r>
            <a:r>
              <a:rPr lang="en-US" sz="2800" smtClean="0">
                <a:cs typeface="Tahoma" pitchFamily="28" charset="0"/>
              </a:rPr>
              <a:t>=&gt; </a:t>
            </a:r>
            <a:r>
              <a:rPr lang="el-GR" sz="2800" smtClean="0">
                <a:cs typeface="Tahoma" pitchFamily="28" charset="0"/>
              </a:rPr>
              <a:t>(p, Y</a:t>
            </a:r>
            <a:r>
              <a:rPr lang="el-GR" sz="2800" baseline="-25000" smtClean="0">
                <a:cs typeface="Tahoma" pitchFamily="28" charset="0"/>
              </a:rPr>
              <a:t>1</a:t>
            </a:r>
            <a:r>
              <a:rPr lang="el-GR" sz="2800" smtClean="0">
                <a:cs typeface="Tahoma" pitchFamily="28" charset="0"/>
              </a:rPr>
              <a:t>Y</a:t>
            </a:r>
            <a:r>
              <a:rPr lang="el-GR" sz="2800" baseline="-25000" smtClean="0">
                <a:cs typeface="Tahoma" pitchFamily="28" charset="0"/>
              </a:rPr>
              <a:t>2</a:t>
            </a:r>
            <a:r>
              <a:rPr lang="el-GR" sz="2800" smtClean="0">
                <a:cs typeface="Tahoma" pitchFamily="28" charset="0"/>
              </a:rPr>
              <a:t>Y</a:t>
            </a:r>
            <a:r>
              <a:rPr lang="el-GR" sz="2800" baseline="-25000" smtClean="0">
                <a:cs typeface="Tahoma" pitchFamily="28" charset="0"/>
              </a:rPr>
              <a:t>3</a:t>
            </a:r>
            <a:r>
              <a:rPr lang="el-GR" sz="2800" smtClean="0">
                <a:cs typeface="Tahoma" pitchFamily="28" charset="0"/>
              </a:rPr>
              <a:t>…Y</a:t>
            </a:r>
            <a:r>
              <a:rPr lang="el-GR" sz="2800" baseline="-25000" smtClean="0">
                <a:cs typeface="Tahoma" pitchFamily="28" charset="0"/>
              </a:rPr>
              <a:t>k</a:t>
            </a:r>
            <a:r>
              <a:rPr lang="el-GR" sz="2800" smtClean="0">
                <a:cs typeface="Tahoma" pitchFamily="28" charset="0"/>
              </a:rPr>
              <a:t>):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State is changed from q to p;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Terminal </a:t>
            </a:r>
            <a:r>
              <a:rPr lang="en-US" sz="1800" i="1" smtClean="0"/>
              <a:t>a </a:t>
            </a:r>
            <a:r>
              <a:rPr lang="en-US" sz="1800" smtClean="0"/>
              <a:t>is consumed;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Stack top symbol Z is popped and replaced with a sequence of k variables.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u="sng" smtClean="0"/>
              <a:t>Action:</a:t>
            </a:r>
            <a:r>
              <a:rPr lang="en-US" smtClean="0"/>
              <a:t> Create a grammar variable called </a:t>
            </a:r>
            <a:r>
              <a:rPr lang="en-US" smtClean="0">
                <a:solidFill>
                  <a:srgbClr val="FF0000"/>
                </a:solidFill>
              </a:rPr>
              <a:t>“[qZp]” </a:t>
            </a:r>
            <a:r>
              <a:rPr lang="en-US" smtClean="0"/>
              <a:t>which includes the following production:</a:t>
            </a:r>
          </a:p>
          <a:p>
            <a:pPr marL="1752600" lvl="3" indent="-381000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[qZp] =&gt; a[p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1</a:t>
            </a:r>
            <a:r>
              <a:rPr lang="en-US" sz="1800" smtClean="0">
                <a:solidFill>
                  <a:srgbClr val="FF0000"/>
                </a:solidFill>
              </a:rPr>
              <a:t>] [q</a:t>
            </a:r>
            <a:r>
              <a:rPr lang="en-US" sz="1800" baseline="-25000" smtClean="0">
                <a:solidFill>
                  <a:srgbClr val="FF0000"/>
                </a:solidFill>
              </a:rPr>
              <a:t>1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2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2</a:t>
            </a:r>
            <a:r>
              <a:rPr lang="en-US" sz="1800" smtClean="0">
                <a:solidFill>
                  <a:srgbClr val="FF0000"/>
                </a:solidFill>
              </a:rPr>
              <a:t>] [q</a:t>
            </a:r>
            <a:r>
              <a:rPr lang="en-US" sz="1800" baseline="-25000" smtClean="0">
                <a:solidFill>
                  <a:srgbClr val="FF0000"/>
                </a:solidFill>
              </a:rPr>
              <a:t>2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3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3</a:t>
            </a:r>
            <a:r>
              <a:rPr lang="en-US" sz="1800" smtClean="0">
                <a:solidFill>
                  <a:srgbClr val="FF0000"/>
                </a:solidFill>
              </a:rPr>
              <a:t>]… [q</a:t>
            </a:r>
            <a:r>
              <a:rPr lang="en-US" sz="1800" baseline="-25000" smtClean="0">
                <a:solidFill>
                  <a:srgbClr val="FF0000"/>
                </a:solidFill>
              </a:rPr>
              <a:t>k-1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k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k</a:t>
            </a:r>
            <a:r>
              <a:rPr lang="en-US" sz="1800" smtClean="0">
                <a:solidFill>
                  <a:srgbClr val="FF0000"/>
                </a:solidFill>
              </a:rPr>
              <a:t>]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Proof discussion (in the book)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5B3E2-F86C-49A6-B33D-5B209A07159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Pushdown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PDA P := ( Q,∑,</a:t>
            </a:r>
            <a:r>
              <a:rPr lang="en-US" sz="28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800" smtClean="0">
                <a:solidFill>
                  <a:srgbClr val="FF0000"/>
                </a:solidFill>
              </a:rPr>
              <a:t>, 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δ</a:t>
            </a:r>
            <a:r>
              <a:rPr lang="el-GR" sz="2800" smtClean="0">
                <a:cs typeface="Tahoma" pitchFamily="28" charset="0"/>
              </a:rPr>
              <a:t>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8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,F</a:t>
            </a:r>
            <a:r>
              <a:rPr lang="en-US" sz="2800" smtClean="0"/>
              <a:t> ):</a:t>
            </a:r>
          </a:p>
          <a:p>
            <a:pPr lvl="1" eaLnBrk="1" hangingPunct="1"/>
            <a:r>
              <a:rPr lang="en-US" sz="2400" smtClean="0"/>
              <a:t>Q: 	states of the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∑: 	input alphabet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rgbClr val="FF0000"/>
                </a:solidFill>
              </a:rPr>
              <a:t> :	stack symbols 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δ:	transition function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q</a:t>
            </a:r>
            <a:r>
              <a:rPr lang="el-GR" sz="2400" baseline="-25000" smtClean="0">
                <a:cs typeface="Tahoma" pitchFamily="28" charset="0"/>
              </a:rPr>
              <a:t>0</a:t>
            </a:r>
            <a:r>
              <a:rPr lang="el-GR" sz="2400" smtClean="0">
                <a:cs typeface="Tahoma" pitchFamily="28" charset="0"/>
              </a:rPr>
              <a:t>:	start state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4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:	Initial stack top symbol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F:	Final/accepting states</a:t>
            </a:r>
          </a:p>
          <a:p>
            <a:pPr lvl="1" eaLnBrk="1" hangingPunct="1"/>
            <a:endParaRPr lang="en-US" sz="2400" smtClean="0">
              <a:cs typeface="Tahoma" pitchFamily="28" charset="0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DC7CF-D7E9-41DF-BA85-5B536500418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43013" y="619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Bracket matching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To avoid confusion, we will use </a:t>
            </a:r>
            <a:r>
              <a:rPr lang="en-US" sz="2000" i="1" smtClean="0"/>
              <a:t>b</a:t>
            </a:r>
            <a:r>
              <a:rPr lang="en-US" sz="2000" smtClean="0"/>
              <a:t>=“(“ and  </a:t>
            </a:r>
            <a:r>
              <a:rPr lang="en-US" sz="2000" i="1" smtClean="0"/>
              <a:t>e</a:t>
            </a:r>
            <a:r>
              <a:rPr lang="en-US" sz="2000" smtClean="0"/>
              <a:t>=“)”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7F8ED-C014-4FB3-8B6C-6A27794BBE1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762000" y="2438400"/>
            <a:ext cx="3521075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{b,e},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pPr marL="457200" indent="-457200"/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,e,Z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4937125" y="2590800"/>
            <a:ext cx="3521075" cy="12573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4937125" y="3962400"/>
            <a:ext cx="1692275" cy="18954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A=[q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B=[q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b B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86600" y="3962400"/>
            <a:ext cx="1828800" cy="1044575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Simplifying, 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b B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 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 | e</a:t>
            </a:r>
          </a:p>
        </p:txBody>
      </p:sp>
      <p:sp>
        <p:nvSpPr>
          <p:cNvPr id="271372" name="AutoShape 12"/>
          <p:cNvSpPr>
            <a:spLocks noChangeArrowheads="1"/>
          </p:cNvSpPr>
          <p:nvPr/>
        </p:nvSpPr>
        <p:spPr bwMode="auto">
          <a:xfrm>
            <a:off x="5715000" y="3733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3" name="AutoShape 13"/>
          <p:cNvSpPr>
            <a:spLocks noChangeArrowheads="1"/>
          </p:cNvSpPr>
          <p:nvPr/>
        </p:nvSpPr>
        <p:spPr bwMode="auto">
          <a:xfrm>
            <a:off x="6705600" y="4419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5800" y="4518025"/>
            <a:ext cx="3124200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If you were to directly write a CFG:</a:t>
            </a:r>
          </a:p>
          <a:p>
            <a:pPr marL="457200" indent="-457200"/>
            <a:endParaRPr lang="en-US" sz="1400">
              <a:solidFill>
                <a:schemeClr val="hlink"/>
              </a:solidFill>
              <a:cs typeface="Tahoma" pitchFamily="28" charset="0"/>
            </a:endParaRPr>
          </a:p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	S =&gt; b S e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hlink"/>
                </a:solidFill>
              </a:rPr>
              <a:t> 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3200400" y="2971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3276600" y="32004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3276600" y="34290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3352800" y="3733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/>
      <p:bldP spid="271365" grpId="0" animBg="1"/>
      <p:bldP spid="271369" grpId="0" animBg="1"/>
      <p:bldP spid="271370" grpId="0" animBg="1"/>
      <p:bldP spid="271372" grpId="0" animBg="1"/>
      <p:bldP spid="271373" grpId="0" animBg="1"/>
      <p:bldP spid="2713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ways to build a CFG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2087B-0E46-4D76-890D-DBEFEC5E456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67000" y="2346325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Build a PDA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999038" y="2286000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Construct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CFG from PDA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819400" y="3429000"/>
            <a:ext cx="240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Derive CFG directly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600200" y="2590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191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676400" y="3276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" y="4191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667000" y="4540250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Derive a CFG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999038" y="4479925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Construct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PDA from CFG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819400" y="5622925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Design a PDA directly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1600200" y="478472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191000" y="4784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676400" y="547052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17525" y="42513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Similarly…</a:t>
            </a:r>
          </a:p>
        </p:txBody>
      </p:sp>
      <p:sp>
        <p:nvSpPr>
          <p:cNvPr id="33810" name="TextBox 17"/>
          <p:cNvSpPr txBox="1">
            <a:spLocks noChangeArrowheads="1"/>
          </p:cNvSpPr>
          <p:nvPr/>
        </p:nvSpPr>
        <p:spPr bwMode="auto">
          <a:xfrm>
            <a:off x="7620000" y="2362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1" name="TextBox 18"/>
          <p:cNvSpPr txBox="1">
            <a:spLocks noChangeArrowheads="1"/>
          </p:cNvSpPr>
          <p:nvPr/>
        </p:nvSpPr>
        <p:spPr bwMode="auto">
          <a:xfrm>
            <a:off x="7696200" y="3333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2" name="TextBox 20"/>
          <p:cNvSpPr txBox="1">
            <a:spLocks noChangeArrowheads="1"/>
          </p:cNvSpPr>
          <p:nvPr/>
        </p:nvSpPr>
        <p:spPr bwMode="auto">
          <a:xfrm>
            <a:off x="7620000" y="4648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3" name="TextBox 21"/>
          <p:cNvSpPr txBox="1">
            <a:spLocks noChangeArrowheads="1"/>
          </p:cNvSpPr>
          <p:nvPr/>
        </p:nvSpPr>
        <p:spPr bwMode="auto">
          <a:xfrm>
            <a:off x="7696200" y="5619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4" name="TextBox 21"/>
          <p:cNvSpPr txBox="1">
            <a:spLocks noChangeArrowheads="1"/>
          </p:cNvSpPr>
          <p:nvPr/>
        </p:nvSpPr>
        <p:spPr bwMode="auto">
          <a:xfrm>
            <a:off x="1981200" y="4191000"/>
            <a:ext cx="302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ways to build a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PDAs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1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0F789-8956-472B-93D0-F586F3E2B5EA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This PDA for L</a:t>
            </a:r>
            <a:r>
              <a:rPr lang="en-US" sz="3600" baseline="-25000" smtClean="0"/>
              <a:t>wwr</a:t>
            </a:r>
            <a:r>
              <a:rPr lang="en-US" sz="3600" smtClean="0"/>
              <a:t> is non-deterministic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D6CB1-9364-4956-B808-BB44B3BDF06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114800" y="3308350"/>
            <a:ext cx="690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2971800" y="4367213"/>
            <a:ext cx="863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/Z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0/0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1/1 </a:t>
            </a:r>
          </a:p>
          <a:p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5855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2605088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 final state</a:t>
            </a:r>
          </a:p>
        </p:txBody>
      </p:sp>
      <p:sp>
        <p:nvSpPr>
          <p:cNvPr id="293908" name="Comment 20"/>
          <p:cNvSpPr>
            <a:spLocks noChangeArrowheads="1"/>
          </p:cNvSpPr>
          <p:nvPr/>
        </p:nvSpPr>
        <p:spPr bwMode="auto">
          <a:xfrm>
            <a:off x="6477000" y="2362200"/>
            <a:ext cx="2117725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Geneva" pitchFamily="28" charset="0"/>
              </a:rPr>
              <a:t>Why does it have to be non-deterministic?</a:t>
            </a:r>
            <a:endParaRPr lang="en-US" sz="1800">
              <a:solidFill>
                <a:srgbClr val="000000"/>
              </a:solidFill>
              <a:latin typeface="Geneva" pitchFamily="28" charset="0"/>
            </a:endParaRPr>
          </a:p>
        </p:txBody>
      </p:sp>
      <p:sp>
        <p:nvSpPr>
          <p:cNvPr id="293909" name="Comment 21"/>
          <p:cNvSpPr>
            <a:spLocks noChangeArrowheads="1"/>
          </p:cNvSpPr>
          <p:nvPr/>
        </p:nvSpPr>
        <p:spPr bwMode="auto">
          <a:xfrm>
            <a:off x="6096000" y="5181600"/>
            <a:ext cx="2117725" cy="16319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To remove guessing, impose the user to insert c in the middle</a:t>
            </a:r>
            <a:endParaRPr lang="en-US" sz="1800" dirty="0">
              <a:solidFill>
                <a:srgbClr val="000000"/>
              </a:solidFill>
              <a:latin typeface="Geneva" pitchFamily="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8" grpId="0" animBg="1"/>
      <p:bldP spid="2939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D-PDA for L</a:t>
            </a:r>
            <a:r>
              <a:rPr lang="en-US" sz="3600" baseline="-25000" smtClean="0"/>
              <a:t>wcwr</a:t>
            </a:r>
            <a:r>
              <a:rPr lang="en-US" sz="3600" smtClean="0"/>
              <a:t> = {wcw</a:t>
            </a:r>
            <a:r>
              <a:rPr lang="en-US" sz="3600" baseline="30000" smtClean="0"/>
              <a:t>R</a:t>
            </a:r>
            <a:r>
              <a:rPr lang="en-US" sz="3600" smtClean="0"/>
              <a:t> | c is some special symbol not in w}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14AC1-C644-40F0-9C81-3B5A128F362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114800" y="3101975"/>
            <a:ext cx="83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971800" y="4359275"/>
            <a:ext cx="82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0/0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3727450" y="23622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14382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</a:t>
            </a:r>
          </a:p>
          <a:p>
            <a:r>
              <a:rPr lang="en-US">
                <a:solidFill>
                  <a:schemeClr val="hlink"/>
                </a:solidFill>
              </a:rPr>
              <a:t>final state</a:t>
            </a:r>
          </a:p>
        </p:txBody>
      </p:sp>
      <p:sp>
        <p:nvSpPr>
          <p:cNvPr id="285718" name="Comment 22"/>
          <p:cNvSpPr>
            <a:spLocks noChangeArrowheads="1"/>
          </p:cNvSpPr>
          <p:nvPr/>
        </p:nvSpPr>
        <p:spPr bwMode="auto">
          <a:xfrm>
            <a:off x="6172200" y="1752600"/>
            <a:ext cx="2514600" cy="95408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Note: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Geneva" pitchFamily="28" charset="0"/>
              </a:rPr>
              <a:t> all transitions have become deterministic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152400"/>
            <a:ext cx="6892925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Example shows that: Nondeterministic PDAs ≠ D-PDAs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8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PDA: Definition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dirty="0" smtClean="0"/>
              <a:t>A PDA is </a:t>
            </a:r>
            <a:r>
              <a:rPr lang="en-US" i="1" dirty="0" smtClean="0"/>
              <a:t>deterministic </a:t>
            </a:r>
            <a:r>
              <a:rPr lang="en-US" dirty="0" smtClean="0"/>
              <a:t>if and only if: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r>
              <a:rPr lang="el-GR" dirty="0" smtClean="0">
                <a:cs typeface="Tahoma" pitchFamily="28" charset="0"/>
              </a:rPr>
              <a:t>δ(q,a,X) has </a:t>
            </a:r>
            <a:r>
              <a:rPr lang="el-GR" i="1" dirty="0" smtClean="0">
                <a:cs typeface="Tahoma" pitchFamily="28" charset="0"/>
              </a:rPr>
              <a:t>at most one </a:t>
            </a:r>
            <a:r>
              <a:rPr lang="el-GR" dirty="0" smtClean="0">
                <a:cs typeface="Tahoma" pitchFamily="28" charset="0"/>
              </a:rPr>
              <a:t>member for any a 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 ∑ U {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}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endParaRPr lang="el-GR" dirty="0" smtClean="0">
              <a:cs typeface="Tahoma" pitchFamily="28" charset="0"/>
            </a:endParaRPr>
          </a:p>
          <a:p>
            <a:pPr marL="590550" indent="-533400" eaLnBrk="1" hangingPunct="1">
              <a:buFont typeface="Wingdings" pitchFamily="28" charset="2"/>
              <a:buNone/>
              <a:defRPr/>
            </a:pPr>
            <a:r>
              <a:rPr lang="en-US" dirty="0" smtClean="0">
                <a:cs typeface="Tahoma" pitchFamily="28" charset="0"/>
                <a:sym typeface="Wingdings" pitchFamily="2" charset="2"/>
              </a:rPr>
              <a:t> </a:t>
            </a:r>
            <a:r>
              <a:rPr lang="el-GR" dirty="0" smtClean="0">
                <a:cs typeface="Tahoma" pitchFamily="28" charset="0"/>
              </a:rPr>
              <a:t>If δ(q,a,X) is non-empty</a:t>
            </a:r>
            <a:r>
              <a:rPr lang="en-US" dirty="0" smtClean="0">
                <a:cs typeface="Tahoma" pitchFamily="28" charset="0"/>
              </a:rPr>
              <a:t> for some </a:t>
            </a:r>
            <a:r>
              <a:rPr lang="el-GR" dirty="0" smtClean="0">
                <a:cs typeface="Tahoma" pitchFamily="28" charset="0"/>
              </a:rPr>
              <a:t>a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∑, then δ(q, 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,X) must be empty.</a:t>
            </a:r>
          </a:p>
          <a:p>
            <a:pPr marL="609600" indent="-609600" eaLnBrk="1" hangingPunct="1">
              <a:defRPr/>
            </a:pPr>
            <a:endParaRPr lang="en-US" dirty="0" smtClean="0"/>
          </a:p>
          <a:p>
            <a:pPr marL="609600" indent="-609600" eaLnBrk="1" hangingPunct="1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tx2"/>
                </a:solidFill>
                <a:cs typeface="Tahoma" pitchFamily="28" charset="0"/>
              </a:rPr>
              <a:t> 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F884E-54B0-4C26-9ADC-E832B85C0A95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vs DPDA vs Regular languages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5B7A7-4EE2-4191-A964-C858E096905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895600" y="3581400"/>
            <a:ext cx="2971800" cy="15240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 languages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2362200" y="2971800"/>
            <a:ext cx="4572000" cy="25146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D-PDA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905000" y="2514600"/>
            <a:ext cx="6705600" cy="35052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   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non-deterministic PDA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2362200"/>
            <a:ext cx="628650" cy="1600200"/>
            <a:chOff x="4608" y="1488"/>
            <a:chExt cx="396" cy="1008"/>
          </a:xfrm>
        </p:grpSpPr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4608" y="1488"/>
              <a:ext cx="396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wwr</a:t>
              </a:r>
              <a:endParaRPr 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15000" y="2286000"/>
            <a:ext cx="711200" cy="1600200"/>
            <a:chOff x="4608" y="1488"/>
            <a:chExt cx="448" cy="1008"/>
          </a:xfrm>
        </p:grpSpPr>
        <p:sp>
          <p:nvSpPr>
            <p:cNvPr id="38921" name="Text Box 18"/>
            <p:cNvSpPr txBox="1">
              <a:spLocks noChangeArrowheads="1"/>
            </p:cNvSpPr>
            <p:nvPr/>
          </p:nvSpPr>
          <p:spPr bwMode="auto">
            <a:xfrm>
              <a:off x="4608" y="1488"/>
              <a:ext cx="448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wcwr</a:t>
              </a:r>
              <a:endParaRPr lang="en-US"/>
            </a:p>
          </p:txBody>
        </p:sp>
        <p:sp>
          <p:nvSpPr>
            <p:cNvPr id="38922" name="Line 19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PDAs for CFLs and CFGs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Non-deterministic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Deterministic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 acceptance types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By final state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By empty stack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IDs, Transition diagram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Equivalence of CFG and PDA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CFG =&gt; PDA construction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PDA =&gt; CFG construction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ACB041-2958-4226-A9FB-465B79744139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 : The Transition Function</a:t>
            </a:r>
            <a:endParaRPr lang="en-US" smtClean="0">
              <a:cs typeface="Tahoma" pitchFamily="2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2017713"/>
            <a:ext cx="4343400" cy="41148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1600" b="1" dirty="0" smtClean="0">
                <a:cs typeface="Tahoma" pitchFamily="28" charset="0"/>
              </a:rPr>
              <a:t>δ(q,a,X) = {(p,Y), …}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state transition from q to p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a is the next input 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X is the current stack </a:t>
            </a:r>
            <a:r>
              <a:rPr lang="en-US" sz="1600" i="1" dirty="0" smtClean="0">
                <a:cs typeface="Tahoma" pitchFamily="28" charset="0"/>
              </a:rPr>
              <a:t>top </a:t>
            </a:r>
            <a:r>
              <a:rPr lang="en-US" sz="1600" dirty="0" smtClean="0">
                <a:cs typeface="Tahoma" pitchFamily="28" charset="0"/>
              </a:rPr>
              <a:t>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Y is the replacement for X;</a:t>
            </a:r>
            <a:br>
              <a:rPr lang="en-US" sz="1600" dirty="0" smtClean="0">
                <a:cs typeface="Tahoma" pitchFamily="28" charset="0"/>
              </a:rPr>
            </a:br>
            <a:r>
              <a:rPr lang="en-US" sz="1600" dirty="0" smtClean="0">
                <a:cs typeface="Tahoma" pitchFamily="28" charset="0"/>
              </a:rPr>
              <a:t>it is in </a:t>
            </a:r>
            <a:r>
              <a:rPr lang="en-US" sz="1600" dirty="0" smtClean="0">
                <a:sym typeface="Symbol" pitchFamily="28" charset="2"/>
              </a:rPr>
              <a:t></a:t>
            </a:r>
            <a:r>
              <a:rPr lang="en-US" sz="1600" dirty="0" smtClean="0">
                <a:cs typeface="Tahoma" pitchFamily="28" charset="0"/>
              </a:rPr>
              <a:t>* (a string of stack symbols)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Set Y =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600" dirty="0" smtClean="0">
                <a:cs typeface="Tahoma" pitchFamily="28" charset="0"/>
              </a:rPr>
              <a:t> for:	Pop(X) 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Y=X: stack top is unchanged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Z</a:t>
            </a:r>
            <a:r>
              <a:rPr lang="en-US" sz="1600" baseline="-25000" dirty="0" smtClean="0">
                <a:cs typeface="Tahoma" pitchFamily="28" charset="0"/>
              </a:rPr>
              <a:t>2</a:t>
            </a:r>
            <a:r>
              <a:rPr lang="en-US" sz="1600" dirty="0" smtClean="0">
                <a:cs typeface="Tahoma" pitchFamily="28" charset="0"/>
              </a:rPr>
              <a:t>…</a:t>
            </a:r>
            <a:r>
              <a:rPr lang="en-US" sz="1600" dirty="0" err="1" smtClean="0">
                <a:cs typeface="Tahoma" pitchFamily="28" charset="0"/>
              </a:rPr>
              <a:t>Z</a:t>
            </a:r>
            <a:r>
              <a:rPr lang="en-US" sz="1600" baseline="-25000" dirty="0" err="1" smtClean="0">
                <a:cs typeface="Tahoma" pitchFamily="28" charset="0"/>
              </a:rPr>
              <a:t>k</a:t>
            </a:r>
            <a:r>
              <a:rPr lang="en-US" sz="1600" dirty="0" smtClean="0">
                <a:cs typeface="Tahoma" pitchFamily="28" charset="0"/>
              </a:rPr>
              <a:t>: 	X is popped and is replaced by Y in reverse order (i.e., 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 will be the new stack top)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C0E0E-DC6A-4DF5-99E8-DF8A4B8FB9BE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6149" name="Group 7"/>
          <p:cNvGrpSpPr>
            <a:grpSpLocks/>
          </p:cNvGrpSpPr>
          <p:nvPr/>
        </p:nvGrpSpPr>
        <p:grpSpPr bwMode="auto">
          <a:xfrm rot="7396253">
            <a:off x="-475456" y="3372644"/>
            <a:ext cx="2803525" cy="376237"/>
            <a:chOff x="3504" y="1584"/>
            <a:chExt cx="1766" cy="237"/>
          </a:xfrm>
        </p:grpSpPr>
        <p:sp>
          <p:nvSpPr>
            <p:cNvPr id="230405" name="Comment 5"/>
            <p:cNvSpPr>
              <a:spLocks noChangeArrowheads="1"/>
            </p:cNvSpPr>
            <p:nvPr/>
          </p:nvSpPr>
          <p:spPr bwMode="auto">
            <a:xfrm>
              <a:off x="3887" y="1589"/>
              <a:ext cx="1382" cy="237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Geneva" pitchFamily="28" charset="0"/>
                </a:rPr>
                <a:t>Non-determinism</a:t>
              </a:r>
              <a:endParaRPr lang="en-US" sz="1800" dirty="0">
                <a:solidFill>
                  <a:srgbClr val="000000"/>
                </a:solidFill>
                <a:latin typeface="Geneva" pitchFamily="28" charset="0"/>
              </a:endParaRPr>
            </a:p>
          </p:txBody>
        </p:sp>
        <p:sp>
          <p:nvSpPr>
            <p:cNvPr id="6205" name="Line 6"/>
            <p:cNvSpPr>
              <a:spLocks noChangeShapeType="1"/>
            </p:cNvSpPr>
            <p:nvPr/>
          </p:nvSpPr>
          <p:spPr bwMode="auto">
            <a:xfrm flipH="1">
              <a:off x="3504" y="1728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6"/>
          <p:cNvGrpSpPr>
            <a:grpSpLocks/>
          </p:cNvGrpSpPr>
          <p:nvPr/>
        </p:nvGrpSpPr>
        <p:grpSpPr bwMode="auto">
          <a:xfrm>
            <a:off x="1600200" y="152400"/>
            <a:ext cx="5784850" cy="1092200"/>
            <a:chOff x="1600200" y="152400"/>
            <a:chExt cx="5785564" cy="1093216"/>
          </a:xfrm>
        </p:grpSpPr>
        <p:sp>
          <p:nvSpPr>
            <p:cNvPr id="6198" name="TextBox 8"/>
            <p:cNvSpPr txBox="1">
              <a:spLocks noChangeArrowheads="1"/>
            </p:cNvSpPr>
            <p:nvPr/>
          </p:nvSpPr>
          <p:spPr bwMode="auto">
            <a:xfrm>
              <a:off x="1752600" y="231577"/>
              <a:ext cx="8611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old state</a:t>
              </a:r>
            </a:p>
          </p:txBody>
        </p:sp>
        <p:sp>
          <p:nvSpPr>
            <p:cNvPr id="6199" name="TextBox 9"/>
            <p:cNvSpPr txBox="1">
              <a:spLocks noChangeArrowheads="1"/>
            </p:cNvSpPr>
            <p:nvPr/>
          </p:nvSpPr>
          <p:spPr bwMode="auto">
            <a:xfrm>
              <a:off x="3743305" y="228635"/>
              <a:ext cx="981480" cy="30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Stack top </a:t>
              </a:r>
            </a:p>
          </p:txBody>
        </p:sp>
        <p:sp>
          <p:nvSpPr>
            <p:cNvPr id="6200" name="TextBox 10"/>
            <p:cNvSpPr txBox="1">
              <a:spLocks noChangeArrowheads="1"/>
            </p:cNvSpPr>
            <p:nvPr/>
          </p:nvSpPr>
          <p:spPr bwMode="auto">
            <a:xfrm>
              <a:off x="2743341" y="228636"/>
              <a:ext cx="1099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input symb.</a:t>
              </a:r>
            </a:p>
          </p:txBody>
        </p:sp>
        <p:sp>
          <p:nvSpPr>
            <p:cNvPr id="6201" name="TextBox 11"/>
            <p:cNvSpPr txBox="1">
              <a:spLocks noChangeArrowheads="1"/>
            </p:cNvSpPr>
            <p:nvPr/>
          </p:nvSpPr>
          <p:spPr bwMode="auto">
            <a:xfrm>
              <a:off x="4876800" y="155377"/>
              <a:ext cx="1159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state(s)</a:t>
              </a:r>
            </a:p>
          </p:txBody>
        </p:sp>
        <p:sp>
          <p:nvSpPr>
            <p:cNvPr id="6202" name="TextBox 12"/>
            <p:cNvSpPr txBox="1">
              <a:spLocks noChangeArrowheads="1"/>
            </p:cNvSpPr>
            <p:nvPr/>
          </p:nvSpPr>
          <p:spPr bwMode="auto">
            <a:xfrm>
              <a:off x="5867400" y="152400"/>
              <a:ext cx="15183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Stack top(s)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457484"/>
              <a:ext cx="4448724" cy="788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660400" indent="-660400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δ : 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	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x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cs typeface="Tahoma" pitchFamily="28" charset="0"/>
                </a:rPr>
                <a:t>∑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sym typeface="Symbol" pitchFamily="28" charset="2"/>
                </a:rPr>
                <a:t>x 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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=&gt;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x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sym typeface="Symbol" pitchFamily="28" charset="2"/>
                </a:rPr>
                <a:t></a:t>
              </a:r>
              <a:endParaRPr lang="el-GR" sz="2800" kern="0" dirty="0">
                <a:solidFill>
                  <a:srgbClr val="006600"/>
                </a:solidFill>
                <a:latin typeface="Arial"/>
                <a:ea typeface="+mn-ea"/>
                <a:cs typeface="Tahoma" pitchFamily="28" charset="0"/>
              </a:endParaRPr>
            </a:p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7696200" y="2438400"/>
            <a:ext cx="457200" cy="685800"/>
            <a:chOff x="7696200" y="2438400"/>
            <a:chExt cx="457200" cy="685800"/>
          </a:xfrm>
        </p:grpSpPr>
        <p:sp>
          <p:nvSpPr>
            <p:cNvPr id="6190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Oval 26"/>
          <p:cNvSpPr>
            <a:spLocks noChangeArrowheads="1"/>
          </p:cNvSpPr>
          <p:nvPr/>
        </p:nvSpPr>
        <p:spPr bwMode="auto">
          <a:xfrm>
            <a:off x="58674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cxnSp>
        <p:nvCxnSpPr>
          <p:cNvPr id="6153" name="Straight Arrow Connector 29"/>
          <p:cNvCxnSpPr>
            <a:cxnSpLocks noChangeShapeType="1"/>
            <a:stCxn id="6152" idx="6"/>
            <a:endCxn id="6156" idx="2"/>
          </p:cNvCxnSpPr>
          <p:nvPr/>
        </p:nvCxnSpPr>
        <p:spPr bwMode="auto">
          <a:xfrm>
            <a:off x="6248400" y="2857500"/>
            <a:ext cx="685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4" name="TextBox 30"/>
          <p:cNvSpPr txBox="1">
            <a:spLocks noChangeArrowheads="1"/>
          </p:cNvSpPr>
          <p:nvPr/>
        </p:nvSpPr>
        <p:spPr bwMode="auto">
          <a:xfrm>
            <a:off x="6400800" y="2514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155" name="TextBox 31"/>
          <p:cNvSpPr txBox="1">
            <a:spLocks noChangeArrowheads="1"/>
          </p:cNvSpPr>
          <p:nvPr/>
        </p:nvSpPr>
        <p:spPr bwMode="auto">
          <a:xfrm>
            <a:off x="7772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6156" name="Oval 32"/>
          <p:cNvSpPr>
            <a:spLocks noChangeArrowheads="1"/>
          </p:cNvSpPr>
          <p:nvPr/>
        </p:nvSpPr>
        <p:spPr bwMode="auto">
          <a:xfrm>
            <a:off x="6934200" y="2667000"/>
            <a:ext cx="3810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grpSp>
        <p:nvGrpSpPr>
          <p:cNvPr id="6157" name="Group 34"/>
          <p:cNvGrpSpPr>
            <a:grpSpLocks/>
          </p:cNvGrpSpPr>
          <p:nvPr/>
        </p:nvGrpSpPr>
        <p:grpSpPr bwMode="auto">
          <a:xfrm>
            <a:off x="8458200" y="2438400"/>
            <a:ext cx="457200" cy="685800"/>
            <a:chOff x="7696200" y="2438400"/>
            <a:chExt cx="457200" cy="685800"/>
          </a:xfrm>
        </p:grpSpPr>
        <p:sp>
          <p:nvSpPr>
            <p:cNvPr id="6182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TextBox 43"/>
          <p:cNvSpPr txBox="1">
            <a:spLocks noChangeArrowheads="1"/>
          </p:cNvSpPr>
          <p:nvPr/>
        </p:nvSpPr>
        <p:spPr bwMode="auto">
          <a:xfrm>
            <a:off x="8534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6159" name="Right Arrow 44"/>
          <p:cNvSpPr>
            <a:spLocks noChangeArrowheads="1"/>
          </p:cNvSpPr>
          <p:nvPr/>
        </p:nvSpPr>
        <p:spPr bwMode="auto">
          <a:xfrm>
            <a:off x="8229600" y="2743200"/>
            <a:ext cx="2286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410200" y="3352800"/>
          <a:ext cx="3429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600200"/>
                <a:gridCol w="1143000"/>
              </a:tblGrid>
              <a:tr h="381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= 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</a:t>
                      </a:r>
                      <a:r>
                        <a:rPr lang="en-US" sz="1600" dirty="0" smtClean="0">
                          <a:sym typeface="Symbol"/>
                        </a:rPr>
                        <a:t>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Push(X)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iii)</a:t>
                      </a:r>
                      <a:endParaRPr lang="en-US" sz="1600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..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</a:p>
                    <a:p>
                      <a:r>
                        <a:rPr lang="en-US" sz="1600" dirty="0" smtClean="0"/>
                        <a:t>Push(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k-1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…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Let L</a:t>
            </a:r>
            <a:r>
              <a:rPr lang="en-US" sz="2800" baseline="-25000" smtClean="0"/>
              <a:t>wwr</a:t>
            </a:r>
            <a:r>
              <a:rPr lang="en-US" sz="2800" smtClean="0"/>
              <a:t> = {ww</a:t>
            </a:r>
            <a:r>
              <a:rPr lang="en-US" sz="2800" baseline="30000" smtClean="0"/>
              <a:t>R</a:t>
            </a:r>
            <a:r>
              <a:rPr lang="en-US" sz="2800" smtClean="0"/>
              <a:t> | w is in (0+1)*}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CFG for L</a:t>
            </a:r>
            <a:r>
              <a:rPr lang="en-US" sz="2800" baseline="-25000" smtClean="0"/>
              <a:t>wwr</a:t>
            </a:r>
            <a:r>
              <a:rPr lang="en-US" sz="2800" smtClean="0"/>
              <a:t> :		</a:t>
            </a:r>
            <a:r>
              <a:rPr lang="en-US" sz="2400" smtClean="0"/>
              <a:t>S==&gt; 0S0 | 1S1 |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PDA for L</a:t>
            </a:r>
            <a:r>
              <a:rPr lang="en-US" sz="2800" baseline="-25000" smtClean="0"/>
              <a:t>wwr</a:t>
            </a:r>
            <a:r>
              <a:rPr lang="en-US" sz="2800" smtClean="0"/>
              <a:t> 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 := ( Q,∑, </a:t>
            </a:r>
            <a:r>
              <a:rPr lang="en-US" sz="2800" smtClean="0">
                <a:sym typeface="Symbol" pitchFamily="28" charset="2"/>
              </a:rPr>
              <a:t></a:t>
            </a:r>
            <a:r>
              <a:rPr lang="en-US" sz="2800" smtClean="0"/>
              <a:t>, </a:t>
            </a:r>
            <a:r>
              <a:rPr lang="el-GR" sz="2800" smtClean="0">
                <a:cs typeface="Tahoma" pitchFamily="28" charset="0"/>
              </a:rPr>
              <a:t>δ,q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,Z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,F</a:t>
            </a:r>
            <a:r>
              <a:rPr lang="en-US" sz="2800" smtClean="0"/>
              <a:t> ) 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= ( {q</a:t>
            </a:r>
            <a:r>
              <a:rPr lang="en-US" sz="2800" baseline="-25000" smtClean="0"/>
              <a:t>0</a:t>
            </a:r>
            <a:r>
              <a:rPr lang="en-US" sz="2800" smtClean="0"/>
              <a:t>, q</a:t>
            </a:r>
            <a:r>
              <a:rPr lang="en-US" sz="2800" baseline="-25000" smtClean="0"/>
              <a:t>1</a:t>
            </a:r>
            <a:r>
              <a:rPr lang="en-US" sz="2800" smtClean="0"/>
              <a:t>, q</a:t>
            </a:r>
            <a:r>
              <a:rPr lang="en-US" sz="2800" baseline="-25000" smtClean="0"/>
              <a:t>2</a:t>
            </a:r>
            <a:r>
              <a:rPr lang="en-US" sz="2800" smtClean="0"/>
              <a:t>},{0,1},{0,1,Z</a:t>
            </a:r>
            <a:r>
              <a:rPr lang="en-US" sz="2800" baseline="-25000" smtClean="0"/>
              <a:t>0</a:t>
            </a:r>
            <a:r>
              <a:rPr lang="en-US" sz="2800" smtClean="0"/>
              <a:t>},</a:t>
            </a:r>
            <a:r>
              <a:rPr lang="el-GR" sz="2800" smtClean="0">
                <a:cs typeface="Tahoma" pitchFamily="28" charset="0"/>
              </a:rPr>
              <a:t>δ,q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,Z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,{q</a:t>
            </a:r>
            <a:r>
              <a:rPr lang="el-GR" sz="2800" baseline="-25000" smtClean="0">
                <a:cs typeface="Tahoma" pitchFamily="28" charset="0"/>
              </a:rPr>
              <a:t>2</a:t>
            </a:r>
            <a:r>
              <a:rPr lang="el-GR" sz="2800" smtClean="0">
                <a:cs typeface="Tahoma" pitchFamily="28" charset="0"/>
              </a:rPr>
              <a:t>}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9063D-3C91-4730-B894-F97FB1447D7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for L</a:t>
            </a:r>
            <a:r>
              <a:rPr lang="en-US" baseline="-25000" smtClean="0"/>
              <a:t>wwr</a:t>
            </a:r>
            <a:endParaRPr lang="en-US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,0,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,0Z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,1,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,1Z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0)={(q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1)={(q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0)={(q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0)={(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1)={(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,0</a:t>
            </a:r>
            <a:r>
              <a:rPr lang="el-GR" sz="1600" smtClean="0">
                <a:cs typeface="Tahoma" pitchFamily="28" charset="0"/>
              </a:rPr>
              <a:t>, 0)={(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</a:t>
            </a:r>
            <a:r>
              <a:rPr lang="el-GR" sz="1600" b="1" smtClean="0">
                <a:solidFill>
                  <a:srgbClr val="00B050"/>
                </a:solidFill>
                <a:cs typeface="Tahoma" pitchFamily="28" charset="0"/>
              </a:rPr>
              <a:t>q</a:t>
            </a:r>
            <a:r>
              <a:rPr lang="el-GR" sz="1600" b="1" baseline="-25000" smtClean="0">
                <a:solidFill>
                  <a:srgbClr val="00B050"/>
                </a:solidFill>
                <a:cs typeface="Tahoma" pitchFamily="28" charset="0"/>
              </a:rPr>
              <a:t>2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, </a:t>
            </a:r>
            <a:r>
              <a:rPr lang="el-GR" sz="1600" smtClean="0">
                <a:cs typeface="Tahoma" pitchFamily="28" charset="0"/>
              </a:rPr>
              <a:t>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1600" smtClean="0">
              <a:cs typeface="Tahoma" pitchFamily="28" charset="0"/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B5116-6ADB-4CE3-B635-1095CFE38505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62400" y="2057400"/>
            <a:ext cx="3429000" cy="533400"/>
            <a:chOff x="3962400" y="2057400"/>
            <a:chExt cx="3429000" cy="533400"/>
          </a:xfrm>
        </p:grpSpPr>
        <p:sp>
          <p:nvSpPr>
            <p:cNvPr id="8221" name="Text Box 4"/>
            <p:cNvSpPr txBox="1">
              <a:spLocks noChangeArrowheads="1"/>
            </p:cNvSpPr>
            <p:nvPr/>
          </p:nvSpPr>
          <p:spPr bwMode="auto">
            <a:xfrm>
              <a:off x="4500563" y="2100263"/>
              <a:ext cx="28908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First symbol push on stack</a:t>
              </a:r>
            </a:p>
          </p:txBody>
        </p:sp>
        <p:sp>
          <p:nvSpPr>
            <p:cNvPr id="8222" name="AutoShape 5"/>
            <p:cNvSpPr>
              <a:spLocks/>
            </p:cNvSpPr>
            <p:nvPr/>
          </p:nvSpPr>
          <p:spPr bwMode="auto">
            <a:xfrm>
              <a:off x="3962400" y="20574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962400" y="2971800"/>
            <a:ext cx="3505200" cy="1195388"/>
            <a:chOff x="3962400" y="2971800"/>
            <a:chExt cx="3505642" cy="1194793"/>
          </a:xfrm>
        </p:grpSpPr>
        <p:sp>
          <p:nvSpPr>
            <p:cNvPr id="8219" name="Text Box 6"/>
            <p:cNvSpPr txBox="1">
              <a:spLocks noChangeArrowheads="1"/>
            </p:cNvSpPr>
            <p:nvPr/>
          </p:nvSpPr>
          <p:spPr bwMode="auto">
            <a:xfrm>
              <a:off x="4500563" y="3243263"/>
              <a:ext cx="296747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Grow the stack by pushing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new symbols on top of old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(w-part)</a:t>
              </a:r>
            </a:p>
          </p:txBody>
        </p:sp>
        <p:sp>
          <p:nvSpPr>
            <p:cNvPr id="8220" name="AutoShape 7"/>
            <p:cNvSpPr>
              <a:spLocks/>
            </p:cNvSpPr>
            <p:nvPr/>
          </p:nvSpPr>
          <p:spPr bwMode="auto">
            <a:xfrm>
              <a:off x="3962400" y="2971800"/>
              <a:ext cx="228600" cy="91440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962400" y="4267200"/>
            <a:ext cx="5339467" cy="765360"/>
            <a:chOff x="3962400" y="4267200"/>
            <a:chExt cx="5339567" cy="765579"/>
          </a:xfrm>
        </p:grpSpPr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4500563" y="4386263"/>
              <a:ext cx="4801404" cy="646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folHlink"/>
                  </a:solidFill>
                </a:rPr>
                <a:t>Switch to popping </a:t>
              </a:r>
              <a:r>
                <a:rPr lang="en-US" sz="1800" dirty="0" smtClean="0">
                  <a:solidFill>
                    <a:schemeClr val="folHlink"/>
                  </a:solidFill>
                </a:rPr>
                <a:t>mode, </a:t>
              </a:r>
              <a:r>
                <a:rPr lang="en-US" sz="1800" dirty="0" err="1" smtClean="0">
                  <a:solidFill>
                    <a:schemeClr val="folHlink"/>
                  </a:solidFill>
                </a:rPr>
                <a:t>nondeterministically</a:t>
              </a:r>
              <a:endParaRPr lang="en-US" sz="1800" dirty="0">
                <a:solidFill>
                  <a:schemeClr val="folHlink"/>
                </a:solidFill>
              </a:endParaRPr>
            </a:p>
            <a:p>
              <a:r>
                <a:rPr lang="en-US" sz="1800" dirty="0">
                  <a:solidFill>
                    <a:schemeClr val="folHlink"/>
                  </a:solidFill>
                </a:rPr>
                <a:t>(boundary between w and </a:t>
              </a:r>
              <a:r>
                <a:rPr lang="en-US" sz="1800" dirty="0" err="1">
                  <a:solidFill>
                    <a:schemeClr val="folHlink"/>
                  </a:solidFill>
                </a:rPr>
                <a:t>w</a:t>
              </a:r>
              <a:r>
                <a:rPr lang="en-US" sz="1800" baseline="30000" dirty="0" err="1">
                  <a:solidFill>
                    <a:schemeClr val="folHlink"/>
                  </a:solidFill>
                </a:rPr>
                <a:t>R</a:t>
              </a:r>
              <a:r>
                <a:rPr lang="en-US" sz="1800" dirty="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8218" name="AutoShape 9"/>
            <p:cNvSpPr>
              <a:spLocks/>
            </p:cNvSpPr>
            <p:nvPr/>
          </p:nvSpPr>
          <p:spPr bwMode="auto">
            <a:xfrm>
              <a:off x="3962400" y="4267200"/>
              <a:ext cx="228600" cy="6858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962400" y="5257800"/>
            <a:ext cx="4584700" cy="684213"/>
            <a:chOff x="3962400" y="5257800"/>
            <a:chExt cx="4584700" cy="684213"/>
          </a:xfrm>
        </p:grpSpPr>
        <p:sp>
          <p:nvSpPr>
            <p:cNvPr id="8215" name="Text Box 10"/>
            <p:cNvSpPr txBox="1">
              <a:spLocks noChangeArrowheads="1"/>
            </p:cNvSpPr>
            <p:nvPr/>
          </p:nvSpPr>
          <p:spPr bwMode="auto">
            <a:xfrm>
              <a:off x="4500563" y="5300663"/>
              <a:ext cx="40465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Shrink the stack by popping matching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symbols (w</a:t>
              </a:r>
              <a:r>
                <a:rPr lang="en-US" sz="1800" baseline="30000">
                  <a:solidFill>
                    <a:schemeClr val="folHlink"/>
                  </a:solidFill>
                </a:rPr>
                <a:t>R</a:t>
              </a:r>
              <a:r>
                <a:rPr lang="en-US" sz="1800">
                  <a:solidFill>
                    <a:schemeClr val="folHlink"/>
                  </a:solidFill>
                </a:rPr>
                <a:t>-part)</a:t>
              </a:r>
            </a:p>
          </p:txBody>
        </p:sp>
        <p:sp>
          <p:nvSpPr>
            <p:cNvPr id="8216" name="AutoShape 11"/>
            <p:cNvSpPr>
              <a:spLocks/>
            </p:cNvSpPr>
            <p:nvPr/>
          </p:nvSpPr>
          <p:spPr bwMode="auto">
            <a:xfrm>
              <a:off x="3962400" y="5257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962400" y="6019800"/>
            <a:ext cx="3060700" cy="533400"/>
            <a:chOff x="3962400" y="6019800"/>
            <a:chExt cx="3060700" cy="533400"/>
          </a:xfrm>
        </p:grpSpPr>
        <p:sp>
          <p:nvSpPr>
            <p:cNvPr id="8213" name="Text Box 12"/>
            <p:cNvSpPr txBox="1">
              <a:spLocks noChangeArrowheads="1"/>
            </p:cNvSpPr>
            <p:nvPr/>
          </p:nvSpPr>
          <p:spPr bwMode="auto">
            <a:xfrm>
              <a:off x="4500563" y="6062663"/>
              <a:ext cx="2522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Enter acceptance state</a:t>
              </a:r>
            </a:p>
          </p:txBody>
        </p:sp>
        <p:sp>
          <p:nvSpPr>
            <p:cNvPr id="8214" name="AutoShape 13"/>
            <p:cNvSpPr>
              <a:spLocks/>
            </p:cNvSpPr>
            <p:nvPr/>
          </p:nvSpPr>
          <p:spPr bwMode="auto">
            <a:xfrm>
              <a:off x="3962400" y="6019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2" name="Group 36"/>
          <p:cNvGrpSpPr>
            <a:grpSpLocks/>
          </p:cNvGrpSpPr>
          <p:nvPr/>
        </p:nvGrpSpPr>
        <p:grpSpPr bwMode="auto">
          <a:xfrm>
            <a:off x="4800600" y="0"/>
            <a:ext cx="3276600" cy="1633538"/>
            <a:chOff x="3581400" y="0"/>
            <a:chExt cx="3276600" cy="1633954"/>
          </a:xfrm>
        </p:grpSpPr>
        <p:cxnSp>
          <p:nvCxnSpPr>
            <p:cNvPr id="8203" name="Straight Connector 21"/>
            <p:cNvCxnSpPr>
              <a:cxnSpLocks noChangeShapeType="1"/>
              <a:stCxn id="8195" idx="0"/>
            </p:cNvCxnSpPr>
            <p:nvPr/>
          </p:nvCxnSpPr>
          <p:spPr bwMode="auto">
            <a:xfrm rot="-5400000" flipH="1" flipV="1">
              <a:off x="4546998" y="1099740"/>
              <a:ext cx="982662" cy="182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4" name="Straight Connector 23"/>
            <p:cNvCxnSpPr>
              <a:cxnSpLocks noChangeShapeType="1"/>
            </p:cNvCxnSpPr>
            <p:nvPr/>
          </p:nvCxnSpPr>
          <p:spPr bwMode="auto">
            <a:xfrm>
              <a:off x="5029200" y="16002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5" name="Straight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4953000" y="10668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6" name="Straight Connector 27"/>
            <p:cNvCxnSpPr>
              <a:cxnSpLocks noChangeShapeType="1"/>
            </p:cNvCxnSpPr>
            <p:nvPr/>
          </p:nvCxnSpPr>
          <p:spPr bwMode="auto">
            <a:xfrm>
              <a:off x="5029200" y="12954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7" name="TextBox 28"/>
            <p:cNvSpPr txBox="1">
              <a:spLocks noChangeArrowheads="1"/>
            </p:cNvSpPr>
            <p:nvPr/>
          </p:nvSpPr>
          <p:spPr bwMode="auto">
            <a:xfrm>
              <a:off x="5025158" y="1295400"/>
              <a:ext cx="3850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Z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8208" name="TextBox 29"/>
            <p:cNvSpPr txBox="1">
              <a:spLocks noChangeArrowheads="1"/>
            </p:cNvSpPr>
            <p:nvPr/>
          </p:nvSpPr>
          <p:spPr bwMode="auto">
            <a:xfrm>
              <a:off x="3581400" y="0"/>
              <a:ext cx="27895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Initial state of the PDA:</a:t>
              </a:r>
            </a:p>
          </p:txBody>
        </p:sp>
        <p:cxnSp>
          <p:nvCxnSpPr>
            <p:cNvPr id="8209" name="Straight Arrow Connector 31"/>
            <p:cNvCxnSpPr>
              <a:cxnSpLocks noChangeShapeType="1"/>
            </p:cNvCxnSpPr>
            <p:nvPr/>
          </p:nvCxnSpPr>
          <p:spPr bwMode="auto">
            <a:xfrm>
              <a:off x="5867400" y="914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0" name="Oval 32"/>
            <p:cNvSpPr>
              <a:spLocks noChangeArrowheads="1"/>
            </p:cNvSpPr>
            <p:nvPr/>
          </p:nvSpPr>
          <p:spPr bwMode="auto">
            <a:xfrm>
              <a:off x="6248400" y="685800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cxnSp>
          <p:nvCxnSpPr>
            <p:cNvPr id="8211" name="Straight Arrow Connector 34"/>
            <p:cNvCxnSpPr>
              <a:cxnSpLocks noChangeShapeType="1"/>
            </p:cNvCxnSpPr>
            <p:nvPr/>
          </p:nvCxnSpPr>
          <p:spPr bwMode="auto">
            <a:xfrm>
              <a:off x="4648200" y="1370012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2" name="TextBox 35"/>
            <p:cNvSpPr txBox="1">
              <a:spLocks noChangeArrowheads="1"/>
            </p:cNvSpPr>
            <p:nvPr/>
          </p:nvSpPr>
          <p:spPr bwMode="auto">
            <a:xfrm>
              <a:off x="4191000" y="838200"/>
              <a:ext cx="8258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Stack</a:t>
              </a:r>
              <a:br>
                <a:rPr lang="en-US"/>
              </a:br>
              <a:r>
                <a:rPr lang="en-US"/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as a state diagram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D8824-2832-4F14-870F-691FB03C10F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505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410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886200" y="528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114800" y="4902200"/>
            <a:ext cx="96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  /  Y 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0464800" y="25908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743200" y="459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124200" y="3378200"/>
            <a:ext cx="998538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input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886200" y="444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05000" y="40386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91000" y="3378200"/>
            <a:ext cx="1041400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</a:p>
          <a:p>
            <a:r>
              <a:rPr lang="en-US">
                <a:solidFill>
                  <a:schemeClr val="hlink"/>
                </a:solidFill>
              </a:rPr>
              <a:t>stack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95800" y="444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283200" y="3378200"/>
            <a:ext cx="1690688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Stack</a:t>
            </a:r>
          </a:p>
          <a:p>
            <a:r>
              <a:rPr lang="en-US">
                <a:solidFill>
                  <a:schemeClr val="hlink"/>
                </a:solidFill>
              </a:rPr>
              <a:t>Top</a:t>
            </a:r>
          </a:p>
          <a:p>
            <a:r>
              <a:rPr lang="en-US">
                <a:solidFill>
                  <a:schemeClr val="hlink"/>
                </a:solidFill>
              </a:rPr>
              <a:t>Replacement</a:t>
            </a:r>
          </a:p>
          <a:p>
            <a:r>
              <a:rPr lang="en-US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4876800" y="459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5867400" y="5207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477000" y="4800600"/>
            <a:ext cx="744538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990600" y="2286000"/>
            <a:ext cx="2116138" cy="369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l-GR">
                <a:cs typeface="Tahoma" pitchFamily="28" charset="0"/>
              </a:rPr>
              <a:t>δ(q</a:t>
            </a:r>
            <a:r>
              <a:rPr lang="en-US" baseline="-25000">
                <a:cs typeface="Tahoma" pitchFamily="28" charset="0"/>
              </a:rPr>
              <a:t>i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a</a:t>
            </a:r>
            <a:r>
              <a:rPr lang="el-GR">
                <a:cs typeface="Tahoma" pitchFamily="28" charset="0"/>
              </a:rPr>
              <a:t>, </a:t>
            </a:r>
            <a:r>
              <a:rPr lang="en-US">
                <a:cs typeface="Tahoma" pitchFamily="28" charset="0"/>
              </a:rPr>
              <a:t>X</a:t>
            </a:r>
            <a:r>
              <a:rPr lang="el-GR">
                <a:cs typeface="Tahoma" pitchFamily="28" charset="0"/>
              </a:rPr>
              <a:t>)={(q</a:t>
            </a:r>
            <a:r>
              <a:rPr lang="en-US" baseline="-25000">
                <a:cs typeface="Tahoma" pitchFamily="28" charset="0"/>
              </a:rPr>
              <a:t>j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Y</a:t>
            </a:r>
            <a:r>
              <a:rPr lang="el-GR">
                <a:cs typeface="Tahoma" pitchFamily="28" charset="0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PDA for L</a:t>
            </a:r>
            <a:r>
              <a:rPr lang="en-US" sz="3400" baseline="-25000" smtClean="0"/>
              <a:t>wwr</a:t>
            </a:r>
            <a:r>
              <a:rPr lang="en-US" sz="3400" smtClean="0"/>
              <a:t>: Transition Diagram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658E8-25BE-4788-8806-19CA61253C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1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3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4114800" y="3343275"/>
            <a:ext cx="668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 sz="1600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 sz="1600">
                <a:sym typeface="Symbol" pitchFamily="28" charset="2"/>
              </a:rPr>
              <a:t>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349750"/>
            <a:ext cx="815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0/0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5105400" y="43815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217487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690688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{0, 1}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0, 1}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0262" name="Rectangle 23"/>
          <p:cNvSpPr>
            <a:spLocks noChangeArrowheads="1"/>
          </p:cNvSpPr>
          <p:nvPr/>
        </p:nvSpPr>
        <p:spPr bwMode="auto">
          <a:xfrm>
            <a:off x="1219200" y="42338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 Z</a:t>
            </a:r>
            <a:r>
              <a:rPr lang="en-US" sz="1600" baseline="-25000"/>
              <a:t>0</a:t>
            </a:r>
            <a:r>
              <a:rPr lang="en-US" sz="1600"/>
              <a:t>/Z</a:t>
            </a:r>
            <a:r>
              <a:rPr lang="en-US" sz="1600" baseline="-25000"/>
              <a:t>0</a:t>
            </a:r>
            <a:r>
              <a:rPr lang="en-US" sz="160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6324600"/>
            <a:ext cx="4745038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would be a non-deterministic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3" grpId="0" animBg="1"/>
      <p:bldP spid="233494" grpId="0" animBg="1"/>
      <p:bldP spid="233495" grpId="0" animBg="1"/>
      <p:bldP spid="233496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2: language of balanced paranthesis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83FDA-7A8B-4A84-938B-1B611C1C1AC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1269" name="Line 8"/>
          <p:cNvSpPr>
            <a:spLocks noChangeShapeType="1"/>
          </p:cNvSpPr>
          <p:nvPr/>
        </p:nvSpPr>
        <p:spPr bwMode="auto">
          <a:xfrm>
            <a:off x="1219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90800" y="4114800"/>
            <a:ext cx="2057400" cy="381000"/>
            <a:chOff x="2590800" y="4114800"/>
            <a:chExt cx="2057400" cy="381000"/>
          </a:xfrm>
        </p:grpSpPr>
        <p:sp>
          <p:nvSpPr>
            <p:cNvPr id="11293" name="Oval 9"/>
            <p:cNvSpPr>
              <a:spLocks noChangeArrowheads="1"/>
            </p:cNvSpPr>
            <p:nvPr/>
          </p:nvSpPr>
          <p:spPr bwMode="auto">
            <a:xfrm>
              <a:off x="4267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1294" name="Line 10"/>
            <p:cNvSpPr>
              <a:spLocks noChangeShapeType="1"/>
            </p:cNvSpPr>
            <p:nvPr/>
          </p:nvSpPr>
          <p:spPr bwMode="auto">
            <a:xfrm>
              <a:off x="2590800" y="42672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48200" y="4038600"/>
            <a:ext cx="1981200" cy="533400"/>
            <a:chOff x="4648200" y="4038600"/>
            <a:chExt cx="1981200" cy="533400"/>
          </a:xfrm>
        </p:grpSpPr>
        <p:sp>
          <p:nvSpPr>
            <p:cNvPr id="11290" name="Oval 11"/>
            <p:cNvSpPr>
              <a:spLocks noChangeArrowheads="1"/>
            </p:cNvSpPr>
            <p:nvPr/>
          </p:nvSpPr>
          <p:spPr bwMode="auto">
            <a:xfrm>
              <a:off x="6172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11291" name="Line 12"/>
            <p:cNvSpPr>
              <a:spLocks noChangeShapeType="1"/>
            </p:cNvSpPr>
            <p:nvPr/>
          </p:nvSpPr>
          <p:spPr bwMode="auto">
            <a:xfrm flipV="1">
              <a:off x="4648200" y="42672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Oval 13"/>
            <p:cNvSpPr>
              <a:spLocks noChangeArrowheads="1"/>
            </p:cNvSpPr>
            <p:nvPr/>
          </p:nvSpPr>
          <p:spPr bwMode="auto">
            <a:xfrm>
              <a:off x="6096000" y="4038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05000" y="3187700"/>
            <a:ext cx="1258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724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4953000" y="4343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1447800" y="2590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1752600" y="5105400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657600" y="21336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4597400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 (</a:t>
            </a:r>
            <a:r>
              <a:rPr lang="en-US" u="sng">
                <a:solidFill>
                  <a:schemeClr val="hlink"/>
                </a:solidFill>
              </a:rPr>
              <a:t>by final state</a:t>
            </a:r>
            <a:r>
              <a:rPr lang="en-US">
                <a:solidFill>
                  <a:schemeClr val="hlink"/>
                </a:solidFill>
              </a:rPr>
              <a:t>)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when you see the stack bottom symbol</a:t>
            </a:r>
          </a:p>
        </p:txBody>
      </p: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716088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046288" y="3486150"/>
            <a:ext cx="925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971800" y="4343400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)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114800" y="3429000"/>
            <a:ext cx="79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),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2449513" y="4518025"/>
            <a:ext cx="2003425" cy="892175"/>
          </a:xfrm>
          <a:custGeom>
            <a:avLst/>
            <a:gdLst>
              <a:gd name="T0" fmla="*/ 2006606 w 2002971"/>
              <a:gd name="T1" fmla="*/ 0 h 892629"/>
              <a:gd name="T2" fmla="*/ 1079645 w 2002971"/>
              <a:gd name="T3" fmla="*/ 889003 h 892629"/>
              <a:gd name="T4" fmla="*/ 0 w 2002971"/>
              <a:gd name="T5" fmla="*/ 0 h 892629"/>
              <a:gd name="T6" fmla="*/ 0 60000 65536"/>
              <a:gd name="T7" fmla="*/ 0 60000 65536"/>
              <a:gd name="T8" fmla="*/ 0 60000 65536"/>
              <a:gd name="T9" fmla="*/ 0 w 2002971"/>
              <a:gd name="T10" fmla="*/ 0 h 892629"/>
              <a:gd name="T11" fmla="*/ 2002971 w 2002971"/>
              <a:gd name="T12" fmla="*/ 892629 h 892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2971" h="892629">
                <a:moveTo>
                  <a:pt x="2002971" y="0"/>
                </a:moveTo>
                <a:cubicBezTo>
                  <a:pt x="1707242" y="446314"/>
                  <a:pt x="1411513" y="892629"/>
                  <a:pt x="1077685" y="892629"/>
                </a:cubicBezTo>
                <a:cubicBezTo>
                  <a:pt x="743857" y="892629"/>
                  <a:pt x="371928" y="446314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4419600" y="6149975"/>
            <a:ext cx="34321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To allow adjacent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blocks of nested paranthesis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657600" y="5257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 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657600" y="5562600"/>
            <a:ext cx="1328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289" name="Text Box 17"/>
          <p:cNvSpPr txBox="1">
            <a:spLocks noChangeArrowheads="1"/>
          </p:cNvSpPr>
          <p:nvPr/>
        </p:nvSpPr>
        <p:spPr bwMode="auto">
          <a:xfrm>
            <a:off x="990600" y="424815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10253" grpId="0"/>
      <p:bldP spid="10254" grpId="0"/>
      <p:bldP spid="10255" grpId="0" animBg="1"/>
      <p:bldP spid="10256" grpId="0" animBg="1"/>
      <p:bldP spid="233493" grpId="0" animBg="1"/>
      <p:bldP spid="233494" grpId="0" animBg="1"/>
      <p:bldP spid="233495" grpId="0" animBg="1"/>
      <p:bldP spid="233496" grpId="0" animBg="1"/>
      <p:bldP spid="22" grpId="0"/>
      <p:bldP spid="24" grpId="0"/>
      <p:bldP spid="25" grpId="0"/>
      <p:bldP spid="26" grpId="0" animBg="1"/>
      <p:bldP spid="30" grpId="0" animBg="1"/>
      <p:bldP spid="29" grpId="0"/>
      <p:bldP spid="31" grpId="0"/>
    </p:bldLst>
  </p:timing>
</p:sld>
</file>

<file path=ppt/theme/theme1.xml><?xml version="1.0" encoding="utf-8"?>
<a:theme xmlns:a="http://schemas.openxmlformats.org/drawingml/2006/main" name="RvNew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RvNewTheme</Template>
  <TotalTime>2762</TotalTime>
  <Words>3001</Words>
  <Application>Microsoft Office PowerPoint</Application>
  <PresentationFormat>On-screen Show (4:3)</PresentationFormat>
  <Paragraphs>732</Paragraphs>
  <Slides>37</Slides>
  <Notes>35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RvNewTheme</vt:lpstr>
      <vt:lpstr>Pushdown Automata (PDA)</vt:lpstr>
      <vt:lpstr>PDA - the automata for CFLs</vt:lpstr>
      <vt:lpstr>Pushdown Automata - Definition</vt:lpstr>
      <vt:lpstr>δ : The Transition Function</vt:lpstr>
      <vt:lpstr>Example</vt:lpstr>
      <vt:lpstr>PDA for Lwwr</vt:lpstr>
      <vt:lpstr>PDA as a state diagram</vt:lpstr>
      <vt:lpstr>PDA for Lwwr: Transition Diagram</vt:lpstr>
      <vt:lpstr>Example 2: language of balanced paranthesis</vt:lpstr>
      <vt:lpstr>Example 2: language of balanced paranthesis (another design)</vt:lpstr>
      <vt:lpstr>PDA’s Instantaneous Description (ID)</vt:lpstr>
      <vt:lpstr>How does the PDA for Lwwr work on input “1111”?</vt:lpstr>
      <vt:lpstr>Principles about IDs</vt:lpstr>
      <vt:lpstr>Acceptance by…</vt:lpstr>
      <vt:lpstr>Example: L of balanced parenthesis</vt:lpstr>
      <vt:lpstr>PDA for Lwwr: Proof of correctness</vt:lpstr>
      <vt:lpstr>PDAs accepting by final state and empty stack are equivalent</vt:lpstr>
      <vt:lpstr>PN==&gt; PF construction</vt:lpstr>
      <vt:lpstr>Example: Matching parenthesis “(” “)”</vt:lpstr>
      <vt:lpstr>PF==&gt; PN construction</vt:lpstr>
      <vt:lpstr>Equivalence of PDAs and CFGs</vt:lpstr>
      <vt:lpstr>CFGs == PDAs ==&gt; CFLs</vt:lpstr>
      <vt:lpstr>Converting CFG to PDA</vt:lpstr>
      <vt:lpstr>Converting a CFG into a PDA</vt:lpstr>
      <vt:lpstr>Formal construction of PDA from CFG</vt:lpstr>
      <vt:lpstr>Example: CFG to PDA</vt:lpstr>
      <vt:lpstr>Simulating string 0011 on the new PDA …</vt:lpstr>
      <vt:lpstr>Proof of correctness for CFG ==&gt; PDA construction</vt:lpstr>
      <vt:lpstr>Converting a PDA into a CFG</vt:lpstr>
      <vt:lpstr>Example: Bracket matching</vt:lpstr>
      <vt:lpstr>Two ways to build a CFG</vt:lpstr>
      <vt:lpstr>Deterministic PDAs</vt:lpstr>
      <vt:lpstr>This PDA for Lwwr is non-deterministic</vt:lpstr>
      <vt:lpstr>D-PDA for Lwcwr = {wcwR | c is some special symbol not in w}</vt:lpstr>
      <vt:lpstr>Deterministic PDA: Definition</vt:lpstr>
      <vt:lpstr>PDA vs DPDA vs Regular languages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sumab</cp:lastModifiedBy>
  <cp:revision>571</cp:revision>
  <cp:lastPrinted>2007-08-15T03:01:31Z</cp:lastPrinted>
  <dcterms:created xsi:type="dcterms:W3CDTF">2007-08-14T22:08:29Z</dcterms:created>
  <dcterms:modified xsi:type="dcterms:W3CDTF">2020-09-06T01:29:10Z</dcterms:modified>
</cp:coreProperties>
</file>