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1" r:id="rId1"/>
  </p:sldMasterIdLst>
  <p:notesMasterIdLst>
    <p:notesMasterId r:id="rId33"/>
  </p:notesMasterIdLst>
  <p:handoutMasterIdLst>
    <p:handoutMasterId r:id="rId34"/>
  </p:handoutMasterIdLst>
  <p:sldIdLst>
    <p:sldId id="256" r:id="rId2"/>
    <p:sldId id="277" r:id="rId3"/>
    <p:sldId id="279" r:id="rId4"/>
    <p:sldId id="278" r:id="rId5"/>
    <p:sldId id="280" r:id="rId6"/>
    <p:sldId id="281" r:id="rId7"/>
    <p:sldId id="282" r:id="rId8"/>
    <p:sldId id="283" r:id="rId9"/>
    <p:sldId id="292" r:id="rId10"/>
    <p:sldId id="284" r:id="rId11"/>
    <p:sldId id="285" r:id="rId12"/>
    <p:sldId id="286" r:id="rId13"/>
    <p:sldId id="301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287" r:id="rId24"/>
    <p:sldId id="298" r:id="rId25"/>
    <p:sldId id="297" r:id="rId26"/>
    <p:sldId id="299" r:id="rId27"/>
    <p:sldId id="293" r:id="rId28"/>
    <p:sldId id="288" r:id="rId29"/>
    <p:sldId id="289" r:id="rId30"/>
    <p:sldId id="291" r:id="rId31"/>
    <p:sldId id="290" r:id="rId3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499"/>
    <a:srgbClr val="993300"/>
    <a:srgbClr val="008000"/>
    <a:srgbClr val="00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2" autoAdjust="0"/>
    <p:restoredTop sz="94686" autoAdjust="0"/>
  </p:normalViewPr>
  <p:slideViewPr>
    <p:cSldViewPr>
      <p:cViewPr varScale="1">
        <p:scale>
          <a:sx n="66" d="100"/>
          <a:sy n="66" d="100"/>
        </p:scale>
        <p:origin x="-141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A144533-BEA3-2545-A94F-B7234F27640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36B93693-98B9-BC43-85D8-215E76AA73B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4F5D8FF-3C0C-AB40-AA9F-7357EBEA47F2}" type="slidenum">
              <a:rPr lang="en-US" altLang="x-none" sz="1300"/>
              <a:pPr/>
              <a:t>1</a:t>
            </a:fld>
            <a:endParaRPr lang="en-US" altLang="x-none" sz="1300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4CE7B6E-2143-7F41-9A21-ADA2ECCE5A94}" type="slidenum">
              <a:rPr lang="en-US" altLang="x-none" sz="1300"/>
              <a:pPr/>
              <a:t>10</a:t>
            </a:fld>
            <a:endParaRPr lang="en-US" altLang="x-none" sz="1300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C0F8EC0-6E05-8042-B706-54E3D8C34BE1}" type="slidenum">
              <a:rPr lang="en-US" altLang="x-none" sz="1300"/>
              <a:pPr/>
              <a:t>11</a:t>
            </a:fld>
            <a:endParaRPr lang="en-US" altLang="x-none" sz="1300"/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5C989FA-C593-C74A-B261-67A1BABE34B7}" type="slidenum">
              <a:rPr lang="en-US" altLang="x-none" sz="1300"/>
              <a:pPr/>
              <a:t>12</a:t>
            </a:fld>
            <a:endParaRPr lang="en-US" altLang="x-none" sz="1300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BA3B2-6C0F-44D1-8761-92D8861F0464}" type="slidenum">
              <a:rPr lang="en-US"/>
              <a:pPr/>
              <a:t>13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822D0F-25A8-4859-92C3-2D7D0F2CBF78}" type="slidenum">
              <a:rPr lang="en-US"/>
              <a:pPr/>
              <a:t>14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F876FE-C6D6-42F7-9810-B022E6CBE701}" type="slidenum">
              <a:rPr lang="en-US"/>
              <a:pPr/>
              <a:t>15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B227EB-2E08-4365-977A-6BC580DF07A2}" type="slidenum">
              <a:rPr lang="en-US"/>
              <a:pPr/>
              <a:t>16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71162-359D-4402-8EE0-68FD0EF9469E}" type="slidenum">
              <a:rPr lang="en-US"/>
              <a:pPr/>
              <a:t>17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0A7792-80FB-462C-BC5B-E0B866C3E4A3}" type="slidenum">
              <a:rPr lang="en-US"/>
              <a:pPr/>
              <a:t>18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14B351-D85B-4B8F-B7EE-5BF620220EB8}" type="slidenum">
              <a:rPr lang="en-US"/>
              <a:pPr/>
              <a:t>19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BB974A6-8F66-6843-8EAE-49E1C598F2DC}" type="slidenum">
              <a:rPr lang="en-US" altLang="x-none" sz="1300"/>
              <a:pPr/>
              <a:t>2</a:t>
            </a:fld>
            <a:endParaRPr lang="en-US" altLang="x-none" sz="130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E5F6F7-3177-4A46-B368-AD6C5FE2DEAD}" type="slidenum">
              <a:rPr lang="en-US"/>
              <a:pPr/>
              <a:t>20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432A97-E17E-43DD-AE92-7D762E942DBD}" type="slidenum">
              <a:rPr lang="en-US"/>
              <a:pPr/>
              <a:t>21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91287A-A47C-4F7C-919A-3908A5A7A081}" type="slidenum">
              <a:rPr lang="en-US"/>
              <a:pPr/>
              <a:t>22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B5F266F-FD4B-D647-AB63-E31DD0E229EE}" type="slidenum">
              <a:rPr lang="en-US" altLang="x-none" sz="1300"/>
              <a:pPr/>
              <a:t>23</a:t>
            </a:fld>
            <a:endParaRPr lang="en-US" altLang="x-none" sz="1300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083858-6BAD-4588-BCAB-750799A0737B}" type="slidenum">
              <a:rPr lang="en-US"/>
              <a:pPr/>
              <a:t>24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A1EBC3-8703-4E87-BE4F-A074CC4CE86F}" type="slidenum">
              <a:rPr lang="en-US"/>
              <a:pPr/>
              <a:t>25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3DD67-776C-43EB-A2B1-1766C89A30D8}" type="slidenum">
              <a:rPr lang="en-US"/>
              <a:pPr/>
              <a:t>26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B5F266F-FD4B-D647-AB63-E31DD0E229EE}" type="slidenum">
              <a:rPr lang="en-US" altLang="x-none" sz="1300"/>
              <a:pPr/>
              <a:t>27</a:t>
            </a:fld>
            <a:endParaRPr lang="en-US" altLang="x-none" sz="1300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6BC42EA-C13E-2B4A-AA3B-4305DCC677DF}" type="slidenum">
              <a:rPr lang="en-US" altLang="x-none" sz="1300"/>
              <a:pPr/>
              <a:t>28</a:t>
            </a:fld>
            <a:endParaRPr lang="en-US" altLang="x-none" sz="130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57C3683-FE74-144E-83EC-75BD1EB9FAD2}" type="slidenum">
              <a:rPr lang="en-US" altLang="x-none" sz="1300"/>
              <a:pPr/>
              <a:t>29</a:t>
            </a:fld>
            <a:endParaRPr lang="en-US" altLang="x-none" sz="130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CCE7688-21D1-A840-A219-59958C9C1FCE}" type="slidenum">
              <a:rPr lang="en-US" altLang="x-none" sz="1300"/>
              <a:pPr/>
              <a:t>3</a:t>
            </a:fld>
            <a:endParaRPr lang="en-US" altLang="x-none" sz="1300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2B2673C-9F27-9A4E-B2BF-8640DA086C03}" type="slidenum">
              <a:rPr lang="en-US" altLang="x-none" sz="1300"/>
              <a:pPr/>
              <a:t>30</a:t>
            </a:fld>
            <a:endParaRPr lang="en-US" altLang="x-none" sz="1300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13A0837-2CFF-A248-8899-9542DCE3CA51}" type="slidenum">
              <a:rPr lang="en-US" altLang="x-none" sz="1300"/>
              <a:pPr/>
              <a:t>31</a:t>
            </a:fld>
            <a:endParaRPr lang="en-US" altLang="x-none" sz="1300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E52C6FA-E311-7444-8C79-950A530E7871}" type="slidenum">
              <a:rPr lang="en-US" altLang="x-none" sz="1300"/>
              <a:pPr/>
              <a:t>4</a:t>
            </a:fld>
            <a:endParaRPr lang="en-US" altLang="x-none" sz="1300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EB9FD98-F49A-0B41-9ED8-B6F728AFFABD}" type="slidenum">
              <a:rPr lang="en-US" altLang="x-none" sz="1300"/>
              <a:pPr/>
              <a:t>5</a:t>
            </a:fld>
            <a:endParaRPr lang="en-US" altLang="x-none" sz="130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6759D3A-A02D-124E-A495-00FF827BA46B}" type="slidenum">
              <a:rPr lang="en-US" altLang="x-none" sz="1300"/>
              <a:pPr/>
              <a:t>6</a:t>
            </a:fld>
            <a:endParaRPr lang="en-US" altLang="x-none" sz="1300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CAAF4EC-E3FC-1142-B13A-F8F326E17B23}" type="slidenum">
              <a:rPr lang="en-US" altLang="x-none" sz="1300"/>
              <a:pPr/>
              <a:t>7</a:t>
            </a:fld>
            <a:endParaRPr lang="en-US" altLang="x-none" sz="1300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EDE7778-C80D-C740-9699-419F192375D6}" type="slidenum">
              <a:rPr lang="en-US" altLang="x-none" sz="1300"/>
              <a:pPr/>
              <a:t>8</a:t>
            </a:fld>
            <a:endParaRPr lang="en-US" altLang="x-none" sz="13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EDE7778-C80D-C740-9699-419F192375D6}" type="slidenum">
              <a:rPr lang="en-US" altLang="x-none" sz="1300"/>
              <a:pPr/>
              <a:t>9</a:t>
            </a:fld>
            <a:endParaRPr lang="en-US" altLang="x-none" sz="13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E7158-55B2-F54E-88E5-279B4C983B95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405049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E2489C-4037-5045-A156-6B7216765F52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54563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126D7-6B05-DA4A-BB5C-DB7B7D7A1771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37896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fld id="{53929611-FF21-DA45-9253-DDDAC8C39466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2885579068"/>
      </p:ext>
    </p:extLst>
  </p:cSld>
  <p:clrMapOvr>
    <a:masterClrMapping/>
  </p:clrMapOvr>
  <p:transition spd="med"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46" y="2356742"/>
            <a:ext cx="4822620" cy="482517"/>
          </a:xfrm>
        </p:spPr>
        <p:txBody>
          <a:bodyPr/>
          <a:lstStyle>
            <a:lvl1pPr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082878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211321-946E-CB4A-BE81-725BB7DDECC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1153041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44700FC-A37A-4785-AE66-90D98A6A84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2F77EF-7FC9-6A4F-BE21-9612BE1A840A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85216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131A9-DC17-D646-968D-D60016C468A4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222325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E98201-120E-8C46-853E-29013A034D42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30675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A048E-449D-534D-A967-A65A900837A1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317107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513A8C-872B-884D-85B9-2C3AA775BA4B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402935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22D69C-676D-1E41-ADB9-9F239996C458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37195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AF78B-7464-4D4B-B5BA-F55117FB364F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214344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E01D5-7DA6-BE40-8DC5-60FDA0BDD93E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74041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53929611-FF21-DA45-9253-DDDAC8C39466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solidFill>
              <a:schemeClr val="lt1">
                <a:alpha val="99000"/>
              </a:schemeClr>
            </a:solidFill>
            <a:ln w="76200">
              <a:solidFill>
                <a:srgbClr val="00589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9" name="object 7"/>
            <p:cNvSpPr txBox="1"/>
            <p:nvPr/>
          </p:nvSpPr>
          <p:spPr bwMode="auto">
            <a:xfrm>
              <a:off x="9683751" y="92075"/>
              <a:ext cx="2498725" cy="566822"/>
            </a:xfrm>
            <a:prstGeom prst="rect">
              <a:avLst/>
            </a:prstGeom>
          </p:spPr>
          <p:txBody>
            <a:bodyPr lIns="0" tIns="12700" rIns="0" bIns="0">
              <a:spAutoFit/>
            </a:bodyPr>
            <a:lstStyle/>
            <a:p>
              <a:pPr marL="12700" eaLnBrk="1" fontAlgn="auto" hangingPunct="1">
                <a:spcBef>
                  <a:spcPts val="100"/>
                </a:spcBef>
                <a:spcAft>
                  <a:spcPts val="0"/>
                </a:spcAft>
                <a:defRPr/>
              </a:pPr>
              <a:r>
                <a:rPr b="1" i="1" spc="-5" dirty="0">
                  <a:solidFill>
                    <a:srgbClr val="422C75"/>
                  </a:solidFill>
                  <a:latin typeface="Playfair Display"/>
                  <a:ea typeface="ＭＳ Ｐゴシック" charset="0"/>
                  <a:cs typeface="Playfair Display"/>
                </a:rPr>
                <a:t>Go, change </a:t>
              </a:r>
              <a:r>
                <a:rPr b="1" i="1" dirty="0">
                  <a:solidFill>
                    <a:srgbClr val="422C75"/>
                  </a:solidFill>
                  <a:latin typeface="Playfair Display"/>
                  <a:ea typeface="ＭＳ Ｐゴシック" charset="0"/>
                  <a:cs typeface="Playfair Display"/>
                </a:rPr>
                <a:t>the</a:t>
              </a:r>
              <a:r>
                <a:rPr b="1" i="1" spc="-80" dirty="0">
                  <a:solidFill>
                    <a:srgbClr val="422C75"/>
                  </a:solidFill>
                  <a:latin typeface="Playfair Display"/>
                  <a:ea typeface="ＭＳ Ｐゴシック" charset="0"/>
                  <a:cs typeface="Playfair Display"/>
                </a:rPr>
                <a:t> </a:t>
              </a:r>
              <a:r>
                <a:rPr b="1" i="1" spc="-5" dirty="0">
                  <a:solidFill>
                    <a:srgbClr val="422C75"/>
                  </a:solidFill>
                  <a:latin typeface="Playfair Display"/>
                  <a:ea typeface="ＭＳ Ｐゴシック" charset="0"/>
                  <a:cs typeface="Playfair Display"/>
                </a:rPr>
                <a:t>world</a:t>
              </a:r>
              <a:endParaRPr b="1" dirty="0">
                <a:latin typeface="Playfair Display"/>
                <a:ea typeface="ＭＳ Ｐゴシック" charset="0"/>
                <a:cs typeface="Playfair Display"/>
              </a:endParaRPr>
            </a:p>
          </p:txBody>
        </p:sp>
        <p:pic>
          <p:nvPicPr>
            <p:cNvPr id="1034" name="Picture 9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55" y="39898"/>
              <a:ext cx="1908073" cy="1369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30452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Regular Expressions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x-none" dirty="0"/>
              <a:t>Reading: </a:t>
            </a:r>
            <a:r>
              <a:rPr lang="en-US" altLang="x-none" dirty="0" smtClean="0"/>
              <a:t>UNIT-I</a:t>
            </a:r>
            <a:endParaRPr lang="en-US" altLang="x-none" dirty="0"/>
          </a:p>
        </p:txBody>
      </p:sp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8DC5C78-6D79-3142-B0AC-40BAA62D9BCB}" type="slidenum">
              <a:rPr lang="en-US" altLang="x-none" sz="1400">
                <a:solidFill>
                  <a:schemeClr val="bg2"/>
                </a:solidFill>
              </a:rPr>
              <a:pPr/>
              <a:t>1</a:t>
            </a:fld>
            <a:endParaRPr lang="en-US" altLang="x-none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Precedence of Operators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Highest to lowest</a:t>
            </a:r>
          </a:p>
          <a:p>
            <a:pPr lvl="1" eaLnBrk="1" hangingPunct="1"/>
            <a:r>
              <a:rPr lang="en-US" altLang="x-none"/>
              <a:t>* operator (star)</a:t>
            </a:r>
          </a:p>
          <a:p>
            <a:pPr lvl="1" eaLnBrk="1" hangingPunct="1"/>
            <a:r>
              <a:rPr lang="en-US" altLang="x-none"/>
              <a:t> </a:t>
            </a:r>
            <a:r>
              <a:rPr lang="en-US" altLang="x-none" sz="4000"/>
              <a:t>.</a:t>
            </a:r>
            <a:r>
              <a:rPr lang="en-US" altLang="x-none"/>
              <a:t> 	(concatenation) </a:t>
            </a:r>
          </a:p>
          <a:p>
            <a:pPr lvl="1" eaLnBrk="1" hangingPunct="1"/>
            <a:r>
              <a:rPr lang="en-US" altLang="x-none"/>
              <a:t>+ operator</a:t>
            </a:r>
          </a:p>
          <a:p>
            <a:pPr lvl="1" eaLnBrk="1" hangingPunct="1"/>
            <a:endParaRPr lang="en-US" altLang="x-none"/>
          </a:p>
          <a:p>
            <a:pPr eaLnBrk="1" hangingPunct="1"/>
            <a:r>
              <a:rPr lang="en-US" altLang="x-none"/>
              <a:t>Example: </a:t>
            </a:r>
          </a:p>
          <a:p>
            <a:pPr lvl="1" eaLnBrk="1" hangingPunct="1"/>
            <a:r>
              <a:rPr lang="en-US" altLang="x-none"/>
              <a:t>01* + 1 	= 	( 0 . ((1)*) ) +  1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318A827-B9CD-0145-9C56-4DEA6352ACCA}" type="slidenum">
              <a:rPr lang="en-US" altLang="x-none" sz="1400"/>
              <a:pPr/>
              <a:t>10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4000"/>
              <a:t>Finite Automata (FA) &amp; Regular Expressions (Reg Ex)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24018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r>
              <a:rPr lang="en-US" sz="2800" dirty="0" smtClean="0"/>
              <a:t>To show that they are interchangeable, consider the following theorems: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r>
              <a:rPr lang="en-US" sz="2400" i="1" u="sng" dirty="0" smtClean="0">
                <a:solidFill>
                  <a:schemeClr val="hlink"/>
                </a:solidFill>
              </a:rPr>
              <a:t>Theorem 1</a:t>
            </a:r>
            <a:r>
              <a:rPr lang="en-US" sz="2400" i="1" u="sng" dirty="0" smtClean="0">
                <a:solidFill>
                  <a:srgbClr val="FF0000"/>
                </a:solidFill>
              </a:rPr>
              <a:t>:</a:t>
            </a:r>
            <a:r>
              <a:rPr lang="en-US" sz="2400" i="1" dirty="0" smtClean="0">
                <a:solidFill>
                  <a:srgbClr val="FF0000"/>
                </a:solidFill>
              </a:rPr>
              <a:t> For every DFA A there exists a regular expression R such that L(R)=L(A)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r>
              <a:rPr lang="en-US" sz="2400" i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Theorem 2: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For every regular expression R there exists an </a:t>
            </a:r>
            <a:r>
              <a:rPr lang="en-US" sz="2600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600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28" charset="-128"/>
              </a:rPr>
              <a:t> 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28" charset="-128"/>
              </a:rPr>
              <a:t>-N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 E such that L(E)=L(R)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endParaRPr lang="en-US" sz="2800" dirty="0" smtClean="0"/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endParaRPr lang="en-US" sz="2400" dirty="0" smtClean="0"/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A255336-2E15-8848-94AB-E72D31ED51C6}" type="slidenum">
              <a:rPr lang="en-US" altLang="x-none" sz="1400"/>
              <a:pPr/>
              <a:t>11</a:t>
            </a:fld>
            <a:endParaRPr lang="en-US" altLang="x-none" sz="1400"/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2590800" y="47244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200" dirty="0">
                <a:sym typeface="Symbol" charset="2"/>
              </a:rPr>
              <a:t></a:t>
            </a:r>
            <a:r>
              <a:rPr lang="en-US" altLang="x-none" sz="2200" dirty="0"/>
              <a:t> </a:t>
            </a:r>
            <a:r>
              <a:rPr lang="en-US" altLang="x-none" dirty="0"/>
              <a:t>-NFA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4495800" y="47244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NFA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4495800" y="57912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DFA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590800" y="57912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 Ex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50292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H="1">
            <a:off x="3962400" y="6019800"/>
            <a:ext cx="5334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V="1">
            <a:off x="3200400" y="5105400"/>
            <a:ext cx="0" cy="685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Text Box 16"/>
          <p:cNvSpPr txBox="1">
            <a:spLocks noChangeArrowheads="1"/>
          </p:cNvSpPr>
          <p:nvPr/>
        </p:nvSpPr>
        <p:spPr bwMode="auto">
          <a:xfrm>
            <a:off x="2084388" y="5268913"/>
            <a:ext cx="10486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 dirty="0">
                <a:solidFill>
                  <a:schemeClr val="folHlink"/>
                </a:solidFill>
              </a:rPr>
              <a:t>Theorem </a:t>
            </a:r>
            <a:r>
              <a:rPr lang="en-US" altLang="x-none" sz="1400" dirty="0" smtClean="0">
                <a:solidFill>
                  <a:schemeClr val="folHlink"/>
                </a:solidFill>
              </a:rPr>
              <a:t>1</a:t>
            </a:r>
            <a:endParaRPr lang="en-US" altLang="x-none" sz="1400" dirty="0">
              <a:solidFill>
                <a:schemeClr val="folHlink"/>
              </a:solidFill>
            </a:endParaRPr>
          </a:p>
        </p:txBody>
      </p:sp>
      <p:sp>
        <p:nvSpPr>
          <p:cNvPr id="12304" name="Text Box 17"/>
          <p:cNvSpPr txBox="1">
            <a:spLocks noChangeArrowheads="1"/>
          </p:cNvSpPr>
          <p:nvPr/>
        </p:nvSpPr>
        <p:spPr bwMode="auto">
          <a:xfrm>
            <a:off x="3962400" y="6172200"/>
            <a:ext cx="10486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 dirty="0">
                <a:solidFill>
                  <a:schemeClr val="hlink"/>
                </a:solidFill>
              </a:rPr>
              <a:t>Theorem </a:t>
            </a:r>
            <a:r>
              <a:rPr lang="en-US" altLang="x-none" sz="1400" dirty="0" smtClean="0">
                <a:solidFill>
                  <a:schemeClr val="hlink"/>
                </a:solidFill>
              </a:rPr>
              <a:t>2</a:t>
            </a:r>
            <a:endParaRPr lang="en-US" altLang="x-none" sz="1400" dirty="0">
              <a:solidFill>
                <a:schemeClr val="hlink"/>
              </a:solidFill>
            </a:endParaRPr>
          </a:p>
        </p:txBody>
      </p:sp>
      <p:sp>
        <p:nvSpPr>
          <p:cNvPr id="12305" name="Text Box 18"/>
          <p:cNvSpPr txBox="1">
            <a:spLocks noChangeArrowheads="1"/>
          </p:cNvSpPr>
          <p:nvPr/>
        </p:nvSpPr>
        <p:spPr bwMode="auto">
          <a:xfrm>
            <a:off x="152400" y="3276600"/>
            <a:ext cx="1427163" cy="701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Proofs </a:t>
            </a:r>
            <a:br>
              <a:rPr lang="en-US" altLang="x-none"/>
            </a:br>
            <a:r>
              <a:rPr lang="en-US" altLang="x-none"/>
              <a:t>in the book</a:t>
            </a:r>
          </a:p>
        </p:txBody>
      </p:sp>
      <p:sp>
        <p:nvSpPr>
          <p:cNvPr id="12306" name="Text Box 19"/>
          <p:cNvSpPr txBox="1">
            <a:spLocks noChangeArrowheads="1"/>
          </p:cNvSpPr>
          <p:nvPr/>
        </p:nvSpPr>
        <p:spPr bwMode="auto">
          <a:xfrm>
            <a:off x="6384925" y="5124450"/>
            <a:ext cx="2160588" cy="396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 err="1"/>
              <a:t>Kleene</a:t>
            </a:r>
            <a:r>
              <a:rPr lang="en-US" b="1" dirty="0"/>
              <a:t> Theorem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2293" idx="6"/>
            <a:endCxn id="12294" idx="2"/>
          </p:cNvCxnSpPr>
          <p:nvPr/>
        </p:nvCxnSpPr>
        <p:spPr bwMode="auto">
          <a:xfrm>
            <a:off x="3962400" y="4914900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DFA to RE construction</a:t>
            </a:r>
          </a:p>
        </p:txBody>
      </p:sp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89E01A1-BBCA-1D41-967A-BB5850F4AE51}" type="slidenum">
              <a:rPr lang="en-US" altLang="x-none" sz="1400"/>
              <a:pPr/>
              <a:t>12</a:t>
            </a:fld>
            <a:endParaRPr lang="en-US" altLang="x-none" sz="1400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5486400" y="381000"/>
            <a:ext cx="20574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 Ex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2133600" y="457200"/>
            <a:ext cx="22098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DFA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4343400" y="685800"/>
            <a:ext cx="114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267200" y="669925"/>
            <a:ext cx="14237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>
                <a:solidFill>
                  <a:schemeClr val="hlink"/>
                </a:solidFill>
              </a:rPr>
              <a:t>Theorem </a:t>
            </a:r>
            <a:r>
              <a:rPr lang="en-US" altLang="x-none" dirty="0" smtClean="0">
                <a:solidFill>
                  <a:schemeClr val="hlink"/>
                </a:solidFill>
              </a:rPr>
              <a:t>2</a:t>
            </a:r>
            <a:endParaRPr lang="en-US" altLang="x-none" dirty="0">
              <a:solidFill>
                <a:schemeClr val="hlink"/>
              </a:solidFill>
            </a:endParaRP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1371600" y="3244850"/>
            <a:ext cx="124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Example:</a:t>
            </a:r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2286000" y="40227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Oval 11"/>
          <p:cNvSpPr>
            <a:spLocks noChangeArrowheads="1"/>
          </p:cNvSpPr>
          <p:nvPr/>
        </p:nvSpPr>
        <p:spPr bwMode="auto">
          <a:xfrm>
            <a:off x="2667000" y="38703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0</a:t>
            </a:r>
          </a:p>
        </p:txBody>
      </p:sp>
      <p:sp>
        <p:nvSpPr>
          <p:cNvPr id="13323" name="Line 13"/>
          <p:cNvSpPr>
            <a:spLocks noChangeShapeType="1"/>
          </p:cNvSpPr>
          <p:nvPr/>
        </p:nvSpPr>
        <p:spPr bwMode="auto">
          <a:xfrm>
            <a:off x="2971800" y="40227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Oval 14"/>
          <p:cNvSpPr>
            <a:spLocks noChangeArrowheads="1"/>
          </p:cNvSpPr>
          <p:nvPr/>
        </p:nvSpPr>
        <p:spPr bwMode="auto">
          <a:xfrm>
            <a:off x="3810000" y="38703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1</a:t>
            </a:r>
          </a:p>
        </p:txBody>
      </p:sp>
      <p:sp>
        <p:nvSpPr>
          <p:cNvPr id="13325" name="Oval 16"/>
          <p:cNvSpPr>
            <a:spLocks noChangeArrowheads="1"/>
          </p:cNvSpPr>
          <p:nvPr/>
        </p:nvSpPr>
        <p:spPr bwMode="auto">
          <a:xfrm>
            <a:off x="4935538" y="38703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2</a:t>
            </a:r>
          </a:p>
        </p:txBody>
      </p:sp>
      <p:sp>
        <p:nvSpPr>
          <p:cNvPr id="13326" name="Oval 17"/>
          <p:cNvSpPr>
            <a:spLocks noChangeArrowheads="1"/>
          </p:cNvSpPr>
          <p:nvPr/>
        </p:nvSpPr>
        <p:spPr bwMode="auto">
          <a:xfrm>
            <a:off x="4859338" y="3794125"/>
            <a:ext cx="457200" cy="457200"/>
          </a:xfrm>
          <a:prstGeom prst="ellipse">
            <a:avLst/>
          </a:prstGeom>
          <a:solidFill>
            <a:schemeClr val="accent1">
              <a:alpha val="5098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3327" name="Line 18"/>
          <p:cNvSpPr>
            <a:spLocks noChangeShapeType="1"/>
          </p:cNvSpPr>
          <p:nvPr/>
        </p:nvSpPr>
        <p:spPr bwMode="auto">
          <a:xfrm>
            <a:off x="4114800" y="40227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Freeform 22"/>
          <p:cNvSpPr>
            <a:spLocks/>
          </p:cNvSpPr>
          <p:nvPr/>
        </p:nvSpPr>
        <p:spPr bwMode="auto">
          <a:xfrm>
            <a:off x="2654300" y="3629025"/>
            <a:ext cx="241300" cy="241300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52"/>
              <a:gd name="T14" fmla="*/ 152 w 152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52">
                <a:moveTo>
                  <a:pt x="56" y="152"/>
                </a:moveTo>
                <a:cubicBezTo>
                  <a:pt x="28" y="140"/>
                  <a:pt x="0" y="128"/>
                  <a:pt x="8" y="104"/>
                </a:cubicBezTo>
                <a:cubicBezTo>
                  <a:pt x="16" y="80"/>
                  <a:pt x="80" y="0"/>
                  <a:pt x="104" y="8"/>
                </a:cubicBezTo>
                <a:cubicBezTo>
                  <a:pt x="128" y="16"/>
                  <a:pt x="140" y="84"/>
                  <a:pt x="15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Text Box 23"/>
          <p:cNvSpPr txBox="1">
            <a:spLocks noChangeArrowheads="1"/>
          </p:cNvSpPr>
          <p:nvPr/>
        </p:nvSpPr>
        <p:spPr bwMode="auto">
          <a:xfrm>
            <a:off x="3284538" y="376713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0</a:t>
            </a:r>
          </a:p>
        </p:txBody>
      </p:sp>
      <p:sp>
        <p:nvSpPr>
          <p:cNvPr id="13330" name="Text Box 24"/>
          <p:cNvSpPr txBox="1">
            <a:spLocks noChangeArrowheads="1"/>
          </p:cNvSpPr>
          <p:nvPr/>
        </p:nvSpPr>
        <p:spPr bwMode="auto">
          <a:xfrm>
            <a:off x="4351338" y="376237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1</a:t>
            </a:r>
          </a:p>
        </p:txBody>
      </p:sp>
      <p:sp>
        <p:nvSpPr>
          <p:cNvPr id="13331" name="Text Box 25"/>
          <p:cNvSpPr txBox="1">
            <a:spLocks noChangeArrowheads="1"/>
          </p:cNvSpPr>
          <p:nvPr/>
        </p:nvSpPr>
        <p:spPr bwMode="auto">
          <a:xfrm>
            <a:off x="2667000" y="333692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1</a:t>
            </a:r>
          </a:p>
        </p:txBody>
      </p:sp>
      <p:sp>
        <p:nvSpPr>
          <p:cNvPr id="13332" name="Freeform 28"/>
          <p:cNvSpPr>
            <a:spLocks/>
          </p:cNvSpPr>
          <p:nvPr/>
        </p:nvSpPr>
        <p:spPr bwMode="auto">
          <a:xfrm>
            <a:off x="3805238" y="3629025"/>
            <a:ext cx="241300" cy="241300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52"/>
              <a:gd name="T14" fmla="*/ 152 w 152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52">
                <a:moveTo>
                  <a:pt x="56" y="152"/>
                </a:moveTo>
                <a:cubicBezTo>
                  <a:pt x="28" y="140"/>
                  <a:pt x="0" y="128"/>
                  <a:pt x="8" y="104"/>
                </a:cubicBezTo>
                <a:cubicBezTo>
                  <a:pt x="16" y="80"/>
                  <a:pt x="80" y="0"/>
                  <a:pt x="104" y="8"/>
                </a:cubicBezTo>
                <a:cubicBezTo>
                  <a:pt x="128" y="16"/>
                  <a:pt x="140" y="84"/>
                  <a:pt x="15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Text Box 29"/>
          <p:cNvSpPr txBox="1">
            <a:spLocks noChangeArrowheads="1"/>
          </p:cNvSpPr>
          <p:nvPr/>
        </p:nvSpPr>
        <p:spPr bwMode="auto">
          <a:xfrm>
            <a:off x="3817938" y="333692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0</a:t>
            </a:r>
          </a:p>
        </p:txBody>
      </p:sp>
      <p:sp>
        <p:nvSpPr>
          <p:cNvPr id="13334" name="Freeform 30"/>
          <p:cNvSpPr>
            <a:spLocks/>
          </p:cNvSpPr>
          <p:nvPr/>
        </p:nvSpPr>
        <p:spPr bwMode="auto">
          <a:xfrm>
            <a:off x="4930775" y="3552825"/>
            <a:ext cx="241300" cy="241300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52"/>
              <a:gd name="T14" fmla="*/ 152 w 152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52">
                <a:moveTo>
                  <a:pt x="56" y="152"/>
                </a:moveTo>
                <a:cubicBezTo>
                  <a:pt x="28" y="140"/>
                  <a:pt x="0" y="128"/>
                  <a:pt x="8" y="104"/>
                </a:cubicBezTo>
                <a:cubicBezTo>
                  <a:pt x="16" y="80"/>
                  <a:pt x="80" y="0"/>
                  <a:pt x="104" y="8"/>
                </a:cubicBezTo>
                <a:cubicBezTo>
                  <a:pt x="128" y="16"/>
                  <a:pt x="140" y="84"/>
                  <a:pt x="15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Text Box 31"/>
          <p:cNvSpPr txBox="1">
            <a:spLocks noChangeArrowheads="1"/>
          </p:cNvSpPr>
          <p:nvPr/>
        </p:nvSpPr>
        <p:spPr bwMode="auto">
          <a:xfrm>
            <a:off x="4943475" y="3260725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0,1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179638" y="4311650"/>
            <a:ext cx="3633787" cy="714375"/>
            <a:chOff x="1373" y="2428"/>
            <a:chExt cx="2289" cy="450"/>
          </a:xfrm>
        </p:grpSpPr>
        <p:sp>
          <p:nvSpPr>
            <p:cNvPr id="13351" name="AutoShape 32"/>
            <p:cNvSpPr>
              <a:spLocks noChangeArrowheads="1"/>
            </p:cNvSpPr>
            <p:nvPr/>
          </p:nvSpPr>
          <p:spPr bwMode="auto">
            <a:xfrm>
              <a:off x="1728" y="243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2" name="Text Box 36"/>
            <p:cNvSpPr txBox="1">
              <a:spLocks noChangeArrowheads="1"/>
            </p:cNvSpPr>
            <p:nvPr/>
          </p:nvSpPr>
          <p:spPr bwMode="auto">
            <a:xfrm>
              <a:off x="1373" y="2626"/>
              <a:ext cx="5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  (1*)</a:t>
              </a:r>
            </a:p>
          </p:txBody>
        </p:sp>
        <p:sp>
          <p:nvSpPr>
            <p:cNvPr id="13353" name="AutoShape 37"/>
            <p:cNvSpPr>
              <a:spLocks noChangeArrowheads="1"/>
            </p:cNvSpPr>
            <p:nvPr/>
          </p:nvSpPr>
          <p:spPr bwMode="auto">
            <a:xfrm>
              <a:off x="2099" y="242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4" name="Text Box 38"/>
            <p:cNvSpPr txBox="1">
              <a:spLocks noChangeArrowheads="1"/>
            </p:cNvSpPr>
            <p:nvPr/>
          </p:nvSpPr>
          <p:spPr bwMode="auto">
            <a:xfrm>
              <a:off x="2003" y="262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0</a:t>
              </a:r>
            </a:p>
          </p:txBody>
        </p:sp>
        <p:sp>
          <p:nvSpPr>
            <p:cNvPr id="13355" name="AutoShape 39"/>
            <p:cNvSpPr>
              <a:spLocks noChangeArrowheads="1"/>
            </p:cNvSpPr>
            <p:nvPr/>
          </p:nvSpPr>
          <p:spPr bwMode="auto">
            <a:xfrm>
              <a:off x="2515" y="242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6" name="Text Box 40"/>
            <p:cNvSpPr txBox="1">
              <a:spLocks noChangeArrowheads="1"/>
            </p:cNvSpPr>
            <p:nvPr/>
          </p:nvSpPr>
          <p:spPr bwMode="auto">
            <a:xfrm>
              <a:off x="2160" y="2616"/>
              <a:ext cx="5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 (0*)</a:t>
              </a:r>
            </a:p>
          </p:txBody>
        </p:sp>
        <p:sp>
          <p:nvSpPr>
            <p:cNvPr id="13357" name="AutoShape 41"/>
            <p:cNvSpPr>
              <a:spLocks noChangeArrowheads="1"/>
            </p:cNvSpPr>
            <p:nvPr/>
          </p:nvSpPr>
          <p:spPr bwMode="auto">
            <a:xfrm>
              <a:off x="2832" y="242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8" name="Text Box 42"/>
            <p:cNvSpPr txBox="1">
              <a:spLocks noChangeArrowheads="1"/>
            </p:cNvSpPr>
            <p:nvPr/>
          </p:nvSpPr>
          <p:spPr bwMode="auto">
            <a:xfrm>
              <a:off x="2736" y="262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</a:t>
              </a:r>
            </a:p>
          </p:txBody>
        </p:sp>
        <p:sp>
          <p:nvSpPr>
            <p:cNvPr id="13359" name="AutoShape 43"/>
            <p:cNvSpPr>
              <a:spLocks noChangeArrowheads="1"/>
            </p:cNvSpPr>
            <p:nvPr/>
          </p:nvSpPr>
          <p:spPr bwMode="auto">
            <a:xfrm>
              <a:off x="3235" y="243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60" name="Text Box 44"/>
            <p:cNvSpPr txBox="1">
              <a:spLocks noChangeArrowheads="1"/>
            </p:cNvSpPr>
            <p:nvPr/>
          </p:nvSpPr>
          <p:spPr bwMode="auto">
            <a:xfrm>
              <a:off x="2880" y="2626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(0 + 1)*</a:t>
              </a:r>
            </a:p>
          </p:txBody>
        </p:sp>
      </p:grpSp>
      <p:sp>
        <p:nvSpPr>
          <p:cNvPr id="13337" name="Text Box 54"/>
          <p:cNvSpPr txBox="1">
            <a:spLocks noChangeArrowheads="1"/>
          </p:cNvSpPr>
          <p:nvPr/>
        </p:nvSpPr>
        <p:spPr bwMode="auto">
          <a:xfrm>
            <a:off x="1279525" y="1992313"/>
            <a:ext cx="74310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Informally, trace all distinct paths (traversing cycles only once) </a:t>
            </a:r>
            <a:br>
              <a:rPr lang="en-US" altLang="x-none"/>
            </a:br>
            <a:r>
              <a:rPr lang="en-US" altLang="x-none"/>
              <a:t>	from the start state to </a:t>
            </a:r>
            <a:r>
              <a:rPr lang="en-US" altLang="x-none" i="1"/>
              <a:t>each of the </a:t>
            </a:r>
            <a:r>
              <a:rPr lang="en-US" altLang="x-none"/>
              <a:t>final states </a:t>
            </a:r>
            <a:br>
              <a:rPr lang="en-US" altLang="x-none"/>
            </a:br>
            <a:r>
              <a:rPr lang="en-US" altLang="x-none"/>
              <a:t>	and enumerate all the expressions along the way</a:t>
            </a:r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2667000" y="5699125"/>
            <a:ext cx="2514600" cy="930275"/>
            <a:chOff x="1680" y="3302"/>
            <a:chExt cx="1584" cy="586"/>
          </a:xfrm>
        </p:grpSpPr>
        <p:sp>
          <p:nvSpPr>
            <p:cNvPr id="13349" name="Text Box 51"/>
            <p:cNvSpPr txBox="1">
              <a:spLocks noChangeArrowheads="1"/>
            </p:cNvSpPr>
            <p:nvPr/>
          </p:nvSpPr>
          <p:spPr bwMode="auto">
            <a:xfrm rot="10800000" flipV="1">
              <a:off x="1680" y="3638"/>
              <a:ext cx="15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  1*00*1(0+1)*</a:t>
              </a:r>
            </a:p>
          </p:txBody>
        </p:sp>
        <p:sp>
          <p:nvSpPr>
            <p:cNvPr id="13350" name="AutoShape 59"/>
            <p:cNvSpPr>
              <a:spLocks noChangeArrowheads="1"/>
            </p:cNvSpPr>
            <p:nvPr/>
          </p:nvSpPr>
          <p:spPr bwMode="auto">
            <a:xfrm>
              <a:off x="2256" y="3302"/>
              <a:ext cx="144" cy="336"/>
            </a:xfrm>
            <a:prstGeom prst="downArrow">
              <a:avLst>
                <a:gd name="adj1" fmla="val 50000"/>
                <a:gd name="adj2" fmla="val 58333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2133600" y="5013325"/>
            <a:ext cx="3657600" cy="609600"/>
            <a:chOff x="1344" y="2870"/>
            <a:chExt cx="2304" cy="384"/>
          </a:xfrm>
        </p:grpSpPr>
        <p:sp>
          <p:nvSpPr>
            <p:cNvPr id="13341" name="AutoShape 45"/>
            <p:cNvSpPr>
              <a:spLocks/>
            </p:cNvSpPr>
            <p:nvPr/>
          </p:nvSpPr>
          <p:spPr bwMode="auto">
            <a:xfrm rot="5400000">
              <a:off x="2352" y="2582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2" name="Text Box 46"/>
            <p:cNvSpPr txBox="1">
              <a:spLocks noChangeArrowheads="1"/>
            </p:cNvSpPr>
            <p:nvPr/>
          </p:nvSpPr>
          <p:spPr bwMode="auto">
            <a:xfrm rot="10800000" flipV="1">
              <a:off x="2160" y="3004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00* </a:t>
              </a:r>
            </a:p>
          </p:txBody>
        </p:sp>
        <p:sp>
          <p:nvSpPr>
            <p:cNvPr id="13343" name="AutoShape 48"/>
            <p:cNvSpPr>
              <a:spLocks/>
            </p:cNvSpPr>
            <p:nvPr/>
          </p:nvSpPr>
          <p:spPr bwMode="auto">
            <a:xfrm rot="5400000">
              <a:off x="1632" y="2582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4" name="Text Box 49"/>
            <p:cNvSpPr txBox="1">
              <a:spLocks noChangeArrowheads="1"/>
            </p:cNvSpPr>
            <p:nvPr/>
          </p:nvSpPr>
          <p:spPr bwMode="auto">
            <a:xfrm rot="10800000" flipV="1">
              <a:off x="1584" y="2966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1*</a:t>
              </a:r>
            </a:p>
          </p:txBody>
        </p:sp>
        <p:sp>
          <p:nvSpPr>
            <p:cNvPr id="13345" name="AutoShape 50"/>
            <p:cNvSpPr>
              <a:spLocks/>
            </p:cNvSpPr>
            <p:nvPr/>
          </p:nvSpPr>
          <p:spPr bwMode="auto">
            <a:xfrm rot="5400000">
              <a:off x="3264" y="2582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6" name="AutoShape 52"/>
            <p:cNvSpPr>
              <a:spLocks/>
            </p:cNvSpPr>
            <p:nvPr/>
          </p:nvSpPr>
          <p:spPr bwMode="auto">
            <a:xfrm rot="5400000">
              <a:off x="2784" y="2822"/>
              <a:ext cx="96" cy="192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7" name="Text Box 53"/>
            <p:cNvSpPr txBox="1">
              <a:spLocks noChangeArrowheads="1"/>
            </p:cNvSpPr>
            <p:nvPr/>
          </p:nvSpPr>
          <p:spPr bwMode="auto">
            <a:xfrm rot="10800000" flipV="1">
              <a:off x="2736" y="2965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</a:t>
              </a:r>
            </a:p>
          </p:txBody>
        </p:sp>
        <p:sp>
          <p:nvSpPr>
            <p:cNvPr id="13348" name="Text Box 63"/>
            <p:cNvSpPr txBox="1">
              <a:spLocks noChangeArrowheads="1"/>
            </p:cNvSpPr>
            <p:nvPr/>
          </p:nvSpPr>
          <p:spPr bwMode="auto">
            <a:xfrm>
              <a:off x="3062" y="2935"/>
              <a:ext cx="5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(0+1)*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943600" y="5638800"/>
            <a:ext cx="3089275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Q) What is the language?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State Elimination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762000"/>
            <a:ext cx="8229600" cy="4114800"/>
          </a:xfrm>
        </p:spPr>
        <p:txBody>
          <a:bodyPr/>
          <a:lstStyle/>
          <a:p>
            <a:r>
              <a:rPr lang="en-US" sz="1800"/>
              <a:t>Consider the figure below, which shows a generic state s about to be eliminated.  The labels on all edges are regular expressions.</a:t>
            </a:r>
          </a:p>
          <a:p>
            <a:r>
              <a:rPr lang="en-US" sz="1800"/>
              <a:t>To remove s, we must make labels from each q</a:t>
            </a:r>
            <a:r>
              <a:rPr lang="en-US" sz="1800" baseline="-25000"/>
              <a:t>i</a:t>
            </a:r>
            <a:r>
              <a:rPr lang="en-US" sz="1800"/>
              <a:t> to p</a:t>
            </a:r>
            <a:r>
              <a:rPr lang="en-US" sz="1800" baseline="-25000"/>
              <a:t>1</a:t>
            </a:r>
            <a:r>
              <a:rPr lang="en-US" sz="1800"/>
              <a:t> up to p</a:t>
            </a:r>
            <a:r>
              <a:rPr lang="en-US" sz="1800" baseline="-25000"/>
              <a:t>m</a:t>
            </a:r>
            <a:r>
              <a:rPr lang="en-US" sz="1800"/>
              <a:t> that include the paths we could have made through s. </a:t>
            </a:r>
          </a:p>
        </p:txBody>
      </p:sp>
      <p:pic>
        <p:nvPicPr>
          <p:cNvPr id="16439" name="Picture 5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304800" y="1981200"/>
            <a:ext cx="3732213" cy="4495800"/>
          </a:xfrm>
          <a:noFill/>
          <a:ln/>
        </p:spPr>
      </p:pic>
      <p:pic>
        <p:nvPicPr>
          <p:cNvPr id="16441" name="Picture 5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4800600" y="2528888"/>
            <a:ext cx="4038600" cy="3490912"/>
          </a:xfrm>
          <a:noFill/>
          <a:ln/>
        </p:spPr>
      </p:pic>
      <p:sp>
        <p:nvSpPr>
          <p:cNvPr id="16443" name="AutoShape 59"/>
          <p:cNvSpPr>
            <a:spLocks noChangeArrowheads="1"/>
          </p:cNvSpPr>
          <p:nvPr/>
        </p:nvSpPr>
        <p:spPr bwMode="auto">
          <a:xfrm>
            <a:off x="4191000" y="3962400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444" name="Text Box 60"/>
          <p:cNvSpPr txBox="1">
            <a:spLocks noChangeArrowheads="1"/>
          </p:cNvSpPr>
          <p:nvPr/>
        </p:nvSpPr>
        <p:spPr bwMode="auto">
          <a:xfrm>
            <a:off x="3032125" y="6289675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Note: q and p may be the same state!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DFA to RE via State Elimination (1)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/>
              <a:t>Starting with intermediate states and then moving to accepting states, apply the state elimination process to produce an equivalent automaton with regular expression labels on the edges.   </a:t>
            </a:r>
          </a:p>
          <a:p>
            <a:pPr marL="990600" lvl="1" indent="-533400">
              <a:buFontTx/>
              <a:buChar char="•"/>
            </a:pPr>
            <a:r>
              <a:rPr lang="en-US"/>
              <a:t>The result will be a one or two state automaton with a start state and accepting state.</a:t>
            </a:r>
          </a:p>
          <a:p>
            <a:pPr marL="609600" indent="-609600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DFA to RE State Elimination (2)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6477000" cy="4114800"/>
          </a:xfrm>
        </p:spPr>
        <p:txBody>
          <a:bodyPr/>
          <a:lstStyle/>
          <a:p>
            <a:pPr marL="609600" indent="-609600">
              <a:buFontTx/>
              <a:buAutoNum type="arabicPeriod" startAt="2"/>
            </a:pPr>
            <a:r>
              <a:rPr lang="en-US" sz="2800"/>
              <a:t>If the two states are different, we will have an automaton that looks like the following:</a:t>
            </a:r>
          </a:p>
          <a:p>
            <a:pPr marL="609600" indent="-609600"/>
            <a:endParaRPr lang="en-US" sz="2800"/>
          </a:p>
        </p:txBody>
      </p:sp>
      <p:pic>
        <p:nvPicPr>
          <p:cNvPr id="2048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057400" y="3429000"/>
            <a:ext cx="3581400" cy="2163763"/>
          </a:xfrm>
          <a:noFill/>
          <a:ln/>
        </p:spPr>
      </p:pic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279525" y="5680075"/>
            <a:ext cx="6640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We can describe this automaton as:  (R+SU*T)*SU*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DFA to RE State Elimination (3)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marL="609600" indent="-609600">
              <a:buFontTx/>
              <a:buAutoNum type="arabicPeriod" startAt="3"/>
            </a:pPr>
            <a:r>
              <a:rPr lang="en-US" sz="2800"/>
              <a:t>If the start state is also an accepting state, then we must also perform a state elimination from the original automaton that gets rid of every state but the start state.  This leaves the following:</a:t>
            </a:r>
          </a:p>
          <a:p>
            <a:pPr marL="609600" indent="-609600"/>
            <a:endParaRPr lang="en-US" sz="2800"/>
          </a:p>
        </p:txBody>
      </p:sp>
      <p:pic>
        <p:nvPicPr>
          <p:cNvPr id="2253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3200400" y="3886200"/>
            <a:ext cx="2055813" cy="1444625"/>
          </a:xfrm>
          <a:noFill/>
          <a:ln/>
        </p:spPr>
      </p:pic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355725" y="5680075"/>
            <a:ext cx="5815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We can describe this automaton as simply R*.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DFA to RE State Elimination (4)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/>
              <a:t>If there are n accepting states, we must repeat the above steps for each accepting states to get n different regular expressions, R</a:t>
            </a:r>
            <a:r>
              <a:rPr lang="en-US" baseline="-25000"/>
              <a:t>1</a:t>
            </a:r>
            <a:r>
              <a:rPr lang="en-US"/>
              <a:t>, R</a:t>
            </a:r>
            <a:r>
              <a:rPr lang="en-US" baseline="-25000"/>
              <a:t>2</a:t>
            </a:r>
            <a:r>
              <a:rPr lang="en-US"/>
              <a:t>, … R</a:t>
            </a:r>
            <a:r>
              <a:rPr lang="en-US" baseline="-25000"/>
              <a:t>n</a:t>
            </a:r>
            <a:r>
              <a:rPr lang="en-US"/>
              <a:t>.  For each repeat we turn any other accepting state to non-accepting.  The desired regular expression for the automaton is then the union of each of the n regular expressions:  R</a:t>
            </a:r>
            <a:r>
              <a:rPr lang="en-US" baseline="-25000"/>
              <a:t>1</a:t>
            </a:r>
            <a:r>
              <a:rPr lang="en-US">
                <a:sym typeface="Symbol" pitchFamily="18" charset="2"/>
              </a:rPr>
              <a:t></a:t>
            </a:r>
            <a:r>
              <a:rPr lang="en-US"/>
              <a:t> R</a:t>
            </a:r>
            <a:r>
              <a:rPr lang="en-US" baseline="-25000"/>
              <a:t>2</a:t>
            </a:r>
            <a:r>
              <a:rPr lang="en-US"/>
              <a:t>… </a:t>
            </a:r>
            <a:r>
              <a:rPr lang="en-US">
                <a:sym typeface="Symbol" pitchFamily="18" charset="2"/>
              </a:rPr>
              <a:t></a:t>
            </a:r>
            <a:r>
              <a:rPr lang="en-US"/>
              <a:t> R</a:t>
            </a:r>
            <a:r>
              <a:rPr lang="en-US" baseline="-25000"/>
              <a:t>N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DFA</a:t>
            </a:r>
            <a:r>
              <a:rPr lang="en-US">
                <a:sym typeface="Wingdings" pitchFamily="2" charset="2"/>
              </a:rPr>
              <a:t>RE Example</a:t>
            </a: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Convert the following to a RE</a:t>
            </a:r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First convert the edges to RE’s:</a:t>
            </a:r>
          </a:p>
        </p:txBody>
      </p:sp>
      <p:pic>
        <p:nvPicPr>
          <p:cNvPr id="25606" name="Picture 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743200" y="2438400"/>
            <a:ext cx="3810000" cy="1822450"/>
          </a:xfrm>
          <a:noFill/>
          <a:ln/>
        </p:spPr>
      </p:pic>
      <p:pic>
        <p:nvPicPr>
          <p:cNvPr id="25608" name="Picture 8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2743200" y="4495800"/>
            <a:ext cx="3810000" cy="1817688"/>
          </a:xfrm>
          <a:noFill/>
          <a:ln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DFA </a:t>
            </a:r>
            <a:r>
              <a:rPr lang="en-US">
                <a:sym typeface="Wingdings" pitchFamily="2" charset="2"/>
              </a:rPr>
              <a:t> RE Example (2)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Eliminate State 1: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To: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4111625" y="2593975"/>
            <a:ext cx="758825" cy="758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3502025" y="2971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855913" y="2819400"/>
            <a:ext cx="569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Start</a:t>
            </a:r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5410200" y="2590800"/>
            <a:ext cx="758825" cy="758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6702425" y="2590800"/>
            <a:ext cx="758825" cy="758825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4949825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6169025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5026025" y="26352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6245225" y="2590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cxnSp>
        <p:nvCxnSpPr>
          <p:cNvPr id="29709" name="AutoShape 13"/>
          <p:cNvCxnSpPr>
            <a:cxnSpLocks noChangeShapeType="1"/>
            <a:stCxn id="29700" idx="7"/>
            <a:endCxn id="29700" idx="1"/>
          </p:cNvCxnSpPr>
          <p:nvPr/>
        </p:nvCxnSpPr>
        <p:spPr bwMode="auto">
          <a:xfrm rot="16200000" flipH="1" flipV="1">
            <a:off x="4490244" y="2437606"/>
            <a:ext cx="1588" cy="536575"/>
          </a:xfrm>
          <a:prstGeom prst="curvedConnector3">
            <a:avLst>
              <a:gd name="adj1" fmla="val -39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4370388" y="17208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</a:p>
        </p:txBody>
      </p:sp>
      <p:cxnSp>
        <p:nvCxnSpPr>
          <p:cNvPr id="29711" name="AutoShape 15"/>
          <p:cNvCxnSpPr>
            <a:cxnSpLocks noChangeShapeType="1"/>
            <a:stCxn id="29703" idx="3"/>
            <a:endCxn id="29700" idx="5"/>
          </p:cNvCxnSpPr>
          <p:nvPr/>
        </p:nvCxnSpPr>
        <p:spPr bwMode="auto">
          <a:xfrm rot="5400000">
            <a:off x="5138737" y="2859088"/>
            <a:ext cx="3175" cy="762000"/>
          </a:xfrm>
          <a:prstGeom prst="curvedConnector3">
            <a:avLst>
              <a:gd name="adj1" fmla="val 108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5041900" y="35496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</a:p>
        </p:txBody>
      </p:sp>
      <p:cxnSp>
        <p:nvCxnSpPr>
          <p:cNvPr id="29713" name="AutoShape 17"/>
          <p:cNvCxnSpPr>
            <a:cxnSpLocks noChangeShapeType="1"/>
          </p:cNvCxnSpPr>
          <p:nvPr/>
        </p:nvCxnSpPr>
        <p:spPr bwMode="auto">
          <a:xfrm rot="16200000" flipH="1" flipV="1">
            <a:off x="7119144" y="2393156"/>
            <a:ext cx="1588" cy="536575"/>
          </a:xfrm>
          <a:prstGeom prst="curvedConnector3">
            <a:avLst>
              <a:gd name="adj1" fmla="val -39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6999288" y="1676400"/>
            <a:ext cx="501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0+1</a:t>
            </a:r>
          </a:p>
        </p:txBody>
      </p:sp>
      <p:sp>
        <p:nvSpPr>
          <p:cNvPr id="29715" name="Oval 19"/>
          <p:cNvSpPr>
            <a:spLocks noChangeArrowheads="1"/>
          </p:cNvSpPr>
          <p:nvPr/>
        </p:nvSpPr>
        <p:spPr bwMode="auto">
          <a:xfrm>
            <a:off x="4075113" y="4956175"/>
            <a:ext cx="758825" cy="758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3465513" y="533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2819400" y="5181600"/>
            <a:ext cx="5699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Start</a:t>
            </a:r>
          </a:p>
        </p:txBody>
      </p:sp>
      <p:sp>
        <p:nvSpPr>
          <p:cNvPr id="29718" name="Oval 22"/>
          <p:cNvSpPr>
            <a:spLocks noChangeArrowheads="1"/>
          </p:cNvSpPr>
          <p:nvPr/>
        </p:nvSpPr>
        <p:spPr bwMode="auto">
          <a:xfrm>
            <a:off x="6208713" y="4953000"/>
            <a:ext cx="758825" cy="758825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>
            <a:off x="4873625" y="5334000"/>
            <a:ext cx="1258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5181600" y="4953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11</a:t>
            </a:r>
          </a:p>
        </p:txBody>
      </p:sp>
      <p:cxnSp>
        <p:nvCxnSpPr>
          <p:cNvPr id="29721" name="AutoShape 25"/>
          <p:cNvCxnSpPr>
            <a:cxnSpLocks noChangeShapeType="1"/>
            <a:stCxn id="29715" idx="7"/>
            <a:endCxn id="29715" idx="1"/>
          </p:cNvCxnSpPr>
          <p:nvPr/>
        </p:nvCxnSpPr>
        <p:spPr bwMode="auto">
          <a:xfrm rot="16200000" flipH="1" flipV="1">
            <a:off x="4453732" y="4799806"/>
            <a:ext cx="1588" cy="536575"/>
          </a:xfrm>
          <a:prstGeom prst="curvedConnector3">
            <a:avLst>
              <a:gd name="adj1" fmla="val -39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4333875" y="4083050"/>
            <a:ext cx="603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0+10</a:t>
            </a:r>
          </a:p>
        </p:txBody>
      </p:sp>
      <p:cxnSp>
        <p:nvCxnSpPr>
          <p:cNvPr id="29723" name="AutoShape 27"/>
          <p:cNvCxnSpPr>
            <a:cxnSpLocks noChangeShapeType="1"/>
          </p:cNvCxnSpPr>
          <p:nvPr/>
        </p:nvCxnSpPr>
        <p:spPr bwMode="auto">
          <a:xfrm rot="16200000" flipH="1" flipV="1">
            <a:off x="6625432" y="4755356"/>
            <a:ext cx="1588" cy="536575"/>
          </a:xfrm>
          <a:prstGeom prst="curvedConnector3">
            <a:avLst>
              <a:gd name="adj1" fmla="val -39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6505575" y="4038600"/>
            <a:ext cx="501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0+1</a:t>
            </a:r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669925" y="4232275"/>
            <a:ext cx="2774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Note edge from 3</a:t>
            </a:r>
            <a:r>
              <a:rPr lang="en-US">
                <a:sym typeface="Wingdings" pitchFamily="2" charset="2"/>
              </a:rPr>
              <a:t>3</a:t>
            </a:r>
            <a:endParaRPr lang="en-US"/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593725" y="5908675"/>
            <a:ext cx="3490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Answer:  (0+10)*11(0+1)*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600"/>
              <a:t>Regular Expressions vs. Finite Automata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400"/>
              <a:t>Offers a declarative way to express the pattern of any string we want to accept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E.g., </a:t>
            </a:r>
            <a:r>
              <a:rPr lang="en-US" altLang="x-none" sz="2000">
                <a:solidFill>
                  <a:srgbClr val="CC3499"/>
                </a:solidFill>
              </a:rPr>
              <a:t>01*+ 10*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 sz="2000">
              <a:solidFill>
                <a:srgbClr val="CC34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Automata =&gt; more machine-like 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000"/>
              <a:t> &lt; input: string  , output: [accept/reject]  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Regular expressions =&gt; more program syntax-like</a:t>
            </a:r>
          </a:p>
          <a:p>
            <a:pPr eaLnBrk="1" hangingPunct="1">
              <a:lnSpc>
                <a:spcPct val="90000"/>
              </a:lnSpc>
            </a:pPr>
            <a:endParaRPr lang="en-US" altLang="x-none" sz="2400"/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Unix environments heavily use regular expressions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E.g., bash shell, grep, vi &amp; other editors, 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Perl scripting – good for string processing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Lexical analyzers such as Lex or Flex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AC0CCB6-7D89-1A44-B165-4AAD8ADA55D8}" type="slidenum">
              <a:rPr lang="en-US" altLang="x-none" sz="1400"/>
              <a:pPr/>
              <a:t>2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Second Example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en-US"/>
              <a:t>Automata that accepts even number of 1’s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Eliminate state 2:</a:t>
            </a:r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2743200" y="2895600"/>
            <a:ext cx="758825" cy="758825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2133600" y="32734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1487488" y="3121025"/>
            <a:ext cx="569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Start</a:t>
            </a:r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4041775" y="2892425"/>
            <a:ext cx="758825" cy="758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5334000" y="2892425"/>
            <a:ext cx="758825" cy="758825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3581400" y="3273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4800600" y="3273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3657600" y="293687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4876800" y="28924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cxnSp>
        <p:nvCxnSpPr>
          <p:cNvPr id="30733" name="AutoShape 13"/>
          <p:cNvCxnSpPr>
            <a:cxnSpLocks noChangeShapeType="1"/>
            <a:stCxn id="30724" idx="7"/>
            <a:endCxn id="30724" idx="1"/>
          </p:cNvCxnSpPr>
          <p:nvPr/>
        </p:nvCxnSpPr>
        <p:spPr bwMode="auto">
          <a:xfrm rot="16200000" flipH="1" flipV="1">
            <a:off x="3121819" y="2710656"/>
            <a:ext cx="1588" cy="536575"/>
          </a:xfrm>
          <a:prstGeom prst="curvedConnector3">
            <a:avLst>
              <a:gd name="adj1" fmla="val -38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3001963" y="202247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</a:p>
        </p:txBody>
      </p:sp>
      <p:cxnSp>
        <p:nvCxnSpPr>
          <p:cNvPr id="30735" name="AutoShape 15"/>
          <p:cNvCxnSpPr>
            <a:cxnSpLocks noChangeShapeType="1"/>
          </p:cNvCxnSpPr>
          <p:nvPr/>
        </p:nvCxnSpPr>
        <p:spPr bwMode="auto">
          <a:xfrm rot="5400000">
            <a:off x="5027612" y="3160713"/>
            <a:ext cx="3175" cy="762000"/>
          </a:xfrm>
          <a:prstGeom prst="curvedConnector3">
            <a:avLst>
              <a:gd name="adj1" fmla="val 108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4930775" y="385127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cxnSp>
        <p:nvCxnSpPr>
          <p:cNvPr id="30737" name="AutoShape 17"/>
          <p:cNvCxnSpPr>
            <a:cxnSpLocks noChangeShapeType="1"/>
          </p:cNvCxnSpPr>
          <p:nvPr/>
        </p:nvCxnSpPr>
        <p:spPr bwMode="auto">
          <a:xfrm rot="16200000" flipH="1" flipV="1">
            <a:off x="5750719" y="2694781"/>
            <a:ext cx="1588" cy="536575"/>
          </a:xfrm>
          <a:prstGeom prst="curvedConnector3">
            <a:avLst>
              <a:gd name="adj1" fmla="val -39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5630863" y="19780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</a:p>
        </p:txBody>
      </p:sp>
      <p:cxnSp>
        <p:nvCxnSpPr>
          <p:cNvPr id="30739" name="AutoShape 19"/>
          <p:cNvCxnSpPr>
            <a:cxnSpLocks noChangeShapeType="1"/>
          </p:cNvCxnSpPr>
          <p:nvPr/>
        </p:nvCxnSpPr>
        <p:spPr bwMode="auto">
          <a:xfrm rot="16200000" flipH="1" flipV="1">
            <a:off x="4382294" y="2694781"/>
            <a:ext cx="1588" cy="536575"/>
          </a:xfrm>
          <a:prstGeom prst="curvedConnector3">
            <a:avLst>
              <a:gd name="adj1" fmla="val -39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4262438" y="19780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0741" name="Oval 21"/>
          <p:cNvSpPr>
            <a:spLocks noChangeArrowheads="1"/>
          </p:cNvSpPr>
          <p:nvPr/>
        </p:nvSpPr>
        <p:spPr bwMode="auto">
          <a:xfrm>
            <a:off x="2779713" y="5337175"/>
            <a:ext cx="758825" cy="758825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>
            <a:off x="2170113" y="5715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1524000" y="5562600"/>
            <a:ext cx="5699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Start</a:t>
            </a:r>
          </a:p>
        </p:txBody>
      </p:sp>
      <p:sp>
        <p:nvSpPr>
          <p:cNvPr id="30745" name="Oval 25"/>
          <p:cNvSpPr>
            <a:spLocks noChangeArrowheads="1"/>
          </p:cNvSpPr>
          <p:nvPr/>
        </p:nvSpPr>
        <p:spPr bwMode="auto">
          <a:xfrm>
            <a:off x="5370513" y="5334000"/>
            <a:ext cx="758825" cy="758825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>
            <a:off x="3617913" y="5715000"/>
            <a:ext cx="1639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30750" name="AutoShape 30"/>
          <p:cNvCxnSpPr>
            <a:cxnSpLocks noChangeShapeType="1"/>
            <a:stCxn id="30741" idx="7"/>
            <a:endCxn id="30741" idx="1"/>
          </p:cNvCxnSpPr>
          <p:nvPr/>
        </p:nvCxnSpPr>
        <p:spPr bwMode="auto">
          <a:xfrm rot="16200000" flipH="1" flipV="1">
            <a:off x="3158332" y="5152231"/>
            <a:ext cx="1588" cy="536575"/>
          </a:xfrm>
          <a:prstGeom prst="curvedConnector3">
            <a:avLst>
              <a:gd name="adj1" fmla="val -38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3038475" y="44640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</a:p>
        </p:txBody>
      </p:sp>
      <p:cxnSp>
        <p:nvCxnSpPr>
          <p:cNvPr id="30754" name="AutoShape 34"/>
          <p:cNvCxnSpPr>
            <a:cxnSpLocks noChangeShapeType="1"/>
          </p:cNvCxnSpPr>
          <p:nvPr/>
        </p:nvCxnSpPr>
        <p:spPr bwMode="auto">
          <a:xfrm rot="16200000" flipH="1" flipV="1">
            <a:off x="5787232" y="5136356"/>
            <a:ext cx="1588" cy="536575"/>
          </a:xfrm>
          <a:prstGeom prst="curvedConnector3">
            <a:avLst>
              <a:gd name="adj1" fmla="val -39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5667375" y="4419600"/>
            <a:ext cx="806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0+10*1</a:t>
            </a:r>
          </a:p>
        </p:txBody>
      </p:sp>
      <p:sp>
        <p:nvSpPr>
          <p:cNvPr id="30758" name="Text Box 38"/>
          <p:cNvSpPr txBox="1">
            <a:spLocks noChangeArrowheads="1"/>
          </p:cNvSpPr>
          <p:nvPr/>
        </p:nvSpPr>
        <p:spPr bwMode="auto">
          <a:xfrm>
            <a:off x="3733800" y="5378450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10*1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1" grpId="0" animBg="1"/>
      <p:bldP spid="30742" grpId="0" animBg="1"/>
      <p:bldP spid="30743" grpId="0"/>
      <p:bldP spid="30745" grpId="0" animBg="1"/>
      <p:bldP spid="30746" grpId="0" animBg="1"/>
      <p:bldP spid="30751" grpId="0"/>
      <p:bldP spid="30755" grpId="0"/>
      <p:bldP spid="307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 Example (2)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3505200"/>
            <a:ext cx="7772400" cy="609600"/>
          </a:xfrm>
        </p:spPr>
        <p:txBody>
          <a:bodyPr/>
          <a:lstStyle/>
          <a:p>
            <a:r>
              <a:rPr lang="en-US"/>
              <a:t>Two accepting states, turn off state 3 first</a:t>
            </a: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2667000" y="2670175"/>
            <a:ext cx="758825" cy="758825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2057400" y="3048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411288" y="2895600"/>
            <a:ext cx="569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Start</a:t>
            </a:r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5257800" y="2667000"/>
            <a:ext cx="758825" cy="758825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3505200" y="3048000"/>
            <a:ext cx="1639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31753" name="AutoShape 9"/>
          <p:cNvCxnSpPr>
            <a:cxnSpLocks noChangeShapeType="1"/>
            <a:stCxn id="31748" idx="7"/>
            <a:endCxn id="31748" idx="1"/>
          </p:cNvCxnSpPr>
          <p:nvPr/>
        </p:nvCxnSpPr>
        <p:spPr bwMode="auto">
          <a:xfrm rot="16200000" flipH="1" flipV="1">
            <a:off x="3045619" y="2485231"/>
            <a:ext cx="1588" cy="536575"/>
          </a:xfrm>
          <a:prstGeom prst="curvedConnector3">
            <a:avLst>
              <a:gd name="adj1" fmla="val -38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2925763" y="17970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</a:p>
        </p:txBody>
      </p:sp>
      <p:cxnSp>
        <p:nvCxnSpPr>
          <p:cNvPr id="31755" name="AutoShape 11"/>
          <p:cNvCxnSpPr>
            <a:cxnSpLocks noChangeShapeType="1"/>
          </p:cNvCxnSpPr>
          <p:nvPr/>
        </p:nvCxnSpPr>
        <p:spPr bwMode="auto">
          <a:xfrm rot="16200000" flipH="1" flipV="1">
            <a:off x="5674519" y="2469356"/>
            <a:ext cx="1588" cy="536575"/>
          </a:xfrm>
          <a:prstGeom prst="curvedConnector3">
            <a:avLst>
              <a:gd name="adj1" fmla="val -39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5554663" y="1752600"/>
            <a:ext cx="806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0+10*1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621088" y="2711450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10*1</a:t>
            </a:r>
          </a:p>
        </p:txBody>
      </p:sp>
      <p:sp>
        <p:nvSpPr>
          <p:cNvPr id="31758" name="Oval 14"/>
          <p:cNvSpPr>
            <a:spLocks noChangeArrowheads="1"/>
          </p:cNvSpPr>
          <p:nvPr/>
        </p:nvSpPr>
        <p:spPr bwMode="auto">
          <a:xfrm>
            <a:off x="2627313" y="5032375"/>
            <a:ext cx="758825" cy="758825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2017713" y="541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1371600" y="5257800"/>
            <a:ext cx="5699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Start</a:t>
            </a:r>
          </a:p>
        </p:txBody>
      </p:sp>
      <p:cxnSp>
        <p:nvCxnSpPr>
          <p:cNvPr id="31763" name="AutoShape 19"/>
          <p:cNvCxnSpPr>
            <a:cxnSpLocks noChangeShapeType="1"/>
            <a:stCxn id="31758" idx="7"/>
            <a:endCxn id="31758" idx="1"/>
          </p:cNvCxnSpPr>
          <p:nvPr/>
        </p:nvCxnSpPr>
        <p:spPr bwMode="auto">
          <a:xfrm rot="16200000" flipH="1" flipV="1">
            <a:off x="3005932" y="4847431"/>
            <a:ext cx="1588" cy="536575"/>
          </a:xfrm>
          <a:prstGeom prst="curvedConnector3">
            <a:avLst>
              <a:gd name="adj1" fmla="val -38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2886075" y="41592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457200" y="6096000"/>
            <a:ext cx="804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This is just 0*;  can ignore going to state 3 since we would “die”</a:t>
            </a:r>
          </a:p>
        </p:txBody>
      </p:sp>
      <p:sp>
        <p:nvSpPr>
          <p:cNvPr id="31769" name="Oval 25"/>
          <p:cNvSpPr>
            <a:spLocks noChangeArrowheads="1"/>
          </p:cNvSpPr>
          <p:nvPr/>
        </p:nvSpPr>
        <p:spPr bwMode="auto">
          <a:xfrm>
            <a:off x="5257800" y="5029200"/>
            <a:ext cx="758825" cy="75882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>
            <a:off x="3505200" y="5410200"/>
            <a:ext cx="1639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31771" name="AutoShape 27"/>
          <p:cNvCxnSpPr>
            <a:cxnSpLocks noChangeShapeType="1"/>
          </p:cNvCxnSpPr>
          <p:nvPr/>
        </p:nvCxnSpPr>
        <p:spPr bwMode="auto">
          <a:xfrm rot="16200000" flipH="1" flipV="1">
            <a:off x="5674519" y="4831556"/>
            <a:ext cx="1588" cy="536575"/>
          </a:xfrm>
          <a:prstGeom prst="curvedConnector3">
            <a:avLst>
              <a:gd name="adj1" fmla="val -39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5554663" y="4114800"/>
            <a:ext cx="806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0+10*1</a:t>
            </a:r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3621088" y="5073650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10*1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 Example (3)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581400"/>
            <a:ext cx="77724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Turn off state 1 second: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2667000" y="2670175"/>
            <a:ext cx="758825" cy="758825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2057400" y="3048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1411288" y="2895600"/>
            <a:ext cx="569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Start</a:t>
            </a: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5257800" y="2667000"/>
            <a:ext cx="758825" cy="758825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3505200" y="3048000"/>
            <a:ext cx="1639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32778" name="AutoShape 10"/>
          <p:cNvCxnSpPr>
            <a:cxnSpLocks noChangeShapeType="1"/>
            <a:stCxn id="32773" idx="7"/>
            <a:endCxn id="32773" idx="1"/>
          </p:cNvCxnSpPr>
          <p:nvPr/>
        </p:nvCxnSpPr>
        <p:spPr bwMode="auto">
          <a:xfrm rot="16200000" flipH="1" flipV="1">
            <a:off x="3045619" y="2485231"/>
            <a:ext cx="1588" cy="536575"/>
          </a:xfrm>
          <a:prstGeom prst="curvedConnector3">
            <a:avLst>
              <a:gd name="adj1" fmla="val -38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2925763" y="17970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</a:p>
        </p:txBody>
      </p:sp>
      <p:cxnSp>
        <p:nvCxnSpPr>
          <p:cNvPr id="32780" name="AutoShape 12"/>
          <p:cNvCxnSpPr>
            <a:cxnSpLocks noChangeShapeType="1"/>
          </p:cNvCxnSpPr>
          <p:nvPr/>
        </p:nvCxnSpPr>
        <p:spPr bwMode="auto">
          <a:xfrm rot="16200000" flipH="1" flipV="1">
            <a:off x="5674519" y="2469356"/>
            <a:ext cx="1588" cy="536575"/>
          </a:xfrm>
          <a:prstGeom prst="curvedConnector3">
            <a:avLst>
              <a:gd name="adj1" fmla="val -39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5554663" y="1752600"/>
            <a:ext cx="806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0+10*1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3621088" y="2711450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10*1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5257800" y="5318125"/>
            <a:ext cx="40544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This is just 0*10*1(0+10*1)*</a:t>
            </a:r>
          </a:p>
          <a:p>
            <a:endParaRPr lang="en-US" sz="2000"/>
          </a:p>
          <a:p>
            <a:r>
              <a:rPr lang="en-US" sz="2000"/>
              <a:t>Combine from previous slide to get 0* + 0*10*1(0+10*1)*</a:t>
            </a:r>
          </a:p>
        </p:txBody>
      </p:sp>
      <p:sp>
        <p:nvSpPr>
          <p:cNvPr id="32801" name="Oval 33"/>
          <p:cNvSpPr>
            <a:spLocks noChangeArrowheads="1"/>
          </p:cNvSpPr>
          <p:nvPr/>
        </p:nvSpPr>
        <p:spPr bwMode="auto">
          <a:xfrm>
            <a:off x="1600200" y="5260975"/>
            <a:ext cx="758825" cy="75882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2802" name="Line 34"/>
          <p:cNvSpPr>
            <a:spLocks noChangeShapeType="1"/>
          </p:cNvSpPr>
          <p:nvPr/>
        </p:nvSpPr>
        <p:spPr bwMode="auto">
          <a:xfrm>
            <a:off x="990600" y="563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344488" y="5486400"/>
            <a:ext cx="569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Start</a:t>
            </a:r>
          </a:p>
        </p:txBody>
      </p:sp>
      <p:sp>
        <p:nvSpPr>
          <p:cNvPr id="32804" name="Oval 36"/>
          <p:cNvSpPr>
            <a:spLocks noChangeArrowheads="1"/>
          </p:cNvSpPr>
          <p:nvPr/>
        </p:nvSpPr>
        <p:spPr bwMode="auto">
          <a:xfrm>
            <a:off x="4191000" y="5257800"/>
            <a:ext cx="758825" cy="758825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2805" name="Line 37"/>
          <p:cNvSpPr>
            <a:spLocks noChangeShapeType="1"/>
          </p:cNvSpPr>
          <p:nvPr/>
        </p:nvSpPr>
        <p:spPr bwMode="auto">
          <a:xfrm>
            <a:off x="2438400" y="5638800"/>
            <a:ext cx="1639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32806" name="AutoShape 38"/>
          <p:cNvCxnSpPr>
            <a:cxnSpLocks noChangeShapeType="1"/>
            <a:stCxn id="32801" idx="7"/>
            <a:endCxn id="32801" idx="1"/>
          </p:cNvCxnSpPr>
          <p:nvPr/>
        </p:nvCxnSpPr>
        <p:spPr bwMode="auto">
          <a:xfrm rot="16200000" flipH="1" flipV="1">
            <a:off x="1978819" y="5104606"/>
            <a:ext cx="1588" cy="536575"/>
          </a:xfrm>
          <a:prstGeom prst="curvedConnector3">
            <a:avLst>
              <a:gd name="adj1" fmla="val -21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807" name="Text Box 39"/>
          <p:cNvSpPr txBox="1">
            <a:spLocks noChangeArrowheads="1"/>
          </p:cNvSpPr>
          <p:nvPr/>
        </p:nvSpPr>
        <p:spPr bwMode="auto">
          <a:xfrm>
            <a:off x="1858963" y="43878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</a:p>
        </p:txBody>
      </p:sp>
      <p:cxnSp>
        <p:nvCxnSpPr>
          <p:cNvPr id="32808" name="AutoShape 40"/>
          <p:cNvCxnSpPr>
            <a:cxnSpLocks noChangeShapeType="1"/>
          </p:cNvCxnSpPr>
          <p:nvPr/>
        </p:nvCxnSpPr>
        <p:spPr bwMode="auto">
          <a:xfrm rot="16200000" flipH="1" flipV="1">
            <a:off x="4607719" y="5060156"/>
            <a:ext cx="1588" cy="536575"/>
          </a:xfrm>
          <a:prstGeom prst="curvedConnector3">
            <a:avLst>
              <a:gd name="adj1" fmla="val -39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809" name="Text Box 41"/>
          <p:cNvSpPr txBox="1">
            <a:spLocks noChangeArrowheads="1"/>
          </p:cNvSpPr>
          <p:nvPr/>
        </p:nvSpPr>
        <p:spPr bwMode="auto">
          <a:xfrm>
            <a:off x="4487863" y="4343400"/>
            <a:ext cx="806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0+10*1</a:t>
            </a:r>
          </a:p>
        </p:txBody>
      </p:sp>
      <p:sp>
        <p:nvSpPr>
          <p:cNvPr id="32810" name="Text Box 42"/>
          <p:cNvSpPr txBox="1">
            <a:spLocks noChangeArrowheads="1"/>
          </p:cNvSpPr>
          <p:nvPr/>
        </p:nvSpPr>
        <p:spPr bwMode="auto">
          <a:xfrm>
            <a:off x="2554288" y="5302250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10*1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RE to </a:t>
            </a:r>
            <a:r>
              <a:rPr lang="en-US" altLang="x-none">
                <a:sym typeface="Symbol" charset="2"/>
              </a:rPr>
              <a:t></a:t>
            </a:r>
            <a:r>
              <a:rPr lang="en-US" altLang="x-none">
                <a:ea typeface="ＭＳ Ｐゴシック" charset="-128"/>
              </a:rPr>
              <a:t>-N</a:t>
            </a:r>
            <a:r>
              <a:rPr lang="en-US" altLang="x-none"/>
              <a:t>FA construction </a:t>
            </a:r>
          </a:p>
        </p:txBody>
      </p:sp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5D2EAC4-9677-2D48-9E07-A39C080CEC3A}" type="slidenum">
              <a:rPr lang="en-US" altLang="x-none" sz="1400"/>
              <a:pPr/>
              <a:t>23</a:t>
            </a:fld>
            <a:endParaRPr lang="en-US" altLang="x-none" sz="1400"/>
          </a:p>
        </p:txBody>
      </p:sp>
      <p:sp>
        <p:nvSpPr>
          <p:cNvPr id="14340" name="Oval 3"/>
          <p:cNvSpPr>
            <a:spLocks noChangeArrowheads="1"/>
          </p:cNvSpPr>
          <p:nvPr/>
        </p:nvSpPr>
        <p:spPr bwMode="auto">
          <a:xfrm>
            <a:off x="5486400" y="381000"/>
            <a:ext cx="20574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200">
                <a:sym typeface="Symbol" charset="2"/>
              </a:rPr>
              <a:t></a:t>
            </a:r>
            <a:r>
              <a:rPr lang="en-US" altLang="x-none"/>
              <a:t> -NFA</a:t>
            </a:r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>
            <a:off x="2133600" y="457200"/>
            <a:ext cx="22098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 Ex</a:t>
            </a:r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 flipH="1">
            <a:off x="4343400" y="685800"/>
            <a:ext cx="114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4267200" y="669925"/>
            <a:ext cx="14237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Theorem </a:t>
            </a:r>
            <a:r>
              <a:rPr lang="en-US" altLang="x-none" smtClean="0">
                <a:solidFill>
                  <a:schemeClr val="hlink"/>
                </a:solidFill>
              </a:rPr>
              <a:t>1</a:t>
            </a:r>
            <a:endParaRPr lang="en-US" altLang="x-none">
              <a:solidFill>
                <a:schemeClr val="hlink"/>
              </a:solidFill>
            </a:endParaRPr>
          </a:p>
        </p:txBody>
      </p:sp>
      <p:sp>
        <p:nvSpPr>
          <p:cNvPr id="14345" name="Text Box 13"/>
          <p:cNvSpPr txBox="1">
            <a:spLocks noChangeArrowheads="1"/>
          </p:cNvSpPr>
          <p:nvPr/>
        </p:nvSpPr>
        <p:spPr bwMode="auto">
          <a:xfrm rot="10800000" flipV="1">
            <a:off x="2590800" y="21336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/>
              <a:t>     </a:t>
            </a:r>
          </a:p>
        </p:txBody>
      </p:sp>
      <p:sp>
        <p:nvSpPr>
          <p:cNvPr id="75" name="Rectangle 3"/>
          <p:cNvSpPr txBox="1">
            <a:spLocks noChangeArrowheads="1"/>
          </p:cNvSpPr>
          <p:nvPr/>
        </p:nvSpPr>
        <p:spPr>
          <a:xfrm>
            <a:off x="1182688" y="2017713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Suppose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-NFA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and -NFA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are the automata for R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and R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</a:t>
            </a:r>
            <a:endParaRPr kumimoji="0" lang="en-US" sz="2400" b="0" i="0" u="none" strike="noStrike" kern="0" cap="none" spc="0" normalizeH="0" baseline="-2500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operations to worry about:  union</a:t>
            </a:r>
            <a:b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R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concatenation R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R2), closure R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-transitions, construction is straightforward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Union:  create a new start state, with -transitions into the start states of -NFA</a:t>
            </a:r>
            <a:r>
              <a:rPr kumimoji="0" lang="en-US" sz="2000" b="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1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 and -NFA</a:t>
            </a:r>
            <a:r>
              <a:rPr kumimoji="0" lang="en-US" sz="2000" b="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2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; create a new final state, with -transitions from the two final states of -NFA</a:t>
            </a:r>
            <a:r>
              <a:rPr kumimoji="0" lang="en-US" sz="2000" b="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1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 and -NFA</a:t>
            </a:r>
            <a:r>
              <a:rPr kumimoji="0" lang="en-US" sz="2000" b="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2</a:t>
            </a: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sym typeface="Symbol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Concatenation: -transition from final state of -NFA</a:t>
            </a:r>
            <a:r>
              <a:rPr kumimoji="0" lang="en-US" sz="2000" b="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1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 to the start state of -NFA</a:t>
            </a:r>
            <a:r>
              <a:rPr kumimoji="0" lang="en-US" sz="2000" b="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2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Closure: closure can be supported by an -transition from final to start state;  need a few more -transitions (why?)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685800" y="990600"/>
            <a:ext cx="108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R=</a:t>
            </a:r>
            <a:r>
              <a:rPr lang="en-US">
                <a:cs typeface="Times New Roman" pitchFamily="18" charset="0"/>
              </a:rPr>
              <a:t>S+T</a:t>
            </a:r>
            <a:endParaRPr lang="el-GR">
              <a:cs typeface="Times New Roman" pitchFamily="18" charset="0"/>
            </a:endParaRPr>
          </a:p>
        </p:txBody>
      </p:sp>
      <p:sp>
        <p:nvSpPr>
          <p:cNvPr id="35889" name="Oval 49"/>
          <p:cNvSpPr>
            <a:spLocks noChangeArrowheads="1"/>
          </p:cNvSpPr>
          <p:nvPr/>
        </p:nvSpPr>
        <p:spPr bwMode="auto">
          <a:xfrm>
            <a:off x="2593975" y="9906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890" name="Line 50"/>
          <p:cNvSpPr>
            <a:spLocks noChangeShapeType="1"/>
          </p:cNvSpPr>
          <p:nvPr/>
        </p:nvSpPr>
        <p:spPr bwMode="auto">
          <a:xfrm>
            <a:off x="2057400" y="121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5891" name="Oval 51"/>
          <p:cNvSpPr>
            <a:spLocks noChangeArrowheads="1"/>
          </p:cNvSpPr>
          <p:nvPr/>
        </p:nvSpPr>
        <p:spPr bwMode="auto">
          <a:xfrm>
            <a:off x="3810000" y="5334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892" name="Oval 52"/>
          <p:cNvSpPr>
            <a:spLocks noChangeArrowheads="1"/>
          </p:cNvSpPr>
          <p:nvPr/>
        </p:nvSpPr>
        <p:spPr bwMode="auto">
          <a:xfrm>
            <a:off x="3810000" y="16002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893" name="AutoShape 53"/>
          <p:cNvSpPr>
            <a:spLocks noChangeArrowheads="1"/>
          </p:cNvSpPr>
          <p:nvPr/>
        </p:nvSpPr>
        <p:spPr bwMode="auto">
          <a:xfrm>
            <a:off x="3733800" y="381000"/>
            <a:ext cx="25146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35894" name="AutoShape 54"/>
          <p:cNvSpPr>
            <a:spLocks noChangeArrowheads="1"/>
          </p:cNvSpPr>
          <p:nvPr/>
        </p:nvSpPr>
        <p:spPr bwMode="auto">
          <a:xfrm>
            <a:off x="3733800" y="1447800"/>
            <a:ext cx="25146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35895" name="Oval 55"/>
          <p:cNvSpPr>
            <a:spLocks noChangeArrowheads="1"/>
          </p:cNvSpPr>
          <p:nvPr/>
        </p:nvSpPr>
        <p:spPr bwMode="auto">
          <a:xfrm>
            <a:off x="5562600" y="5334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896" name="Oval 56"/>
          <p:cNvSpPr>
            <a:spLocks noChangeArrowheads="1"/>
          </p:cNvSpPr>
          <p:nvPr/>
        </p:nvSpPr>
        <p:spPr bwMode="auto">
          <a:xfrm>
            <a:off x="5562600" y="16002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897" name="Oval 57"/>
          <p:cNvSpPr>
            <a:spLocks noChangeArrowheads="1"/>
          </p:cNvSpPr>
          <p:nvPr/>
        </p:nvSpPr>
        <p:spPr bwMode="auto">
          <a:xfrm>
            <a:off x="6858000" y="990600"/>
            <a:ext cx="533400" cy="533400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898" name="Line 58"/>
          <p:cNvSpPr>
            <a:spLocks noChangeShapeType="1"/>
          </p:cNvSpPr>
          <p:nvPr/>
        </p:nvSpPr>
        <p:spPr bwMode="auto">
          <a:xfrm flipV="1">
            <a:off x="3124200" y="914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5899" name="Line 59"/>
          <p:cNvSpPr>
            <a:spLocks noChangeShapeType="1"/>
          </p:cNvSpPr>
          <p:nvPr/>
        </p:nvSpPr>
        <p:spPr bwMode="auto">
          <a:xfrm>
            <a:off x="3124200" y="1371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5900" name="Line 60"/>
          <p:cNvSpPr>
            <a:spLocks noChangeShapeType="1"/>
          </p:cNvSpPr>
          <p:nvPr/>
        </p:nvSpPr>
        <p:spPr bwMode="auto">
          <a:xfrm flipV="1">
            <a:off x="6172200" y="144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5901" name="Line 61"/>
          <p:cNvSpPr>
            <a:spLocks noChangeShapeType="1"/>
          </p:cNvSpPr>
          <p:nvPr/>
        </p:nvSpPr>
        <p:spPr bwMode="auto">
          <a:xfrm>
            <a:off x="6096000" y="8382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5902" name="Text Box 62"/>
          <p:cNvSpPr txBox="1">
            <a:spLocks noChangeArrowheads="1"/>
          </p:cNvSpPr>
          <p:nvPr/>
        </p:nvSpPr>
        <p:spPr bwMode="auto">
          <a:xfrm>
            <a:off x="3200400" y="730250"/>
            <a:ext cx="269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1600">
                <a:cs typeface="Times New Roman" pitchFamily="18" charset="0"/>
              </a:rPr>
              <a:t>ε</a:t>
            </a:r>
          </a:p>
        </p:txBody>
      </p:sp>
      <p:sp>
        <p:nvSpPr>
          <p:cNvPr id="35903" name="Text Box 63"/>
          <p:cNvSpPr txBox="1">
            <a:spLocks noChangeArrowheads="1"/>
          </p:cNvSpPr>
          <p:nvPr/>
        </p:nvSpPr>
        <p:spPr bwMode="auto">
          <a:xfrm>
            <a:off x="3200400" y="1492250"/>
            <a:ext cx="269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1600">
                <a:cs typeface="Times New Roman" pitchFamily="18" charset="0"/>
              </a:rPr>
              <a:t>ε</a:t>
            </a:r>
          </a:p>
        </p:txBody>
      </p:sp>
      <p:sp>
        <p:nvSpPr>
          <p:cNvPr id="35904" name="Text Box 64"/>
          <p:cNvSpPr txBox="1">
            <a:spLocks noChangeArrowheads="1"/>
          </p:cNvSpPr>
          <p:nvPr/>
        </p:nvSpPr>
        <p:spPr bwMode="auto">
          <a:xfrm>
            <a:off x="6359525" y="685800"/>
            <a:ext cx="269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1600">
                <a:cs typeface="Times New Roman" pitchFamily="18" charset="0"/>
              </a:rPr>
              <a:t>ε</a:t>
            </a:r>
          </a:p>
        </p:txBody>
      </p:sp>
      <p:sp>
        <p:nvSpPr>
          <p:cNvPr id="35905" name="Text Box 65"/>
          <p:cNvSpPr txBox="1">
            <a:spLocks noChangeArrowheads="1"/>
          </p:cNvSpPr>
          <p:nvPr/>
        </p:nvSpPr>
        <p:spPr bwMode="auto">
          <a:xfrm>
            <a:off x="6477000" y="1524000"/>
            <a:ext cx="269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1600">
                <a:cs typeface="Times New Roman" pitchFamily="18" charset="0"/>
              </a:rPr>
              <a:t>ε</a:t>
            </a:r>
          </a:p>
        </p:txBody>
      </p:sp>
      <p:sp>
        <p:nvSpPr>
          <p:cNvPr id="35906" name="Rectangle 66"/>
          <p:cNvSpPr>
            <a:spLocks noChangeArrowheads="1"/>
          </p:cNvSpPr>
          <p:nvPr/>
        </p:nvSpPr>
        <p:spPr bwMode="auto">
          <a:xfrm>
            <a:off x="762000" y="3276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R=ST</a:t>
            </a:r>
            <a:endParaRPr lang="el-GR"/>
          </a:p>
        </p:txBody>
      </p:sp>
      <p:sp>
        <p:nvSpPr>
          <p:cNvPr id="35907" name="Line 67"/>
          <p:cNvSpPr>
            <a:spLocks noChangeShapeType="1"/>
          </p:cNvSpPr>
          <p:nvPr/>
        </p:nvSpPr>
        <p:spPr bwMode="auto">
          <a:xfrm>
            <a:off x="20574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5908" name="Oval 68"/>
          <p:cNvSpPr>
            <a:spLocks noChangeArrowheads="1"/>
          </p:cNvSpPr>
          <p:nvPr/>
        </p:nvSpPr>
        <p:spPr bwMode="auto">
          <a:xfrm>
            <a:off x="2590800" y="32766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909" name="AutoShape 69"/>
          <p:cNvSpPr>
            <a:spLocks noChangeArrowheads="1"/>
          </p:cNvSpPr>
          <p:nvPr/>
        </p:nvSpPr>
        <p:spPr bwMode="auto">
          <a:xfrm>
            <a:off x="2514600" y="3124200"/>
            <a:ext cx="25146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35910" name="Oval 70"/>
          <p:cNvSpPr>
            <a:spLocks noChangeArrowheads="1"/>
          </p:cNvSpPr>
          <p:nvPr/>
        </p:nvSpPr>
        <p:spPr bwMode="auto">
          <a:xfrm>
            <a:off x="4343400" y="32766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911" name="Oval 71"/>
          <p:cNvSpPr>
            <a:spLocks noChangeArrowheads="1"/>
          </p:cNvSpPr>
          <p:nvPr/>
        </p:nvSpPr>
        <p:spPr bwMode="auto">
          <a:xfrm>
            <a:off x="5562600" y="32766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912" name="AutoShape 72"/>
          <p:cNvSpPr>
            <a:spLocks noChangeArrowheads="1"/>
          </p:cNvSpPr>
          <p:nvPr/>
        </p:nvSpPr>
        <p:spPr bwMode="auto">
          <a:xfrm>
            <a:off x="5486400" y="3124200"/>
            <a:ext cx="25146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35913" name="Oval 73"/>
          <p:cNvSpPr>
            <a:spLocks noChangeArrowheads="1"/>
          </p:cNvSpPr>
          <p:nvPr/>
        </p:nvSpPr>
        <p:spPr bwMode="auto">
          <a:xfrm>
            <a:off x="7315200" y="3276600"/>
            <a:ext cx="533400" cy="533400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914" name="Line 74"/>
          <p:cNvSpPr>
            <a:spLocks noChangeShapeType="1"/>
          </p:cNvSpPr>
          <p:nvPr/>
        </p:nvSpPr>
        <p:spPr bwMode="auto">
          <a:xfrm>
            <a:off x="48768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5915" name="Text Box 75"/>
          <p:cNvSpPr txBox="1">
            <a:spLocks noChangeArrowheads="1"/>
          </p:cNvSpPr>
          <p:nvPr/>
        </p:nvSpPr>
        <p:spPr bwMode="auto">
          <a:xfrm>
            <a:off x="5105400" y="3168650"/>
            <a:ext cx="269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1600">
                <a:cs typeface="Times New Roman" pitchFamily="18" charset="0"/>
              </a:rPr>
              <a:t>ε</a:t>
            </a:r>
          </a:p>
        </p:txBody>
      </p:sp>
      <p:sp>
        <p:nvSpPr>
          <p:cNvPr id="35916" name="Rectangle 76"/>
          <p:cNvSpPr>
            <a:spLocks noChangeArrowheads="1"/>
          </p:cNvSpPr>
          <p:nvPr/>
        </p:nvSpPr>
        <p:spPr bwMode="auto">
          <a:xfrm>
            <a:off x="831850" y="4953000"/>
            <a:ext cx="830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R=S</a:t>
            </a:r>
            <a:r>
              <a:rPr lang="en-US" baseline="30000"/>
              <a:t>*</a:t>
            </a:r>
            <a:endParaRPr lang="en-US"/>
          </a:p>
        </p:txBody>
      </p:sp>
      <p:sp>
        <p:nvSpPr>
          <p:cNvPr id="35917" name="Line 77"/>
          <p:cNvSpPr>
            <a:spLocks noChangeShapeType="1"/>
          </p:cNvSpPr>
          <p:nvPr/>
        </p:nvSpPr>
        <p:spPr bwMode="auto">
          <a:xfrm>
            <a:off x="3124200" y="518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5918" name="AutoShape 78"/>
          <p:cNvSpPr>
            <a:spLocks noChangeArrowheads="1"/>
          </p:cNvSpPr>
          <p:nvPr/>
        </p:nvSpPr>
        <p:spPr bwMode="auto">
          <a:xfrm>
            <a:off x="3581400" y="4800600"/>
            <a:ext cx="25146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35919" name="Oval 79"/>
          <p:cNvSpPr>
            <a:spLocks noChangeArrowheads="1"/>
          </p:cNvSpPr>
          <p:nvPr/>
        </p:nvSpPr>
        <p:spPr bwMode="auto">
          <a:xfrm>
            <a:off x="5410200" y="49530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920" name="Oval 80"/>
          <p:cNvSpPr>
            <a:spLocks noChangeArrowheads="1"/>
          </p:cNvSpPr>
          <p:nvPr/>
        </p:nvSpPr>
        <p:spPr bwMode="auto">
          <a:xfrm>
            <a:off x="2517775" y="49530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921" name="Line 81"/>
          <p:cNvSpPr>
            <a:spLocks noChangeShapeType="1"/>
          </p:cNvSpPr>
          <p:nvPr/>
        </p:nvSpPr>
        <p:spPr bwMode="auto">
          <a:xfrm>
            <a:off x="1981200" y="518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5922" name="Oval 82"/>
          <p:cNvSpPr>
            <a:spLocks noChangeArrowheads="1"/>
          </p:cNvSpPr>
          <p:nvPr/>
        </p:nvSpPr>
        <p:spPr bwMode="auto">
          <a:xfrm>
            <a:off x="6781800" y="4953000"/>
            <a:ext cx="533400" cy="533400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923" name="Line 83"/>
          <p:cNvSpPr>
            <a:spLocks noChangeShapeType="1"/>
          </p:cNvSpPr>
          <p:nvPr/>
        </p:nvSpPr>
        <p:spPr bwMode="auto">
          <a:xfrm>
            <a:off x="5943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35924" name="AutoShape 84"/>
          <p:cNvCxnSpPr>
            <a:cxnSpLocks noChangeShapeType="1"/>
            <a:stCxn id="35919" idx="1"/>
            <a:endCxn id="35925" idx="7"/>
          </p:cNvCxnSpPr>
          <p:nvPr/>
        </p:nvCxnSpPr>
        <p:spPr bwMode="auto">
          <a:xfrm rot="16200000" flipH="1" flipV="1">
            <a:off x="4799807" y="4344194"/>
            <a:ext cx="1587" cy="1374775"/>
          </a:xfrm>
          <a:prstGeom prst="curvedConnector3">
            <a:avLst>
              <a:gd name="adj1" fmla="val -290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925" name="Oval 85"/>
          <p:cNvSpPr>
            <a:spLocks noChangeArrowheads="1"/>
          </p:cNvSpPr>
          <p:nvPr/>
        </p:nvSpPr>
        <p:spPr bwMode="auto">
          <a:xfrm>
            <a:off x="3657600" y="49530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35926" name="AutoShape 86"/>
          <p:cNvCxnSpPr>
            <a:cxnSpLocks noChangeShapeType="1"/>
            <a:stCxn id="35920" idx="5"/>
            <a:endCxn id="35922" idx="3"/>
          </p:cNvCxnSpPr>
          <p:nvPr/>
        </p:nvCxnSpPr>
        <p:spPr bwMode="auto">
          <a:xfrm rot="16200000" flipH="1">
            <a:off x="4902200" y="3479801"/>
            <a:ext cx="28575" cy="3886200"/>
          </a:xfrm>
          <a:prstGeom prst="curvedConnector3">
            <a:avLst>
              <a:gd name="adj1" fmla="val 224444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927" name="Text Box 87"/>
          <p:cNvSpPr txBox="1">
            <a:spLocks noChangeArrowheads="1"/>
          </p:cNvSpPr>
          <p:nvPr/>
        </p:nvSpPr>
        <p:spPr bwMode="auto">
          <a:xfrm>
            <a:off x="3200400" y="4876800"/>
            <a:ext cx="269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1600">
                <a:cs typeface="Times New Roman" pitchFamily="18" charset="0"/>
              </a:rPr>
              <a:t>ε</a:t>
            </a:r>
          </a:p>
        </p:txBody>
      </p:sp>
      <p:sp>
        <p:nvSpPr>
          <p:cNvPr id="35928" name="Text Box 88"/>
          <p:cNvSpPr txBox="1">
            <a:spLocks noChangeArrowheads="1"/>
          </p:cNvSpPr>
          <p:nvPr/>
        </p:nvSpPr>
        <p:spPr bwMode="auto">
          <a:xfrm>
            <a:off x="4724400" y="5988050"/>
            <a:ext cx="269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1600">
                <a:cs typeface="Times New Roman" pitchFamily="18" charset="0"/>
              </a:rPr>
              <a:t>ε</a:t>
            </a:r>
          </a:p>
        </p:txBody>
      </p:sp>
      <p:sp>
        <p:nvSpPr>
          <p:cNvPr id="35929" name="Text Box 89"/>
          <p:cNvSpPr txBox="1">
            <a:spLocks noChangeArrowheads="1"/>
          </p:cNvSpPr>
          <p:nvPr/>
        </p:nvSpPr>
        <p:spPr bwMode="auto">
          <a:xfrm>
            <a:off x="4648200" y="4267200"/>
            <a:ext cx="269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1600">
                <a:cs typeface="Times New Roman" pitchFamily="18" charset="0"/>
              </a:rPr>
              <a:t>ε</a:t>
            </a:r>
          </a:p>
        </p:txBody>
      </p:sp>
      <p:sp>
        <p:nvSpPr>
          <p:cNvPr id="35930" name="Text Box 90"/>
          <p:cNvSpPr txBox="1">
            <a:spLocks noChangeArrowheads="1"/>
          </p:cNvSpPr>
          <p:nvPr/>
        </p:nvSpPr>
        <p:spPr bwMode="auto">
          <a:xfrm>
            <a:off x="6207125" y="4800600"/>
            <a:ext cx="269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1600">
                <a:cs typeface="Times New Roman" pitchFamily="18" charset="0"/>
              </a:rPr>
              <a:t>ε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 to </a:t>
            </a:r>
            <a:r>
              <a:rPr lang="el-GR">
                <a:cs typeface="Times New Roman" pitchFamily="18" charset="0"/>
              </a:rPr>
              <a:t>ε</a:t>
            </a:r>
            <a:r>
              <a:rPr lang="en-US">
                <a:cs typeface="Times New Roman" pitchFamily="18" charset="0"/>
              </a:rPr>
              <a:t>-NFA </a:t>
            </a:r>
            <a:r>
              <a:rPr lang="en-US"/>
              <a:t>Example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R= (</a:t>
            </a:r>
            <a:r>
              <a:rPr lang="en-US" dirty="0" err="1"/>
              <a:t>ab+a</a:t>
            </a:r>
            <a:r>
              <a:rPr lang="en-US" dirty="0"/>
              <a:t>)* to an NFA</a:t>
            </a:r>
          </a:p>
          <a:p>
            <a:pPr lvl="1"/>
            <a:r>
              <a:rPr lang="en-US" dirty="0"/>
              <a:t>We proceed in stages, starting from simple elements and working our way up 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127125" y="36988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</a:t>
            </a:r>
            <a:endParaRPr lang="el-GR">
              <a:cs typeface="Times New Roman" pitchFamily="18" charset="0"/>
            </a:endParaRP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4343400" y="3657600"/>
            <a:ext cx="533400" cy="5334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806825" y="3886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3883025" y="354965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3276600" y="36576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2740025" y="3886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1143000" y="4613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b</a:t>
            </a:r>
            <a:endParaRPr lang="el-GR">
              <a:cs typeface="Times New Roman" pitchFamily="18" charset="0"/>
            </a:endParaRPr>
          </a:p>
        </p:txBody>
      </p:sp>
      <p:sp>
        <p:nvSpPr>
          <p:cNvPr id="36875" name="Oval 11"/>
          <p:cNvSpPr>
            <a:spLocks noChangeArrowheads="1"/>
          </p:cNvSpPr>
          <p:nvPr/>
        </p:nvSpPr>
        <p:spPr bwMode="auto">
          <a:xfrm>
            <a:off x="4359275" y="4572000"/>
            <a:ext cx="533400" cy="5334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38227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3898900" y="44640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b</a:t>
            </a:r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3292475" y="45720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27559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1143000" y="54864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ab</a:t>
            </a:r>
            <a:endParaRPr lang="el-GR">
              <a:cs typeface="Times New Roman" pitchFamily="18" charset="0"/>
            </a:endParaRPr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3810000" y="56705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3886200" y="533400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36883" name="Oval 19"/>
          <p:cNvSpPr>
            <a:spLocks noChangeArrowheads="1"/>
          </p:cNvSpPr>
          <p:nvPr/>
        </p:nvSpPr>
        <p:spPr bwMode="auto">
          <a:xfrm>
            <a:off x="3279775" y="544195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>
            <a:off x="2743200" y="56705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6885" name="Oval 21"/>
          <p:cNvSpPr>
            <a:spLocks noChangeArrowheads="1"/>
          </p:cNvSpPr>
          <p:nvPr/>
        </p:nvSpPr>
        <p:spPr bwMode="auto">
          <a:xfrm>
            <a:off x="4267200" y="54102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886" name="Oval 22"/>
          <p:cNvSpPr>
            <a:spLocks noChangeArrowheads="1"/>
          </p:cNvSpPr>
          <p:nvPr/>
        </p:nvSpPr>
        <p:spPr bwMode="auto">
          <a:xfrm>
            <a:off x="6403975" y="5441950"/>
            <a:ext cx="533400" cy="5334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5867400" y="56705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5943600" y="5334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b</a:t>
            </a:r>
          </a:p>
        </p:txBody>
      </p:sp>
      <p:sp>
        <p:nvSpPr>
          <p:cNvPr id="36889" name="Oval 25"/>
          <p:cNvSpPr>
            <a:spLocks noChangeArrowheads="1"/>
          </p:cNvSpPr>
          <p:nvPr/>
        </p:nvSpPr>
        <p:spPr bwMode="auto">
          <a:xfrm>
            <a:off x="5337175" y="544195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>
            <a:off x="4800600" y="56705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4876800" y="5334000"/>
            <a:ext cx="269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1600">
                <a:cs typeface="Times New Roman" pitchFamily="18" charset="0"/>
              </a:rPr>
              <a:t>ε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 to </a:t>
            </a:r>
            <a:r>
              <a:rPr lang="el-GR">
                <a:cs typeface="Times New Roman" pitchFamily="18" charset="0"/>
              </a:rPr>
              <a:t>ε</a:t>
            </a:r>
            <a:r>
              <a:rPr lang="en-US">
                <a:cs typeface="Times New Roman" pitchFamily="18" charset="0"/>
              </a:rPr>
              <a:t>-NFA </a:t>
            </a:r>
            <a:r>
              <a:rPr lang="en-US"/>
              <a:t>Example (2)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533400" y="19050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ab+a</a:t>
            </a:r>
            <a:endParaRPr lang="el-GR">
              <a:cs typeface="Times New Roman" pitchFamily="18" charset="0"/>
            </a:endParaRPr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2984500" y="26225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060700" y="228600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2454275" y="239395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3441700" y="23622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5578475" y="239395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5041900" y="26225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5118100" y="2286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b</a:t>
            </a:r>
          </a:p>
        </p:txBody>
      </p:sp>
      <p:sp>
        <p:nvSpPr>
          <p:cNvPr id="37900" name="Oval 12"/>
          <p:cNvSpPr>
            <a:spLocks noChangeArrowheads="1"/>
          </p:cNvSpPr>
          <p:nvPr/>
        </p:nvSpPr>
        <p:spPr bwMode="auto">
          <a:xfrm>
            <a:off x="4511675" y="239395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3975100" y="26225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4051300" y="2286000"/>
            <a:ext cx="269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1600">
                <a:cs typeface="Times New Roman" pitchFamily="18" charset="0"/>
              </a:rPr>
              <a:t>ε</a:t>
            </a:r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2984500" y="35687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3060700" y="323215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37905" name="Oval 17"/>
          <p:cNvSpPr>
            <a:spLocks noChangeArrowheads="1"/>
          </p:cNvSpPr>
          <p:nvPr/>
        </p:nvSpPr>
        <p:spPr bwMode="auto">
          <a:xfrm>
            <a:off x="2454275" y="33401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906" name="Oval 18"/>
          <p:cNvSpPr>
            <a:spLocks noChangeArrowheads="1"/>
          </p:cNvSpPr>
          <p:nvPr/>
        </p:nvSpPr>
        <p:spPr bwMode="auto">
          <a:xfrm>
            <a:off x="3444875" y="330835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907" name="Oval 19"/>
          <p:cNvSpPr>
            <a:spLocks noChangeArrowheads="1"/>
          </p:cNvSpPr>
          <p:nvPr/>
        </p:nvSpPr>
        <p:spPr bwMode="auto">
          <a:xfrm>
            <a:off x="1616075" y="285115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908" name="Oval 20"/>
          <p:cNvSpPr>
            <a:spLocks noChangeArrowheads="1"/>
          </p:cNvSpPr>
          <p:nvPr/>
        </p:nvSpPr>
        <p:spPr bwMode="auto">
          <a:xfrm>
            <a:off x="6416675" y="2851150"/>
            <a:ext cx="533400" cy="533400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 flipV="1">
            <a:off x="2073275" y="269875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>
            <a:off x="2073275" y="330835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>
            <a:off x="6111875" y="277495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912" name="Line 24"/>
          <p:cNvSpPr>
            <a:spLocks noChangeShapeType="1"/>
          </p:cNvSpPr>
          <p:nvPr/>
        </p:nvSpPr>
        <p:spPr bwMode="auto">
          <a:xfrm flipV="1">
            <a:off x="3978275" y="315595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1997075" y="2514600"/>
            <a:ext cx="269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1600">
                <a:cs typeface="Times New Roman" pitchFamily="18" charset="0"/>
              </a:rPr>
              <a:t>ε</a:t>
            </a:r>
          </a:p>
        </p:txBody>
      </p: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1997075" y="3352800"/>
            <a:ext cx="269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1600">
                <a:cs typeface="Times New Roman" pitchFamily="18" charset="0"/>
              </a:rPr>
              <a:t>ε</a:t>
            </a:r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6146800" y="2546350"/>
            <a:ext cx="269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1600">
                <a:cs typeface="Times New Roman" pitchFamily="18" charset="0"/>
              </a:rPr>
              <a:t>ε</a:t>
            </a:r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4775200" y="3352800"/>
            <a:ext cx="269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1600">
                <a:cs typeface="Times New Roman" pitchFamily="18" charset="0"/>
              </a:rPr>
              <a:t>ε</a:t>
            </a:r>
          </a:p>
        </p:txBody>
      </p:sp>
      <p:sp>
        <p:nvSpPr>
          <p:cNvPr id="37917" name="Rectangle 29"/>
          <p:cNvSpPr>
            <a:spLocks noChangeArrowheads="1"/>
          </p:cNvSpPr>
          <p:nvPr/>
        </p:nvSpPr>
        <p:spPr bwMode="auto">
          <a:xfrm>
            <a:off x="457200" y="4267200"/>
            <a:ext cx="113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(ab+a)*</a:t>
            </a:r>
            <a:endParaRPr lang="el-GR"/>
          </a:p>
        </p:txBody>
      </p:sp>
      <p:sp>
        <p:nvSpPr>
          <p:cNvPr id="37918" name="Line 30"/>
          <p:cNvSpPr>
            <a:spLocks noChangeShapeType="1"/>
          </p:cNvSpPr>
          <p:nvPr/>
        </p:nvSpPr>
        <p:spPr bwMode="auto">
          <a:xfrm>
            <a:off x="1082675" y="30797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919" name="Line 31"/>
          <p:cNvSpPr>
            <a:spLocks noChangeShapeType="1"/>
          </p:cNvSpPr>
          <p:nvPr/>
        </p:nvSpPr>
        <p:spPr bwMode="auto">
          <a:xfrm>
            <a:off x="3822700" y="4787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3746500" y="445135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37921" name="Oval 33"/>
          <p:cNvSpPr>
            <a:spLocks noChangeArrowheads="1"/>
          </p:cNvSpPr>
          <p:nvPr/>
        </p:nvSpPr>
        <p:spPr bwMode="auto">
          <a:xfrm>
            <a:off x="3292475" y="45593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922" name="Oval 34"/>
          <p:cNvSpPr>
            <a:spLocks noChangeArrowheads="1"/>
          </p:cNvSpPr>
          <p:nvPr/>
        </p:nvSpPr>
        <p:spPr bwMode="auto">
          <a:xfrm>
            <a:off x="4279900" y="452755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923" name="Oval 35"/>
          <p:cNvSpPr>
            <a:spLocks noChangeArrowheads="1"/>
          </p:cNvSpPr>
          <p:nvPr/>
        </p:nvSpPr>
        <p:spPr bwMode="auto">
          <a:xfrm>
            <a:off x="6416675" y="45593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924" name="Line 36"/>
          <p:cNvSpPr>
            <a:spLocks noChangeShapeType="1"/>
          </p:cNvSpPr>
          <p:nvPr/>
        </p:nvSpPr>
        <p:spPr bwMode="auto">
          <a:xfrm>
            <a:off x="5880100" y="4787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925" name="Text Box 37"/>
          <p:cNvSpPr txBox="1">
            <a:spLocks noChangeArrowheads="1"/>
          </p:cNvSpPr>
          <p:nvPr/>
        </p:nvSpPr>
        <p:spPr bwMode="auto">
          <a:xfrm>
            <a:off x="5803900" y="44513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b</a:t>
            </a:r>
          </a:p>
        </p:txBody>
      </p:sp>
      <p:sp>
        <p:nvSpPr>
          <p:cNvPr id="37926" name="Oval 38"/>
          <p:cNvSpPr>
            <a:spLocks noChangeArrowheads="1"/>
          </p:cNvSpPr>
          <p:nvPr/>
        </p:nvSpPr>
        <p:spPr bwMode="auto">
          <a:xfrm>
            <a:off x="5349875" y="45593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927" name="Line 39"/>
          <p:cNvSpPr>
            <a:spLocks noChangeShapeType="1"/>
          </p:cNvSpPr>
          <p:nvPr/>
        </p:nvSpPr>
        <p:spPr bwMode="auto">
          <a:xfrm>
            <a:off x="4813300" y="4787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928" name="Text Box 40"/>
          <p:cNvSpPr txBox="1">
            <a:spLocks noChangeArrowheads="1"/>
          </p:cNvSpPr>
          <p:nvPr/>
        </p:nvSpPr>
        <p:spPr bwMode="auto">
          <a:xfrm>
            <a:off x="4737100" y="4451350"/>
            <a:ext cx="269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1600">
                <a:cs typeface="Times New Roman" pitchFamily="18" charset="0"/>
              </a:rPr>
              <a:t>ε</a:t>
            </a:r>
          </a:p>
        </p:txBody>
      </p:sp>
      <p:sp>
        <p:nvSpPr>
          <p:cNvPr id="37929" name="Line 41"/>
          <p:cNvSpPr>
            <a:spLocks noChangeShapeType="1"/>
          </p:cNvSpPr>
          <p:nvPr/>
        </p:nvSpPr>
        <p:spPr bwMode="auto">
          <a:xfrm>
            <a:off x="3822700" y="57340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930" name="Text Box 42"/>
          <p:cNvSpPr txBox="1">
            <a:spLocks noChangeArrowheads="1"/>
          </p:cNvSpPr>
          <p:nvPr/>
        </p:nvSpPr>
        <p:spPr bwMode="auto">
          <a:xfrm>
            <a:off x="3898900" y="539750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37931" name="Oval 43"/>
          <p:cNvSpPr>
            <a:spLocks noChangeArrowheads="1"/>
          </p:cNvSpPr>
          <p:nvPr/>
        </p:nvSpPr>
        <p:spPr bwMode="auto">
          <a:xfrm>
            <a:off x="3292475" y="550545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932" name="Oval 44"/>
          <p:cNvSpPr>
            <a:spLocks noChangeArrowheads="1"/>
          </p:cNvSpPr>
          <p:nvPr/>
        </p:nvSpPr>
        <p:spPr bwMode="auto">
          <a:xfrm>
            <a:off x="4283075" y="54737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933" name="Oval 45"/>
          <p:cNvSpPr>
            <a:spLocks noChangeArrowheads="1"/>
          </p:cNvSpPr>
          <p:nvPr/>
        </p:nvSpPr>
        <p:spPr bwMode="auto">
          <a:xfrm>
            <a:off x="2454275" y="50165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934" name="Oval 46"/>
          <p:cNvSpPr>
            <a:spLocks noChangeArrowheads="1"/>
          </p:cNvSpPr>
          <p:nvPr/>
        </p:nvSpPr>
        <p:spPr bwMode="auto">
          <a:xfrm>
            <a:off x="7254875" y="50165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935" name="Line 47"/>
          <p:cNvSpPr>
            <a:spLocks noChangeShapeType="1"/>
          </p:cNvSpPr>
          <p:nvPr/>
        </p:nvSpPr>
        <p:spPr bwMode="auto">
          <a:xfrm flipV="1">
            <a:off x="2911475" y="48641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936" name="Line 48"/>
          <p:cNvSpPr>
            <a:spLocks noChangeShapeType="1"/>
          </p:cNvSpPr>
          <p:nvPr/>
        </p:nvSpPr>
        <p:spPr bwMode="auto">
          <a:xfrm>
            <a:off x="2911475" y="54737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937" name="Line 49"/>
          <p:cNvSpPr>
            <a:spLocks noChangeShapeType="1"/>
          </p:cNvSpPr>
          <p:nvPr/>
        </p:nvSpPr>
        <p:spPr bwMode="auto">
          <a:xfrm>
            <a:off x="6950075" y="49403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938" name="Line 50"/>
          <p:cNvSpPr>
            <a:spLocks noChangeShapeType="1"/>
          </p:cNvSpPr>
          <p:nvPr/>
        </p:nvSpPr>
        <p:spPr bwMode="auto">
          <a:xfrm flipV="1">
            <a:off x="4816475" y="53213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939" name="Text Box 51"/>
          <p:cNvSpPr txBox="1">
            <a:spLocks noChangeArrowheads="1"/>
          </p:cNvSpPr>
          <p:nvPr/>
        </p:nvSpPr>
        <p:spPr bwMode="auto">
          <a:xfrm>
            <a:off x="2835275" y="4679950"/>
            <a:ext cx="269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1600">
                <a:cs typeface="Times New Roman" pitchFamily="18" charset="0"/>
              </a:rPr>
              <a:t>ε</a:t>
            </a:r>
          </a:p>
        </p:txBody>
      </p:sp>
      <p:sp>
        <p:nvSpPr>
          <p:cNvPr id="37940" name="Text Box 52"/>
          <p:cNvSpPr txBox="1">
            <a:spLocks noChangeArrowheads="1"/>
          </p:cNvSpPr>
          <p:nvPr/>
        </p:nvSpPr>
        <p:spPr bwMode="auto">
          <a:xfrm>
            <a:off x="2835275" y="5518150"/>
            <a:ext cx="269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1600">
                <a:cs typeface="Times New Roman" pitchFamily="18" charset="0"/>
              </a:rPr>
              <a:t>ε</a:t>
            </a:r>
          </a:p>
        </p:txBody>
      </p:sp>
      <p:sp>
        <p:nvSpPr>
          <p:cNvPr id="37941" name="Text Box 53"/>
          <p:cNvSpPr txBox="1">
            <a:spLocks noChangeArrowheads="1"/>
          </p:cNvSpPr>
          <p:nvPr/>
        </p:nvSpPr>
        <p:spPr bwMode="auto">
          <a:xfrm>
            <a:off x="6985000" y="4711700"/>
            <a:ext cx="269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1600">
                <a:cs typeface="Times New Roman" pitchFamily="18" charset="0"/>
              </a:rPr>
              <a:t>ε</a:t>
            </a:r>
          </a:p>
        </p:txBody>
      </p:sp>
      <p:sp>
        <p:nvSpPr>
          <p:cNvPr id="37942" name="Text Box 54"/>
          <p:cNvSpPr txBox="1">
            <a:spLocks noChangeArrowheads="1"/>
          </p:cNvSpPr>
          <p:nvPr/>
        </p:nvSpPr>
        <p:spPr bwMode="auto">
          <a:xfrm>
            <a:off x="5613400" y="5518150"/>
            <a:ext cx="269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1600">
                <a:cs typeface="Times New Roman" pitchFamily="18" charset="0"/>
              </a:rPr>
              <a:t>ε</a:t>
            </a:r>
          </a:p>
        </p:txBody>
      </p:sp>
      <p:sp>
        <p:nvSpPr>
          <p:cNvPr id="37943" name="Line 55"/>
          <p:cNvSpPr>
            <a:spLocks noChangeShapeType="1"/>
          </p:cNvSpPr>
          <p:nvPr/>
        </p:nvSpPr>
        <p:spPr bwMode="auto">
          <a:xfrm>
            <a:off x="1920875" y="5245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944" name="Oval 56"/>
          <p:cNvSpPr>
            <a:spLocks noChangeArrowheads="1"/>
          </p:cNvSpPr>
          <p:nvPr/>
        </p:nvSpPr>
        <p:spPr bwMode="auto">
          <a:xfrm>
            <a:off x="1311275" y="498475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777875" y="52133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946" name="Oval 58"/>
          <p:cNvSpPr>
            <a:spLocks noChangeArrowheads="1"/>
          </p:cNvSpPr>
          <p:nvPr/>
        </p:nvSpPr>
        <p:spPr bwMode="auto">
          <a:xfrm>
            <a:off x="8321675" y="5060950"/>
            <a:ext cx="533400" cy="533400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947" name="Line 59"/>
          <p:cNvSpPr>
            <a:spLocks noChangeShapeType="1"/>
          </p:cNvSpPr>
          <p:nvPr/>
        </p:nvSpPr>
        <p:spPr bwMode="auto">
          <a:xfrm>
            <a:off x="7788275" y="52895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948" name="Text Box 60"/>
          <p:cNvSpPr txBox="1">
            <a:spLocks noChangeArrowheads="1"/>
          </p:cNvSpPr>
          <p:nvPr/>
        </p:nvSpPr>
        <p:spPr bwMode="auto">
          <a:xfrm>
            <a:off x="7823200" y="4953000"/>
            <a:ext cx="269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1600">
                <a:cs typeface="Times New Roman" pitchFamily="18" charset="0"/>
              </a:rPr>
              <a:t>ε</a:t>
            </a:r>
          </a:p>
        </p:txBody>
      </p:sp>
      <p:sp>
        <p:nvSpPr>
          <p:cNvPr id="37949" name="Text Box 61"/>
          <p:cNvSpPr txBox="1">
            <a:spLocks noChangeArrowheads="1"/>
          </p:cNvSpPr>
          <p:nvPr/>
        </p:nvSpPr>
        <p:spPr bwMode="auto">
          <a:xfrm>
            <a:off x="1997075" y="4908550"/>
            <a:ext cx="269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1600">
                <a:cs typeface="Times New Roman" pitchFamily="18" charset="0"/>
              </a:rPr>
              <a:t>ε</a:t>
            </a:r>
          </a:p>
        </p:txBody>
      </p:sp>
      <p:cxnSp>
        <p:nvCxnSpPr>
          <p:cNvPr id="37950" name="AutoShape 62"/>
          <p:cNvCxnSpPr>
            <a:cxnSpLocks noChangeShapeType="1"/>
            <a:stCxn id="37934" idx="0"/>
            <a:endCxn id="37933" idx="0"/>
          </p:cNvCxnSpPr>
          <p:nvPr/>
        </p:nvCxnSpPr>
        <p:spPr bwMode="auto">
          <a:xfrm rot="16200000" flipH="1" flipV="1">
            <a:off x="5120481" y="2616994"/>
            <a:ext cx="1588" cy="4800600"/>
          </a:xfrm>
          <a:prstGeom prst="curvedConnector3">
            <a:avLst>
              <a:gd name="adj1" fmla="val -55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951" name="AutoShape 63"/>
          <p:cNvCxnSpPr>
            <a:cxnSpLocks noChangeShapeType="1"/>
            <a:stCxn id="37944" idx="5"/>
            <a:endCxn id="37946" idx="3"/>
          </p:cNvCxnSpPr>
          <p:nvPr/>
        </p:nvCxnSpPr>
        <p:spPr bwMode="auto">
          <a:xfrm rot="16200000" flipH="1">
            <a:off x="5030788" y="2176463"/>
            <a:ext cx="104775" cy="6632575"/>
          </a:xfrm>
          <a:prstGeom prst="curvedConnector3">
            <a:avLst>
              <a:gd name="adj1" fmla="val 94242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952" name="Text Box 64"/>
          <p:cNvSpPr txBox="1">
            <a:spLocks noChangeArrowheads="1"/>
          </p:cNvSpPr>
          <p:nvPr/>
        </p:nvSpPr>
        <p:spPr bwMode="auto">
          <a:xfrm>
            <a:off x="5121275" y="3841750"/>
            <a:ext cx="269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1600">
                <a:cs typeface="Times New Roman" pitchFamily="18" charset="0"/>
              </a:rPr>
              <a:t>ε</a:t>
            </a:r>
          </a:p>
        </p:txBody>
      </p:sp>
      <p:sp>
        <p:nvSpPr>
          <p:cNvPr id="37953" name="Text Box 65"/>
          <p:cNvSpPr txBox="1">
            <a:spLocks noChangeArrowheads="1"/>
          </p:cNvSpPr>
          <p:nvPr/>
        </p:nvSpPr>
        <p:spPr bwMode="auto">
          <a:xfrm>
            <a:off x="4816475" y="6127750"/>
            <a:ext cx="269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1600">
                <a:cs typeface="Times New Roman" pitchFamily="18" charset="0"/>
              </a:rPr>
              <a:t>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3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3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3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3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3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3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3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3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3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3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3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7" grpId="0"/>
      <p:bldP spid="37919" grpId="0" animBg="1"/>
      <p:bldP spid="37920" grpId="0"/>
      <p:bldP spid="37921" grpId="0" animBg="1"/>
      <p:bldP spid="37922" grpId="0" animBg="1"/>
      <p:bldP spid="37923" grpId="0" animBg="1"/>
      <p:bldP spid="37924" grpId="0" animBg="1"/>
      <p:bldP spid="37925" grpId="0"/>
      <p:bldP spid="37926" grpId="0" animBg="1"/>
      <p:bldP spid="37927" grpId="0" animBg="1"/>
      <p:bldP spid="37928" grpId="0"/>
      <p:bldP spid="37929" grpId="0" animBg="1"/>
      <p:bldP spid="37930" grpId="0"/>
      <p:bldP spid="37931" grpId="0" animBg="1"/>
      <p:bldP spid="37932" grpId="0" animBg="1"/>
      <p:bldP spid="37933" grpId="0" animBg="1"/>
      <p:bldP spid="37934" grpId="0" animBg="1"/>
      <p:bldP spid="37935" grpId="0" animBg="1"/>
      <p:bldP spid="37936" grpId="0" animBg="1"/>
      <p:bldP spid="37937" grpId="0" animBg="1"/>
      <p:bldP spid="37938" grpId="0" animBg="1"/>
      <p:bldP spid="37939" grpId="0"/>
      <p:bldP spid="37940" grpId="0"/>
      <p:bldP spid="37941" grpId="0"/>
      <p:bldP spid="37942" grpId="0"/>
      <p:bldP spid="37943" grpId="0" animBg="1"/>
      <p:bldP spid="37944" grpId="0" animBg="1"/>
      <p:bldP spid="37945" grpId="0" animBg="1"/>
      <p:bldP spid="37946" grpId="0" animBg="1"/>
      <p:bldP spid="37947" grpId="0" animBg="1"/>
      <p:bldP spid="37948" grpId="0"/>
      <p:bldP spid="37949" grpId="0"/>
      <p:bldP spid="37952" grpId="0"/>
      <p:bldP spid="3795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RE to </a:t>
            </a:r>
            <a:r>
              <a:rPr lang="en-US" altLang="x-none">
                <a:sym typeface="Symbol" charset="2"/>
              </a:rPr>
              <a:t></a:t>
            </a:r>
            <a:r>
              <a:rPr lang="en-US" altLang="x-none">
                <a:ea typeface="ＭＳ Ｐゴシック" charset="-128"/>
              </a:rPr>
              <a:t>-N</a:t>
            </a:r>
            <a:r>
              <a:rPr lang="en-US" altLang="x-none"/>
              <a:t>FA construction </a:t>
            </a:r>
          </a:p>
        </p:txBody>
      </p:sp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5D2EAC4-9677-2D48-9E07-A39C080CEC3A}" type="slidenum">
              <a:rPr lang="en-US" altLang="x-none" sz="1400"/>
              <a:pPr/>
              <a:t>27</a:t>
            </a:fld>
            <a:endParaRPr lang="en-US" altLang="x-none" sz="1400"/>
          </a:p>
        </p:txBody>
      </p:sp>
      <p:sp>
        <p:nvSpPr>
          <p:cNvPr id="14340" name="Oval 3"/>
          <p:cNvSpPr>
            <a:spLocks noChangeArrowheads="1"/>
          </p:cNvSpPr>
          <p:nvPr/>
        </p:nvSpPr>
        <p:spPr bwMode="auto">
          <a:xfrm>
            <a:off x="5486400" y="381000"/>
            <a:ext cx="20574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200">
                <a:sym typeface="Symbol" charset="2"/>
              </a:rPr>
              <a:t></a:t>
            </a:r>
            <a:r>
              <a:rPr lang="en-US" altLang="x-none"/>
              <a:t> -NFA</a:t>
            </a:r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>
            <a:off x="2133600" y="457200"/>
            <a:ext cx="22098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 Ex</a:t>
            </a:r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 flipH="1">
            <a:off x="4343400" y="685800"/>
            <a:ext cx="114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4267200" y="669925"/>
            <a:ext cx="14237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Theorem </a:t>
            </a:r>
            <a:r>
              <a:rPr lang="en-US" altLang="x-none" smtClean="0">
                <a:solidFill>
                  <a:schemeClr val="hlink"/>
                </a:solidFill>
              </a:rPr>
              <a:t>1</a:t>
            </a:r>
            <a:endParaRPr lang="en-US" altLang="x-none">
              <a:solidFill>
                <a:schemeClr val="hlink"/>
              </a:solidFill>
            </a:endParaRPr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1203325" y="2152650"/>
            <a:ext cx="124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Example:</a:t>
            </a:r>
            <a:endParaRPr lang="en-US" altLang="x-none"/>
          </a:p>
        </p:txBody>
      </p:sp>
      <p:sp>
        <p:nvSpPr>
          <p:cNvPr id="14345" name="Text Box 13"/>
          <p:cNvSpPr txBox="1">
            <a:spLocks noChangeArrowheads="1"/>
          </p:cNvSpPr>
          <p:nvPr/>
        </p:nvSpPr>
        <p:spPr bwMode="auto">
          <a:xfrm rot="10800000" flipV="1">
            <a:off x="2590800" y="21336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    (0+1)*01(0+1)*</a:t>
            </a:r>
          </a:p>
        </p:txBody>
      </p:sp>
      <p:sp>
        <p:nvSpPr>
          <p:cNvPr id="14346" name="Line 16"/>
          <p:cNvSpPr>
            <a:spLocks noChangeShapeType="1"/>
          </p:cNvSpPr>
          <p:nvPr/>
        </p:nvSpPr>
        <p:spPr bwMode="auto">
          <a:xfrm>
            <a:off x="609600" y="49037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676400" y="4408488"/>
            <a:ext cx="1143000" cy="1028700"/>
            <a:chOff x="1676400" y="3771900"/>
            <a:chExt cx="1143000" cy="1028700"/>
          </a:xfrm>
        </p:grpSpPr>
        <p:sp>
          <p:nvSpPr>
            <p:cNvPr id="14402" name="Oval 18"/>
            <p:cNvSpPr>
              <a:spLocks noChangeArrowheads="1"/>
            </p:cNvSpPr>
            <p:nvPr/>
          </p:nvSpPr>
          <p:spPr bwMode="auto">
            <a:xfrm>
              <a:off x="1676400" y="3886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3" name="Oval 19"/>
            <p:cNvSpPr>
              <a:spLocks noChangeArrowheads="1"/>
            </p:cNvSpPr>
            <p:nvPr/>
          </p:nvSpPr>
          <p:spPr bwMode="auto">
            <a:xfrm>
              <a:off x="1676400" y="4495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4" name="Line 21"/>
            <p:cNvSpPr>
              <a:spLocks noChangeShapeType="1"/>
            </p:cNvSpPr>
            <p:nvPr/>
          </p:nvSpPr>
          <p:spPr bwMode="auto">
            <a:xfrm>
              <a:off x="1981200" y="40386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5" name="Oval 22"/>
            <p:cNvSpPr>
              <a:spLocks noChangeArrowheads="1"/>
            </p:cNvSpPr>
            <p:nvPr/>
          </p:nvSpPr>
          <p:spPr bwMode="auto">
            <a:xfrm>
              <a:off x="2514600" y="3886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6" name="Line 23"/>
            <p:cNvSpPr>
              <a:spLocks noChangeShapeType="1"/>
            </p:cNvSpPr>
            <p:nvPr/>
          </p:nvSpPr>
          <p:spPr bwMode="auto">
            <a:xfrm>
              <a:off x="1981200" y="4648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7" name="Oval 24"/>
            <p:cNvSpPr>
              <a:spLocks noChangeArrowheads="1"/>
            </p:cNvSpPr>
            <p:nvPr/>
          </p:nvSpPr>
          <p:spPr bwMode="auto">
            <a:xfrm>
              <a:off x="2514600" y="4495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8" name="Text Box 28"/>
            <p:cNvSpPr txBox="1">
              <a:spLocks noChangeArrowheads="1"/>
            </p:cNvSpPr>
            <p:nvPr/>
          </p:nvSpPr>
          <p:spPr bwMode="auto">
            <a:xfrm>
              <a:off x="2041525" y="3771900"/>
              <a:ext cx="268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0</a:t>
              </a:r>
            </a:p>
          </p:txBody>
        </p:sp>
        <p:sp>
          <p:nvSpPr>
            <p:cNvPr id="14409" name="Text Box 29"/>
            <p:cNvSpPr txBox="1">
              <a:spLocks noChangeArrowheads="1"/>
            </p:cNvSpPr>
            <p:nvPr/>
          </p:nvSpPr>
          <p:spPr bwMode="auto">
            <a:xfrm>
              <a:off x="2057400" y="4449763"/>
              <a:ext cx="268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1</a:t>
              </a: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2819400" y="4408488"/>
            <a:ext cx="609600" cy="1082675"/>
            <a:chOff x="2819400" y="3771900"/>
            <a:chExt cx="609600" cy="1082675"/>
          </a:xfrm>
        </p:grpSpPr>
        <p:sp>
          <p:nvSpPr>
            <p:cNvPr id="14397" name="Oval 25"/>
            <p:cNvSpPr>
              <a:spLocks noChangeArrowheads="1"/>
            </p:cNvSpPr>
            <p:nvPr/>
          </p:nvSpPr>
          <p:spPr bwMode="auto">
            <a:xfrm>
              <a:off x="3124200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98" name="Line 26"/>
            <p:cNvSpPr>
              <a:spLocks noChangeShapeType="1"/>
            </p:cNvSpPr>
            <p:nvPr/>
          </p:nvSpPr>
          <p:spPr bwMode="auto">
            <a:xfrm>
              <a:off x="2819400" y="4038600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9" name="Line 27"/>
            <p:cNvSpPr>
              <a:spLocks noChangeShapeType="1"/>
            </p:cNvSpPr>
            <p:nvPr/>
          </p:nvSpPr>
          <p:spPr bwMode="auto">
            <a:xfrm flipV="1">
              <a:off x="2819400" y="4343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0" name="Text Box 30"/>
            <p:cNvSpPr txBox="1">
              <a:spLocks noChangeArrowheads="1"/>
            </p:cNvSpPr>
            <p:nvPr/>
          </p:nvSpPr>
          <p:spPr bwMode="auto">
            <a:xfrm>
              <a:off x="2819400" y="37719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401" name="Text Box 31"/>
            <p:cNvSpPr txBox="1">
              <a:spLocks noChangeArrowheads="1"/>
            </p:cNvSpPr>
            <p:nvPr/>
          </p:nvSpPr>
          <p:spPr bwMode="auto">
            <a:xfrm>
              <a:off x="2895600" y="44577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914400" y="4484688"/>
            <a:ext cx="762000" cy="930275"/>
            <a:chOff x="914400" y="3848100"/>
            <a:chExt cx="762000" cy="930275"/>
          </a:xfrm>
        </p:grpSpPr>
        <p:sp>
          <p:nvSpPr>
            <p:cNvPr id="14392" name="Oval 15"/>
            <p:cNvSpPr>
              <a:spLocks noChangeArrowheads="1"/>
            </p:cNvSpPr>
            <p:nvPr/>
          </p:nvSpPr>
          <p:spPr bwMode="auto">
            <a:xfrm>
              <a:off x="914400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93" name="Line 17"/>
            <p:cNvSpPr>
              <a:spLocks noChangeShapeType="1"/>
            </p:cNvSpPr>
            <p:nvPr/>
          </p:nvSpPr>
          <p:spPr bwMode="auto">
            <a:xfrm flipV="1">
              <a:off x="1219200" y="40386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4" name="Line 20"/>
            <p:cNvSpPr>
              <a:spLocks noChangeShapeType="1"/>
            </p:cNvSpPr>
            <p:nvPr/>
          </p:nvSpPr>
          <p:spPr bwMode="auto">
            <a:xfrm>
              <a:off x="1219200" y="43434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5" name="Text Box 32"/>
            <p:cNvSpPr txBox="1">
              <a:spLocks noChangeArrowheads="1"/>
            </p:cNvSpPr>
            <p:nvPr/>
          </p:nvSpPr>
          <p:spPr bwMode="auto">
            <a:xfrm>
              <a:off x="1295400" y="38481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  <a:endParaRPr lang="en-US" altLang="x-none" sz="2200">
                <a:sym typeface="Symbol" charset="2"/>
              </a:endParaRPr>
            </a:p>
          </p:txBody>
        </p:sp>
        <p:sp>
          <p:nvSpPr>
            <p:cNvPr id="14396" name="Text Box 33"/>
            <p:cNvSpPr txBox="1">
              <a:spLocks noChangeArrowheads="1"/>
            </p:cNvSpPr>
            <p:nvPr/>
          </p:nvSpPr>
          <p:spPr bwMode="auto">
            <a:xfrm>
              <a:off x="1295400" y="43815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1016000" y="5056188"/>
            <a:ext cx="2349500" cy="887412"/>
            <a:chOff x="1016000" y="4419600"/>
            <a:chExt cx="2349500" cy="887473"/>
          </a:xfrm>
        </p:grpSpPr>
        <p:sp>
          <p:nvSpPr>
            <p:cNvPr id="14390" name="Freeform 34"/>
            <p:cNvSpPr>
              <a:spLocks/>
            </p:cNvSpPr>
            <p:nvPr/>
          </p:nvSpPr>
          <p:spPr bwMode="auto">
            <a:xfrm>
              <a:off x="1016000" y="4419600"/>
              <a:ext cx="2349500" cy="698500"/>
            </a:xfrm>
            <a:custGeom>
              <a:avLst/>
              <a:gdLst>
                <a:gd name="T0" fmla="*/ 2147483647 w 1480"/>
                <a:gd name="T1" fmla="*/ 0 h 440"/>
                <a:gd name="T2" fmla="*/ 2147483647 w 1480"/>
                <a:gd name="T3" fmla="*/ 2147483647 h 440"/>
                <a:gd name="T4" fmla="*/ 2147483647 w 1480"/>
                <a:gd name="T5" fmla="*/ 2147483647 h 440"/>
                <a:gd name="T6" fmla="*/ 2147483647 w 1480"/>
                <a:gd name="T7" fmla="*/ 2147483647 h 440"/>
                <a:gd name="T8" fmla="*/ 2147483647 w 1480"/>
                <a:gd name="T9" fmla="*/ 0 h 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0"/>
                <a:gd name="T16" fmla="*/ 0 h 440"/>
                <a:gd name="T17" fmla="*/ 1480 w 1480"/>
                <a:gd name="T18" fmla="*/ 440 h 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0" h="440">
                  <a:moveTo>
                    <a:pt x="1424" y="0"/>
                  </a:moveTo>
                  <a:cubicBezTo>
                    <a:pt x="1452" y="108"/>
                    <a:pt x="1480" y="216"/>
                    <a:pt x="1376" y="288"/>
                  </a:cubicBezTo>
                  <a:cubicBezTo>
                    <a:pt x="1272" y="360"/>
                    <a:pt x="1008" y="440"/>
                    <a:pt x="800" y="432"/>
                  </a:cubicBezTo>
                  <a:cubicBezTo>
                    <a:pt x="592" y="424"/>
                    <a:pt x="256" y="312"/>
                    <a:pt x="128" y="240"/>
                  </a:cubicBezTo>
                  <a:cubicBezTo>
                    <a:pt x="0" y="168"/>
                    <a:pt x="48" y="40"/>
                    <a:pt x="3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1" name="Text Box 35"/>
            <p:cNvSpPr txBox="1">
              <a:spLocks noChangeArrowheads="1"/>
            </p:cNvSpPr>
            <p:nvPr/>
          </p:nvSpPr>
          <p:spPr bwMode="auto">
            <a:xfrm>
              <a:off x="2246313" y="4906963"/>
              <a:ext cx="2968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1066800" y="3970338"/>
            <a:ext cx="2324100" cy="781050"/>
            <a:chOff x="1066800" y="3333690"/>
            <a:chExt cx="2324100" cy="781110"/>
          </a:xfrm>
        </p:grpSpPr>
        <p:sp>
          <p:nvSpPr>
            <p:cNvPr id="14388" name="Freeform 39"/>
            <p:cNvSpPr>
              <a:spLocks/>
            </p:cNvSpPr>
            <p:nvPr/>
          </p:nvSpPr>
          <p:spPr bwMode="auto">
            <a:xfrm>
              <a:off x="1066800" y="3644900"/>
              <a:ext cx="2324100" cy="469900"/>
            </a:xfrm>
            <a:custGeom>
              <a:avLst/>
              <a:gdLst>
                <a:gd name="T0" fmla="*/ 0 w 1464"/>
                <a:gd name="T1" fmla="*/ 2147483647 h 296"/>
                <a:gd name="T2" fmla="*/ 2147483647 w 1464"/>
                <a:gd name="T3" fmla="*/ 2147483647 h 296"/>
                <a:gd name="T4" fmla="*/ 2147483647 w 1464"/>
                <a:gd name="T5" fmla="*/ 2147483647 h 296"/>
                <a:gd name="T6" fmla="*/ 2147483647 w 1464"/>
                <a:gd name="T7" fmla="*/ 2147483647 h 296"/>
                <a:gd name="T8" fmla="*/ 2147483647 w 1464"/>
                <a:gd name="T9" fmla="*/ 2147483647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64"/>
                <a:gd name="T16" fmla="*/ 0 h 296"/>
                <a:gd name="T17" fmla="*/ 1464 w 1464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64" h="296">
                  <a:moveTo>
                    <a:pt x="0" y="296"/>
                  </a:moveTo>
                  <a:cubicBezTo>
                    <a:pt x="12" y="224"/>
                    <a:pt x="24" y="152"/>
                    <a:pt x="144" y="104"/>
                  </a:cubicBezTo>
                  <a:cubicBezTo>
                    <a:pt x="264" y="56"/>
                    <a:pt x="520" y="0"/>
                    <a:pt x="720" y="8"/>
                  </a:cubicBezTo>
                  <a:cubicBezTo>
                    <a:pt x="920" y="16"/>
                    <a:pt x="1224" y="104"/>
                    <a:pt x="1344" y="152"/>
                  </a:cubicBezTo>
                  <a:cubicBezTo>
                    <a:pt x="1464" y="200"/>
                    <a:pt x="1452" y="248"/>
                    <a:pt x="1440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9" name="Text Box 40"/>
            <p:cNvSpPr txBox="1">
              <a:spLocks noChangeArrowheads="1"/>
            </p:cNvSpPr>
            <p:nvPr/>
          </p:nvSpPr>
          <p:spPr bwMode="auto">
            <a:xfrm>
              <a:off x="1828800" y="3333690"/>
              <a:ext cx="2968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3429000" y="4560888"/>
            <a:ext cx="1752600" cy="495300"/>
            <a:chOff x="2160" y="2472"/>
            <a:chExt cx="1104" cy="312"/>
          </a:xfrm>
        </p:grpSpPr>
        <p:sp>
          <p:nvSpPr>
            <p:cNvPr id="14380" name="Line 36"/>
            <p:cNvSpPr>
              <a:spLocks noChangeShapeType="1"/>
            </p:cNvSpPr>
            <p:nvPr/>
          </p:nvSpPr>
          <p:spPr bwMode="auto">
            <a:xfrm>
              <a:off x="2160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1" name="Oval 37"/>
            <p:cNvSpPr>
              <a:spLocks noChangeArrowheads="1"/>
            </p:cNvSpPr>
            <p:nvPr/>
          </p:nvSpPr>
          <p:spPr bwMode="auto">
            <a:xfrm>
              <a:off x="2400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82" name="Text Box 38"/>
            <p:cNvSpPr txBox="1">
              <a:spLocks noChangeArrowheads="1"/>
            </p:cNvSpPr>
            <p:nvPr/>
          </p:nvSpPr>
          <p:spPr bwMode="auto">
            <a:xfrm>
              <a:off x="2183" y="2472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83" name="Line 41"/>
            <p:cNvSpPr>
              <a:spLocks noChangeShapeType="1"/>
            </p:cNvSpPr>
            <p:nvPr/>
          </p:nvSpPr>
          <p:spPr bwMode="auto">
            <a:xfrm>
              <a:off x="2592" y="2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4" name="Oval 42"/>
            <p:cNvSpPr>
              <a:spLocks noChangeArrowheads="1"/>
            </p:cNvSpPr>
            <p:nvPr/>
          </p:nvSpPr>
          <p:spPr bwMode="auto">
            <a:xfrm>
              <a:off x="2832" y="2573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85" name="Text Box 43"/>
            <p:cNvSpPr txBox="1">
              <a:spLocks noChangeArrowheads="1"/>
            </p:cNvSpPr>
            <p:nvPr/>
          </p:nvSpPr>
          <p:spPr bwMode="auto">
            <a:xfrm>
              <a:off x="2615" y="2496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0</a:t>
              </a:r>
            </a:p>
          </p:txBody>
        </p:sp>
        <p:sp>
          <p:nvSpPr>
            <p:cNvPr id="14386" name="Line 44"/>
            <p:cNvSpPr>
              <a:spLocks noChangeShapeType="1"/>
            </p:cNvSpPr>
            <p:nvPr/>
          </p:nvSpPr>
          <p:spPr bwMode="auto">
            <a:xfrm>
              <a:off x="3024" y="2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7" name="Text Box 46"/>
            <p:cNvSpPr txBox="1">
              <a:spLocks noChangeArrowheads="1"/>
            </p:cNvSpPr>
            <p:nvPr/>
          </p:nvSpPr>
          <p:spPr bwMode="auto">
            <a:xfrm>
              <a:off x="3047" y="2496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1</a:t>
              </a:r>
            </a:p>
          </p:txBody>
        </p:sp>
      </p:grp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5181600" y="3997325"/>
            <a:ext cx="2743200" cy="1874838"/>
            <a:chOff x="3264" y="2117"/>
            <a:chExt cx="1728" cy="1181"/>
          </a:xfrm>
        </p:grpSpPr>
        <p:sp>
          <p:nvSpPr>
            <p:cNvPr id="14357" name="Oval 47"/>
            <p:cNvSpPr>
              <a:spLocks noChangeArrowheads="1"/>
            </p:cNvSpPr>
            <p:nvPr/>
          </p:nvSpPr>
          <p:spPr bwMode="auto">
            <a:xfrm>
              <a:off x="3264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58" name="Line 48"/>
            <p:cNvSpPr>
              <a:spLocks noChangeShapeType="1"/>
            </p:cNvSpPr>
            <p:nvPr/>
          </p:nvSpPr>
          <p:spPr bwMode="auto">
            <a:xfrm flipV="1">
              <a:off x="3456" y="254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Oval 49"/>
            <p:cNvSpPr>
              <a:spLocks noChangeArrowheads="1"/>
            </p:cNvSpPr>
            <p:nvPr/>
          </p:nvSpPr>
          <p:spPr bwMode="auto">
            <a:xfrm>
              <a:off x="3744" y="24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360" name="Oval 50"/>
            <p:cNvSpPr>
              <a:spLocks noChangeArrowheads="1"/>
            </p:cNvSpPr>
            <p:nvPr/>
          </p:nvSpPr>
          <p:spPr bwMode="auto">
            <a:xfrm>
              <a:off x="3744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361" name="Line 51"/>
            <p:cNvSpPr>
              <a:spLocks noChangeShapeType="1"/>
            </p:cNvSpPr>
            <p:nvPr/>
          </p:nvSpPr>
          <p:spPr bwMode="auto">
            <a:xfrm>
              <a:off x="3456" y="273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Line 52"/>
            <p:cNvSpPr>
              <a:spLocks noChangeShapeType="1"/>
            </p:cNvSpPr>
            <p:nvPr/>
          </p:nvSpPr>
          <p:spPr bwMode="auto">
            <a:xfrm>
              <a:off x="3936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3" name="Oval 53"/>
            <p:cNvSpPr>
              <a:spLocks noChangeArrowheads="1"/>
            </p:cNvSpPr>
            <p:nvPr/>
          </p:nvSpPr>
          <p:spPr bwMode="auto">
            <a:xfrm>
              <a:off x="4272" y="24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364" name="Line 54"/>
            <p:cNvSpPr>
              <a:spLocks noChangeShapeType="1"/>
            </p:cNvSpPr>
            <p:nvPr/>
          </p:nvSpPr>
          <p:spPr bwMode="auto">
            <a:xfrm>
              <a:off x="3936" y="29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Oval 55"/>
            <p:cNvSpPr>
              <a:spLocks noChangeArrowheads="1"/>
            </p:cNvSpPr>
            <p:nvPr/>
          </p:nvSpPr>
          <p:spPr bwMode="auto">
            <a:xfrm>
              <a:off x="4272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366" name="Oval 56"/>
            <p:cNvSpPr>
              <a:spLocks noChangeArrowheads="1"/>
            </p:cNvSpPr>
            <p:nvPr/>
          </p:nvSpPr>
          <p:spPr bwMode="auto">
            <a:xfrm>
              <a:off x="4752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67" name="Line 57"/>
            <p:cNvSpPr>
              <a:spLocks noChangeShapeType="1"/>
            </p:cNvSpPr>
            <p:nvPr/>
          </p:nvSpPr>
          <p:spPr bwMode="auto">
            <a:xfrm>
              <a:off x="4464" y="2544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Line 58"/>
            <p:cNvSpPr>
              <a:spLocks noChangeShapeType="1"/>
            </p:cNvSpPr>
            <p:nvPr/>
          </p:nvSpPr>
          <p:spPr bwMode="auto">
            <a:xfrm flipV="1">
              <a:off x="4464" y="2784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9" name="Text Box 59"/>
            <p:cNvSpPr txBox="1">
              <a:spLocks noChangeArrowheads="1"/>
            </p:cNvSpPr>
            <p:nvPr/>
          </p:nvSpPr>
          <p:spPr bwMode="auto">
            <a:xfrm>
              <a:off x="3974" y="2376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0</a:t>
              </a:r>
            </a:p>
          </p:txBody>
        </p:sp>
        <p:sp>
          <p:nvSpPr>
            <p:cNvPr id="14370" name="Text Box 60"/>
            <p:cNvSpPr txBox="1">
              <a:spLocks noChangeArrowheads="1"/>
            </p:cNvSpPr>
            <p:nvPr/>
          </p:nvSpPr>
          <p:spPr bwMode="auto">
            <a:xfrm>
              <a:off x="3984" y="2803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1</a:t>
              </a:r>
            </a:p>
          </p:txBody>
        </p:sp>
        <p:sp>
          <p:nvSpPr>
            <p:cNvPr id="14371" name="Text Box 61"/>
            <p:cNvSpPr txBox="1">
              <a:spLocks noChangeArrowheads="1"/>
            </p:cNvSpPr>
            <p:nvPr/>
          </p:nvSpPr>
          <p:spPr bwMode="auto">
            <a:xfrm>
              <a:off x="4464" y="2376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2" name="Text Box 62"/>
            <p:cNvSpPr txBox="1">
              <a:spLocks noChangeArrowheads="1"/>
            </p:cNvSpPr>
            <p:nvPr/>
          </p:nvSpPr>
          <p:spPr bwMode="auto">
            <a:xfrm>
              <a:off x="4512" y="2808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3" name="Text Box 63"/>
            <p:cNvSpPr txBox="1">
              <a:spLocks noChangeArrowheads="1"/>
            </p:cNvSpPr>
            <p:nvPr/>
          </p:nvSpPr>
          <p:spPr bwMode="auto">
            <a:xfrm>
              <a:off x="3504" y="2424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4" name="Text Box 64"/>
            <p:cNvSpPr txBox="1">
              <a:spLocks noChangeArrowheads="1"/>
            </p:cNvSpPr>
            <p:nvPr/>
          </p:nvSpPr>
          <p:spPr bwMode="auto">
            <a:xfrm>
              <a:off x="3504" y="2760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5" name="Freeform 65"/>
            <p:cNvSpPr>
              <a:spLocks/>
            </p:cNvSpPr>
            <p:nvPr/>
          </p:nvSpPr>
          <p:spPr bwMode="auto">
            <a:xfrm>
              <a:off x="3328" y="2784"/>
              <a:ext cx="1480" cy="440"/>
            </a:xfrm>
            <a:custGeom>
              <a:avLst/>
              <a:gdLst>
                <a:gd name="T0" fmla="*/ 1424 w 1480"/>
                <a:gd name="T1" fmla="*/ 0 h 440"/>
                <a:gd name="T2" fmla="*/ 1376 w 1480"/>
                <a:gd name="T3" fmla="*/ 288 h 440"/>
                <a:gd name="T4" fmla="*/ 800 w 1480"/>
                <a:gd name="T5" fmla="*/ 432 h 440"/>
                <a:gd name="T6" fmla="*/ 128 w 1480"/>
                <a:gd name="T7" fmla="*/ 240 h 440"/>
                <a:gd name="T8" fmla="*/ 32 w 1480"/>
                <a:gd name="T9" fmla="*/ 0 h 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0"/>
                <a:gd name="T16" fmla="*/ 0 h 440"/>
                <a:gd name="T17" fmla="*/ 1480 w 1480"/>
                <a:gd name="T18" fmla="*/ 440 h 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0" h="440">
                  <a:moveTo>
                    <a:pt x="1424" y="0"/>
                  </a:moveTo>
                  <a:cubicBezTo>
                    <a:pt x="1452" y="108"/>
                    <a:pt x="1480" y="216"/>
                    <a:pt x="1376" y="288"/>
                  </a:cubicBezTo>
                  <a:cubicBezTo>
                    <a:pt x="1272" y="360"/>
                    <a:pt x="1008" y="440"/>
                    <a:pt x="800" y="432"/>
                  </a:cubicBezTo>
                  <a:cubicBezTo>
                    <a:pt x="592" y="424"/>
                    <a:pt x="256" y="312"/>
                    <a:pt x="128" y="240"/>
                  </a:cubicBezTo>
                  <a:cubicBezTo>
                    <a:pt x="0" y="168"/>
                    <a:pt x="48" y="40"/>
                    <a:pt x="3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6" name="Text Box 66"/>
            <p:cNvSpPr txBox="1">
              <a:spLocks noChangeArrowheads="1"/>
            </p:cNvSpPr>
            <p:nvPr/>
          </p:nvSpPr>
          <p:spPr bwMode="auto">
            <a:xfrm>
              <a:off x="4103" y="3048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7" name="Freeform 67"/>
            <p:cNvSpPr>
              <a:spLocks/>
            </p:cNvSpPr>
            <p:nvPr/>
          </p:nvSpPr>
          <p:spPr bwMode="auto">
            <a:xfrm>
              <a:off x="3360" y="2296"/>
              <a:ext cx="1488" cy="296"/>
            </a:xfrm>
            <a:custGeom>
              <a:avLst/>
              <a:gdLst>
                <a:gd name="T0" fmla="*/ 0 w 1464"/>
                <a:gd name="T1" fmla="*/ 296 h 296"/>
                <a:gd name="T2" fmla="*/ 160 w 1464"/>
                <a:gd name="T3" fmla="*/ 104 h 296"/>
                <a:gd name="T4" fmla="*/ 807 w 1464"/>
                <a:gd name="T5" fmla="*/ 8 h 296"/>
                <a:gd name="T6" fmla="*/ 1506 w 1464"/>
                <a:gd name="T7" fmla="*/ 152 h 296"/>
                <a:gd name="T8" fmla="*/ 1614 w 1464"/>
                <a:gd name="T9" fmla="*/ 296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64"/>
                <a:gd name="T16" fmla="*/ 0 h 296"/>
                <a:gd name="T17" fmla="*/ 1464 w 1464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64" h="296">
                  <a:moveTo>
                    <a:pt x="0" y="296"/>
                  </a:moveTo>
                  <a:cubicBezTo>
                    <a:pt x="12" y="224"/>
                    <a:pt x="24" y="152"/>
                    <a:pt x="144" y="104"/>
                  </a:cubicBezTo>
                  <a:cubicBezTo>
                    <a:pt x="264" y="56"/>
                    <a:pt x="520" y="0"/>
                    <a:pt x="720" y="8"/>
                  </a:cubicBezTo>
                  <a:cubicBezTo>
                    <a:pt x="920" y="16"/>
                    <a:pt x="1224" y="104"/>
                    <a:pt x="1344" y="152"/>
                  </a:cubicBezTo>
                  <a:cubicBezTo>
                    <a:pt x="1464" y="200"/>
                    <a:pt x="1452" y="248"/>
                    <a:pt x="1440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8" name="Text Box 68"/>
            <p:cNvSpPr txBox="1">
              <a:spLocks noChangeArrowheads="1"/>
            </p:cNvSpPr>
            <p:nvPr/>
          </p:nvSpPr>
          <p:spPr bwMode="auto">
            <a:xfrm>
              <a:off x="3840" y="2117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9" name="Oval 73"/>
            <p:cNvSpPr>
              <a:spLocks noChangeArrowheads="1"/>
            </p:cNvSpPr>
            <p:nvPr/>
          </p:nvSpPr>
          <p:spPr bwMode="auto">
            <a:xfrm>
              <a:off x="4704" y="2544"/>
              <a:ext cx="288" cy="288"/>
            </a:xfrm>
            <a:prstGeom prst="ellipse">
              <a:avLst/>
            </a:prstGeom>
            <a:solidFill>
              <a:schemeClr val="accent1">
                <a:alpha val="1294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sp>
        <p:nvSpPr>
          <p:cNvPr id="72" name="Text Box 13"/>
          <p:cNvSpPr txBox="1">
            <a:spLocks noChangeArrowheads="1"/>
          </p:cNvSpPr>
          <p:nvPr/>
        </p:nvSpPr>
        <p:spPr bwMode="auto">
          <a:xfrm rot="10800000" flipV="1">
            <a:off x="1981200" y="3227388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  (0+1)*</a:t>
            </a:r>
          </a:p>
        </p:txBody>
      </p:sp>
      <p:sp>
        <p:nvSpPr>
          <p:cNvPr id="74" name="Text Box 13"/>
          <p:cNvSpPr txBox="1">
            <a:spLocks noChangeArrowheads="1"/>
          </p:cNvSpPr>
          <p:nvPr/>
        </p:nvSpPr>
        <p:spPr bwMode="auto">
          <a:xfrm rot="10800000" flipV="1">
            <a:off x="3886200" y="3227388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  01</a:t>
            </a:r>
          </a:p>
        </p:txBody>
      </p:sp>
      <p:sp>
        <p:nvSpPr>
          <p:cNvPr id="76" name="Text Box 13"/>
          <p:cNvSpPr txBox="1">
            <a:spLocks noChangeArrowheads="1"/>
          </p:cNvSpPr>
          <p:nvPr/>
        </p:nvSpPr>
        <p:spPr bwMode="auto">
          <a:xfrm rot="10800000" flipV="1">
            <a:off x="5715000" y="3227388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  (0+1)*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/>
      <p:bldP spid="7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Algebraic Laws of Regular Expressions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Commutative:</a:t>
            </a:r>
            <a:r>
              <a:rPr lang="en-US" altLang="x-none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E+F = F+E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Associative:</a:t>
            </a:r>
            <a:r>
              <a:rPr lang="en-US" altLang="x-none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(E+F)+G = E+(F+G)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(EF)G = E(FG)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Identity:</a:t>
            </a:r>
            <a:r>
              <a:rPr lang="en-US" altLang="x-none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E+</a:t>
            </a:r>
            <a:r>
              <a:rPr lang="el-GR" altLang="x-none" sz="2400"/>
              <a:t>Φ = 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/>
              <a:t> E = E </a:t>
            </a:r>
            <a:r>
              <a:rPr lang="en-US" altLang="x-none" sz="20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/>
              <a:t> = E</a:t>
            </a:r>
          </a:p>
          <a:p>
            <a:pPr eaLnBrk="1" hangingPunct="1">
              <a:lnSpc>
                <a:spcPct val="90000"/>
              </a:lnSpc>
            </a:pPr>
            <a:r>
              <a:rPr lang="el-GR" altLang="x-none" sz="2800" u="sng"/>
              <a:t>Annihilator:</a:t>
            </a:r>
            <a:r>
              <a:rPr lang="el-GR" altLang="x-none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x-none" sz="2400"/>
              <a:t>ΦE = EΦ = Φ</a:t>
            </a:r>
            <a:endParaRPr lang="en-US" altLang="x-none" sz="2400"/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87E69B0-CB0C-7446-8C47-78B1FF4020C1}" type="slidenum">
              <a:rPr lang="en-US" altLang="x-none" sz="1400"/>
              <a:pPr/>
              <a:t>28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Algebraic Laws…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l-GR" altLang="x-none" sz="2800" u="sng"/>
              <a:t>Distributive:</a:t>
            </a:r>
            <a:endParaRPr lang="el-GR" altLang="x-none" sz="2800"/>
          </a:p>
          <a:p>
            <a:pPr lvl="1" eaLnBrk="1" hangingPunct="1">
              <a:lnSpc>
                <a:spcPct val="90000"/>
              </a:lnSpc>
            </a:pPr>
            <a:r>
              <a:rPr lang="el-GR" altLang="x-none" sz="2400"/>
              <a:t>E(F+G) = EF + EG 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x-none" sz="2400"/>
              <a:t>(F+G)E = FE+GE</a:t>
            </a:r>
          </a:p>
          <a:p>
            <a:pPr eaLnBrk="1" hangingPunct="1">
              <a:lnSpc>
                <a:spcPct val="90000"/>
              </a:lnSpc>
            </a:pPr>
            <a:r>
              <a:rPr lang="el-GR" altLang="x-none" sz="2800" u="sng"/>
              <a:t>Idempotent:</a:t>
            </a:r>
            <a:r>
              <a:rPr lang="el-GR" altLang="x-none" sz="2800"/>
              <a:t> E + E = 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Involving Kleene closures:</a:t>
            </a:r>
            <a:endParaRPr lang="en-US" altLang="x-none" sz="2800"/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(E*)* 	= E* 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x-none" sz="2400"/>
              <a:t>Φ* 	= 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>
                <a:ea typeface="ＭＳ Ｐゴシック" charset="-128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>
                <a:ea typeface="ＭＳ Ｐゴシック" charset="-128"/>
              </a:rPr>
              <a:t>*	= 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endParaRPr lang="en-US" altLang="x-none" sz="240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>
                <a:ea typeface="ＭＳ Ｐゴシック" charset="-128"/>
              </a:rPr>
              <a:t>E</a:t>
            </a:r>
            <a:r>
              <a:rPr lang="en-US" altLang="x-none" sz="2400" baseline="30000">
                <a:ea typeface="ＭＳ Ｐゴシック" charset="-128"/>
              </a:rPr>
              <a:t>+	</a:t>
            </a:r>
            <a:r>
              <a:rPr lang="en-US" altLang="x-none" sz="2400">
                <a:ea typeface="ＭＳ Ｐゴシック" charset="-128"/>
              </a:rPr>
              <a:t>=EE*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>
                <a:ea typeface="ＭＳ Ｐゴシック" charset="-128"/>
              </a:rPr>
              <a:t>E? 	= 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>
                <a:ea typeface="ＭＳ Ｐゴシック" charset="-128"/>
              </a:rPr>
              <a:t> +E</a:t>
            </a:r>
            <a:endParaRPr lang="en-US" altLang="x-none" sz="2400"/>
          </a:p>
          <a:p>
            <a:pPr lvl="1" eaLnBrk="1" hangingPunct="1">
              <a:lnSpc>
                <a:spcPct val="90000"/>
              </a:lnSpc>
            </a:pPr>
            <a:endParaRPr lang="en-US" altLang="x-none" sz="2400"/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4FD0641-1438-B242-A8F3-28537502B914}" type="slidenum">
              <a:rPr lang="en-US" altLang="x-none" sz="1400"/>
              <a:pPr/>
              <a:t>29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Regular Expressions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4B035BB-48E2-E141-9073-FCD19B0C6106}" type="slidenum">
              <a:rPr lang="en-US" altLang="x-none" sz="1400"/>
              <a:pPr/>
              <a:t>3</a:t>
            </a:fld>
            <a:endParaRPr lang="en-US" altLang="x-none" sz="1400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1676400" y="2286000"/>
            <a:ext cx="16764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Regular </a:t>
            </a:r>
            <a:br>
              <a:rPr lang="en-US" altLang="x-none"/>
            </a:br>
            <a:r>
              <a:rPr lang="en-US" altLang="x-none"/>
              <a:t>expressions</a:t>
            </a:r>
          </a:p>
        </p:txBody>
      </p:sp>
      <p:sp>
        <p:nvSpPr>
          <p:cNvPr id="5125" name="AutoShape 6"/>
          <p:cNvSpPr>
            <a:spLocks noChangeArrowheads="1"/>
          </p:cNvSpPr>
          <p:nvPr/>
        </p:nvSpPr>
        <p:spPr bwMode="auto">
          <a:xfrm>
            <a:off x="4876800" y="2286000"/>
            <a:ext cx="2286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Finite Automata</a:t>
            </a:r>
            <a:br>
              <a:rPr lang="en-US" altLang="x-none"/>
            </a:br>
            <a:r>
              <a:rPr lang="en-US" altLang="x-none"/>
              <a:t>(DFA, NFA, </a:t>
            </a:r>
            <a:r>
              <a:rPr lang="en-US" altLang="x-none">
                <a:sym typeface="Symbol" charset="2"/>
              </a:rPr>
              <a:t></a:t>
            </a:r>
            <a:r>
              <a:rPr lang="en-US" altLang="x-none"/>
              <a:t>-NFA)</a:t>
            </a:r>
            <a:endParaRPr lang="ru-RU" altLang="x-none"/>
          </a:p>
        </p:txBody>
      </p:sp>
      <p:sp>
        <p:nvSpPr>
          <p:cNvPr id="5126" name="AutoShape 7"/>
          <p:cNvSpPr>
            <a:spLocks noChangeArrowheads="1"/>
          </p:cNvSpPr>
          <p:nvPr/>
        </p:nvSpPr>
        <p:spPr bwMode="auto">
          <a:xfrm>
            <a:off x="3124200" y="4419600"/>
            <a:ext cx="16764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Regular</a:t>
            </a:r>
            <a:br>
              <a:rPr lang="en-US" altLang="x-none"/>
            </a:br>
            <a:r>
              <a:rPr lang="en-US" altLang="x-none"/>
              <a:t>Languages</a:t>
            </a:r>
          </a:p>
        </p:txBody>
      </p:sp>
      <p:sp>
        <p:nvSpPr>
          <p:cNvPr id="5127" name="AutoShape 9"/>
          <p:cNvSpPr>
            <a:spLocks noChangeArrowheads="1"/>
          </p:cNvSpPr>
          <p:nvPr/>
        </p:nvSpPr>
        <p:spPr bwMode="auto">
          <a:xfrm rot="-1302285">
            <a:off x="3392488" y="2947988"/>
            <a:ext cx="274637" cy="1395412"/>
          </a:xfrm>
          <a:prstGeom prst="downArrow">
            <a:avLst>
              <a:gd name="adj1" fmla="val 50000"/>
              <a:gd name="adj2" fmla="val 12702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128" name="AutoShape 10"/>
          <p:cNvSpPr>
            <a:spLocks noChangeArrowheads="1"/>
          </p:cNvSpPr>
          <p:nvPr/>
        </p:nvSpPr>
        <p:spPr bwMode="auto">
          <a:xfrm rot="1827610">
            <a:off x="4459288" y="3036888"/>
            <a:ext cx="274637" cy="1371600"/>
          </a:xfrm>
          <a:prstGeom prst="downArrow">
            <a:avLst>
              <a:gd name="adj1" fmla="val 50000"/>
              <a:gd name="adj2" fmla="val 124856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129" name="Text Box 11"/>
          <p:cNvSpPr txBox="1">
            <a:spLocks noChangeArrowheads="1"/>
          </p:cNvSpPr>
          <p:nvPr/>
        </p:nvSpPr>
        <p:spPr bwMode="auto">
          <a:xfrm>
            <a:off x="3946525" y="2225675"/>
            <a:ext cx="422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3200"/>
              <a:t>=</a:t>
            </a:r>
          </a:p>
        </p:txBody>
      </p:sp>
      <p:sp>
        <p:nvSpPr>
          <p:cNvPr id="5130" name="Freeform 14"/>
          <p:cNvSpPr>
            <a:spLocks/>
          </p:cNvSpPr>
          <p:nvPr/>
        </p:nvSpPr>
        <p:spPr bwMode="auto">
          <a:xfrm>
            <a:off x="2587625" y="3894138"/>
            <a:ext cx="2951163" cy="2389187"/>
          </a:xfrm>
          <a:custGeom>
            <a:avLst/>
            <a:gdLst>
              <a:gd name="T0" fmla="*/ 2147483647 w 1859"/>
              <a:gd name="T1" fmla="*/ 2147483647 h 1505"/>
              <a:gd name="T2" fmla="*/ 0 w 1859"/>
              <a:gd name="T3" fmla="*/ 2147483647 h 1505"/>
              <a:gd name="T4" fmla="*/ 2147483647 w 1859"/>
              <a:gd name="T5" fmla="*/ 2147483647 h 1505"/>
              <a:gd name="T6" fmla="*/ 2147483647 w 1859"/>
              <a:gd name="T7" fmla="*/ 2147483647 h 1505"/>
              <a:gd name="T8" fmla="*/ 2147483647 w 1859"/>
              <a:gd name="T9" fmla="*/ 2147483647 h 1505"/>
              <a:gd name="T10" fmla="*/ 2147483647 w 1859"/>
              <a:gd name="T11" fmla="*/ 2147483647 h 1505"/>
              <a:gd name="T12" fmla="*/ 2147483647 w 1859"/>
              <a:gd name="T13" fmla="*/ 2147483647 h 1505"/>
              <a:gd name="T14" fmla="*/ 2147483647 w 1859"/>
              <a:gd name="T15" fmla="*/ 2147483647 h 1505"/>
              <a:gd name="T16" fmla="*/ 2147483647 w 1859"/>
              <a:gd name="T17" fmla="*/ 2147483647 h 1505"/>
              <a:gd name="T18" fmla="*/ 2147483647 w 1859"/>
              <a:gd name="T19" fmla="*/ 2147483647 h 1505"/>
              <a:gd name="T20" fmla="*/ 2147483647 w 1859"/>
              <a:gd name="T21" fmla="*/ 2147483647 h 1505"/>
              <a:gd name="T22" fmla="*/ 2147483647 w 1859"/>
              <a:gd name="T23" fmla="*/ 2147483647 h 1505"/>
              <a:gd name="T24" fmla="*/ 2147483647 w 1859"/>
              <a:gd name="T25" fmla="*/ 2147483647 h 1505"/>
              <a:gd name="T26" fmla="*/ 2147483647 w 1859"/>
              <a:gd name="T27" fmla="*/ 2147483647 h 1505"/>
              <a:gd name="T28" fmla="*/ 2147483647 w 1859"/>
              <a:gd name="T29" fmla="*/ 2147483647 h 1505"/>
              <a:gd name="T30" fmla="*/ 2147483647 w 1859"/>
              <a:gd name="T31" fmla="*/ 2147483647 h 1505"/>
              <a:gd name="T32" fmla="*/ 2147483647 w 1859"/>
              <a:gd name="T33" fmla="*/ 2147483647 h 1505"/>
              <a:gd name="T34" fmla="*/ 2147483647 w 1859"/>
              <a:gd name="T35" fmla="*/ 2147483647 h 1505"/>
              <a:gd name="T36" fmla="*/ 2147483647 w 1859"/>
              <a:gd name="T37" fmla="*/ 2147483647 h 1505"/>
              <a:gd name="T38" fmla="*/ 2147483647 w 1859"/>
              <a:gd name="T39" fmla="*/ 2147483647 h 1505"/>
              <a:gd name="T40" fmla="*/ 2147483647 w 1859"/>
              <a:gd name="T41" fmla="*/ 2147483647 h 1505"/>
              <a:gd name="T42" fmla="*/ 2147483647 w 1859"/>
              <a:gd name="T43" fmla="*/ 2147483647 h 1505"/>
              <a:gd name="T44" fmla="*/ 2147483647 w 1859"/>
              <a:gd name="T45" fmla="*/ 2147483647 h 1505"/>
              <a:gd name="T46" fmla="*/ 2147483647 w 1859"/>
              <a:gd name="T47" fmla="*/ 2147483647 h 1505"/>
              <a:gd name="T48" fmla="*/ 2147483647 w 1859"/>
              <a:gd name="T49" fmla="*/ 2147483647 h 1505"/>
              <a:gd name="T50" fmla="*/ 2147483647 w 1859"/>
              <a:gd name="T51" fmla="*/ 2147483647 h 1505"/>
              <a:gd name="T52" fmla="*/ 2147483647 w 1859"/>
              <a:gd name="T53" fmla="*/ 2147483647 h 1505"/>
              <a:gd name="T54" fmla="*/ 2147483647 w 1859"/>
              <a:gd name="T55" fmla="*/ 2147483647 h 1505"/>
              <a:gd name="T56" fmla="*/ 2147483647 w 1859"/>
              <a:gd name="T57" fmla="*/ 2147483647 h 1505"/>
              <a:gd name="T58" fmla="*/ 2147483647 w 1859"/>
              <a:gd name="T59" fmla="*/ 2147483647 h 1505"/>
              <a:gd name="T60" fmla="*/ 2147483647 w 1859"/>
              <a:gd name="T61" fmla="*/ 2147483647 h 1505"/>
              <a:gd name="T62" fmla="*/ 2147483647 w 1859"/>
              <a:gd name="T63" fmla="*/ 2147483647 h 1505"/>
              <a:gd name="T64" fmla="*/ 2147483647 w 1859"/>
              <a:gd name="T65" fmla="*/ 0 h 1505"/>
              <a:gd name="T66" fmla="*/ 2147483647 w 1859"/>
              <a:gd name="T67" fmla="*/ 2147483647 h 1505"/>
              <a:gd name="T68" fmla="*/ 2147483647 w 1859"/>
              <a:gd name="T69" fmla="*/ 2147483647 h 1505"/>
              <a:gd name="T70" fmla="*/ 2147483647 w 1859"/>
              <a:gd name="T71" fmla="*/ 2147483647 h 1505"/>
              <a:gd name="T72" fmla="*/ 2147483647 w 1859"/>
              <a:gd name="T73" fmla="*/ 2147483647 h 1505"/>
              <a:gd name="T74" fmla="*/ 2147483647 w 1859"/>
              <a:gd name="T75" fmla="*/ 2147483647 h 1505"/>
              <a:gd name="T76" fmla="*/ 2147483647 w 1859"/>
              <a:gd name="T77" fmla="*/ 2147483647 h 1505"/>
              <a:gd name="T78" fmla="*/ 2147483647 w 1859"/>
              <a:gd name="T79" fmla="*/ 2147483647 h 1505"/>
              <a:gd name="T80" fmla="*/ 2147483647 w 1859"/>
              <a:gd name="T81" fmla="*/ 2147483647 h 150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859"/>
              <a:gd name="T124" fmla="*/ 0 h 1505"/>
              <a:gd name="T125" fmla="*/ 1859 w 1859"/>
              <a:gd name="T126" fmla="*/ 1505 h 1505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859" h="1505">
                <a:moveTo>
                  <a:pt x="16" y="190"/>
                </a:moveTo>
                <a:cubicBezTo>
                  <a:pt x="8" y="267"/>
                  <a:pt x="15" y="346"/>
                  <a:pt x="0" y="422"/>
                </a:cubicBezTo>
                <a:cubicBezTo>
                  <a:pt x="2" y="472"/>
                  <a:pt x="2" y="521"/>
                  <a:pt x="5" y="571"/>
                </a:cubicBezTo>
                <a:cubicBezTo>
                  <a:pt x="8" y="614"/>
                  <a:pt x="68" y="622"/>
                  <a:pt x="93" y="643"/>
                </a:cubicBezTo>
                <a:cubicBezTo>
                  <a:pt x="128" y="673"/>
                  <a:pt x="144" y="700"/>
                  <a:pt x="185" y="720"/>
                </a:cubicBezTo>
                <a:cubicBezTo>
                  <a:pt x="202" y="742"/>
                  <a:pt x="213" y="743"/>
                  <a:pt x="232" y="761"/>
                </a:cubicBezTo>
                <a:cubicBezTo>
                  <a:pt x="240" y="786"/>
                  <a:pt x="254" y="856"/>
                  <a:pt x="268" y="869"/>
                </a:cubicBezTo>
                <a:cubicBezTo>
                  <a:pt x="276" y="894"/>
                  <a:pt x="288" y="912"/>
                  <a:pt x="314" y="921"/>
                </a:cubicBezTo>
                <a:cubicBezTo>
                  <a:pt x="341" y="948"/>
                  <a:pt x="381" y="961"/>
                  <a:pt x="401" y="993"/>
                </a:cubicBezTo>
                <a:cubicBezTo>
                  <a:pt x="424" y="1029"/>
                  <a:pt x="446" y="1075"/>
                  <a:pt x="479" y="1101"/>
                </a:cubicBezTo>
                <a:cubicBezTo>
                  <a:pt x="490" y="1146"/>
                  <a:pt x="556" y="1180"/>
                  <a:pt x="592" y="1209"/>
                </a:cubicBezTo>
                <a:cubicBezTo>
                  <a:pt x="686" y="1285"/>
                  <a:pt x="780" y="1354"/>
                  <a:pt x="885" y="1414"/>
                </a:cubicBezTo>
                <a:cubicBezTo>
                  <a:pt x="952" y="1452"/>
                  <a:pt x="1004" y="1490"/>
                  <a:pt x="1080" y="1502"/>
                </a:cubicBezTo>
                <a:cubicBezTo>
                  <a:pt x="1212" y="1500"/>
                  <a:pt x="1344" y="1505"/>
                  <a:pt x="1476" y="1497"/>
                </a:cubicBezTo>
                <a:cubicBezTo>
                  <a:pt x="1488" y="1496"/>
                  <a:pt x="1496" y="1482"/>
                  <a:pt x="1507" y="1476"/>
                </a:cubicBezTo>
                <a:cubicBezTo>
                  <a:pt x="1512" y="1473"/>
                  <a:pt x="1518" y="1473"/>
                  <a:pt x="1523" y="1471"/>
                </a:cubicBezTo>
                <a:cubicBezTo>
                  <a:pt x="1545" y="1457"/>
                  <a:pt x="1586" y="1438"/>
                  <a:pt x="1610" y="1430"/>
                </a:cubicBezTo>
                <a:cubicBezTo>
                  <a:pt x="1622" y="1416"/>
                  <a:pt x="1635" y="1404"/>
                  <a:pt x="1646" y="1389"/>
                </a:cubicBezTo>
                <a:cubicBezTo>
                  <a:pt x="1649" y="1384"/>
                  <a:pt x="1648" y="1378"/>
                  <a:pt x="1651" y="1373"/>
                </a:cubicBezTo>
                <a:cubicBezTo>
                  <a:pt x="1672" y="1342"/>
                  <a:pt x="1711" y="1313"/>
                  <a:pt x="1739" y="1286"/>
                </a:cubicBezTo>
                <a:cubicBezTo>
                  <a:pt x="1743" y="1247"/>
                  <a:pt x="1740" y="1233"/>
                  <a:pt x="1759" y="1204"/>
                </a:cubicBezTo>
                <a:cubicBezTo>
                  <a:pt x="1773" y="1161"/>
                  <a:pt x="1789" y="1119"/>
                  <a:pt x="1800" y="1075"/>
                </a:cubicBezTo>
                <a:cubicBezTo>
                  <a:pt x="1806" y="989"/>
                  <a:pt x="1817" y="904"/>
                  <a:pt x="1821" y="818"/>
                </a:cubicBezTo>
                <a:cubicBezTo>
                  <a:pt x="1830" y="594"/>
                  <a:pt x="1804" y="678"/>
                  <a:pt x="1831" y="597"/>
                </a:cubicBezTo>
                <a:cubicBezTo>
                  <a:pt x="1834" y="543"/>
                  <a:pt x="1833" y="506"/>
                  <a:pt x="1847" y="458"/>
                </a:cubicBezTo>
                <a:cubicBezTo>
                  <a:pt x="1845" y="422"/>
                  <a:pt x="1859" y="378"/>
                  <a:pt x="1836" y="350"/>
                </a:cubicBezTo>
                <a:cubicBezTo>
                  <a:pt x="1811" y="319"/>
                  <a:pt x="1760" y="268"/>
                  <a:pt x="1723" y="257"/>
                </a:cubicBezTo>
                <a:cubicBezTo>
                  <a:pt x="1702" y="243"/>
                  <a:pt x="1686" y="237"/>
                  <a:pt x="1661" y="232"/>
                </a:cubicBezTo>
                <a:cubicBezTo>
                  <a:pt x="1632" y="200"/>
                  <a:pt x="1595" y="183"/>
                  <a:pt x="1553" y="175"/>
                </a:cubicBezTo>
                <a:cubicBezTo>
                  <a:pt x="1519" y="151"/>
                  <a:pt x="1480" y="132"/>
                  <a:pt x="1440" y="124"/>
                </a:cubicBezTo>
                <a:cubicBezTo>
                  <a:pt x="1417" y="111"/>
                  <a:pt x="1377" y="86"/>
                  <a:pt x="1353" y="77"/>
                </a:cubicBezTo>
                <a:cubicBezTo>
                  <a:pt x="1242" y="35"/>
                  <a:pt x="1094" y="38"/>
                  <a:pt x="977" y="26"/>
                </a:cubicBezTo>
                <a:cubicBezTo>
                  <a:pt x="934" y="4"/>
                  <a:pt x="881" y="7"/>
                  <a:pt x="833" y="0"/>
                </a:cubicBezTo>
                <a:cubicBezTo>
                  <a:pt x="621" y="3"/>
                  <a:pt x="484" y="7"/>
                  <a:pt x="293" y="16"/>
                </a:cubicBezTo>
                <a:cubicBezTo>
                  <a:pt x="250" y="21"/>
                  <a:pt x="222" y="33"/>
                  <a:pt x="185" y="46"/>
                </a:cubicBezTo>
                <a:cubicBezTo>
                  <a:pt x="146" y="60"/>
                  <a:pt x="102" y="64"/>
                  <a:pt x="62" y="77"/>
                </a:cubicBezTo>
                <a:cubicBezTo>
                  <a:pt x="51" y="90"/>
                  <a:pt x="40" y="99"/>
                  <a:pt x="26" y="108"/>
                </a:cubicBezTo>
                <a:cubicBezTo>
                  <a:pt x="24" y="113"/>
                  <a:pt x="25" y="120"/>
                  <a:pt x="21" y="124"/>
                </a:cubicBezTo>
                <a:cubicBezTo>
                  <a:pt x="17" y="128"/>
                  <a:pt x="6" y="123"/>
                  <a:pt x="5" y="129"/>
                </a:cubicBezTo>
                <a:cubicBezTo>
                  <a:pt x="2" y="146"/>
                  <a:pt x="8" y="163"/>
                  <a:pt x="11" y="180"/>
                </a:cubicBezTo>
                <a:cubicBezTo>
                  <a:pt x="17" y="214"/>
                  <a:pt x="16" y="196"/>
                  <a:pt x="16" y="190"/>
                </a:cubicBezTo>
                <a:close/>
              </a:path>
            </a:pathLst>
          </a:custGeom>
          <a:solidFill>
            <a:srgbClr val="FFCC99">
              <a:alpha val="1607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15"/>
          <p:cNvSpPr>
            <a:spLocks/>
          </p:cNvSpPr>
          <p:nvPr/>
        </p:nvSpPr>
        <p:spPr bwMode="auto">
          <a:xfrm>
            <a:off x="4495800" y="1752600"/>
            <a:ext cx="2995613" cy="1851025"/>
          </a:xfrm>
          <a:custGeom>
            <a:avLst/>
            <a:gdLst>
              <a:gd name="T0" fmla="*/ 2147483647 w 1887"/>
              <a:gd name="T1" fmla="*/ 2147483647 h 1166"/>
              <a:gd name="T2" fmla="*/ 2147483647 w 1887"/>
              <a:gd name="T3" fmla="*/ 2147483647 h 1166"/>
              <a:gd name="T4" fmla="*/ 2147483647 w 1887"/>
              <a:gd name="T5" fmla="*/ 2147483647 h 1166"/>
              <a:gd name="T6" fmla="*/ 0 w 1887"/>
              <a:gd name="T7" fmla="*/ 2147483647 h 1166"/>
              <a:gd name="T8" fmla="*/ 2147483647 w 1887"/>
              <a:gd name="T9" fmla="*/ 2147483647 h 1166"/>
              <a:gd name="T10" fmla="*/ 2147483647 w 1887"/>
              <a:gd name="T11" fmla="*/ 2147483647 h 1166"/>
              <a:gd name="T12" fmla="*/ 2147483647 w 1887"/>
              <a:gd name="T13" fmla="*/ 2147483647 h 1166"/>
              <a:gd name="T14" fmla="*/ 2147483647 w 1887"/>
              <a:gd name="T15" fmla="*/ 2147483647 h 1166"/>
              <a:gd name="T16" fmla="*/ 2147483647 w 1887"/>
              <a:gd name="T17" fmla="*/ 2147483647 h 1166"/>
              <a:gd name="T18" fmla="*/ 2147483647 w 1887"/>
              <a:gd name="T19" fmla="*/ 2147483647 h 1166"/>
              <a:gd name="T20" fmla="*/ 2147483647 w 1887"/>
              <a:gd name="T21" fmla="*/ 2147483647 h 1166"/>
              <a:gd name="T22" fmla="*/ 2147483647 w 1887"/>
              <a:gd name="T23" fmla="*/ 2147483647 h 1166"/>
              <a:gd name="T24" fmla="*/ 2147483647 w 1887"/>
              <a:gd name="T25" fmla="*/ 2147483647 h 1166"/>
              <a:gd name="T26" fmla="*/ 2147483647 w 1887"/>
              <a:gd name="T27" fmla="*/ 2147483647 h 1166"/>
              <a:gd name="T28" fmla="*/ 2147483647 w 1887"/>
              <a:gd name="T29" fmla="*/ 2147483647 h 1166"/>
              <a:gd name="T30" fmla="*/ 2147483647 w 1887"/>
              <a:gd name="T31" fmla="*/ 2147483647 h 1166"/>
              <a:gd name="T32" fmla="*/ 2147483647 w 1887"/>
              <a:gd name="T33" fmla="*/ 2147483647 h 1166"/>
              <a:gd name="T34" fmla="*/ 2147483647 w 1887"/>
              <a:gd name="T35" fmla="*/ 2147483647 h 1166"/>
              <a:gd name="T36" fmla="*/ 2147483647 w 1887"/>
              <a:gd name="T37" fmla="*/ 2147483647 h 1166"/>
              <a:gd name="T38" fmla="*/ 2147483647 w 1887"/>
              <a:gd name="T39" fmla="*/ 2147483647 h 1166"/>
              <a:gd name="T40" fmla="*/ 2147483647 w 1887"/>
              <a:gd name="T41" fmla="*/ 2147483647 h 1166"/>
              <a:gd name="T42" fmla="*/ 2147483647 w 1887"/>
              <a:gd name="T43" fmla="*/ 2147483647 h 1166"/>
              <a:gd name="T44" fmla="*/ 2147483647 w 1887"/>
              <a:gd name="T45" fmla="*/ 2147483647 h 1166"/>
              <a:gd name="T46" fmla="*/ 2147483647 w 1887"/>
              <a:gd name="T47" fmla="*/ 2147483647 h 1166"/>
              <a:gd name="T48" fmla="*/ 2147483647 w 1887"/>
              <a:gd name="T49" fmla="*/ 2147483647 h 1166"/>
              <a:gd name="T50" fmla="*/ 2147483647 w 1887"/>
              <a:gd name="T51" fmla="*/ 2147483647 h 1166"/>
              <a:gd name="T52" fmla="*/ 2147483647 w 1887"/>
              <a:gd name="T53" fmla="*/ 2147483647 h 1166"/>
              <a:gd name="T54" fmla="*/ 2147483647 w 1887"/>
              <a:gd name="T55" fmla="*/ 2147483647 h 1166"/>
              <a:gd name="T56" fmla="*/ 2147483647 w 1887"/>
              <a:gd name="T57" fmla="*/ 2147483647 h 1166"/>
              <a:gd name="T58" fmla="*/ 2147483647 w 1887"/>
              <a:gd name="T59" fmla="*/ 2147483647 h 1166"/>
              <a:gd name="T60" fmla="*/ 2147483647 w 1887"/>
              <a:gd name="T61" fmla="*/ 2147483647 h 1166"/>
              <a:gd name="T62" fmla="*/ 2147483647 w 1887"/>
              <a:gd name="T63" fmla="*/ 2147483647 h 1166"/>
              <a:gd name="T64" fmla="*/ 2147483647 w 1887"/>
              <a:gd name="T65" fmla="*/ 2147483647 h 1166"/>
              <a:gd name="T66" fmla="*/ 2147483647 w 1887"/>
              <a:gd name="T67" fmla="*/ 2147483647 h 1166"/>
              <a:gd name="T68" fmla="*/ 2147483647 w 1887"/>
              <a:gd name="T69" fmla="*/ 2147483647 h 1166"/>
              <a:gd name="T70" fmla="*/ 2147483647 w 1887"/>
              <a:gd name="T71" fmla="*/ 2147483647 h 1166"/>
              <a:gd name="T72" fmla="*/ 2147483647 w 1887"/>
              <a:gd name="T73" fmla="*/ 2147483647 h 1166"/>
              <a:gd name="T74" fmla="*/ 2147483647 w 1887"/>
              <a:gd name="T75" fmla="*/ 2147483647 h 1166"/>
              <a:gd name="T76" fmla="*/ 2147483647 w 1887"/>
              <a:gd name="T77" fmla="*/ 2147483647 h 1166"/>
              <a:gd name="T78" fmla="*/ 2147483647 w 1887"/>
              <a:gd name="T79" fmla="*/ 2147483647 h 1166"/>
              <a:gd name="T80" fmla="*/ 2147483647 w 1887"/>
              <a:gd name="T81" fmla="*/ 2147483647 h 1166"/>
              <a:gd name="T82" fmla="*/ 2147483647 w 1887"/>
              <a:gd name="T83" fmla="*/ 2147483647 h 1166"/>
              <a:gd name="T84" fmla="*/ 2147483647 w 1887"/>
              <a:gd name="T85" fmla="*/ 2147483647 h 1166"/>
              <a:gd name="T86" fmla="*/ 2147483647 w 1887"/>
              <a:gd name="T87" fmla="*/ 2147483647 h 1166"/>
              <a:gd name="T88" fmla="*/ 2147483647 w 1887"/>
              <a:gd name="T89" fmla="*/ 2147483647 h 116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887"/>
              <a:gd name="T136" fmla="*/ 0 h 1166"/>
              <a:gd name="T137" fmla="*/ 1887 w 1887"/>
              <a:gd name="T138" fmla="*/ 1166 h 116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887" h="1166">
                <a:moveTo>
                  <a:pt x="267" y="45"/>
                </a:moveTo>
                <a:cubicBezTo>
                  <a:pt x="188" y="47"/>
                  <a:pt x="122" y="39"/>
                  <a:pt x="51" y="66"/>
                </a:cubicBezTo>
                <a:cubicBezTo>
                  <a:pt x="35" y="90"/>
                  <a:pt x="37" y="109"/>
                  <a:pt x="31" y="138"/>
                </a:cubicBezTo>
                <a:cubicBezTo>
                  <a:pt x="26" y="160"/>
                  <a:pt x="12" y="186"/>
                  <a:pt x="0" y="204"/>
                </a:cubicBezTo>
                <a:cubicBezTo>
                  <a:pt x="3" y="278"/>
                  <a:pt x="7" y="319"/>
                  <a:pt x="20" y="384"/>
                </a:cubicBezTo>
                <a:cubicBezTo>
                  <a:pt x="22" y="401"/>
                  <a:pt x="21" y="419"/>
                  <a:pt x="25" y="436"/>
                </a:cubicBezTo>
                <a:cubicBezTo>
                  <a:pt x="26" y="442"/>
                  <a:pt x="34" y="445"/>
                  <a:pt x="36" y="451"/>
                </a:cubicBezTo>
                <a:cubicBezTo>
                  <a:pt x="47" y="487"/>
                  <a:pt x="42" y="529"/>
                  <a:pt x="56" y="564"/>
                </a:cubicBezTo>
                <a:cubicBezTo>
                  <a:pt x="66" y="589"/>
                  <a:pt x="92" y="601"/>
                  <a:pt x="108" y="621"/>
                </a:cubicBezTo>
                <a:cubicBezTo>
                  <a:pt x="126" y="644"/>
                  <a:pt x="136" y="658"/>
                  <a:pt x="154" y="678"/>
                </a:cubicBezTo>
                <a:cubicBezTo>
                  <a:pt x="168" y="720"/>
                  <a:pt x="144" y="658"/>
                  <a:pt x="180" y="708"/>
                </a:cubicBezTo>
                <a:cubicBezTo>
                  <a:pt x="184" y="714"/>
                  <a:pt x="181" y="723"/>
                  <a:pt x="185" y="729"/>
                </a:cubicBezTo>
                <a:cubicBezTo>
                  <a:pt x="193" y="740"/>
                  <a:pt x="208" y="744"/>
                  <a:pt x="216" y="755"/>
                </a:cubicBezTo>
                <a:cubicBezTo>
                  <a:pt x="229" y="773"/>
                  <a:pt x="231" y="791"/>
                  <a:pt x="247" y="806"/>
                </a:cubicBezTo>
                <a:cubicBezTo>
                  <a:pt x="251" y="820"/>
                  <a:pt x="258" y="833"/>
                  <a:pt x="262" y="847"/>
                </a:cubicBezTo>
                <a:cubicBezTo>
                  <a:pt x="263" y="852"/>
                  <a:pt x="266" y="885"/>
                  <a:pt x="272" y="894"/>
                </a:cubicBezTo>
                <a:cubicBezTo>
                  <a:pt x="282" y="910"/>
                  <a:pt x="326" y="941"/>
                  <a:pt x="344" y="950"/>
                </a:cubicBezTo>
                <a:cubicBezTo>
                  <a:pt x="367" y="981"/>
                  <a:pt x="414" y="1008"/>
                  <a:pt x="452" y="1017"/>
                </a:cubicBezTo>
                <a:cubicBezTo>
                  <a:pt x="466" y="1024"/>
                  <a:pt x="479" y="1032"/>
                  <a:pt x="493" y="1038"/>
                </a:cubicBezTo>
                <a:cubicBezTo>
                  <a:pt x="513" y="1046"/>
                  <a:pt x="535" y="1049"/>
                  <a:pt x="555" y="1058"/>
                </a:cubicBezTo>
                <a:cubicBezTo>
                  <a:pt x="617" y="1086"/>
                  <a:pt x="627" y="1112"/>
                  <a:pt x="689" y="1120"/>
                </a:cubicBezTo>
                <a:cubicBezTo>
                  <a:pt x="715" y="1126"/>
                  <a:pt x="754" y="1154"/>
                  <a:pt x="776" y="1156"/>
                </a:cubicBezTo>
                <a:cubicBezTo>
                  <a:pt x="877" y="1165"/>
                  <a:pt x="1080" y="1166"/>
                  <a:pt x="1080" y="1166"/>
                </a:cubicBezTo>
                <a:cubicBezTo>
                  <a:pt x="1322" y="1160"/>
                  <a:pt x="1219" y="1162"/>
                  <a:pt x="1352" y="1140"/>
                </a:cubicBezTo>
                <a:cubicBezTo>
                  <a:pt x="1381" y="1122"/>
                  <a:pt x="1417" y="1110"/>
                  <a:pt x="1450" y="1099"/>
                </a:cubicBezTo>
                <a:cubicBezTo>
                  <a:pt x="1507" y="1045"/>
                  <a:pt x="1537" y="1022"/>
                  <a:pt x="1620" y="1002"/>
                </a:cubicBezTo>
                <a:cubicBezTo>
                  <a:pt x="1649" y="984"/>
                  <a:pt x="1677" y="972"/>
                  <a:pt x="1702" y="950"/>
                </a:cubicBezTo>
                <a:cubicBezTo>
                  <a:pt x="1718" y="936"/>
                  <a:pt x="1736" y="905"/>
                  <a:pt x="1753" y="894"/>
                </a:cubicBezTo>
                <a:cubicBezTo>
                  <a:pt x="1813" y="856"/>
                  <a:pt x="1756" y="910"/>
                  <a:pt x="1810" y="868"/>
                </a:cubicBezTo>
                <a:cubicBezTo>
                  <a:pt x="1820" y="860"/>
                  <a:pt x="1827" y="850"/>
                  <a:pt x="1836" y="842"/>
                </a:cubicBezTo>
                <a:cubicBezTo>
                  <a:pt x="1842" y="836"/>
                  <a:pt x="1849" y="832"/>
                  <a:pt x="1856" y="827"/>
                </a:cubicBezTo>
                <a:cubicBezTo>
                  <a:pt x="1865" y="789"/>
                  <a:pt x="1879" y="753"/>
                  <a:pt x="1887" y="714"/>
                </a:cubicBezTo>
                <a:cubicBezTo>
                  <a:pt x="1884" y="608"/>
                  <a:pt x="1883" y="509"/>
                  <a:pt x="1872" y="405"/>
                </a:cubicBezTo>
                <a:cubicBezTo>
                  <a:pt x="1868" y="370"/>
                  <a:pt x="1862" y="362"/>
                  <a:pt x="1841" y="338"/>
                </a:cubicBezTo>
                <a:cubicBezTo>
                  <a:pt x="1833" y="329"/>
                  <a:pt x="1820" y="307"/>
                  <a:pt x="1820" y="307"/>
                </a:cubicBezTo>
                <a:cubicBezTo>
                  <a:pt x="1808" y="272"/>
                  <a:pt x="1784" y="239"/>
                  <a:pt x="1748" y="230"/>
                </a:cubicBezTo>
                <a:cubicBezTo>
                  <a:pt x="1693" y="193"/>
                  <a:pt x="1624" y="187"/>
                  <a:pt x="1558" y="174"/>
                </a:cubicBezTo>
                <a:cubicBezTo>
                  <a:pt x="1528" y="162"/>
                  <a:pt x="1504" y="154"/>
                  <a:pt x="1471" y="148"/>
                </a:cubicBezTo>
                <a:cubicBezTo>
                  <a:pt x="1441" y="123"/>
                  <a:pt x="1414" y="114"/>
                  <a:pt x="1378" y="102"/>
                </a:cubicBezTo>
                <a:cubicBezTo>
                  <a:pt x="1328" y="47"/>
                  <a:pt x="1257" y="56"/>
                  <a:pt x="1188" y="50"/>
                </a:cubicBezTo>
                <a:cubicBezTo>
                  <a:pt x="1174" y="49"/>
                  <a:pt x="1161" y="46"/>
                  <a:pt x="1147" y="45"/>
                </a:cubicBezTo>
                <a:cubicBezTo>
                  <a:pt x="1113" y="43"/>
                  <a:pt x="1078" y="42"/>
                  <a:pt x="1044" y="40"/>
                </a:cubicBezTo>
                <a:cubicBezTo>
                  <a:pt x="816" y="13"/>
                  <a:pt x="989" y="30"/>
                  <a:pt x="524" y="24"/>
                </a:cubicBezTo>
                <a:cubicBezTo>
                  <a:pt x="441" y="12"/>
                  <a:pt x="352" y="0"/>
                  <a:pt x="272" y="30"/>
                </a:cubicBezTo>
                <a:cubicBezTo>
                  <a:pt x="261" y="46"/>
                  <a:pt x="256" y="45"/>
                  <a:pt x="267" y="45"/>
                </a:cubicBezTo>
                <a:close/>
              </a:path>
            </a:pathLst>
          </a:custGeom>
          <a:solidFill>
            <a:srgbClr val="FFCC99">
              <a:alpha val="1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16"/>
          <p:cNvSpPr>
            <a:spLocks/>
          </p:cNvSpPr>
          <p:nvPr/>
        </p:nvSpPr>
        <p:spPr bwMode="auto">
          <a:xfrm>
            <a:off x="1057275" y="2041525"/>
            <a:ext cx="2878138" cy="1395413"/>
          </a:xfrm>
          <a:custGeom>
            <a:avLst/>
            <a:gdLst>
              <a:gd name="T0" fmla="*/ 2147483647 w 1813"/>
              <a:gd name="T1" fmla="*/ 2147483647 h 879"/>
              <a:gd name="T2" fmla="*/ 2147483647 w 1813"/>
              <a:gd name="T3" fmla="*/ 2147483647 h 879"/>
              <a:gd name="T4" fmla="*/ 2147483647 w 1813"/>
              <a:gd name="T5" fmla="*/ 2147483647 h 879"/>
              <a:gd name="T6" fmla="*/ 2147483647 w 1813"/>
              <a:gd name="T7" fmla="*/ 2147483647 h 879"/>
              <a:gd name="T8" fmla="*/ 2147483647 w 1813"/>
              <a:gd name="T9" fmla="*/ 2147483647 h 879"/>
              <a:gd name="T10" fmla="*/ 2147483647 w 1813"/>
              <a:gd name="T11" fmla="*/ 2147483647 h 879"/>
              <a:gd name="T12" fmla="*/ 2147483647 w 1813"/>
              <a:gd name="T13" fmla="*/ 2147483647 h 879"/>
              <a:gd name="T14" fmla="*/ 2147483647 w 1813"/>
              <a:gd name="T15" fmla="*/ 2147483647 h 879"/>
              <a:gd name="T16" fmla="*/ 2147483647 w 1813"/>
              <a:gd name="T17" fmla="*/ 2147483647 h 879"/>
              <a:gd name="T18" fmla="*/ 2147483647 w 1813"/>
              <a:gd name="T19" fmla="*/ 2147483647 h 879"/>
              <a:gd name="T20" fmla="*/ 2147483647 w 1813"/>
              <a:gd name="T21" fmla="*/ 2147483647 h 879"/>
              <a:gd name="T22" fmla="*/ 2147483647 w 1813"/>
              <a:gd name="T23" fmla="*/ 2147483647 h 879"/>
              <a:gd name="T24" fmla="*/ 2147483647 w 1813"/>
              <a:gd name="T25" fmla="*/ 2147483647 h 879"/>
              <a:gd name="T26" fmla="*/ 2147483647 w 1813"/>
              <a:gd name="T27" fmla="*/ 2147483647 h 879"/>
              <a:gd name="T28" fmla="*/ 2147483647 w 1813"/>
              <a:gd name="T29" fmla="*/ 2147483647 h 879"/>
              <a:gd name="T30" fmla="*/ 2147483647 w 1813"/>
              <a:gd name="T31" fmla="*/ 2147483647 h 879"/>
              <a:gd name="T32" fmla="*/ 2147483647 w 1813"/>
              <a:gd name="T33" fmla="*/ 2147483647 h 879"/>
              <a:gd name="T34" fmla="*/ 2147483647 w 1813"/>
              <a:gd name="T35" fmla="*/ 2147483647 h 879"/>
              <a:gd name="T36" fmla="*/ 2147483647 w 1813"/>
              <a:gd name="T37" fmla="*/ 2147483647 h 879"/>
              <a:gd name="T38" fmla="*/ 2147483647 w 1813"/>
              <a:gd name="T39" fmla="*/ 2147483647 h 879"/>
              <a:gd name="T40" fmla="*/ 2147483647 w 1813"/>
              <a:gd name="T41" fmla="*/ 2147483647 h 879"/>
              <a:gd name="T42" fmla="*/ 2147483647 w 1813"/>
              <a:gd name="T43" fmla="*/ 2147483647 h 879"/>
              <a:gd name="T44" fmla="*/ 2147483647 w 1813"/>
              <a:gd name="T45" fmla="*/ 2147483647 h 879"/>
              <a:gd name="T46" fmla="*/ 2147483647 w 1813"/>
              <a:gd name="T47" fmla="*/ 2147483647 h 879"/>
              <a:gd name="T48" fmla="*/ 2147483647 w 1813"/>
              <a:gd name="T49" fmla="*/ 2147483647 h 87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813"/>
              <a:gd name="T76" fmla="*/ 0 h 879"/>
              <a:gd name="T77" fmla="*/ 1813 w 1813"/>
              <a:gd name="T78" fmla="*/ 879 h 879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813" h="879">
                <a:moveTo>
                  <a:pt x="568" y="36"/>
                </a:moveTo>
                <a:cubicBezTo>
                  <a:pt x="541" y="6"/>
                  <a:pt x="481" y="9"/>
                  <a:pt x="445" y="5"/>
                </a:cubicBezTo>
                <a:cubicBezTo>
                  <a:pt x="400" y="12"/>
                  <a:pt x="355" y="16"/>
                  <a:pt x="311" y="25"/>
                </a:cubicBezTo>
                <a:cubicBezTo>
                  <a:pt x="297" y="28"/>
                  <a:pt x="270" y="41"/>
                  <a:pt x="270" y="41"/>
                </a:cubicBezTo>
                <a:cubicBezTo>
                  <a:pt x="233" y="73"/>
                  <a:pt x="203" y="97"/>
                  <a:pt x="167" y="133"/>
                </a:cubicBezTo>
                <a:cubicBezTo>
                  <a:pt x="161" y="139"/>
                  <a:pt x="159" y="149"/>
                  <a:pt x="152" y="154"/>
                </a:cubicBezTo>
                <a:cubicBezTo>
                  <a:pt x="104" y="193"/>
                  <a:pt x="43" y="214"/>
                  <a:pt x="8" y="267"/>
                </a:cubicBezTo>
                <a:cubicBezTo>
                  <a:pt x="0" y="303"/>
                  <a:pt x="17" y="334"/>
                  <a:pt x="23" y="370"/>
                </a:cubicBezTo>
                <a:cubicBezTo>
                  <a:pt x="25" y="447"/>
                  <a:pt x="21" y="524"/>
                  <a:pt x="28" y="601"/>
                </a:cubicBezTo>
                <a:cubicBezTo>
                  <a:pt x="29" y="607"/>
                  <a:pt x="39" y="604"/>
                  <a:pt x="44" y="607"/>
                </a:cubicBezTo>
                <a:cubicBezTo>
                  <a:pt x="63" y="617"/>
                  <a:pt x="82" y="626"/>
                  <a:pt x="100" y="637"/>
                </a:cubicBezTo>
                <a:cubicBezTo>
                  <a:pt x="158" y="673"/>
                  <a:pt x="265" y="661"/>
                  <a:pt x="327" y="663"/>
                </a:cubicBezTo>
                <a:cubicBezTo>
                  <a:pt x="499" y="697"/>
                  <a:pt x="683" y="686"/>
                  <a:pt x="856" y="689"/>
                </a:cubicBezTo>
                <a:cubicBezTo>
                  <a:pt x="942" y="694"/>
                  <a:pt x="1028" y="695"/>
                  <a:pt x="1113" y="704"/>
                </a:cubicBezTo>
                <a:cubicBezTo>
                  <a:pt x="1129" y="706"/>
                  <a:pt x="1171" y="724"/>
                  <a:pt x="1191" y="730"/>
                </a:cubicBezTo>
                <a:cubicBezTo>
                  <a:pt x="1201" y="733"/>
                  <a:pt x="1221" y="740"/>
                  <a:pt x="1221" y="740"/>
                </a:cubicBezTo>
                <a:cubicBezTo>
                  <a:pt x="1419" y="738"/>
                  <a:pt x="1703" y="879"/>
                  <a:pt x="1813" y="715"/>
                </a:cubicBezTo>
                <a:cubicBezTo>
                  <a:pt x="1805" y="623"/>
                  <a:pt x="1754" y="530"/>
                  <a:pt x="1695" y="457"/>
                </a:cubicBezTo>
                <a:cubicBezTo>
                  <a:pt x="1693" y="445"/>
                  <a:pt x="1691" y="433"/>
                  <a:pt x="1689" y="421"/>
                </a:cubicBezTo>
                <a:cubicBezTo>
                  <a:pt x="1686" y="404"/>
                  <a:pt x="1679" y="370"/>
                  <a:pt x="1679" y="370"/>
                </a:cubicBezTo>
                <a:cubicBezTo>
                  <a:pt x="1678" y="309"/>
                  <a:pt x="1734" y="135"/>
                  <a:pt x="1638" y="103"/>
                </a:cubicBezTo>
                <a:cubicBezTo>
                  <a:pt x="1594" y="71"/>
                  <a:pt x="1495" y="57"/>
                  <a:pt x="1443" y="56"/>
                </a:cubicBezTo>
                <a:cubicBezTo>
                  <a:pt x="1210" y="53"/>
                  <a:pt x="976" y="53"/>
                  <a:pt x="743" y="51"/>
                </a:cubicBezTo>
                <a:cubicBezTo>
                  <a:pt x="654" y="44"/>
                  <a:pt x="689" y="49"/>
                  <a:pt x="635" y="15"/>
                </a:cubicBezTo>
                <a:cubicBezTo>
                  <a:pt x="546" y="20"/>
                  <a:pt x="534" y="0"/>
                  <a:pt x="568" y="36"/>
                </a:cubicBezTo>
                <a:close/>
              </a:path>
            </a:pathLst>
          </a:custGeom>
          <a:solidFill>
            <a:srgbClr val="FFCC99">
              <a:alpha val="1215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Text Box 17"/>
          <p:cNvSpPr txBox="1">
            <a:spLocks noChangeArrowheads="1"/>
          </p:cNvSpPr>
          <p:nvPr/>
        </p:nvSpPr>
        <p:spPr bwMode="auto">
          <a:xfrm>
            <a:off x="6156325" y="3211513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Automata/machines</a:t>
            </a:r>
          </a:p>
        </p:txBody>
      </p:sp>
      <p:sp>
        <p:nvSpPr>
          <p:cNvPr id="5134" name="Text Box 19"/>
          <p:cNvSpPr txBox="1">
            <a:spLocks noChangeArrowheads="1"/>
          </p:cNvSpPr>
          <p:nvPr/>
        </p:nvSpPr>
        <p:spPr bwMode="auto">
          <a:xfrm>
            <a:off x="609600" y="2971800"/>
            <a:ext cx="1539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Syntactical </a:t>
            </a:r>
            <a:br>
              <a:rPr lang="en-US" altLang="x-none"/>
            </a:br>
            <a:r>
              <a:rPr lang="en-US" altLang="x-none"/>
              <a:t>expressions</a:t>
            </a:r>
          </a:p>
        </p:txBody>
      </p:sp>
      <p:sp>
        <p:nvSpPr>
          <p:cNvPr id="5135" name="Text Box 20"/>
          <p:cNvSpPr txBox="1">
            <a:spLocks noChangeArrowheads="1"/>
          </p:cNvSpPr>
          <p:nvPr/>
        </p:nvSpPr>
        <p:spPr bwMode="auto">
          <a:xfrm>
            <a:off x="4479925" y="5345113"/>
            <a:ext cx="2160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Formal language </a:t>
            </a:r>
            <a:br>
              <a:rPr lang="en-US" altLang="x-none"/>
            </a:br>
            <a:r>
              <a:rPr lang="en-US" altLang="x-none"/>
              <a:t>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True or False?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x-none" sz="2800"/>
              <a:t>Let R and S be two regular expressions. Then: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endParaRPr lang="en-US" altLang="x-none" sz="28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400"/>
              <a:t>((R*)*)* = R*				?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4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400"/>
              <a:t>(R+S)* = R* + S*			?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4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400"/>
              <a:t>(RS + R)* RS = (RR*S)*		?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4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400"/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800"/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800"/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3668762-AE66-9B4F-B260-33CB86A9DCC5}" type="slidenum">
              <a:rPr lang="en-US" altLang="x-none" sz="1400"/>
              <a:pPr/>
              <a:t>30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Summary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/>
              <a:t>Regular expressions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Equivalence to finite automata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DFA to regular expression conversion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Regular expression to </a:t>
            </a:r>
            <a:r>
              <a:rPr lang="en-US" altLang="x-none">
                <a:ea typeface="ＭＳ Ｐゴシック" charset="-128"/>
                <a:sym typeface="Symbol" charset="2"/>
              </a:rPr>
              <a:t></a:t>
            </a:r>
            <a:r>
              <a:rPr lang="en-US" altLang="x-none">
                <a:ea typeface="ＭＳ Ｐゴシック" charset="-128"/>
              </a:rPr>
              <a:t>-NFA conversion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Algebraic laws of regular expressions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Unix regular expressions and Lexical Analyzer 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C647F85-D353-EF4E-98F7-5C06AE340055}" type="slidenum">
              <a:rPr lang="en-US" altLang="x-none" sz="1400"/>
              <a:pPr/>
              <a:t>31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Language Operators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sz="2800" u="sng"/>
              <a:t>Union</a:t>
            </a:r>
            <a:r>
              <a:rPr lang="en-US" altLang="x-none" sz="2800"/>
              <a:t> of two languages:</a:t>
            </a:r>
          </a:p>
          <a:p>
            <a:pPr lvl="1" eaLnBrk="1" hangingPunct="1"/>
            <a:r>
              <a:rPr lang="en-US" altLang="x-none" sz="2400" b="1">
                <a:solidFill>
                  <a:schemeClr val="hlink"/>
                </a:solidFill>
              </a:rPr>
              <a:t>L U M</a:t>
            </a:r>
            <a:r>
              <a:rPr lang="en-US" altLang="x-none" sz="2400"/>
              <a:t> = all strings that are either in L or M</a:t>
            </a:r>
          </a:p>
          <a:p>
            <a:pPr lvl="1" eaLnBrk="1" hangingPunct="1"/>
            <a:r>
              <a:rPr lang="en-US" altLang="x-none" sz="2400" u="sng"/>
              <a:t>Note:</a:t>
            </a:r>
            <a:r>
              <a:rPr lang="en-US" altLang="x-none" sz="2400"/>
              <a:t> A union of two languages produces a third language</a:t>
            </a:r>
          </a:p>
          <a:p>
            <a:pPr eaLnBrk="1" hangingPunct="1"/>
            <a:endParaRPr lang="en-US" altLang="x-none" sz="2800"/>
          </a:p>
          <a:p>
            <a:pPr eaLnBrk="1" hangingPunct="1"/>
            <a:r>
              <a:rPr lang="en-US" altLang="x-none" sz="2800" u="sng"/>
              <a:t>Concatenation</a:t>
            </a:r>
            <a:r>
              <a:rPr lang="en-US" altLang="x-none" sz="2800"/>
              <a:t> of two languages:</a:t>
            </a:r>
          </a:p>
          <a:p>
            <a:pPr lvl="1" eaLnBrk="1" hangingPunct="1"/>
            <a:r>
              <a:rPr lang="en-US" altLang="x-none" sz="2400" b="1">
                <a:solidFill>
                  <a:schemeClr val="hlink"/>
                </a:solidFill>
              </a:rPr>
              <a:t>L . M</a:t>
            </a:r>
            <a:r>
              <a:rPr lang="en-US" altLang="x-none" sz="2400"/>
              <a:t> = all strings that are of the form </a:t>
            </a:r>
            <a:r>
              <a:rPr lang="en-US" altLang="x-none" sz="2400" i="1"/>
              <a:t>xy </a:t>
            </a:r>
            <a:br>
              <a:rPr lang="en-US" altLang="x-none" sz="2400" i="1"/>
            </a:br>
            <a:r>
              <a:rPr lang="en-US" altLang="x-none" sz="2400" i="1"/>
              <a:t>	</a:t>
            </a:r>
            <a:r>
              <a:rPr lang="en-US" altLang="x-none" sz="2400"/>
              <a:t>s.t., x </a:t>
            </a:r>
            <a:r>
              <a:rPr lang="en-US" altLang="x-none" sz="2400">
                <a:sym typeface="Symbol" charset="2"/>
              </a:rPr>
              <a:t></a:t>
            </a:r>
            <a:r>
              <a:rPr lang="en-US" altLang="x-none" sz="2400"/>
              <a:t> L and y </a:t>
            </a:r>
            <a:r>
              <a:rPr lang="en-US" altLang="x-none" sz="2400">
                <a:sym typeface="Symbol" charset="2"/>
              </a:rPr>
              <a:t></a:t>
            </a:r>
            <a:r>
              <a:rPr lang="en-US" altLang="x-none" sz="2400"/>
              <a:t> M</a:t>
            </a:r>
          </a:p>
          <a:p>
            <a:pPr lvl="1" eaLnBrk="1" hangingPunct="1"/>
            <a:r>
              <a:rPr lang="en-US" altLang="x-none" sz="2400"/>
              <a:t>The </a:t>
            </a:r>
            <a:r>
              <a:rPr lang="en-US" altLang="x-none" sz="2400" i="1"/>
              <a:t>dot </a:t>
            </a:r>
            <a:r>
              <a:rPr lang="en-US" altLang="x-none" sz="2400"/>
              <a:t>operator is usually omitted </a:t>
            </a:r>
          </a:p>
          <a:p>
            <a:pPr lvl="2" eaLnBrk="1" hangingPunct="1"/>
            <a:r>
              <a:rPr lang="en-US" altLang="x-none" sz="2000"/>
              <a:t>i.e., </a:t>
            </a:r>
            <a:r>
              <a:rPr lang="en-US" altLang="x-none" sz="2000" b="1">
                <a:solidFill>
                  <a:schemeClr val="hlink"/>
                </a:solidFill>
              </a:rPr>
              <a:t>LM</a:t>
            </a:r>
            <a:r>
              <a:rPr lang="en-US" altLang="x-none" sz="2000" b="1"/>
              <a:t> </a:t>
            </a:r>
            <a:r>
              <a:rPr lang="en-US" altLang="x-none" sz="2000"/>
              <a:t>is same as L.M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473C092-B473-1A4C-B490-77380D789FC3}" type="slidenum">
              <a:rPr lang="en-US" altLang="x-none" sz="1400"/>
              <a:pPr/>
              <a:t>4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4000"/>
              <a:t>Kleene Closure (the * operator)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2000" u="sng"/>
              <a:t>Kleene Closure</a:t>
            </a:r>
            <a:r>
              <a:rPr lang="en-US" altLang="x-none" sz="2000"/>
              <a:t> of a given language L: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0</a:t>
            </a:r>
            <a:r>
              <a:rPr lang="en-US" altLang="x-none" sz="1800"/>
              <a:t>= {</a:t>
            </a:r>
            <a:r>
              <a:rPr lang="en-US" altLang="x-none" sz="2000">
                <a:ea typeface="ＭＳ Ｐゴシック" charset="-128"/>
                <a:sym typeface="Symbol" charset="2"/>
              </a:rPr>
              <a:t></a:t>
            </a:r>
            <a:r>
              <a:rPr lang="en-US" altLang="x-none" sz="1800">
                <a:ea typeface="ＭＳ Ｐゴシック" charset="-128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1</a:t>
            </a:r>
            <a:r>
              <a:rPr lang="en-US" altLang="x-none" sz="1800"/>
              <a:t>= {w | for some w </a:t>
            </a:r>
            <a:r>
              <a:rPr lang="en-US" altLang="x-none" sz="2000">
                <a:sym typeface="Symbol" charset="2"/>
              </a:rPr>
              <a:t></a:t>
            </a:r>
            <a:r>
              <a:rPr lang="en-US" altLang="x-none" sz="1800"/>
              <a:t> L}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2</a:t>
            </a:r>
            <a:r>
              <a:rPr lang="en-US" altLang="x-none" sz="1800"/>
              <a:t>= { w</a:t>
            </a:r>
            <a:r>
              <a:rPr lang="en-US" altLang="x-none" sz="1800" baseline="-25000"/>
              <a:t>1</a:t>
            </a:r>
            <a:r>
              <a:rPr lang="en-US" altLang="x-none" sz="1800"/>
              <a:t>w</a:t>
            </a:r>
            <a:r>
              <a:rPr lang="en-US" altLang="x-none" sz="1800" baseline="-25000"/>
              <a:t>2 </a:t>
            </a:r>
            <a:r>
              <a:rPr lang="en-US" altLang="x-none" sz="1800"/>
              <a:t>| w</a:t>
            </a:r>
            <a:r>
              <a:rPr lang="en-US" altLang="x-none" sz="1800" baseline="-25000"/>
              <a:t>1</a:t>
            </a:r>
            <a:r>
              <a:rPr lang="en-US" altLang="x-none" sz="1800"/>
              <a:t> </a:t>
            </a:r>
            <a:r>
              <a:rPr lang="en-US" altLang="x-none" sz="2000">
                <a:sym typeface="Symbol" charset="2"/>
              </a:rPr>
              <a:t></a:t>
            </a:r>
            <a:r>
              <a:rPr lang="en-US" altLang="x-none" sz="1800"/>
              <a:t> L, w</a:t>
            </a:r>
            <a:r>
              <a:rPr lang="en-US" altLang="x-none" sz="1800" baseline="-25000"/>
              <a:t>2</a:t>
            </a:r>
            <a:r>
              <a:rPr lang="en-US" altLang="x-none" sz="1800"/>
              <a:t> </a:t>
            </a:r>
            <a:r>
              <a:rPr lang="en-US" altLang="x-none" sz="2000">
                <a:sym typeface="Symbol" charset="2"/>
              </a:rPr>
              <a:t></a:t>
            </a:r>
            <a:r>
              <a:rPr lang="en-US" altLang="x-none" sz="1800"/>
              <a:t> L (duplicates allowed)}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i</a:t>
            </a:r>
            <a:r>
              <a:rPr lang="en-US" altLang="x-none" sz="1800"/>
              <a:t>= { w</a:t>
            </a:r>
            <a:r>
              <a:rPr lang="en-US" altLang="x-none" sz="1800" baseline="-25000"/>
              <a:t>1</a:t>
            </a:r>
            <a:r>
              <a:rPr lang="en-US" altLang="x-none" sz="1800"/>
              <a:t>w</a:t>
            </a:r>
            <a:r>
              <a:rPr lang="en-US" altLang="x-none" sz="1800" baseline="-25000"/>
              <a:t>2</a:t>
            </a:r>
            <a:r>
              <a:rPr lang="en-US" altLang="x-none" sz="1800"/>
              <a:t>…w</a:t>
            </a:r>
            <a:r>
              <a:rPr lang="en-US" altLang="x-none" sz="1800" baseline="-25000"/>
              <a:t>i </a:t>
            </a:r>
            <a:r>
              <a:rPr lang="en-US" altLang="x-none" sz="1800"/>
              <a:t>| all w’s chosen are </a:t>
            </a:r>
            <a:r>
              <a:rPr lang="en-US" altLang="x-none" sz="2000">
                <a:sym typeface="Symbol" charset="2"/>
              </a:rPr>
              <a:t></a:t>
            </a:r>
            <a:r>
              <a:rPr lang="en-US" altLang="x-none" sz="1800"/>
              <a:t> L (duplicates allowed)}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(Note: the choice of each w</a:t>
            </a:r>
            <a:r>
              <a:rPr lang="en-US" altLang="x-none" sz="1800" baseline="-25000"/>
              <a:t>i</a:t>
            </a:r>
            <a:r>
              <a:rPr lang="en-US" altLang="x-none" sz="1800"/>
              <a:t> is independent)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 b="1">
                <a:solidFill>
                  <a:schemeClr val="hlink"/>
                </a:solidFill>
              </a:rPr>
              <a:t>L* </a:t>
            </a:r>
            <a:r>
              <a:rPr lang="en-US" altLang="x-none" sz="1800">
                <a:solidFill>
                  <a:schemeClr val="hlink"/>
                </a:solidFill>
              </a:rPr>
              <a:t>= </a:t>
            </a:r>
            <a:r>
              <a:rPr lang="en-US" altLang="x-none" sz="2400">
                <a:solidFill>
                  <a:schemeClr val="hlink"/>
                </a:solidFill>
              </a:rPr>
              <a:t>U</a:t>
            </a:r>
            <a:r>
              <a:rPr lang="en-US" altLang="x-none" sz="1600" baseline="-25000">
                <a:solidFill>
                  <a:schemeClr val="hlink"/>
                </a:solidFill>
              </a:rPr>
              <a:t>i</a:t>
            </a:r>
            <a:r>
              <a:rPr lang="en-US" altLang="x-none" sz="1600" baseline="-25000">
                <a:solidFill>
                  <a:schemeClr val="hlink"/>
                </a:solidFill>
                <a:ea typeface="Arial" charset="0"/>
                <a:cs typeface="Arial" charset="0"/>
              </a:rPr>
              <a:t>≥0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L</a:t>
            </a:r>
            <a:r>
              <a:rPr lang="en-US" altLang="x-none" sz="1800" baseline="30000">
                <a:solidFill>
                  <a:schemeClr val="hlink"/>
                </a:solidFill>
                <a:ea typeface="Arial" charset="0"/>
                <a:cs typeface="Arial" charset="0"/>
              </a:rPr>
              <a:t>i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1800">
                <a:ea typeface="Arial" charset="0"/>
                <a:cs typeface="Arial" charset="0"/>
              </a:rPr>
              <a:t>(arbitrary number of concatenations)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u="sng"/>
              <a:t>Example:</a:t>
            </a:r>
            <a:r>
              <a:rPr lang="en-US" altLang="x-none" sz="200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000"/>
              <a:t>Let L = { </a:t>
            </a:r>
            <a:r>
              <a:rPr lang="en-US" altLang="x-none" sz="2000">
                <a:solidFill>
                  <a:schemeClr val="hlink"/>
                </a:solidFill>
              </a:rPr>
              <a:t>1</a:t>
            </a:r>
            <a:r>
              <a:rPr lang="en-US" altLang="x-none" sz="2000"/>
              <a:t>, </a:t>
            </a:r>
            <a:r>
              <a:rPr lang="en-US" altLang="x-none" sz="2000">
                <a:solidFill>
                  <a:schemeClr val="folHlink"/>
                </a:solidFill>
              </a:rPr>
              <a:t>00</a:t>
            </a:r>
            <a:r>
              <a:rPr lang="en-US" altLang="x-none" sz="200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0</a:t>
            </a:r>
            <a:r>
              <a:rPr lang="en-US" altLang="x-none" sz="1800"/>
              <a:t>= {</a:t>
            </a:r>
            <a:r>
              <a:rPr lang="en-US" altLang="x-none" sz="2000">
                <a:ea typeface="ＭＳ Ｐゴシック" charset="-128"/>
                <a:sym typeface="Symbol" charset="2"/>
              </a:rPr>
              <a:t></a:t>
            </a:r>
            <a:r>
              <a:rPr lang="en-US" altLang="x-none" sz="1800">
                <a:ea typeface="ＭＳ Ｐゴシック" charset="-128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1</a:t>
            </a:r>
            <a:r>
              <a:rPr lang="en-US" altLang="x-none" sz="1800"/>
              <a:t>= {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2</a:t>
            </a:r>
            <a:r>
              <a:rPr lang="en-US" altLang="x-none" sz="1800"/>
              <a:t>= {</a:t>
            </a:r>
            <a:r>
              <a:rPr lang="en-US" altLang="x-none" sz="1800">
                <a:solidFill>
                  <a:schemeClr val="hlink"/>
                </a:solidFill>
              </a:rPr>
              <a:t>11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0000</a:t>
            </a:r>
            <a:r>
              <a:rPr lang="en-US" altLang="x-none" sz="180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3</a:t>
            </a:r>
            <a:r>
              <a:rPr lang="en-US" altLang="x-none" sz="1800"/>
              <a:t>= {</a:t>
            </a:r>
            <a:r>
              <a:rPr lang="en-US" altLang="x-none" sz="1800">
                <a:solidFill>
                  <a:schemeClr val="hlink"/>
                </a:solidFill>
              </a:rPr>
              <a:t>111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hlink"/>
                </a:solidFill>
              </a:rPr>
              <a:t>11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>
                <a:solidFill>
                  <a:schemeClr val="folHlink"/>
                </a:solidFill>
              </a:rPr>
              <a:t>0000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000000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0000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>
                <a:solidFill>
                  <a:schemeClr val="hlink"/>
                </a:solidFill>
              </a:rPr>
              <a:t>11</a:t>
            </a:r>
            <a:r>
              <a:rPr lang="en-US" altLang="x-none" sz="180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 b="1">
                <a:solidFill>
                  <a:schemeClr val="hlink"/>
                </a:solidFill>
              </a:rPr>
              <a:t>L* </a:t>
            </a:r>
            <a:r>
              <a:rPr lang="en-US" altLang="x-none" sz="1800">
                <a:solidFill>
                  <a:schemeClr val="hlink"/>
                </a:solidFill>
              </a:rPr>
              <a:t>= 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L</a:t>
            </a:r>
            <a:r>
              <a:rPr lang="en-US" altLang="x-none" sz="1800" baseline="30000">
                <a:solidFill>
                  <a:schemeClr val="hlink"/>
                </a:solidFill>
                <a:ea typeface="Arial" charset="0"/>
                <a:cs typeface="Arial" charset="0"/>
              </a:rPr>
              <a:t>0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2400">
                <a:solidFill>
                  <a:schemeClr val="hlink"/>
                </a:solidFill>
              </a:rPr>
              <a:t>U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L</a:t>
            </a:r>
            <a:r>
              <a:rPr lang="en-US" altLang="x-none" sz="1800" baseline="30000">
                <a:solidFill>
                  <a:schemeClr val="hlink"/>
                </a:solidFill>
                <a:ea typeface="Arial" charset="0"/>
                <a:cs typeface="Arial" charset="0"/>
              </a:rPr>
              <a:t>1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2400">
                <a:solidFill>
                  <a:schemeClr val="hlink"/>
                </a:solidFill>
              </a:rPr>
              <a:t>U 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L</a:t>
            </a:r>
            <a:r>
              <a:rPr lang="en-US" altLang="x-none" sz="1800" baseline="30000">
                <a:solidFill>
                  <a:schemeClr val="hlink"/>
                </a:solidFill>
                <a:ea typeface="Arial" charset="0"/>
                <a:cs typeface="Arial" charset="0"/>
              </a:rPr>
              <a:t>2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2400">
                <a:solidFill>
                  <a:schemeClr val="hlink"/>
                </a:solidFill>
              </a:rPr>
              <a:t>U</a:t>
            </a:r>
            <a:r>
              <a:rPr lang="en-US" altLang="x-none" sz="1800">
                <a:ea typeface="Arial" charset="0"/>
                <a:cs typeface="Arial" charset="0"/>
              </a:rPr>
              <a:t> …</a:t>
            </a:r>
          </a:p>
          <a:p>
            <a:pPr eaLnBrk="1" hangingPunct="1">
              <a:lnSpc>
                <a:spcPct val="80000"/>
              </a:lnSpc>
            </a:pPr>
            <a:endParaRPr lang="en-US" altLang="x-none" sz="2000"/>
          </a:p>
          <a:p>
            <a:pPr eaLnBrk="1" hangingPunct="1">
              <a:lnSpc>
                <a:spcPct val="80000"/>
              </a:lnSpc>
            </a:pPr>
            <a:endParaRPr lang="en-US" altLang="x-none" sz="2000"/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C5A1737-CF05-044B-AE85-6EABE644D45F}" type="slidenum">
              <a:rPr lang="en-US" altLang="x-none" sz="1400"/>
              <a:pPr/>
              <a:t>5</a:t>
            </a:fld>
            <a:endParaRPr lang="en-US" altLang="x-none" sz="1400"/>
          </a:p>
        </p:txBody>
      </p:sp>
      <p:sp>
        <p:nvSpPr>
          <p:cNvPr id="5" name="Line Callout 3 4"/>
          <p:cNvSpPr>
            <a:spLocks/>
          </p:cNvSpPr>
          <p:nvPr/>
        </p:nvSpPr>
        <p:spPr bwMode="auto">
          <a:xfrm>
            <a:off x="1676400" y="228600"/>
            <a:ext cx="6553200" cy="6096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505662"/>
              <a:gd name="adj8" fmla="val 603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“i” here refers to how many strings to concatenate from the parent language L to produce strings in the language L</a:t>
            </a:r>
            <a:r>
              <a:rPr lang="en-US" altLang="x-none" sz="1600" baseline="30000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4000"/>
              <a:t>Kleene Closure (special notes)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0469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x-none" sz="2800" baseline="30000"/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L* is an infinite set iff |L|</a:t>
            </a:r>
            <a:r>
              <a:rPr lang="en-US" altLang="x-none" sz="2800">
                <a:ea typeface="Arial" charset="0"/>
                <a:cs typeface="Arial" charset="0"/>
              </a:rPr>
              <a:t>≥1 and </a:t>
            </a:r>
            <a:r>
              <a:rPr lang="en-US" altLang="x-none" sz="2800"/>
              <a:t> L≠{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80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If L={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800"/>
              <a:t>}, then L* = {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80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If L = </a:t>
            </a:r>
            <a:r>
              <a:rPr lang="el-GR" altLang="x-none" sz="2800"/>
              <a:t>Φ</a:t>
            </a:r>
            <a:r>
              <a:rPr lang="en-US" altLang="x-none" sz="2800"/>
              <a:t>, then L* = {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80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l-GR" altLang="x-none" sz="2800">
                <a:ea typeface="Arial" charset="0"/>
                <a:cs typeface="Arial" charset="0"/>
              </a:rPr>
              <a:t>Σ</a:t>
            </a:r>
            <a:r>
              <a:rPr lang="en-US" altLang="x-none" sz="2800">
                <a:ea typeface="Arial" charset="0"/>
                <a:cs typeface="Arial" charset="0"/>
              </a:rPr>
              <a:t>* denotes the set of all words over an alphabet </a:t>
            </a:r>
            <a:r>
              <a:rPr lang="el-GR" altLang="x-none" sz="2800">
                <a:ea typeface="Arial" charset="0"/>
                <a:cs typeface="Arial" charset="0"/>
              </a:rPr>
              <a:t>Σ</a:t>
            </a:r>
            <a:endParaRPr lang="en-US" altLang="x-none" sz="2800">
              <a:ea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>
                <a:ea typeface="Arial" charset="0"/>
                <a:cs typeface="Arial" charset="0"/>
              </a:rPr>
              <a:t>Therefore, an abbreviated way of saying there is an arbitrary language L over an alphabet </a:t>
            </a:r>
            <a:r>
              <a:rPr lang="el-GR" altLang="x-none" sz="2400">
                <a:ea typeface="Arial" charset="0"/>
                <a:cs typeface="Arial" charset="0"/>
              </a:rPr>
              <a:t>Σ </a:t>
            </a:r>
            <a:r>
              <a:rPr lang="en-US" altLang="x-none" sz="2400">
                <a:ea typeface="Arial" charset="0"/>
                <a:cs typeface="Arial" charset="0"/>
              </a:rPr>
              <a:t>is: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>
                <a:ea typeface="Arial" charset="0"/>
                <a:cs typeface="Arial" charset="0"/>
              </a:rPr>
              <a:t>L </a:t>
            </a:r>
            <a:r>
              <a:rPr lang="en-US" altLang="x-none" sz="2000">
                <a:ea typeface="Arial" charset="0"/>
                <a:cs typeface="Arial" charset="0"/>
                <a:sym typeface="Symbol" charset="2"/>
              </a:rPr>
              <a:t></a:t>
            </a:r>
            <a:r>
              <a:rPr lang="en-US" altLang="x-none" sz="2000">
                <a:ea typeface="Arial" charset="0"/>
                <a:cs typeface="Arial" charset="0"/>
              </a:rPr>
              <a:t> </a:t>
            </a:r>
            <a:r>
              <a:rPr lang="el-GR" altLang="x-none" sz="2000">
                <a:ea typeface="Arial" charset="0"/>
                <a:cs typeface="Arial" charset="0"/>
              </a:rPr>
              <a:t>Σ</a:t>
            </a:r>
            <a:r>
              <a:rPr lang="en-US" altLang="x-none" sz="2000">
                <a:ea typeface="Arial" charset="0"/>
                <a:cs typeface="Arial" charset="0"/>
              </a:rPr>
              <a:t>*</a:t>
            </a:r>
            <a:endParaRPr lang="el-GR" altLang="x-none" sz="2000">
              <a:ea typeface="Arial" charset="0"/>
              <a:cs typeface="Arial" charset="0"/>
            </a:endParaRPr>
          </a:p>
        </p:txBody>
      </p:sp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7F905B2-2709-AE49-89A6-CA9FA70BAC63}" type="slidenum">
              <a:rPr lang="en-US" altLang="x-none" sz="1400"/>
              <a:pPr/>
              <a:t>6</a:t>
            </a:fld>
            <a:endParaRPr lang="en-US" altLang="x-none" sz="1400"/>
          </a:p>
        </p:txBody>
      </p:sp>
      <p:sp>
        <p:nvSpPr>
          <p:cNvPr id="6" name="Rounded Rectangle 5"/>
          <p:cNvSpPr/>
          <p:nvPr/>
        </p:nvSpPr>
        <p:spPr bwMode="auto">
          <a:xfrm>
            <a:off x="1066800" y="4038600"/>
            <a:ext cx="6934200" cy="2514600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ea typeface="ＭＳ Ｐゴシック" pitchFamily="2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924800" y="2362200"/>
            <a:ext cx="884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="1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105400" y="2876550"/>
            <a:ext cx="884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="1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40363" y="3333750"/>
            <a:ext cx="884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="1">
                <a:solidFill>
                  <a:srgbClr val="FF0000"/>
                </a:solidFill>
              </a:rPr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  <p:bldP spid="6" grpId="0" animBg="1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Building Regular Expressions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Let E be a regular expression and the language represented by E is L(E)</a:t>
            </a:r>
          </a:p>
          <a:p>
            <a:pPr eaLnBrk="1" hangingPunct="1"/>
            <a:r>
              <a:rPr lang="en-US" altLang="x-none"/>
              <a:t>Then:</a:t>
            </a:r>
          </a:p>
          <a:p>
            <a:pPr lvl="1" eaLnBrk="1" hangingPunct="1"/>
            <a:r>
              <a:rPr lang="en-US" altLang="x-none"/>
              <a:t>(E) = E</a:t>
            </a:r>
          </a:p>
          <a:p>
            <a:pPr lvl="1" eaLnBrk="1" hangingPunct="1"/>
            <a:r>
              <a:rPr lang="en-US" altLang="x-none"/>
              <a:t>L(E + F) = L(E) U L(F)</a:t>
            </a:r>
          </a:p>
          <a:p>
            <a:pPr lvl="1" eaLnBrk="1" hangingPunct="1"/>
            <a:r>
              <a:rPr lang="en-US" altLang="x-none"/>
              <a:t>L(E F) = L(E) L(F)</a:t>
            </a:r>
          </a:p>
          <a:p>
            <a:pPr lvl="1" eaLnBrk="1" hangingPunct="1"/>
            <a:r>
              <a:rPr lang="en-US" altLang="x-none"/>
              <a:t>L(E*) = (L(E))*</a:t>
            </a:r>
          </a:p>
          <a:p>
            <a:pPr eaLnBrk="1" hangingPunct="1"/>
            <a:endParaRPr lang="en-US" altLang="x-none"/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F829FA1-555B-0243-8EA5-30650301C623}" type="slidenum">
              <a:rPr lang="en-US" altLang="x-none" sz="1400"/>
              <a:pPr/>
              <a:t>7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000" dirty="0" smtClean="0"/>
              <a:t>Example 1: </a:t>
            </a:r>
            <a:r>
              <a:rPr lang="en-US" altLang="x-none" sz="3000" dirty="0"/>
              <a:t>how to use these regular expression properties and language operators?</a:t>
            </a:r>
            <a:r>
              <a:rPr lang="en-US" altLang="x-none" dirty="0"/>
              <a:t> 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1600" b="1" i="1" dirty="0">
                <a:solidFill>
                  <a:srgbClr val="CC3499"/>
                </a:solidFill>
              </a:rPr>
              <a:t>L = { w | w is a binary string which does not contain two consecutive 0s or two consecutive 1s anywhere)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 dirty="0"/>
              <a:t>E.g., w = 01010101 is in L, while w = 10010 is not in 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 u="sng" dirty="0"/>
              <a:t>Goal: </a:t>
            </a:r>
            <a:r>
              <a:rPr lang="en-US" altLang="x-none" sz="1600" dirty="0"/>
              <a:t>Build a regular expression for 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 dirty="0"/>
              <a:t>Four cases for w: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 dirty="0"/>
              <a:t>Case A: w starts with 0 and |w| is even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 dirty="0"/>
              <a:t>Case B: w starts with 1 and |w| is even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 dirty="0"/>
              <a:t>Case C: w starts with 0 and |w| is odd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 dirty="0"/>
              <a:t>Case D: w starts with 1 and |w| is odd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 dirty="0"/>
              <a:t>Regular expression for the four cases: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 dirty="0"/>
              <a:t>Case A: 	(01)*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 dirty="0"/>
              <a:t>Case B:	(10)*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 dirty="0"/>
              <a:t>Case C:	0(10)*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 dirty="0"/>
              <a:t>Case D: 	1(01)*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 dirty="0"/>
              <a:t>Since L is the union of all 4 cases: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 dirty="0" err="1"/>
              <a:t>Reg</a:t>
            </a:r>
            <a:r>
              <a:rPr lang="en-US" altLang="x-none" sz="1400" dirty="0"/>
              <a:t> Exp for L = </a:t>
            </a:r>
            <a:r>
              <a:rPr lang="en-US" altLang="x-none" sz="1400" dirty="0">
                <a:solidFill>
                  <a:schemeClr val="hlink"/>
                </a:solidFill>
              </a:rPr>
              <a:t>(01)* + (10)* + 0(10)* + 1(01)*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 dirty="0"/>
              <a:t>If we introduce </a:t>
            </a:r>
            <a:r>
              <a:rPr lang="en-US" altLang="x-none" sz="1600" dirty="0">
                <a:solidFill>
                  <a:schemeClr val="hlink"/>
                </a:solidFill>
                <a:ea typeface="ＭＳ Ｐゴシック" charset="-128"/>
                <a:sym typeface="Symbol" charset="2"/>
              </a:rPr>
              <a:t></a:t>
            </a:r>
            <a:r>
              <a:rPr lang="en-US" altLang="x-none" sz="1600" dirty="0">
                <a:ea typeface="Arial" charset="0"/>
                <a:cs typeface="Arial" charset="0"/>
              </a:rPr>
              <a:t> then the regular expression can be simplified to: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 dirty="0" err="1">
                <a:ea typeface="Arial" charset="0"/>
                <a:cs typeface="Arial" charset="0"/>
              </a:rPr>
              <a:t>Reg</a:t>
            </a:r>
            <a:r>
              <a:rPr lang="en-US" altLang="x-none" sz="1400" dirty="0">
                <a:ea typeface="Arial" charset="0"/>
                <a:cs typeface="Arial" charset="0"/>
              </a:rPr>
              <a:t> Exp for L = </a:t>
            </a:r>
            <a:r>
              <a:rPr lang="en-US" altLang="x-none" sz="1400" dirty="0">
                <a:solidFill>
                  <a:schemeClr val="hlink"/>
                </a:solidFill>
                <a:ea typeface="Arial" charset="0"/>
                <a:cs typeface="Arial" charset="0"/>
              </a:rPr>
              <a:t>(</a:t>
            </a:r>
            <a:r>
              <a:rPr lang="en-US" altLang="x-none" sz="2000" dirty="0">
                <a:solidFill>
                  <a:schemeClr val="hlink"/>
                </a:solidFill>
                <a:ea typeface="ＭＳ Ｐゴシック" charset="-128"/>
                <a:sym typeface="Symbol" charset="2"/>
              </a:rPr>
              <a:t></a:t>
            </a:r>
            <a:r>
              <a:rPr lang="en-US" altLang="x-none" sz="1400" dirty="0">
                <a:solidFill>
                  <a:schemeClr val="hlink"/>
                </a:solidFill>
                <a:ea typeface="ＭＳ Ｐゴシック" charset="-128"/>
              </a:rPr>
              <a:t> +1)(01)*(</a:t>
            </a:r>
            <a:r>
              <a:rPr lang="en-US" altLang="x-none" sz="2000" dirty="0">
                <a:solidFill>
                  <a:schemeClr val="hlink"/>
                </a:solidFill>
                <a:ea typeface="ＭＳ Ｐゴシック" charset="-128"/>
                <a:sym typeface="Symbol" charset="2"/>
              </a:rPr>
              <a:t></a:t>
            </a:r>
            <a:r>
              <a:rPr lang="en-US" altLang="x-none" sz="1400" dirty="0">
                <a:solidFill>
                  <a:schemeClr val="hlink"/>
                </a:solidFill>
                <a:ea typeface="ＭＳ Ｐゴシック" charset="-128"/>
              </a:rPr>
              <a:t> +0)</a:t>
            </a:r>
            <a:endParaRPr lang="ru-RU" altLang="x-none" sz="1400" dirty="0">
              <a:solidFill>
                <a:schemeClr val="hlink"/>
              </a:solidFill>
              <a:ea typeface="Arial" charset="0"/>
              <a:cs typeface="Arial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x-none" sz="1400" dirty="0"/>
          </a:p>
          <a:p>
            <a:pPr lvl="1" eaLnBrk="1" hangingPunct="1">
              <a:lnSpc>
                <a:spcPct val="80000"/>
              </a:lnSpc>
            </a:pPr>
            <a:endParaRPr lang="en-US" altLang="x-none" sz="1400" dirty="0"/>
          </a:p>
          <a:p>
            <a:pPr eaLnBrk="1" hangingPunct="1">
              <a:lnSpc>
                <a:spcPct val="80000"/>
              </a:lnSpc>
            </a:pPr>
            <a:endParaRPr lang="en-US" altLang="x-none" sz="1600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052D091-C9E7-8145-85D7-3ED9093DE90A}" type="slidenum">
              <a:rPr lang="en-US" altLang="x-none" sz="1400"/>
              <a:pPr/>
              <a:t>8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000" dirty="0" smtClean="0"/>
              <a:t>Some more examples:</a:t>
            </a:r>
            <a:r>
              <a:rPr lang="en-US" altLang="x-none" dirty="0" smtClean="0"/>
              <a:t> </a:t>
            </a:r>
            <a:endParaRPr lang="en-US" altLang="x-none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1600" b="1" i="1" dirty="0" smtClean="0">
                <a:solidFill>
                  <a:srgbClr val="CC3499"/>
                </a:solidFill>
              </a:rPr>
              <a:t>L2 </a:t>
            </a:r>
            <a:r>
              <a:rPr lang="en-US" altLang="x-none" sz="1600" b="1" i="1" dirty="0">
                <a:solidFill>
                  <a:srgbClr val="CC3499"/>
                </a:solidFill>
              </a:rPr>
              <a:t>= { w | w is a binary string </a:t>
            </a:r>
            <a:r>
              <a:rPr lang="en-US" altLang="x-none" sz="1600" b="1" i="1" dirty="0" smtClean="0">
                <a:solidFill>
                  <a:srgbClr val="CC3499"/>
                </a:solidFill>
              </a:rPr>
              <a:t>which ends with 1 </a:t>
            </a:r>
            <a:r>
              <a:rPr lang="en-US" altLang="x-none" sz="1600" b="1" i="1" dirty="0">
                <a:solidFill>
                  <a:srgbClr val="CC3499"/>
                </a:solidFill>
              </a:rPr>
              <a:t>does not contain </a:t>
            </a:r>
            <a:r>
              <a:rPr lang="en-US" altLang="x-none" sz="1600" b="1" i="1" dirty="0" smtClean="0">
                <a:solidFill>
                  <a:srgbClr val="CC3499"/>
                </a:solidFill>
              </a:rPr>
              <a:t>00}.</a:t>
            </a:r>
            <a:endParaRPr lang="en-US" altLang="x-none" sz="1600" b="1" i="1" dirty="0">
              <a:solidFill>
                <a:srgbClr val="CC3499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 dirty="0"/>
              <a:t>E.g., w = 01010101 is in L, while w = 10010 is not in 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 u="sng" dirty="0"/>
              <a:t>Goal: </a:t>
            </a:r>
            <a:r>
              <a:rPr lang="en-US" altLang="x-none" sz="1600" dirty="0"/>
              <a:t>Build a regular expression for </a:t>
            </a:r>
            <a:r>
              <a:rPr lang="en-US" altLang="x-none" sz="1600" dirty="0" smtClean="0"/>
              <a:t>L2</a:t>
            </a:r>
            <a:endParaRPr lang="en-US" altLang="x-none" sz="1600" dirty="0"/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 dirty="0" err="1" smtClean="0"/>
              <a:t>Reg</a:t>
            </a:r>
            <a:r>
              <a:rPr lang="en-US" altLang="x-none" sz="1400" dirty="0" smtClean="0"/>
              <a:t> </a:t>
            </a:r>
            <a:r>
              <a:rPr lang="en-US" altLang="x-none" sz="1400" dirty="0"/>
              <a:t>Exp for L = </a:t>
            </a:r>
            <a:r>
              <a:rPr lang="en-US" altLang="x-none" sz="1400" dirty="0" smtClean="0">
                <a:solidFill>
                  <a:schemeClr val="hlink"/>
                </a:solidFill>
              </a:rPr>
              <a:t>(1+01)*(1+01)</a:t>
            </a:r>
            <a:endParaRPr lang="en-US" altLang="x-none" sz="1400" dirty="0"/>
          </a:p>
          <a:p>
            <a:pPr lvl="1" eaLnBrk="1" hangingPunct="1">
              <a:lnSpc>
                <a:spcPct val="80000"/>
              </a:lnSpc>
            </a:pPr>
            <a:endParaRPr lang="en-US" altLang="x-none" sz="1400" dirty="0"/>
          </a:p>
          <a:p>
            <a:pPr eaLnBrk="1" hangingPunct="1">
              <a:lnSpc>
                <a:spcPct val="80000"/>
              </a:lnSpc>
            </a:pPr>
            <a:r>
              <a:rPr lang="en-US" altLang="x-none" sz="1600" b="1" i="1" dirty="0" smtClean="0">
                <a:solidFill>
                  <a:srgbClr val="CC3499"/>
                </a:solidFill>
              </a:rPr>
              <a:t>L3 = { w | w is a binary string which ends with 01}.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 u="sng" dirty="0" smtClean="0"/>
              <a:t>Goal: </a:t>
            </a:r>
            <a:r>
              <a:rPr lang="en-US" altLang="x-none" sz="1600" dirty="0" smtClean="0"/>
              <a:t>Build a regular expression for L3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 dirty="0" err="1" smtClean="0"/>
              <a:t>Reg</a:t>
            </a:r>
            <a:r>
              <a:rPr lang="en-US" altLang="x-none" sz="1400" dirty="0" smtClean="0"/>
              <a:t> Exp for L = </a:t>
            </a:r>
            <a:r>
              <a:rPr lang="en-US" altLang="x-none" sz="1400" dirty="0" smtClean="0">
                <a:solidFill>
                  <a:schemeClr val="hlink"/>
                </a:solidFill>
              </a:rPr>
              <a:t>(1+0)*01</a:t>
            </a:r>
            <a:endParaRPr lang="en-US" altLang="x-none" sz="1400" dirty="0" smtClean="0"/>
          </a:p>
          <a:p>
            <a:pPr eaLnBrk="1" hangingPunct="1">
              <a:lnSpc>
                <a:spcPct val="80000"/>
              </a:lnSpc>
            </a:pPr>
            <a:endParaRPr lang="en-US" altLang="x-none" sz="1600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052D091-C9E7-8145-85D7-3ED9093DE90A}" type="slidenum">
              <a:rPr lang="en-US" altLang="x-none" sz="1400"/>
              <a:pPr/>
              <a:t>9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/>
    </p:bldLst>
  </p:timing>
</p:sld>
</file>

<file path=ppt/theme/theme1.xml><?xml version="1.0" encoding="utf-8"?>
<a:theme xmlns:a="http://schemas.openxmlformats.org/drawingml/2006/main" name="RvNew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RvNewTheme</Template>
  <TotalTime>1378</TotalTime>
  <Words>1752</Words>
  <Application>Microsoft Macintosh PowerPoint</Application>
  <PresentationFormat>On-screen Show (4:3)</PresentationFormat>
  <Paragraphs>449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RvNewTheme</vt:lpstr>
      <vt:lpstr>Regular Expressions</vt:lpstr>
      <vt:lpstr>Regular Expressions vs. Finite Automata</vt:lpstr>
      <vt:lpstr>Regular Expressions</vt:lpstr>
      <vt:lpstr>Language Operators</vt:lpstr>
      <vt:lpstr>Kleene Closure (the * operator)</vt:lpstr>
      <vt:lpstr>Kleene Closure (special notes)</vt:lpstr>
      <vt:lpstr>Building Regular Expressions </vt:lpstr>
      <vt:lpstr>Example 1: how to use these regular expression properties and language operators? </vt:lpstr>
      <vt:lpstr>Some more examples: </vt:lpstr>
      <vt:lpstr>Precedence of Operators</vt:lpstr>
      <vt:lpstr>Finite Automata (FA) &amp; Regular Expressions (Reg Ex)</vt:lpstr>
      <vt:lpstr>DFA to RE construction</vt:lpstr>
      <vt:lpstr>State Elimination</vt:lpstr>
      <vt:lpstr>DFA to RE via State Elimination (1)</vt:lpstr>
      <vt:lpstr>DFA to RE State Elimination (2)</vt:lpstr>
      <vt:lpstr>DFA to RE State Elimination (3)</vt:lpstr>
      <vt:lpstr>DFA to RE State Elimination (4)</vt:lpstr>
      <vt:lpstr>DFARE Example</vt:lpstr>
      <vt:lpstr>DFA  RE Example (2)</vt:lpstr>
      <vt:lpstr>Second Example</vt:lpstr>
      <vt:lpstr>Second Example (2)</vt:lpstr>
      <vt:lpstr>Second Example (3)</vt:lpstr>
      <vt:lpstr>RE to -NFA construction </vt:lpstr>
      <vt:lpstr>Slide 24</vt:lpstr>
      <vt:lpstr>RE to ε-NFA Example</vt:lpstr>
      <vt:lpstr>RE to ε-NFA Example (2)</vt:lpstr>
      <vt:lpstr>RE to -NFA construction </vt:lpstr>
      <vt:lpstr>Algebraic Laws of Regular Expressions</vt:lpstr>
      <vt:lpstr>Algebraic Laws…</vt:lpstr>
      <vt:lpstr>True or False?</vt:lpstr>
      <vt:lpstr>Summary</vt:lpstr>
    </vt:vector>
  </TitlesOfParts>
  <Company>Office 2004 ananth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sumab</cp:lastModifiedBy>
  <cp:revision>459</cp:revision>
  <cp:lastPrinted>2007-08-15T03:01:31Z</cp:lastPrinted>
  <dcterms:created xsi:type="dcterms:W3CDTF">2007-08-14T22:08:29Z</dcterms:created>
  <dcterms:modified xsi:type="dcterms:W3CDTF">2020-09-06T01:24:47Z</dcterms:modified>
</cp:coreProperties>
</file>