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6858000" cx="9144000"/>
  <p:notesSz cx="7315200" cy="9601200"/>
  <p:embeddedFontLst>
    <p:embeddedFont>
      <p:font typeface="Merriweather Sans"/>
      <p:regular r:id="rId65"/>
      <p:bold r:id="rId66"/>
      <p:italic r:id="rId67"/>
      <p:boldItalic r:id="rId68"/>
    </p:embeddedFont>
    <p:embeddedFont>
      <p:font typeface="Playfair Display"/>
      <p:regular r:id="rId69"/>
      <p:bold r:id="rId70"/>
      <p:italic r:id="rId71"/>
      <p:boldItalic r:id="rId72"/>
    </p:embeddedFont>
    <p:embeddedFont>
      <p:font typeface="Arimo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3024">
          <p15:clr>
            <a:srgbClr val="000000"/>
          </p15:clr>
        </p15:guide>
        <p15:guide id="2" pos="2304">
          <p15:clr>
            <a:srgbClr val="000000"/>
          </p15:clr>
        </p15:guide>
      </p15:notesGuideLst>
    </p:ext>
    <p:ext uri="http://customooxmlschemas.google.com/">
      <go:slidesCustomData xmlns:go="http://customooxmlschemas.google.com/" r:id="rId77" roundtripDataSignature="AMtx7miLql8cfzRGC98wVSUHaT+paH9P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443951-A50A-4C31-9451-E651CF4B6305}">
  <a:tblStyle styleId="{B3443951-A50A-4C31-9451-E651CF4B63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Arimo-regular.fntdata"/><Relationship Id="rId72" Type="http://schemas.openxmlformats.org/officeDocument/2006/relationships/font" Target="fonts/PlayfairDisplay-boldItalic.fntdata"/><Relationship Id="rId31" Type="http://schemas.openxmlformats.org/officeDocument/2006/relationships/slide" Target="slides/slide25.xml"/><Relationship Id="rId75" Type="http://schemas.openxmlformats.org/officeDocument/2006/relationships/font" Target="fonts/Arimo-italic.fntdata"/><Relationship Id="rId30" Type="http://schemas.openxmlformats.org/officeDocument/2006/relationships/slide" Target="slides/slide24.xml"/><Relationship Id="rId74" Type="http://schemas.openxmlformats.org/officeDocument/2006/relationships/font" Target="fonts/Arimo-bold.fntdata"/><Relationship Id="rId33" Type="http://schemas.openxmlformats.org/officeDocument/2006/relationships/slide" Target="slides/slide27.xml"/><Relationship Id="rId77" Type="http://customschemas.google.com/relationships/presentationmetadata" Target="metadata"/><Relationship Id="rId32" Type="http://schemas.openxmlformats.org/officeDocument/2006/relationships/slide" Target="slides/slide26.xml"/><Relationship Id="rId76" Type="http://schemas.openxmlformats.org/officeDocument/2006/relationships/font" Target="fonts/Arimo-bold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PlayfairDisplay-italic.fntdata"/><Relationship Id="rId70" Type="http://schemas.openxmlformats.org/officeDocument/2006/relationships/font" Target="fonts/PlayfairDisplay-bold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MerriweatherSans-bold.fntdata"/><Relationship Id="rId21" Type="http://schemas.openxmlformats.org/officeDocument/2006/relationships/slide" Target="slides/slide15.xml"/><Relationship Id="rId65" Type="http://schemas.openxmlformats.org/officeDocument/2006/relationships/font" Target="fonts/MerriweatherSans-regular.fntdata"/><Relationship Id="rId24" Type="http://schemas.openxmlformats.org/officeDocument/2006/relationships/slide" Target="slides/slide18.xml"/><Relationship Id="rId68" Type="http://schemas.openxmlformats.org/officeDocument/2006/relationships/font" Target="fonts/MerriweatherSans-boldItalic.fntdata"/><Relationship Id="rId23" Type="http://schemas.openxmlformats.org/officeDocument/2006/relationships/slide" Target="slides/slide17.xml"/><Relationship Id="rId67" Type="http://schemas.openxmlformats.org/officeDocument/2006/relationships/font" Target="fonts/MerriweatherSans-italic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PlayfairDisplay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4" name="Google Shape;94;p1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01" name="Google Shape;201;p10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02" name="Google Shape;202;p10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p10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26" name="Google Shape;226;p11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27" name="Google Shape;227;p1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1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51" name="Google Shape;251;p1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52" name="Google Shape;252;p1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1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61" name="Google Shape;261;p1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62" name="Google Shape;262;p1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1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1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71" name="Google Shape;271;p1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72" name="Google Shape;272;p1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1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1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5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90" name="Google Shape;290;p1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91" name="Google Shape;291;p1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p1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1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05" name="Google Shape;305;p17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06" name="Google Shape;306;p1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17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8" name="Google Shape;308;p1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33" name="Google Shape;333;p1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34" name="Google Shape;334;p1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1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1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43" name="Google Shape;343;p19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44" name="Google Shape;344;p19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19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1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04" name="Google Shape;104;p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05" name="Google Shape;105;p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0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53" name="Google Shape;353;p20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54" name="Google Shape;354;p20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20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1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69" name="Google Shape;369;p21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70" name="Google Shape;370;p2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1" name="Google Shape;371;p21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82" name="Google Shape;382;p2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83" name="Google Shape;383;p2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2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2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94" name="Google Shape;394;p2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95" name="Google Shape;395;p2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2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7" name="Google Shape;397;p2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449" name="Google Shape;449;p2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450" name="Google Shape;450;p2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1" name="Google Shape;451;p2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2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25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462" name="Google Shape;462;p25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463" name="Google Shape;463;p2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4" name="Google Shape;464;p25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5" name="Google Shape;465;p2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472" name="Google Shape;472;p2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473" name="Google Shape;473;p2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2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2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7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546" name="Google Shape;546;p27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547" name="Google Shape;547;p2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27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9" name="Google Shape;549;p2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2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560" name="Google Shape;560;p2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561" name="Google Shape;561;p2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2" name="Google Shape;562;p2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3" name="Google Shape;563;p2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9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570" name="Google Shape;570;p29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571" name="Google Shape;571;p29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2" name="Google Shape;572;p29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3" name="Google Shape;573;p2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14" name="Google Shape;114;p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15" name="Google Shape;115;p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30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31" name="Google Shape;631;p30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32" name="Google Shape;632;p30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3" name="Google Shape;633;p30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4" name="Google Shape;634;p3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1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41" name="Google Shape;641;p31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42" name="Google Shape;642;p3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3" name="Google Shape;643;p31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4" name="Google Shape;644;p3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3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51" name="Google Shape;651;p3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52" name="Google Shape;652;p3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3" name="Google Shape;653;p3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4" name="Google Shape;654;p3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64" name="Google Shape;664;p3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65" name="Google Shape;665;p3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6" name="Google Shape;666;p3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7" name="Google Shape;667;p3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02" name="Google Shape;702;p3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03" name="Google Shape;703;p3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3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5" name="Google Shape;705;p3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5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17" name="Google Shape;717;p35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18" name="Google Shape;718;p3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9" name="Google Shape;719;p35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0" name="Google Shape;720;p3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34" name="Google Shape;734;p3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35" name="Google Shape;735;p3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6" name="Google Shape;736;p3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7" name="Google Shape;737;p3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37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44" name="Google Shape;744;p37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45" name="Google Shape;745;p3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6" name="Google Shape;746;p37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7" name="Google Shape;747;p3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55" name="Google Shape;755;p3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56" name="Google Shape;756;p3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7" name="Google Shape;757;p3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8" name="Google Shape;758;p3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39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24" name="Google Shape;124;p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25" name="Google Shape;125;p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0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97" name="Google Shape;797;p40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98" name="Google Shape;798;p40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9" name="Google Shape;799;p40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4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1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807" name="Google Shape;807;p41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808" name="Google Shape;808;p4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9" name="Google Shape;809;p41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0" name="Google Shape;810;p4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4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817" name="Google Shape;817;p4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818" name="Google Shape;818;p4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9" name="Google Shape;819;p4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0" name="Google Shape;820;p4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846" name="Google Shape;846;p4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847" name="Google Shape;847;p4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8" name="Google Shape;848;p4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9" name="Google Shape;849;p4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01" name="Google Shape;901;p4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02" name="Google Shape;902;p4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3" name="Google Shape;903;p4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4" name="Google Shape;904;p4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5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54" name="Google Shape;954;p45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55" name="Google Shape;955;p4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6" name="Google Shape;956;p45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7" name="Google Shape;957;p4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4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010" name="Google Shape;1010;p4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011" name="Google Shape;1011;p4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2" name="Google Shape;1012;p4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3" name="Google Shape;1013;p4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7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065" name="Google Shape;1065;p47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066" name="Google Shape;1066;p4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7" name="Google Shape;1067;p47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8" name="Google Shape;1068;p4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120" name="Google Shape;1120;p4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121" name="Google Shape;1121;p4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2" name="Google Shape;1122;p4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3" name="Google Shape;1123;p4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49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175" name="Google Shape;1175;p49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176" name="Google Shape;1176;p49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7" name="Google Shape;1177;p49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78" name="Google Shape;1178;p4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35" name="Google Shape;135;p5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36" name="Google Shape;136;p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5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50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230" name="Google Shape;1230;p50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231" name="Google Shape;1231;p50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2" name="Google Shape;1232;p50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3" name="Google Shape;1233;p50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51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285" name="Google Shape;1285;p51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286" name="Google Shape;1286;p51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7" name="Google Shape;1287;p51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8" name="Google Shape;1288;p51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52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340" name="Google Shape;1340;p52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341" name="Google Shape;1341;p52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2" name="Google Shape;1342;p52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3" name="Google Shape;1343;p52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2" name="Shape 1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" name="Google Shape;1393;p53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394" name="Google Shape;1394;p53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395" name="Google Shape;1395;p53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6" name="Google Shape;1396;p53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7" name="Google Shape;1397;p53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54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452" name="Google Shape;1452;p54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453" name="Google Shape;1453;p54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4" name="Google Shape;1454;p54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55" name="Google Shape;1455;p54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55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543" name="Google Shape;1543;p55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544" name="Google Shape;1544;p55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5" name="Google Shape;1545;p55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6" name="Google Shape;1546;p55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5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600" name="Google Shape;1600;p5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601" name="Google Shape;1601;p5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2" name="Google Shape;1602;p5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3" name="Google Shape;1603;p5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57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616" name="Google Shape;1616;p57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617" name="Google Shape;1617;p57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8" name="Google Shape;1618;p57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9" name="Google Shape;1619;p5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2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5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644" name="Google Shape;1644;p5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645" name="Google Shape;1645;p5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6" name="Google Shape;1646;p5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7" name="Google Shape;1647;p5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45" name="Google Shape;145;p6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46" name="Google Shape;146;p6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78" name="Google Shape;178;p8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79" name="Google Shape;179;p8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8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91" name="Google Shape;191;p9:notes"/>
          <p:cNvSpPr txBox="1"/>
          <p:nvPr>
            <p:ph idx="11" type="ftr"/>
          </p:nvPr>
        </p:nvSpPr>
        <p:spPr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92" name="Google Shape;192;p9:notes"/>
          <p:cNvSpPr txBox="1"/>
          <p:nvPr>
            <p:ph idx="12" type="sldNum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9:notes"/>
          <p:cNvSpPr/>
          <p:nvPr>
            <p:ph idx="3" type="sldImg"/>
          </p:nvPr>
        </p:nvSpPr>
        <p:spPr>
          <a:xfrm>
            <a:off x="1257300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6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9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0"/>
          <p:cNvSpPr txBox="1"/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70"/>
          <p:cNvSpPr txBox="1"/>
          <p:nvPr>
            <p:ph idx="1" type="body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7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1"/>
          <p:cNvSpPr txBox="1"/>
          <p:nvPr>
            <p:ph idx="12"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2"/>
          <p:cNvSpPr txBox="1"/>
          <p:nvPr>
            <p:ph type="ctrTitle"/>
          </p:nvPr>
        </p:nvSpPr>
        <p:spPr>
          <a:xfrm>
            <a:off x="71446" y="2356742"/>
            <a:ext cx="4822620" cy="482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2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62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6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4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4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6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5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5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5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5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65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6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7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7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67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6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8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8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68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6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6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5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59"/>
          <p:cNvGrpSpPr/>
          <p:nvPr/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" name="Google Shape;16;p5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8823"/>
              </a:schemeClr>
            </a:solidFill>
            <a:ln cap="flat" cmpd="sng" w="76200">
              <a:solidFill>
                <a:srgbClr val="0058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9"/>
            <p:cNvSpPr txBox="1"/>
            <p:nvPr/>
          </p:nvSpPr>
          <p:spPr>
            <a:xfrm>
              <a:off x="9683751" y="92075"/>
              <a:ext cx="2498725" cy="5668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2000" u="none" cap="none" strike="noStrike">
                  <a:solidFill>
                    <a:srgbClr val="422C75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Go, change the world</a:t>
              </a:r>
              <a:endParaRPr b="1" i="0" sz="2000" u="none" cap="none" strike="noStrik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endParaRPr>
            </a:p>
          </p:txBody>
        </p:sp>
        <p:pic>
          <p:nvPicPr>
            <p:cNvPr id="18" name="Google Shape;18;p59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152400" y="19050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Properties of Regular Languages</a:t>
            </a:r>
            <a:endParaRPr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295400" y="3276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UNIT-II</a:t>
            </a:r>
            <a:endParaRPr/>
          </a:p>
        </p:txBody>
      </p:sp>
      <p:sp>
        <p:nvSpPr>
          <p:cNvPr id="101" name="Google Shape;101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Pumping Lemma: Proof…</a:t>
            </a:r>
            <a:endParaRPr/>
          </a:p>
        </p:txBody>
      </p:sp>
      <p:sp>
        <p:nvSpPr>
          <p:cNvPr id="207" name="Google Shape;207;p10"/>
          <p:cNvSpPr txBox="1"/>
          <p:nvPr>
            <p:ph idx="1" type="body"/>
          </p:nvPr>
        </p:nvSpPr>
        <p:spPr>
          <a:xfrm>
            <a:off x="1143000" y="19050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/>
              <a:t>=&gt; We should be able to break w=</a:t>
            </a:r>
            <a:r>
              <a:rPr lang="en-US" sz="2600">
                <a:solidFill>
                  <a:schemeClr val="hlink"/>
                </a:solidFill>
              </a:rPr>
              <a:t>x</a:t>
            </a:r>
            <a:r>
              <a:rPr lang="en-US" sz="2600">
                <a:solidFill>
                  <a:srgbClr val="006600"/>
                </a:solidFill>
              </a:rPr>
              <a:t>y</a:t>
            </a:r>
            <a:r>
              <a:rPr lang="en-US" sz="2600">
                <a:solidFill>
                  <a:srgbClr val="993300"/>
                </a:solidFill>
              </a:rPr>
              <a:t>z</a:t>
            </a:r>
            <a:r>
              <a:rPr lang="en-US" sz="2600"/>
              <a:t> as follows: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hlink"/>
                </a:solidFill>
              </a:rPr>
              <a:t>x=a</a:t>
            </a:r>
            <a:r>
              <a:rPr baseline="-25000" lang="en-US" sz="18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a</a:t>
            </a:r>
            <a:r>
              <a:rPr baseline="-25000" lang="en-US" sz="1800">
                <a:solidFill>
                  <a:schemeClr val="hlink"/>
                </a:solidFill>
              </a:rPr>
              <a:t>2</a:t>
            </a:r>
            <a:r>
              <a:rPr lang="en-US" sz="1800">
                <a:solidFill>
                  <a:schemeClr val="hlink"/>
                </a:solidFill>
              </a:rPr>
              <a:t>..a</a:t>
            </a:r>
            <a:r>
              <a:rPr baseline="-25000" lang="en-US" sz="1800">
                <a:solidFill>
                  <a:schemeClr val="hlink"/>
                </a:solidFill>
              </a:rPr>
              <a:t>i</a:t>
            </a:r>
            <a:r>
              <a:rPr lang="en-US" sz="1800"/>
              <a:t>;  	</a:t>
            </a:r>
            <a:r>
              <a:rPr lang="en-US" sz="1800">
                <a:solidFill>
                  <a:srgbClr val="006600"/>
                </a:solidFill>
              </a:rPr>
              <a:t>y=a</a:t>
            </a:r>
            <a:r>
              <a:rPr baseline="-25000" lang="en-US" sz="1800">
                <a:solidFill>
                  <a:srgbClr val="006600"/>
                </a:solidFill>
              </a:rPr>
              <a:t>i+1</a:t>
            </a:r>
            <a:r>
              <a:rPr lang="en-US" sz="1800">
                <a:solidFill>
                  <a:srgbClr val="006600"/>
                </a:solidFill>
              </a:rPr>
              <a:t>a</a:t>
            </a:r>
            <a:r>
              <a:rPr baseline="-25000" lang="en-US" sz="1800">
                <a:solidFill>
                  <a:srgbClr val="006600"/>
                </a:solidFill>
              </a:rPr>
              <a:t>i+2</a:t>
            </a:r>
            <a:r>
              <a:rPr lang="en-US" sz="1800">
                <a:solidFill>
                  <a:srgbClr val="006600"/>
                </a:solidFill>
              </a:rPr>
              <a:t>..a</a:t>
            </a:r>
            <a:r>
              <a:rPr baseline="-25000" lang="en-US" sz="1800">
                <a:solidFill>
                  <a:srgbClr val="006600"/>
                </a:solidFill>
              </a:rPr>
              <a:t>J</a:t>
            </a:r>
            <a:r>
              <a:rPr lang="en-US" sz="1800"/>
              <a:t>;  	</a:t>
            </a:r>
            <a:r>
              <a:rPr lang="en-US" sz="1800">
                <a:solidFill>
                  <a:srgbClr val="993300"/>
                </a:solidFill>
              </a:rPr>
              <a:t>z=a</a:t>
            </a:r>
            <a:r>
              <a:rPr baseline="-25000" lang="en-US" sz="1800">
                <a:solidFill>
                  <a:srgbClr val="993300"/>
                </a:solidFill>
              </a:rPr>
              <a:t>J+1</a:t>
            </a:r>
            <a:r>
              <a:rPr lang="en-US" sz="1800">
                <a:solidFill>
                  <a:srgbClr val="993300"/>
                </a:solidFill>
              </a:rPr>
              <a:t>a</a:t>
            </a:r>
            <a:r>
              <a:rPr baseline="-25000" lang="en-US" sz="1800">
                <a:solidFill>
                  <a:srgbClr val="993300"/>
                </a:solidFill>
              </a:rPr>
              <a:t>J+2</a:t>
            </a:r>
            <a:r>
              <a:rPr lang="en-US" sz="1800">
                <a:solidFill>
                  <a:srgbClr val="993300"/>
                </a:solidFill>
              </a:rPr>
              <a:t>..a</a:t>
            </a:r>
            <a:r>
              <a:rPr baseline="-25000" lang="en-US" sz="1800">
                <a:solidFill>
                  <a:srgbClr val="993300"/>
                </a:solidFill>
              </a:rPr>
              <a:t>m</a:t>
            </a:r>
            <a:endParaRPr sz="1800">
              <a:solidFill>
                <a:srgbClr val="9933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chemeClr val="hlink"/>
                </a:solidFill>
              </a:rPr>
              <a:t>x’s path will be p</a:t>
            </a:r>
            <a:r>
              <a:rPr baseline="-25000" lang="en-US" sz="1800">
                <a:solidFill>
                  <a:schemeClr val="hlink"/>
                </a:solidFill>
              </a:rPr>
              <a:t>0</a:t>
            </a:r>
            <a:r>
              <a:rPr lang="en-US" sz="1800">
                <a:solidFill>
                  <a:schemeClr val="hlink"/>
                </a:solidFill>
              </a:rPr>
              <a:t>..p</a:t>
            </a:r>
            <a:r>
              <a:rPr baseline="-25000" lang="en-US" sz="1800">
                <a:solidFill>
                  <a:schemeClr val="hlink"/>
                </a:solidFill>
              </a:rPr>
              <a:t>i</a:t>
            </a:r>
            <a:r>
              <a:rPr lang="en-US" sz="18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006600"/>
                </a:solidFill>
              </a:rPr>
              <a:t>y’s path will be p</a:t>
            </a:r>
            <a:r>
              <a:rPr baseline="-25000" lang="en-US" sz="1800">
                <a:solidFill>
                  <a:srgbClr val="006600"/>
                </a:solidFill>
              </a:rPr>
              <a:t>i </a:t>
            </a:r>
            <a:r>
              <a:rPr lang="en-US" sz="1800">
                <a:solidFill>
                  <a:srgbClr val="006600"/>
                </a:solidFill>
              </a:rPr>
              <a:t>p</a:t>
            </a:r>
            <a:r>
              <a:rPr baseline="-25000" lang="en-US" sz="1800">
                <a:solidFill>
                  <a:srgbClr val="006600"/>
                </a:solidFill>
              </a:rPr>
              <a:t>i+1</a:t>
            </a:r>
            <a:r>
              <a:rPr lang="en-US" sz="1800">
                <a:solidFill>
                  <a:srgbClr val="006600"/>
                </a:solidFill>
              </a:rPr>
              <a:t>..p</a:t>
            </a:r>
            <a:r>
              <a:rPr baseline="-25000" lang="en-US" sz="1800">
                <a:solidFill>
                  <a:srgbClr val="006600"/>
                </a:solidFill>
              </a:rPr>
              <a:t>J</a:t>
            </a:r>
            <a:r>
              <a:rPr lang="en-US" sz="1800">
                <a:solidFill>
                  <a:srgbClr val="006600"/>
                </a:solidFill>
              </a:rPr>
              <a:t> (but p</a:t>
            </a:r>
            <a:r>
              <a:rPr baseline="-25000" lang="en-US" sz="1800">
                <a:solidFill>
                  <a:srgbClr val="006600"/>
                </a:solidFill>
              </a:rPr>
              <a:t>i</a:t>
            </a:r>
            <a:r>
              <a:rPr lang="en-US" sz="1800">
                <a:solidFill>
                  <a:srgbClr val="006600"/>
                </a:solidFill>
              </a:rPr>
              <a:t>=p</a:t>
            </a:r>
            <a:r>
              <a:rPr baseline="-25000" lang="en-US" sz="1800">
                <a:solidFill>
                  <a:srgbClr val="006600"/>
                </a:solidFill>
              </a:rPr>
              <a:t>J</a:t>
            </a:r>
            <a:r>
              <a:rPr lang="en-US" sz="1800">
                <a:solidFill>
                  <a:srgbClr val="006600"/>
                </a:solidFill>
              </a:rPr>
              <a:t> implying a loop)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Noto Sans Symbols"/>
              <a:buChar char="⮚"/>
            </a:pPr>
            <a:r>
              <a:rPr lang="en-US" sz="1800">
                <a:solidFill>
                  <a:srgbClr val="993300"/>
                </a:solidFill>
              </a:rPr>
              <a:t>z’s path will be p</a:t>
            </a:r>
            <a:r>
              <a:rPr baseline="-25000" lang="en-US" sz="1800">
                <a:solidFill>
                  <a:srgbClr val="993300"/>
                </a:solidFill>
              </a:rPr>
              <a:t>J</a:t>
            </a:r>
            <a:r>
              <a:rPr lang="en-US" sz="1800">
                <a:solidFill>
                  <a:srgbClr val="993300"/>
                </a:solidFill>
              </a:rPr>
              <a:t>p</a:t>
            </a:r>
            <a:r>
              <a:rPr baseline="-25000" lang="en-US" sz="1800">
                <a:solidFill>
                  <a:srgbClr val="993300"/>
                </a:solidFill>
              </a:rPr>
              <a:t>J+1</a:t>
            </a:r>
            <a:r>
              <a:rPr lang="en-US" sz="1800">
                <a:solidFill>
                  <a:srgbClr val="993300"/>
                </a:solidFill>
              </a:rPr>
              <a:t>..p</a:t>
            </a:r>
            <a:r>
              <a:rPr baseline="-25000" lang="en-US" sz="1800">
                <a:solidFill>
                  <a:srgbClr val="993300"/>
                </a:solidFill>
              </a:rPr>
              <a:t>m</a:t>
            </a:r>
            <a:r>
              <a:rPr lang="en-US" sz="1800">
                <a:solidFill>
                  <a:srgbClr val="993300"/>
                </a:solidFill>
              </a:rPr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Now consider another </a:t>
            </a:r>
            <a:br>
              <a:rPr lang="en-US" sz="2000"/>
            </a:br>
            <a:r>
              <a:rPr lang="en-US" sz="2000"/>
              <a:t>     string w</a:t>
            </a:r>
            <a:r>
              <a:rPr baseline="-25000" lang="en-US" sz="2000"/>
              <a:t>k</a:t>
            </a:r>
            <a:r>
              <a:rPr lang="en-US" sz="2000"/>
              <a:t>=</a:t>
            </a:r>
            <a:r>
              <a:rPr lang="en-US" sz="2000">
                <a:solidFill>
                  <a:schemeClr val="hlink"/>
                </a:solidFill>
              </a:rPr>
              <a:t>x</a:t>
            </a:r>
            <a:r>
              <a:rPr lang="en-US" sz="2000">
                <a:solidFill>
                  <a:srgbClr val="006600"/>
                </a:solidFill>
              </a:rPr>
              <a:t>y</a:t>
            </a:r>
            <a:r>
              <a:rPr baseline="30000" lang="en-US" sz="2000">
                <a:solidFill>
                  <a:srgbClr val="006600"/>
                </a:solidFill>
              </a:rPr>
              <a:t>k</a:t>
            </a:r>
            <a:r>
              <a:rPr lang="en-US" sz="2000">
                <a:solidFill>
                  <a:srgbClr val="993300"/>
                </a:solidFill>
              </a:rPr>
              <a:t>z</a:t>
            </a:r>
            <a:r>
              <a:rPr lang="en-US" sz="2000"/>
              <a:t> , where k≥0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Case k=0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DFA will reach the accept state p</a:t>
            </a:r>
            <a:r>
              <a:rPr baseline="-25000" lang="en-US" sz="1800"/>
              <a:t>m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Case k&gt;0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DFA will loop for 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baseline="30000" lang="en-US" sz="1800">
                <a:solidFill>
                  <a:srgbClr val="006600"/>
                </a:solidFill>
              </a:rPr>
              <a:t>k</a:t>
            </a:r>
            <a:r>
              <a:rPr lang="en-US" sz="1800"/>
              <a:t>, and finally reach the accept state p</a:t>
            </a:r>
            <a:r>
              <a:rPr baseline="-25000" lang="en-US" sz="1800"/>
              <a:t>m</a:t>
            </a:r>
            <a:r>
              <a:rPr lang="en-US" sz="1800"/>
              <a:t> for </a:t>
            </a:r>
            <a:r>
              <a:rPr lang="en-US" sz="1800">
                <a:solidFill>
                  <a:srgbClr val="993300"/>
                </a:solidFill>
              </a:rPr>
              <a:t>z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In either case, w</a:t>
            </a:r>
            <a:r>
              <a:rPr baseline="-25000" lang="en-US" sz="2000"/>
              <a:t>k</a:t>
            </a:r>
            <a:r>
              <a:rPr lang="en-US" sz="2800">
                <a:solidFill>
                  <a:srgbClr val="000000"/>
                </a:solidFill>
              </a:rPr>
              <a:t>∈</a:t>
            </a:r>
            <a:r>
              <a:rPr lang="en-US" sz="2000"/>
              <a:t> L </a:t>
            </a:r>
            <a:endParaRPr baseline="-25000" sz="2000"/>
          </a:p>
        </p:txBody>
      </p:sp>
      <p:sp>
        <p:nvSpPr>
          <p:cNvPr id="208" name="Google Shape;208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0"/>
          <p:cNvSpPr txBox="1"/>
          <p:nvPr/>
        </p:nvSpPr>
        <p:spPr>
          <a:xfrm>
            <a:off x="6927850" y="3352800"/>
            <a:ext cx="14033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aseline="30000"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(for k loops)</a:t>
            </a:r>
            <a:endParaRPr sz="20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0" name="Google Shape;210;p10"/>
          <p:cNvGrpSpPr/>
          <p:nvPr/>
        </p:nvGrpSpPr>
        <p:grpSpPr>
          <a:xfrm>
            <a:off x="5181600" y="3429000"/>
            <a:ext cx="3733800" cy="1295400"/>
            <a:chOff x="5181600" y="3429000"/>
            <a:chExt cx="3733800" cy="1295400"/>
          </a:xfrm>
        </p:grpSpPr>
        <p:sp>
          <p:nvSpPr>
            <p:cNvPr id="211" name="Google Shape;211;p10"/>
            <p:cNvSpPr/>
            <p:nvPr/>
          </p:nvSpPr>
          <p:spPr>
            <a:xfrm>
              <a:off x="5715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0"/>
            <p:cNvSpPr/>
            <p:nvPr/>
          </p:nvSpPr>
          <p:spPr>
            <a:xfrm>
              <a:off x="70104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0"/>
            <p:cNvSpPr/>
            <p:nvPr/>
          </p:nvSpPr>
          <p:spPr>
            <a:xfrm>
              <a:off x="8382000" y="3962400"/>
              <a:ext cx="381000" cy="381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4" name="Google Shape;214;p10"/>
            <p:cNvCxnSpPr/>
            <p:nvPr/>
          </p:nvCxnSpPr>
          <p:spPr>
            <a:xfrm>
              <a:off x="5334000" y="41148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10"/>
            <p:cNvCxnSpPr/>
            <p:nvPr/>
          </p:nvCxnSpPr>
          <p:spPr>
            <a:xfrm>
              <a:off x="6096000" y="4114800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10"/>
            <p:cNvCxnSpPr/>
            <p:nvPr/>
          </p:nvCxnSpPr>
          <p:spPr>
            <a:xfrm>
              <a:off x="7391400" y="4114800"/>
              <a:ext cx="914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17" name="Google Shape;217;p10"/>
            <p:cNvSpPr/>
            <p:nvPr/>
          </p:nvSpPr>
          <p:spPr>
            <a:xfrm>
              <a:off x="8305800" y="3886200"/>
              <a:ext cx="533400" cy="533400"/>
            </a:xfrm>
            <a:prstGeom prst="ellipse">
              <a:avLst/>
            </a:prstGeom>
            <a:solidFill>
              <a:schemeClr val="accent1">
                <a:alpha val="78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0"/>
            <p:cNvSpPr/>
            <p:nvPr/>
          </p:nvSpPr>
          <p:spPr>
            <a:xfrm>
              <a:off x="6845300" y="3632200"/>
              <a:ext cx="635000" cy="406400"/>
            </a:xfrm>
            <a:custGeom>
              <a:rect b="b" l="l" r="r" t="t"/>
              <a:pathLst>
                <a:path extrusionOk="0" h="256" w="400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0"/>
            <p:cNvSpPr txBox="1"/>
            <p:nvPr/>
          </p:nvSpPr>
          <p:spPr>
            <a:xfrm>
              <a:off x="6232525" y="3752850"/>
              <a:ext cx="311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0"/>
            <p:cNvSpPr txBox="1"/>
            <p:nvPr/>
          </p:nvSpPr>
          <p:spPr>
            <a:xfrm>
              <a:off x="7689850" y="3733800"/>
              <a:ext cx="311150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0"/>
            <p:cNvSpPr txBox="1"/>
            <p:nvPr/>
          </p:nvSpPr>
          <p:spPr>
            <a:xfrm>
              <a:off x="7086600" y="4251325"/>
              <a:ext cx="5111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sp>
          <p:nvSpPr>
            <p:cNvPr id="222" name="Google Shape;222;p10"/>
            <p:cNvSpPr/>
            <p:nvPr/>
          </p:nvSpPr>
          <p:spPr>
            <a:xfrm>
              <a:off x="5181600" y="3429000"/>
              <a:ext cx="3733800" cy="1295400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3" name="Google Shape;223;p10"/>
          <p:cNvSpPr txBox="1"/>
          <p:nvPr/>
        </p:nvSpPr>
        <p:spPr>
          <a:xfrm>
            <a:off x="4495800" y="5867400"/>
            <a:ext cx="39243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This proves part (3) of the lemma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Pumping Lemma: Proof…</a:t>
            </a:r>
            <a:endParaRPr/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part (1):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Since i&lt;j, </a:t>
            </a:r>
            <a:r>
              <a:rPr lang="en-US">
                <a:solidFill>
                  <a:srgbClr val="006600"/>
                </a:solidFill>
              </a:rPr>
              <a:t>y </a:t>
            </a:r>
            <a:r>
              <a:rPr lang="en-US"/>
              <a:t>≠ </a:t>
            </a:r>
            <a:r>
              <a:rPr i="1" lang="en-US"/>
              <a:t>ε</a:t>
            </a:r>
            <a:endParaRPr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part (2):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By PHP, the repetition of states has to occur within the first N symbols in w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==&gt; |</a:t>
            </a:r>
            <a:r>
              <a:rPr lang="en-US">
                <a:solidFill>
                  <a:schemeClr val="hlink"/>
                </a:solidFill>
              </a:rPr>
              <a:t>x</a:t>
            </a:r>
            <a:r>
              <a:rPr lang="en-US">
                <a:solidFill>
                  <a:srgbClr val="006600"/>
                </a:solidFill>
              </a:rPr>
              <a:t>y</a:t>
            </a:r>
            <a:r>
              <a:rPr lang="en-US"/>
              <a:t>|≤N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3" name="Google Shape;233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1"/>
          <p:cNvSpPr/>
          <p:nvPr/>
        </p:nvSpPr>
        <p:spPr>
          <a:xfrm>
            <a:off x="7772400" y="5791200"/>
            <a:ext cx="228600" cy="15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" name="Google Shape;235;p11"/>
          <p:cNvGrpSpPr/>
          <p:nvPr/>
        </p:nvGrpSpPr>
        <p:grpSpPr>
          <a:xfrm>
            <a:off x="5257800" y="1981200"/>
            <a:ext cx="3733800" cy="1371600"/>
            <a:chOff x="3072" y="2160"/>
            <a:chExt cx="2352" cy="864"/>
          </a:xfrm>
        </p:grpSpPr>
        <p:sp>
          <p:nvSpPr>
            <p:cNvPr id="236" name="Google Shape;236;p11"/>
            <p:cNvSpPr/>
            <p:nvPr/>
          </p:nvSpPr>
          <p:spPr>
            <a:xfrm>
              <a:off x="340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4224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5088" y="2544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9" name="Google Shape;239;p11"/>
            <p:cNvCxnSpPr/>
            <p:nvPr/>
          </p:nvCxnSpPr>
          <p:spPr>
            <a:xfrm>
              <a:off x="3168" y="2640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0" name="Google Shape;240;p11"/>
            <p:cNvCxnSpPr/>
            <p:nvPr/>
          </p:nvCxnSpPr>
          <p:spPr>
            <a:xfrm>
              <a:off x="3648" y="2640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41" name="Google Shape;241;p11"/>
            <p:cNvCxnSpPr/>
            <p:nvPr/>
          </p:nvCxnSpPr>
          <p:spPr>
            <a:xfrm>
              <a:off x="4464" y="2640"/>
              <a:ext cx="57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42" name="Google Shape;242;p11"/>
            <p:cNvSpPr/>
            <p:nvPr/>
          </p:nvSpPr>
          <p:spPr>
            <a:xfrm>
              <a:off x="5040" y="2496"/>
              <a:ext cx="336" cy="336"/>
            </a:xfrm>
            <a:prstGeom prst="ellipse">
              <a:avLst/>
            </a:prstGeom>
            <a:solidFill>
              <a:schemeClr val="accent1">
                <a:alpha val="78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4120" y="2336"/>
              <a:ext cx="400" cy="256"/>
            </a:xfrm>
            <a:custGeom>
              <a:rect b="b" l="l" r="r" t="t"/>
              <a:pathLst>
                <a:path extrusionOk="0" h="256" w="400">
                  <a:moveTo>
                    <a:pt x="152" y="256"/>
                  </a:moveTo>
                  <a:cubicBezTo>
                    <a:pt x="84" y="204"/>
                    <a:pt x="16" y="152"/>
                    <a:pt x="8" y="112"/>
                  </a:cubicBezTo>
                  <a:cubicBezTo>
                    <a:pt x="0" y="72"/>
                    <a:pt x="64" y="32"/>
                    <a:pt x="104" y="16"/>
                  </a:cubicBezTo>
                  <a:cubicBezTo>
                    <a:pt x="144" y="0"/>
                    <a:pt x="200" y="0"/>
                    <a:pt x="248" y="16"/>
                  </a:cubicBezTo>
                  <a:cubicBezTo>
                    <a:pt x="296" y="32"/>
                    <a:pt x="384" y="80"/>
                    <a:pt x="392" y="112"/>
                  </a:cubicBezTo>
                  <a:cubicBezTo>
                    <a:pt x="400" y="144"/>
                    <a:pt x="348" y="176"/>
                    <a:pt x="296" y="20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1"/>
            <p:cNvSpPr txBox="1"/>
            <p:nvPr/>
          </p:nvSpPr>
          <p:spPr>
            <a:xfrm>
              <a:off x="3734" y="2412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1"/>
            <p:cNvSpPr txBox="1"/>
            <p:nvPr/>
          </p:nvSpPr>
          <p:spPr>
            <a:xfrm>
              <a:off x="4652" y="2400"/>
              <a:ext cx="196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993300"/>
                  </a:solidFill>
                  <a:latin typeface="Arial"/>
                  <a:ea typeface="Arial"/>
                  <a:cs typeface="Arial"/>
                  <a:sym typeface="Arial"/>
                </a:rPr>
                <a:t>z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1"/>
            <p:cNvSpPr txBox="1"/>
            <p:nvPr/>
          </p:nvSpPr>
          <p:spPr>
            <a:xfrm>
              <a:off x="4172" y="2160"/>
              <a:ext cx="88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y</a:t>
              </a:r>
              <a:r>
                <a:rPr baseline="30000" lang="en-US" sz="20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k</a:t>
              </a:r>
              <a:r>
                <a:rPr lang="en-US" sz="20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4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(for k loops)</a:t>
              </a:r>
              <a:endParaRPr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1"/>
            <p:cNvSpPr txBox="1"/>
            <p:nvPr/>
          </p:nvSpPr>
          <p:spPr>
            <a:xfrm>
              <a:off x="4272" y="2726"/>
              <a:ext cx="32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=p</a:t>
              </a:r>
              <a:r>
                <a:rPr baseline="-25000"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3072" y="2208"/>
              <a:ext cx="2352" cy="816"/>
            </a:xfrm>
            <a:prstGeom prst="roundRect">
              <a:avLst>
                <a:gd fmla="val 16667" name="adj"/>
              </a:avLst>
            </a:prstGeom>
            <a:noFill/>
            <a:ln cap="rnd" cmpd="sng" w="9525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Purpose of the Pumping Lemma for RL</a:t>
            </a:r>
            <a:endParaRPr/>
          </a:p>
        </p:txBody>
      </p:sp>
      <p:sp>
        <p:nvSpPr>
          <p:cNvPr id="257" name="Google Shape;257;p1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prove that some languages</a:t>
            </a:r>
            <a:r>
              <a:rPr i="1" lang="en-US"/>
              <a:t> cannot be </a:t>
            </a:r>
            <a:r>
              <a:rPr lang="en-US"/>
              <a:t>regular. </a:t>
            </a:r>
            <a:endParaRPr/>
          </a:p>
        </p:txBody>
      </p:sp>
      <p:sp>
        <p:nvSpPr>
          <p:cNvPr id="258" name="Google Shape;258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pumping lemma?	</a:t>
            </a:r>
            <a:endParaRPr/>
          </a:p>
        </p:txBody>
      </p:sp>
      <p:sp>
        <p:nvSpPr>
          <p:cNvPr id="267" name="Google Shape;267;p1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Think of playing a 2 person game</a:t>
            </a:r>
            <a:endParaRPr/>
          </a:p>
          <a:p>
            <a:pPr indent="-609600" lvl="1" marL="1009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 u="sng">
                <a:solidFill>
                  <a:srgbClr val="FF0000"/>
                </a:solidFill>
              </a:rPr>
              <a:t>Role 1:</a:t>
            </a:r>
            <a:r>
              <a:rPr lang="en-US" sz="2400">
                <a:solidFill>
                  <a:srgbClr val="FF0000"/>
                </a:solidFill>
              </a:rPr>
              <a:t> 	</a:t>
            </a:r>
            <a:r>
              <a:rPr b="1" i="1" lang="en-US" sz="2400">
                <a:solidFill>
                  <a:srgbClr val="FF0000"/>
                </a:solidFill>
              </a:rPr>
              <a:t>We </a:t>
            </a:r>
            <a:r>
              <a:rPr lang="en-US" sz="2400">
                <a:solidFill>
                  <a:srgbClr val="FF0000"/>
                </a:solidFill>
              </a:rPr>
              <a:t>claim that the language cannot be regular</a:t>
            </a:r>
            <a:endParaRPr/>
          </a:p>
          <a:p>
            <a:pPr indent="-457200" lvl="1" marL="1009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609600" lvl="1" marL="1009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00"/>
              </a:buClr>
              <a:buSzPts val="2400"/>
              <a:buChar char="•"/>
            </a:pPr>
            <a:r>
              <a:rPr lang="en-US" sz="2400" u="sng">
                <a:solidFill>
                  <a:srgbClr val="006600"/>
                </a:solidFill>
              </a:rPr>
              <a:t>Role 2:</a:t>
            </a:r>
            <a:r>
              <a:rPr lang="en-US" sz="2400">
                <a:solidFill>
                  <a:srgbClr val="006600"/>
                </a:solidFill>
              </a:rPr>
              <a:t> 	An </a:t>
            </a:r>
            <a:r>
              <a:rPr b="1" i="1" lang="en-US" sz="2400">
                <a:solidFill>
                  <a:srgbClr val="006600"/>
                </a:solidFill>
              </a:rPr>
              <a:t>adversary</a:t>
            </a:r>
            <a:r>
              <a:rPr lang="en-US" sz="2400">
                <a:solidFill>
                  <a:srgbClr val="006600"/>
                </a:solidFill>
              </a:rPr>
              <a:t> who claims the language is regular</a:t>
            </a:r>
            <a:r>
              <a:rPr lang="en-US" sz="2400"/>
              <a:t>		</a:t>
            </a:r>
            <a:endParaRPr/>
          </a:p>
          <a:p>
            <a:pPr indent="-457200" lvl="1" marL="1009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609600" lvl="1" marL="1009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show that the adversary’s statement will lead to a contradiction that implyies pumping lemma </a:t>
            </a:r>
            <a:r>
              <a:rPr i="1" lang="en-US" sz="2400"/>
              <a:t>cannot</a:t>
            </a:r>
            <a:r>
              <a:rPr lang="en-US" sz="2400"/>
              <a:t> hold for the language.</a:t>
            </a:r>
            <a:endParaRPr/>
          </a:p>
          <a:p>
            <a:pPr indent="-457200" lvl="1" marL="1009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609600" lvl="1" marL="1009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win!!</a:t>
            </a:r>
            <a:endParaRPr/>
          </a:p>
        </p:txBody>
      </p:sp>
      <p:sp>
        <p:nvSpPr>
          <p:cNvPr id="268" name="Google Shape;268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the pumping lemma?	(The Steps)</a:t>
            </a:r>
            <a:endParaRPr/>
          </a:p>
        </p:txBody>
      </p:sp>
      <p:sp>
        <p:nvSpPr>
          <p:cNvPr id="277" name="Google Shape;277;p14"/>
          <p:cNvSpPr txBox="1"/>
          <p:nvPr>
            <p:ph idx="1" type="body"/>
          </p:nvPr>
        </p:nvSpPr>
        <p:spPr>
          <a:xfrm>
            <a:off x="1182688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FF0000"/>
                </a:solidFill>
              </a:rPr>
              <a:t>(we) L is not regular.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008000"/>
                </a:solidFill>
              </a:rPr>
              <a:t>(adv.) Claims that L is regular and gives you a value for N as its P/L constant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AutoNum type="arabicPeriod"/>
            </a:pPr>
            <a:r>
              <a:rPr lang="en-US" sz="2800">
                <a:solidFill>
                  <a:srgbClr val="FF0000"/>
                </a:solidFill>
              </a:rPr>
              <a:t>(we) Using N, choose a string w ∈ L s.t.,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FF0000"/>
                </a:solidFill>
              </a:rPr>
              <a:t>|w| ≥ N,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7030A0"/>
                </a:solidFill>
              </a:rPr>
              <a:t>Using w as the template, construct other words w</a:t>
            </a:r>
            <a:r>
              <a:rPr baseline="-25000" lang="en-US" sz="2400">
                <a:solidFill>
                  <a:srgbClr val="7030A0"/>
                </a:solidFill>
              </a:rPr>
              <a:t>k</a:t>
            </a:r>
            <a:r>
              <a:rPr lang="en-US" sz="2400">
                <a:solidFill>
                  <a:srgbClr val="7030A0"/>
                </a:solidFill>
              </a:rPr>
              <a:t> of the form xy</a:t>
            </a:r>
            <a:r>
              <a:rPr baseline="30000" lang="en-US" sz="2400">
                <a:solidFill>
                  <a:srgbClr val="7030A0"/>
                </a:solidFill>
              </a:rPr>
              <a:t>k</a:t>
            </a:r>
            <a:r>
              <a:rPr lang="en-US" sz="2400">
                <a:solidFill>
                  <a:srgbClr val="7030A0"/>
                </a:solidFill>
              </a:rPr>
              <a:t>z and show that at least one such w</a:t>
            </a:r>
            <a:r>
              <a:rPr baseline="-25000" lang="en-US" sz="2400">
                <a:solidFill>
                  <a:srgbClr val="7030A0"/>
                </a:solidFill>
              </a:rPr>
              <a:t>k</a:t>
            </a:r>
            <a:r>
              <a:rPr lang="en-US" sz="2400">
                <a:solidFill>
                  <a:srgbClr val="7030A0"/>
                </a:solidFill>
              </a:rPr>
              <a:t> ∉ L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rgbClr val="7030A0"/>
                </a:solidFill>
              </a:rPr>
              <a:t>		</a:t>
            </a:r>
            <a:r>
              <a:rPr lang="en-US" sz="2000">
                <a:solidFill>
                  <a:srgbClr val="7030A0"/>
                </a:solidFill>
              </a:rPr>
              <a:t>=&gt; this implies we have successfully broken the pumping lemma for the language, and hence that the adversary is wrong.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FF0000"/>
                </a:solidFill>
              </a:rPr>
              <a:t>(Note: In this process, we may have to try many values of k, starting with k=0, and then 2, 3, .. so on, until w</a:t>
            </a:r>
            <a:r>
              <a:rPr baseline="-25000" lang="en-US" sz="2000">
                <a:solidFill>
                  <a:srgbClr val="FF0000"/>
                </a:solidFill>
              </a:rPr>
              <a:t>k</a:t>
            </a:r>
            <a:r>
              <a:rPr lang="en-US" sz="2000">
                <a:solidFill>
                  <a:srgbClr val="FF0000"/>
                </a:solidFill>
              </a:rPr>
              <a:t> ∉ L 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FF0000"/>
              </a:solidFill>
            </a:endParaRPr>
          </a:p>
        </p:txBody>
      </p:sp>
      <p:sp>
        <p:nvSpPr>
          <p:cNvPr id="278" name="Google Shape;27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the Pumping Lemma </a:t>
            </a:r>
            <a:endParaRPr/>
          </a:p>
        </p:txBody>
      </p:sp>
      <p:sp>
        <p:nvSpPr>
          <p:cNvPr id="284" name="Google Shape;284;p15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What WE do?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3. Using </a:t>
            </a:r>
            <a:r>
              <a:rPr i="1" lang="en-US" sz="2200"/>
              <a:t>N</a:t>
            </a:r>
            <a:r>
              <a:rPr lang="en-US" sz="2200"/>
              <a:t>, we construct our template string </a:t>
            </a:r>
            <a:r>
              <a:rPr i="1" lang="en-US" sz="2200"/>
              <a:t>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4. Demonstrate to the adversary, either through pumping up or down on </a:t>
            </a:r>
            <a:r>
              <a:rPr i="1" lang="en-US" sz="2200"/>
              <a:t>w</a:t>
            </a:r>
            <a:r>
              <a:rPr lang="en-US" sz="2200"/>
              <a:t>, that some string w</a:t>
            </a:r>
            <a:r>
              <a:rPr baseline="-25000" lang="en-US" sz="2200"/>
              <a:t>k</a:t>
            </a:r>
            <a:r>
              <a:rPr lang="en-US" sz="2200"/>
              <a:t> ∉ L</a:t>
            </a:r>
            <a:br>
              <a:rPr lang="en-US" sz="2200"/>
            </a:br>
            <a:r>
              <a:rPr lang="en-US" sz="2200"/>
              <a:t>(this should happen regardless of w=xyz)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1" sz="2200"/>
          </a:p>
        </p:txBody>
      </p:sp>
      <p:sp>
        <p:nvSpPr>
          <p:cNvPr id="285" name="Google Shape;285;p15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/>
              <a:t>What the Adversary does?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1. Claims L is regular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/>
              <a:t>2. Provides </a:t>
            </a:r>
            <a:r>
              <a:rPr i="1" lang="en-US" sz="2200"/>
              <a:t>N</a:t>
            </a:r>
            <a:endParaRPr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1" sz="2200"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i="1" sz="22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286" name="Google Shape;28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7" name="Google Shape;287;p15"/>
          <p:cNvSpPr txBox="1"/>
          <p:nvPr/>
        </p:nvSpPr>
        <p:spPr>
          <a:xfrm>
            <a:off x="228600" y="0"/>
            <a:ext cx="794332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We don’t have any control over N, except that it is positive.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We also don’t have any control over how to split w=xyz,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but xyz should respect the P/L conditions (1) and (2).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Example of using the Pumping Lemma to prove that a language is not regular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182688" y="18288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rgbClr val="FF0000"/>
                </a:solidFill>
              </a:rPr>
              <a:t>Let L</a:t>
            </a:r>
            <a:r>
              <a:rPr b="1" baseline="-25000" lang="en-US" sz="2400">
                <a:solidFill>
                  <a:srgbClr val="FF0000"/>
                </a:solidFill>
              </a:rPr>
              <a:t>eq</a:t>
            </a:r>
            <a:r>
              <a:rPr b="1" lang="en-US" sz="2400">
                <a:solidFill>
                  <a:srgbClr val="FF0000"/>
                </a:solidFill>
              </a:rPr>
              <a:t> = {w | w is a binary string with equal number of 1s and 0s}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Your Claim:</a:t>
            </a:r>
            <a:r>
              <a:rPr lang="en-US" sz="2400"/>
              <a:t> L</a:t>
            </a:r>
            <a:r>
              <a:rPr baseline="-25000" lang="en-US" sz="2400"/>
              <a:t>eq</a:t>
            </a:r>
            <a:r>
              <a:rPr lang="en-US" sz="2400"/>
              <a:t> is not regular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Proof: </a:t>
            </a:r>
            <a:endParaRPr sz="24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By contradiction, let L</a:t>
            </a:r>
            <a:r>
              <a:rPr baseline="-25000" lang="en-US" sz="2200"/>
              <a:t>eq</a:t>
            </a:r>
            <a:r>
              <a:rPr lang="en-US" sz="2200"/>
              <a:t> be regular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P/L constant should exist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Let </a:t>
            </a:r>
            <a:r>
              <a:rPr i="1" lang="en-US" sz="2000"/>
              <a:t>N</a:t>
            </a:r>
            <a:r>
              <a:rPr lang="en-US" sz="2000"/>
              <a:t> = that P/L constant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Consider input w = 0</a:t>
            </a:r>
            <a:r>
              <a:rPr baseline="30000" lang="en-US" sz="2200"/>
              <a:t>N</a:t>
            </a:r>
            <a:r>
              <a:rPr lang="en-US" sz="2200"/>
              <a:t>1</a:t>
            </a:r>
            <a:r>
              <a:rPr baseline="30000" lang="en-US" sz="2200"/>
              <a:t>N</a:t>
            </a:r>
            <a:r>
              <a:rPr lang="en-US" sz="2200"/>
              <a:t>    </a:t>
            </a:r>
            <a:br>
              <a:rPr lang="en-US" sz="2200"/>
            </a:br>
            <a:r>
              <a:rPr lang="en-US" sz="2200"/>
              <a:t>	</a:t>
            </a:r>
            <a:r>
              <a:rPr i="1" lang="en-US" sz="2200"/>
              <a:t>(your choice for the template string)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By pumping lemma, we should be able to break w=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lang="en-US" sz="2200">
                <a:solidFill>
                  <a:srgbClr val="993300"/>
                </a:solidFill>
              </a:rPr>
              <a:t>z</a:t>
            </a:r>
            <a:r>
              <a:rPr lang="en-US" sz="2200"/>
              <a:t>, such that:</a:t>
            </a:r>
            <a:endParaRPr sz="2400"/>
          </a:p>
          <a:p>
            <a:pPr indent="-381000" lvl="2" marL="1295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00"/>
              </a:buClr>
              <a:buSzPts val="1800"/>
              <a:buFont typeface="Arial"/>
              <a:buAutoNum type="arabicParenR"/>
            </a:pP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/>
              <a:t>≠ </a:t>
            </a:r>
            <a:r>
              <a:rPr i="1" lang="en-US" sz="2000"/>
              <a:t>ε</a:t>
            </a:r>
            <a:endParaRPr sz="1800"/>
          </a:p>
          <a:p>
            <a:pPr indent="-381000" lvl="2" marL="1295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/>
              <a:t>|</a:t>
            </a:r>
            <a:r>
              <a:rPr lang="en-US" sz="1800">
                <a:solidFill>
                  <a:schemeClr val="hlink"/>
                </a:solidFill>
              </a:rPr>
              <a:t>x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/>
              <a:t>|≤N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/>
              <a:t>For all k≥0, the string </a:t>
            </a:r>
            <a:r>
              <a:rPr lang="en-US" sz="1800">
                <a:solidFill>
                  <a:schemeClr val="hlink"/>
                </a:solidFill>
              </a:rPr>
              <a:t>x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baseline="30000" lang="en-US" sz="1800">
                <a:solidFill>
                  <a:srgbClr val="006600"/>
                </a:solidFill>
              </a:rPr>
              <a:t>k</a:t>
            </a:r>
            <a:r>
              <a:rPr lang="en-US" sz="1800">
                <a:solidFill>
                  <a:srgbClr val="993300"/>
                </a:solidFill>
              </a:rPr>
              <a:t>z</a:t>
            </a:r>
            <a:r>
              <a:rPr lang="en-US" sz="1800"/>
              <a:t> is also in L</a:t>
            </a:r>
            <a:endParaRPr/>
          </a:p>
        </p:txBody>
      </p:sp>
      <p:sp>
        <p:nvSpPr>
          <p:cNvPr id="297" name="Google Shape;297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8001000" y="3276600"/>
            <a:ext cx="96043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 🡺 adv.</a:t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8077200" y="4386263"/>
            <a:ext cx="8540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🡺 you</a:t>
            </a:r>
            <a:endParaRPr/>
          </a:p>
        </p:txBody>
      </p:sp>
      <p:sp>
        <p:nvSpPr>
          <p:cNvPr id="300" name="Google Shape;300;p16"/>
          <p:cNvSpPr txBox="1"/>
          <p:nvPr/>
        </p:nvSpPr>
        <p:spPr>
          <a:xfrm>
            <a:off x="8077200" y="3776663"/>
            <a:ext cx="884238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🡺 adv.</a:t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8153400" y="5072063"/>
            <a:ext cx="7778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🡺you</a:t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0" y="152400"/>
            <a:ext cx="9080500" cy="70802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dashDot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N can be anything (need not necessarily be the #states in the DFA.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It’s the adversary’s choice.)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Proof…		</a:t>
            </a:r>
            <a:endParaRPr sz="2000"/>
          </a:p>
        </p:txBody>
      </p:sp>
      <p:sp>
        <p:nvSpPr>
          <p:cNvPr id="311" name="Google Shape;311;p1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1" marL="990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Because </a:t>
            </a:r>
            <a:r>
              <a:rPr lang="en-US" sz="2400"/>
              <a:t>|</a:t>
            </a:r>
            <a:r>
              <a:rPr lang="en-US" sz="2400">
                <a:solidFill>
                  <a:schemeClr val="hlink"/>
                </a:solidFill>
              </a:rPr>
              <a:t>x</a:t>
            </a:r>
            <a:r>
              <a:rPr lang="en-US" sz="2400">
                <a:solidFill>
                  <a:srgbClr val="006600"/>
                </a:solidFill>
              </a:rPr>
              <a:t>y</a:t>
            </a:r>
            <a:r>
              <a:rPr lang="en-US" sz="2400"/>
              <a:t>|≤N</a:t>
            </a:r>
            <a:r>
              <a:rPr lang="en-US" sz="2200"/>
              <a:t>,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lang="en-US" sz="2200"/>
              <a:t> should contain only 0s</a:t>
            </a:r>
            <a:endParaRPr/>
          </a:p>
          <a:p>
            <a:pPr indent="-533400" lvl="2" marL="13906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(This and because </a:t>
            </a:r>
            <a:r>
              <a:rPr lang="en-US" sz="2000">
                <a:solidFill>
                  <a:srgbClr val="006600"/>
                </a:solidFill>
              </a:rPr>
              <a:t>y</a:t>
            </a:r>
            <a:r>
              <a:rPr lang="en-US" sz="2000"/>
              <a:t>≠ </a:t>
            </a:r>
            <a:r>
              <a:rPr i="1" lang="en-US" sz="2000"/>
              <a:t>ε</a:t>
            </a:r>
            <a:r>
              <a:rPr lang="en-US" sz="2000"/>
              <a:t>,</a:t>
            </a:r>
            <a:r>
              <a:rPr lang="en-US" sz="1800"/>
              <a:t>  implies</a:t>
            </a:r>
            <a:r>
              <a:rPr lang="en-US" sz="1800">
                <a:solidFill>
                  <a:srgbClr val="006600"/>
                </a:solidFill>
              </a:rPr>
              <a:t> y=0</a:t>
            </a:r>
            <a:r>
              <a:rPr baseline="30000" lang="en-US" sz="1800">
                <a:solidFill>
                  <a:srgbClr val="006600"/>
                </a:solidFill>
              </a:rPr>
              <a:t>+</a:t>
            </a:r>
            <a:r>
              <a:rPr lang="en-US" sz="1800"/>
              <a:t>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Therefore </a:t>
            </a:r>
            <a:r>
              <a:rPr lang="en-US" sz="2200">
                <a:solidFill>
                  <a:schemeClr val="hlink"/>
                </a:solidFill>
              </a:rPr>
              <a:t>x </a:t>
            </a:r>
            <a:r>
              <a:rPr lang="en-US" sz="2200"/>
              <a:t>can contain </a:t>
            </a:r>
            <a:r>
              <a:rPr i="1" lang="en-US" sz="2200"/>
              <a:t>at most</a:t>
            </a:r>
            <a:r>
              <a:rPr lang="en-US" sz="2200"/>
              <a:t> N-1 0s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Also, all the N 1s must be inside </a:t>
            </a:r>
            <a:r>
              <a:rPr lang="en-US" sz="2200">
                <a:solidFill>
                  <a:srgbClr val="993300"/>
                </a:solidFill>
              </a:rPr>
              <a:t>z</a:t>
            </a:r>
            <a:endParaRPr sz="2200"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By (3), any string of the form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baseline="30000" lang="en-US" sz="2200">
                <a:solidFill>
                  <a:srgbClr val="006600"/>
                </a:solidFill>
              </a:rPr>
              <a:t>k</a:t>
            </a:r>
            <a:r>
              <a:rPr lang="en-US" sz="2200">
                <a:solidFill>
                  <a:srgbClr val="993300"/>
                </a:solidFill>
              </a:rPr>
              <a:t>z</a:t>
            </a:r>
            <a:r>
              <a:rPr lang="en-US" sz="2200"/>
              <a:t> ∈ L</a:t>
            </a:r>
            <a:r>
              <a:rPr baseline="-25000" lang="en-US" sz="2200"/>
              <a:t>eq</a:t>
            </a:r>
            <a:r>
              <a:rPr lang="en-US" sz="2200"/>
              <a:t> for all k≥0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 u="sng"/>
              <a:t>Case k=0:</a:t>
            </a:r>
            <a:r>
              <a:rPr lang="en-US" sz="2200"/>
              <a:t>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993300"/>
                </a:solidFill>
              </a:rPr>
              <a:t>z </a:t>
            </a:r>
            <a:r>
              <a:rPr lang="en-US" sz="2200"/>
              <a:t>has at most N-1 0s but has N 1s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Therefore, </a:t>
            </a:r>
            <a:r>
              <a:rPr lang="en-US" sz="2200">
                <a:solidFill>
                  <a:schemeClr val="hlink"/>
                </a:solidFill>
              </a:rPr>
              <a:t>x</a:t>
            </a:r>
            <a:r>
              <a:rPr lang="en-US" sz="2200">
                <a:solidFill>
                  <a:srgbClr val="006600"/>
                </a:solidFill>
              </a:rPr>
              <a:t>y</a:t>
            </a:r>
            <a:r>
              <a:rPr baseline="30000" lang="en-US" sz="2200">
                <a:solidFill>
                  <a:srgbClr val="006600"/>
                </a:solidFill>
              </a:rPr>
              <a:t>0</a:t>
            </a:r>
            <a:r>
              <a:rPr lang="en-US" sz="2200">
                <a:solidFill>
                  <a:srgbClr val="993300"/>
                </a:solidFill>
              </a:rPr>
              <a:t>z</a:t>
            </a:r>
            <a:r>
              <a:rPr lang="en-US" sz="2200"/>
              <a:t> ∉ L</a:t>
            </a:r>
            <a:r>
              <a:rPr baseline="-25000" lang="en-US" sz="2200"/>
              <a:t>eq</a:t>
            </a:r>
            <a:endParaRPr sz="2200"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⮚"/>
            </a:pPr>
            <a:r>
              <a:rPr lang="en-US" sz="2200"/>
              <a:t>This violates the P/L (a contradiction)</a:t>
            </a:r>
            <a:endParaRPr/>
          </a:p>
        </p:txBody>
      </p:sp>
      <p:sp>
        <p:nvSpPr>
          <p:cNvPr id="312" name="Google Shape;312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3" name="Google Shape;313;p17"/>
          <p:cNvGrpSpPr/>
          <p:nvPr/>
        </p:nvGrpSpPr>
        <p:grpSpPr>
          <a:xfrm>
            <a:off x="7162800" y="4800600"/>
            <a:ext cx="304800" cy="381000"/>
            <a:chOff x="3072" y="3840"/>
            <a:chExt cx="192" cy="240"/>
          </a:xfrm>
        </p:grpSpPr>
        <p:grpSp>
          <p:nvGrpSpPr>
            <p:cNvPr id="314" name="Google Shape;314;p17"/>
            <p:cNvGrpSpPr/>
            <p:nvPr/>
          </p:nvGrpSpPr>
          <p:grpSpPr>
            <a:xfrm>
              <a:off x="3120" y="3840"/>
              <a:ext cx="96" cy="240"/>
              <a:chOff x="3120" y="3840"/>
              <a:chExt cx="96" cy="240"/>
            </a:xfrm>
          </p:grpSpPr>
          <p:cxnSp>
            <p:nvCxnSpPr>
              <p:cNvPr id="315" name="Google Shape;315;p17"/>
              <p:cNvCxnSpPr/>
              <p:nvPr/>
            </p:nvCxnSpPr>
            <p:spPr>
              <a:xfrm flipH="1">
                <a:off x="3120" y="3840"/>
                <a:ext cx="48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6" name="Google Shape;316;p17"/>
              <p:cNvCxnSpPr/>
              <p:nvPr/>
            </p:nvCxnSpPr>
            <p:spPr>
              <a:xfrm>
                <a:off x="3120" y="3936"/>
                <a:ext cx="96" cy="48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7" name="Google Shape;317;p17"/>
              <p:cNvCxnSpPr/>
              <p:nvPr/>
            </p:nvCxnSpPr>
            <p:spPr>
              <a:xfrm flipH="1">
                <a:off x="3120" y="3984"/>
                <a:ext cx="96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18" name="Google Shape;318;p17"/>
            <p:cNvCxnSpPr/>
            <p:nvPr/>
          </p:nvCxnSpPr>
          <p:spPr>
            <a:xfrm>
              <a:off x="3072" y="3936"/>
              <a:ext cx="192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19" name="Google Shape;319;p17"/>
          <p:cNvSpPr txBox="1"/>
          <p:nvPr/>
        </p:nvSpPr>
        <p:spPr>
          <a:xfrm>
            <a:off x="1676400" y="5562600"/>
            <a:ext cx="6400800" cy="100647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Another way of proving this will be to show that if </a:t>
            </a:r>
            <a:b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#0s is arbitrarily pumped up (e.g., k=2),</a:t>
            </a:r>
            <a:b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then the #0s will become exceed the #1s </a:t>
            </a:r>
            <a:endParaRPr/>
          </a:p>
        </p:txBody>
      </p:sp>
      <p:sp>
        <p:nvSpPr>
          <p:cNvPr id="320" name="Google Shape;320;p17"/>
          <p:cNvSpPr txBox="1"/>
          <p:nvPr/>
        </p:nvSpPr>
        <p:spPr>
          <a:xfrm>
            <a:off x="8229600" y="2057400"/>
            <a:ext cx="8255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🡺 you</a:t>
            </a:r>
            <a:endParaRPr/>
          </a:p>
        </p:txBody>
      </p:sp>
      <p:cxnSp>
        <p:nvCxnSpPr>
          <p:cNvPr id="321" name="Google Shape;321;p17"/>
          <p:cNvCxnSpPr/>
          <p:nvPr/>
        </p:nvCxnSpPr>
        <p:spPr>
          <a:xfrm flipH="1">
            <a:off x="8610600" y="2362200"/>
            <a:ext cx="31750" cy="28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2" name="Google Shape;322;p17"/>
          <p:cNvSpPr txBox="1"/>
          <p:nvPr/>
        </p:nvSpPr>
        <p:spPr>
          <a:xfrm>
            <a:off x="2209800" y="304800"/>
            <a:ext cx="57070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Template string w = 0</a:t>
            </a:r>
            <a:r>
              <a:rPr baseline="30000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aseline="30000"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  </a:t>
            </a: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= 00  ….     011  …    1</a:t>
            </a:r>
            <a:endParaRPr/>
          </a:p>
        </p:txBody>
      </p:sp>
      <p:cxnSp>
        <p:nvCxnSpPr>
          <p:cNvPr id="323" name="Google Shape;323;p17"/>
          <p:cNvCxnSpPr/>
          <p:nvPr/>
        </p:nvCxnSpPr>
        <p:spPr>
          <a:xfrm rot="10800000">
            <a:off x="5410200" y="6858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4" name="Google Shape;324;p17"/>
          <p:cNvCxnSpPr/>
          <p:nvPr/>
        </p:nvCxnSpPr>
        <p:spPr>
          <a:xfrm rot="10800000">
            <a:off x="6629400" y="6858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5" name="Google Shape;325;p17"/>
          <p:cNvCxnSpPr/>
          <p:nvPr/>
        </p:nvCxnSpPr>
        <p:spPr>
          <a:xfrm rot="10800000">
            <a:off x="7315200" y="6858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326" name="Google Shape;326;p17"/>
          <p:cNvCxnSpPr/>
          <p:nvPr/>
        </p:nvCxnSpPr>
        <p:spPr>
          <a:xfrm rot="10800000">
            <a:off x="6248400" y="685800"/>
            <a:ext cx="381000" cy="0"/>
          </a:xfrm>
          <a:prstGeom prst="straightConnector1">
            <a:avLst/>
          </a:prstGeom>
          <a:noFill/>
          <a:ln cap="flat" cmpd="sng" w="9525">
            <a:solidFill>
              <a:srgbClr val="C00000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327" name="Google Shape;327;p17"/>
          <p:cNvSpPr txBox="1"/>
          <p:nvPr/>
        </p:nvSpPr>
        <p:spPr>
          <a:xfrm>
            <a:off x="5867400" y="514350"/>
            <a:ext cx="33178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28" name="Google Shape;328;p17"/>
          <p:cNvSpPr txBox="1"/>
          <p:nvPr/>
        </p:nvSpPr>
        <p:spPr>
          <a:xfrm>
            <a:off x="7010400" y="514350"/>
            <a:ext cx="331788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329" name="Google Shape;329;p17"/>
          <p:cNvSpPr txBox="1"/>
          <p:nvPr/>
        </p:nvSpPr>
        <p:spPr>
          <a:xfrm>
            <a:off x="152400" y="4114800"/>
            <a:ext cx="1635125" cy="73818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k=0 is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 to as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“pumping down”</a:t>
            </a:r>
            <a:endParaRPr/>
          </a:p>
        </p:txBody>
      </p:sp>
      <p:sp>
        <p:nvSpPr>
          <p:cNvPr id="330" name="Google Shape;330;p17"/>
          <p:cNvSpPr txBox="1"/>
          <p:nvPr/>
        </p:nvSpPr>
        <p:spPr>
          <a:xfrm>
            <a:off x="152400" y="5867400"/>
            <a:ext cx="1387475" cy="738188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Setting k&gt;1 is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 to as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“pumping up”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2</a:t>
            </a:r>
            <a:endParaRPr/>
          </a:p>
        </p:txBody>
      </p:sp>
      <p:sp>
        <p:nvSpPr>
          <p:cNvPr id="339" name="Google Shape;339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i="1" lang="en-US">
                <a:solidFill>
                  <a:srgbClr val="FF0000"/>
                </a:solidFill>
              </a:rPr>
              <a:t>Prove L = {0</a:t>
            </a:r>
            <a:r>
              <a:rPr baseline="30000" i="1" lang="en-US">
                <a:solidFill>
                  <a:srgbClr val="FF0000"/>
                </a:solidFill>
              </a:rPr>
              <a:t>n</a:t>
            </a:r>
            <a:r>
              <a:rPr i="1" lang="en-US">
                <a:solidFill>
                  <a:srgbClr val="FF0000"/>
                </a:solidFill>
              </a:rPr>
              <a:t>10</a:t>
            </a:r>
            <a:r>
              <a:rPr baseline="30000" i="1" lang="en-US">
                <a:solidFill>
                  <a:srgbClr val="FF0000"/>
                </a:solidFill>
              </a:rPr>
              <a:t>n</a:t>
            </a:r>
            <a:r>
              <a:rPr i="1" lang="en-US">
                <a:solidFill>
                  <a:srgbClr val="FF0000"/>
                </a:solidFill>
              </a:rPr>
              <a:t> | n≥ 1} is not regular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u="sng"/>
              <a:t>Note: </a:t>
            </a:r>
            <a:r>
              <a:rPr lang="en-US" sz="2600"/>
              <a:t>This n is not to be confused with the pumping lemma constant N. That </a:t>
            </a:r>
            <a:r>
              <a:rPr i="1" lang="en-US" sz="2600"/>
              <a:t>can</a:t>
            </a:r>
            <a:r>
              <a:rPr lang="en-US" sz="2600"/>
              <a:t> be different.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/>
              <a:t>In other words, the above question is same as proving: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600"/>
              <a:buChar char="•"/>
            </a:pPr>
            <a:r>
              <a:rPr lang="en-US" sz="2600">
                <a:solidFill>
                  <a:srgbClr val="FF0000"/>
                </a:solidFill>
              </a:rPr>
              <a:t>L = {0</a:t>
            </a:r>
            <a:r>
              <a:rPr baseline="30000" lang="en-US" sz="2600">
                <a:solidFill>
                  <a:srgbClr val="FF0000"/>
                </a:solidFill>
              </a:rPr>
              <a:t>m</a:t>
            </a:r>
            <a:r>
              <a:rPr lang="en-US" sz="2600">
                <a:solidFill>
                  <a:srgbClr val="FF0000"/>
                </a:solidFill>
              </a:rPr>
              <a:t>10</a:t>
            </a:r>
            <a:r>
              <a:rPr baseline="30000" lang="en-US" sz="2600">
                <a:solidFill>
                  <a:srgbClr val="FF0000"/>
                </a:solidFill>
              </a:rPr>
              <a:t>m</a:t>
            </a:r>
            <a:r>
              <a:rPr lang="en-US" sz="2600">
                <a:solidFill>
                  <a:srgbClr val="FF0000"/>
                </a:solidFill>
              </a:rPr>
              <a:t> | m≥ 1} is not regular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 sz="2600"/>
          </a:p>
        </p:txBody>
      </p:sp>
      <p:sp>
        <p:nvSpPr>
          <p:cNvPr id="340" name="Google Shape;340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3: Pumping Lemma</a:t>
            </a:r>
            <a:endParaRPr/>
          </a:p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rPr b="1" lang="en-US" sz="2400" u="sng">
                <a:solidFill>
                  <a:schemeClr val="hlink"/>
                </a:solidFill>
              </a:rPr>
              <a:t>Claim: </a:t>
            </a:r>
            <a:r>
              <a:rPr b="1" lang="en-US" sz="2400">
                <a:solidFill>
                  <a:schemeClr val="hlink"/>
                </a:solidFill>
              </a:rPr>
              <a:t>L = { 0</a:t>
            </a:r>
            <a:r>
              <a:rPr b="1" baseline="30000" lang="en-US" sz="2400">
                <a:solidFill>
                  <a:schemeClr val="hlink"/>
                </a:solidFill>
              </a:rPr>
              <a:t>i</a:t>
            </a:r>
            <a:r>
              <a:rPr b="1" lang="en-US" sz="2400">
                <a:solidFill>
                  <a:schemeClr val="hlink"/>
                </a:solidFill>
              </a:rPr>
              <a:t> | i is a perfect square} is not regular</a:t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Proof:</a:t>
            </a:r>
            <a:r>
              <a:rPr lang="en-US" sz="2600" u="sng"/>
              <a:t> </a:t>
            </a:r>
            <a:endParaRPr sz="26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By contradiction, let L be regular.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P/L should apply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Let </a:t>
            </a:r>
            <a:r>
              <a:rPr i="1" lang="en-US" sz="1800"/>
              <a:t>N</a:t>
            </a:r>
            <a:r>
              <a:rPr lang="en-US" sz="1800"/>
              <a:t> = P/L constant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Choose w=0</a:t>
            </a:r>
            <a:r>
              <a:rPr baseline="30000" lang="en-US" sz="1800"/>
              <a:t>N2</a:t>
            </a:r>
            <a:endParaRPr sz="1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By pumping lemma, w=</a:t>
            </a:r>
            <a:r>
              <a:rPr lang="en-US" sz="1800">
                <a:solidFill>
                  <a:schemeClr val="hlink"/>
                </a:solidFill>
              </a:rPr>
              <a:t>x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>
                <a:solidFill>
                  <a:srgbClr val="993300"/>
                </a:solidFill>
              </a:rPr>
              <a:t>z</a:t>
            </a:r>
            <a:r>
              <a:rPr lang="en-US" sz="1800"/>
              <a:t> satisfying all three rules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By rules (1) &amp; (2), 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lang="en-US" sz="1800"/>
              <a:t> has between 1 and N 0s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By rule (3), any string of the form </a:t>
            </a:r>
            <a:r>
              <a:rPr lang="en-US" sz="1800">
                <a:solidFill>
                  <a:schemeClr val="hlink"/>
                </a:solidFill>
              </a:rPr>
              <a:t>x</a:t>
            </a:r>
            <a:r>
              <a:rPr lang="en-US" sz="1800">
                <a:solidFill>
                  <a:srgbClr val="006600"/>
                </a:solidFill>
              </a:rPr>
              <a:t>y</a:t>
            </a:r>
            <a:r>
              <a:rPr baseline="30000" lang="en-US" sz="1800">
                <a:solidFill>
                  <a:srgbClr val="006600"/>
                </a:solidFill>
              </a:rPr>
              <a:t>k</a:t>
            </a:r>
            <a:r>
              <a:rPr lang="en-US" sz="1800">
                <a:solidFill>
                  <a:srgbClr val="993300"/>
                </a:solidFill>
              </a:rPr>
              <a:t>z</a:t>
            </a:r>
            <a:r>
              <a:rPr lang="en-US" sz="1800"/>
              <a:t> is also in L for all k≥0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Case k=0: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	= 	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- #zeros (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/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                 N</a:t>
            </a:r>
            <a:r>
              <a:rPr baseline="30000" lang="en-US" sz="1400"/>
              <a:t>2</a:t>
            </a:r>
            <a:r>
              <a:rPr lang="en-US" sz="1400"/>
              <a:t> – N    ≤ 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≤   N</a:t>
            </a:r>
            <a:r>
              <a:rPr baseline="30000" lang="en-US" sz="1400"/>
              <a:t>2</a:t>
            </a:r>
            <a:r>
              <a:rPr lang="en-US" sz="1400"/>
              <a:t> - 1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1" lang="en-US" sz="1400"/>
              <a:t>(N-1)</a:t>
            </a:r>
            <a:r>
              <a:rPr b="1" baseline="30000" lang="en-US" sz="1400"/>
              <a:t>2</a:t>
            </a:r>
            <a:r>
              <a:rPr lang="en-US" sz="1400"/>
              <a:t>   &lt;   N</a:t>
            </a:r>
            <a:r>
              <a:rPr baseline="30000" lang="en-US" sz="1400"/>
              <a:t>2</a:t>
            </a:r>
            <a:r>
              <a:rPr lang="en-US" sz="1400"/>
              <a:t> - N   ≤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 ≤    N</a:t>
            </a:r>
            <a:r>
              <a:rPr baseline="30000" lang="en-US" sz="1400"/>
              <a:t>2</a:t>
            </a:r>
            <a:r>
              <a:rPr lang="en-US" sz="1400"/>
              <a:t> - 1   &lt;   </a:t>
            </a:r>
            <a:r>
              <a:rPr b="1" lang="en-US" sz="1400"/>
              <a:t>N</a:t>
            </a:r>
            <a:r>
              <a:rPr b="1" baseline="30000" lang="en-US" sz="1400"/>
              <a:t>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 ∉  L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But the above will complete the proof ONLY IF N&gt;1.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… (proof contd.. Next slide)</a:t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350" name="Google Shape;35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Topics</a:t>
            </a:r>
            <a:endParaRPr/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R"/>
            </a:pPr>
            <a:r>
              <a:rPr lang="en-US"/>
              <a:t>How to prove whether a given language is regular or not?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R"/>
            </a:pPr>
            <a:r>
              <a:rPr lang="en-US"/>
              <a:t>Closure properties of regular languages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arenR"/>
            </a:pPr>
            <a:r>
              <a:rPr lang="en-US"/>
              <a:t>Minimization of DFAs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3: Pumping Lemma</a:t>
            </a:r>
            <a:endParaRPr/>
          </a:p>
        </p:txBody>
      </p:sp>
      <p:sp>
        <p:nvSpPr>
          <p:cNvPr id="359" name="Google Shape;359;p2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(proof contd…)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If the adversary pick N=1, then </a:t>
            </a:r>
            <a:r>
              <a:rPr b="1" lang="en-US" sz="1400"/>
              <a:t>(N-1)</a:t>
            </a:r>
            <a:r>
              <a:rPr b="1" baseline="30000" lang="en-US" sz="1400"/>
              <a:t>2</a:t>
            </a:r>
            <a:r>
              <a:rPr lang="en-US" sz="1400"/>
              <a:t>   </a:t>
            </a:r>
            <a:r>
              <a:rPr lang="en-US" sz="1400">
                <a:solidFill>
                  <a:srgbClr val="FF0000"/>
                </a:solidFill>
              </a:rPr>
              <a:t>≤   </a:t>
            </a:r>
            <a:r>
              <a:rPr lang="en-US" sz="1400"/>
              <a:t>N</a:t>
            </a:r>
            <a:r>
              <a:rPr baseline="30000" lang="en-US" sz="1400"/>
              <a:t>2</a:t>
            </a:r>
            <a:r>
              <a:rPr lang="en-US" sz="1400"/>
              <a:t> – N, and therefore the #zeros(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could end up being a perfect square!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This means that pumping down (i.e., setting k=0) is not giving us the proof!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So lets try pumping up next…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/>
              <a:t>Case k=2: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	=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+  #zeros (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lang="en-US" sz="1400"/>
              <a:t>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                 N</a:t>
            </a:r>
            <a:r>
              <a:rPr baseline="30000" lang="en-US" sz="1400"/>
              <a:t>2</a:t>
            </a:r>
            <a:r>
              <a:rPr lang="en-US" sz="1400"/>
              <a:t> + 1    ≤ 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≤   N</a:t>
            </a:r>
            <a:r>
              <a:rPr baseline="30000" lang="en-US" sz="1400"/>
              <a:t>2</a:t>
            </a:r>
            <a:r>
              <a:rPr lang="en-US" sz="1400"/>
              <a:t> + N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b="1" lang="en-US" sz="1400"/>
              <a:t>N</a:t>
            </a:r>
            <a:r>
              <a:rPr b="1" baseline="30000" lang="en-US" sz="1400"/>
              <a:t>2</a:t>
            </a:r>
            <a:r>
              <a:rPr lang="en-US" sz="1400"/>
              <a:t>   &lt;   N</a:t>
            </a:r>
            <a:r>
              <a:rPr baseline="30000" lang="en-US" sz="1400"/>
              <a:t>2</a:t>
            </a:r>
            <a:r>
              <a:rPr lang="en-US" sz="1400"/>
              <a:t> + 1 ≤    #zeros (</a:t>
            </a: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)     ≤    N</a:t>
            </a:r>
            <a:r>
              <a:rPr baseline="30000" lang="en-US" sz="1400"/>
              <a:t>2</a:t>
            </a:r>
            <a:r>
              <a:rPr lang="en-US" sz="1400"/>
              <a:t> + N   &lt;   (</a:t>
            </a:r>
            <a:r>
              <a:rPr b="1" lang="en-US" sz="1400"/>
              <a:t>N+1)</a:t>
            </a:r>
            <a:r>
              <a:rPr b="1" baseline="30000" lang="en-US" sz="1400"/>
              <a:t>2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⮚"/>
            </a:pPr>
            <a:r>
              <a:rPr lang="en-US" sz="1400">
                <a:solidFill>
                  <a:schemeClr val="hlink"/>
                </a:solidFill>
              </a:rPr>
              <a:t>x</a:t>
            </a:r>
            <a:r>
              <a:rPr lang="en-US" sz="1400">
                <a:solidFill>
                  <a:srgbClr val="006600"/>
                </a:solidFill>
              </a:rPr>
              <a:t>y</a:t>
            </a:r>
            <a:r>
              <a:rPr baseline="30000" lang="en-US" sz="1400">
                <a:solidFill>
                  <a:srgbClr val="006600"/>
                </a:solidFill>
              </a:rPr>
              <a:t>2</a:t>
            </a:r>
            <a:r>
              <a:rPr lang="en-US" sz="1400">
                <a:solidFill>
                  <a:srgbClr val="993300"/>
                </a:solidFill>
              </a:rPr>
              <a:t>z</a:t>
            </a:r>
            <a:r>
              <a:rPr lang="en-US" sz="1400"/>
              <a:t> ∉  L</a:t>
            </a:r>
            <a:endParaRPr/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  <a:p>
            <a:pPr indent="-1397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⮚"/>
            </a:pPr>
            <a:r>
              <a:rPr lang="en-US" sz="1400"/>
              <a:t>(Notice that the above should hold for all possible N values of N&gt;0. Therefore, this completes the proof.)</a:t>
            </a:r>
            <a:endParaRPr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360" name="Google Shape;360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1" name="Google Shape;361;p20"/>
          <p:cNvGrpSpPr/>
          <p:nvPr/>
        </p:nvGrpSpPr>
        <p:grpSpPr>
          <a:xfrm>
            <a:off x="3352800" y="4267200"/>
            <a:ext cx="304800" cy="381000"/>
            <a:chOff x="3072" y="3840"/>
            <a:chExt cx="192" cy="240"/>
          </a:xfrm>
        </p:grpSpPr>
        <p:grpSp>
          <p:nvGrpSpPr>
            <p:cNvPr id="362" name="Google Shape;362;p20"/>
            <p:cNvGrpSpPr/>
            <p:nvPr/>
          </p:nvGrpSpPr>
          <p:grpSpPr>
            <a:xfrm>
              <a:off x="3120" y="3840"/>
              <a:ext cx="96" cy="240"/>
              <a:chOff x="3120" y="3840"/>
              <a:chExt cx="96" cy="240"/>
            </a:xfrm>
          </p:grpSpPr>
          <p:cxnSp>
            <p:nvCxnSpPr>
              <p:cNvPr id="363" name="Google Shape;363;p20"/>
              <p:cNvCxnSpPr/>
              <p:nvPr/>
            </p:nvCxnSpPr>
            <p:spPr>
              <a:xfrm flipH="1">
                <a:off x="3120" y="3840"/>
                <a:ext cx="48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4" name="Google Shape;364;p20"/>
              <p:cNvCxnSpPr/>
              <p:nvPr/>
            </p:nvCxnSpPr>
            <p:spPr>
              <a:xfrm>
                <a:off x="3120" y="3936"/>
                <a:ext cx="96" cy="48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5" name="Google Shape;365;p20"/>
              <p:cNvCxnSpPr/>
              <p:nvPr/>
            </p:nvCxnSpPr>
            <p:spPr>
              <a:xfrm flipH="1">
                <a:off x="3120" y="3984"/>
                <a:ext cx="96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366" name="Google Shape;366;p20"/>
            <p:cNvCxnSpPr/>
            <p:nvPr/>
          </p:nvCxnSpPr>
          <p:spPr>
            <a:xfrm>
              <a:off x="3072" y="3936"/>
              <a:ext cx="192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Closure properties for Regular Languages (RL)</a:t>
            </a:r>
            <a:endParaRPr/>
          </a:p>
        </p:txBody>
      </p:sp>
      <p:sp>
        <p:nvSpPr>
          <p:cNvPr id="375" name="Google Shape;375;p2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 u="sng"/>
              <a:t>Closure property: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a set of regular languages are combined using an operator, then the resulting language is also regular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Regular languages are </a:t>
            </a:r>
            <a:r>
              <a:rPr i="1" lang="en-US" sz="2800" u="sng"/>
              <a:t>closed</a:t>
            </a:r>
            <a:r>
              <a:rPr lang="en-US" sz="2800"/>
              <a:t> under: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Union, intersection, complement, difference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Reversal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Kleene closure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Concatenation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Homomorphism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Inverse homomorphism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376" name="Google Shape;376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5486400" y="1371600"/>
            <a:ext cx="1828800" cy="925513"/>
          </a:xfrm>
          <a:prstGeom prst="rect">
            <a:avLst/>
          </a:prstGeom>
          <a:solidFill>
            <a:srgbClr val="FCFDC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2700000" dist="107763">
              <a:schemeClr val="lt2"/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This is different from Kleene closure</a:t>
            </a:r>
            <a:endParaRPr/>
          </a:p>
        </p:txBody>
      </p:sp>
      <p:cxnSp>
        <p:nvCxnSpPr>
          <p:cNvPr id="378" name="Google Shape;378;p21"/>
          <p:cNvCxnSpPr/>
          <p:nvPr/>
        </p:nvCxnSpPr>
        <p:spPr>
          <a:xfrm flipH="1">
            <a:off x="2819400" y="1524000"/>
            <a:ext cx="26670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1"/>
          <p:cNvSpPr txBox="1"/>
          <p:nvPr/>
        </p:nvSpPr>
        <p:spPr>
          <a:xfrm>
            <a:off x="5775325" y="5048250"/>
            <a:ext cx="3078163" cy="39687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Now, lets prove all of this!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RLs are closed under union </a:t>
            </a:r>
            <a:endParaRPr/>
          </a:p>
        </p:txBody>
      </p:sp>
      <p:sp>
        <p:nvSpPr>
          <p:cNvPr id="388" name="Google Shape;388;p2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L and M are two RLs THEN: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they both have two corresponding regular expressions, R and S respectively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(L U M) can be represented using the regular expression R+S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Therefore, (L U M) is also regular</a:t>
            </a:r>
            <a:endParaRPr/>
          </a:p>
        </p:txBody>
      </p:sp>
      <p:sp>
        <p:nvSpPr>
          <p:cNvPr id="389" name="Google Shape;389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22"/>
          <p:cNvSpPr/>
          <p:nvPr/>
        </p:nvSpPr>
        <p:spPr>
          <a:xfrm>
            <a:off x="7772400" y="5791200"/>
            <a:ext cx="228600" cy="1524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228600" y="6096000"/>
            <a:ext cx="4203700" cy="4000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can this be proved using FAs?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RLs are closed under complementation</a:t>
            </a:r>
            <a:endParaRPr/>
          </a:p>
        </p:txBody>
      </p:sp>
      <p:sp>
        <p:nvSpPr>
          <p:cNvPr id="400" name="Google Shape;400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L is an RL over ∑, then L=∑*-L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/>
              <a:t>To show L is also regular, make the following construction</a:t>
            </a:r>
            <a:endParaRPr/>
          </a:p>
        </p:txBody>
      </p:sp>
      <p:sp>
        <p:nvSpPr>
          <p:cNvPr id="401" name="Google Shape;401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2" name="Google Shape;402;p23"/>
          <p:cNvGrpSpPr/>
          <p:nvPr/>
        </p:nvGrpSpPr>
        <p:grpSpPr>
          <a:xfrm>
            <a:off x="517525" y="3581400"/>
            <a:ext cx="3749675" cy="2667000"/>
            <a:chOff x="326" y="2256"/>
            <a:chExt cx="2362" cy="1680"/>
          </a:xfrm>
        </p:grpSpPr>
        <p:sp>
          <p:nvSpPr>
            <p:cNvPr id="403" name="Google Shape;403;p23"/>
            <p:cNvSpPr/>
            <p:nvPr/>
          </p:nvSpPr>
          <p:spPr>
            <a:xfrm>
              <a:off x="528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2304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2256" y="2352"/>
              <a:ext cx="336" cy="336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2304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2304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Fk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2256" y="2832"/>
              <a:ext cx="336" cy="336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2256" y="3552"/>
              <a:ext cx="336" cy="336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 rot="5400000">
              <a:off x="2294" y="3206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764" y="2480"/>
              <a:ext cx="1470" cy="462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768" y="2928"/>
              <a:ext cx="1488" cy="96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3"/>
            <p:cNvSpPr/>
            <p:nvPr/>
          </p:nvSpPr>
          <p:spPr>
            <a:xfrm flipH="1" rot="10800000">
              <a:off x="720" y="3120"/>
              <a:ext cx="1488" cy="576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20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5" name="Google Shape;415;p23"/>
            <p:cNvGrpSpPr/>
            <p:nvPr/>
          </p:nvGrpSpPr>
          <p:grpSpPr>
            <a:xfrm>
              <a:off x="336" y="2256"/>
              <a:ext cx="2352" cy="1680"/>
              <a:chOff x="1152" y="1536"/>
              <a:chExt cx="2352" cy="1680"/>
            </a:xfrm>
          </p:grpSpPr>
          <p:cxnSp>
            <p:nvCxnSpPr>
              <p:cNvPr id="416" name="Google Shape;416;p23"/>
              <p:cNvCxnSpPr/>
              <p:nvPr/>
            </p:nvCxnSpPr>
            <p:spPr>
              <a:xfrm>
                <a:off x="1152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23"/>
              <p:cNvCxnSpPr/>
              <p:nvPr/>
            </p:nvCxnSpPr>
            <p:spPr>
              <a:xfrm>
                <a:off x="1152" y="153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8" name="Google Shape;418;p23"/>
              <p:cNvCxnSpPr/>
              <p:nvPr/>
            </p:nvCxnSpPr>
            <p:spPr>
              <a:xfrm>
                <a:off x="3504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23"/>
              <p:cNvCxnSpPr/>
              <p:nvPr/>
            </p:nvCxnSpPr>
            <p:spPr>
              <a:xfrm>
                <a:off x="1152" y="321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20" name="Google Shape;420;p23"/>
            <p:cNvSpPr txBox="1"/>
            <p:nvPr/>
          </p:nvSpPr>
          <p:spPr>
            <a:xfrm>
              <a:off x="326" y="2268"/>
              <a:ext cx="80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006600"/>
                  </a:solidFill>
                  <a:latin typeface="Arial"/>
                  <a:ea typeface="Arial"/>
                  <a:cs typeface="Arial"/>
                  <a:sym typeface="Arial"/>
                </a:rPr>
                <a:t>DFA for L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1" name="Google Shape;421;p23"/>
            <p:cNvCxnSpPr/>
            <p:nvPr/>
          </p:nvCxnSpPr>
          <p:spPr>
            <a:xfrm>
              <a:off x="336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422" name="Google Shape;422;p23"/>
          <p:cNvGrpSpPr/>
          <p:nvPr/>
        </p:nvGrpSpPr>
        <p:grpSpPr>
          <a:xfrm>
            <a:off x="4419600" y="3581400"/>
            <a:ext cx="4343400" cy="2667000"/>
            <a:chOff x="2784" y="2256"/>
            <a:chExt cx="2736" cy="1680"/>
          </a:xfrm>
        </p:grpSpPr>
        <p:sp>
          <p:nvSpPr>
            <p:cNvPr id="423" name="Google Shape;423;p23"/>
            <p:cNvSpPr/>
            <p:nvPr/>
          </p:nvSpPr>
          <p:spPr>
            <a:xfrm>
              <a:off x="3360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5136" y="240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F1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3312" y="2832"/>
              <a:ext cx="336" cy="336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5136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F2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5136" y="360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Fk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3984" y="2832"/>
              <a:ext cx="336" cy="336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3"/>
            <p:cNvSpPr txBox="1"/>
            <p:nvPr/>
          </p:nvSpPr>
          <p:spPr>
            <a:xfrm rot="5400000">
              <a:off x="5126" y="3206"/>
              <a:ext cx="3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3596" y="2480"/>
              <a:ext cx="1470" cy="462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3600" y="2928"/>
              <a:ext cx="1488" cy="96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3"/>
            <p:cNvSpPr/>
            <p:nvPr/>
          </p:nvSpPr>
          <p:spPr>
            <a:xfrm flipH="1" rot="10800000">
              <a:off x="3552" y="3120"/>
              <a:ext cx="1488" cy="576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4032" y="2880"/>
              <a:ext cx="240" cy="24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4" name="Google Shape;434;p23"/>
            <p:cNvGrpSpPr/>
            <p:nvPr/>
          </p:nvGrpSpPr>
          <p:grpSpPr>
            <a:xfrm>
              <a:off x="3168" y="2256"/>
              <a:ext cx="2352" cy="1680"/>
              <a:chOff x="1152" y="1536"/>
              <a:chExt cx="2352" cy="1680"/>
            </a:xfrm>
          </p:grpSpPr>
          <p:cxnSp>
            <p:nvCxnSpPr>
              <p:cNvPr id="435" name="Google Shape;435;p23"/>
              <p:cNvCxnSpPr/>
              <p:nvPr/>
            </p:nvCxnSpPr>
            <p:spPr>
              <a:xfrm>
                <a:off x="1152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6" name="Google Shape;436;p23"/>
              <p:cNvCxnSpPr/>
              <p:nvPr/>
            </p:nvCxnSpPr>
            <p:spPr>
              <a:xfrm>
                <a:off x="1152" y="153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7" name="Google Shape;437;p23"/>
              <p:cNvCxnSpPr/>
              <p:nvPr/>
            </p:nvCxnSpPr>
            <p:spPr>
              <a:xfrm>
                <a:off x="3504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8" name="Google Shape;438;p23"/>
              <p:cNvCxnSpPr/>
              <p:nvPr/>
            </p:nvCxnSpPr>
            <p:spPr>
              <a:xfrm>
                <a:off x="1152" y="321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439" name="Google Shape;439;p23"/>
            <p:cNvSpPr txBox="1"/>
            <p:nvPr/>
          </p:nvSpPr>
          <p:spPr>
            <a:xfrm>
              <a:off x="3158" y="2268"/>
              <a:ext cx="801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DFA for L</a:t>
              </a:r>
              <a:endParaRPr/>
            </a:p>
          </p:txBody>
        </p:sp>
        <p:cxnSp>
          <p:nvCxnSpPr>
            <p:cNvPr id="440" name="Google Shape;440;p23"/>
            <p:cNvCxnSpPr/>
            <p:nvPr/>
          </p:nvCxnSpPr>
          <p:spPr>
            <a:xfrm>
              <a:off x="3120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1" name="Google Shape;441;p23"/>
            <p:cNvCxnSpPr/>
            <p:nvPr/>
          </p:nvCxnSpPr>
          <p:spPr>
            <a:xfrm>
              <a:off x="3792" y="2304"/>
              <a:ext cx="96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2" name="Google Shape;442;p23"/>
            <p:cNvSpPr/>
            <p:nvPr/>
          </p:nvSpPr>
          <p:spPr>
            <a:xfrm>
              <a:off x="2784" y="2928"/>
              <a:ext cx="288" cy="144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3" name="Google Shape;443;p23"/>
          <p:cNvCxnSpPr/>
          <p:nvPr/>
        </p:nvCxnSpPr>
        <p:spPr>
          <a:xfrm>
            <a:off x="5562600" y="20574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4" name="Google Shape;444;p23"/>
          <p:cNvCxnSpPr/>
          <p:nvPr/>
        </p:nvCxnSpPr>
        <p:spPr>
          <a:xfrm>
            <a:off x="3048000" y="2514600"/>
            <a:ext cx="228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5" name="Google Shape;445;p23"/>
          <p:cNvSpPr txBox="1"/>
          <p:nvPr/>
        </p:nvSpPr>
        <p:spPr>
          <a:xfrm>
            <a:off x="3657600" y="2971800"/>
            <a:ext cx="4451350" cy="58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 every final state into non-final, and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every non-final state into a final state</a:t>
            </a:r>
            <a:endParaRPr/>
          </a:p>
        </p:txBody>
      </p:sp>
      <p:sp>
        <p:nvSpPr>
          <p:cNvPr id="446" name="Google Shape;446;p23"/>
          <p:cNvSpPr txBox="1"/>
          <p:nvPr/>
        </p:nvSpPr>
        <p:spPr>
          <a:xfrm>
            <a:off x="990600" y="6324600"/>
            <a:ext cx="5186363" cy="3381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Assumes q0 is a non-final state. If not, do the opposite.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RLs are closed under intersection</a:t>
            </a:r>
            <a:endParaRPr/>
          </a:p>
        </p:txBody>
      </p:sp>
      <p:sp>
        <p:nvSpPr>
          <p:cNvPr id="455" name="Google Shape;455;p24"/>
          <p:cNvSpPr txBox="1"/>
          <p:nvPr>
            <p:ph idx="1" type="body"/>
          </p:nvPr>
        </p:nvSpPr>
        <p:spPr>
          <a:xfrm>
            <a:off x="1143000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quick, indirect way to prove: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By DeMorgan’s law: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 ∩ M = (L U M)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Since we know RLs are closed under union and complementation, they are also closed under intersection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more direct way would be construct a finite automaton for L ∩ M</a:t>
            </a:r>
            <a:endParaRPr/>
          </a:p>
        </p:txBody>
      </p:sp>
      <p:sp>
        <p:nvSpPr>
          <p:cNvPr id="456" name="Google Shape;456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57" name="Google Shape;457;p24"/>
          <p:cNvCxnSpPr/>
          <p:nvPr/>
        </p:nvCxnSpPr>
        <p:spPr>
          <a:xfrm>
            <a:off x="3505200" y="32004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" name="Google Shape;458;p24"/>
          <p:cNvCxnSpPr/>
          <p:nvPr/>
        </p:nvCxnSpPr>
        <p:spPr>
          <a:xfrm>
            <a:off x="4191000" y="3200400"/>
            <a:ext cx="152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24"/>
          <p:cNvCxnSpPr/>
          <p:nvPr/>
        </p:nvCxnSpPr>
        <p:spPr>
          <a:xfrm>
            <a:off x="3505200" y="31242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construction for L ∩ M</a:t>
            </a:r>
            <a:endParaRPr/>
          </a:p>
        </p:txBody>
      </p:sp>
      <p:sp>
        <p:nvSpPr>
          <p:cNvPr id="468" name="Google Shape;468;p2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Char char="•"/>
            </a:pPr>
            <a:r>
              <a:rPr lang="en-US" sz="2800">
                <a:solidFill>
                  <a:schemeClr val="hlink"/>
                </a:solidFill>
              </a:rPr>
              <a:t>A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 = DFA for L = {Q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, ∑ , q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,F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, </a:t>
            </a:r>
            <a:r>
              <a:rPr lang="en-US" sz="2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6600"/>
              </a:buClr>
              <a:buSzPts val="2800"/>
              <a:buChar char="•"/>
            </a:pPr>
            <a:r>
              <a:rPr lang="en-US" sz="2800">
                <a:solidFill>
                  <a:srgbClr val="006600"/>
                </a:solidFill>
              </a:rPr>
              <a:t>A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006600"/>
                </a:solidFill>
              </a:rPr>
              <a:t> = DFA for M = {Q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006600"/>
                </a:solidFill>
              </a:rPr>
              <a:t>, ∑ , q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006600"/>
                </a:solidFill>
              </a:rPr>
              <a:t>,F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006600"/>
                </a:solidFill>
              </a:rPr>
              <a:t>, </a:t>
            </a:r>
            <a:r>
              <a:rPr lang="en-US" sz="2800">
                <a:solidFill>
                  <a:srgbClr val="0066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006600"/>
                </a:solidFill>
              </a:rPr>
              <a:t>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Build </a:t>
            </a:r>
            <a:r>
              <a:rPr lang="en-US" sz="2800">
                <a:solidFill>
                  <a:srgbClr val="993300"/>
                </a:solidFill>
              </a:rPr>
              <a:t>A</a:t>
            </a:r>
            <a:r>
              <a:rPr baseline="-25000" lang="en-US" sz="2800">
                <a:solidFill>
                  <a:srgbClr val="993300"/>
                </a:solidFill>
              </a:rPr>
              <a:t>L ∩ M</a:t>
            </a:r>
            <a:r>
              <a:rPr lang="en-US" sz="2800">
                <a:solidFill>
                  <a:srgbClr val="993300"/>
                </a:solidFill>
              </a:rPr>
              <a:t> = {</a:t>
            </a:r>
            <a:r>
              <a:rPr lang="en-US" sz="2800">
                <a:solidFill>
                  <a:schemeClr val="hlink"/>
                </a:solidFill>
              </a:rPr>
              <a:t>Q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rgbClr val="993300"/>
                </a:solidFill>
              </a:rPr>
              <a:t>x </a:t>
            </a:r>
            <a:r>
              <a:rPr lang="en-US" sz="2800">
                <a:solidFill>
                  <a:srgbClr val="006600"/>
                </a:solidFill>
              </a:rPr>
              <a:t>Q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993300"/>
                </a:solidFill>
              </a:rPr>
              <a:t>,∑, (</a:t>
            </a:r>
            <a:r>
              <a:rPr lang="en-US" sz="2800">
                <a:solidFill>
                  <a:schemeClr val="hlink"/>
                </a:solidFill>
              </a:rPr>
              <a:t>q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chemeClr val="hlink"/>
                </a:solidFill>
              </a:rPr>
              <a:t>,</a:t>
            </a:r>
            <a:r>
              <a:rPr lang="en-US" sz="2800">
                <a:solidFill>
                  <a:srgbClr val="006600"/>
                </a:solidFill>
              </a:rPr>
              <a:t>q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993300"/>
                </a:solidFill>
              </a:rPr>
              <a:t>), </a:t>
            </a:r>
            <a:r>
              <a:rPr lang="en-US" sz="2800">
                <a:solidFill>
                  <a:schemeClr val="hlink"/>
                </a:solidFill>
              </a:rPr>
              <a:t>F</a:t>
            </a:r>
            <a:r>
              <a:rPr baseline="-25000" lang="en-US" sz="2800">
                <a:solidFill>
                  <a:schemeClr val="hlink"/>
                </a:solidFill>
              </a:rPr>
              <a:t>L</a:t>
            </a:r>
            <a:r>
              <a:rPr lang="en-US" sz="2800">
                <a:solidFill>
                  <a:srgbClr val="993300"/>
                </a:solidFill>
              </a:rPr>
              <a:t>x </a:t>
            </a:r>
            <a:r>
              <a:rPr lang="en-US" sz="2800">
                <a:solidFill>
                  <a:srgbClr val="006600"/>
                </a:solidFill>
              </a:rPr>
              <a:t>F</a:t>
            </a:r>
            <a:r>
              <a:rPr baseline="-25000" lang="en-US" sz="2800">
                <a:solidFill>
                  <a:srgbClr val="006600"/>
                </a:solidFill>
              </a:rPr>
              <a:t>M</a:t>
            </a:r>
            <a:r>
              <a:rPr lang="en-US" sz="2800">
                <a:solidFill>
                  <a:srgbClr val="993300"/>
                </a:solidFill>
              </a:rPr>
              <a:t>,</a:t>
            </a:r>
            <a:r>
              <a:rPr lang="en-US" sz="28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lang="en-US" sz="2800">
                <a:solidFill>
                  <a:srgbClr val="993300"/>
                </a:solidFill>
              </a:rPr>
              <a:t>} such that: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ts val="2400"/>
              <a:buChar char="•"/>
            </a:pP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δ((</a:t>
            </a:r>
            <a:r>
              <a:rPr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</a:t>
            </a:r>
            <a:r>
              <a:rPr lang="en-US" sz="2400">
                <a:solidFill>
                  <a:srgbClr val="0066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),a) </a:t>
            </a:r>
            <a:r>
              <a:rPr lang="en-US" sz="2400">
                <a:solidFill>
                  <a:srgbClr val="993300"/>
                </a:solidFill>
              </a:rPr>
              <a:t>= (</a:t>
            </a:r>
            <a:r>
              <a:rPr lang="en-US" sz="240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240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L</a:t>
            </a:r>
            <a:r>
              <a:rPr lang="en-US" sz="2400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(p,a), </a:t>
            </a:r>
            <a:r>
              <a:rPr lang="en-US" sz="2400">
                <a:solidFill>
                  <a:srgbClr val="1E4E7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2400">
                <a:solidFill>
                  <a:srgbClr val="1E4E7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M</a:t>
            </a:r>
            <a:r>
              <a:rPr lang="en-US" sz="2400">
                <a:solidFill>
                  <a:srgbClr val="1E4E79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(q,a)), 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where </a:t>
            </a:r>
            <a:r>
              <a:rPr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p in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Q</a:t>
            </a:r>
            <a:r>
              <a:rPr baseline="-25000" lang="en-US" sz="2400">
                <a:solidFill>
                  <a:schemeClr val="hlink"/>
                </a:solidFill>
              </a:rPr>
              <a:t>L</a:t>
            </a:r>
            <a:r>
              <a:rPr lang="en-US" sz="2400">
                <a:solidFill>
                  <a:schemeClr val="hlink"/>
                </a:solidFill>
              </a:rPr>
              <a:t>,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and </a:t>
            </a:r>
            <a:r>
              <a:rPr lang="en-US" sz="2400">
                <a:solidFill>
                  <a:srgbClr val="0066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 in</a:t>
            </a:r>
            <a:r>
              <a:rPr lang="en-US" sz="24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sz="2400">
                <a:solidFill>
                  <a:srgbClr val="006600"/>
                </a:solidFill>
              </a:rPr>
              <a:t>Q</a:t>
            </a:r>
            <a:r>
              <a:rPr baseline="-25000" lang="en-US" sz="2400">
                <a:solidFill>
                  <a:srgbClr val="006600"/>
                </a:solidFill>
              </a:rPr>
              <a:t>M</a:t>
            </a:r>
            <a:endParaRPr baseline="-25000" sz="2400">
              <a:solidFill>
                <a:schemeClr val="hlink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This construction ensures that a string w will be accepted if and only if w reaches an accepting state in </a:t>
            </a:r>
            <a:r>
              <a:rPr lang="en-US" sz="2800" u="sng"/>
              <a:t>both</a:t>
            </a:r>
            <a:r>
              <a:rPr lang="en-US" sz="2800"/>
              <a:t> input DFAs. </a:t>
            </a:r>
            <a:endParaRPr/>
          </a:p>
        </p:txBody>
      </p:sp>
      <p:sp>
        <p:nvSpPr>
          <p:cNvPr id="469" name="Google Shape;469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construction for L ∩ M</a:t>
            </a:r>
            <a:endParaRPr/>
          </a:p>
        </p:txBody>
      </p:sp>
      <p:sp>
        <p:nvSpPr>
          <p:cNvPr id="478" name="Google Shape;478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9" name="Google Shape;479;p26"/>
          <p:cNvSpPr/>
          <p:nvPr/>
        </p:nvSpPr>
        <p:spPr>
          <a:xfrm>
            <a:off x="854075" y="2971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6"/>
          <p:cNvSpPr/>
          <p:nvPr/>
        </p:nvSpPr>
        <p:spPr>
          <a:xfrm>
            <a:off x="3673475" y="220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6"/>
          <p:cNvSpPr/>
          <p:nvPr/>
        </p:nvSpPr>
        <p:spPr>
          <a:xfrm>
            <a:off x="3597275" y="2133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6"/>
          <p:cNvSpPr/>
          <p:nvPr/>
        </p:nvSpPr>
        <p:spPr>
          <a:xfrm>
            <a:off x="3673475" y="2971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3597275" y="2895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6"/>
          <p:cNvSpPr txBox="1"/>
          <p:nvPr/>
        </p:nvSpPr>
        <p:spPr>
          <a:xfrm rot="5400000">
            <a:off x="3657600" y="348932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85" name="Google Shape;485;p26"/>
          <p:cNvSpPr/>
          <p:nvPr/>
        </p:nvSpPr>
        <p:spPr>
          <a:xfrm>
            <a:off x="1228725" y="2336800"/>
            <a:ext cx="2333625" cy="733425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26"/>
          <p:cNvSpPr/>
          <p:nvPr/>
        </p:nvSpPr>
        <p:spPr>
          <a:xfrm>
            <a:off x="1235075" y="3125788"/>
            <a:ext cx="669925" cy="74612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26"/>
          <p:cNvSpPr/>
          <p:nvPr/>
        </p:nvSpPr>
        <p:spPr>
          <a:xfrm>
            <a:off x="1920875" y="2971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8" name="Google Shape;488;p26"/>
          <p:cNvGrpSpPr/>
          <p:nvPr/>
        </p:nvGrpSpPr>
        <p:grpSpPr>
          <a:xfrm>
            <a:off x="549275" y="1981200"/>
            <a:ext cx="3733800" cy="2000250"/>
            <a:chOff x="1152" y="1536"/>
            <a:chExt cx="2352" cy="1680"/>
          </a:xfrm>
        </p:grpSpPr>
        <p:cxnSp>
          <p:nvCxnSpPr>
            <p:cNvPr id="489" name="Google Shape;489;p26"/>
            <p:cNvCxnSpPr/>
            <p:nvPr/>
          </p:nvCxnSpPr>
          <p:spPr>
            <a:xfrm>
              <a:off x="1152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90" name="Google Shape;490;p26"/>
            <p:cNvCxnSpPr/>
            <p:nvPr/>
          </p:nvCxnSpPr>
          <p:spPr>
            <a:xfrm>
              <a:off x="1152" y="153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91" name="Google Shape;491;p26"/>
            <p:cNvCxnSpPr/>
            <p:nvPr/>
          </p:nvCxnSpPr>
          <p:spPr>
            <a:xfrm>
              <a:off x="3504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6"/>
            <p:cNvCxnSpPr/>
            <p:nvPr/>
          </p:nvCxnSpPr>
          <p:spPr>
            <a:xfrm>
              <a:off x="1152" y="321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493" name="Google Shape;493;p26"/>
          <p:cNvSpPr txBox="1"/>
          <p:nvPr/>
        </p:nvSpPr>
        <p:spPr>
          <a:xfrm>
            <a:off x="533400" y="2000250"/>
            <a:ext cx="12715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DFA for L</a:t>
            </a:r>
            <a:endParaRPr sz="20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26"/>
          <p:cNvCxnSpPr/>
          <p:nvPr/>
        </p:nvCxnSpPr>
        <p:spPr>
          <a:xfrm>
            <a:off x="549275" y="3124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5" name="Google Shape;495;p26"/>
          <p:cNvSpPr/>
          <p:nvPr/>
        </p:nvSpPr>
        <p:spPr>
          <a:xfrm>
            <a:off x="5349875" y="30289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26"/>
          <p:cNvSpPr/>
          <p:nvPr/>
        </p:nvSpPr>
        <p:spPr>
          <a:xfrm>
            <a:off x="8169275" y="22669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26"/>
          <p:cNvSpPr/>
          <p:nvPr/>
        </p:nvSpPr>
        <p:spPr>
          <a:xfrm>
            <a:off x="8169275" y="30289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6"/>
          <p:cNvSpPr txBox="1"/>
          <p:nvPr/>
        </p:nvSpPr>
        <p:spPr>
          <a:xfrm rot="5400000">
            <a:off x="8153400" y="354647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499" name="Google Shape;499;p26"/>
          <p:cNvSpPr/>
          <p:nvPr/>
        </p:nvSpPr>
        <p:spPr>
          <a:xfrm>
            <a:off x="5724525" y="2393950"/>
            <a:ext cx="2333625" cy="733425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26"/>
          <p:cNvSpPr/>
          <p:nvPr/>
        </p:nvSpPr>
        <p:spPr>
          <a:xfrm>
            <a:off x="5730875" y="3182938"/>
            <a:ext cx="669925" cy="74612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6"/>
          <p:cNvSpPr/>
          <p:nvPr/>
        </p:nvSpPr>
        <p:spPr>
          <a:xfrm>
            <a:off x="6416675" y="30289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02" name="Google Shape;502;p26"/>
          <p:cNvGrpSpPr/>
          <p:nvPr/>
        </p:nvGrpSpPr>
        <p:grpSpPr>
          <a:xfrm>
            <a:off x="5029200" y="1905000"/>
            <a:ext cx="3733800" cy="2133600"/>
            <a:chOff x="1152" y="1536"/>
            <a:chExt cx="2352" cy="1680"/>
          </a:xfrm>
        </p:grpSpPr>
        <p:cxnSp>
          <p:nvCxnSpPr>
            <p:cNvPr id="503" name="Google Shape;503;p26"/>
            <p:cNvCxnSpPr/>
            <p:nvPr/>
          </p:nvCxnSpPr>
          <p:spPr>
            <a:xfrm>
              <a:off x="1152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4" name="Google Shape;504;p26"/>
            <p:cNvCxnSpPr/>
            <p:nvPr/>
          </p:nvCxnSpPr>
          <p:spPr>
            <a:xfrm>
              <a:off x="1152" y="153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5" name="Google Shape;505;p26"/>
            <p:cNvCxnSpPr/>
            <p:nvPr/>
          </p:nvCxnSpPr>
          <p:spPr>
            <a:xfrm>
              <a:off x="3504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06" name="Google Shape;506;p26"/>
            <p:cNvCxnSpPr/>
            <p:nvPr/>
          </p:nvCxnSpPr>
          <p:spPr>
            <a:xfrm>
              <a:off x="1152" y="321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507" name="Google Shape;507;p26"/>
          <p:cNvSpPr txBox="1"/>
          <p:nvPr/>
        </p:nvSpPr>
        <p:spPr>
          <a:xfrm>
            <a:off x="5029200" y="2057400"/>
            <a:ext cx="1341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DFA for M</a:t>
            </a:r>
            <a:endParaRPr/>
          </a:p>
        </p:txBody>
      </p:sp>
      <p:cxnSp>
        <p:nvCxnSpPr>
          <p:cNvPr id="508" name="Google Shape;508;p26"/>
          <p:cNvCxnSpPr/>
          <p:nvPr/>
        </p:nvCxnSpPr>
        <p:spPr>
          <a:xfrm>
            <a:off x="4968875" y="318135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9" name="Google Shape;509;p26"/>
          <p:cNvSpPr/>
          <p:nvPr/>
        </p:nvSpPr>
        <p:spPr>
          <a:xfrm>
            <a:off x="2819400" y="299085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0" name="Google Shape;510;p26"/>
          <p:cNvCxnSpPr/>
          <p:nvPr/>
        </p:nvCxnSpPr>
        <p:spPr>
          <a:xfrm>
            <a:off x="2286000" y="314325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1" name="Google Shape;511;p26"/>
          <p:cNvSpPr txBox="1"/>
          <p:nvPr/>
        </p:nvSpPr>
        <p:spPr>
          <a:xfrm>
            <a:off x="2422525" y="2827338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12" name="Google Shape;512;p26"/>
          <p:cNvSpPr/>
          <p:nvPr/>
        </p:nvSpPr>
        <p:spPr>
          <a:xfrm>
            <a:off x="7315200" y="3059113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3" name="Google Shape;513;p26"/>
          <p:cNvCxnSpPr/>
          <p:nvPr/>
        </p:nvCxnSpPr>
        <p:spPr>
          <a:xfrm>
            <a:off x="6781800" y="3211513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4" name="Google Shape;514;p26"/>
          <p:cNvSpPr txBox="1"/>
          <p:nvPr/>
        </p:nvSpPr>
        <p:spPr>
          <a:xfrm>
            <a:off x="6918325" y="2895600"/>
            <a:ext cx="29686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515" name="Google Shape;515;p26"/>
          <p:cNvSpPr/>
          <p:nvPr/>
        </p:nvSpPr>
        <p:spPr>
          <a:xfrm>
            <a:off x="8077200" y="22098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6"/>
          <p:cNvSpPr/>
          <p:nvPr/>
        </p:nvSpPr>
        <p:spPr>
          <a:xfrm>
            <a:off x="8077200" y="29718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7" name="Google Shape;517;p26"/>
          <p:cNvGrpSpPr/>
          <p:nvPr/>
        </p:nvGrpSpPr>
        <p:grpSpPr>
          <a:xfrm>
            <a:off x="1981200" y="3733800"/>
            <a:ext cx="5715000" cy="2971800"/>
            <a:chOff x="1981200" y="3733800"/>
            <a:chExt cx="5715000" cy="2971800"/>
          </a:xfrm>
        </p:grpSpPr>
        <p:sp>
          <p:nvSpPr>
            <p:cNvPr id="518" name="Google Shape;518;p26"/>
            <p:cNvSpPr/>
            <p:nvPr/>
          </p:nvSpPr>
          <p:spPr>
            <a:xfrm>
              <a:off x="6477000" y="47815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F1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,p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F1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aseline="-2500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26"/>
            <p:cNvSpPr/>
            <p:nvPr/>
          </p:nvSpPr>
          <p:spPr>
            <a:xfrm>
              <a:off x="6400800" y="4724400"/>
              <a:ext cx="1066800" cy="704850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26"/>
            <p:cNvSpPr txBox="1"/>
            <p:nvPr/>
          </p:nvSpPr>
          <p:spPr>
            <a:xfrm rot="5400000">
              <a:off x="6842125" y="5502275"/>
              <a:ext cx="4889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3194050" y="4908550"/>
              <a:ext cx="3130550" cy="733425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3200400" y="5697538"/>
              <a:ext cx="669925" cy="74612"/>
            </a:xfrm>
            <a:custGeom>
              <a:rect b="b" l="l" r="r" t="t"/>
              <a:pathLst>
                <a:path extrusionOk="0" h="462" w="1470">
                  <a:moveTo>
                    <a:pt x="0" y="462"/>
                  </a:moveTo>
                  <a:cubicBezTo>
                    <a:pt x="6" y="457"/>
                    <a:pt x="15" y="455"/>
                    <a:pt x="20" y="449"/>
                  </a:cubicBezTo>
                  <a:cubicBezTo>
                    <a:pt x="27" y="436"/>
                    <a:pt x="29" y="421"/>
                    <a:pt x="34" y="408"/>
                  </a:cubicBezTo>
                  <a:cubicBezTo>
                    <a:pt x="50" y="359"/>
                    <a:pt x="32" y="387"/>
                    <a:pt x="129" y="380"/>
                  </a:cubicBezTo>
                  <a:cubicBezTo>
                    <a:pt x="133" y="373"/>
                    <a:pt x="135" y="363"/>
                    <a:pt x="143" y="360"/>
                  </a:cubicBezTo>
                  <a:cubicBezTo>
                    <a:pt x="159" y="351"/>
                    <a:pt x="198" y="346"/>
                    <a:pt x="198" y="346"/>
                  </a:cubicBezTo>
                  <a:cubicBezTo>
                    <a:pt x="245" y="362"/>
                    <a:pt x="222" y="330"/>
                    <a:pt x="239" y="305"/>
                  </a:cubicBezTo>
                  <a:cubicBezTo>
                    <a:pt x="243" y="298"/>
                    <a:pt x="252" y="295"/>
                    <a:pt x="259" y="291"/>
                  </a:cubicBezTo>
                  <a:cubicBezTo>
                    <a:pt x="283" y="292"/>
                    <a:pt x="361" y="309"/>
                    <a:pt x="396" y="298"/>
                  </a:cubicBezTo>
                  <a:cubicBezTo>
                    <a:pt x="414" y="244"/>
                    <a:pt x="395" y="261"/>
                    <a:pt x="444" y="250"/>
                  </a:cubicBezTo>
                  <a:cubicBezTo>
                    <a:pt x="451" y="248"/>
                    <a:pt x="458" y="246"/>
                    <a:pt x="465" y="244"/>
                  </a:cubicBezTo>
                  <a:cubicBezTo>
                    <a:pt x="488" y="246"/>
                    <a:pt x="534" y="256"/>
                    <a:pt x="560" y="244"/>
                  </a:cubicBezTo>
                  <a:cubicBezTo>
                    <a:pt x="604" y="222"/>
                    <a:pt x="544" y="221"/>
                    <a:pt x="594" y="216"/>
                  </a:cubicBezTo>
                  <a:cubicBezTo>
                    <a:pt x="630" y="212"/>
                    <a:pt x="667" y="211"/>
                    <a:pt x="704" y="209"/>
                  </a:cubicBezTo>
                  <a:cubicBezTo>
                    <a:pt x="710" y="202"/>
                    <a:pt x="718" y="196"/>
                    <a:pt x="724" y="189"/>
                  </a:cubicBezTo>
                  <a:cubicBezTo>
                    <a:pt x="734" y="173"/>
                    <a:pt x="725" y="159"/>
                    <a:pt x="745" y="148"/>
                  </a:cubicBezTo>
                  <a:cubicBezTo>
                    <a:pt x="757" y="140"/>
                    <a:pt x="786" y="134"/>
                    <a:pt x="786" y="134"/>
                  </a:cubicBezTo>
                  <a:cubicBezTo>
                    <a:pt x="797" y="136"/>
                    <a:pt x="809" y="135"/>
                    <a:pt x="820" y="141"/>
                  </a:cubicBezTo>
                  <a:cubicBezTo>
                    <a:pt x="860" y="161"/>
                    <a:pt x="821" y="168"/>
                    <a:pt x="861" y="155"/>
                  </a:cubicBezTo>
                  <a:cubicBezTo>
                    <a:pt x="892" y="107"/>
                    <a:pt x="859" y="107"/>
                    <a:pt x="929" y="127"/>
                  </a:cubicBezTo>
                  <a:cubicBezTo>
                    <a:pt x="1021" y="111"/>
                    <a:pt x="935" y="131"/>
                    <a:pt x="991" y="107"/>
                  </a:cubicBezTo>
                  <a:cubicBezTo>
                    <a:pt x="1004" y="101"/>
                    <a:pt x="1032" y="93"/>
                    <a:pt x="1032" y="93"/>
                  </a:cubicBezTo>
                  <a:cubicBezTo>
                    <a:pt x="1060" y="102"/>
                    <a:pt x="1076" y="103"/>
                    <a:pt x="1087" y="73"/>
                  </a:cubicBezTo>
                  <a:cubicBezTo>
                    <a:pt x="1144" y="85"/>
                    <a:pt x="1162" y="67"/>
                    <a:pt x="1210" y="52"/>
                  </a:cubicBezTo>
                  <a:cubicBezTo>
                    <a:pt x="1237" y="33"/>
                    <a:pt x="1245" y="30"/>
                    <a:pt x="1278" y="38"/>
                  </a:cubicBezTo>
                  <a:cubicBezTo>
                    <a:pt x="1309" y="53"/>
                    <a:pt x="1316" y="65"/>
                    <a:pt x="1347" y="45"/>
                  </a:cubicBezTo>
                  <a:cubicBezTo>
                    <a:pt x="1375" y="0"/>
                    <a:pt x="1422" y="38"/>
                    <a:pt x="1470" y="3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3" name="Google Shape;523;p26"/>
            <p:cNvGrpSpPr/>
            <p:nvPr/>
          </p:nvGrpSpPr>
          <p:grpSpPr>
            <a:xfrm>
              <a:off x="2133600" y="4552950"/>
              <a:ext cx="5562600" cy="2152650"/>
              <a:chOff x="1152" y="1536"/>
              <a:chExt cx="2352" cy="1680"/>
            </a:xfrm>
          </p:grpSpPr>
          <p:cxnSp>
            <p:nvCxnSpPr>
              <p:cNvPr id="524" name="Google Shape;524;p26"/>
              <p:cNvCxnSpPr/>
              <p:nvPr/>
            </p:nvCxnSpPr>
            <p:spPr>
              <a:xfrm>
                <a:off x="1152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26"/>
              <p:cNvCxnSpPr/>
              <p:nvPr/>
            </p:nvCxnSpPr>
            <p:spPr>
              <a:xfrm>
                <a:off x="1152" y="153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26"/>
              <p:cNvCxnSpPr/>
              <p:nvPr/>
            </p:nvCxnSpPr>
            <p:spPr>
              <a:xfrm>
                <a:off x="3504" y="1536"/>
                <a:ext cx="0" cy="168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26"/>
              <p:cNvCxnSpPr/>
              <p:nvPr/>
            </p:nvCxnSpPr>
            <p:spPr>
              <a:xfrm>
                <a:off x="1152" y="3216"/>
                <a:ext cx="235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528" name="Google Shape;528;p26"/>
            <p:cNvSpPr txBox="1"/>
            <p:nvPr/>
          </p:nvSpPr>
          <p:spPr>
            <a:xfrm>
              <a:off x="2498725" y="4583113"/>
              <a:ext cx="17399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 u="sng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DFA for L∩M</a:t>
              </a:r>
              <a:endParaRPr b="1" sz="2000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9" name="Google Shape;529;p26"/>
            <p:cNvCxnSpPr/>
            <p:nvPr/>
          </p:nvCxnSpPr>
          <p:spPr>
            <a:xfrm>
              <a:off x="1981200" y="5695950"/>
              <a:ext cx="304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30" name="Google Shape;530;p26"/>
            <p:cNvCxnSpPr/>
            <p:nvPr/>
          </p:nvCxnSpPr>
          <p:spPr>
            <a:xfrm>
              <a:off x="4800600" y="5649913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31" name="Google Shape;531;p26"/>
            <p:cNvSpPr txBox="1"/>
            <p:nvPr/>
          </p:nvSpPr>
          <p:spPr>
            <a:xfrm>
              <a:off x="4937125" y="5334000"/>
              <a:ext cx="296863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532" name="Google Shape;532;p26"/>
            <p:cNvSpPr/>
            <p:nvPr/>
          </p:nvSpPr>
          <p:spPr>
            <a:xfrm>
              <a:off x="39624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,p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aseline="-2500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26"/>
            <p:cNvSpPr/>
            <p:nvPr/>
          </p:nvSpPr>
          <p:spPr>
            <a:xfrm>
              <a:off x="5334000" y="5391150"/>
              <a:ext cx="914400" cy="55245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,p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j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aseline="-2500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26"/>
            <p:cNvSpPr/>
            <p:nvPr/>
          </p:nvSpPr>
          <p:spPr>
            <a:xfrm>
              <a:off x="2286000" y="5410200"/>
              <a:ext cx="914400" cy="55245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,p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aseline="-2500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26"/>
            <p:cNvSpPr/>
            <p:nvPr/>
          </p:nvSpPr>
          <p:spPr>
            <a:xfrm>
              <a:off x="4191000" y="3733800"/>
              <a:ext cx="914400" cy="685800"/>
            </a:xfrm>
            <a:prstGeom prst="downArrow">
              <a:avLst>
                <a:gd fmla="val 50000" name="adj1"/>
                <a:gd fmla="val 25000" name="adj2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36" name="Google Shape;536;p26"/>
          <p:cNvCxnSpPr>
            <a:stCxn id="479" idx="5"/>
          </p:cNvCxnSpPr>
          <p:nvPr/>
        </p:nvCxnSpPr>
        <p:spPr>
          <a:xfrm>
            <a:off x="1179279" y="3297004"/>
            <a:ext cx="1335000" cy="21129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537" name="Google Shape;537;p26"/>
          <p:cNvCxnSpPr>
            <a:stCxn id="495" idx="4"/>
            <a:endCxn id="534" idx="0"/>
          </p:cNvCxnSpPr>
          <p:nvPr/>
        </p:nvCxnSpPr>
        <p:spPr>
          <a:xfrm flipH="1">
            <a:off x="2743175" y="3409950"/>
            <a:ext cx="2797200" cy="20001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538" name="Google Shape;538;p26"/>
          <p:cNvCxnSpPr/>
          <p:nvPr/>
        </p:nvCxnSpPr>
        <p:spPr>
          <a:xfrm>
            <a:off x="2133600" y="3429000"/>
            <a:ext cx="1981200" cy="19812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539" name="Google Shape;539;p26"/>
          <p:cNvCxnSpPr>
            <a:endCxn id="532" idx="0"/>
          </p:cNvCxnSpPr>
          <p:nvPr/>
        </p:nvCxnSpPr>
        <p:spPr>
          <a:xfrm flipH="1">
            <a:off x="4419600" y="3428850"/>
            <a:ext cx="2057400" cy="19623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540" name="Google Shape;540;p26"/>
          <p:cNvCxnSpPr/>
          <p:nvPr/>
        </p:nvCxnSpPr>
        <p:spPr>
          <a:xfrm>
            <a:off x="3352800" y="3429000"/>
            <a:ext cx="2286000" cy="19050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541" name="Google Shape;541;p26"/>
          <p:cNvCxnSpPr>
            <a:stCxn id="512" idx="3"/>
          </p:cNvCxnSpPr>
          <p:nvPr/>
        </p:nvCxnSpPr>
        <p:spPr>
          <a:xfrm flipH="1">
            <a:off x="5791496" y="3384317"/>
            <a:ext cx="1579500" cy="19494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542" name="Google Shape;542;p26"/>
          <p:cNvCxnSpPr/>
          <p:nvPr/>
        </p:nvCxnSpPr>
        <p:spPr>
          <a:xfrm>
            <a:off x="4114800" y="2590800"/>
            <a:ext cx="2667000" cy="20574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miter lim="800000"/>
            <a:headEnd len="sm" w="sm" type="none"/>
            <a:tailEnd len="med" w="med" type="stealth"/>
          </a:ln>
        </p:spPr>
      </p:cxnSp>
      <p:cxnSp>
        <p:nvCxnSpPr>
          <p:cNvPr id="543" name="Google Shape;543;p26"/>
          <p:cNvCxnSpPr>
            <a:stCxn id="515" idx="3"/>
            <a:endCxn id="519" idx="0"/>
          </p:cNvCxnSpPr>
          <p:nvPr/>
        </p:nvCxnSpPr>
        <p:spPr>
          <a:xfrm flipH="1">
            <a:off x="6934315" y="2665085"/>
            <a:ext cx="1221000" cy="2059200"/>
          </a:xfrm>
          <a:prstGeom prst="straightConnector1">
            <a:avLst/>
          </a:prstGeom>
          <a:noFill/>
          <a:ln cap="flat" cmpd="sng" w="9525">
            <a:solidFill>
              <a:srgbClr val="00B0F0"/>
            </a:solidFill>
            <a:prstDash val="dash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RLs are closed under set difference</a:t>
            </a:r>
            <a:endParaRPr/>
          </a:p>
        </p:txBody>
      </p:sp>
      <p:sp>
        <p:nvSpPr>
          <p:cNvPr id="552" name="Google Shape;552;p2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observe: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 - M = L ∩ M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Therefore, L - M is also regular</a:t>
            </a:r>
            <a:endParaRPr/>
          </a:p>
        </p:txBody>
      </p:sp>
      <p:sp>
        <p:nvSpPr>
          <p:cNvPr id="553" name="Google Shape;553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54" name="Google Shape;554;p27"/>
          <p:cNvCxnSpPr/>
          <p:nvPr/>
        </p:nvCxnSpPr>
        <p:spPr>
          <a:xfrm>
            <a:off x="3886200" y="2667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5" name="Google Shape;555;p27"/>
          <p:cNvSpPr/>
          <p:nvPr/>
        </p:nvSpPr>
        <p:spPr>
          <a:xfrm>
            <a:off x="4648200" y="1905000"/>
            <a:ext cx="3200400" cy="38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38700" y="224144"/>
                </a:lnTo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 under intersection</a:t>
            </a: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5257800" y="2362200"/>
            <a:ext cx="26670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45600" y="72856"/>
                </a:lnTo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Closed under complementation</a:t>
            </a:r>
            <a:endParaRPr/>
          </a:p>
        </p:txBody>
      </p:sp>
      <p:cxnSp>
        <p:nvCxnSpPr>
          <p:cNvPr id="557" name="Google Shape;557;p27"/>
          <p:cNvCxnSpPr/>
          <p:nvPr/>
        </p:nvCxnSpPr>
        <p:spPr>
          <a:xfrm rot="-5400000">
            <a:off x="1905000" y="3276600"/>
            <a:ext cx="685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RLs are closed under reversal</a:t>
            </a:r>
            <a:endParaRPr/>
          </a:p>
        </p:txBody>
      </p:sp>
      <p:sp>
        <p:nvSpPr>
          <p:cNvPr id="566" name="Google Shape;566;p2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Reversal of a string w is denoted by w</a:t>
            </a:r>
            <a:r>
              <a:rPr baseline="30000" lang="en-US"/>
              <a:t>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E.g., w=00111, w</a:t>
            </a:r>
            <a:r>
              <a:rPr baseline="30000" lang="en-US"/>
              <a:t>R</a:t>
            </a:r>
            <a:r>
              <a:rPr lang="en-US"/>
              <a:t>=11100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u="sng"/>
              <a:t>Reversal of a language: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</a:t>
            </a:r>
            <a:r>
              <a:rPr baseline="30000" lang="en-US"/>
              <a:t>R</a:t>
            </a:r>
            <a:r>
              <a:rPr lang="en-US"/>
              <a:t> = The language generated by reversing </a:t>
            </a:r>
            <a:r>
              <a:rPr lang="en-US" u="sng"/>
              <a:t>all</a:t>
            </a:r>
            <a:r>
              <a:rPr lang="en-US"/>
              <a:t> strings in 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u="sng"/>
              <a:t>Theorem:</a:t>
            </a:r>
            <a:r>
              <a:rPr lang="en-US"/>
              <a:t> If L is regular then L</a:t>
            </a:r>
            <a:r>
              <a:rPr baseline="30000" lang="en-US"/>
              <a:t>R</a:t>
            </a:r>
            <a:r>
              <a:rPr lang="en-US"/>
              <a:t> is also regular</a:t>
            </a:r>
            <a:endParaRPr/>
          </a:p>
        </p:txBody>
      </p:sp>
      <p:sp>
        <p:nvSpPr>
          <p:cNvPr id="567" name="Google Shape;567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ε </a:t>
            </a:r>
            <a:r>
              <a:rPr lang="en-US"/>
              <a:t>-NFA Construction for L</a:t>
            </a:r>
            <a:r>
              <a:rPr baseline="30000" lang="en-US"/>
              <a:t>R</a:t>
            </a:r>
            <a:endParaRPr/>
          </a:p>
        </p:txBody>
      </p:sp>
      <p:sp>
        <p:nvSpPr>
          <p:cNvPr id="576" name="Google Shape;576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7" name="Google Shape;577;p29"/>
          <p:cNvSpPr/>
          <p:nvPr/>
        </p:nvSpPr>
        <p:spPr>
          <a:xfrm>
            <a:off x="25908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9"/>
          <p:cNvSpPr/>
          <p:nvPr/>
        </p:nvSpPr>
        <p:spPr>
          <a:xfrm>
            <a:off x="5410200" y="2971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29"/>
          <p:cNvSpPr/>
          <p:nvPr/>
        </p:nvSpPr>
        <p:spPr>
          <a:xfrm>
            <a:off x="5334000" y="2895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9"/>
          <p:cNvSpPr/>
          <p:nvPr/>
        </p:nvSpPr>
        <p:spPr>
          <a:xfrm>
            <a:off x="54102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9"/>
          <p:cNvSpPr/>
          <p:nvPr/>
        </p:nvSpPr>
        <p:spPr>
          <a:xfrm>
            <a:off x="5410200" y="4876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Fk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9"/>
          <p:cNvSpPr/>
          <p:nvPr/>
        </p:nvSpPr>
        <p:spPr>
          <a:xfrm>
            <a:off x="5334000" y="3657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29"/>
          <p:cNvSpPr/>
          <p:nvPr/>
        </p:nvSpPr>
        <p:spPr>
          <a:xfrm>
            <a:off x="5334000" y="4800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9"/>
          <p:cNvSpPr txBox="1"/>
          <p:nvPr/>
        </p:nvSpPr>
        <p:spPr>
          <a:xfrm rot="5400000">
            <a:off x="5394325" y="425132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585" name="Google Shape;585;p29"/>
          <p:cNvSpPr/>
          <p:nvPr/>
        </p:nvSpPr>
        <p:spPr>
          <a:xfrm>
            <a:off x="2965450" y="3098800"/>
            <a:ext cx="2333625" cy="733425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9"/>
          <p:cNvSpPr/>
          <p:nvPr/>
        </p:nvSpPr>
        <p:spPr>
          <a:xfrm flipH="1" rot="10800000">
            <a:off x="2895600" y="4114800"/>
            <a:ext cx="2362200" cy="914400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9"/>
          <p:cNvSpPr/>
          <p:nvPr/>
        </p:nvSpPr>
        <p:spPr>
          <a:xfrm>
            <a:off x="36576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9"/>
          <p:cNvSpPr/>
          <p:nvPr/>
        </p:nvSpPr>
        <p:spPr>
          <a:xfrm>
            <a:off x="4419600" y="3733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9" name="Google Shape;589;p29"/>
          <p:cNvCxnSpPr/>
          <p:nvPr/>
        </p:nvCxnSpPr>
        <p:spPr>
          <a:xfrm>
            <a:off x="4038600" y="3886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90" name="Google Shape;590;p29"/>
          <p:cNvSpPr txBox="1"/>
          <p:nvPr/>
        </p:nvSpPr>
        <p:spPr>
          <a:xfrm>
            <a:off x="4098925" y="3657600"/>
            <a:ext cx="2682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1" name="Google Shape;591;p29"/>
          <p:cNvGrpSpPr/>
          <p:nvPr/>
        </p:nvGrpSpPr>
        <p:grpSpPr>
          <a:xfrm>
            <a:off x="2286000" y="2743200"/>
            <a:ext cx="3733800" cy="2667000"/>
            <a:chOff x="1152" y="1536"/>
            <a:chExt cx="2352" cy="1680"/>
          </a:xfrm>
        </p:grpSpPr>
        <p:cxnSp>
          <p:nvCxnSpPr>
            <p:cNvPr id="592" name="Google Shape;592;p29"/>
            <p:cNvCxnSpPr/>
            <p:nvPr/>
          </p:nvCxnSpPr>
          <p:spPr>
            <a:xfrm>
              <a:off x="1152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93" name="Google Shape;593;p29"/>
            <p:cNvCxnSpPr/>
            <p:nvPr/>
          </p:nvCxnSpPr>
          <p:spPr>
            <a:xfrm>
              <a:off x="1152" y="153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94" name="Google Shape;594;p29"/>
            <p:cNvCxnSpPr/>
            <p:nvPr/>
          </p:nvCxnSpPr>
          <p:spPr>
            <a:xfrm>
              <a:off x="3504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595" name="Google Shape;595;p29"/>
            <p:cNvCxnSpPr/>
            <p:nvPr/>
          </p:nvCxnSpPr>
          <p:spPr>
            <a:xfrm>
              <a:off x="1152" y="321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596" name="Google Shape;596;p29"/>
          <p:cNvSpPr txBox="1"/>
          <p:nvPr/>
        </p:nvSpPr>
        <p:spPr>
          <a:xfrm>
            <a:off x="2270125" y="2762250"/>
            <a:ext cx="12715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DFA for 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7" name="Google Shape;597;p29"/>
          <p:cNvCxnSpPr/>
          <p:nvPr/>
        </p:nvCxnSpPr>
        <p:spPr>
          <a:xfrm>
            <a:off x="2286000" y="3886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98" name="Google Shape;598;p29"/>
          <p:cNvGrpSpPr/>
          <p:nvPr/>
        </p:nvGrpSpPr>
        <p:grpSpPr>
          <a:xfrm>
            <a:off x="2057400" y="2068513"/>
            <a:ext cx="5999163" cy="3494087"/>
            <a:chOff x="1296" y="1303"/>
            <a:chExt cx="3779" cy="2201"/>
          </a:xfrm>
        </p:grpSpPr>
        <p:grpSp>
          <p:nvGrpSpPr>
            <p:cNvPr id="599" name="Google Shape;599;p29"/>
            <p:cNvGrpSpPr/>
            <p:nvPr/>
          </p:nvGrpSpPr>
          <p:grpSpPr>
            <a:xfrm>
              <a:off x="1296" y="1536"/>
              <a:ext cx="3216" cy="1968"/>
              <a:chOff x="1296" y="1536"/>
              <a:chExt cx="3216" cy="1968"/>
            </a:xfrm>
          </p:grpSpPr>
          <p:cxnSp>
            <p:nvCxnSpPr>
              <p:cNvPr id="600" name="Google Shape;600;p29"/>
              <p:cNvCxnSpPr/>
              <p:nvPr/>
            </p:nvCxnSpPr>
            <p:spPr>
              <a:xfrm>
                <a:off x="1296" y="1536"/>
                <a:ext cx="0" cy="196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29"/>
              <p:cNvCxnSpPr/>
              <p:nvPr/>
            </p:nvCxnSpPr>
            <p:spPr>
              <a:xfrm>
                <a:off x="1296" y="1536"/>
                <a:ext cx="321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29"/>
              <p:cNvCxnSpPr/>
              <p:nvPr/>
            </p:nvCxnSpPr>
            <p:spPr>
              <a:xfrm>
                <a:off x="4512" y="1536"/>
                <a:ext cx="0" cy="1968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29"/>
              <p:cNvCxnSpPr/>
              <p:nvPr/>
            </p:nvCxnSpPr>
            <p:spPr>
              <a:xfrm>
                <a:off x="1296" y="3504"/>
                <a:ext cx="321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04" name="Google Shape;604;p29"/>
            <p:cNvSpPr txBox="1"/>
            <p:nvPr/>
          </p:nvSpPr>
          <p:spPr>
            <a:xfrm>
              <a:off x="3711" y="1303"/>
              <a:ext cx="136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New ε-NFA for L</a:t>
              </a:r>
              <a:r>
                <a:rPr baseline="30000" lang="en-US" sz="20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5" name="Google Shape;605;p29"/>
          <p:cNvSpPr txBox="1"/>
          <p:nvPr/>
        </p:nvSpPr>
        <p:spPr>
          <a:xfrm>
            <a:off x="7315200" y="3657600"/>
            <a:ext cx="12573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New start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  <p:sp>
        <p:nvSpPr>
          <p:cNvPr id="606" name="Google Shape;606;p29"/>
          <p:cNvSpPr/>
          <p:nvPr/>
        </p:nvSpPr>
        <p:spPr>
          <a:xfrm>
            <a:off x="4038600" y="4038600"/>
            <a:ext cx="381000" cy="76200"/>
          </a:xfrm>
          <a:custGeom>
            <a:rect b="b" l="l" r="r" t="t"/>
            <a:pathLst>
              <a:path extrusionOk="0" h="48" w="240">
                <a:moveTo>
                  <a:pt x="240" y="0"/>
                </a:moveTo>
                <a:cubicBezTo>
                  <a:pt x="188" y="24"/>
                  <a:pt x="136" y="48"/>
                  <a:pt x="96" y="48"/>
                </a:cubicBezTo>
                <a:cubicBezTo>
                  <a:pt x="56" y="48"/>
                  <a:pt x="28" y="24"/>
                  <a:pt x="0" y="0"/>
                </a:cubicBezTo>
              </a:path>
            </a:pathLst>
          </a:custGeom>
          <a:noFill/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9"/>
          <p:cNvSpPr/>
          <p:nvPr/>
        </p:nvSpPr>
        <p:spPr>
          <a:xfrm>
            <a:off x="2514600" y="3657600"/>
            <a:ext cx="533400" cy="533400"/>
          </a:xfrm>
          <a:prstGeom prst="ellipse">
            <a:avLst/>
          </a:prstGeom>
          <a:solidFill>
            <a:srgbClr val="FFCC99">
              <a:alpha val="9803"/>
            </a:srgbClr>
          </a:solidFill>
          <a:ln cap="flat" cmpd="sng" w="9525">
            <a:solidFill>
              <a:schemeClr val="hlink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8" name="Google Shape;608;p29"/>
          <p:cNvGrpSpPr/>
          <p:nvPr/>
        </p:nvGrpSpPr>
        <p:grpSpPr>
          <a:xfrm>
            <a:off x="5867400" y="3151188"/>
            <a:ext cx="1524000" cy="1801812"/>
            <a:chOff x="5867400" y="3151188"/>
            <a:chExt cx="1524000" cy="1801812"/>
          </a:xfrm>
        </p:grpSpPr>
        <p:sp>
          <p:nvSpPr>
            <p:cNvPr id="609" name="Google Shape;609;p29"/>
            <p:cNvSpPr/>
            <p:nvPr/>
          </p:nvSpPr>
          <p:spPr>
            <a:xfrm>
              <a:off x="6553200" y="3733800"/>
              <a:ext cx="381000" cy="381000"/>
            </a:xfrm>
            <a:prstGeom prst="ellipse">
              <a:avLst/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q’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0" name="Google Shape;610;p29"/>
            <p:cNvCxnSpPr/>
            <p:nvPr/>
          </p:nvCxnSpPr>
          <p:spPr>
            <a:xfrm rot="10800000">
              <a:off x="5867400" y="3200400"/>
              <a:ext cx="762000" cy="60960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1" name="Google Shape;611;p29"/>
            <p:cNvCxnSpPr/>
            <p:nvPr/>
          </p:nvCxnSpPr>
          <p:spPr>
            <a:xfrm rot="10800000">
              <a:off x="5867400" y="3886200"/>
              <a:ext cx="685800" cy="7620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2" name="Google Shape;612;p29"/>
            <p:cNvCxnSpPr/>
            <p:nvPr/>
          </p:nvCxnSpPr>
          <p:spPr>
            <a:xfrm flipH="1">
              <a:off x="5867400" y="4038600"/>
              <a:ext cx="762000" cy="91440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3" name="Google Shape;613;p29"/>
            <p:cNvCxnSpPr/>
            <p:nvPr/>
          </p:nvCxnSpPr>
          <p:spPr>
            <a:xfrm rot="10800000">
              <a:off x="6934200" y="38862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hlink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4" name="Google Shape;614;p29"/>
            <p:cNvSpPr txBox="1"/>
            <p:nvPr/>
          </p:nvSpPr>
          <p:spPr>
            <a:xfrm>
              <a:off x="6172200" y="3151188"/>
              <a:ext cx="2952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29"/>
            <p:cNvSpPr txBox="1"/>
            <p:nvPr/>
          </p:nvSpPr>
          <p:spPr>
            <a:xfrm>
              <a:off x="6096000" y="3668713"/>
              <a:ext cx="2952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616" name="Google Shape;616;p29"/>
            <p:cNvSpPr txBox="1"/>
            <p:nvPr/>
          </p:nvSpPr>
          <p:spPr>
            <a:xfrm>
              <a:off x="6096000" y="4202113"/>
              <a:ext cx="29527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  <p:sp>
        <p:nvSpPr>
          <p:cNvPr id="617" name="Google Shape;617;p29"/>
          <p:cNvSpPr txBox="1"/>
          <p:nvPr/>
        </p:nvSpPr>
        <p:spPr>
          <a:xfrm>
            <a:off x="304800" y="4267200"/>
            <a:ext cx="2036763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the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old start state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only new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state</a:t>
            </a:r>
            <a:endParaRPr/>
          </a:p>
        </p:txBody>
      </p:sp>
      <p:sp>
        <p:nvSpPr>
          <p:cNvPr id="618" name="Google Shape;618;p29"/>
          <p:cNvSpPr txBox="1"/>
          <p:nvPr/>
        </p:nvSpPr>
        <p:spPr>
          <a:xfrm>
            <a:off x="3108325" y="5657850"/>
            <a:ext cx="26828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Reverse all transitions</a:t>
            </a:r>
            <a:endParaRPr/>
          </a:p>
        </p:txBody>
      </p:sp>
      <p:cxnSp>
        <p:nvCxnSpPr>
          <p:cNvPr id="619" name="Google Shape;619;p29"/>
          <p:cNvCxnSpPr/>
          <p:nvPr/>
        </p:nvCxnSpPr>
        <p:spPr>
          <a:xfrm flipH="1">
            <a:off x="3962400" y="4114800"/>
            <a:ext cx="304800" cy="160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grpSp>
        <p:nvGrpSpPr>
          <p:cNvPr id="620" name="Google Shape;620;p29"/>
          <p:cNvGrpSpPr/>
          <p:nvPr/>
        </p:nvGrpSpPr>
        <p:grpSpPr>
          <a:xfrm>
            <a:off x="5013325" y="3352800"/>
            <a:ext cx="3913188" cy="3511550"/>
            <a:chOff x="3158" y="2112"/>
            <a:chExt cx="2465" cy="2212"/>
          </a:xfrm>
        </p:grpSpPr>
        <p:sp>
          <p:nvSpPr>
            <p:cNvPr id="621" name="Google Shape;621;p29"/>
            <p:cNvSpPr txBox="1"/>
            <p:nvPr/>
          </p:nvSpPr>
          <p:spPr>
            <a:xfrm>
              <a:off x="3158" y="3878"/>
              <a:ext cx="2465" cy="4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Convert the old set of final states</a:t>
              </a:r>
              <a:b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into </a:t>
              </a:r>
              <a:r>
                <a:rPr lang="en-US" sz="2000" u="sng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non-final</a:t>
              </a: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states </a:t>
              </a:r>
              <a:endParaRPr/>
            </a:p>
          </p:txBody>
        </p:sp>
        <p:cxnSp>
          <p:nvCxnSpPr>
            <p:cNvPr id="622" name="Google Shape;622;p29"/>
            <p:cNvCxnSpPr/>
            <p:nvPr/>
          </p:nvCxnSpPr>
          <p:spPr>
            <a:xfrm>
              <a:off x="3600" y="2640"/>
              <a:ext cx="528" cy="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623" name="Google Shape;623;p29"/>
            <p:cNvCxnSpPr/>
            <p:nvPr/>
          </p:nvCxnSpPr>
          <p:spPr>
            <a:xfrm>
              <a:off x="3648" y="2112"/>
              <a:ext cx="576" cy="17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624" name="Google Shape;624;p29"/>
            <p:cNvCxnSpPr/>
            <p:nvPr/>
          </p:nvCxnSpPr>
          <p:spPr>
            <a:xfrm>
              <a:off x="3504" y="3360"/>
              <a:ext cx="480" cy="52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625" name="Google Shape;625;p29"/>
          <p:cNvSpPr/>
          <p:nvPr/>
        </p:nvSpPr>
        <p:spPr>
          <a:xfrm>
            <a:off x="4800600" y="3916363"/>
            <a:ext cx="522288" cy="23812"/>
          </a:xfrm>
          <a:custGeom>
            <a:rect b="b" l="l" r="r" t="t"/>
            <a:pathLst>
              <a:path extrusionOk="0" h="24047" w="522514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9"/>
          <p:cNvSpPr/>
          <p:nvPr/>
        </p:nvSpPr>
        <p:spPr>
          <a:xfrm>
            <a:off x="3048000" y="3863975"/>
            <a:ext cx="598488" cy="46038"/>
          </a:xfrm>
          <a:custGeom>
            <a:rect b="b" l="l" r="r" t="t"/>
            <a:pathLst>
              <a:path extrusionOk="0" h="24047" w="522514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29"/>
          <p:cNvSpPr txBox="1"/>
          <p:nvPr/>
        </p:nvSpPr>
        <p:spPr>
          <a:xfrm>
            <a:off x="152400" y="5715000"/>
            <a:ext cx="2689225" cy="101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to do if q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was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one of the final states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input DFA? </a:t>
            </a:r>
            <a:endParaRPr/>
          </a:p>
        </p:txBody>
      </p:sp>
      <p:cxnSp>
        <p:nvCxnSpPr>
          <p:cNvPr id="628" name="Google Shape;628;p29"/>
          <p:cNvCxnSpPr/>
          <p:nvPr/>
        </p:nvCxnSpPr>
        <p:spPr>
          <a:xfrm flipH="1">
            <a:off x="1828800" y="4038600"/>
            <a:ext cx="7620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languages are </a:t>
            </a:r>
            <a:r>
              <a:rPr i="1" lang="en-US"/>
              <a:t>not </a:t>
            </a:r>
            <a:r>
              <a:rPr lang="en-US"/>
              <a:t>regular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When is a language is regular? </a:t>
            </a:r>
            <a:br>
              <a:rPr lang="en-US" sz="2800"/>
            </a:br>
            <a:r>
              <a:rPr lang="en-US" sz="2800"/>
              <a:t>if we are able to construct one of the following: </a:t>
            </a:r>
            <a:r>
              <a:rPr lang="en-US" sz="2400"/>
              <a:t>DFA </a:t>
            </a:r>
            <a:r>
              <a:rPr i="1" lang="en-US" sz="2400"/>
              <a:t>or</a:t>
            </a:r>
            <a:r>
              <a:rPr lang="en-US" sz="2400"/>
              <a:t> NFA </a:t>
            </a:r>
            <a:r>
              <a:rPr i="1" lang="en-US" sz="2400"/>
              <a:t>or</a:t>
            </a:r>
            <a:r>
              <a:rPr lang="en-US" sz="2400"/>
              <a:t> </a:t>
            </a:r>
            <a:r>
              <a:rPr lang="en-US"/>
              <a:t>ε</a:t>
            </a:r>
            <a:r>
              <a:rPr lang="en-US" sz="2400"/>
              <a:t> -NFA </a:t>
            </a:r>
            <a:r>
              <a:rPr i="1" lang="en-US" sz="2400"/>
              <a:t>or</a:t>
            </a:r>
            <a:r>
              <a:rPr lang="en-US" sz="2400"/>
              <a:t> regular expression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When is it not?</a:t>
            </a:r>
            <a:br>
              <a:rPr lang="en-US"/>
            </a:br>
            <a:r>
              <a:rPr lang="en-US" sz="2800"/>
              <a:t>If we can show that no FA can be built for a language</a:t>
            </a:r>
            <a:endParaRPr/>
          </a:p>
        </p:txBody>
      </p:sp>
      <p:sp>
        <p:nvSpPr>
          <p:cNvPr id="121" name="Google Shape;121;p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If L is regular, L</a:t>
            </a:r>
            <a:r>
              <a:rPr baseline="30000" lang="en-US" sz="3600"/>
              <a:t>R</a:t>
            </a:r>
            <a:r>
              <a:rPr lang="en-US" sz="3600"/>
              <a:t> is regular (proof using regular expressions)</a:t>
            </a:r>
            <a:endParaRPr/>
          </a:p>
        </p:txBody>
      </p:sp>
      <p:sp>
        <p:nvSpPr>
          <p:cNvPr id="637" name="Google Shape;637;p30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 E be a regular expression for L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Given E, how to build E</a:t>
            </a:r>
            <a:r>
              <a:rPr baseline="30000" lang="en-US" sz="2400"/>
              <a:t>R</a:t>
            </a:r>
            <a:r>
              <a:rPr lang="en-US" sz="2400"/>
              <a:t>? 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Basis:</a:t>
            </a:r>
            <a:r>
              <a:rPr lang="en-US" sz="2400"/>
              <a:t> If E= ε, Ø, or a, then E</a:t>
            </a:r>
            <a:r>
              <a:rPr baseline="30000" lang="en-US" sz="2400"/>
              <a:t>R</a:t>
            </a:r>
            <a:r>
              <a:rPr lang="en-US" sz="2400"/>
              <a:t>=E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Induction:</a:t>
            </a:r>
            <a:r>
              <a:rPr lang="en-US" sz="2400"/>
              <a:t> Every part of E (refer to the part as “F”) can be in only </a:t>
            </a:r>
            <a:r>
              <a:rPr i="1" lang="en-US" sz="2400"/>
              <a:t>one</a:t>
            </a:r>
            <a:r>
              <a:rPr lang="en-US" sz="2400"/>
              <a:t> of the three following forms: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/>
              <a:t>F = F</a:t>
            </a:r>
            <a:r>
              <a:rPr baseline="-25000" lang="en-US" sz="2200"/>
              <a:t>1</a:t>
            </a:r>
            <a:r>
              <a:rPr lang="en-US" sz="2200"/>
              <a:t>+F</a:t>
            </a:r>
            <a:r>
              <a:rPr baseline="-25000" lang="en-US" sz="2200"/>
              <a:t>2</a:t>
            </a:r>
            <a:r>
              <a:rPr lang="en-US" sz="2200"/>
              <a:t>	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</a:t>
            </a:r>
            <a:r>
              <a:rPr baseline="30000" lang="en-US" sz="2200"/>
              <a:t>R</a:t>
            </a:r>
            <a:r>
              <a:rPr lang="en-US" sz="2200"/>
              <a:t> = F</a:t>
            </a:r>
            <a:r>
              <a:rPr baseline="-25000" lang="en-US" sz="2200"/>
              <a:t>1</a:t>
            </a:r>
            <a:r>
              <a:rPr baseline="30000" lang="en-US" sz="2200"/>
              <a:t>R</a:t>
            </a:r>
            <a:r>
              <a:rPr lang="en-US" sz="2200"/>
              <a:t>+F</a:t>
            </a:r>
            <a:r>
              <a:rPr baseline="-25000" lang="en-US" sz="2200"/>
              <a:t>2</a:t>
            </a:r>
            <a:r>
              <a:rPr baseline="30000" lang="en-US" sz="2200"/>
              <a:t>R</a:t>
            </a:r>
            <a:endParaRPr sz="2200"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/>
              <a:t>F = F</a:t>
            </a:r>
            <a:r>
              <a:rPr baseline="-25000" lang="en-US" sz="2200"/>
              <a:t>1</a:t>
            </a:r>
            <a:r>
              <a:rPr lang="en-US" sz="2200"/>
              <a:t>F</a:t>
            </a:r>
            <a:r>
              <a:rPr baseline="-25000" lang="en-US" sz="2200"/>
              <a:t>2</a:t>
            </a:r>
            <a:endParaRPr sz="2200"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</a:t>
            </a:r>
            <a:r>
              <a:rPr baseline="30000" lang="en-US" sz="2200"/>
              <a:t>R</a:t>
            </a:r>
            <a:r>
              <a:rPr lang="en-US" sz="2200"/>
              <a:t> = F</a:t>
            </a:r>
            <a:r>
              <a:rPr baseline="-25000" lang="en-US" sz="2200"/>
              <a:t>2</a:t>
            </a:r>
            <a:r>
              <a:rPr baseline="30000" lang="en-US" sz="2200"/>
              <a:t>R</a:t>
            </a:r>
            <a:r>
              <a:rPr lang="en-US" sz="2200"/>
              <a:t>F</a:t>
            </a:r>
            <a:r>
              <a:rPr baseline="-25000" lang="en-US" sz="2200"/>
              <a:t>1</a:t>
            </a:r>
            <a:r>
              <a:rPr baseline="30000" lang="en-US" sz="2200"/>
              <a:t>R</a:t>
            </a:r>
            <a:endParaRPr sz="2200"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lang="en-US" sz="2200"/>
              <a:t>F = (F</a:t>
            </a:r>
            <a:r>
              <a:rPr baseline="-25000" lang="en-US" sz="2200"/>
              <a:t>1</a:t>
            </a:r>
            <a:r>
              <a:rPr lang="en-US" sz="2200"/>
              <a:t>)*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(F</a:t>
            </a:r>
            <a:r>
              <a:rPr baseline="30000" lang="en-US" sz="2200"/>
              <a:t>R</a:t>
            </a:r>
            <a:r>
              <a:rPr lang="en-US" sz="2200"/>
              <a:t>)* = (F</a:t>
            </a:r>
            <a:r>
              <a:rPr baseline="-25000" lang="en-US" sz="2200"/>
              <a:t>1</a:t>
            </a:r>
            <a:r>
              <a:rPr baseline="30000" lang="en-US" sz="2200"/>
              <a:t>R</a:t>
            </a:r>
            <a:r>
              <a:rPr lang="en-US" sz="2200"/>
              <a:t>)*</a:t>
            </a:r>
            <a:endParaRPr baseline="30000" sz="2200"/>
          </a:p>
        </p:txBody>
      </p:sp>
      <p:sp>
        <p:nvSpPr>
          <p:cNvPr id="638" name="Google Shape;638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Homomorphisms</a:t>
            </a:r>
            <a:endParaRPr/>
          </a:p>
        </p:txBody>
      </p:sp>
      <p:sp>
        <p:nvSpPr>
          <p:cNvPr id="647" name="Google Shape;647;p3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Substitute each </a:t>
            </a:r>
            <a:r>
              <a:rPr lang="en-US" sz="2800" u="sng"/>
              <a:t>symbol</a:t>
            </a:r>
            <a:r>
              <a:rPr lang="en-US" sz="2800"/>
              <a:t> in ∑ (main alphabet) by a corresponding </a:t>
            </a:r>
            <a:r>
              <a:rPr lang="en-US" sz="2800" u="sng"/>
              <a:t>string</a:t>
            </a:r>
            <a:r>
              <a:rPr lang="en-US" sz="2800"/>
              <a:t> in T (another alphabet)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h: ∑---&gt;T*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Example</a:t>
            </a:r>
            <a:r>
              <a:rPr lang="en-US" sz="2800"/>
              <a:t>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 ∑={0,1} and T={a,b}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 a homomorphic function h on ∑ be: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 h(0)=ab, h(1)=</a:t>
            </a:r>
            <a:r>
              <a:rPr lang="en-US" sz="1800"/>
              <a:t>ε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w=10110, then h(w) = εabεεab = abab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general,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h(w) = h(a</a:t>
            </a:r>
            <a:r>
              <a:rPr baseline="-25000" lang="en-US" sz="2400"/>
              <a:t>1</a:t>
            </a:r>
            <a:r>
              <a:rPr lang="en-US" sz="2400"/>
              <a:t>) h(a</a:t>
            </a:r>
            <a:r>
              <a:rPr baseline="-25000" lang="en-US" sz="2400"/>
              <a:t>2</a:t>
            </a:r>
            <a:r>
              <a:rPr lang="en-US" sz="2400"/>
              <a:t>)… h(a</a:t>
            </a:r>
            <a:r>
              <a:rPr baseline="-25000" lang="en-US" sz="2400"/>
              <a:t>n</a:t>
            </a:r>
            <a:r>
              <a:rPr lang="en-US" sz="2400"/>
              <a:t>)</a:t>
            </a:r>
            <a:endParaRPr/>
          </a:p>
        </p:txBody>
      </p:sp>
      <p:sp>
        <p:nvSpPr>
          <p:cNvPr id="648" name="Google Shape;648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RLs are closed under homomorphisms</a:t>
            </a:r>
            <a:endParaRPr/>
          </a:p>
        </p:txBody>
      </p:sp>
      <p:sp>
        <p:nvSpPr>
          <p:cNvPr id="657" name="Google Shape;657;p32"/>
          <p:cNvSpPr txBox="1"/>
          <p:nvPr>
            <p:ph idx="1" type="body"/>
          </p:nvPr>
        </p:nvSpPr>
        <p:spPr>
          <a:xfrm>
            <a:off x="1182688" y="20574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Theorem: </a:t>
            </a:r>
            <a:r>
              <a:rPr lang="en-US" sz="2400"/>
              <a:t>If L is regular, then so is h(L)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Proof:</a:t>
            </a:r>
            <a:r>
              <a:rPr lang="en-US" sz="2400"/>
              <a:t> If E is a RE for L, then show L(h(E)) = h(L(E))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Basis:</a:t>
            </a:r>
            <a:r>
              <a:rPr lang="en-US" sz="2400"/>
              <a:t> If E= ε, Ø, or a, then the claim holds.</a:t>
            </a:r>
            <a:endParaRPr sz="2400"/>
          </a:p>
          <a:p>
            <a:pPr indent="-533400" lvl="0" marL="533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Induction:</a:t>
            </a:r>
            <a:r>
              <a:rPr lang="en-US" sz="2400"/>
              <a:t> There are three forms of E: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E = E</a:t>
            </a:r>
            <a:r>
              <a:rPr baseline="-25000" lang="en-US" sz="2000"/>
              <a:t>1</a:t>
            </a:r>
            <a:r>
              <a:rPr lang="en-US" sz="2000"/>
              <a:t>+E</a:t>
            </a:r>
            <a:r>
              <a:rPr baseline="-25000" lang="en-US" sz="2000"/>
              <a:t>2</a:t>
            </a:r>
            <a:r>
              <a:rPr lang="en-US" sz="2000"/>
              <a:t>	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L(h(E)) = L(h(E</a:t>
            </a:r>
            <a:r>
              <a:rPr baseline="-25000" lang="en-US" sz="1800"/>
              <a:t>1</a:t>
            </a:r>
            <a:r>
              <a:rPr lang="en-US" sz="1800"/>
              <a:t>) + h(E</a:t>
            </a:r>
            <a:r>
              <a:rPr baseline="-25000" lang="en-US" sz="1800"/>
              <a:t>2</a:t>
            </a:r>
            <a:r>
              <a:rPr lang="en-US" sz="1800"/>
              <a:t>)) = L(h(E</a:t>
            </a:r>
            <a:r>
              <a:rPr baseline="-25000" lang="en-US" sz="1800"/>
              <a:t>1</a:t>
            </a:r>
            <a:r>
              <a:rPr lang="en-US" sz="1800"/>
              <a:t>)) U L(h(E</a:t>
            </a:r>
            <a:r>
              <a:rPr baseline="-25000" lang="en-US" sz="1800"/>
              <a:t>2</a:t>
            </a:r>
            <a:r>
              <a:rPr lang="en-US" sz="1800"/>
              <a:t>)) ----- (1)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h(L(E)) = h(L(E</a:t>
            </a:r>
            <a:r>
              <a:rPr baseline="-25000" lang="en-US" sz="1800"/>
              <a:t>1</a:t>
            </a:r>
            <a:r>
              <a:rPr lang="en-US" sz="1800"/>
              <a:t>) + L(E</a:t>
            </a:r>
            <a:r>
              <a:rPr baseline="-25000" lang="en-US" sz="1800"/>
              <a:t>2</a:t>
            </a:r>
            <a:r>
              <a:rPr lang="en-US" sz="1800"/>
              <a:t>)) = h(L(E</a:t>
            </a:r>
            <a:r>
              <a:rPr baseline="-25000" lang="en-US" sz="1800"/>
              <a:t>1</a:t>
            </a:r>
            <a:r>
              <a:rPr lang="en-US" sz="1800"/>
              <a:t>)) U h(L(E</a:t>
            </a:r>
            <a:r>
              <a:rPr baseline="-25000" lang="en-US" sz="1800"/>
              <a:t>2</a:t>
            </a:r>
            <a:r>
              <a:rPr lang="en-US" sz="1800"/>
              <a:t>)) ----- (2)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By inductive hypothesis, L(h(E</a:t>
            </a:r>
            <a:r>
              <a:rPr baseline="-25000" lang="en-US" sz="1800"/>
              <a:t>1</a:t>
            </a:r>
            <a:r>
              <a:rPr lang="en-US" sz="1800"/>
              <a:t>))= h(L(E</a:t>
            </a:r>
            <a:r>
              <a:rPr baseline="-25000" lang="en-US" sz="1800"/>
              <a:t>1</a:t>
            </a:r>
            <a:r>
              <a:rPr lang="en-US" sz="1800"/>
              <a:t>)) and L(h(E</a:t>
            </a:r>
            <a:r>
              <a:rPr baseline="-25000" lang="en-US" sz="1800"/>
              <a:t>2</a:t>
            </a:r>
            <a:r>
              <a:rPr lang="en-US" sz="1800"/>
              <a:t>))= h(L(E</a:t>
            </a:r>
            <a:r>
              <a:rPr baseline="-25000" lang="en-US" sz="1800"/>
              <a:t>2</a:t>
            </a:r>
            <a:r>
              <a:rPr lang="en-US" sz="1800"/>
              <a:t>)) </a:t>
            </a:r>
            <a:endParaRPr/>
          </a:p>
          <a:p>
            <a:pPr indent="-381000" lvl="2" marL="1295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Therefore, L(h(E)= h(L(E)</a:t>
            </a:r>
            <a:endParaRPr sz="20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E = E</a:t>
            </a:r>
            <a:r>
              <a:rPr baseline="-25000" lang="en-US" sz="2000"/>
              <a:t>1</a:t>
            </a:r>
            <a:r>
              <a:rPr lang="en-US" sz="2000"/>
              <a:t>E</a:t>
            </a:r>
            <a:r>
              <a:rPr baseline="-25000" lang="en-US" sz="2000"/>
              <a:t>2</a:t>
            </a:r>
            <a:endParaRPr sz="20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E = (E</a:t>
            </a:r>
            <a:r>
              <a:rPr baseline="-25000" lang="en-US" sz="2000"/>
              <a:t>1</a:t>
            </a:r>
            <a:r>
              <a:rPr lang="en-US" sz="2000"/>
              <a:t>)*</a:t>
            </a:r>
            <a:endParaRPr/>
          </a:p>
        </p:txBody>
      </p:sp>
      <p:sp>
        <p:nvSpPr>
          <p:cNvPr id="658" name="Google Shape;658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9" name="Google Shape;659;p32"/>
          <p:cNvSpPr txBox="1"/>
          <p:nvPr/>
        </p:nvSpPr>
        <p:spPr>
          <a:xfrm>
            <a:off x="3733800" y="5562600"/>
            <a:ext cx="210343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argument</a:t>
            </a:r>
            <a:endParaRPr/>
          </a:p>
        </p:txBody>
      </p:sp>
      <p:sp>
        <p:nvSpPr>
          <p:cNvPr id="660" name="Google Shape;660;p32"/>
          <p:cNvSpPr/>
          <p:nvPr/>
        </p:nvSpPr>
        <p:spPr>
          <a:xfrm>
            <a:off x="3429000" y="5562600"/>
            <a:ext cx="228600" cy="533400"/>
          </a:xfrm>
          <a:prstGeom prst="rightBrace">
            <a:avLst>
              <a:gd fmla="val 19444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32"/>
          <p:cNvSpPr txBox="1"/>
          <p:nvPr/>
        </p:nvSpPr>
        <p:spPr>
          <a:xfrm>
            <a:off x="6232525" y="5276850"/>
            <a:ext cx="2640013" cy="701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Think of a DFA based</a:t>
            </a:r>
            <a:b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	construction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 Construction for h(L)</a:t>
            </a:r>
            <a:endParaRPr baseline="30000"/>
          </a:p>
        </p:txBody>
      </p:sp>
      <p:sp>
        <p:nvSpPr>
          <p:cNvPr id="670" name="Google Shape;670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1" name="Google Shape;671;p33"/>
          <p:cNvSpPr/>
          <p:nvPr/>
        </p:nvSpPr>
        <p:spPr>
          <a:xfrm>
            <a:off x="27432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3"/>
          <p:cNvSpPr/>
          <p:nvPr/>
        </p:nvSpPr>
        <p:spPr>
          <a:xfrm>
            <a:off x="5562600" y="2590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3"/>
          <p:cNvSpPr/>
          <p:nvPr/>
        </p:nvSpPr>
        <p:spPr>
          <a:xfrm>
            <a:off x="5486400" y="2514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3"/>
          <p:cNvSpPr/>
          <p:nvPr/>
        </p:nvSpPr>
        <p:spPr>
          <a:xfrm>
            <a:off x="55626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3"/>
          <p:cNvSpPr/>
          <p:nvPr/>
        </p:nvSpPr>
        <p:spPr>
          <a:xfrm>
            <a:off x="5562600" y="4495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Fk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3"/>
          <p:cNvSpPr/>
          <p:nvPr/>
        </p:nvSpPr>
        <p:spPr>
          <a:xfrm>
            <a:off x="5486400" y="3276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3"/>
          <p:cNvSpPr/>
          <p:nvPr/>
        </p:nvSpPr>
        <p:spPr>
          <a:xfrm>
            <a:off x="5486400" y="4419600"/>
            <a:ext cx="533400" cy="533400"/>
          </a:xfrm>
          <a:prstGeom prst="ellipse">
            <a:avLst/>
          </a:prstGeom>
          <a:solidFill>
            <a:schemeClr val="accent1">
              <a:alpha val="9803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3"/>
          <p:cNvSpPr txBox="1"/>
          <p:nvPr/>
        </p:nvSpPr>
        <p:spPr>
          <a:xfrm rot="5400000">
            <a:off x="5546725" y="3870325"/>
            <a:ext cx="488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679" name="Google Shape;679;p33"/>
          <p:cNvSpPr/>
          <p:nvPr/>
        </p:nvSpPr>
        <p:spPr>
          <a:xfrm>
            <a:off x="3117850" y="2717800"/>
            <a:ext cx="2333625" cy="733425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33"/>
          <p:cNvSpPr/>
          <p:nvPr/>
        </p:nvSpPr>
        <p:spPr>
          <a:xfrm flipH="1" rot="10800000">
            <a:off x="3048000" y="3733800"/>
            <a:ext cx="2362200" cy="914400"/>
          </a:xfrm>
          <a:custGeom>
            <a:rect b="b" l="l" r="r" t="t"/>
            <a:pathLst>
              <a:path extrusionOk="0" h="462" w="1470">
                <a:moveTo>
                  <a:pt x="0" y="462"/>
                </a:moveTo>
                <a:cubicBezTo>
                  <a:pt x="6" y="457"/>
                  <a:pt x="15" y="455"/>
                  <a:pt x="20" y="449"/>
                </a:cubicBezTo>
                <a:cubicBezTo>
                  <a:pt x="27" y="436"/>
                  <a:pt x="29" y="421"/>
                  <a:pt x="34" y="408"/>
                </a:cubicBezTo>
                <a:cubicBezTo>
                  <a:pt x="50" y="359"/>
                  <a:pt x="32" y="387"/>
                  <a:pt x="129" y="380"/>
                </a:cubicBezTo>
                <a:cubicBezTo>
                  <a:pt x="133" y="373"/>
                  <a:pt x="135" y="363"/>
                  <a:pt x="143" y="360"/>
                </a:cubicBezTo>
                <a:cubicBezTo>
                  <a:pt x="159" y="351"/>
                  <a:pt x="198" y="346"/>
                  <a:pt x="198" y="346"/>
                </a:cubicBezTo>
                <a:cubicBezTo>
                  <a:pt x="245" y="362"/>
                  <a:pt x="222" y="330"/>
                  <a:pt x="239" y="305"/>
                </a:cubicBezTo>
                <a:cubicBezTo>
                  <a:pt x="243" y="298"/>
                  <a:pt x="252" y="295"/>
                  <a:pt x="259" y="291"/>
                </a:cubicBezTo>
                <a:cubicBezTo>
                  <a:pt x="283" y="292"/>
                  <a:pt x="361" y="309"/>
                  <a:pt x="396" y="298"/>
                </a:cubicBezTo>
                <a:cubicBezTo>
                  <a:pt x="414" y="244"/>
                  <a:pt x="395" y="261"/>
                  <a:pt x="444" y="250"/>
                </a:cubicBezTo>
                <a:cubicBezTo>
                  <a:pt x="451" y="248"/>
                  <a:pt x="458" y="246"/>
                  <a:pt x="465" y="244"/>
                </a:cubicBezTo>
                <a:cubicBezTo>
                  <a:pt x="488" y="246"/>
                  <a:pt x="534" y="256"/>
                  <a:pt x="560" y="244"/>
                </a:cubicBezTo>
                <a:cubicBezTo>
                  <a:pt x="604" y="222"/>
                  <a:pt x="544" y="221"/>
                  <a:pt x="594" y="216"/>
                </a:cubicBezTo>
                <a:cubicBezTo>
                  <a:pt x="630" y="212"/>
                  <a:pt x="667" y="211"/>
                  <a:pt x="704" y="209"/>
                </a:cubicBezTo>
                <a:cubicBezTo>
                  <a:pt x="710" y="202"/>
                  <a:pt x="718" y="196"/>
                  <a:pt x="724" y="189"/>
                </a:cubicBezTo>
                <a:cubicBezTo>
                  <a:pt x="734" y="173"/>
                  <a:pt x="725" y="159"/>
                  <a:pt x="745" y="148"/>
                </a:cubicBezTo>
                <a:cubicBezTo>
                  <a:pt x="757" y="140"/>
                  <a:pt x="786" y="134"/>
                  <a:pt x="786" y="134"/>
                </a:cubicBezTo>
                <a:cubicBezTo>
                  <a:pt x="797" y="136"/>
                  <a:pt x="809" y="135"/>
                  <a:pt x="820" y="141"/>
                </a:cubicBezTo>
                <a:cubicBezTo>
                  <a:pt x="860" y="161"/>
                  <a:pt x="821" y="168"/>
                  <a:pt x="861" y="155"/>
                </a:cubicBezTo>
                <a:cubicBezTo>
                  <a:pt x="892" y="107"/>
                  <a:pt x="859" y="107"/>
                  <a:pt x="929" y="127"/>
                </a:cubicBezTo>
                <a:cubicBezTo>
                  <a:pt x="1021" y="111"/>
                  <a:pt x="935" y="131"/>
                  <a:pt x="991" y="107"/>
                </a:cubicBezTo>
                <a:cubicBezTo>
                  <a:pt x="1004" y="101"/>
                  <a:pt x="1032" y="93"/>
                  <a:pt x="1032" y="93"/>
                </a:cubicBezTo>
                <a:cubicBezTo>
                  <a:pt x="1060" y="102"/>
                  <a:pt x="1076" y="103"/>
                  <a:pt x="1087" y="73"/>
                </a:cubicBezTo>
                <a:cubicBezTo>
                  <a:pt x="1144" y="85"/>
                  <a:pt x="1162" y="67"/>
                  <a:pt x="1210" y="52"/>
                </a:cubicBezTo>
                <a:cubicBezTo>
                  <a:pt x="1237" y="33"/>
                  <a:pt x="1245" y="30"/>
                  <a:pt x="1278" y="38"/>
                </a:cubicBezTo>
                <a:cubicBezTo>
                  <a:pt x="1309" y="53"/>
                  <a:pt x="1316" y="65"/>
                  <a:pt x="1347" y="45"/>
                </a:cubicBezTo>
                <a:cubicBezTo>
                  <a:pt x="1375" y="0"/>
                  <a:pt x="1422" y="38"/>
                  <a:pt x="1470" y="3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33"/>
          <p:cNvSpPr/>
          <p:nvPr/>
        </p:nvSpPr>
        <p:spPr>
          <a:xfrm>
            <a:off x="38100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33"/>
          <p:cNvSpPr/>
          <p:nvPr/>
        </p:nvSpPr>
        <p:spPr>
          <a:xfrm>
            <a:off x="4572000" y="3352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3" name="Google Shape;683;p33"/>
          <p:cNvCxnSpPr/>
          <p:nvPr/>
        </p:nvCxnSpPr>
        <p:spPr>
          <a:xfrm>
            <a:off x="4191000" y="35052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4" name="Google Shape;684;p33"/>
          <p:cNvSpPr txBox="1"/>
          <p:nvPr/>
        </p:nvSpPr>
        <p:spPr>
          <a:xfrm>
            <a:off x="4251325" y="3276600"/>
            <a:ext cx="268288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5" name="Google Shape;685;p33"/>
          <p:cNvGrpSpPr/>
          <p:nvPr/>
        </p:nvGrpSpPr>
        <p:grpSpPr>
          <a:xfrm>
            <a:off x="2438400" y="2362200"/>
            <a:ext cx="3733800" cy="2667000"/>
            <a:chOff x="1152" y="1536"/>
            <a:chExt cx="2352" cy="1680"/>
          </a:xfrm>
        </p:grpSpPr>
        <p:cxnSp>
          <p:nvCxnSpPr>
            <p:cNvPr id="686" name="Google Shape;686;p33"/>
            <p:cNvCxnSpPr/>
            <p:nvPr/>
          </p:nvCxnSpPr>
          <p:spPr>
            <a:xfrm>
              <a:off x="1152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87" name="Google Shape;687;p33"/>
            <p:cNvCxnSpPr/>
            <p:nvPr/>
          </p:nvCxnSpPr>
          <p:spPr>
            <a:xfrm>
              <a:off x="1152" y="153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88" name="Google Shape;688;p33"/>
            <p:cNvCxnSpPr/>
            <p:nvPr/>
          </p:nvCxnSpPr>
          <p:spPr>
            <a:xfrm>
              <a:off x="3504" y="1536"/>
              <a:ext cx="0" cy="168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33"/>
            <p:cNvCxnSpPr/>
            <p:nvPr/>
          </p:nvCxnSpPr>
          <p:spPr>
            <a:xfrm>
              <a:off x="1152" y="3216"/>
              <a:ext cx="2352" cy="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ot"/>
              <a:round/>
              <a:headEnd len="med" w="med" type="none"/>
              <a:tailEnd len="med" w="med" type="none"/>
            </a:ln>
          </p:spPr>
        </p:cxnSp>
      </p:grpSp>
      <p:sp>
        <p:nvSpPr>
          <p:cNvPr id="690" name="Google Shape;690;p33"/>
          <p:cNvSpPr txBox="1"/>
          <p:nvPr/>
        </p:nvSpPr>
        <p:spPr>
          <a:xfrm>
            <a:off x="2422525" y="2381250"/>
            <a:ext cx="12715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DFA for 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91" name="Google Shape;691;p33"/>
          <p:cNvCxnSpPr/>
          <p:nvPr/>
        </p:nvCxnSpPr>
        <p:spPr>
          <a:xfrm>
            <a:off x="2438400" y="3505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2" name="Google Shape;692;p33"/>
          <p:cNvSpPr/>
          <p:nvPr/>
        </p:nvSpPr>
        <p:spPr>
          <a:xfrm>
            <a:off x="4953000" y="3535363"/>
            <a:ext cx="522288" cy="23812"/>
          </a:xfrm>
          <a:custGeom>
            <a:rect b="b" l="l" r="r" t="t"/>
            <a:pathLst>
              <a:path extrusionOk="0" h="24047" w="522514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33"/>
          <p:cNvSpPr/>
          <p:nvPr/>
        </p:nvSpPr>
        <p:spPr>
          <a:xfrm>
            <a:off x="3200400" y="3482975"/>
            <a:ext cx="598488" cy="46038"/>
          </a:xfrm>
          <a:custGeom>
            <a:rect b="b" l="l" r="r" t="t"/>
            <a:pathLst>
              <a:path extrusionOk="0" h="24047" w="522514">
                <a:moveTo>
                  <a:pt x="0" y="24047"/>
                </a:moveTo>
                <a:lnTo>
                  <a:pt x="174171" y="13161"/>
                </a:lnTo>
                <a:cubicBezTo>
                  <a:pt x="210531" y="10364"/>
                  <a:pt x="246633" y="0"/>
                  <a:pt x="283029" y="2275"/>
                </a:cubicBezTo>
                <a:cubicBezTo>
                  <a:pt x="305933" y="3707"/>
                  <a:pt x="325394" y="24047"/>
                  <a:pt x="348343" y="24047"/>
                </a:cubicBezTo>
                <a:lnTo>
                  <a:pt x="522514" y="24047"/>
                </a:lnTo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3"/>
          <p:cNvSpPr txBox="1"/>
          <p:nvPr/>
        </p:nvSpPr>
        <p:spPr>
          <a:xfrm>
            <a:off x="914400" y="5638800"/>
            <a:ext cx="7923213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Build a new FA that simulates h(a) for every symbol a transition in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the above DFA</a:t>
            </a:r>
            <a:endParaRPr/>
          </a:p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resulting FA may or may not be a DFA, but will be a FA for h(L)</a:t>
            </a:r>
            <a:endParaRPr/>
          </a:p>
        </p:txBody>
      </p:sp>
      <p:sp>
        <p:nvSpPr>
          <p:cNvPr id="695" name="Google Shape;695;p33"/>
          <p:cNvSpPr/>
          <p:nvPr/>
        </p:nvSpPr>
        <p:spPr>
          <a:xfrm>
            <a:off x="6324600" y="1905000"/>
            <a:ext cx="2590800" cy="167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91800" y="99156"/>
                </a:lnTo>
              </a:path>
            </a:pathLst>
          </a:cu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every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“a” by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path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labeled h(a)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new DFA</a:t>
            </a:r>
            <a:endParaRPr/>
          </a:p>
        </p:txBody>
      </p:sp>
      <p:sp>
        <p:nvSpPr>
          <p:cNvPr id="696" name="Google Shape;696;p33"/>
          <p:cNvSpPr txBox="1"/>
          <p:nvPr/>
        </p:nvSpPr>
        <p:spPr>
          <a:xfrm>
            <a:off x="0" y="152400"/>
            <a:ext cx="6645275" cy="4000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DFA for L, how to convert it into an FA for h(L)?</a:t>
            </a:r>
            <a:endParaRPr/>
          </a:p>
        </p:txBody>
      </p:sp>
      <p:grpSp>
        <p:nvGrpSpPr>
          <p:cNvPr id="697" name="Google Shape;697;p33"/>
          <p:cNvGrpSpPr/>
          <p:nvPr/>
        </p:nvGrpSpPr>
        <p:grpSpPr>
          <a:xfrm>
            <a:off x="4202113" y="3592513"/>
            <a:ext cx="522287" cy="447675"/>
            <a:chOff x="4201886" y="3592286"/>
            <a:chExt cx="522490" cy="448675"/>
          </a:xfrm>
        </p:grpSpPr>
        <p:sp>
          <p:nvSpPr>
            <p:cNvPr id="698" name="Google Shape;698;p33"/>
            <p:cNvSpPr/>
            <p:nvPr/>
          </p:nvSpPr>
          <p:spPr>
            <a:xfrm>
              <a:off x="4201886" y="3592286"/>
              <a:ext cx="402771" cy="184764"/>
            </a:xfrm>
            <a:custGeom>
              <a:rect b="b" l="l" r="r" t="t"/>
              <a:pathLst>
                <a:path extrusionOk="0" h="184764" w="402771">
                  <a:moveTo>
                    <a:pt x="0" y="0"/>
                  </a:moveTo>
                  <a:cubicBezTo>
                    <a:pt x="3628" y="10886"/>
                    <a:pt x="4216" y="23320"/>
                    <a:pt x="10885" y="32657"/>
                  </a:cubicBezTo>
                  <a:cubicBezTo>
                    <a:pt x="43170" y="77857"/>
                    <a:pt x="45784" y="73319"/>
                    <a:pt x="87085" y="87085"/>
                  </a:cubicBezTo>
                  <a:cubicBezTo>
                    <a:pt x="97971" y="83457"/>
                    <a:pt x="108710" y="79352"/>
                    <a:pt x="119743" y="76200"/>
                  </a:cubicBezTo>
                  <a:cubicBezTo>
                    <a:pt x="191356" y="55739"/>
                    <a:pt x="162035" y="55316"/>
                    <a:pt x="174171" y="152400"/>
                  </a:cubicBezTo>
                  <a:cubicBezTo>
                    <a:pt x="277567" y="117934"/>
                    <a:pt x="109150" y="184764"/>
                    <a:pt x="217714" y="76200"/>
                  </a:cubicBezTo>
                  <a:cubicBezTo>
                    <a:pt x="226965" y="66949"/>
                    <a:pt x="233634" y="97155"/>
                    <a:pt x="239485" y="108857"/>
                  </a:cubicBezTo>
                  <a:cubicBezTo>
                    <a:pt x="267746" y="165379"/>
                    <a:pt x="229619" y="120763"/>
                    <a:pt x="272143" y="163285"/>
                  </a:cubicBezTo>
                  <a:cubicBezTo>
                    <a:pt x="279400" y="141514"/>
                    <a:pt x="277687" y="81744"/>
                    <a:pt x="293914" y="97971"/>
                  </a:cubicBezTo>
                  <a:cubicBezTo>
                    <a:pt x="346708" y="150765"/>
                    <a:pt x="320378" y="130128"/>
                    <a:pt x="370114" y="163285"/>
                  </a:cubicBezTo>
                  <a:cubicBezTo>
                    <a:pt x="381900" y="68999"/>
                    <a:pt x="351746" y="76200"/>
                    <a:pt x="402771" y="76200"/>
                  </a:cubicBezTo>
                </a:path>
              </a:pathLst>
            </a:custGeom>
            <a:noFill/>
            <a:ln cap="flat" cmpd="sng" w="952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3"/>
            <p:cNvSpPr txBox="1"/>
            <p:nvPr/>
          </p:nvSpPr>
          <p:spPr>
            <a:xfrm>
              <a:off x="4267200" y="3763962"/>
              <a:ext cx="45717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h(a)</a:t>
              </a:r>
              <a:endParaRPr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Inverse homomorphism</a:t>
            </a:r>
            <a:endParaRPr/>
          </a:p>
        </p:txBody>
      </p:sp>
      <p:sp>
        <p:nvSpPr>
          <p:cNvPr id="708" name="Google Shape;708;p3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Let h: ∑---&gt;T*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Let M be a language over alphabet T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</a:t>
            </a:r>
            <a:r>
              <a:rPr baseline="30000" lang="en-US" sz="2800"/>
              <a:t>-1</a:t>
            </a:r>
            <a:r>
              <a:rPr lang="en-US" sz="2800"/>
              <a:t>(M) = {w | w ∈ ∑* s.t., h(w) ∈ M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i="1" lang="en-US" sz="2800" u="sng">
                <a:solidFill>
                  <a:srgbClr val="FF0000"/>
                </a:solidFill>
              </a:rPr>
              <a:t>Claim:</a:t>
            </a:r>
            <a:r>
              <a:rPr i="1" lang="en-US" sz="2800">
                <a:solidFill>
                  <a:srgbClr val="FF0000"/>
                </a:solidFill>
              </a:rPr>
              <a:t> If M is regular, then so is h</a:t>
            </a:r>
            <a:r>
              <a:rPr baseline="30000" i="1" lang="en-US" sz="2800">
                <a:solidFill>
                  <a:srgbClr val="FF0000"/>
                </a:solidFill>
              </a:rPr>
              <a:t>-1</a:t>
            </a:r>
            <a:r>
              <a:rPr i="1" lang="en-US" sz="2800">
                <a:solidFill>
                  <a:srgbClr val="FF0000"/>
                </a:solidFill>
              </a:rPr>
              <a:t>(M)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Proof: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 A be a DFA for 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Construct another DFA A’ which encodes h</a:t>
            </a:r>
            <a:r>
              <a:rPr baseline="30000" lang="en-US" sz="2400"/>
              <a:t>-1</a:t>
            </a:r>
            <a:r>
              <a:rPr lang="en-US" sz="2400"/>
              <a:t>(M)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A’ is an exact replica of A, except that its transition functions are s.t. for any input symbol </a:t>
            </a:r>
            <a:r>
              <a:rPr i="1" lang="en-US" sz="2400"/>
              <a:t>a</a:t>
            </a:r>
            <a:r>
              <a:rPr lang="en-US" sz="2400"/>
              <a:t> in ∑, A’ will simulate </a:t>
            </a:r>
            <a:r>
              <a:rPr i="1" lang="en-US" sz="2400"/>
              <a:t>h(a) </a:t>
            </a:r>
            <a:r>
              <a:rPr lang="en-US" sz="2400"/>
              <a:t>in A.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93300"/>
              </a:buClr>
              <a:buSzPts val="2000"/>
              <a:buChar char="•"/>
            </a:pPr>
            <a:r>
              <a:rPr lang="en-US" sz="2000">
                <a:solidFill>
                  <a:srgbClr val="9933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δ(p,a) = δ(p,h(a))</a:t>
            </a:r>
            <a:r>
              <a:rPr lang="en-US" sz="2000"/>
              <a:t> </a:t>
            </a:r>
            <a:endParaRPr/>
          </a:p>
        </p:txBody>
      </p:sp>
      <p:sp>
        <p:nvSpPr>
          <p:cNvPr id="709" name="Google Shape;709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0" name="Google Shape;710;p34"/>
          <p:cNvGrpSpPr/>
          <p:nvPr/>
        </p:nvGrpSpPr>
        <p:grpSpPr>
          <a:xfrm>
            <a:off x="3352800" y="6172200"/>
            <a:ext cx="152400" cy="76200"/>
            <a:chOff x="192" y="3744"/>
            <a:chExt cx="192" cy="48"/>
          </a:xfrm>
        </p:grpSpPr>
        <p:cxnSp>
          <p:nvCxnSpPr>
            <p:cNvPr id="711" name="Google Shape;711;p34"/>
            <p:cNvCxnSpPr/>
            <p:nvPr/>
          </p:nvCxnSpPr>
          <p:spPr>
            <a:xfrm flipH="1" rot="10800000">
              <a:off x="192" y="3744"/>
              <a:ext cx="96" cy="48"/>
            </a:xfrm>
            <a:prstGeom prst="straightConnector1">
              <a:avLst/>
            </a:prstGeom>
            <a:noFill/>
            <a:ln cap="flat" cmpd="sng" w="9525">
              <a:solidFill>
                <a:srgbClr val="99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" name="Google Shape;712;p34"/>
            <p:cNvCxnSpPr/>
            <p:nvPr/>
          </p:nvCxnSpPr>
          <p:spPr>
            <a:xfrm>
              <a:off x="288" y="3744"/>
              <a:ext cx="96" cy="48"/>
            </a:xfrm>
            <a:prstGeom prst="straightConnector1">
              <a:avLst/>
            </a:prstGeom>
            <a:noFill/>
            <a:ln cap="flat" cmpd="sng" w="9525">
              <a:solidFill>
                <a:srgbClr val="9933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13" name="Google Shape;713;p34"/>
          <p:cNvSpPr txBox="1"/>
          <p:nvPr/>
        </p:nvSpPr>
        <p:spPr>
          <a:xfrm>
            <a:off x="6184900" y="152400"/>
            <a:ext cx="2959100" cy="1016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set of strings in ∑* </a:t>
            </a:r>
            <a:b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whose homomorphic translation </a:t>
            </a:r>
            <a:b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in the strings of M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4"/>
          <p:cNvSpPr txBox="1"/>
          <p:nvPr/>
        </p:nvSpPr>
        <p:spPr>
          <a:xfrm>
            <a:off x="0" y="152400"/>
            <a:ext cx="5519738" cy="33813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a DFA for M, how to convert it into an FA for h</a:t>
            </a:r>
            <a:r>
              <a:rPr baseline="30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(M)?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35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Decision properties of regular languages</a:t>
            </a:r>
            <a:endParaRPr/>
          </a:p>
        </p:txBody>
      </p:sp>
      <p:sp>
        <p:nvSpPr>
          <p:cNvPr id="723" name="Google Shape;723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3276600" y="4248150"/>
            <a:ext cx="1676400" cy="13716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problem solver</a:t>
            </a:r>
            <a:endParaRPr/>
          </a:p>
        </p:txBody>
      </p:sp>
      <p:cxnSp>
        <p:nvCxnSpPr>
          <p:cNvPr id="725" name="Google Shape;725;p35"/>
          <p:cNvCxnSpPr>
            <a:endCxn id="724" idx="1"/>
          </p:cNvCxnSpPr>
          <p:nvPr/>
        </p:nvCxnSpPr>
        <p:spPr>
          <a:xfrm>
            <a:off x="2514600" y="493395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6" name="Google Shape;726;p35"/>
          <p:cNvSpPr txBox="1"/>
          <p:nvPr/>
        </p:nvSpPr>
        <p:spPr>
          <a:xfrm>
            <a:off x="1905000" y="4552950"/>
            <a:ext cx="1452563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(generally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question)</a:t>
            </a:r>
            <a:endParaRPr/>
          </a:p>
        </p:txBody>
      </p:sp>
      <p:cxnSp>
        <p:nvCxnSpPr>
          <p:cNvPr id="727" name="Google Shape;727;p35"/>
          <p:cNvCxnSpPr/>
          <p:nvPr/>
        </p:nvCxnSpPr>
        <p:spPr>
          <a:xfrm flipH="1" rot="10800000">
            <a:off x="4953000" y="4324350"/>
            <a:ext cx="685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8" name="Google Shape;728;p35"/>
          <p:cNvCxnSpPr/>
          <p:nvPr/>
        </p:nvCxnSpPr>
        <p:spPr>
          <a:xfrm>
            <a:off x="5029200" y="5162550"/>
            <a:ext cx="685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9" name="Google Shape;729;p35"/>
          <p:cNvSpPr txBox="1"/>
          <p:nvPr/>
        </p:nvSpPr>
        <p:spPr>
          <a:xfrm>
            <a:off x="5867400" y="4095750"/>
            <a:ext cx="6032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/>
          </a:p>
        </p:txBody>
      </p:sp>
      <p:sp>
        <p:nvSpPr>
          <p:cNvPr id="730" name="Google Shape;730;p35"/>
          <p:cNvSpPr txBox="1"/>
          <p:nvPr/>
        </p:nvSpPr>
        <p:spPr>
          <a:xfrm>
            <a:off x="5943600" y="5314950"/>
            <a:ext cx="5127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731" name="Google Shape;731;p35"/>
          <p:cNvSpPr txBox="1"/>
          <p:nvPr/>
        </p:nvSpPr>
        <p:spPr>
          <a:xfrm>
            <a:off x="762000" y="3505200"/>
            <a:ext cx="44735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“decision problem” looks like this: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Membership question</a:t>
            </a:r>
            <a:endParaRPr/>
          </a:p>
        </p:txBody>
      </p:sp>
      <p:sp>
        <p:nvSpPr>
          <p:cNvPr id="740" name="Google Shape;740;p3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Decision Problem:</a:t>
            </a:r>
            <a:r>
              <a:rPr lang="en-US"/>
              <a:t> Given L, is w in L?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Possible answers:</a:t>
            </a:r>
            <a:r>
              <a:rPr lang="en-US"/>
              <a:t> Yes or No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Approach: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Build a DFA for L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Input w to the DFA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If the DFA ends in an accepting state, then yes; otherwise no.</a:t>
            </a:r>
            <a:endParaRPr/>
          </a:p>
        </p:txBody>
      </p:sp>
      <p:sp>
        <p:nvSpPr>
          <p:cNvPr id="741" name="Google Shape;741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Emptiness test</a:t>
            </a:r>
            <a:endParaRPr/>
          </a:p>
        </p:txBody>
      </p:sp>
      <p:sp>
        <p:nvSpPr>
          <p:cNvPr id="750" name="Google Shape;750;p37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Decision Problem: </a:t>
            </a:r>
            <a:r>
              <a:rPr lang="en-US" sz="2800"/>
              <a:t>Is L=Ø 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Approach:</a:t>
            </a:r>
            <a:endParaRPr sz="28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On a DFA for L: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From the start state, run a </a:t>
            </a:r>
            <a:r>
              <a:rPr i="1" lang="en-US" sz="2400"/>
              <a:t>reachability </a:t>
            </a:r>
            <a:r>
              <a:rPr lang="en-US" sz="2400"/>
              <a:t>test, which returns: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u="sng"/>
              <a:t>success:</a:t>
            </a:r>
            <a:r>
              <a:rPr lang="en-US" sz="2000"/>
              <a:t> if there is at least one final state that is reachable from the start state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 u="sng"/>
              <a:t>failure:</a:t>
            </a:r>
            <a:r>
              <a:rPr lang="en-US" sz="2000"/>
              <a:t>  otherwise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L=Ø if and only if the reachability test fails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751" name="Google Shape;751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2" name="Google Shape;752;p37"/>
          <p:cNvSpPr txBox="1"/>
          <p:nvPr/>
        </p:nvSpPr>
        <p:spPr>
          <a:xfrm>
            <a:off x="609600" y="5943600"/>
            <a:ext cx="4657725" cy="4000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implement the reachability test?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Finiteness</a:t>
            </a:r>
            <a:endParaRPr/>
          </a:p>
        </p:txBody>
      </p:sp>
      <p:sp>
        <p:nvSpPr>
          <p:cNvPr id="761" name="Google Shape;761;p38"/>
          <p:cNvSpPr txBox="1"/>
          <p:nvPr>
            <p:ph idx="1" type="body"/>
          </p:nvPr>
        </p:nvSpPr>
        <p:spPr>
          <a:xfrm>
            <a:off x="1143000" y="2017713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Decision Problem:</a:t>
            </a:r>
            <a:r>
              <a:rPr lang="en-US" sz="2400"/>
              <a:t> Is L finite or infinite?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Approach: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On a DFA for L: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Remove all states unreachable from the start state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Remove all states that cannot lead to any accepting state.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After removal, check for cycles in the resulting FA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L is finite if there are no cycles; otherwise it is infinite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Another approach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Build a regular expression and look for Kleene closure</a:t>
            </a:r>
            <a:endParaRPr/>
          </a:p>
        </p:txBody>
      </p:sp>
      <p:sp>
        <p:nvSpPr>
          <p:cNvPr id="762" name="Google Shape;762;p3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3" name="Google Shape;763;p38"/>
          <p:cNvSpPr txBox="1"/>
          <p:nvPr/>
        </p:nvSpPr>
        <p:spPr>
          <a:xfrm>
            <a:off x="609600" y="5943600"/>
            <a:ext cx="3986213" cy="4000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to implement steps 2 and 3?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Finiteness test - examples</a:t>
            </a:r>
            <a:endParaRPr/>
          </a:p>
        </p:txBody>
      </p:sp>
      <p:sp>
        <p:nvSpPr>
          <p:cNvPr id="769" name="Google Shape;769;p3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70" name="Google Shape;770;p39"/>
          <p:cNvGrpSpPr/>
          <p:nvPr/>
        </p:nvGrpSpPr>
        <p:grpSpPr>
          <a:xfrm>
            <a:off x="1143000" y="4114800"/>
            <a:ext cx="5781675" cy="2471738"/>
            <a:chOff x="1143000" y="4324290"/>
            <a:chExt cx="5781263" cy="2472154"/>
          </a:xfrm>
        </p:grpSpPr>
        <p:grpSp>
          <p:nvGrpSpPr>
            <p:cNvPr id="771" name="Google Shape;771;p39"/>
            <p:cNvGrpSpPr/>
            <p:nvPr/>
          </p:nvGrpSpPr>
          <p:grpSpPr>
            <a:xfrm>
              <a:off x="1143000" y="4324290"/>
              <a:ext cx="5781263" cy="2236736"/>
              <a:chOff x="1143000" y="4324290"/>
              <a:chExt cx="5781263" cy="2236736"/>
            </a:xfrm>
          </p:grpSpPr>
          <p:pic>
            <p:nvPicPr>
              <p:cNvPr id="772" name="Google Shape;772;p3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447801" y="4676775"/>
                <a:ext cx="5257800" cy="188425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73" name="Google Shape;773;p39"/>
              <p:cNvSpPr txBox="1"/>
              <p:nvPr/>
            </p:nvSpPr>
            <p:spPr>
              <a:xfrm>
                <a:off x="1143000" y="4324290"/>
                <a:ext cx="5781263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Ex 2) Is the language of this DFA finite or infinite?</a:t>
                </a:r>
                <a:endParaRPr/>
              </a:p>
            </p:txBody>
          </p:sp>
        </p:grpSp>
        <p:sp>
          <p:nvSpPr>
            <p:cNvPr id="774" name="Google Shape;774;p39"/>
            <p:cNvSpPr/>
            <p:nvPr/>
          </p:nvSpPr>
          <p:spPr>
            <a:xfrm>
              <a:off x="4332514" y="6379029"/>
              <a:ext cx="290286" cy="328385"/>
            </a:xfrm>
            <a:custGeom>
              <a:rect b="b" l="l" r="r" t="t"/>
              <a:pathLst>
                <a:path extrusionOk="0" h="328385" w="290286">
                  <a:moveTo>
                    <a:pt x="174172" y="0"/>
                  </a:moveTo>
                  <a:cubicBezTo>
                    <a:pt x="232229" y="151492"/>
                    <a:pt x="290286" y="302985"/>
                    <a:pt x="261257" y="315685"/>
                  </a:cubicBezTo>
                  <a:cubicBezTo>
                    <a:pt x="232228" y="328385"/>
                    <a:pt x="116114" y="202292"/>
                    <a:pt x="0" y="76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9"/>
            <p:cNvSpPr txBox="1"/>
            <p:nvPr/>
          </p:nvSpPr>
          <p:spPr>
            <a:xfrm>
              <a:off x="4578320" y="6457890"/>
              <a:ext cx="298480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776" name="Google Shape;776;p39"/>
          <p:cNvSpPr txBox="1"/>
          <p:nvPr/>
        </p:nvSpPr>
        <p:spPr>
          <a:xfrm>
            <a:off x="4806950" y="5638800"/>
            <a:ext cx="298450" cy="3381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grpSp>
        <p:nvGrpSpPr>
          <p:cNvPr id="777" name="Google Shape;777;p39"/>
          <p:cNvGrpSpPr/>
          <p:nvPr/>
        </p:nvGrpSpPr>
        <p:grpSpPr>
          <a:xfrm>
            <a:off x="-152400" y="1905000"/>
            <a:ext cx="9144000" cy="2312988"/>
            <a:chOff x="0" y="4419600"/>
            <a:chExt cx="9144000" cy="2312436"/>
          </a:xfrm>
        </p:grpSpPr>
        <p:pic>
          <p:nvPicPr>
            <p:cNvPr id="778" name="Google Shape;778;p3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47800" y="4876800"/>
              <a:ext cx="5176837" cy="18552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9" name="Google Shape;779;p39"/>
            <p:cNvSpPr txBox="1"/>
            <p:nvPr/>
          </p:nvSpPr>
          <p:spPr>
            <a:xfrm>
              <a:off x="1143000" y="4552890"/>
              <a:ext cx="578126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 1) Is the language of this DFA finite or infinite?</a:t>
              </a:r>
              <a:endParaRPr/>
            </a:p>
          </p:txBody>
        </p:sp>
        <p:cxnSp>
          <p:nvCxnSpPr>
            <p:cNvPr id="780" name="Google Shape;780;p39"/>
            <p:cNvCxnSpPr/>
            <p:nvPr/>
          </p:nvCxnSpPr>
          <p:spPr>
            <a:xfrm>
              <a:off x="0" y="4419600"/>
              <a:ext cx="91440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81" name="Google Shape;781;p39"/>
          <p:cNvSpPr txBox="1"/>
          <p:nvPr/>
        </p:nvSpPr>
        <p:spPr>
          <a:xfrm>
            <a:off x="6121400" y="2895600"/>
            <a:ext cx="508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82" name="Google Shape;782;p39"/>
          <p:cNvSpPr txBox="1"/>
          <p:nvPr/>
        </p:nvSpPr>
        <p:spPr>
          <a:xfrm>
            <a:off x="6248400" y="5029200"/>
            <a:ext cx="7366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grpSp>
        <p:nvGrpSpPr>
          <p:cNvPr id="783" name="Google Shape;783;p39"/>
          <p:cNvGrpSpPr/>
          <p:nvPr/>
        </p:nvGrpSpPr>
        <p:grpSpPr>
          <a:xfrm>
            <a:off x="2514600" y="3352855"/>
            <a:ext cx="1447800" cy="761945"/>
            <a:chOff x="2514600" y="3352855"/>
            <a:chExt cx="1447800" cy="761945"/>
          </a:xfrm>
        </p:grpSpPr>
        <p:sp>
          <p:nvSpPr>
            <p:cNvPr id="784" name="Google Shape;784;p39"/>
            <p:cNvSpPr/>
            <p:nvPr/>
          </p:nvSpPr>
          <p:spPr>
            <a:xfrm>
              <a:off x="2743200" y="3657600"/>
              <a:ext cx="457200" cy="45720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cxnSp>
          <p:nvCxnSpPr>
            <p:cNvPr id="785" name="Google Shape;785;p39"/>
            <p:cNvCxnSpPr>
              <a:stCxn id="784" idx="1"/>
            </p:cNvCxnSpPr>
            <p:nvPr/>
          </p:nvCxnSpPr>
          <p:spPr>
            <a:xfrm rot="10800000">
              <a:off x="2590855" y="3352855"/>
              <a:ext cx="219300" cy="371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86" name="Google Shape;786;p39"/>
            <p:cNvCxnSpPr>
              <a:stCxn id="784" idx="6"/>
            </p:cNvCxnSpPr>
            <p:nvPr/>
          </p:nvCxnSpPr>
          <p:spPr>
            <a:xfrm>
              <a:off x="3200400" y="3886200"/>
              <a:ext cx="762000" cy="7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787" name="Google Shape;787;p39"/>
            <p:cNvSpPr txBox="1"/>
            <p:nvPr/>
          </p:nvSpPr>
          <p:spPr>
            <a:xfrm>
              <a:off x="2514600" y="3505200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788" name="Google Shape;788;p39"/>
            <p:cNvSpPr txBox="1"/>
            <p:nvPr/>
          </p:nvSpPr>
          <p:spPr>
            <a:xfrm>
              <a:off x="3352800" y="3657600"/>
              <a:ext cx="284052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789" name="Google Shape;789;p39"/>
          <p:cNvSpPr txBox="1"/>
          <p:nvPr/>
        </p:nvSpPr>
        <p:spPr>
          <a:xfrm>
            <a:off x="2209800" y="3581400"/>
            <a:ext cx="508000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790" name="Google Shape;790;p39"/>
          <p:cNvSpPr txBox="1"/>
          <p:nvPr/>
        </p:nvSpPr>
        <p:spPr>
          <a:xfrm>
            <a:off x="7315200" y="3200400"/>
            <a:ext cx="996950" cy="4000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</a:t>
            </a:r>
            <a:endParaRPr/>
          </a:p>
        </p:txBody>
      </p:sp>
      <p:sp>
        <p:nvSpPr>
          <p:cNvPr id="791" name="Google Shape;791;p39"/>
          <p:cNvSpPr txBox="1"/>
          <p:nvPr/>
        </p:nvSpPr>
        <p:spPr>
          <a:xfrm>
            <a:off x="7239000" y="5029200"/>
            <a:ext cx="1254125" cy="4000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INFINITE</a:t>
            </a:r>
            <a:endParaRPr/>
          </a:p>
        </p:txBody>
      </p:sp>
      <p:grpSp>
        <p:nvGrpSpPr>
          <p:cNvPr id="792" name="Google Shape;792;p39"/>
          <p:cNvGrpSpPr/>
          <p:nvPr/>
        </p:nvGrpSpPr>
        <p:grpSpPr>
          <a:xfrm>
            <a:off x="4724400" y="5410200"/>
            <a:ext cx="2819400" cy="990018"/>
            <a:chOff x="4724400" y="5410200"/>
            <a:chExt cx="2819400" cy="990599"/>
          </a:xfrm>
        </p:grpSpPr>
        <p:cxnSp>
          <p:nvCxnSpPr>
            <p:cNvPr id="793" name="Google Shape;793;p39"/>
            <p:cNvCxnSpPr/>
            <p:nvPr/>
          </p:nvCxnSpPr>
          <p:spPr>
            <a:xfrm flipH="1">
              <a:off x="4724400" y="5410200"/>
              <a:ext cx="2819400" cy="7620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794" name="Google Shape;794;p39"/>
            <p:cNvSpPr txBox="1"/>
            <p:nvPr/>
          </p:nvSpPr>
          <p:spPr>
            <a:xfrm rot="-1023801">
              <a:off x="5896036" y="5809072"/>
              <a:ext cx="13660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due to this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prove languages are </a:t>
            </a:r>
            <a:r>
              <a:rPr b="1" i="1" lang="en-US"/>
              <a:t>not</a:t>
            </a:r>
            <a:r>
              <a:rPr lang="en-US"/>
              <a:t> regular?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What if we cannot come up with any FA?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A)	Can it be language that is not regular?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B)	Or is it that we tried wrong approaches?</a:t>
            </a:r>
            <a:endParaRPr sz="2800">
              <a:solidFill>
                <a:schemeClr val="folHlink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br>
              <a:rPr lang="en-US" sz="2800"/>
            </a:br>
            <a:r>
              <a:rPr lang="en-US" sz="2800"/>
              <a:t>How do we </a:t>
            </a:r>
            <a:r>
              <a:rPr i="1" lang="en-US" sz="2800"/>
              <a:t>decisively </a:t>
            </a:r>
            <a:r>
              <a:rPr lang="en-US" sz="2800"/>
              <a:t>prove that a language is not regular?</a:t>
            </a:r>
            <a:endParaRPr/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1295400" y="5765800"/>
            <a:ext cx="6999288" cy="711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 hardest thing of all is to find a black cat in a dark room, </a:t>
            </a:r>
            <a:b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especially if there is no cat!”  	-Confucius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0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Equivalence &amp; Minimization of DFAs</a:t>
            </a:r>
            <a:endParaRPr/>
          </a:p>
        </p:txBody>
      </p:sp>
      <p:sp>
        <p:nvSpPr>
          <p:cNvPr id="803" name="Google Shape;803;p40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04" name="Google Shape;804;p4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interest</a:t>
            </a:r>
            <a:endParaRPr/>
          </a:p>
        </p:txBody>
      </p:sp>
      <p:sp>
        <p:nvSpPr>
          <p:cNvPr id="813" name="Google Shape;813;p4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Comparing two DFAs: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L(DFA</a:t>
            </a:r>
            <a:r>
              <a:rPr baseline="-25000" lang="en-US" sz="2400"/>
              <a:t>1</a:t>
            </a:r>
            <a:r>
              <a:rPr lang="en-US" sz="2400"/>
              <a:t>) == L(DFA</a:t>
            </a:r>
            <a:r>
              <a:rPr baseline="-25000" lang="en-US" sz="2400"/>
              <a:t>2</a:t>
            </a:r>
            <a:r>
              <a:rPr lang="en-US" sz="2400"/>
              <a:t>)?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to minimize a DFA?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Remove unreachable states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Identify &amp; condense equivalent states into one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814" name="Google Shape;814;p4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When to call two states in a DFA “equivalent”?</a:t>
            </a:r>
            <a:endParaRPr/>
          </a:p>
        </p:txBody>
      </p:sp>
      <p:sp>
        <p:nvSpPr>
          <p:cNvPr id="823" name="Google Shape;823;p42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Two states p and q are said to be </a:t>
            </a:r>
            <a:r>
              <a:rPr i="1" lang="en-US">
                <a:solidFill>
                  <a:srgbClr val="FF0000"/>
                </a:solidFill>
              </a:rPr>
              <a:t>equivalent </a:t>
            </a:r>
            <a:r>
              <a:rPr lang="en-US"/>
              <a:t>iff: 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romanLcParenR"/>
            </a:pPr>
            <a:r>
              <a:rPr lang="en-US" sz="2000"/>
              <a:t>Any string w accepted by starting at p is also accepted by starting at q; 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romanLcParenR"/>
            </a:pPr>
            <a:r>
              <a:rPr lang="en-US" sz="2000"/>
              <a:t>Any string w rejected by starting at p is also rejected by starting at q.</a:t>
            </a:r>
            <a:endParaRPr/>
          </a:p>
        </p:txBody>
      </p:sp>
      <p:sp>
        <p:nvSpPr>
          <p:cNvPr id="824" name="Google Shape;824;p4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5" name="Google Shape;825;p42"/>
          <p:cNvSpPr txBox="1"/>
          <p:nvPr/>
        </p:nvSpPr>
        <p:spPr>
          <a:xfrm rot="-5400000">
            <a:off x="-1735137" y="4021137"/>
            <a:ext cx="4476750" cy="39687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 doesn’t matter - only future does!</a:t>
            </a:r>
            <a:endParaRPr/>
          </a:p>
        </p:txBody>
      </p:sp>
      <p:sp>
        <p:nvSpPr>
          <p:cNvPr id="826" name="Google Shape;826;p42"/>
          <p:cNvSpPr/>
          <p:nvPr/>
        </p:nvSpPr>
        <p:spPr>
          <a:xfrm>
            <a:off x="4419600" y="3657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827" name="Google Shape;827;p42"/>
          <p:cNvSpPr/>
          <p:nvPr/>
        </p:nvSpPr>
        <p:spPr>
          <a:xfrm>
            <a:off x="4419600" y="4267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828" name="Google Shape;828;p42"/>
          <p:cNvSpPr txBox="1"/>
          <p:nvPr/>
        </p:nvSpPr>
        <p:spPr>
          <a:xfrm>
            <a:off x="838200" y="4114800"/>
            <a:ext cx="72866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</p:txBody>
      </p:sp>
      <p:sp>
        <p:nvSpPr>
          <p:cNvPr id="829" name="Google Shape;829;p42"/>
          <p:cNvSpPr/>
          <p:nvPr/>
        </p:nvSpPr>
        <p:spPr>
          <a:xfrm>
            <a:off x="4800600" y="3756025"/>
            <a:ext cx="1806575" cy="153988"/>
          </a:xfrm>
          <a:custGeom>
            <a:rect b="b" l="l" r="r" t="t"/>
            <a:pathLst>
              <a:path extrusionOk="0" h="153928" w="1807029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42"/>
          <p:cNvSpPr/>
          <p:nvPr/>
        </p:nvSpPr>
        <p:spPr>
          <a:xfrm>
            <a:off x="6705600" y="36576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42"/>
          <p:cNvSpPr/>
          <p:nvPr/>
        </p:nvSpPr>
        <p:spPr>
          <a:xfrm>
            <a:off x="6629400" y="3581400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42"/>
          <p:cNvSpPr/>
          <p:nvPr/>
        </p:nvSpPr>
        <p:spPr>
          <a:xfrm>
            <a:off x="4837113" y="4329113"/>
            <a:ext cx="1806575" cy="153987"/>
          </a:xfrm>
          <a:custGeom>
            <a:rect b="b" l="l" r="r" t="t"/>
            <a:pathLst>
              <a:path extrusionOk="0" h="153928" w="1807029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42"/>
          <p:cNvSpPr/>
          <p:nvPr/>
        </p:nvSpPr>
        <p:spPr>
          <a:xfrm>
            <a:off x="6742113" y="42306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2"/>
          <p:cNvSpPr/>
          <p:nvPr/>
        </p:nvSpPr>
        <p:spPr>
          <a:xfrm>
            <a:off x="6665913" y="4154488"/>
            <a:ext cx="5334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2"/>
          <p:cNvSpPr txBox="1"/>
          <p:nvPr/>
        </p:nvSpPr>
        <p:spPr>
          <a:xfrm>
            <a:off x="5562600" y="3886200"/>
            <a:ext cx="3698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836" name="Google Shape;836;p42"/>
          <p:cNvSpPr/>
          <p:nvPr/>
        </p:nvSpPr>
        <p:spPr>
          <a:xfrm>
            <a:off x="4459288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837" name="Google Shape;837;p42"/>
          <p:cNvSpPr/>
          <p:nvPr/>
        </p:nvSpPr>
        <p:spPr>
          <a:xfrm>
            <a:off x="4459288" y="60198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endParaRPr/>
          </a:p>
        </p:txBody>
      </p:sp>
      <p:sp>
        <p:nvSpPr>
          <p:cNvPr id="838" name="Google Shape;838;p42"/>
          <p:cNvSpPr/>
          <p:nvPr/>
        </p:nvSpPr>
        <p:spPr>
          <a:xfrm>
            <a:off x="4840288" y="5508625"/>
            <a:ext cx="1806575" cy="153988"/>
          </a:xfrm>
          <a:custGeom>
            <a:rect b="b" l="l" r="r" t="t"/>
            <a:pathLst>
              <a:path extrusionOk="0" h="153928" w="1807029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2"/>
          <p:cNvSpPr/>
          <p:nvPr/>
        </p:nvSpPr>
        <p:spPr>
          <a:xfrm>
            <a:off x="6705600" y="5410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42"/>
          <p:cNvSpPr/>
          <p:nvPr/>
        </p:nvSpPr>
        <p:spPr>
          <a:xfrm>
            <a:off x="4876800" y="6081713"/>
            <a:ext cx="1806575" cy="153987"/>
          </a:xfrm>
          <a:custGeom>
            <a:rect b="b" l="l" r="r" t="t"/>
            <a:pathLst>
              <a:path extrusionOk="0" h="153928" w="1807029">
                <a:moveTo>
                  <a:pt x="0" y="76200"/>
                </a:moveTo>
                <a:cubicBezTo>
                  <a:pt x="10886" y="68943"/>
                  <a:pt x="20702" y="59742"/>
                  <a:pt x="32657" y="54429"/>
                </a:cubicBezTo>
                <a:cubicBezTo>
                  <a:pt x="53628" y="45109"/>
                  <a:pt x="97971" y="32658"/>
                  <a:pt x="97971" y="32658"/>
                </a:cubicBezTo>
                <a:cubicBezTo>
                  <a:pt x="148771" y="36286"/>
                  <a:pt x="200654" y="32495"/>
                  <a:pt x="250371" y="43543"/>
                </a:cubicBezTo>
                <a:cubicBezTo>
                  <a:pt x="268082" y="47479"/>
                  <a:pt x="277687" y="68086"/>
                  <a:pt x="293914" y="76200"/>
                </a:cubicBezTo>
                <a:cubicBezTo>
                  <a:pt x="449369" y="153928"/>
                  <a:pt x="295823" y="55702"/>
                  <a:pt x="391886" y="119743"/>
                </a:cubicBezTo>
                <a:cubicBezTo>
                  <a:pt x="460829" y="116115"/>
                  <a:pt x="529959" y="115108"/>
                  <a:pt x="598714" y="108858"/>
                </a:cubicBezTo>
                <a:cubicBezTo>
                  <a:pt x="610141" y="107819"/>
                  <a:pt x="621532" y="103876"/>
                  <a:pt x="631371" y="97972"/>
                </a:cubicBezTo>
                <a:cubicBezTo>
                  <a:pt x="640172" y="92691"/>
                  <a:pt x="645886" y="83457"/>
                  <a:pt x="653143" y="76200"/>
                </a:cubicBezTo>
                <a:cubicBezTo>
                  <a:pt x="678543" y="0"/>
                  <a:pt x="653143" y="18143"/>
                  <a:pt x="707571" y="0"/>
                </a:cubicBezTo>
                <a:cubicBezTo>
                  <a:pt x="776514" y="3629"/>
                  <a:pt x="846055" y="1122"/>
                  <a:pt x="914400" y="10886"/>
                </a:cubicBezTo>
                <a:cubicBezTo>
                  <a:pt x="924560" y="12337"/>
                  <a:pt x="930891" y="23857"/>
                  <a:pt x="936171" y="32658"/>
                </a:cubicBezTo>
                <a:cubicBezTo>
                  <a:pt x="950811" y="57059"/>
                  <a:pt x="938488" y="73295"/>
                  <a:pt x="968829" y="87086"/>
                </a:cubicBezTo>
                <a:cubicBezTo>
                  <a:pt x="1000167" y="101330"/>
                  <a:pt x="1034143" y="108857"/>
                  <a:pt x="1066800" y="119743"/>
                </a:cubicBezTo>
                <a:cubicBezTo>
                  <a:pt x="1168400" y="116115"/>
                  <a:pt x="1270133" y="115200"/>
                  <a:pt x="1371600" y="108858"/>
                </a:cubicBezTo>
                <a:cubicBezTo>
                  <a:pt x="1391849" y="107592"/>
                  <a:pt x="1470832" y="79408"/>
                  <a:pt x="1480457" y="76200"/>
                </a:cubicBezTo>
                <a:lnTo>
                  <a:pt x="1513114" y="65315"/>
                </a:lnTo>
                <a:cubicBezTo>
                  <a:pt x="1531257" y="68943"/>
                  <a:pt x="1549481" y="72186"/>
                  <a:pt x="1567543" y="76200"/>
                </a:cubicBezTo>
                <a:cubicBezTo>
                  <a:pt x="1582148" y="79445"/>
                  <a:pt x="1596140" y="86407"/>
                  <a:pt x="1611086" y="87086"/>
                </a:cubicBezTo>
                <a:cubicBezTo>
                  <a:pt x="1676333" y="90052"/>
                  <a:pt x="1741715" y="87086"/>
                  <a:pt x="1807029" y="87086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42"/>
          <p:cNvSpPr/>
          <p:nvPr/>
        </p:nvSpPr>
        <p:spPr>
          <a:xfrm>
            <a:off x="6705600" y="5983288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42"/>
          <p:cNvSpPr txBox="1"/>
          <p:nvPr/>
        </p:nvSpPr>
        <p:spPr>
          <a:xfrm>
            <a:off x="5562600" y="5619750"/>
            <a:ext cx="369888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</p:txBody>
      </p:sp>
      <p:sp>
        <p:nvSpPr>
          <p:cNvPr id="843" name="Google Shape;843;p42"/>
          <p:cNvSpPr txBox="1"/>
          <p:nvPr/>
        </p:nvSpPr>
        <p:spPr>
          <a:xfrm>
            <a:off x="2057400" y="6172200"/>
            <a:ext cx="9636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🡺 p≡q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equivalent states in a DFA</a:t>
            </a:r>
            <a:endParaRPr/>
          </a:p>
        </p:txBody>
      </p:sp>
      <p:sp>
        <p:nvSpPr>
          <p:cNvPr id="852" name="Google Shape;852;p4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3" name="Google Shape;853;p43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854" name="Google Shape;854;p43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5" name="Google Shape;855;p43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856" name="Google Shape;856;p43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7" name="Google Shape;857;p43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858" name="Google Shape;858;p43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43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43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861" name="Google Shape;861;p43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2" name="Google Shape;862;p43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863" name="Google Shape;863;p43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864" name="Google Shape;864;p43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5" name="Google Shape;865;p43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866" name="Google Shape;866;p43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7" name="Google Shape;867;p43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868" name="Google Shape;868;p43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43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0" name="Google Shape;870;p43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1" name="Google Shape;871;p43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2" name="Google Shape;872;p43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3" name="Google Shape;873;p43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43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3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3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3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3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79" name="Google Shape;879;p43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80" name="Google Shape;880;p43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81" name="Google Shape;881;p43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82" name="Google Shape;882;p43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83" name="Google Shape;883;p43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84" name="Google Shape;884;p43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885" name="Google Shape;885;p43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6" name="Google Shape;886;p43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87" name="Google Shape;887;p43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88" name="Google Shape;888;p43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89" name="Google Shape;889;p43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90" name="Google Shape;890;p43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91" name="Google Shape;891;p43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92" name="Google Shape;892;p43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93" name="Google Shape;893;p43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94" name="Google Shape;894;p43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95" name="Google Shape;895;p43"/>
          <p:cNvSpPr txBox="1"/>
          <p:nvPr/>
        </p:nvSpPr>
        <p:spPr>
          <a:xfrm>
            <a:off x="3856038" y="1219200"/>
            <a:ext cx="26971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Filling Algorithm</a:t>
            </a:r>
            <a:endParaRPr/>
          </a:p>
        </p:txBody>
      </p:sp>
      <p:sp>
        <p:nvSpPr>
          <p:cNvPr id="896" name="Google Shape;896;p43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7" name="Google Shape;897;p43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98" name="Google Shape;898;p43"/>
          <p:cNvSpPr txBox="1"/>
          <p:nvPr/>
        </p:nvSpPr>
        <p:spPr>
          <a:xfrm>
            <a:off x="228600" y="4419600"/>
            <a:ext cx="6923088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#0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 accepting states ≠ non-accepting states 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#1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every pair of states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Distinguish by one symbol transition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= or ≠ or blank(tbd)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#2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every pair of states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Distinguish by up to two symbol transitions (until different or same or tbd)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(keep repeating until table complete)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907" name="Google Shape;907;p4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8" name="Google Shape;908;p44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909" name="Google Shape;909;p44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0" name="Google Shape;910;p44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911" name="Google Shape;911;p44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2" name="Google Shape;912;p44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913" name="Google Shape;913;p44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4" name="Google Shape;914;p44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5" name="Google Shape;915;p44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916" name="Google Shape;916;p44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7" name="Google Shape;917;p44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18" name="Google Shape;918;p44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919" name="Google Shape;919;p44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44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921" name="Google Shape;921;p44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2" name="Google Shape;922;p44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923" name="Google Shape;923;p44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4" name="Google Shape;924;p44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5" name="Google Shape;925;p44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6" name="Google Shape;926;p44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7" name="Google Shape;927;p44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8" name="Google Shape;928;p44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4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44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44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44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44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34" name="Google Shape;934;p44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35" name="Google Shape;935;p44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36" name="Google Shape;936;p44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37" name="Google Shape;937;p44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38" name="Google Shape;938;p44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39" name="Google Shape;939;p44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940" name="Google Shape;940;p44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" name="Google Shape;941;p44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42" name="Google Shape;942;p44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43" name="Google Shape;943;p44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44" name="Google Shape;944;p44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45" name="Google Shape;945;p44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46" name="Google Shape;946;p44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47" name="Google Shape;947;p44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48" name="Google Shape;948;p44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49" name="Google Shape;949;p44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50" name="Google Shape;950;p44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1" name="Google Shape;951;p44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960" name="Google Shape;960;p4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1" name="Google Shape;961;p45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962" name="Google Shape;962;p45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3" name="Google Shape;963;p45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964" name="Google Shape;964;p45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5" name="Google Shape;965;p45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966" name="Google Shape;966;p45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7" name="Google Shape;967;p45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8" name="Google Shape;968;p45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969" name="Google Shape;969;p45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0" name="Google Shape;970;p45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971" name="Google Shape;971;p45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972" name="Google Shape;972;p45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3" name="Google Shape;973;p45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974" name="Google Shape;974;p45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5" name="Google Shape;975;p45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976" name="Google Shape;976;p45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7" name="Google Shape;977;p45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8" name="Google Shape;978;p45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79" name="Google Shape;979;p45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0" name="Google Shape;980;p45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1" name="Google Shape;981;p45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45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5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45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45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45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87" name="Google Shape;987;p45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88" name="Google Shape;988;p45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89" name="Google Shape;989;p45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90" name="Google Shape;990;p45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91" name="Google Shape;991;p45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92" name="Google Shape;992;p45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993" name="Google Shape;993;p45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4" name="Google Shape;994;p45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995" name="Google Shape;995;p45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6" name="Google Shape;996;p45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7" name="Google Shape;997;p45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8" name="Google Shape;998;p45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999" name="Google Shape;999;p45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00" name="Google Shape;1000;p45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01" name="Google Shape;1001;p45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02" name="Google Shape;1002;p45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03" name="Google Shape;1003;p45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4" name="Google Shape;1004;p45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05" name="Google Shape;1005;p45"/>
          <p:cNvSpPr txBox="1"/>
          <p:nvPr/>
        </p:nvSpPr>
        <p:spPr>
          <a:xfrm>
            <a:off x="228600" y="4814888"/>
            <a:ext cx="4614863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6" name="Google Shape;1006;p45"/>
          <p:cNvCxnSpPr/>
          <p:nvPr/>
        </p:nvCxnSpPr>
        <p:spPr>
          <a:xfrm rot="10800000">
            <a:off x="7162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7" name="Google Shape;1007;p45"/>
          <p:cNvCxnSpPr/>
          <p:nvPr/>
        </p:nvCxnSpPr>
        <p:spPr>
          <a:xfrm>
            <a:off x="4648200" y="3733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4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016" name="Google Shape;1016;p4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7" name="Google Shape;1017;p46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18" name="Google Shape;1018;p46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9" name="Google Shape;1019;p46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020" name="Google Shape;1020;p46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1" name="Google Shape;1021;p46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022" name="Google Shape;1022;p46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46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46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025" name="Google Shape;1025;p46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6" name="Google Shape;1026;p46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27" name="Google Shape;1027;p46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028" name="Google Shape;1028;p46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9" name="Google Shape;1029;p46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030" name="Google Shape;1030;p46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1" name="Google Shape;1031;p46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032" name="Google Shape;1032;p46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3" name="Google Shape;1033;p46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4" name="Google Shape;1034;p46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5" name="Google Shape;1035;p46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6" name="Google Shape;1036;p46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7" name="Google Shape;1037;p46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46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46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46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46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46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43" name="Google Shape;1043;p46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44" name="Google Shape;1044;p46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45" name="Google Shape;1045;p46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46" name="Google Shape;1046;p46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47" name="Google Shape;1047;p46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48" name="Google Shape;1048;p46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049" name="Google Shape;1049;p46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0" name="Google Shape;1050;p46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51" name="Google Shape;1051;p46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2" name="Google Shape;1052;p46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3" name="Google Shape;1053;p46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4" name="Google Shape;1054;p46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5" name="Google Shape;1055;p46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6" name="Google Shape;1056;p46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7" name="Google Shape;1057;p46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58" name="Google Shape;1058;p46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59" name="Google Shape;1059;p46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0" name="Google Shape;1060;p46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61" name="Google Shape;1061;p46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062" name="Google Shape;1062;p46"/>
          <p:cNvCxnSpPr/>
          <p:nvPr/>
        </p:nvCxnSpPr>
        <p:spPr>
          <a:xfrm rot="10800000">
            <a:off x="5638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9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" name="Google Shape;1070;p4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071" name="Google Shape;1071;p4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2" name="Google Shape;1072;p47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073" name="Google Shape;1073;p47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47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075" name="Google Shape;1075;p47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6" name="Google Shape;1076;p47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077" name="Google Shape;1077;p47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8" name="Google Shape;1078;p47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47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080" name="Google Shape;1080;p47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1" name="Google Shape;1081;p47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082" name="Google Shape;1082;p47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083" name="Google Shape;1083;p47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4" name="Google Shape;1084;p47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085" name="Google Shape;1085;p47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6" name="Google Shape;1086;p47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087" name="Google Shape;1087;p47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8" name="Google Shape;1088;p47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9" name="Google Shape;1089;p47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0" name="Google Shape;1090;p47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1" name="Google Shape;1091;p47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2" name="Google Shape;1092;p47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47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47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5" name="Google Shape;1095;p47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6" name="Google Shape;1096;p47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7" name="Google Shape;1097;p47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098" name="Google Shape;1098;p47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099" name="Google Shape;1099;p47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00" name="Google Shape;1100;p47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01" name="Google Shape;1101;p47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02" name="Google Shape;1102;p47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03" name="Google Shape;1103;p47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104" name="Google Shape;1104;p47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5" name="Google Shape;1105;p47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06" name="Google Shape;1106;p47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07" name="Google Shape;1107;p47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08" name="Google Shape;1108;p47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09" name="Google Shape;1109;p47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10" name="Google Shape;1110;p47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11" name="Google Shape;1111;p47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12" name="Google Shape;1112;p47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13" name="Google Shape;1113;p47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4" name="Google Shape;1114;p47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15" name="Google Shape;1115;p47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16" name="Google Shape;1116;p47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117" name="Google Shape;1117;p47"/>
          <p:cNvCxnSpPr/>
          <p:nvPr/>
        </p:nvCxnSpPr>
        <p:spPr>
          <a:xfrm rot="10800000">
            <a:off x="6019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4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126" name="Google Shape;1126;p4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7" name="Google Shape;1127;p48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128" name="Google Shape;1128;p48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9" name="Google Shape;1129;p48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130" name="Google Shape;1130;p48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1" name="Google Shape;1131;p48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132" name="Google Shape;1132;p48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3" name="Google Shape;1133;p48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48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135" name="Google Shape;1135;p48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6" name="Google Shape;1136;p48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37" name="Google Shape;1137;p48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138" name="Google Shape;1138;p48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9" name="Google Shape;1139;p48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140" name="Google Shape;1140;p48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1" name="Google Shape;1141;p48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142" name="Google Shape;1142;p48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3" name="Google Shape;1143;p48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4" name="Google Shape;1144;p48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5" name="Google Shape;1145;p48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6" name="Google Shape;1146;p48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7" name="Google Shape;1147;p48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48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48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48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48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48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53" name="Google Shape;1153;p48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54" name="Google Shape;1154;p48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55" name="Google Shape;1155;p48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56" name="Google Shape;1156;p48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57" name="Google Shape;1157;p48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58" name="Google Shape;1158;p48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159" name="Google Shape;1159;p48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0" name="Google Shape;1160;p48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61" name="Google Shape;1161;p48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2" name="Google Shape;1162;p48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3" name="Google Shape;1163;p48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4" name="Google Shape;1164;p48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5" name="Google Shape;1165;p48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6" name="Google Shape;1166;p48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7" name="Google Shape;1167;p48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68" name="Google Shape;1168;p48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69" name="Google Shape;1169;p48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0" name="Google Shape;1170;p48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71" name="Google Shape;1171;p48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172" name="Google Shape;1172;p48"/>
          <p:cNvCxnSpPr/>
          <p:nvPr/>
        </p:nvCxnSpPr>
        <p:spPr>
          <a:xfrm rot="10800000">
            <a:off x="6400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181" name="Google Shape;1181;p4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2" name="Google Shape;1182;p49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183" name="Google Shape;1183;p49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4" name="Google Shape;1184;p49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185" name="Google Shape;1185;p49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6" name="Google Shape;1186;p49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187" name="Google Shape;1187;p49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8" name="Google Shape;1188;p49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9" name="Google Shape;1189;p49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190" name="Google Shape;1190;p49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1" name="Google Shape;1191;p49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192" name="Google Shape;1192;p49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193" name="Google Shape;1193;p49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49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195" name="Google Shape;1195;p49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6" name="Google Shape;1196;p49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197" name="Google Shape;1197;p49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8" name="Google Shape;1198;p49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9" name="Google Shape;1199;p49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0" name="Google Shape;1200;p49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1" name="Google Shape;1201;p49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2" name="Google Shape;1202;p49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49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49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49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49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p49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08" name="Google Shape;1208;p49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09" name="Google Shape;1209;p49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10" name="Google Shape;1210;p49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11" name="Google Shape;1211;p49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12" name="Google Shape;1212;p49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13" name="Google Shape;1213;p49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214" name="Google Shape;1214;p49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5" name="Google Shape;1215;p49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16" name="Google Shape;1216;p49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17" name="Google Shape;1217;p49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18" name="Google Shape;1218;p49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19" name="Google Shape;1219;p49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0" name="Google Shape;1220;p49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1" name="Google Shape;1221;p49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2" name="Google Shape;1222;p49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23" name="Google Shape;1223;p49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4" name="Google Shape;1224;p49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5" name="Google Shape;1225;p49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6" name="Google Shape;1226;p49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227" name="Google Shape;1227;p49"/>
          <p:cNvCxnSpPr/>
          <p:nvPr/>
        </p:nvCxnSpPr>
        <p:spPr>
          <a:xfrm rot="10800000">
            <a:off x="6781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 non-regular language 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rgbClr val="FF0000"/>
                </a:solidFill>
              </a:rPr>
              <a:t>Let L = {w | w is of the form 0</a:t>
            </a:r>
            <a:r>
              <a:rPr baseline="30000" lang="en-US" sz="2800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1</a:t>
            </a:r>
            <a:r>
              <a:rPr baseline="30000" lang="en-US" sz="2800">
                <a:solidFill>
                  <a:srgbClr val="FF0000"/>
                </a:solidFill>
              </a:rPr>
              <a:t>n</a:t>
            </a:r>
            <a:r>
              <a:rPr lang="en-US" sz="2800">
                <a:solidFill>
                  <a:srgbClr val="FF0000"/>
                </a:solidFill>
              </a:rPr>
              <a:t> , for all n≥0}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 u="sng"/>
              <a:t>Hypothesis:</a:t>
            </a:r>
            <a:r>
              <a:rPr i="1" lang="en-US" sz="2800"/>
              <a:t> L is not regular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Intuitive rationale:</a:t>
            </a:r>
            <a:r>
              <a:rPr lang="en-US" sz="2800"/>
              <a:t>	How do you keep track of a running count in an FA?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A more formal rationale: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By contradition, if L is regular then there should exist a DFA for L. 	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Let k = number of states in that DFA.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Consider the special word w= 0</a:t>
            </a:r>
            <a:r>
              <a:rPr baseline="30000" lang="en-US" sz="2000"/>
              <a:t>k</a:t>
            </a:r>
            <a:r>
              <a:rPr lang="en-US" sz="2000"/>
              <a:t>1</a:t>
            </a:r>
            <a:r>
              <a:rPr baseline="30000" lang="en-US" sz="2000"/>
              <a:t>k</a:t>
            </a:r>
            <a:r>
              <a:rPr lang="en-US" sz="2000"/>
              <a:t> 	=&gt; w ∈ 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/>
              <a:t>DFA is in some state p</a:t>
            </a:r>
            <a:r>
              <a:rPr baseline="-25000" lang="en-US" sz="2000"/>
              <a:t>i</a:t>
            </a:r>
            <a:r>
              <a:rPr lang="en-US" sz="2000"/>
              <a:t>, after consuming the first i symbols in w</a:t>
            </a:r>
            <a:endParaRPr/>
          </a:p>
        </p:txBody>
      </p:sp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4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236" name="Google Shape;1236;p5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7" name="Google Shape;1237;p50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238" name="Google Shape;1238;p50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9" name="Google Shape;1239;p50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240" name="Google Shape;1240;p50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1" name="Google Shape;1241;p50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242" name="Google Shape;1242;p50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3" name="Google Shape;1243;p50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50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245" name="Google Shape;1245;p50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6" name="Google Shape;1246;p50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247" name="Google Shape;1247;p50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248" name="Google Shape;1248;p50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9" name="Google Shape;1249;p50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250" name="Google Shape;1250;p50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50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252" name="Google Shape;1252;p50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3" name="Google Shape;1253;p50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4" name="Google Shape;1254;p50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5" name="Google Shape;1255;p50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6" name="Google Shape;1256;p50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7" name="Google Shape;1257;p50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50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50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50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50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50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63" name="Google Shape;1263;p50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64" name="Google Shape;1264;p50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65" name="Google Shape;1265;p50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66" name="Google Shape;1266;p50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67" name="Google Shape;1267;p50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68" name="Google Shape;1268;p50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269" name="Google Shape;1269;p50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0" name="Google Shape;1270;p50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71" name="Google Shape;1271;p50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2" name="Google Shape;1272;p50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3" name="Google Shape;1273;p50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4" name="Google Shape;1274;p50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5" name="Google Shape;1275;p50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6" name="Google Shape;1276;p50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7" name="Google Shape;1277;p50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278" name="Google Shape;1278;p50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79" name="Google Shape;1279;p50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80" name="Google Shape;1280;p50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81" name="Google Shape;1281;p50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282" name="Google Shape;1282;p50"/>
          <p:cNvCxnSpPr/>
          <p:nvPr/>
        </p:nvCxnSpPr>
        <p:spPr>
          <a:xfrm rot="10800000">
            <a:off x="7543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5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291" name="Google Shape;1291;p5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2" name="Google Shape;1292;p51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293" name="Google Shape;1293;p51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4" name="Google Shape;1294;p51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295" name="Google Shape;1295;p51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6" name="Google Shape;1296;p51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297" name="Google Shape;1297;p51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8" name="Google Shape;1298;p51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9" name="Google Shape;1299;p51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300" name="Google Shape;1300;p51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1" name="Google Shape;1301;p51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02" name="Google Shape;1302;p51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303" name="Google Shape;1303;p51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4" name="Google Shape;1304;p51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305" name="Google Shape;1305;p51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6" name="Google Shape;1306;p51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307" name="Google Shape;1307;p51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8" name="Google Shape;1308;p51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09" name="Google Shape;1309;p51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0" name="Google Shape;1310;p51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1" name="Google Shape;1311;p51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12" name="Google Shape;1312;p51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51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51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51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51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51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18" name="Google Shape;1318;p51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19" name="Google Shape;1319;p51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20" name="Google Shape;1320;p51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21" name="Google Shape;1321;p51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22" name="Google Shape;1322;p51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23" name="Google Shape;1323;p51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324" name="Google Shape;1324;p51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5" name="Google Shape;1325;p51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26" name="Google Shape;1326;p51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27" name="Google Shape;1327;p51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28" name="Google Shape;1328;p51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29" name="Google Shape;1329;p51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30" name="Google Shape;1330;p51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31" name="Google Shape;1331;p51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32" name="Google Shape;1332;p51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33" name="Google Shape;1333;p51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34" name="Google Shape;1334;p51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5" name="Google Shape;1335;p51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36" name="Google Shape;1336;p51"/>
          <p:cNvSpPr txBox="1"/>
          <p:nvPr/>
        </p:nvSpPr>
        <p:spPr>
          <a:xfrm>
            <a:off x="228600" y="4814888"/>
            <a:ext cx="4732338" cy="517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337" name="Google Shape;1337;p51"/>
          <p:cNvCxnSpPr/>
          <p:nvPr/>
        </p:nvCxnSpPr>
        <p:spPr>
          <a:xfrm rot="10800000">
            <a:off x="79248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4" name="Shape 1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" name="Google Shape;1345;p5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346" name="Google Shape;1346;p5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7" name="Google Shape;1347;p52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348" name="Google Shape;1348;p52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9" name="Google Shape;1349;p52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350" name="Google Shape;1350;p52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52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352" name="Google Shape;1352;p52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3" name="Google Shape;1353;p52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52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355" name="Google Shape;1355;p52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6" name="Google Shape;1356;p52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57" name="Google Shape;1357;p52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358" name="Google Shape;1358;p52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9" name="Google Shape;1359;p52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360" name="Google Shape;1360;p52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1" name="Google Shape;1361;p52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362" name="Google Shape;1362;p52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3" name="Google Shape;1363;p52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4" name="Google Shape;1364;p52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5" name="Google Shape;1365;p52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6" name="Google Shape;1366;p52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7" name="Google Shape;1367;p52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8" name="Google Shape;1368;p52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9" name="Google Shape;1369;p52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0" name="Google Shape;1370;p52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1" name="Google Shape;1371;p52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52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73" name="Google Shape;1373;p52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74" name="Google Shape;1374;p52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75" name="Google Shape;1375;p52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76" name="Google Shape;1376;p52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77" name="Google Shape;1377;p52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78" name="Google Shape;1378;p52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379" name="Google Shape;1379;p52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0" name="Google Shape;1380;p52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81" name="Google Shape;1381;p52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82" name="Google Shape;1382;p52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83" name="Google Shape;1383;p52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84" name="Google Shape;1384;p52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85" name="Google Shape;1385;p52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86" name="Google Shape;1386;p52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87" name="Google Shape;1387;p52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88" name="Google Shape;1388;p52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89" name="Google Shape;1389;p52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90" name="Google Shape;1390;p52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1" name="Google Shape;1391;p52"/>
          <p:cNvSpPr txBox="1"/>
          <p:nvPr/>
        </p:nvSpPr>
        <p:spPr>
          <a:xfrm>
            <a:off x="228600" y="4814888"/>
            <a:ext cx="56642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1: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 hop away for distinguishing states or strings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2: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1-hop away again for distinguishing states or strings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continue…. 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5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400" name="Google Shape;1400;p5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1" name="Google Shape;1401;p53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402" name="Google Shape;1402;p53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3" name="Google Shape;1403;p53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404" name="Google Shape;1404;p53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5" name="Google Shape;1405;p53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406" name="Google Shape;1406;p53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7" name="Google Shape;1407;p53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53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409" name="Google Shape;1409;p53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0" name="Google Shape;1410;p53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11" name="Google Shape;1411;p53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412" name="Google Shape;1412;p53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3" name="Google Shape;1413;p53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414" name="Google Shape;1414;p53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5" name="Google Shape;1415;p53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416" name="Google Shape;1416;p53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7" name="Google Shape;1417;p53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8" name="Google Shape;1418;p53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9" name="Google Shape;1419;p53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0" name="Google Shape;1420;p53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1" name="Google Shape;1421;p53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2" name="Google Shape;1422;p53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53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4" name="Google Shape;1424;p53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5" name="Google Shape;1425;p53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6" name="Google Shape;1426;p53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7" name="Google Shape;1427;p53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28" name="Google Shape;1428;p53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29" name="Google Shape;1429;p53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30" name="Google Shape;1430;p53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31" name="Google Shape;1431;p53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32" name="Google Shape;1432;p53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433" name="Google Shape;1433;p53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4" name="Google Shape;1434;p53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35" name="Google Shape;1435;p53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36" name="Google Shape;1436;p53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37" name="Google Shape;1437;p53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38" name="Google Shape;1438;p53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39" name="Google Shape;1439;p53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40" name="Google Shape;1440;p53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41" name="Google Shape;1441;p53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42" name="Google Shape;1442;p53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43" name="Google Shape;1443;p53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4" name="Google Shape;1444;p53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5" name="Google Shape;1445;p53"/>
          <p:cNvSpPr txBox="1"/>
          <p:nvPr/>
        </p:nvSpPr>
        <p:spPr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Equivalences:</a:t>
            </a: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A=B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C=H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D=G      </a:t>
            </a:r>
            <a:endParaRPr/>
          </a:p>
        </p:txBody>
      </p:sp>
      <p:sp>
        <p:nvSpPr>
          <p:cNvPr id="1446" name="Google Shape;1446;p53"/>
          <p:cNvSpPr/>
          <p:nvPr/>
        </p:nvSpPr>
        <p:spPr>
          <a:xfrm>
            <a:off x="5410200" y="2438400"/>
            <a:ext cx="457200" cy="457200"/>
          </a:xfrm>
          <a:prstGeom prst="ellipse">
            <a:avLst/>
          </a:prstGeom>
          <a:solidFill>
            <a:srgbClr val="92D050">
              <a:alpha val="42745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53"/>
          <p:cNvSpPr/>
          <p:nvPr/>
        </p:nvSpPr>
        <p:spPr>
          <a:xfrm>
            <a:off x="6172200" y="4648200"/>
            <a:ext cx="457200" cy="457200"/>
          </a:xfrm>
          <a:prstGeom prst="ellipse">
            <a:avLst/>
          </a:prstGeom>
          <a:solidFill>
            <a:srgbClr val="92D050">
              <a:alpha val="42745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53"/>
          <p:cNvSpPr/>
          <p:nvPr/>
        </p:nvSpPr>
        <p:spPr>
          <a:xfrm>
            <a:off x="6553200" y="4267200"/>
            <a:ext cx="457200" cy="457200"/>
          </a:xfrm>
          <a:prstGeom prst="ellipse">
            <a:avLst/>
          </a:prstGeom>
          <a:solidFill>
            <a:srgbClr val="92D050">
              <a:alpha val="42745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53"/>
          <p:cNvSpPr txBox="1"/>
          <p:nvPr/>
        </p:nvSpPr>
        <p:spPr>
          <a:xfrm>
            <a:off x="228600" y="4814888"/>
            <a:ext cx="5664200" cy="1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1: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 hop away for distinguishing states or strings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2: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1-hop away again for distinguishing states or strings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continue….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5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458" name="Google Shape;1458;p5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9" name="Google Shape;1459;p54"/>
          <p:cNvSpPr/>
          <p:nvPr/>
        </p:nvSpPr>
        <p:spPr>
          <a:xfrm>
            <a:off x="1295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460" name="Google Shape;1460;p54"/>
          <p:cNvCxnSpPr/>
          <p:nvPr/>
        </p:nvCxnSpPr>
        <p:spPr>
          <a:xfrm>
            <a:off x="914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1" name="Google Shape;1461;p54"/>
          <p:cNvSpPr/>
          <p:nvPr/>
        </p:nvSpPr>
        <p:spPr>
          <a:xfrm>
            <a:off x="2057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462" name="Google Shape;1462;p54"/>
          <p:cNvCxnSpPr/>
          <p:nvPr/>
        </p:nvCxnSpPr>
        <p:spPr>
          <a:xfrm>
            <a:off x="1600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3" name="Google Shape;1463;p54"/>
          <p:cNvSpPr/>
          <p:nvPr/>
        </p:nvSpPr>
        <p:spPr>
          <a:xfrm>
            <a:off x="2895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464" name="Google Shape;1464;p54"/>
          <p:cNvCxnSpPr/>
          <p:nvPr/>
        </p:nvCxnSpPr>
        <p:spPr>
          <a:xfrm>
            <a:off x="2362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5" name="Google Shape;1465;p54"/>
          <p:cNvSpPr/>
          <p:nvPr/>
        </p:nvSpPr>
        <p:spPr>
          <a:xfrm>
            <a:off x="2819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54"/>
          <p:cNvSpPr/>
          <p:nvPr/>
        </p:nvSpPr>
        <p:spPr>
          <a:xfrm>
            <a:off x="37338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467" name="Google Shape;1467;p54"/>
          <p:cNvCxnSpPr/>
          <p:nvPr/>
        </p:nvCxnSpPr>
        <p:spPr>
          <a:xfrm rot="10800000">
            <a:off x="32766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8" name="Google Shape;1468;p54"/>
          <p:cNvSpPr/>
          <p:nvPr/>
        </p:nvSpPr>
        <p:spPr>
          <a:xfrm>
            <a:off x="1295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69" name="Google Shape;1469;p54"/>
          <p:cNvSpPr/>
          <p:nvPr/>
        </p:nvSpPr>
        <p:spPr>
          <a:xfrm>
            <a:off x="2057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470" name="Google Shape;1470;p54"/>
          <p:cNvCxnSpPr/>
          <p:nvPr/>
        </p:nvCxnSpPr>
        <p:spPr>
          <a:xfrm>
            <a:off x="1600200" y="38100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1" name="Google Shape;1471;p54"/>
          <p:cNvSpPr/>
          <p:nvPr/>
        </p:nvSpPr>
        <p:spPr>
          <a:xfrm>
            <a:off x="2895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472" name="Google Shape;1472;p54"/>
          <p:cNvCxnSpPr/>
          <p:nvPr/>
        </p:nvCxnSpPr>
        <p:spPr>
          <a:xfrm>
            <a:off x="2362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3" name="Google Shape;1473;p54"/>
          <p:cNvSpPr/>
          <p:nvPr/>
        </p:nvSpPr>
        <p:spPr>
          <a:xfrm>
            <a:off x="37338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474" name="Google Shape;1474;p54"/>
          <p:cNvCxnSpPr/>
          <p:nvPr/>
        </p:nvCxnSpPr>
        <p:spPr>
          <a:xfrm rot="10800000">
            <a:off x="32004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5" name="Google Shape;1475;p54"/>
          <p:cNvCxnSpPr/>
          <p:nvPr/>
        </p:nvCxnSpPr>
        <p:spPr>
          <a:xfrm>
            <a:off x="1524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6" name="Google Shape;1476;p54"/>
          <p:cNvCxnSpPr/>
          <p:nvPr/>
        </p:nvCxnSpPr>
        <p:spPr>
          <a:xfrm flipH="1" rot="10800000">
            <a:off x="2286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7" name="Google Shape;1477;p54"/>
          <p:cNvCxnSpPr/>
          <p:nvPr/>
        </p:nvCxnSpPr>
        <p:spPr>
          <a:xfrm>
            <a:off x="2286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8" name="Google Shape;1478;p54"/>
          <p:cNvCxnSpPr/>
          <p:nvPr/>
        </p:nvCxnSpPr>
        <p:spPr>
          <a:xfrm flipH="1">
            <a:off x="31242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9" name="Google Shape;1479;p54"/>
          <p:cNvSpPr/>
          <p:nvPr/>
        </p:nvSpPr>
        <p:spPr>
          <a:xfrm>
            <a:off x="1524000" y="3962400"/>
            <a:ext cx="14478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0" name="Google Shape;1480;p54"/>
          <p:cNvSpPr/>
          <p:nvPr/>
        </p:nvSpPr>
        <p:spPr>
          <a:xfrm>
            <a:off x="1447800" y="3962400"/>
            <a:ext cx="2286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1" name="Google Shape;1481;p54"/>
          <p:cNvSpPr/>
          <p:nvPr/>
        </p:nvSpPr>
        <p:spPr>
          <a:xfrm>
            <a:off x="3022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2" name="Google Shape;1482;p54"/>
          <p:cNvSpPr/>
          <p:nvPr/>
        </p:nvSpPr>
        <p:spPr>
          <a:xfrm>
            <a:off x="2768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54"/>
          <p:cNvSpPr/>
          <p:nvPr/>
        </p:nvSpPr>
        <p:spPr>
          <a:xfrm>
            <a:off x="1447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p54"/>
          <p:cNvSpPr txBox="1"/>
          <p:nvPr/>
        </p:nvSpPr>
        <p:spPr>
          <a:xfrm>
            <a:off x="1622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85" name="Google Shape;1485;p54"/>
          <p:cNvSpPr txBox="1"/>
          <p:nvPr/>
        </p:nvSpPr>
        <p:spPr>
          <a:xfrm>
            <a:off x="1676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86" name="Google Shape;1486;p54"/>
          <p:cNvSpPr txBox="1"/>
          <p:nvPr/>
        </p:nvSpPr>
        <p:spPr>
          <a:xfrm>
            <a:off x="1600200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87" name="Google Shape;1487;p54"/>
          <p:cNvSpPr txBox="1"/>
          <p:nvPr/>
        </p:nvSpPr>
        <p:spPr>
          <a:xfrm>
            <a:off x="2155825" y="3962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88" name="Google Shape;1488;p54"/>
          <p:cNvSpPr txBox="1"/>
          <p:nvPr/>
        </p:nvSpPr>
        <p:spPr>
          <a:xfrm>
            <a:off x="2460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89" name="Google Shape;1489;p54"/>
          <p:cNvSpPr txBox="1"/>
          <p:nvPr/>
        </p:nvSpPr>
        <p:spPr>
          <a:xfrm>
            <a:off x="3581400" y="3200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90" name="Google Shape;1490;p54"/>
          <p:cNvSpPr txBox="1"/>
          <p:nvPr/>
        </p:nvSpPr>
        <p:spPr>
          <a:xfrm>
            <a:off x="3222625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491" name="Google Shape;1491;p54"/>
          <p:cNvCxnSpPr/>
          <p:nvPr/>
        </p:nvCxnSpPr>
        <p:spPr>
          <a:xfrm rot="10800000">
            <a:off x="3124200" y="3124200"/>
            <a:ext cx="609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2" name="Google Shape;1492;p54"/>
          <p:cNvSpPr txBox="1"/>
          <p:nvPr/>
        </p:nvSpPr>
        <p:spPr>
          <a:xfrm>
            <a:off x="28416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93" name="Google Shape;1493;p54"/>
          <p:cNvSpPr txBox="1"/>
          <p:nvPr/>
        </p:nvSpPr>
        <p:spPr>
          <a:xfrm>
            <a:off x="19272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94" name="Google Shape;1494;p54"/>
          <p:cNvSpPr txBox="1"/>
          <p:nvPr/>
        </p:nvSpPr>
        <p:spPr>
          <a:xfrm>
            <a:off x="2384425" y="4267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95" name="Google Shape;1495;p54"/>
          <p:cNvSpPr txBox="1"/>
          <p:nvPr/>
        </p:nvSpPr>
        <p:spPr>
          <a:xfrm>
            <a:off x="32988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96" name="Google Shape;1496;p54"/>
          <p:cNvSpPr txBox="1"/>
          <p:nvPr/>
        </p:nvSpPr>
        <p:spPr>
          <a:xfrm>
            <a:off x="2917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97" name="Google Shape;1497;p54"/>
          <p:cNvSpPr txBox="1"/>
          <p:nvPr/>
        </p:nvSpPr>
        <p:spPr>
          <a:xfrm>
            <a:off x="33750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98" name="Google Shape;1498;p54"/>
          <p:cNvSpPr txBox="1"/>
          <p:nvPr/>
        </p:nvSpPr>
        <p:spPr>
          <a:xfrm>
            <a:off x="2384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99" name="Google Shape;1499;p54"/>
          <p:cNvSpPr txBox="1"/>
          <p:nvPr/>
        </p:nvSpPr>
        <p:spPr>
          <a:xfrm>
            <a:off x="2232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00" name="Google Shape;1500;p54"/>
          <p:cNvSpPr txBox="1"/>
          <p:nvPr/>
        </p:nvSpPr>
        <p:spPr>
          <a:xfrm>
            <a:off x="2384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01" name="Google Shape;1501;p54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54"/>
          <p:cNvSpPr/>
          <p:nvPr/>
        </p:nvSpPr>
        <p:spPr>
          <a:xfrm>
            <a:off x="5486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503" name="Google Shape;1503;p54"/>
          <p:cNvCxnSpPr/>
          <p:nvPr/>
        </p:nvCxnSpPr>
        <p:spPr>
          <a:xfrm>
            <a:off x="5105400" y="2971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4" name="Google Shape;1504;p54"/>
          <p:cNvSpPr/>
          <p:nvPr/>
        </p:nvSpPr>
        <p:spPr>
          <a:xfrm>
            <a:off x="62484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505" name="Google Shape;1505;p54"/>
          <p:cNvCxnSpPr/>
          <p:nvPr/>
        </p:nvCxnSpPr>
        <p:spPr>
          <a:xfrm>
            <a:off x="5791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6" name="Google Shape;1506;p54"/>
          <p:cNvSpPr/>
          <p:nvPr/>
        </p:nvSpPr>
        <p:spPr>
          <a:xfrm>
            <a:off x="7086600" y="28194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507" name="Google Shape;1507;p54"/>
          <p:cNvCxnSpPr/>
          <p:nvPr/>
        </p:nvCxnSpPr>
        <p:spPr>
          <a:xfrm>
            <a:off x="6553200" y="29718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8" name="Google Shape;1508;p54"/>
          <p:cNvSpPr/>
          <p:nvPr/>
        </p:nvSpPr>
        <p:spPr>
          <a:xfrm>
            <a:off x="7010400" y="2743200"/>
            <a:ext cx="4572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9" name="Google Shape;1509;p54"/>
          <p:cNvSpPr/>
          <p:nvPr/>
        </p:nvSpPr>
        <p:spPr>
          <a:xfrm>
            <a:off x="62484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510" name="Google Shape;1510;p54"/>
          <p:cNvSpPr/>
          <p:nvPr/>
        </p:nvSpPr>
        <p:spPr>
          <a:xfrm>
            <a:off x="7086600" y="3657600"/>
            <a:ext cx="3048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511" name="Google Shape;1511;p54"/>
          <p:cNvCxnSpPr/>
          <p:nvPr/>
        </p:nvCxnSpPr>
        <p:spPr>
          <a:xfrm>
            <a:off x="6553200" y="38100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2" name="Google Shape;1512;p54"/>
          <p:cNvCxnSpPr/>
          <p:nvPr/>
        </p:nvCxnSpPr>
        <p:spPr>
          <a:xfrm>
            <a:off x="5715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3" name="Google Shape;1513;p54"/>
          <p:cNvCxnSpPr/>
          <p:nvPr/>
        </p:nvCxnSpPr>
        <p:spPr>
          <a:xfrm flipH="1" rot="10800000">
            <a:off x="6477000" y="3124200"/>
            <a:ext cx="609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4" name="Google Shape;1514;p54"/>
          <p:cNvCxnSpPr/>
          <p:nvPr/>
        </p:nvCxnSpPr>
        <p:spPr>
          <a:xfrm>
            <a:off x="6477000" y="3124200"/>
            <a:ext cx="685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5" name="Google Shape;1515;p54"/>
          <p:cNvSpPr/>
          <p:nvPr/>
        </p:nvSpPr>
        <p:spPr>
          <a:xfrm>
            <a:off x="7213600" y="3886200"/>
            <a:ext cx="1905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54"/>
          <p:cNvSpPr/>
          <p:nvPr/>
        </p:nvSpPr>
        <p:spPr>
          <a:xfrm>
            <a:off x="6959600" y="2565400"/>
            <a:ext cx="482600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7" name="Google Shape;1517;p54"/>
          <p:cNvSpPr/>
          <p:nvPr/>
        </p:nvSpPr>
        <p:spPr>
          <a:xfrm>
            <a:off x="5638800" y="2590800"/>
            <a:ext cx="14478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8" name="Google Shape;1518;p54"/>
          <p:cNvSpPr txBox="1"/>
          <p:nvPr/>
        </p:nvSpPr>
        <p:spPr>
          <a:xfrm>
            <a:off x="5813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9" name="Google Shape;1519;p54"/>
          <p:cNvSpPr txBox="1"/>
          <p:nvPr/>
        </p:nvSpPr>
        <p:spPr>
          <a:xfrm>
            <a:off x="5867400" y="3124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20" name="Google Shape;1520;p54"/>
          <p:cNvSpPr txBox="1"/>
          <p:nvPr/>
        </p:nvSpPr>
        <p:spPr>
          <a:xfrm>
            <a:off x="6651625" y="35814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21" name="Google Shape;1521;p54"/>
          <p:cNvSpPr txBox="1"/>
          <p:nvPr/>
        </p:nvSpPr>
        <p:spPr>
          <a:xfrm>
            <a:off x="7108825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2" name="Google Shape;1522;p54"/>
          <p:cNvSpPr txBox="1"/>
          <p:nvPr/>
        </p:nvSpPr>
        <p:spPr>
          <a:xfrm>
            <a:off x="6575425" y="30480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3" name="Google Shape;1523;p54"/>
          <p:cNvSpPr txBox="1"/>
          <p:nvPr/>
        </p:nvSpPr>
        <p:spPr>
          <a:xfrm>
            <a:off x="6423025" y="3276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4" name="Google Shape;1524;p54"/>
          <p:cNvSpPr txBox="1"/>
          <p:nvPr/>
        </p:nvSpPr>
        <p:spPr>
          <a:xfrm>
            <a:off x="6575425" y="2743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25" name="Google Shape;1525;p54"/>
          <p:cNvSpPr/>
          <p:nvPr/>
        </p:nvSpPr>
        <p:spPr>
          <a:xfrm>
            <a:off x="4267200" y="3200400"/>
            <a:ext cx="762000" cy="304800"/>
          </a:xfrm>
          <a:prstGeom prst="rightArrow">
            <a:avLst>
              <a:gd fmla="val 50000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26" name="Google Shape;1526;p54"/>
          <p:cNvGrpSpPr/>
          <p:nvPr/>
        </p:nvGrpSpPr>
        <p:grpSpPr>
          <a:xfrm>
            <a:off x="1295400" y="3657600"/>
            <a:ext cx="228600" cy="228600"/>
            <a:chOff x="1968" y="3216"/>
            <a:chExt cx="144" cy="144"/>
          </a:xfrm>
        </p:grpSpPr>
        <p:cxnSp>
          <p:nvCxnSpPr>
            <p:cNvPr id="1527" name="Google Shape;1527;p54"/>
            <p:cNvCxnSpPr/>
            <p:nvPr/>
          </p:nvCxnSpPr>
          <p:spPr>
            <a:xfrm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8" name="Google Shape;1528;p54"/>
            <p:cNvCxnSpPr/>
            <p:nvPr/>
          </p:nvCxnSpPr>
          <p:spPr>
            <a:xfrm flipH="1" rot="10800000"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29" name="Google Shape;1529;p54"/>
          <p:cNvGrpSpPr/>
          <p:nvPr/>
        </p:nvGrpSpPr>
        <p:grpSpPr>
          <a:xfrm>
            <a:off x="3733800" y="3657600"/>
            <a:ext cx="228600" cy="228600"/>
            <a:chOff x="1968" y="3216"/>
            <a:chExt cx="144" cy="144"/>
          </a:xfrm>
        </p:grpSpPr>
        <p:cxnSp>
          <p:nvCxnSpPr>
            <p:cNvPr id="1530" name="Google Shape;1530;p54"/>
            <p:cNvCxnSpPr/>
            <p:nvPr/>
          </p:nvCxnSpPr>
          <p:spPr>
            <a:xfrm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1" name="Google Shape;1531;p54"/>
            <p:cNvCxnSpPr/>
            <p:nvPr/>
          </p:nvCxnSpPr>
          <p:spPr>
            <a:xfrm flipH="1" rot="10800000"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32" name="Google Shape;1532;p54"/>
          <p:cNvGrpSpPr/>
          <p:nvPr/>
        </p:nvGrpSpPr>
        <p:grpSpPr>
          <a:xfrm>
            <a:off x="3733800" y="2819400"/>
            <a:ext cx="228600" cy="228600"/>
            <a:chOff x="1968" y="3216"/>
            <a:chExt cx="144" cy="144"/>
          </a:xfrm>
        </p:grpSpPr>
        <p:cxnSp>
          <p:nvCxnSpPr>
            <p:cNvPr id="1533" name="Google Shape;1533;p54"/>
            <p:cNvCxnSpPr/>
            <p:nvPr/>
          </p:nvCxnSpPr>
          <p:spPr>
            <a:xfrm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34" name="Google Shape;1534;p54"/>
            <p:cNvCxnSpPr/>
            <p:nvPr/>
          </p:nvCxnSpPr>
          <p:spPr>
            <a:xfrm flipH="1" rot="10800000"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35" name="Google Shape;1535;p54"/>
          <p:cNvSpPr txBox="1"/>
          <p:nvPr/>
        </p:nvSpPr>
        <p:spPr>
          <a:xfrm>
            <a:off x="7108825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36" name="Google Shape;1536;p54"/>
          <p:cNvSpPr txBox="1"/>
          <p:nvPr/>
        </p:nvSpPr>
        <p:spPr>
          <a:xfrm>
            <a:off x="6096000" y="23622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37" name="Google Shape;1537;p54"/>
          <p:cNvSpPr/>
          <p:nvPr/>
        </p:nvSpPr>
        <p:spPr>
          <a:xfrm>
            <a:off x="5638800" y="3124200"/>
            <a:ext cx="1524000" cy="1130300"/>
          </a:xfrm>
          <a:custGeom>
            <a:rect b="b" l="l" r="r" t="t"/>
            <a:pathLst>
              <a:path extrusionOk="0" h="712" w="960">
                <a:moveTo>
                  <a:pt x="960" y="528"/>
                </a:moveTo>
                <a:cubicBezTo>
                  <a:pt x="752" y="620"/>
                  <a:pt x="544" y="712"/>
                  <a:pt x="384" y="624"/>
                </a:cubicBezTo>
                <a:cubicBezTo>
                  <a:pt x="224" y="536"/>
                  <a:pt x="112" y="268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8" name="Google Shape;1538;p54"/>
          <p:cNvSpPr txBox="1"/>
          <p:nvPr/>
        </p:nvSpPr>
        <p:spPr>
          <a:xfrm>
            <a:off x="6705600" y="4038600"/>
            <a:ext cx="2825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39" name="Google Shape;1539;p54"/>
          <p:cNvSpPr txBox="1"/>
          <p:nvPr/>
        </p:nvSpPr>
        <p:spPr>
          <a:xfrm>
            <a:off x="5715000" y="5592763"/>
            <a:ext cx="1506538" cy="10699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Equivalences:</a:t>
            </a: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A=B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C=H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D=G      </a:t>
            </a:r>
            <a:endParaRPr/>
          </a:p>
        </p:txBody>
      </p:sp>
      <p:sp>
        <p:nvSpPr>
          <p:cNvPr id="1540" name="Google Shape;1540;p54"/>
          <p:cNvSpPr txBox="1"/>
          <p:nvPr/>
        </p:nvSpPr>
        <p:spPr>
          <a:xfrm>
            <a:off x="4419600" y="4724400"/>
            <a:ext cx="4554538" cy="7080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Retrain only one copy for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each equivalence set of states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5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– special case</a:t>
            </a:r>
            <a:endParaRPr/>
          </a:p>
        </p:txBody>
      </p:sp>
      <p:sp>
        <p:nvSpPr>
          <p:cNvPr id="1549" name="Google Shape;1549;p5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0" name="Google Shape;1550;p55"/>
          <p:cNvSpPr/>
          <p:nvPr/>
        </p:nvSpPr>
        <p:spPr>
          <a:xfrm>
            <a:off x="6767513" y="2493963"/>
            <a:ext cx="184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51" name="Google Shape;1551;p55"/>
          <p:cNvGraphicFramePr/>
          <p:nvPr/>
        </p:nvGraphicFramePr>
        <p:xfrm>
          <a:off x="51054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{B3443951-A50A-4C31-9451-E651CF4B6305}</a:tableStyleId>
              </a:tblPr>
              <a:tblGrid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  <a:gridCol w="381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2" name="Google Shape;1552;p55"/>
          <p:cNvSpPr txBox="1"/>
          <p:nvPr/>
        </p:nvSpPr>
        <p:spPr>
          <a:xfrm>
            <a:off x="381000" y="5181600"/>
            <a:ext cx="4699000" cy="13239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Q) What happens if the input DFA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has more than one final state?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 all final states initially be treated</a:t>
            </a:r>
            <a:b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as equivalent to one another?</a:t>
            </a:r>
            <a:endParaRPr/>
          </a:p>
        </p:txBody>
      </p:sp>
      <p:grpSp>
        <p:nvGrpSpPr>
          <p:cNvPr id="1553" name="Google Shape;1553;p55"/>
          <p:cNvGrpSpPr/>
          <p:nvPr/>
        </p:nvGrpSpPr>
        <p:grpSpPr>
          <a:xfrm>
            <a:off x="914400" y="2362200"/>
            <a:ext cx="3124200" cy="2209800"/>
            <a:chOff x="914400" y="2362200"/>
            <a:chExt cx="3124200" cy="2209800"/>
          </a:xfrm>
        </p:grpSpPr>
        <p:sp>
          <p:nvSpPr>
            <p:cNvPr id="1554" name="Google Shape;1554;p55"/>
            <p:cNvSpPr/>
            <p:nvPr/>
          </p:nvSpPr>
          <p:spPr>
            <a:xfrm>
              <a:off x="1295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1555" name="Google Shape;1555;p55"/>
            <p:cNvCxnSpPr/>
            <p:nvPr/>
          </p:nvCxnSpPr>
          <p:spPr>
            <a:xfrm>
              <a:off x="914400" y="29718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6" name="Google Shape;1556;p55"/>
            <p:cNvSpPr/>
            <p:nvPr/>
          </p:nvSpPr>
          <p:spPr>
            <a:xfrm>
              <a:off x="2057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1557" name="Google Shape;1557;p55"/>
            <p:cNvCxnSpPr/>
            <p:nvPr/>
          </p:nvCxnSpPr>
          <p:spPr>
            <a:xfrm>
              <a:off x="1600200" y="29718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58" name="Google Shape;1558;p55"/>
            <p:cNvSpPr/>
            <p:nvPr/>
          </p:nvSpPr>
          <p:spPr>
            <a:xfrm>
              <a:off x="2895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cxnSp>
          <p:nvCxnSpPr>
            <p:cNvPr id="1559" name="Google Shape;1559;p55"/>
            <p:cNvCxnSpPr/>
            <p:nvPr/>
          </p:nvCxnSpPr>
          <p:spPr>
            <a:xfrm>
              <a:off x="2362200" y="29718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0" name="Google Shape;1560;p55"/>
            <p:cNvSpPr/>
            <p:nvPr/>
          </p:nvSpPr>
          <p:spPr>
            <a:xfrm>
              <a:off x="2819400" y="2743200"/>
              <a:ext cx="457200" cy="457200"/>
            </a:xfrm>
            <a:prstGeom prst="ellipse">
              <a:avLst/>
            </a:prstGeom>
            <a:solidFill>
              <a:schemeClr val="accent1">
                <a:alpha val="78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55"/>
            <p:cNvSpPr/>
            <p:nvPr/>
          </p:nvSpPr>
          <p:spPr>
            <a:xfrm>
              <a:off x="37338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cxnSp>
          <p:nvCxnSpPr>
            <p:cNvPr id="1562" name="Google Shape;1562;p55"/>
            <p:cNvCxnSpPr/>
            <p:nvPr/>
          </p:nvCxnSpPr>
          <p:spPr>
            <a:xfrm rot="10800000">
              <a:off x="3276600" y="29718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3" name="Google Shape;1563;p55"/>
            <p:cNvSpPr/>
            <p:nvPr/>
          </p:nvSpPr>
          <p:spPr>
            <a:xfrm>
              <a:off x="1295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1564" name="Google Shape;1564;p55"/>
            <p:cNvSpPr/>
            <p:nvPr/>
          </p:nvSpPr>
          <p:spPr>
            <a:xfrm>
              <a:off x="2057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1565" name="Google Shape;1565;p55"/>
            <p:cNvCxnSpPr/>
            <p:nvPr/>
          </p:nvCxnSpPr>
          <p:spPr>
            <a:xfrm>
              <a:off x="1600200" y="38100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6" name="Google Shape;1566;p55"/>
            <p:cNvSpPr/>
            <p:nvPr/>
          </p:nvSpPr>
          <p:spPr>
            <a:xfrm>
              <a:off x="28956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cxnSp>
          <p:nvCxnSpPr>
            <p:cNvPr id="1567" name="Google Shape;1567;p55"/>
            <p:cNvCxnSpPr/>
            <p:nvPr/>
          </p:nvCxnSpPr>
          <p:spPr>
            <a:xfrm>
              <a:off x="2362200" y="38100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68" name="Google Shape;1568;p55"/>
            <p:cNvSpPr/>
            <p:nvPr/>
          </p:nvSpPr>
          <p:spPr>
            <a:xfrm>
              <a:off x="37338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cxnSp>
          <p:nvCxnSpPr>
            <p:cNvPr id="1569" name="Google Shape;1569;p55"/>
            <p:cNvCxnSpPr/>
            <p:nvPr/>
          </p:nvCxnSpPr>
          <p:spPr>
            <a:xfrm rot="10800000">
              <a:off x="3200400" y="38100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0" name="Google Shape;1570;p55"/>
            <p:cNvCxnSpPr/>
            <p:nvPr/>
          </p:nvCxnSpPr>
          <p:spPr>
            <a:xfrm>
              <a:off x="1524000" y="3124200"/>
              <a:ext cx="6096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1" name="Google Shape;1571;p55"/>
            <p:cNvCxnSpPr/>
            <p:nvPr/>
          </p:nvCxnSpPr>
          <p:spPr>
            <a:xfrm flipH="1" rot="10800000">
              <a:off x="2286000" y="3124200"/>
              <a:ext cx="6096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2" name="Google Shape;1572;p55"/>
            <p:cNvCxnSpPr/>
            <p:nvPr/>
          </p:nvCxnSpPr>
          <p:spPr>
            <a:xfrm>
              <a:off x="2286000" y="3124200"/>
              <a:ext cx="6858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573" name="Google Shape;1573;p55"/>
            <p:cNvCxnSpPr/>
            <p:nvPr/>
          </p:nvCxnSpPr>
          <p:spPr>
            <a:xfrm flipH="1">
              <a:off x="3124200" y="3124200"/>
              <a:ext cx="6858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74" name="Google Shape;1574;p55"/>
            <p:cNvSpPr/>
            <p:nvPr/>
          </p:nvSpPr>
          <p:spPr>
            <a:xfrm>
              <a:off x="1524000" y="3962400"/>
              <a:ext cx="1447800" cy="304800"/>
            </a:xfrm>
            <a:custGeom>
              <a:rect b="b" l="l" r="r" t="t"/>
              <a:pathLst>
                <a:path extrusionOk="0" h="192" w="912">
                  <a:moveTo>
                    <a:pt x="912" y="0"/>
                  </a:moveTo>
                  <a:cubicBezTo>
                    <a:pt x="724" y="96"/>
                    <a:pt x="536" y="192"/>
                    <a:pt x="384" y="192"/>
                  </a:cubicBezTo>
                  <a:cubicBezTo>
                    <a:pt x="232" y="192"/>
                    <a:pt x="116" y="9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1447800" y="3962400"/>
              <a:ext cx="2286000" cy="533400"/>
            </a:xfrm>
            <a:custGeom>
              <a:rect b="b" l="l" r="r" t="t"/>
              <a:pathLst>
                <a:path extrusionOk="0" h="336" w="1440">
                  <a:moveTo>
                    <a:pt x="0" y="0"/>
                  </a:moveTo>
                  <a:cubicBezTo>
                    <a:pt x="192" y="168"/>
                    <a:pt x="384" y="336"/>
                    <a:pt x="624" y="336"/>
                  </a:cubicBezTo>
                  <a:cubicBezTo>
                    <a:pt x="864" y="336"/>
                    <a:pt x="1152" y="168"/>
                    <a:pt x="144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3022600" y="3886200"/>
              <a:ext cx="190500" cy="241300"/>
            </a:xfrm>
            <a:custGeom>
              <a:rect b="b" l="l" r="r" t="t"/>
              <a:pathLst>
                <a:path extrusionOk="0" h="152" w="120">
                  <a:moveTo>
                    <a:pt x="64" y="0"/>
                  </a:moveTo>
                  <a:cubicBezTo>
                    <a:pt x="92" y="36"/>
                    <a:pt x="120" y="72"/>
                    <a:pt x="112" y="96"/>
                  </a:cubicBezTo>
                  <a:cubicBezTo>
                    <a:pt x="104" y="120"/>
                    <a:pt x="32" y="152"/>
                    <a:pt x="16" y="144"/>
                  </a:cubicBezTo>
                  <a:cubicBezTo>
                    <a:pt x="0" y="136"/>
                    <a:pt x="8" y="92"/>
                    <a:pt x="16" y="4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55"/>
            <p:cNvSpPr/>
            <p:nvPr/>
          </p:nvSpPr>
          <p:spPr>
            <a:xfrm>
              <a:off x="2768600" y="2565400"/>
              <a:ext cx="482600" cy="177800"/>
            </a:xfrm>
            <a:custGeom>
              <a:rect b="b" l="l" r="r" t="t"/>
              <a:pathLst>
                <a:path extrusionOk="0" h="112" w="304">
                  <a:moveTo>
                    <a:pt x="80" y="112"/>
                  </a:moveTo>
                  <a:cubicBezTo>
                    <a:pt x="40" y="72"/>
                    <a:pt x="0" y="32"/>
                    <a:pt x="32" y="16"/>
                  </a:cubicBezTo>
                  <a:cubicBezTo>
                    <a:pt x="64" y="0"/>
                    <a:pt x="240" y="0"/>
                    <a:pt x="272" y="16"/>
                  </a:cubicBezTo>
                  <a:cubicBezTo>
                    <a:pt x="304" y="32"/>
                    <a:pt x="264" y="72"/>
                    <a:pt x="224" y="11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55"/>
            <p:cNvSpPr/>
            <p:nvPr/>
          </p:nvSpPr>
          <p:spPr>
            <a:xfrm>
              <a:off x="1447800" y="2590800"/>
              <a:ext cx="1447800" cy="228600"/>
            </a:xfrm>
            <a:custGeom>
              <a:rect b="b" l="l" r="r" t="t"/>
              <a:pathLst>
                <a:path extrusionOk="0" h="144" w="912">
                  <a:moveTo>
                    <a:pt x="912" y="144"/>
                  </a:moveTo>
                  <a:cubicBezTo>
                    <a:pt x="748" y="72"/>
                    <a:pt x="584" y="0"/>
                    <a:pt x="432" y="0"/>
                  </a:cubicBezTo>
                  <a:cubicBezTo>
                    <a:pt x="280" y="0"/>
                    <a:pt x="140" y="72"/>
                    <a:pt x="0" y="14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55"/>
            <p:cNvSpPr txBox="1"/>
            <p:nvPr/>
          </p:nvSpPr>
          <p:spPr>
            <a:xfrm>
              <a:off x="1622425" y="2743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580" name="Google Shape;1580;p55"/>
            <p:cNvSpPr txBox="1"/>
            <p:nvPr/>
          </p:nvSpPr>
          <p:spPr>
            <a:xfrm>
              <a:off x="1676400" y="3124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81" name="Google Shape;1581;p55"/>
            <p:cNvSpPr txBox="1"/>
            <p:nvPr/>
          </p:nvSpPr>
          <p:spPr>
            <a:xfrm>
              <a:off x="1600200" y="35814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82" name="Google Shape;1582;p55"/>
            <p:cNvSpPr txBox="1"/>
            <p:nvPr/>
          </p:nvSpPr>
          <p:spPr>
            <a:xfrm>
              <a:off x="2155825" y="39624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83" name="Google Shape;1583;p55"/>
            <p:cNvSpPr txBox="1"/>
            <p:nvPr/>
          </p:nvSpPr>
          <p:spPr>
            <a:xfrm>
              <a:off x="2460625" y="35814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84" name="Google Shape;1584;p55"/>
            <p:cNvSpPr txBox="1"/>
            <p:nvPr/>
          </p:nvSpPr>
          <p:spPr>
            <a:xfrm>
              <a:off x="3581400" y="32004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85" name="Google Shape;1585;p55"/>
            <p:cNvSpPr txBox="1"/>
            <p:nvPr/>
          </p:nvSpPr>
          <p:spPr>
            <a:xfrm>
              <a:off x="3222625" y="3124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1586" name="Google Shape;1586;p55"/>
            <p:cNvCxnSpPr/>
            <p:nvPr/>
          </p:nvCxnSpPr>
          <p:spPr>
            <a:xfrm rot="10800000">
              <a:off x="3124200" y="3124200"/>
              <a:ext cx="609600" cy="60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587" name="Google Shape;1587;p55"/>
            <p:cNvSpPr txBox="1"/>
            <p:nvPr/>
          </p:nvSpPr>
          <p:spPr>
            <a:xfrm>
              <a:off x="2841625" y="2362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88" name="Google Shape;1588;p55"/>
            <p:cNvSpPr txBox="1"/>
            <p:nvPr/>
          </p:nvSpPr>
          <p:spPr>
            <a:xfrm>
              <a:off x="1927225" y="2362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589" name="Google Shape;1589;p55"/>
            <p:cNvSpPr txBox="1"/>
            <p:nvPr/>
          </p:nvSpPr>
          <p:spPr>
            <a:xfrm>
              <a:off x="2384425" y="4267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590" name="Google Shape;1590;p55"/>
            <p:cNvSpPr txBox="1"/>
            <p:nvPr/>
          </p:nvSpPr>
          <p:spPr>
            <a:xfrm>
              <a:off x="3298825" y="35814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591" name="Google Shape;1591;p55"/>
            <p:cNvSpPr txBox="1"/>
            <p:nvPr/>
          </p:nvSpPr>
          <p:spPr>
            <a:xfrm>
              <a:off x="2917825" y="40386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592" name="Google Shape;1592;p55"/>
            <p:cNvSpPr txBox="1"/>
            <p:nvPr/>
          </p:nvSpPr>
          <p:spPr>
            <a:xfrm>
              <a:off x="3375025" y="2743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593" name="Google Shape;1593;p55"/>
            <p:cNvSpPr txBox="1"/>
            <p:nvPr/>
          </p:nvSpPr>
          <p:spPr>
            <a:xfrm>
              <a:off x="2384425" y="30480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594" name="Google Shape;1594;p55"/>
            <p:cNvSpPr txBox="1"/>
            <p:nvPr/>
          </p:nvSpPr>
          <p:spPr>
            <a:xfrm>
              <a:off x="2232025" y="32766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595" name="Google Shape;1595;p55"/>
            <p:cNvSpPr txBox="1"/>
            <p:nvPr/>
          </p:nvSpPr>
          <p:spPr>
            <a:xfrm>
              <a:off x="2384425" y="2743200"/>
              <a:ext cx="282575" cy="30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96" name="Google Shape;1596;p55"/>
            <p:cNvSpPr/>
            <p:nvPr/>
          </p:nvSpPr>
          <p:spPr>
            <a:xfrm>
              <a:off x="1981200" y="3581400"/>
              <a:ext cx="457200" cy="457200"/>
            </a:xfrm>
            <a:prstGeom prst="ellipse">
              <a:avLst/>
            </a:prstGeom>
            <a:solidFill>
              <a:schemeClr val="accent1">
                <a:alpha val="78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7" name="Google Shape;1597;p55"/>
          <p:cNvSpPr txBox="1"/>
          <p:nvPr/>
        </p:nvSpPr>
        <p:spPr>
          <a:xfrm>
            <a:off x="6705600" y="3581400"/>
            <a:ext cx="341313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5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minimize a DFA?</a:t>
            </a:r>
            <a:endParaRPr/>
          </a:p>
        </p:txBody>
      </p:sp>
      <p:sp>
        <p:nvSpPr>
          <p:cNvPr id="1606" name="Google Shape;1606;p5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Goal:</a:t>
            </a:r>
            <a:r>
              <a:rPr lang="en-US"/>
              <a:t> Minimize the number of states in a DFA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Algorithm: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Eliminate states unreachable from the start state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Identify and remove equivalent states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Output the resultant DFA </a:t>
            </a:r>
            <a:endParaRPr/>
          </a:p>
        </p:txBody>
      </p:sp>
      <p:sp>
        <p:nvSpPr>
          <p:cNvPr id="1607" name="Google Shape;1607;p5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08" name="Google Shape;1608;p56"/>
          <p:cNvGrpSpPr/>
          <p:nvPr/>
        </p:nvGrpSpPr>
        <p:grpSpPr>
          <a:xfrm>
            <a:off x="3581400" y="2819400"/>
            <a:ext cx="5121275" cy="1676400"/>
            <a:chOff x="2256" y="1776"/>
            <a:chExt cx="3226" cy="1056"/>
          </a:xfrm>
        </p:grpSpPr>
        <p:sp>
          <p:nvSpPr>
            <p:cNvPr id="1609" name="Google Shape;1609;p56"/>
            <p:cNvSpPr txBox="1"/>
            <p:nvPr/>
          </p:nvSpPr>
          <p:spPr>
            <a:xfrm>
              <a:off x="2592" y="1776"/>
              <a:ext cx="2890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Depth-first traversal from the start state</a:t>
              </a:r>
              <a:endParaRPr/>
            </a:p>
          </p:txBody>
        </p:sp>
        <p:sp>
          <p:nvSpPr>
            <p:cNvPr id="1610" name="Google Shape;1610;p56"/>
            <p:cNvSpPr txBox="1"/>
            <p:nvPr/>
          </p:nvSpPr>
          <p:spPr>
            <a:xfrm>
              <a:off x="2726" y="2544"/>
              <a:ext cx="1628" cy="250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Table filling algorithm</a:t>
              </a:r>
              <a:endParaRPr/>
            </a:p>
          </p:txBody>
        </p:sp>
        <p:cxnSp>
          <p:nvCxnSpPr>
            <p:cNvPr id="1611" name="Google Shape;1611;p56"/>
            <p:cNvCxnSpPr/>
            <p:nvPr/>
          </p:nvCxnSpPr>
          <p:spPr>
            <a:xfrm flipH="1">
              <a:off x="3216" y="2016"/>
              <a:ext cx="240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612" name="Google Shape;1612;p56"/>
            <p:cNvCxnSpPr/>
            <p:nvPr/>
          </p:nvCxnSpPr>
          <p:spPr>
            <a:xfrm flipH="1">
              <a:off x="2256" y="2736"/>
              <a:ext cx="48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613" name="Google Shape;1613;p56"/>
          <p:cNvSpPr txBox="1"/>
          <p:nvPr/>
        </p:nvSpPr>
        <p:spPr>
          <a:xfrm>
            <a:off x="228600" y="228600"/>
            <a:ext cx="392112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Putting it all together 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p5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Two DFAs Equivalent?</a:t>
            </a:r>
            <a:endParaRPr/>
          </a:p>
        </p:txBody>
      </p:sp>
      <p:sp>
        <p:nvSpPr>
          <p:cNvPr id="1622" name="Google Shape;1622;p5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23" name="Google Shape;1623;p57"/>
          <p:cNvCxnSpPr/>
          <p:nvPr/>
        </p:nvCxnSpPr>
        <p:spPr>
          <a:xfrm>
            <a:off x="3276600" y="2895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4" name="Google Shape;1624;p57"/>
          <p:cNvSpPr/>
          <p:nvPr/>
        </p:nvSpPr>
        <p:spPr>
          <a:xfrm>
            <a:off x="3657600" y="2743200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5" name="Google Shape;1625;p57"/>
          <p:cNvCxnSpPr/>
          <p:nvPr/>
        </p:nvCxnSpPr>
        <p:spPr>
          <a:xfrm flipH="1" rot="10800000">
            <a:off x="4038600" y="2743200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6" name="Google Shape;1626;p57"/>
          <p:cNvCxnSpPr/>
          <p:nvPr/>
        </p:nvCxnSpPr>
        <p:spPr>
          <a:xfrm>
            <a:off x="4038600" y="2971800"/>
            <a:ext cx="5334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7" name="Google Shape;1627;p57"/>
          <p:cNvSpPr txBox="1"/>
          <p:nvPr/>
        </p:nvSpPr>
        <p:spPr>
          <a:xfrm>
            <a:off x="4632325" y="2762250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628" name="Google Shape;1628;p57"/>
          <p:cNvSpPr/>
          <p:nvPr/>
        </p:nvSpPr>
        <p:spPr>
          <a:xfrm>
            <a:off x="3505200" y="2362200"/>
            <a:ext cx="3048000" cy="1066800"/>
          </a:xfrm>
          <a:prstGeom prst="roundRect">
            <a:avLst>
              <a:gd fmla="val 16667" name="adj"/>
            </a:avLst>
          </a:prstGeom>
          <a:solidFill>
            <a:schemeClr val="accent1">
              <a:alpha val="5490"/>
            </a:schemeClr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9" name="Google Shape;1629;p57"/>
          <p:cNvCxnSpPr/>
          <p:nvPr/>
        </p:nvCxnSpPr>
        <p:spPr>
          <a:xfrm>
            <a:off x="3311525" y="4384675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0" name="Google Shape;1630;p57"/>
          <p:cNvSpPr/>
          <p:nvPr/>
        </p:nvSpPr>
        <p:spPr>
          <a:xfrm>
            <a:off x="3692525" y="4232275"/>
            <a:ext cx="381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</p:txBody>
      </p:sp>
      <p:cxnSp>
        <p:nvCxnSpPr>
          <p:cNvPr id="1631" name="Google Shape;1631;p57"/>
          <p:cNvCxnSpPr/>
          <p:nvPr/>
        </p:nvCxnSpPr>
        <p:spPr>
          <a:xfrm flipH="1" rot="10800000">
            <a:off x="4073525" y="4232275"/>
            <a:ext cx="6096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2" name="Google Shape;1632;p57"/>
          <p:cNvCxnSpPr/>
          <p:nvPr/>
        </p:nvCxnSpPr>
        <p:spPr>
          <a:xfrm>
            <a:off x="4073525" y="4460875"/>
            <a:ext cx="5334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3" name="Google Shape;1633;p57"/>
          <p:cNvSpPr txBox="1"/>
          <p:nvPr/>
        </p:nvSpPr>
        <p:spPr>
          <a:xfrm>
            <a:off x="4667250" y="4251325"/>
            <a:ext cx="438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1634" name="Google Shape;1634;p57"/>
          <p:cNvSpPr/>
          <p:nvPr/>
        </p:nvSpPr>
        <p:spPr>
          <a:xfrm>
            <a:off x="3505200" y="3886200"/>
            <a:ext cx="3048000" cy="1066800"/>
          </a:xfrm>
          <a:prstGeom prst="roundRect">
            <a:avLst>
              <a:gd fmla="val 16667" name="adj"/>
            </a:avLst>
          </a:prstGeom>
          <a:solidFill>
            <a:schemeClr val="accent1">
              <a:alpha val="5490"/>
            </a:schemeClr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57"/>
          <p:cNvSpPr txBox="1"/>
          <p:nvPr/>
        </p:nvSpPr>
        <p:spPr>
          <a:xfrm>
            <a:off x="3559175" y="2041525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57"/>
          <p:cNvSpPr txBox="1"/>
          <p:nvPr/>
        </p:nvSpPr>
        <p:spPr>
          <a:xfrm>
            <a:off x="3505200" y="3505200"/>
            <a:ext cx="78422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57"/>
          <p:cNvSpPr/>
          <p:nvPr/>
        </p:nvSpPr>
        <p:spPr>
          <a:xfrm>
            <a:off x="1752600" y="2857500"/>
            <a:ext cx="1524000" cy="825500"/>
          </a:xfrm>
          <a:custGeom>
            <a:rect b="b" l="l" r="r" t="t"/>
            <a:pathLst>
              <a:path extrusionOk="0" h="520" w="960">
                <a:moveTo>
                  <a:pt x="0" y="456"/>
                </a:moveTo>
                <a:cubicBezTo>
                  <a:pt x="116" y="488"/>
                  <a:pt x="232" y="520"/>
                  <a:pt x="288" y="456"/>
                </a:cubicBezTo>
                <a:cubicBezTo>
                  <a:pt x="344" y="392"/>
                  <a:pt x="224" y="144"/>
                  <a:pt x="336" y="72"/>
                </a:cubicBezTo>
                <a:cubicBezTo>
                  <a:pt x="448" y="0"/>
                  <a:pt x="704" y="12"/>
                  <a:pt x="960" y="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57"/>
          <p:cNvSpPr/>
          <p:nvPr/>
        </p:nvSpPr>
        <p:spPr>
          <a:xfrm>
            <a:off x="2743200" y="1981200"/>
            <a:ext cx="4572000" cy="3124200"/>
          </a:xfrm>
          <a:prstGeom prst="roundRect">
            <a:avLst>
              <a:gd fmla="val 16667" name="adj"/>
            </a:avLst>
          </a:prstGeom>
          <a:solidFill>
            <a:srgbClr val="FFCC99">
              <a:alpha val="12549"/>
            </a:srgbClr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57"/>
          <p:cNvSpPr txBox="1"/>
          <p:nvPr/>
        </p:nvSpPr>
        <p:spPr>
          <a:xfrm>
            <a:off x="1508125" y="2076450"/>
            <a:ext cx="1554163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Unified DFA</a:t>
            </a:r>
            <a:endParaRPr/>
          </a:p>
        </p:txBody>
      </p:sp>
      <p:sp>
        <p:nvSpPr>
          <p:cNvPr id="1640" name="Google Shape;1640;p57"/>
          <p:cNvSpPr txBox="1"/>
          <p:nvPr/>
        </p:nvSpPr>
        <p:spPr>
          <a:xfrm>
            <a:off x="457200" y="5105400"/>
            <a:ext cx="7851775" cy="1938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 new dummy DFA by just putting together both DFAs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table-filling algorithm on the unified DFA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start states of both DFAs are found to be equivalent,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DFA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 DFA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different</a:t>
            </a:r>
            <a:endParaRPr baseline="-2500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57"/>
          <p:cNvSpPr txBox="1"/>
          <p:nvPr/>
        </p:nvSpPr>
        <p:spPr>
          <a:xfrm>
            <a:off x="6629400" y="3124200"/>
            <a:ext cx="2474913" cy="8302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≡ 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’?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if yes, then DFA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≡DFA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else, not equiv.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5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1650" name="Google Shape;1650;p5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to prove languages are not regular?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Pumping lemma &amp; its applications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Closure properties of regular languages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Simplification of DFAs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to remove unreachable states?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to identify and collapse equivalent states?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to minimize a DFA?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to tell whether two DFAs are equivalent?</a:t>
            </a:r>
            <a:endParaRPr sz="2000"/>
          </a:p>
        </p:txBody>
      </p:sp>
      <p:sp>
        <p:nvSpPr>
          <p:cNvPr id="1651" name="Google Shape;1651;p5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Rationale… </a:t>
            </a:r>
            <a:endParaRPr/>
          </a:p>
        </p:txBody>
      </p:sp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Let {p</a:t>
            </a:r>
            <a:r>
              <a:rPr baseline="-25000" lang="en-US" sz="2400"/>
              <a:t>0</a:t>
            </a:r>
            <a:r>
              <a:rPr lang="en-US" sz="2400"/>
              <a:t>,p</a:t>
            </a:r>
            <a:r>
              <a:rPr baseline="-25000" lang="en-US" sz="2400"/>
              <a:t>1</a:t>
            </a:r>
            <a:r>
              <a:rPr lang="en-US" sz="2400"/>
              <a:t>,… p</a:t>
            </a:r>
            <a:r>
              <a:rPr baseline="-25000" lang="en-US" sz="2400"/>
              <a:t>k</a:t>
            </a:r>
            <a:r>
              <a:rPr lang="en-US" sz="2400"/>
              <a:t>} be the sequence of states that the DFA should have visited after consuming the first k symbols in w which is 0</a:t>
            </a:r>
            <a:r>
              <a:rPr baseline="30000" lang="en-US" sz="2400"/>
              <a:t>k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But there are only k states in the DFA!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==&gt; at least one state should repeat somewhere along the path    (by 	           ++	       Principle)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==&gt; Let  the repeating state be p</a:t>
            </a:r>
            <a:r>
              <a:rPr baseline="-25000" lang="en-US" sz="2400"/>
              <a:t>i</a:t>
            </a:r>
            <a:r>
              <a:rPr lang="en-US" sz="2400"/>
              <a:t>=p</a:t>
            </a:r>
            <a:r>
              <a:rPr baseline="-25000" lang="en-US" sz="2400"/>
              <a:t>J</a:t>
            </a:r>
            <a:r>
              <a:rPr lang="en-US" sz="2400"/>
              <a:t> for </a:t>
            </a:r>
            <a:r>
              <a:rPr lang="en-US" sz="2400">
                <a:solidFill>
                  <a:schemeClr val="hlink"/>
                </a:solidFill>
              </a:rPr>
              <a:t>i &lt; j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==&gt; We can fool the DFA by inputing 0</a:t>
            </a:r>
            <a:r>
              <a:rPr baseline="30000" lang="en-US" sz="2400"/>
              <a:t>(k-(j-i))</a:t>
            </a:r>
            <a:r>
              <a:rPr lang="en-US" sz="2400"/>
              <a:t>1</a:t>
            </a:r>
            <a:r>
              <a:rPr baseline="30000" lang="en-US" sz="2400"/>
              <a:t>k</a:t>
            </a:r>
            <a:r>
              <a:rPr lang="en-US" sz="2400"/>
              <a:t> and still get it to accept  (note: k-(j-i) is at most k-1).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==&gt; DFA accepts strings w/ unequal number of 0s and 1s, implying that the DFA is wrong!</a:t>
            </a:r>
            <a:endParaRPr/>
          </a:p>
        </p:txBody>
      </p:sp>
      <p:sp>
        <p:nvSpPr>
          <p:cNvPr id="152" name="Google Shape;152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3" name="Google Shape;153;p6"/>
          <p:cNvGrpSpPr/>
          <p:nvPr/>
        </p:nvGrpSpPr>
        <p:grpSpPr>
          <a:xfrm>
            <a:off x="8001000" y="6248400"/>
            <a:ext cx="304800" cy="381000"/>
            <a:chOff x="3072" y="3840"/>
            <a:chExt cx="192" cy="240"/>
          </a:xfrm>
        </p:grpSpPr>
        <p:grpSp>
          <p:nvGrpSpPr>
            <p:cNvPr id="154" name="Google Shape;154;p6"/>
            <p:cNvGrpSpPr/>
            <p:nvPr/>
          </p:nvGrpSpPr>
          <p:grpSpPr>
            <a:xfrm>
              <a:off x="3120" y="3840"/>
              <a:ext cx="96" cy="240"/>
              <a:chOff x="3120" y="3840"/>
              <a:chExt cx="96" cy="240"/>
            </a:xfrm>
          </p:grpSpPr>
          <p:cxnSp>
            <p:nvCxnSpPr>
              <p:cNvPr id="155" name="Google Shape;155;p6"/>
              <p:cNvCxnSpPr/>
              <p:nvPr/>
            </p:nvCxnSpPr>
            <p:spPr>
              <a:xfrm flipH="1">
                <a:off x="3120" y="3840"/>
                <a:ext cx="48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6"/>
              <p:cNvCxnSpPr/>
              <p:nvPr/>
            </p:nvCxnSpPr>
            <p:spPr>
              <a:xfrm>
                <a:off x="3120" y="3936"/>
                <a:ext cx="96" cy="48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6"/>
              <p:cNvCxnSpPr/>
              <p:nvPr/>
            </p:nvCxnSpPr>
            <p:spPr>
              <a:xfrm flipH="1">
                <a:off x="3120" y="3984"/>
                <a:ext cx="96" cy="96"/>
              </a:xfrm>
              <a:prstGeom prst="straightConnector1">
                <a:avLst/>
              </a:prstGeom>
              <a:noFill/>
              <a:ln cap="flat" cmpd="sng" w="22225">
                <a:solidFill>
                  <a:schemeClr val="hlink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cxnSp>
          <p:nvCxnSpPr>
            <p:cNvPr id="158" name="Google Shape;158;p6"/>
            <p:cNvCxnSpPr/>
            <p:nvPr/>
          </p:nvCxnSpPr>
          <p:spPr>
            <a:xfrm>
              <a:off x="3072" y="3936"/>
              <a:ext cx="192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9" name="Google Shape;159;p6"/>
          <p:cNvGrpSpPr/>
          <p:nvPr/>
        </p:nvGrpSpPr>
        <p:grpSpPr>
          <a:xfrm>
            <a:off x="5475650" y="3498450"/>
            <a:ext cx="2438400" cy="460375"/>
            <a:chOff x="5181600" y="3276600"/>
            <a:chExt cx="2438400" cy="460375"/>
          </a:xfrm>
        </p:grpSpPr>
        <p:pic>
          <p:nvPicPr>
            <p:cNvPr id="160" name="Google Shape;160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89355" y="3276600"/>
              <a:ext cx="411445" cy="4603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6"/>
            <p:cNvGrpSpPr/>
            <p:nvPr/>
          </p:nvGrpSpPr>
          <p:grpSpPr>
            <a:xfrm>
              <a:off x="5181600" y="3276600"/>
              <a:ext cx="2438400" cy="460375"/>
              <a:chOff x="5257800" y="3276600"/>
              <a:chExt cx="2438400" cy="460375"/>
            </a:xfrm>
          </p:grpSpPr>
          <p:grpSp>
            <p:nvGrpSpPr>
              <p:cNvPr id="162" name="Google Shape;162;p6"/>
              <p:cNvGrpSpPr/>
              <p:nvPr/>
            </p:nvGrpSpPr>
            <p:grpSpPr>
              <a:xfrm>
                <a:off x="5257800" y="3276600"/>
                <a:ext cx="1981200" cy="460375"/>
                <a:chOff x="5257800" y="3276600"/>
                <a:chExt cx="1981200" cy="460375"/>
              </a:xfrm>
            </p:grpSpPr>
            <p:grpSp>
              <p:nvGrpSpPr>
                <p:cNvPr id="163" name="Google Shape;163;p6"/>
                <p:cNvGrpSpPr/>
                <p:nvPr/>
              </p:nvGrpSpPr>
              <p:grpSpPr>
                <a:xfrm>
                  <a:off x="5257800" y="3276600"/>
                  <a:ext cx="1981200" cy="460375"/>
                  <a:chOff x="4343400" y="2895600"/>
                  <a:chExt cx="1981200" cy="460242"/>
                </a:xfrm>
              </p:grpSpPr>
              <p:pic>
                <p:nvPicPr>
                  <p:cNvPr id="164" name="Google Shape;164;p6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>
                    <a:off x="4343400" y="2895600"/>
                    <a:ext cx="411445" cy="4602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65" name="Google Shape;165;p6"/>
                  <p:cNvSpPr/>
                  <p:nvPr/>
                </p:nvSpPr>
                <p:spPr>
                  <a:xfrm>
                    <a:off x="5867400" y="2895600"/>
                    <a:ext cx="457200" cy="380890"/>
                  </a:xfrm>
                  <a:prstGeom prst="ellipse">
                    <a:avLst/>
                  </a:prstGeom>
                  <a:solidFill>
                    <a:srgbClr val="525252"/>
                  </a:solidFill>
                  <a:ln cap="flat" cmpd="sng" w="9525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200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pic>
              <p:nvPicPr>
                <p:cNvPr id="166" name="Google Shape;166;p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5638800" y="3276600"/>
                  <a:ext cx="411445" cy="4603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67" name="Google Shape;167;p6"/>
              <p:cNvSpPr/>
              <p:nvPr/>
            </p:nvSpPr>
            <p:spPr>
              <a:xfrm>
                <a:off x="7239000" y="3276600"/>
                <a:ext cx="457200" cy="381000"/>
              </a:xfrm>
              <a:prstGeom prst="ellipse">
                <a:avLst/>
              </a:prstGeom>
              <a:solidFill>
                <a:srgbClr val="52525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8" name="Google Shape;168;p6"/>
          <p:cNvSpPr txBox="1"/>
          <p:nvPr/>
        </p:nvSpPr>
        <p:spPr>
          <a:xfrm>
            <a:off x="5791200" y="152400"/>
            <a:ext cx="34243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Uses Pigeon Hole Principle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Pumping Lemma for Regular Languages</a:t>
            </a:r>
            <a:endParaRPr/>
          </a:p>
        </p:txBody>
      </p:sp>
      <p:sp>
        <p:nvSpPr>
          <p:cNvPr id="174" name="Google Shape;174;p7"/>
          <p:cNvSpPr txBox="1"/>
          <p:nvPr>
            <p:ph idx="1" type="subTitle"/>
          </p:nvPr>
        </p:nvSpPr>
        <p:spPr>
          <a:xfrm>
            <a:off x="1371600" y="3429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n-US" sz="3000"/>
              <a:t>What it is? </a:t>
            </a:r>
            <a:br>
              <a:rPr lang="en-US" sz="3000"/>
            </a:br>
            <a:r>
              <a:rPr lang="en-US" sz="3000"/>
              <a:t>The Pumping Lemma is a property of all regular languages.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b="1" lang="en-US" sz="3000"/>
              <a:t>How is it used? </a:t>
            </a:r>
            <a:br>
              <a:rPr b="1" lang="en-US" sz="3000"/>
            </a:br>
            <a:r>
              <a:rPr lang="en-US" sz="3000"/>
              <a:t>A technique that is used to show that a given language is not regular</a:t>
            </a:r>
            <a:endParaRPr/>
          </a:p>
        </p:txBody>
      </p:sp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Pumping Lemma for Regular Languages</a:t>
            </a:r>
            <a:endParaRPr/>
          </a:p>
        </p:txBody>
      </p:sp>
      <p:sp>
        <p:nvSpPr>
          <p:cNvPr id="184" name="Google Shape;184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Let L be a regular language</a:t>
            </a:r>
            <a:endParaRPr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Then </a:t>
            </a:r>
            <a:r>
              <a:rPr i="1" lang="en-US" sz="2800" u="sng">
                <a:solidFill>
                  <a:srgbClr val="FF0000"/>
                </a:solidFill>
              </a:rPr>
              <a:t>there exists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some constant </a:t>
            </a:r>
            <a:r>
              <a:rPr b="1" i="1" lang="en-US" sz="2800"/>
              <a:t>N</a:t>
            </a:r>
            <a:r>
              <a:rPr lang="en-US" sz="2800"/>
              <a:t> such that</a:t>
            </a:r>
            <a:r>
              <a:rPr lang="en-US" sz="2800">
                <a:solidFill>
                  <a:schemeClr val="dk2"/>
                </a:solidFill>
              </a:rPr>
              <a:t> </a:t>
            </a:r>
            <a:r>
              <a:rPr i="1" lang="en-US" sz="2800" u="sng">
                <a:solidFill>
                  <a:schemeClr val="dk2"/>
                </a:solidFill>
              </a:rPr>
              <a:t>for every</a:t>
            </a:r>
            <a:r>
              <a:rPr lang="en-US" sz="2800"/>
              <a:t> string </a:t>
            </a:r>
            <a:r>
              <a:rPr i="1" lang="en-US" sz="2800"/>
              <a:t>w ∈ L</a:t>
            </a:r>
            <a:r>
              <a:rPr lang="en-US" sz="2800"/>
              <a:t> s.t. </a:t>
            </a:r>
            <a:r>
              <a:rPr i="1" lang="en-US" sz="2800"/>
              <a:t>|w|≥N</a:t>
            </a:r>
            <a:r>
              <a:rPr lang="en-US" sz="2800"/>
              <a:t>, </a:t>
            </a:r>
            <a:r>
              <a:rPr i="1" lang="en-US" sz="2800" u="sng">
                <a:solidFill>
                  <a:srgbClr val="FF0000"/>
                </a:solidFill>
              </a:rPr>
              <a:t>there exists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/>
              <a:t>a way to break </a:t>
            </a:r>
            <a:r>
              <a:rPr i="1" lang="en-US" sz="2800"/>
              <a:t>w</a:t>
            </a:r>
            <a:r>
              <a:rPr lang="en-US" sz="2800"/>
              <a:t> into three parts, </a:t>
            </a:r>
            <a:r>
              <a:rPr i="1" lang="en-US" sz="2800"/>
              <a:t>w=</a:t>
            </a:r>
            <a:r>
              <a:rPr i="1" lang="en-US" sz="2800">
                <a:solidFill>
                  <a:schemeClr val="hlink"/>
                </a:solidFill>
              </a:rPr>
              <a:t>x</a:t>
            </a:r>
            <a:r>
              <a:rPr i="1" lang="en-US" sz="2800">
                <a:solidFill>
                  <a:srgbClr val="006600"/>
                </a:solidFill>
              </a:rPr>
              <a:t>y</a:t>
            </a:r>
            <a:r>
              <a:rPr i="1" lang="en-US" sz="2800">
                <a:solidFill>
                  <a:srgbClr val="993300"/>
                </a:solidFill>
              </a:rPr>
              <a:t>z</a:t>
            </a:r>
            <a:r>
              <a:rPr lang="en-US" sz="2800"/>
              <a:t>, such that: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6600"/>
              </a:buClr>
              <a:buSzPts val="2400"/>
              <a:buFont typeface="Arial"/>
              <a:buAutoNum type="arabicPeriod"/>
            </a:pPr>
            <a:r>
              <a:rPr i="1" lang="en-US" sz="2400">
                <a:solidFill>
                  <a:srgbClr val="006600"/>
                </a:solidFill>
              </a:rPr>
              <a:t>y</a:t>
            </a:r>
            <a:r>
              <a:rPr i="1" lang="en-US" sz="2400"/>
              <a:t>≠ ε</a:t>
            </a:r>
            <a:endParaRPr i="1" sz="2400"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i="1" lang="en-US" sz="2400"/>
              <a:t>|</a:t>
            </a:r>
            <a:r>
              <a:rPr i="1" lang="en-US" sz="2400">
                <a:solidFill>
                  <a:schemeClr val="hlink"/>
                </a:solidFill>
              </a:rPr>
              <a:t>x</a:t>
            </a:r>
            <a:r>
              <a:rPr i="1" lang="en-US" sz="2400">
                <a:solidFill>
                  <a:srgbClr val="006600"/>
                </a:solidFill>
              </a:rPr>
              <a:t>y</a:t>
            </a:r>
            <a:r>
              <a:rPr i="1" lang="en-US" sz="2400"/>
              <a:t>|≤N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For all </a:t>
            </a:r>
            <a:r>
              <a:rPr i="1" lang="en-US" sz="2400"/>
              <a:t>k≥0</a:t>
            </a:r>
            <a:r>
              <a:rPr lang="en-US" sz="2400"/>
              <a:t>, all strings of the form </a:t>
            </a:r>
            <a:r>
              <a:rPr i="1" lang="en-US" sz="2400">
                <a:solidFill>
                  <a:schemeClr val="hlink"/>
                </a:solidFill>
              </a:rPr>
              <a:t>x</a:t>
            </a:r>
            <a:r>
              <a:rPr i="1" lang="en-US" sz="2400">
                <a:solidFill>
                  <a:srgbClr val="006600"/>
                </a:solidFill>
              </a:rPr>
              <a:t>y</a:t>
            </a:r>
            <a:r>
              <a:rPr baseline="30000" i="1" lang="en-US" sz="2400">
                <a:solidFill>
                  <a:srgbClr val="006600"/>
                </a:solidFill>
              </a:rPr>
              <a:t>k</a:t>
            </a:r>
            <a:r>
              <a:rPr i="1" lang="en-US" sz="2400">
                <a:solidFill>
                  <a:srgbClr val="993300"/>
                </a:solidFill>
              </a:rPr>
              <a:t>z</a:t>
            </a:r>
            <a:r>
              <a:rPr lang="en-US" sz="2400"/>
              <a:t> </a:t>
            </a:r>
            <a:r>
              <a:rPr i="1" lang="en-US" sz="2400"/>
              <a:t>∈</a:t>
            </a:r>
            <a:r>
              <a:rPr lang="en-US" sz="2400"/>
              <a:t> </a:t>
            </a:r>
            <a:r>
              <a:rPr i="1" lang="en-US" sz="2400"/>
              <a:t>L</a:t>
            </a:r>
            <a:endParaRPr sz="2400"/>
          </a:p>
        </p:txBody>
      </p:sp>
      <p:sp>
        <p:nvSpPr>
          <p:cNvPr id="185" name="Google Shape;185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8"/>
          <p:cNvSpPr/>
          <p:nvPr/>
        </p:nvSpPr>
        <p:spPr>
          <a:xfrm>
            <a:off x="1219200" y="2971800"/>
            <a:ext cx="7696200" cy="281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1219200" y="5943600"/>
            <a:ext cx="5955476" cy="40011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property should hold for </a:t>
            </a: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regular languages.</a:t>
            </a:r>
            <a:endParaRPr/>
          </a:p>
        </p:txBody>
      </p:sp>
      <p:sp>
        <p:nvSpPr>
          <p:cNvPr id="188" name="Google Shape;188;p8"/>
          <p:cNvSpPr txBox="1"/>
          <p:nvPr/>
        </p:nvSpPr>
        <p:spPr>
          <a:xfrm>
            <a:off x="1219200" y="6457950"/>
            <a:ext cx="6407150" cy="400050"/>
          </a:xfrm>
          <a:prstGeom prst="rect">
            <a:avLst/>
          </a:prstGeom>
          <a:solidFill>
            <a:srgbClr val="92D05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called the “Pumping Lemma Constant”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Pumping Lemma: Proof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1182688" y="17526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 is regular =&gt; it should have a DFA.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Set</a:t>
            </a:r>
            <a:r>
              <a:rPr lang="en-US" sz="2400"/>
              <a:t> </a:t>
            </a:r>
            <a:r>
              <a:rPr i="1" lang="en-US"/>
              <a:t>N</a:t>
            </a:r>
            <a:r>
              <a:rPr lang="en-US"/>
              <a:t> := number of states in the DFA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Any string w∈L, s.t. |w|</a:t>
            </a:r>
            <a:r>
              <a:rPr i="1" lang="en-US" sz="2800"/>
              <a:t>≥N, </a:t>
            </a:r>
            <a:r>
              <a:rPr lang="en-US" sz="2800"/>
              <a:t>should have the form: 	w=a</a:t>
            </a:r>
            <a:r>
              <a:rPr baseline="-25000" lang="en-US" sz="2800"/>
              <a:t>1</a:t>
            </a:r>
            <a:r>
              <a:rPr lang="en-US" sz="2800"/>
              <a:t>a</a:t>
            </a:r>
            <a:r>
              <a:rPr baseline="-25000" lang="en-US" sz="2800"/>
              <a:t>2</a:t>
            </a:r>
            <a:r>
              <a:rPr lang="en-US" sz="2800"/>
              <a:t>…a</a:t>
            </a:r>
            <a:r>
              <a:rPr baseline="-25000" lang="en-US" sz="2800"/>
              <a:t>m</a:t>
            </a:r>
            <a:r>
              <a:rPr lang="en-US" sz="2800"/>
              <a:t>, where m≥N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Let the states traversed after reading the first N symbols be:    {p</a:t>
            </a:r>
            <a:r>
              <a:rPr baseline="-25000" lang="en-US" sz="2800"/>
              <a:t>0</a:t>
            </a:r>
            <a:r>
              <a:rPr lang="en-US" sz="2800"/>
              <a:t>,p</a:t>
            </a:r>
            <a:r>
              <a:rPr baseline="-25000" lang="en-US" sz="2800"/>
              <a:t>1</a:t>
            </a:r>
            <a:r>
              <a:rPr lang="en-US" sz="2800"/>
              <a:t>,… p</a:t>
            </a:r>
            <a:r>
              <a:rPr baseline="-25000" lang="en-US" sz="2800"/>
              <a:t>N</a:t>
            </a:r>
            <a:r>
              <a:rPr lang="en-US" sz="2800"/>
              <a:t>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==&gt; There are N+1 p-states, while there are only N DFA states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2400"/>
              <a:t>==&gt; at least one state has to repeat </a:t>
            </a:r>
            <a:br>
              <a:rPr lang="en-US" sz="2400"/>
            </a:br>
            <a:r>
              <a:rPr lang="en-US" sz="2400"/>
              <a:t>i.e, p</a:t>
            </a:r>
            <a:r>
              <a:rPr baseline="-25000" lang="en-US" sz="2400"/>
              <a:t>i</a:t>
            </a:r>
            <a:r>
              <a:rPr lang="en-US" sz="2400"/>
              <a:t>= p</a:t>
            </a:r>
            <a:r>
              <a:rPr baseline="-25000" lang="en-US" sz="2400"/>
              <a:t>J</a:t>
            </a:r>
            <a:r>
              <a:rPr lang="en-US" sz="2400"/>
              <a:t>where 0≤i&lt;j≤N (by PHP) </a:t>
            </a:r>
            <a:endParaRPr/>
          </a:p>
        </p:txBody>
      </p:sp>
      <p:sp>
        <p:nvSpPr>
          <p:cNvPr id="198" name="Google Shape;198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2007-08-14T22:08:29Z</dcterms:created>
  <dc:creator>Office 2004 ananth</dc:creator>
</cp:coreProperties>
</file>