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4" r:id="rId1"/>
  </p:sldMasterIdLst>
  <p:notesMasterIdLst>
    <p:notesMasterId r:id="rId29"/>
  </p:notesMasterIdLst>
  <p:handoutMasterIdLst>
    <p:handoutMasterId r:id="rId30"/>
  </p:handoutMasterIdLst>
  <p:sldIdLst>
    <p:sldId id="256" r:id="rId2"/>
    <p:sldId id="334" r:id="rId3"/>
    <p:sldId id="305" r:id="rId4"/>
    <p:sldId id="306" r:id="rId5"/>
    <p:sldId id="307" r:id="rId6"/>
    <p:sldId id="309" r:id="rId7"/>
    <p:sldId id="308" r:id="rId8"/>
    <p:sldId id="335" r:id="rId9"/>
    <p:sldId id="294" r:id="rId10"/>
    <p:sldId id="336" r:id="rId11"/>
    <p:sldId id="310" r:id="rId12"/>
    <p:sldId id="316" r:id="rId13"/>
    <p:sldId id="340" r:id="rId14"/>
    <p:sldId id="317" r:id="rId15"/>
    <p:sldId id="337" r:id="rId16"/>
    <p:sldId id="311" r:id="rId17"/>
    <p:sldId id="339" r:id="rId18"/>
    <p:sldId id="338" r:id="rId19"/>
    <p:sldId id="312" r:id="rId20"/>
    <p:sldId id="313" r:id="rId21"/>
    <p:sldId id="314" r:id="rId22"/>
    <p:sldId id="315" r:id="rId23"/>
    <p:sldId id="318" r:id="rId24"/>
    <p:sldId id="329" r:id="rId25"/>
    <p:sldId id="331" r:id="rId26"/>
    <p:sldId id="332" r:id="rId27"/>
    <p:sldId id="333" r:id="rId2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008000"/>
    <a:srgbClr val="CC3499"/>
    <a:srgbClr val="00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667" autoAdjust="0"/>
  </p:normalViewPr>
  <p:slideViewPr>
    <p:cSldViewPr>
      <p:cViewPr>
        <p:scale>
          <a:sx n="100" d="100"/>
          <a:sy n="100" d="100"/>
        </p:scale>
        <p:origin x="-426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2576" y="-11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165D115A-2D65-4399-9D1F-650AEF2F9D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79847681-23E5-4ACB-B8D1-D4262AF945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317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317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09F34B-EFEA-45FF-B9C6-E3A7D8C3DF03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09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09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1E2831-9973-406F-9310-7C23E2AEF83F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19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19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F4BD60-256F-4C9C-9328-66DF11E606EE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30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30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4EE557-36B1-4386-ACED-CBC1BFF7535E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40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40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A27DE2-6239-47CC-A143-98E5097FBF34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440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097B11-6508-46F9-8AA3-AB3A3EC854BF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C339C4-40DE-42A1-AED9-3B039E13F21E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71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71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5AA1C7-3BDB-4B95-BF2D-8DFBD97A95A9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471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AC6662-B3EC-441D-814D-FCB9D10F92A6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91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0421CB-76F6-49FD-A633-6318073AF8FC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EB0D52-610A-4A42-AE87-52F4DD648FAD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501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327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327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9459F7-CDDF-4E50-911A-748999B776FC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51FB5C-7FAB-4DCE-9B03-75A7CE86AB27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2D7C3E-ABF7-4BF6-BA57-49670B8192B4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11B7AA-183A-43CB-825A-C82FD59855CE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019726-2D49-4EBE-A3BC-60C7703AA08C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9D3670-EB68-4B56-84AE-993FDA749EC7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337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337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2224DB-814C-433B-870C-818945738BED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348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348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7C1C95-325B-4682-BF9D-1615BF443A79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48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358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358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907EE5-9AE8-47DF-AE92-F0EAC00D673A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58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368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D6A1B9-0ED0-49C8-89A1-DC1EE75F0AF8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378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378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97C6CC-00C1-43B9-9B8D-3A2BDC46CACE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78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F16C59-5494-4CC2-BBE4-CFBF156BCED2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399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399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8F18CC-A4AD-42C2-BB72-F4D12249D9CA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99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0C42E0-5DAB-4DB8-AF63-638872A8D0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50499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1D73CC-5C50-433E-9499-480C2B866D8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4563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81729-6582-4E1B-86BD-76335D271A9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7896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CB214-98A5-48BC-AD57-381172E481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85579068"/>
      </p:ext>
    </p:extLst>
  </p:cSld>
  <p:clrMapOvr>
    <a:masterClrMapping/>
  </p:clrMapOvr>
  <p:transition spd="med"/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46" y="2356742"/>
            <a:ext cx="4822620" cy="482517"/>
          </a:xfrm>
        </p:spPr>
        <p:txBody>
          <a:bodyPr/>
          <a:lstStyle>
            <a:lvl1pPr>
              <a:defRPr sz="2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7082878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44E69D-AF01-426A-BBB4-BE26BDADB3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1D765-1660-43DE-AF21-4929AF4B7AF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52162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8FA91-C446-4612-BF7A-19D64F182B6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23254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186509-1B59-4A09-8000-99D4E7869DE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0675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C9232B-0154-4E9D-99ED-FC02BA4963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1078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99AB7C-DF5B-4DD3-AC3F-7B3D21C2DF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29354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7115E-B2B2-4412-8CC2-20138CFDF0A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1954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1ACC5-7981-4760-A666-9937A4FE58D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43441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DFF400-7E23-4377-BBD4-98389BAADEA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40411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IN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I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4DCB214-98A5-48BC-AD57-381172E481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solidFill>
              <a:schemeClr val="lt1">
                <a:alpha val="99000"/>
              </a:schemeClr>
            </a:solidFill>
            <a:ln w="76200">
              <a:solidFill>
                <a:srgbClr val="005893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dirty="0">
                <a:solidFill>
                  <a:srgbClr val="FFFFFF"/>
                </a:solidFill>
              </a:endParaRPr>
            </a:p>
          </p:txBody>
        </p:sp>
        <p:sp>
          <p:nvSpPr>
            <p:cNvPr id="9" name="object 7"/>
            <p:cNvSpPr txBox="1"/>
            <p:nvPr/>
          </p:nvSpPr>
          <p:spPr bwMode="auto">
            <a:xfrm>
              <a:off x="9683751" y="92075"/>
              <a:ext cx="2498725" cy="566822"/>
            </a:xfrm>
            <a:prstGeom prst="rect">
              <a:avLst/>
            </a:prstGeom>
          </p:spPr>
          <p:txBody>
            <a:bodyPr lIns="0" tIns="12700" rIns="0" bIns="0">
              <a:spAutoFit/>
            </a:bodyPr>
            <a:lstStyle/>
            <a:p>
              <a:pPr marL="12700" eaLnBrk="1" fontAlgn="auto" hangingPunct="1">
                <a:spcBef>
                  <a:spcPts val="100"/>
                </a:spcBef>
                <a:spcAft>
                  <a:spcPts val="0"/>
                </a:spcAft>
                <a:defRPr/>
              </a:pPr>
              <a:r>
                <a:rPr b="1" i="1" spc="-5" dirty="0">
                  <a:solidFill>
                    <a:srgbClr val="422C75"/>
                  </a:solidFill>
                  <a:latin typeface="Playfair Display"/>
                  <a:ea typeface="ＭＳ Ｐゴシック" charset="0"/>
                  <a:cs typeface="Playfair Display"/>
                </a:rPr>
                <a:t>Go, change </a:t>
              </a:r>
              <a:r>
                <a:rPr b="1" i="1" dirty="0">
                  <a:solidFill>
                    <a:srgbClr val="422C75"/>
                  </a:solidFill>
                  <a:latin typeface="Playfair Display"/>
                  <a:ea typeface="ＭＳ Ｐゴシック" charset="0"/>
                  <a:cs typeface="Playfair Display"/>
                </a:rPr>
                <a:t>the</a:t>
              </a:r>
              <a:r>
                <a:rPr b="1" i="1" spc="-80" dirty="0">
                  <a:solidFill>
                    <a:srgbClr val="422C75"/>
                  </a:solidFill>
                  <a:latin typeface="Playfair Display"/>
                  <a:ea typeface="ＭＳ Ｐゴシック" charset="0"/>
                  <a:cs typeface="Playfair Display"/>
                </a:rPr>
                <a:t> </a:t>
              </a:r>
              <a:r>
                <a:rPr b="1" i="1" spc="-5" dirty="0">
                  <a:solidFill>
                    <a:srgbClr val="422C75"/>
                  </a:solidFill>
                  <a:latin typeface="Playfair Display"/>
                  <a:ea typeface="ＭＳ Ｐゴシック" charset="0"/>
                  <a:cs typeface="Playfair Display"/>
                </a:rPr>
                <a:t>world</a:t>
              </a:r>
              <a:endParaRPr b="1" dirty="0">
                <a:latin typeface="Playfair Display"/>
                <a:ea typeface="ＭＳ Ｐゴシック" charset="0"/>
                <a:cs typeface="Playfair Display"/>
              </a:endParaRPr>
            </a:p>
          </p:txBody>
        </p:sp>
        <p:pic>
          <p:nvPicPr>
            <p:cNvPr id="1034" name="Picture 9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55" y="39898"/>
              <a:ext cx="1908073" cy="1369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="" xmlns:p14="http://schemas.microsoft.com/office/powerpoint/2010/main" val="304524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9050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smtClean="0"/>
              <a:t>Turing Machines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276600"/>
            <a:ext cx="64008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UNIT-IV</a:t>
            </a:r>
            <a:endParaRPr lang="en-US" dirty="0" smtClean="0"/>
          </a:p>
        </p:txBody>
      </p:sp>
      <p:sp>
        <p:nvSpPr>
          <p:cNvPr id="307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4E3731-1B1D-4858-8BB4-36ED274C1E55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TMs for calculations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TMs can also be used for calculating values</a:t>
            </a:r>
          </a:p>
          <a:p>
            <a:pPr lvl="1" eaLnBrk="1" hangingPunct="1"/>
            <a:r>
              <a:rPr lang="en-US" smtClean="0"/>
              <a:t>Like arithmetic computations</a:t>
            </a:r>
          </a:p>
          <a:p>
            <a:pPr lvl="1" eaLnBrk="1" hangingPunct="1"/>
            <a:r>
              <a:rPr lang="en-US" smtClean="0"/>
              <a:t>Eg., addition, subtraction, multiplication, etc.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4C7129-ED72-43F9-968C-5A62540B359B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2: monus subtraction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r>
              <a:rPr lang="en-US" sz="2800" b="1" i="1" dirty="0" smtClean="0">
                <a:solidFill>
                  <a:srgbClr val="7030A0"/>
                </a:solidFill>
              </a:rPr>
              <a:t>“m --  n” = max{m-n,0}</a:t>
            </a:r>
          </a:p>
          <a:p>
            <a:pPr marL="533400" indent="-533400"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r>
              <a:rPr lang="en-US" sz="2800" dirty="0" smtClean="0"/>
              <a:t>0</a:t>
            </a:r>
            <a:r>
              <a:rPr lang="en-US" sz="2800" baseline="30000" dirty="0" smtClean="0"/>
              <a:t>m</a:t>
            </a:r>
            <a:r>
              <a:rPr lang="en-US" sz="2800" dirty="0" smtClean="0"/>
              <a:t>10</a:t>
            </a:r>
            <a:r>
              <a:rPr lang="en-US" sz="2800" baseline="30000" dirty="0" smtClean="0"/>
              <a:t>n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itchFamily="2" charset="2"/>
              </a:rPr>
              <a:t> 		</a:t>
            </a:r>
            <a:r>
              <a:rPr lang="en-US" sz="2800" dirty="0" smtClean="0"/>
              <a:t>...B 0</a:t>
            </a:r>
            <a:r>
              <a:rPr lang="en-US" sz="2800" baseline="30000" dirty="0" smtClean="0"/>
              <a:t>m-n </a:t>
            </a:r>
            <a:r>
              <a:rPr lang="en-US" sz="2800" dirty="0" smtClean="0"/>
              <a:t>B.. (</a:t>
            </a:r>
            <a:r>
              <a:rPr lang="en-US" sz="2800" i="1" dirty="0" smtClean="0"/>
              <a:t>if m&gt;n</a:t>
            </a:r>
            <a:r>
              <a:rPr lang="en-US" sz="2800" dirty="0" smtClean="0"/>
              <a:t>) </a:t>
            </a:r>
            <a:br>
              <a:rPr lang="en-US" sz="2800" dirty="0" smtClean="0"/>
            </a:br>
            <a:r>
              <a:rPr lang="en-US" sz="2800" dirty="0" smtClean="0"/>
              <a:t>		 	...BB…B..  (</a:t>
            </a:r>
            <a:r>
              <a:rPr lang="en-US" sz="2800" i="1" dirty="0" smtClean="0"/>
              <a:t>otherwise</a:t>
            </a:r>
            <a:r>
              <a:rPr lang="en-US" sz="2800" dirty="0" smtClean="0"/>
              <a:t>)		</a:t>
            </a:r>
          </a:p>
          <a:p>
            <a:pPr marL="533400" indent="-5334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000" dirty="0" smtClean="0"/>
              <a:t>For every 0 on the left (mark X),  mark off a 0 on the right (mark Y)</a:t>
            </a:r>
          </a:p>
          <a:p>
            <a:pPr marL="514350" indent="-457200" eaLnBrk="1" hangingPunct="1">
              <a:lnSpc>
                <a:spcPct val="90000"/>
              </a:lnSpc>
              <a:buFont typeface="Arial" charset="0"/>
              <a:buAutoNum type="arabicPeriod"/>
              <a:defRPr/>
            </a:pPr>
            <a:r>
              <a:rPr lang="en-US" sz="2000" dirty="0" smtClean="0"/>
              <a:t>Repeat process, until one of the following happens:</a:t>
            </a:r>
          </a:p>
          <a:p>
            <a:pPr marL="1295400" lvl="2" indent="-381000" eaLnBrk="1" hangingPunct="1">
              <a:lnSpc>
                <a:spcPct val="90000"/>
              </a:lnSpc>
              <a:buFont typeface="Arial" charset="0"/>
              <a:buAutoNum type="arabicPeriod"/>
              <a:defRPr/>
            </a:pPr>
            <a:r>
              <a:rPr lang="en-US" sz="2000" dirty="0" smtClean="0">
                <a:solidFill>
                  <a:srgbClr val="0070C0"/>
                </a:solidFill>
              </a:rPr>
              <a:t>// No more 0s remaining on the left of 1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Answer is 0, so flip all excess 0s on the right of 1 to Bs (and the 1 itself) and halt </a:t>
            </a:r>
          </a:p>
          <a:p>
            <a:pPr marL="1295400" lvl="2" indent="-381000" eaLnBrk="1" hangingPunct="1">
              <a:lnSpc>
                <a:spcPct val="90000"/>
              </a:lnSpc>
              <a:buFont typeface="Arial" charset="0"/>
              <a:buAutoNum type="arabicPeriod"/>
              <a:defRPr/>
            </a:pPr>
            <a:r>
              <a:rPr lang="en-US" sz="2000" dirty="0" smtClean="0">
                <a:solidFill>
                  <a:srgbClr val="0070C0"/>
                </a:solidFill>
              </a:rPr>
              <a:t>//No more 0s remaining on the right of 1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Answer is m-n, so simply halt after making 1 to B    </a:t>
            </a:r>
          </a:p>
          <a:p>
            <a:pPr marL="533400" indent="-533400" eaLnBrk="1" hangingPunct="1">
              <a:lnSpc>
                <a:spcPct val="90000"/>
              </a:lnSpc>
              <a:defRPr/>
            </a:pPr>
            <a:endParaRPr lang="en-US" sz="2000" dirty="0" smtClean="0"/>
          </a:p>
          <a:p>
            <a:pPr marL="533400" indent="-533400"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r>
              <a:rPr lang="en-US" sz="2000" dirty="0" smtClean="0"/>
              <a:t> </a:t>
            </a: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97600D-7F0B-4377-AB87-AD972868BF7F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 rot="-5400000">
            <a:off x="-578643" y="4523581"/>
            <a:ext cx="2316162" cy="3968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Give state diagram</a:t>
            </a:r>
          </a:p>
        </p:txBody>
      </p:sp>
      <p:sp>
        <p:nvSpPr>
          <p:cNvPr id="13318" name="Rounded Rectangle 5"/>
          <p:cNvSpPr>
            <a:spLocks noChangeArrowheads="1"/>
          </p:cNvSpPr>
          <p:nvPr/>
        </p:nvSpPr>
        <p:spPr bwMode="auto">
          <a:xfrm>
            <a:off x="1066800" y="1905000"/>
            <a:ext cx="6781800" cy="14478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9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5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59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59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79" grpId="0" build="p"/>
      <p:bldP spid="133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3: Multiplication</a:t>
            </a:r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017713"/>
            <a:ext cx="7772400" cy="41148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z="2800" smtClean="0"/>
              <a:t>0</a:t>
            </a:r>
            <a:r>
              <a:rPr lang="en-US" sz="2800" baseline="30000" smtClean="0"/>
              <a:t>m</a:t>
            </a:r>
            <a:r>
              <a:rPr lang="en-US" sz="2800" smtClean="0"/>
              <a:t>10</a:t>
            </a:r>
            <a:r>
              <a:rPr lang="en-US" sz="2800" baseline="30000" smtClean="0"/>
              <a:t>n</a:t>
            </a:r>
            <a:r>
              <a:rPr lang="en-US" sz="2800" smtClean="0"/>
              <a:t>1 (input), 	0</a:t>
            </a:r>
            <a:r>
              <a:rPr lang="en-US" sz="2800" baseline="30000" smtClean="0"/>
              <a:t>mn</a:t>
            </a:r>
            <a:r>
              <a:rPr lang="en-US" sz="2800" smtClean="0"/>
              <a:t>1 (output)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US" sz="2800" u="sng" smtClean="0"/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800" u="sng" smtClean="0"/>
              <a:t>Pseudocode</a:t>
            </a:r>
            <a:r>
              <a:rPr lang="en-US" sz="2800" smtClean="0"/>
              <a:t>: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400" smtClean="0"/>
              <a:t>Move tape head back &amp; forth such that for every 0 seen in 0</a:t>
            </a:r>
            <a:r>
              <a:rPr lang="en-US" sz="2400" baseline="30000" smtClean="0"/>
              <a:t>m</a:t>
            </a:r>
            <a:r>
              <a:rPr lang="en-US" sz="2400" smtClean="0"/>
              <a:t>, write n 0s to the right of the last delimiting 1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400" smtClean="0"/>
              <a:t>Once written, that zero is changed to B to get marked as finished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400" smtClean="0"/>
              <a:t>After completing on all m 0s, make the remaining n 0s and 1s also as Bs</a:t>
            </a:r>
          </a:p>
          <a:p>
            <a:pPr marL="990600" lvl="1" indent="-533400" eaLnBrk="1" hangingPunct="1">
              <a:lnSpc>
                <a:spcPct val="90000"/>
              </a:lnSpc>
            </a:pPr>
            <a:endParaRPr lang="en-US" sz="2400" smtClean="0"/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1A8439-7C37-4C1E-B96A-62AF88F09D5A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 rot="-5400000">
            <a:off x="-578643" y="4526756"/>
            <a:ext cx="2316162" cy="3968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Give state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7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7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7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1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Calculations vs. Languages</a:t>
            </a: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BCA39A-F972-47C9-8F30-342A5513A1A6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28600" y="2286000"/>
            <a:ext cx="2743200" cy="13239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 “calculation” is one that takes an input and outputs a value (or values)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52400" y="3886200"/>
            <a:ext cx="2667000" cy="1016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 “language” is a set of strings that meet certain criteria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581400" y="1981200"/>
            <a:ext cx="4191000" cy="163195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The “language” for a certain calculation is the set of strings of the form “&lt;input, output&gt;”, where the output corresponds to a valid calculated value for the input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334000" y="4495800"/>
            <a:ext cx="1293813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“&lt;0#0,0&gt;”</a:t>
            </a:r>
          </a:p>
          <a:p>
            <a:r>
              <a:rPr lang="en-US"/>
              <a:t>“&lt;0#1,1&gt;”</a:t>
            </a:r>
          </a:p>
          <a:p>
            <a:r>
              <a:rPr lang="en-US"/>
              <a:t>…</a:t>
            </a:r>
          </a:p>
          <a:p>
            <a:r>
              <a:rPr lang="en-US"/>
              <a:t>“&lt;2#4,6&gt;”</a:t>
            </a:r>
          </a:p>
          <a:p>
            <a:r>
              <a:rPr lang="en-US"/>
              <a:t>…</a:t>
            </a:r>
          </a:p>
          <a:p>
            <a:endParaRPr 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429000" y="4038600"/>
            <a:ext cx="58912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E.g., The language L</a:t>
            </a:r>
            <a:r>
              <a:rPr lang="en-US" baseline="-25000"/>
              <a:t>add</a:t>
            </a:r>
            <a:r>
              <a:rPr lang="en-US"/>
              <a:t> for the addition operation</a:t>
            </a:r>
          </a:p>
        </p:txBody>
      </p:sp>
      <p:sp>
        <p:nvSpPr>
          <p:cNvPr id="22" name="Right Arrow 21"/>
          <p:cNvSpPr>
            <a:spLocks noChangeArrowheads="1"/>
          </p:cNvSpPr>
          <p:nvPr/>
        </p:nvSpPr>
        <p:spPr bwMode="auto">
          <a:xfrm>
            <a:off x="3048000" y="3048000"/>
            <a:ext cx="457200" cy="76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" name="Right Arrow 22"/>
          <p:cNvSpPr>
            <a:spLocks noChangeArrowheads="1"/>
          </p:cNvSpPr>
          <p:nvPr/>
        </p:nvSpPr>
        <p:spPr bwMode="auto">
          <a:xfrm rot="-1733195">
            <a:off x="2790825" y="3836988"/>
            <a:ext cx="762000" cy="76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04800" y="6019800"/>
            <a:ext cx="519906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Membership question == verifying a solution</a:t>
            </a:r>
            <a:br>
              <a:rPr lang="en-US"/>
            </a:br>
            <a:r>
              <a:rPr lang="en-US"/>
              <a:t>e.g., is “&lt;15#12,27&gt;” a member of L</a:t>
            </a:r>
            <a:r>
              <a:rPr lang="en-US" baseline="-25000"/>
              <a:t>add </a:t>
            </a:r>
            <a:r>
              <a:rPr lang="en-US"/>
              <a:t>?  </a:t>
            </a:r>
            <a:endParaRPr lang="en-US" baseline="-25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/>
      <p:bldP spid="11" grpId="0"/>
      <p:bldP spid="22" grpId="0" animBg="1"/>
      <p:bldP spid="23" grpId="0" animBg="1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Language of the Turing Machines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i="1" smtClean="0">
                <a:solidFill>
                  <a:srgbClr val="FF0000"/>
                </a:solidFill>
              </a:rPr>
              <a:t>Recursive Enumerable (RE) language</a:t>
            </a:r>
          </a:p>
        </p:txBody>
      </p:sp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0E3B07-E2DF-4422-A9FA-E8D0A16FF8F7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6389" name="Oval 4"/>
          <p:cNvSpPr>
            <a:spLocks noChangeArrowheads="1"/>
          </p:cNvSpPr>
          <p:nvPr/>
        </p:nvSpPr>
        <p:spPr bwMode="auto">
          <a:xfrm>
            <a:off x="3048000" y="3733800"/>
            <a:ext cx="1143000" cy="1600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Regular</a:t>
            </a:r>
          </a:p>
          <a:p>
            <a:pPr algn="ctr"/>
            <a:r>
              <a:rPr lang="en-US" sz="1800"/>
              <a:t>(DFA)</a:t>
            </a:r>
          </a:p>
        </p:txBody>
      </p:sp>
      <p:sp>
        <p:nvSpPr>
          <p:cNvPr id="16390" name="Oval 5"/>
          <p:cNvSpPr>
            <a:spLocks noChangeArrowheads="1"/>
          </p:cNvSpPr>
          <p:nvPr/>
        </p:nvSpPr>
        <p:spPr bwMode="auto">
          <a:xfrm>
            <a:off x="2590800" y="3505200"/>
            <a:ext cx="3276600" cy="2514600"/>
          </a:xfrm>
          <a:prstGeom prst="ellipse">
            <a:avLst/>
          </a:prstGeom>
          <a:solidFill>
            <a:schemeClr val="accent1">
              <a:alpha val="901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2400"/>
              <a:t>Context-</a:t>
            </a:r>
            <a:br>
              <a:rPr lang="en-US" sz="2400"/>
            </a:br>
            <a:r>
              <a:rPr lang="en-US" sz="2400"/>
              <a:t>free</a:t>
            </a:r>
          </a:p>
          <a:p>
            <a:pPr algn="r"/>
            <a:r>
              <a:rPr lang="en-US" sz="2400"/>
              <a:t>(PDA)</a:t>
            </a:r>
          </a:p>
        </p:txBody>
      </p:sp>
      <p:sp>
        <p:nvSpPr>
          <p:cNvPr id="16391" name="Oval 6"/>
          <p:cNvSpPr>
            <a:spLocks noChangeArrowheads="1"/>
          </p:cNvSpPr>
          <p:nvPr/>
        </p:nvSpPr>
        <p:spPr bwMode="auto">
          <a:xfrm>
            <a:off x="2133600" y="3352800"/>
            <a:ext cx="4876800" cy="2819400"/>
          </a:xfrm>
          <a:prstGeom prst="ellipse">
            <a:avLst/>
          </a:prstGeom>
          <a:solidFill>
            <a:srgbClr val="CCFFCC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 rot="-5400000">
            <a:off x="5860256" y="4426744"/>
            <a:ext cx="11731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Context</a:t>
            </a:r>
          </a:p>
          <a:p>
            <a:r>
              <a:rPr lang="en-US"/>
              <a:t>sensitive</a:t>
            </a:r>
          </a:p>
        </p:txBody>
      </p:sp>
      <p:sp>
        <p:nvSpPr>
          <p:cNvPr id="16393" name="Oval 9"/>
          <p:cNvSpPr>
            <a:spLocks noChangeArrowheads="1"/>
          </p:cNvSpPr>
          <p:nvPr/>
        </p:nvSpPr>
        <p:spPr bwMode="auto">
          <a:xfrm>
            <a:off x="1905000" y="3124200"/>
            <a:ext cx="6781800" cy="3505200"/>
          </a:xfrm>
          <a:prstGeom prst="ellipse">
            <a:avLst/>
          </a:prstGeom>
          <a:solidFill>
            <a:srgbClr val="FFCC99">
              <a:alpha val="901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 rot="-5400000">
            <a:off x="6888956" y="4617244"/>
            <a:ext cx="15541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Recursively</a:t>
            </a:r>
            <a:br>
              <a:rPr lang="en-US"/>
            </a:br>
            <a:r>
              <a:rPr lang="en-US"/>
              <a:t>Enumerable</a:t>
            </a:r>
          </a:p>
        </p:txBody>
      </p:sp>
      <p:cxnSp>
        <p:nvCxnSpPr>
          <p:cNvPr id="16395" name="Straight Arrow Connector 11"/>
          <p:cNvCxnSpPr>
            <a:cxnSpLocks noChangeShapeType="1"/>
          </p:cNvCxnSpPr>
          <p:nvPr/>
        </p:nvCxnSpPr>
        <p:spPr bwMode="auto">
          <a:xfrm>
            <a:off x="6400800" y="2667000"/>
            <a:ext cx="0" cy="533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Variations of Turing Machines</a:t>
            </a:r>
          </a:p>
        </p:txBody>
      </p:sp>
      <p:sp>
        <p:nvSpPr>
          <p:cNvPr id="17411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E9C086-B32B-4C72-8662-46179CD89132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TMs with </a:t>
            </a:r>
            <a:r>
              <a:rPr lang="en-US" i="1" smtClean="0"/>
              <a:t>storage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1258887"/>
          </a:xfrm>
        </p:spPr>
        <p:txBody>
          <a:bodyPr/>
          <a:lstStyle/>
          <a:p>
            <a:pPr eaLnBrk="1" hangingPunct="1"/>
            <a:r>
              <a:rPr lang="en-US" smtClean="0"/>
              <a:t>E.g., TM for 01* + 10*</a:t>
            </a: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77D305-3E9B-4002-96FB-51D761F59F7A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1066800" y="3276600"/>
            <a:ext cx="1447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1066800" y="3733800"/>
            <a:ext cx="14478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storage</a:t>
            </a:r>
          </a:p>
        </p:txBody>
      </p:sp>
      <p:sp>
        <p:nvSpPr>
          <p:cNvPr id="18439" name="Freeform 42"/>
          <p:cNvSpPr>
            <a:spLocks/>
          </p:cNvSpPr>
          <p:nvPr/>
        </p:nvSpPr>
        <p:spPr bwMode="auto">
          <a:xfrm>
            <a:off x="1447800" y="4038600"/>
            <a:ext cx="152400" cy="914400"/>
          </a:xfrm>
          <a:custGeom>
            <a:avLst/>
            <a:gdLst>
              <a:gd name="T0" fmla="*/ 2147483647 w 189"/>
              <a:gd name="T1" fmla="*/ 0 h 568"/>
              <a:gd name="T2" fmla="*/ 2147483647 w 189"/>
              <a:gd name="T3" fmla="*/ 2147483647 h 568"/>
              <a:gd name="T4" fmla="*/ 2147483647 w 189"/>
              <a:gd name="T5" fmla="*/ 2147483647 h 568"/>
              <a:gd name="T6" fmla="*/ 2147483647 w 189"/>
              <a:gd name="T7" fmla="*/ 2147483647 h 568"/>
              <a:gd name="T8" fmla="*/ 2147483647 w 189"/>
              <a:gd name="T9" fmla="*/ 2147483647 h 568"/>
              <a:gd name="T10" fmla="*/ 2147483647 w 189"/>
              <a:gd name="T11" fmla="*/ 2147483647 h 5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9"/>
              <a:gd name="T19" fmla="*/ 0 h 568"/>
              <a:gd name="T20" fmla="*/ 189 w 189"/>
              <a:gd name="T21" fmla="*/ 568 h 5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9" h="568">
                <a:moveTo>
                  <a:pt x="29" y="0"/>
                </a:moveTo>
                <a:cubicBezTo>
                  <a:pt x="21" y="46"/>
                  <a:pt x="0" y="105"/>
                  <a:pt x="21" y="152"/>
                </a:cubicBezTo>
                <a:cubicBezTo>
                  <a:pt x="24" y="159"/>
                  <a:pt x="37" y="156"/>
                  <a:pt x="45" y="160"/>
                </a:cubicBezTo>
                <a:cubicBezTo>
                  <a:pt x="105" y="190"/>
                  <a:pt x="98" y="184"/>
                  <a:pt x="189" y="192"/>
                </a:cubicBezTo>
                <a:cubicBezTo>
                  <a:pt x="180" y="245"/>
                  <a:pt x="164" y="264"/>
                  <a:pt x="149" y="312"/>
                </a:cubicBezTo>
                <a:cubicBezTo>
                  <a:pt x="140" y="562"/>
                  <a:pt x="141" y="477"/>
                  <a:pt x="141" y="5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Text Box 43"/>
          <p:cNvSpPr txBox="1">
            <a:spLocks noChangeArrowheads="1"/>
          </p:cNvSpPr>
          <p:nvPr/>
        </p:nvSpPr>
        <p:spPr bwMode="auto">
          <a:xfrm>
            <a:off x="2530475" y="4419600"/>
            <a:ext cx="1398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Tape head</a:t>
            </a:r>
          </a:p>
        </p:txBody>
      </p:sp>
      <p:grpSp>
        <p:nvGrpSpPr>
          <p:cNvPr id="18441" name="Group 44"/>
          <p:cNvGrpSpPr>
            <a:grpSpLocks/>
          </p:cNvGrpSpPr>
          <p:nvPr/>
        </p:nvGrpSpPr>
        <p:grpSpPr bwMode="auto">
          <a:xfrm>
            <a:off x="228600" y="4953000"/>
            <a:ext cx="4495800" cy="457200"/>
            <a:chOff x="3168" y="3024"/>
            <a:chExt cx="2832" cy="288"/>
          </a:xfrm>
        </p:grpSpPr>
        <p:sp>
          <p:nvSpPr>
            <p:cNvPr id="18457" name="Rectangle 45"/>
            <p:cNvSpPr>
              <a:spLocks noChangeArrowheads="1"/>
            </p:cNvSpPr>
            <p:nvPr/>
          </p:nvSpPr>
          <p:spPr bwMode="auto">
            <a:xfrm>
              <a:off x="4377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folHlink"/>
                  </a:solidFill>
                </a:rPr>
                <a:t>1</a:t>
              </a:r>
            </a:p>
          </p:txBody>
        </p:sp>
        <p:sp>
          <p:nvSpPr>
            <p:cNvPr id="18458" name="Rectangle 46"/>
            <p:cNvSpPr>
              <a:spLocks noChangeArrowheads="1"/>
            </p:cNvSpPr>
            <p:nvPr/>
          </p:nvSpPr>
          <p:spPr bwMode="auto">
            <a:xfrm>
              <a:off x="4583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folHlink"/>
                  </a:solidFill>
                </a:rPr>
                <a:t>1</a:t>
              </a:r>
            </a:p>
          </p:txBody>
        </p:sp>
        <p:sp>
          <p:nvSpPr>
            <p:cNvPr id="18459" name="Rectangle 47"/>
            <p:cNvSpPr>
              <a:spLocks noChangeArrowheads="1"/>
            </p:cNvSpPr>
            <p:nvPr/>
          </p:nvSpPr>
          <p:spPr bwMode="auto">
            <a:xfrm>
              <a:off x="4789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folHlink"/>
                  </a:solidFill>
                </a:rPr>
                <a:t>1</a:t>
              </a:r>
            </a:p>
          </p:txBody>
        </p:sp>
        <p:sp>
          <p:nvSpPr>
            <p:cNvPr id="18460" name="Rectangle 48"/>
            <p:cNvSpPr>
              <a:spLocks noChangeArrowheads="1"/>
            </p:cNvSpPr>
            <p:nvPr/>
          </p:nvSpPr>
          <p:spPr bwMode="auto">
            <a:xfrm>
              <a:off x="4995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folHlink"/>
                  </a:solidFill>
                </a:rPr>
                <a:t>1</a:t>
              </a:r>
            </a:p>
          </p:txBody>
        </p:sp>
        <p:sp>
          <p:nvSpPr>
            <p:cNvPr id="18461" name="Rectangle 49"/>
            <p:cNvSpPr>
              <a:spLocks noChangeArrowheads="1"/>
            </p:cNvSpPr>
            <p:nvPr/>
          </p:nvSpPr>
          <p:spPr bwMode="auto">
            <a:xfrm>
              <a:off x="4171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folHlink"/>
                  </a:solidFill>
                </a:rPr>
                <a:t>1</a:t>
              </a:r>
            </a:p>
          </p:txBody>
        </p:sp>
        <p:sp>
          <p:nvSpPr>
            <p:cNvPr id="18462" name="Rectangle 50"/>
            <p:cNvSpPr>
              <a:spLocks noChangeArrowheads="1"/>
            </p:cNvSpPr>
            <p:nvPr/>
          </p:nvSpPr>
          <p:spPr bwMode="auto">
            <a:xfrm>
              <a:off x="3965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hlink"/>
                  </a:solidFill>
                </a:rPr>
                <a:t>0</a:t>
              </a:r>
              <a:endParaRPr lang="en-US" sz="1600"/>
            </a:p>
          </p:txBody>
        </p:sp>
        <p:sp>
          <p:nvSpPr>
            <p:cNvPr id="18463" name="Rectangle 51"/>
            <p:cNvSpPr>
              <a:spLocks noChangeArrowheads="1"/>
            </p:cNvSpPr>
            <p:nvPr/>
          </p:nvSpPr>
          <p:spPr bwMode="auto">
            <a:xfrm>
              <a:off x="5201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18464" name="Rectangle 52"/>
            <p:cNvSpPr>
              <a:spLocks noChangeArrowheads="1"/>
            </p:cNvSpPr>
            <p:nvPr/>
          </p:nvSpPr>
          <p:spPr bwMode="auto">
            <a:xfrm>
              <a:off x="5407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18465" name="Rectangle 53"/>
            <p:cNvSpPr>
              <a:spLocks noChangeArrowheads="1"/>
            </p:cNvSpPr>
            <p:nvPr/>
          </p:nvSpPr>
          <p:spPr bwMode="auto">
            <a:xfrm>
              <a:off x="3759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18466" name="Rectangle 54"/>
            <p:cNvSpPr>
              <a:spLocks noChangeArrowheads="1"/>
            </p:cNvSpPr>
            <p:nvPr/>
          </p:nvSpPr>
          <p:spPr bwMode="auto">
            <a:xfrm>
              <a:off x="3552" y="3024"/>
              <a:ext cx="20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18467" name="Line 55"/>
            <p:cNvSpPr>
              <a:spLocks noChangeShapeType="1"/>
            </p:cNvSpPr>
            <p:nvPr/>
          </p:nvSpPr>
          <p:spPr bwMode="auto">
            <a:xfrm>
              <a:off x="3552" y="3024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8" name="Line 56"/>
            <p:cNvSpPr>
              <a:spLocks noChangeShapeType="1"/>
            </p:cNvSpPr>
            <p:nvPr/>
          </p:nvSpPr>
          <p:spPr bwMode="auto">
            <a:xfrm>
              <a:off x="3552" y="3296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9" name="Line 57"/>
            <p:cNvSpPr>
              <a:spLocks noChangeShapeType="1"/>
            </p:cNvSpPr>
            <p:nvPr/>
          </p:nvSpPr>
          <p:spPr bwMode="auto">
            <a:xfrm>
              <a:off x="3552" y="3024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0" name="Line 58"/>
            <p:cNvSpPr>
              <a:spLocks noChangeShapeType="1"/>
            </p:cNvSpPr>
            <p:nvPr/>
          </p:nvSpPr>
          <p:spPr bwMode="auto">
            <a:xfrm>
              <a:off x="3759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1" name="Line 59"/>
            <p:cNvSpPr>
              <a:spLocks noChangeShapeType="1"/>
            </p:cNvSpPr>
            <p:nvPr/>
          </p:nvSpPr>
          <p:spPr bwMode="auto">
            <a:xfrm>
              <a:off x="3965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2" name="Line 60"/>
            <p:cNvSpPr>
              <a:spLocks noChangeShapeType="1"/>
            </p:cNvSpPr>
            <p:nvPr/>
          </p:nvSpPr>
          <p:spPr bwMode="auto">
            <a:xfrm>
              <a:off x="5613" y="3024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3" name="Line 61"/>
            <p:cNvSpPr>
              <a:spLocks noChangeShapeType="1"/>
            </p:cNvSpPr>
            <p:nvPr/>
          </p:nvSpPr>
          <p:spPr bwMode="auto">
            <a:xfrm>
              <a:off x="5407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4" name="Line 62"/>
            <p:cNvSpPr>
              <a:spLocks noChangeShapeType="1"/>
            </p:cNvSpPr>
            <p:nvPr/>
          </p:nvSpPr>
          <p:spPr bwMode="auto">
            <a:xfrm>
              <a:off x="4171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5" name="Line 63"/>
            <p:cNvSpPr>
              <a:spLocks noChangeShapeType="1"/>
            </p:cNvSpPr>
            <p:nvPr/>
          </p:nvSpPr>
          <p:spPr bwMode="auto">
            <a:xfrm>
              <a:off x="4377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6" name="Line 64"/>
            <p:cNvSpPr>
              <a:spLocks noChangeShapeType="1"/>
            </p:cNvSpPr>
            <p:nvPr/>
          </p:nvSpPr>
          <p:spPr bwMode="auto">
            <a:xfrm>
              <a:off x="5201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7" name="Line 65"/>
            <p:cNvSpPr>
              <a:spLocks noChangeShapeType="1"/>
            </p:cNvSpPr>
            <p:nvPr/>
          </p:nvSpPr>
          <p:spPr bwMode="auto">
            <a:xfrm>
              <a:off x="4995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8" name="Line 66"/>
            <p:cNvSpPr>
              <a:spLocks noChangeShapeType="1"/>
            </p:cNvSpPr>
            <p:nvPr/>
          </p:nvSpPr>
          <p:spPr bwMode="auto">
            <a:xfrm>
              <a:off x="4789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9" name="Line 67"/>
            <p:cNvSpPr>
              <a:spLocks noChangeShapeType="1"/>
            </p:cNvSpPr>
            <p:nvPr/>
          </p:nvSpPr>
          <p:spPr bwMode="auto">
            <a:xfrm>
              <a:off x="4583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0" name="Line 68"/>
            <p:cNvSpPr>
              <a:spLocks noChangeShapeType="1"/>
            </p:cNvSpPr>
            <p:nvPr/>
          </p:nvSpPr>
          <p:spPr bwMode="auto">
            <a:xfrm>
              <a:off x="3168" y="30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1" name="Line 69"/>
            <p:cNvSpPr>
              <a:spLocks noChangeShapeType="1"/>
            </p:cNvSpPr>
            <p:nvPr/>
          </p:nvSpPr>
          <p:spPr bwMode="auto">
            <a:xfrm>
              <a:off x="3168" y="33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2" name="Line 70"/>
            <p:cNvSpPr>
              <a:spLocks noChangeShapeType="1"/>
            </p:cNvSpPr>
            <p:nvPr/>
          </p:nvSpPr>
          <p:spPr bwMode="auto">
            <a:xfrm>
              <a:off x="5616" y="30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3" name="Line 71"/>
            <p:cNvSpPr>
              <a:spLocks noChangeShapeType="1"/>
            </p:cNvSpPr>
            <p:nvPr/>
          </p:nvSpPr>
          <p:spPr bwMode="auto">
            <a:xfrm>
              <a:off x="5616" y="326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4" name="Text Box 72"/>
            <p:cNvSpPr txBox="1">
              <a:spLocks noChangeArrowheads="1"/>
            </p:cNvSpPr>
            <p:nvPr/>
          </p:nvSpPr>
          <p:spPr bwMode="auto">
            <a:xfrm>
              <a:off x="5676" y="3053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…</a:t>
              </a:r>
            </a:p>
          </p:txBody>
        </p:sp>
      </p:grpSp>
      <p:sp>
        <p:nvSpPr>
          <p:cNvPr id="16394" name="Text Box 73"/>
          <p:cNvSpPr txBox="1">
            <a:spLocks noChangeArrowheads="1"/>
          </p:cNvSpPr>
          <p:nvPr/>
        </p:nvSpPr>
        <p:spPr bwMode="auto">
          <a:xfrm>
            <a:off x="5165725" y="3306763"/>
            <a:ext cx="3171825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/>
              <a:t>Transition function </a:t>
            </a:r>
            <a:r>
              <a:rPr lang="en-US" u="sng">
                <a:sym typeface="Symbol" pitchFamily="28" charset="2"/>
              </a:rPr>
              <a:t>:</a:t>
            </a:r>
          </a:p>
          <a:p>
            <a:endParaRPr lang="en-US">
              <a:sym typeface="Symbol" pitchFamily="28" charset="2"/>
            </a:endParaRPr>
          </a:p>
          <a:p>
            <a:pPr>
              <a:buFontTx/>
              <a:buChar char="•"/>
            </a:pPr>
            <a:r>
              <a:rPr lang="en-US"/>
              <a:t> </a:t>
            </a:r>
            <a:r>
              <a:rPr lang="en-US">
                <a:sym typeface="Symbol" pitchFamily="28" charset="2"/>
              </a:rPr>
              <a:t>([q</a:t>
            </a:r>
            <a:r>
              <a:rPr lang="en-US" baseline="-25000"/>
              <a:t>0</a:t>
            </a:r>
            <a:r>
              <a:rPr lang="en-US">
                <a:sym typeface="Symbol" pitchFamily="28" charset="2"/>
              </a:rPr>
              <a:t>,B],a) = ([q</a:t>
            </a:r>
            <a:r>
              <a:rPr lang="en-US" baseline="-25000"/>
              <a:t>1</a:t>
            </a:r>
            <a:r>
              <a:rPr lang="en-US">
                <a:sym typeface="Symbol" pitchFamily="28" charset="2"/>
              </a:rPr>
              <a:t>,a], a, R)</a:t>
            </a:r>
          </a:p>
          <a:p>
            <a:endParaRPr lang="en-US">
              <a:sym typeface="Symbol" pitchFamily="28" charset="2"/>
            </a:endParaRPr>
          </a:p>
          <a:p>
            <a:pPr>
              <a:buFontTx/>
              <a:buChar char="•"/>
            </a:pPr>
            <a:r>
              <a:rPr lang="en-US">
                <a:sym typeface="Symbol" pitchFamily="28" charset="2"/>
              </a:rPr>
              <a:t> ([q</a:t>
            </a:r>
            <a:r>
              <a:rPr lang="en-US" baseline="-25000"/>
              <a:t>1</a:t>
            </a:r>
            <a:r>
              <a:rPr lang="en-US">
                <a:sym typeface="Symbol" pitchFamily="28" charset="2"/>
              </a:rPr>
              <a:t>,a],a) = ([q</a:t>
            </a:r>
            <a:r>
              <a:rPr lang="en-US" baseline="-25000"/>
              <a:t>1</a:t>
            </a:r>
            <a:r>
              <a:rPr lang="en-US">
                <a:sym typeface="Symbol" pitchFamily="28" charset="2"/>
              </a:rPr>
              <a:t>,a], a, R)</a:t>
            </a:r>
          </a:p>
          <a:p>
            <a:pPr>
              <a:buFontTx/>
              <a:buChar char="•"/>
            </a:pPr>
            <a:endParaRPr lang="en-US">
              <a:sym typeface="Symbol" pitchFamily="28" charset="2"/>
            </a:endParaRPr>
          </a:p>
          <a:p>
            <a:pPr>
              <a:buFontTx/>
              <a:buChar char="•"/>
            </a:pPr>
            <a:r>
              <a:rPr lang="en-US">
                <a:sym typeface="Symbol" pitchFamily="28" charset="2"/>
              </a:rPr>
              <a:t> ([q</a:t>
            </a:r>
            <a:r>
              <a:rPr lang="en-US" baseline="-25000"/>
              <a:t>1</a:t>
            </a:r>
            <a:r>
              <a:rPr lang="en-US">
                <a:sym typeface="Symbol" pitchFamily="28" charset="2"/>
              </a:rPr>
              <a:t>,a],B) = ([q</a:t>
            </a:r>
            <a:r>
              <a:rPr lang="en-US" baseline="-25000"/>
              <a:t>2</a:t>
            </a:r>
            <a:r>
              <a:rPr lang="en-US">
                <a:sym typeface="Symbol" pitchFamily="28" charset="2"/>
              </a:rPr>
              <a:t>,B], B, R)</a:t>
            </a:r>
          </a:p>
          <a:p>
            <a:pPr>
              <a:buFontTx/>
              <a:buChar char="•"/>
            </a:pPr>
            <a:endParaRPr lang="en-US">
              <a:sym typeface="Symbol" pitchFamily="28" charset="2"/>
            </a:endParaRPr>
          </a:p>
        </p:txBody>
      </p:sp>
      <p:sp>
        <p:nvSpPr>
          <p:cNvPr id="18443" name="Text Box 74"/>
          <p:cNvSpPr txBox="1">
            <a:spLocks noChangeArrowheads="1"/>
          </p:cNvSpPr>
          <p:nvPr/>
        </p:nvSpPr>
        <p:spPr bwMode="auto">
          <a:xfrm>
            <a:off x="228600" y="6172200"/>
            <a:ext cx="636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folHlink"/>
                </a:solidFill>
              </a:rPr>
              <a:t>[q,a]:</a:t>
            </a:r>
          </a:p>
        </p:txBody>
      </p:sp>
      <p:sp>
        <p:nvSpPr>
          <p:cNvPr id="18444" name="Text Box 75"/>
          <p:cNvSpPr txBox="1">
            <a:spLocks noChangeArrowheads="1"/>
          </p:cNvSpPr>
          <p:nvPr/>
        </p:nvSpPr>
        <p:spPr bwMode="auto">
          <a:xfrm>
            <a:off x="884238" y="6200775"/>
            <a:ext cx="25447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folHlink"/>
                </a:solidFill>
              </a:rPr>
              <a:t>  where q is current state, </a:t>
            </a:r>
          </a:p>
          <a:p>
            <a:r>
              <a:rPr lang="en-US" sz="1600">
                <a:solidFill>
                  <a:schemeClr val="folHlink"/>
                </a:solidFill>
              </a:rPr>
              <a:t>a is the symbol in storage </a:t>
            </a:r>
          </a:p>
        </p:txBody>
      </p:sp>
      <p:sp>
        <p:nvSpPr>
          <p:cNvPr id="18445" name="Line 76"/>
          <p:cNvSpPr>
            <a:spLocks noChangeShapeType="1"/>
          </p:cNvSpPr>
          <p:nvPr/>
        </p:nvSpPr>
        <p:spPr bwMode="auto">
          <a:xfrm>
            <a:off x="152400" y="60960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6" name="Line 77"/>
          <p:cNvSpPr>
            <a:spLocks noChangeShapeType="1"/>
          </p:cNvSpPr>
          <p:nvPr/>
        </p:nvSpPr>
        <p:spPr bwMode="auto">
          <a:xfrm>
            <a:off x="3352800" y="58674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7" name="Line 78"/>
          <p:cNvSpPr>
            <a:spLocks noChangeShapeType="1"/>
          </p:cNvSpPr>
          <p:nvPr/>
        </p:nvSpPr>
        <p:spPr bwMode="auto">
          <a:xfrm>
            <a:off x="6248400" y="4572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8" name="Line 79"/>
          <p:cNvSpPr>
            <a:spLocks noChangeShapeType="1"/>
          </p:cNvSpPr>
          <p:nvPr/>
        </p:nvSpPr>
        <p:spPr bwMode="auto">
          <a:xfrm>
            <a:off x="7620000" y="4572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904" name="Text Box 80"/>
          <p:cNvSpPr txBox="1">
            <a:spLocks noChangeArrowheads="1"/>
          </p:cNvSpPr>
          <p:nvPr/>
        </p:nvSpPr>
        <p:spPr bwMode="auto">
          <a:xfrm>
            <a:off x="4175125" y="5962650"/>
            <a:ext cx="3779838" cy="711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Are the standard TMs </a:t>
            </a:r>
          </a:p>
          <a:p>
            <a:r>
              <a:rPr lang="en-US"/>
              <a:t>equivalent to TMs with storage?</a:t>
            </a: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8229600" y="5943600"/>
            <a:ext cx="603250" cy="400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Yes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486400" y="609600"/>
            <a:ext cx="3657600" cy="7080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Generic description</a:t>
            </a:r>
          </a:p>
          <a:p>
            <a:r>
              <a:rPr lang="en-US"/>
              <a:t>Will work for both a=0 and a=1</a:t>
            </a:r>
          </a:p>
        </p:txBody>
      </p:sp>
      <p:sp>
        <p:nvSpPr>
          <p:cNvPr id="49" name="Line Callout 2 48"/>
          <p:cNvSpPr>
            <a:spLocks/>
          </p:cNvSpPr>
          <p:nvPr/>
        </p:nvSpPr>
        <p:spPr bwMode="auto">
          <a:xfrm>
            <a:off x="3886200" y="2667000"/>
            <a:ext cx="914400" cy="5334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56352"/>
              <a:gd name="adj6" fmla="val 20229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400"/>
              <a:t>Current state</a:t>
            </a:r>
          </a:p>
        </p:txBody>
      </p:sp>
      <p:sp>
        <p:nvSpPr>
          <p:cNvPr id="50" name="Line Callout 2 49"/>
          <p:cNvSpPr>
            <a:spLocks/>
          </p:cNvSpPr>
          <p:nvPr/>
        </p:nvSpPr>
        <p:spPr bwMode="auto">
          <a:xfrm>
            <a:off x="5334000" y="2438400"/>
            <a:ext cx="838200" cy="7620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97338"/>
              <a:gd name="adj6" fmla="val 7984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400"/>
              <a:t>Current Storage symbol</a:t>
            </a:r>
          </a:p>
        </p:txBody>
      </p:sp>
      <p:sp>
        <p:nvSpPr>
          <p:cNvPr id="51" name="Line Callout 2 50"/>
          <p:cNvSpPr>
            <a:spLocks/>
          </p:cNvSpPr>
          <p:nvPr/>
        </p:nvSpPr>
        <p:spPr bwMode="auto">
          <a:xfrm>
            <a:off x="6477000" y="2514600"/>
            <a:ext cx="762000" cy="5334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72421"/>
              <a:gd name="adj6" fmla="val -12292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400"/>
              <a:t>Tape symbol</a:t>
            </a:r>
          </a:p>
        </p:txBody>
      </p:sp>
      <p:sp>
        <p:nvSpPr>
          <p:cNvPr id="52" name="Line Callout 2 51"/>
          <p:cNvSpPr>
            <a:spLocks/>
          </p:cNvSpPr>
          <p:nvPr/>
        </p:nvSpPr>
        <p:spPr bwMode="auto">
          <a:xfrm>
            <a:off x="7696200" y="2514600"/>
            <a:ext cx="685800" cy="5334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79565"/>
              <a:gd name="adj6" fmla="val -9527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400"/>
              <a:t>Next state</a:t>
            </a:r>
          </a:p>
        </p:txBody>
      </p:sp>
      <p:sp>
        <p:nvSpPr>
          <p:cNvPr id="53" name="Line Callout 2 52"/>
          <p:cNvSpPr>
            <a:spLocks/>
          </p:cNvSpPr>
          <p:nvPr/>
        </p:nvSpPr>
        <p:spPr bwMode="auto">
          <a:xfrm>
            <a:off x="8305800" y="2819400"/>
            <a:ext cx="838200" cy="7620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9838"/>
              <a:gd name="adj6" fmla="val -11560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400"/>
              <a:t>New Storage symbol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build="p"/>
      <p:bldP spid="16394" grpId="0"/>
      <p:bldP spid="461904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smtClean="0"/>
              <a:t>Standard TMs are equivalent to TMs with storage -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8" charset="2"/>
              <a:buNone/>
            </a:pPr>
            <a:r>
              <a:rPr lang="en-US" sz="2800" i="1" u="sng" smtClean="0"/>
              <a:t>Claim:</a:t>
            </a:r>
            <a:r>
              <a:rPr lang="en-US" sz="2800" i="1" smtClean="0"/>
              <a:t> Every TM w/ storage can be simulated by a TM w/o storage as follows:</a:t>
            </a:r>
          </a:p>
          <a:p>
            <a:pPr lvl="1"/>
            <a:r>
              <a:rPr lang="en-US" smtClean="0"/>
              <a:t>For every [state, symbol] combination in the TM w/ storage:</a:t>
            </a:r>
          </a:p>
          <a:p>
            <a:pPr lvl="2"/>
            <a:r>
              <a:rPr lang="en-US" smtClean="0"/>
              <a:t>Create a new state in the TM w/o storage</a:t>
            </a:r>
          </a:p>
          <a:p>
            <a:pPr lvl="2"/>
            <a:r>
              <a:rPr lang="en-US" smtClean="0"/>
              <a:t>Define transitions induced by TM w/ storage</a:t>
            </a:r>
          </a:p>
          <a:p>
            <a:pPr>
              <a:buFont typeface="Wingdings" pitchFamily="28" charset="2"/>
              <a:buNone/>
            </a:pPr>
            <a:endParaRPr lang="en-US" sz="2400" smtClean="0"/>
          </a:p>
          <a:p>
            <a:pPr>
              <a:buFont typeface="Wingdings" pitchFamily="28" charset="2"/>
              <a:buNone/>
            </a:pPr>
            <a:r>
              <a:rPr lang="en-US" sz="2400" smtClean="0"/>
              <a:t>Since there are only finite number of states and symbols in the TM with storage, the number of states in the TM without storage will also be finite 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9A4A8C-2539-4701-A6E3-A6AA1487130F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i="1" smtClean="0"/>
              <a:t>Multi-track</a:t>
            </a:r>
            <a:r>
              <a:rPr lang="en-US" smtClean="0"/>
              <a:t> Turing Machines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TM with multiple tracks, </a:t>
            </a:r>
            <a:br>
              <a:rPr lang="en-US" smtClean="0"/>
            </a:br>
            <a:r>
              <a:rPr lang="en-US" smtClean="0"/>
              <a:t>but just one unified tape head</a:t>
            </a:r>
            <a:endParaRPr lang="en-US" i="1" smtClean="0"/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256E46-EDA6-4342-9B00-FD31B180B9CF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3810000" y="3200400"/>
            <a:ext cx="1600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control</a:t>
            </a:r>
          </a:p>
        </p:txBody>
      </p:sp>
      <p:graphicFrame>
        <p:nvGraphicFramePr>
          <p:cNvPr id="469017" name="Group 25"/>
          <p:cNvGraphicFramePr>
            <a:graphicFrameLocks noGrp="1"/>
          </p:cNvGraphicFramePr>
          <p:nvPr/>
        </p:nvGraphicFramePr>
        <p:xfrm>
          <a:off x="3124200" y="4800600"/>
          <a:ext cx="3124200" cy="365125"/>
        </p:xfrm>
        <a:graphic>
          <a:graphicData uri="http://schemas.openxmlformats.org/drawingml/2006/table">
            <a:tbl>
              <a:tblPr/>
              <a:tblGrid>
                <a:gridCol w="520700"/>
                <a:gridCol w="520700"/>
                <a:gridCol w="520700"/>
                <a:gridCol w="520700"/>
                <a:gridCol w="520700"/>
                <a:gridCol w="5207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02" name="Text Box 26"/>
          <p:cNvSpPr txBox="1">
            <a:spLocks noChangeArrowheads="1"/>
          </p:cNvSpPr>
          <p:nvPr/>
        </p:nvSpPr>
        <p:spPr bwMode="auto">
          <a:xfrm>
            <a:off x="2609850" y="474345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0503" name="Line 28"/>
          <p:cNvSpPr>
            <a:spLocks noChangeShapeType="1"/>
          </p:cNvSpPr>
          <p:nvPr/>
        </p:nvSpPr>
        <p:spPr bwMode="auto">
          <a:xfrm>
            <a:off x="25146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4" name="Line 29"/>
          <p:cNvSpPr>
            <a:spLocks noChangeShapeType="1"/>
          </p:cNvSpPr>
          <p:nvPr/>
        </p:nvSpPr>
        <p:spPr bwMode="auto">
          <a:xfrm>
            <a:off x="25146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5" name="Text Box 30"/>
          <p:cNvSpPr txBox="1">
            <a:spLocks noChangeArrowheads="1"/>
          </p:cNvSpPr>
          <p:nvPr/>
        </p:nvSpPr>
        <p:spPr bwMode="auto">
          <a:xfrm>
            <a:off x="6267450" y="472440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0506" name="Line 31"/>
          <p:cNvSpPr>
            <a:spLocks noChangeShapeType="1"/>
          </p:cNvSpPr>
          <p:nvPr/>
        </p:nvSpPr>
        <p:spPr bwMode="auto">
          <a:xfrm>
            <a:off x="6172200" y="47815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07" name="Line 32"/>
          <p:cNvSpPr>
            <a:spLocks noChangeShapeType="1"/>
          </p:cNvSpPr>
          <p:nvPr/>
        </p:nvSpPr>
        <p:spPr bwMode="auto">
          <a:xfrm>
            <a:off x="6172200" y="51625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69025" name="Group 33"/>
          <p:cNvGraphicFramePr>
            <a:graphicFrameLocks noGrp="1"/>
          </p:cNvGraphicFramePr>
          <p:nvPr/>
        </p:nvGraphicFramePr>
        <p:xfrm>
          <a:off x="3124200" y="5181600"/>
          <a:ext cx="3124200" cy="365125"/>
        </p:xfrm>
        <a:graphic>
          <a:graphicData uri="http://schemas.openxmlformats.org/drawingml/2006/table">
            <a:tbl>
              <a:tblPr/>
              <a:tblGrid>
                <a:gridCol w="520700"/>
                <a:gridCol w="520700"/>
                <a:gridCol w="520700"/>
                <a:gridCol w="520700"/>
                <a:gridCol w="520700"/>
                <a:gridCol w="5207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24" name="Text Box 49"/>
          <p:cNvSpPr txBox="1">
            <a:spLocks noChangeArrowheads="1"/>
          </p:cNvSpPr>
          <p:nvPr/>
        </p:nvSpPr>
        <p:spPr bwMode="auto">
          <a:xfrm>
            <a:off x="2609850" y="520065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0525" name="Line 50"/>
          <p:cNvSpPr>
            <a:spLocks noChangeShapeType="1"/>
          </p:cNvSpPr>
          <p:nvPr/>
        </p:nvSpPr>
        <p:spPr bwMode="auto">
          <a:xfrm>
            <a:off x="25146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6" name="Line 51"/>
          <p:cNvSpPr>
            <a:spLocks noChangeShapeType="1"/>
          </p:cNvSpPr>
          <p:nvPr/>
        </p:nvSpPr>
        <p:spPr bwMode="auto">
          <a:xfrm>
            <a:off x="2514600" y="5562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7" name="Text Box 52"/>
          <p:cNvSpPr txBox="1">
            <a:spLocks noChangeArrowheads="1"/>
          </p:cNvSpPr>
          <p:nvPr/>
        </p:nvSpPr>
        <p:spPr bwMode="auto">
          <a:xfrm>
            <a:off x="6267450" y="510540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0528" name="Line 53"/>
          <p:cNvSpPr>
            <a:spLocks noChangeShapeType="1"/>
          </p:cNvSpPr>
          <p:nvPr/>
        </p:nvSpPr>
        <p:spPr bwMode="auto">
          <a:xfrm>
            <a:off x="61722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9" name="Line 54"/>
          <p:cNvSpPr>
            <a:spLocks noChangeShapeType="1"/>
          </p:cNvSpPr>
          <p:nvPr/>
        </p:nvSpPr>
        <p:spPr bwMode="auto">
          <a:xfrm>
            <a:off x="6172200" y="55435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69047" name="Group 55"/>
          <p:cNvGraphicFramePr>
            <a:graphicFrameLocks noGrp="1"/>
          </p:cNvGraphicFramePr>
          <p:nvPr/>
        </p:nvGraphicFramePr>
        <p:xfrm>
          <a:off x="3124200" y="5943600"/>
          <a:ext cx="3124200" cy="365125"/>
        </p:xfrm>
        <a:graphic>
          <a:graphicData uri="http://schemas.openxmlformats.org/drawingml/2006/table">
            <a:tbl>
              <a:tblPr/>
              <a:tblGrid>
                <a:gridCol w="520700"/>
                <a:gridCol w="520700"/>
                <a:gridCol w="520700"/>
                <a:gridCol w="520700"/>
                <a:gridCol w="520700"/>
                <a:gridCol w="5207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46" name="Text Box 71"/>
          <p:cNvSpPr txBox="1">
            <a:spLocks noChangeArrowheads="1"/>
          </p:cNvSpPr>
          <p:nvPr/>
        </p:nvSpPr>
        <p:spPr bwMode="auto">
          <a:xfrm>
            <a:off x="2609850" y="588645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0547" name="Line 72"/>
          <p:cNvSpPr>
            <a:spLocks noChangeShapeType="1"/>
          </p:cNvSpPr>
          <p:nvPr/>
        </p:nvSpPr>
        <p:spPr bwMode="auto">
          <a:xfrm>
            <a:off x="2514600" y="594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48" name="Line 73"/>
          <p:cNvSpPr>
            <a:spLocks noChangeShapeType="1"/>
          </p:cNvSpPr>
          <p:nvPr/>
        </p:nvSpPr>
        <p:spPr bwMode="auto">
          <a:xfrm>
            <a:off x="2514600" y="6324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49" name="Text Box 74"/>
          <p:cNvSpPr txBox="1">
            <a:spLocks noChangeArrowheads="1"/>
          </p:cNvSpPr>
          <p:nvPr/>
        </p:nvSpPr>
        <p:spPr bwMode="auto">
          <a:xfrm>
            <a:off x="6267450" y="586740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0550" name="Line 75"/>
          <p:cNvSpPr>
            <a:spLocks noChangeShapeType="1"/>
          </p:cNvSpPr>
          <p:nvPr/>
        </p:nvSpPr>
        <p:spPr bwMode="auto">
          <a:xfrm>
            <a:off x="6172200" y="59245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51" name="Line 76"/>
          <p:cNvSpPr>
            <a:spLocks noChangeShapeType="1"/>
          </p:cNvSpPr>
          <p:nvPr/>
        </p:nvSpPr>
        <p:spPr bwMode="auto">
          <a:xfrm>
            <a:off x="6172200" y="63055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52" name="Freeform 79"/>
          <p:cNvSpPr>
            <a:spLocks/>
          </p:cNvSpPr>
          <p:nvPr/>
        </p:nvSpPr>
        <p:spPr bwMode="auto">
          <a:xfrm>
            <a:off x="3886200" y="4114800"/>
            <a:ext cx="609600" cy="1981200"/>
          </a:xfrm>
          <a:custGeom>
            <a:avLst/>
            <a:gdLst>
              <a:gd name="T0" fmla="*/ 2147483647 w 392"/>
              <a:gd name="T1" fmla="*/ 0 h 1120"/>
              <a:gd name="T2" fmla="*/ 2147483647 w 392"/>
              <a:gd name="T3" fmla="*/ 2147483647 h 1120"/>
              <a:gd name="T4" fmla="*/ 2147483647 w 392"/>
              <a:gd name="T5" fmla="*/ 2147483647 h 1120"/>
              <a:gd name="T6" fmla="*/ 2147483647 w 392"/>
              <a:gd name="T7" fmla="*/ 2147483647 h 1120"/>
              <a:gd name="T8" fmla="*/ 2147483647 w 392"/>
              <a:gd name="T9" fmla="*/ 2147483647 h 1120"/>
              <a:gd name="T10" fmla="*/ 2147483647 w 392"/>
              <a:gd name="T11" fmla="*/ 2147483647 h 1120"/>
              <a:gd name="T12" fmla="*/ 2147483647 w 392"/>
              <a:gd name="T13" fmla="*/ 2147483647 h 1120"/>
              <a:gd name="T14" fmla="*/ 2147483647 w 392"/>
              <a:gd name="T15" fmla="*/ 2147483647 h 1120"/>
              <a:gd name="T16" fmla="*/ 2147483647 w 392"/>
              <a:gd name="T17" fmla="*/ 2147483647 h 1120"/>
              <a:gd name="T18" fmla="*/ 0 w 392"/>
              <a:gd name="T19" fmla="*/ 2147483647 h 1120"/>
              <a:gd name="T20" fmla="*/ 2147483647 w 392"/>
              <a:gd name="T21" fmla="*/ 2147483647 h 112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92"/>
              <a:gd name="T34" fmla="*/ 0 h 1120"/>
              <a:gd name="T35" fmla="*/ 392 w 392"/>
              <a:gd name="T36" fmla="*/ 1120 h 112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92" h="1120">
                <a:moveTo>
                  <a:pt x="392" y="0"/>
                </a:moveTo>
                <a:cubicBezTo>
                  <a:pt x="373" y="6"/>
                  <a:pt x="352" y="6"/>
                  <a:pt x="336" y="16"/>
                </a:cubicBezTo>
                <a:cubicBezTo>
                  <a:pt x="326" y="21"/>
                  <a:pt x="321" y="33"/>
                  <a:pt x="312" y="40"/>
                </a:cubicBezTo>
                <a:cubicBezTo>
                  <a:pt x="304" y="44"/>
                  <a:pt x="295" y="43"/>
                  <a:pt x="288" y="48"/>
                </a:cubicBezTo>
                <a:cubicBezTo>
                  <a:pt x="271" y="57"/>
                  <a:pt x="240" y="80"/>
                  <a:pt x="240" y="80"/>
                </a:cubicBezTo>
                <a:cubicBezTo>
                  <a:pt x="220" y="138"/>
                  <a:pt x="178" y="188"/>
                  <a:pt x="144" y="240"/>
                </a:cubicBezTo>
                <a:cubicBezTo>
                  <a:pt x="121" y="274"/>
                  <a:pt x="136" y="267"/>
                  <a:pt x="112" y="296"/>
                </a:cubicBezTo>
                <a:cubicBezTo>
                  <a:pt x="102" y="307"/>
                  <a:pt x="89" y="316"/>
                  <a:pt x="80" y="328"/>
                </a:cubicBezTo>
                <a:cubicBezTo>
                  <a:pt x="62" y="348"/>
                  <a:pt x="32" y="392"/>
                  <a:pt x="32" y="392"/>
                </a:cubicBezTo>
                <a:cubicBezTo>
                  <a:pt x="19" y="428"/>
                  <a:pt x="9" y="466"/>
                  <a:pt x="0" y="504"/>
                </a:cubicBezTo>
                <a:cubicBezTo>
                  <a:pt x="6" y="709"/>
                  <a:pt x="16" y="914"/>
                  <a:pt x="16" y="112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53" name="Text Box 80"/>
          <p:cNvSpPr txBox="1">
            <a:spLocks noChangeArrowheads="1"/>
          </p:cNvSpPr>
          <p:nvPr/>
        </p:nvSpPr>
        <p:spPr bwMode="auto">
          <a:xfrm>
            <a:off x="1431925" y="4743450"/>
            <a:ext cx="10302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Track 1</a:t>
            </a:r>
          </a:p>
        </p:txBody>
      </p:sp>
      <p:sp>
        <p:nvSpPr>
          <p:cNvPr id="20554" name="Text Box 81"/>
          <p:cNvSpPr txBox="1">
            <a:spLocks noChangeArrowheads="1"/>
          </p:cNvSpPr>
          <p:nvPr/>
        </p:nvSpPr>
        <p:spPr bwMode="auto">
          <a:xfrm>
            <a:off x="1371600" y="5318125"/>
            <a:ext cx="10302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Track 2</a:t>
            </a:r>
          </a:p>
        </p:txBody>
      </p:sp>
      <p:sp>
        <p:nvSpPr>
          <p:cNvPr id="20555" name="Text Box 82"/>
          <p:cNvSpPr txBox="1">
            <a:spLocks noChangeArrowheads="1"/>
          </p:cNvSpPr>
          <p:nvPr/>
        </p:nvSpPr>
        <p:spPr bwMode="auto">
          <a:xfrm>
            <a:off x="1387475" y="5927725"/>
            <a:ext cx="10144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Track k</a:t>
            </a:r>
          </a:p>
        </p:txBody>
      </p:sp>
      <p:sp>
        <p:nvSpPr>
          <p:cNvPr id="20556" name="Text Box 83"/>
          <p:cNvSpPr txBox="1">
            <a:spLocks noChangeArrowheads="1"/>
          </p:cNvSpPr>
          <p:nvPr/>
        </p:nvSpPr>
        <p:spPr bwMode="auto">
          <a:xfrm rot="5400000">
            <a:off x="2097088" y="5602287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0557" name="Text Box 84"/>
          <p:cNvSpPr txBox="1">
            <a:spLocks noChangeArrowheads="1"/>
          </p:cNvSpPr>
          <p:nvPr/>
        </p:nvSpPr>
        <p:spPr bwMode="auto">
          <a:xfrm>
            <a:off x="5486400" y="3733800"/>
            <a:ext cx="3284538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One tape head to read</a:t>
            </a:r>
            <a:br>
              <a:rPr lang="en-US"/>
            </a:br>
            <a:r>
              <a:rPr lang="en-US"/>
              <a:t>k symbols from the k tracks</a:t>
            </a:r>
            <a:br>
              <a:rPr lang="en-US"/>
            </a:br>
            <a:r>
              <a:rPr lang="en-US"/>
              <a:t>at one step.</a:t>
            </a:r>
          </a:p>
        </p:txBody>
      </p:sp>
      <p:sp>
        <p:nvSpPr>
          <p:cNvPr id="20558" name="Rectangle 35"/>
          <p:cNvSpPr>
            <a:spLocks noChangeArrowheads="1"/>
          </p:cNvSpPr>
          <p:nvPr/>
        </p:nvSpPr>
        <p:spPr bwMode="auto">
          <a:xfrm>
            <a:off x="3505200" y="4495800"/>
            <a:ext cx="762000" cy="198120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59" name="Text Box 83"/>
          <p:cNvSpPr txBox="1">
            <a:spLocks noChangeArrowheads="1"/>
          </p:cNvSpPr>
          <p:nvPr/>
        </p:nvSpPr>
        <p:spPr bwMode="auto">
          <a:xfrm rot="5400000">
            <a:off x="3941763" y="5583237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Multi-Track TMs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TM with multiple “tracks” but just one head</a:t>
            </a: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4BD344-C97E-41B5-ACA0-A021AE2E3574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462979" name="Rectangle 131"/>
          <p:cNvSpPr>
            <a:spLocks noChangeArrowheads="1"/>
          </p:cNvSpPr>
          <p:nvPr/>
        </p:nvSpPr>
        <p:spPr bwMode="auto">
          <a:xfrm>
            <a:off x="3200400" y="2590800"/>
            <a:ext cx="5287963" cy="7112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E.g., TM for {wcw | w</a:t>
            </a:r>
            <a:r>
              <a:rPr lang="en-US">
                <a:solidFill>
                  <a:schemeClr val="folHlink"/>
                </a:solidFill>
                <a:sym typeface="Symbol" pitchFamily="28" charset="2"/>
              </a:rPr>
              <a:t> {0,1}* }</a:t>
            </a:r>
            <a:br>
              <a:rPr lang="en-US">
                <a:solidFill>
                  <a:schemeClr val="folHlink"/>
                </a:solidFill>
                <a:sym typeface="Symbol" pitchFamily="28" charset="2"/>
              </a:rPr>
            </a:br>
            <a:r>
              <a:rPr lang="en-US">
                <a:solidFill>
                  <a:schemeClr val="folHlink"/>
                </a:solidFill>
                <a:sym typeface="Symbol" pitchFamily="28" charset="2"/>
              </a:rPr>
              <a:t>	but w/o modifying original input string</a:t>
            </a:r>
            <a:endParaRPr lang="en-US">
              <a:solidFill>
                <a:schemeClr val="folHlink"/>
              </a:solidFill>
            </a:endParaRPr>
          </a:p>
        </p:txBody>
      </p:sp>
      <p:grpSp>
        <p:nvGrpSpPr>
          <p:cNvPr id="2" name="Group 240"/>
          <p:cNvGrpSpPr>
            <a:grpSpLocks/>
          </p:cNvGrpSpPr>
          <p:nvPr/>
        </p:nvGrpSpPr>
        <p:grpSpPr bwMode="auto">
          <a:xfrm>
            <a:off x="4419600" y="3489325"/>
            <a:ext cx="4779963" cy="2759075"/>
            <a:chOff x="2784" y="2198"/>
            <a:chExt cx="3011" cy="1738"/>
          </a:xfrm>
        </p:grpSpPr>
        <p:sp>
          <p:nvSpPr>
            <p:cNvPr id="21581" name="Rectangle 168"/>
            <p:cNvSpPr>
              <a:spLocks noChangeArrowheads="1"/>
            </p:cNvSpPr>
            <p:nvPr/>
          </p:nvSpPr>
          <p:spPr bwMode="auto">
            <a:xfrm>
              <a:off x="3706" y="2256"/>
              <a:ext cx="912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control</a:t>
              </a:r>
            </a:p>
          </p:txBody>
        </p:sp>
        <p:sp>
          <p:nvSpPr>
            <p:cNvPr id="21582" name="Text Box 169"/>
            <p:cNvSpPr txBox="1">
              <a:spLocks noChangeArrowheads="1"/>
            </p:cNvSpPr>
            <p:nvPr/>
          </p:nvSpPr>
          <p:spPr bwMode="auto">
            <a:xfrm>
              <a:off x="3456" y="2822"/>
              <a:ext cx="88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Tape head</a:t>
              </a:r>
            </a:p>
          </p:txBody>
        </p:sp>
        <p:grpSp>
          <p:nvGrpSpPr>
            <p:cNvPr id="21583" name="Group 170"/>
            <p:cNvGrpSpPr>
              <a:grpSpLocks/>
            </p:cNvGrpSpPr>
            <p:nvPr/>
          </p:nvGrpSpPr>
          <p:grpSpPr bwMode="auto">
            <a:xfrm>
              <a:off x="2842" y="3312"/>
              <a:ext cx="2544" cy="288"/>
              <a:chOff x="3168" y="3024"/>
              <a:chExt cx="2832" cy="288"/>
            </a:xfrm>
          </p:grpSpPr>
          <p:sp>
            <p:nvSpPr>
              <p:cNvPr id="21620" name="Rectangle 171"/>
              <p:cNvSpPr>
                <a:spLocks noChangeArrowheads="1"/>
              </p:cNvSpPr>
              <p:nvPr/>
            </p:nvSpPr>
            <p:spPr bwMode="auto">
              <a:xfrm>
                <a:off x="4377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chemeClr val="hlink"/>
                    </a:solidFill>
                  </a:rPr>
                  <a:t>0</a:t>
                </a:r>
              </a:p>
            </p:txBody>
          </p:sp>
          <p:sp>
            <p:nvSpPr>
              <p:cNvPr id="21621" name="Rectangle 172"/>
              <p:cNvSpPr>
                <a:spLocks noChangeArrowheads="1"/>
              </p:cNvSpPr>
              <p:nvPr/>
            </p:nvSpPr>
            <p:spPr bwMode="auto">
              <a:xfrm>
                <a:off x="4583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chemeClr val="folHlink"/>
                    </a:solidFill>
                  </a:rPr>
                  <a:t>c</a:t>
                </a:r>
              </a:p>
            </p:txBody>
          </p:sp>
          <p:sp>
            <p:nvSpPr>
              <p:cNvPr id="21622" name="Rectangle 173"/>
              <p:cNvSpPr>
                <a:spLocks noChangeArrowheads="1"/>
              </p:cNvSpPr>
              <p:nvPr/>
            </p:nvSpPr>
            <p:spPr bwMode="auto">
              <a:xfrm>
                <a:off x="4789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chemeClr val="hlink"/>
                    </a:solidFill>
                  </a:rPr>
                  <a:t>0</a:t>
                </a:r>
              </a:p>
            </p:txBody>
          </p:sp>
          <p:sp>
            <p:nvSpPr>
              <p:cNvPr id="21623" name="Rectangle 174"/>
              <p:cNvSpPr>
                <a:spLocks noChangeArrowheads="1"/>
              </p:cNvSpPr>
              <p:nvPr/>
            </p:nvSpPr>
            <p:spPr bwMode="auto">
              <a:xfrm>
                <a:off x="4995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chemeClr val="folHlink"/>
                    </a:solidFill>
                  </a:rPr>
                  <a:t>1</a:t>
                </a:r>
              </a:p>
            </p:txBody>
          </p:sp>
          <p:sp>
            <p:nvSpPr>
              <p:cNvPr id="21624" name="Rectangle 175"/>
              <p:cNvSpPr>
                <a:spLocks noChangeArrowheads="1"/>
              </p:cNvSpPr>
              <p:nvPr/>
            </p:nvSpPr>
            <p:spPr bwMode="auto">
              <a:xfrm>
                <a:off x="4171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chemeClr val="folHlink"/>
                    </a:solidFill>
                  </a:rPr>
                  <a:t>1</a:t>
                </a:r>
              </a:p>
            </p:txBody>
          </p:sp>
          <p:sp>
            <p:nvSpPr>
              <p:cNvPr id="21625" name="Rectangle 176"/>
              <p:cNvSpPr>
                <a:spLocks noChangeArrowheads="1"/>
              </p:cNvSpPr>
              <p:nvPr/>
            </p:nvSpPr>
            <p:spPr bwMode="auto">
              <a:xfrm>
                <a:off x="3965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chemeClr val="hlink"/>
                    </a:solidFill>
                  </a:rPr>
                  <a:t>0</a:t>
                </a:r>
                <a:endParaRPr lang="en-US" sz="1600"/>
              </a:p>
            </p:txBody>
          </p:sp>
          <p:sp>
            <p:nvSpPr>
              <p:cNvPr id="21626" name="Rectangle 177"/>
              <p:cNvSpPr>
                <a:spLocks noChangeArrowheads="1"/>
              </p:cNvSpPr>
              <p:nvPr/>
            </p:nvSpPr>
            <p:spPr bwMode="auto">
              <a:xfrm>
                <a:off x="5201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chemeClr val="hlink"/>
                    </a:solidFill>
                  </a:rPr>
                  <a:t>0</a:t>
                </a:r>
              </a:p>
            </p:txBody>
          </p:sp>
          <p:sp>
            <p:nvSpPr>
              <p:cNvPr id="21627" name="Rectangle 178"/>
              <p:cNvSpPr>
                <a:spLocks noChangeArrowheads="1"/>
              </p:cNvSpPr>
              <p:nvPr/>
            </p:nvSpPr>
            <p:spPr bwMode="auto">
              <a:xfrm>
                <a:off x="5407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628" name="Rectangle 179"/>
              <p:cNvSpPr>
                <a:spLocks noChangeArrowheads="1"/>
              </p:cNvSpPr>
              <p:nvPr/>
            </p:nvSpPr>
            <p:spPr bwMode="auto">
              <a:xfrm>
                <a:off x="3759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629" name="Rectangle 180"/>
              <p:cNvSpPr>
                <a:spLocks noChangeArrowheads="1"/>
              </p:cNvSpPr>
              <p:nvPr/>
            </p:nvSpPr>
            <p:spPr bwMode="auto">
              <a:xfrm>
                <a:off x="3552" y="3024"/>
                <a:ext cx="207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630" name="Line 181"/>
              <p:cNvSpPr>
                <a:spLocks noChangeShapeType="1"/>
              </p:cNvSpPr>
              <p:nvPr/>
            </p:nvSpPr>
            <p:spPr bwMode="auto">
              <a:xfrm>
                <a:off x="3552" y="3024"/>
                <a:ext cx="206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31" name="Line 182"/>
              <p:cNvSpPr>
                <a:spLocks noChangeShapeType="1"/>
              </p:cNvSpPr>
              <p:nvPr/>
            </p:nvSpPr>
            <p:spPr bwMode="auto">
              <a:xfrm>
                <a:off x="3552" y="3296"/>
                <a:ext cx="206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32" name="Line 183"/>
              <p:cNvSpPr>
                <a:spLocks noChangeShapeType="1"/>
              </p:cNvSpPr>
              <p:nvPr/>
            </p:nvSpPr>
            <p:spPr bwMode="auto">
              <a:xfrm>
                <a:off x="3552" y="3024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33" name="Line 184"/>
              <p:cNvSpPr>
                <a:spLocks noChangeShapeType="1"/>
              </p:cNvSpPr>
              <p:nvPr/>
            </p:nvSpPr>
            <p:spPr bwMode="auto">
              <a:xfrm>
                <a:off x="3759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34" name="Line 185"/>
              <p:cNvSpPr>
                <a:spLocks noChangeShapeType="1"/>
              </p:cNvSpPr>
              <p:nvPr/>
            </p:nvSpPr>
            <p:spPr bwMode="auto">
              <a:xfrm>
                <a:off x="3965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35" name="Line 186"/>
              <p:cNvSpPr>
                <a:spLocks noChangeShapeType="1"/>
              </p:cNvSpPr>
              <p:nvPr/>
            </p:nvSpPr>
            <p:spPr bwMode="auto">
              <a:xfrm>
                <a:off x="5613" y="3024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36" name="Line 187"/>
              <p:cNvSpPr>
                <a:spLocks noChangeShapeType="1"/>
              </p:cNvSpPr>
              <p:nvPr/>
            </p:nvSpPr>
            <p:spPr bwMode="auto">
              <a:xfrm>
                <a:off x="5407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37" name="Line 188"/>
              <p:cNvSpPr>
                <a:spLocks noChangeShapeType="1"/>
              </p:cNvSpPr>
              <p:nvPr/>
            </p:nvSpPr>
            <p:spPr bwMode="auto">
              <a:xfrm>
                <a:off x="4171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38" name="Line 189"/>
              <p:cNvSpPr>
                <a:spLocks noChangeShapeType="1"/>
              </p:cNvSpPr>
              <p:nvPr/>
            </p:nvSpPr>
            <p:spPr bwMode="auto">
              <a:xfrm>
                <a:off x="4377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39" name="Line 190"/>
              <p:cNvSpPr>
                <a:spLocks noChangeShapeType="1"/>
              </p:cNvSpPr>
              <p:nvPr/>
            </p:nvSpPr>
            <p:spPr bwMode="auto">
              <a:xfrm>
                <a:off x="5201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40" name="Line 191"/>
              <p:cNvSpPr>
                <a:spLocks noChangeShapeType="1"/>
              </p:cNvSpPr>
              <p:nvPr/>
            </p:nvSpPr>
            <p:spPr bwMode="auto">
              <a:xfrm>
                <a:off x="4995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41" name="Line 192"/>
              <p:cNvSpPr>
                <a:spLocks noChangeShapeType="1"/>
              </p:cNvSpPr>
              <p:nvPr/>
            </p:nvSpPr>
            <p:spPr bwMode="auto">
              <a:xfrm>
                <a:off x="4789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42" name="Line 193"/>
              <p:cNvSpPr>
                <a:spLocks noChangeShapeType="1"/>
              </p:cNvSpPr>
              <p:nvPr/>
            </p:nvSpPr>
            <p:spPr bwMode="auto">
              <a:xfrm>
                <a:off x="4583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43" name="Line 194"/>
              <p:cNvSpPr>
                <a:spLocks noChangeShapeType="1"/>
              </p:cNvSpPr>
              <p:nvPr/>
            </p:nvSpPr>
            <p:spPr bwMode="auto">
              <a:xfrm>
                <a:off x="3168" y="30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44" name="Line 195"/>
              <p:cNvSpPr>
                <a:spLocks noChangeShapeType="1"/>
              </p:cNvSpPr>
              <p:nvPr/>
            </p:nvSpPr>
            <p:spPr bwMode="auto">
              <a:xfrm>
                <a:off x="3168" y="331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45" name="Line 196"/>
              <p:cNvSpPr>
                <a:spLocks noChangeShapeType="1"/>
              </p:cNvSpPr>
              <p:nvPr/>
            </p:nvSpPr>
            <p:spPr bwMode="auto">
              <a:xfrm>
                <a:off x="5616" y="30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46" name="Line 197"/>
              <p:cNvSpPr>
                <a:spLocks noChangeShapeType="1"/>
              </p:cNvSpPr>
              <p:nvPr/>
            </p:nvSpPr>
            <p:spPr bwMode="auto">
              <a:xfrm>
                <a:off x="5616" y="326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47" name="Text Box 198"/>
              <p:cNvSpPr txBox="1">
                <a:spLocks noChangeArrowheads="1"/>
              </p:cNvSpPr>
              <p:nvPr/>
            </p:nvSpPr>
            <p:spPr bwMode="auto">
              <a:xfrm>
                <a:off x="5676" y="3053"/>
                <a:ext cx="27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…</a:t>
                </a:r>
              </a:p>
            </p:txBody>
          </p:sp>
        </p:grpSp>
        <p:sp>
          <p:nvSpPr>
            <p:cNvPr id="21584" name="Text Box 199"/>
            <p:cNvSpPr txBox="1">
              <a:spLocks noChangeArrowheads="1"/>
            </p:cNvSpPr>
            <p:nvPr/>
          </p:nvSpPr>
          <p:spPr bwMode="auto">
            <a:xfrm>
              <a:off x="2784" y="3324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…</a:t>
              </a:r>
            </a:p>
          </p:txBody>
        </p:sp>
        <p:sp>
          <p:nvSpPr>
            <p:cNvPr id="21585" name="Text Box 200"/>
            <p:cNvSpPr txBox="1">
              <a:spLocks noChangeArrowheads="1"/>
            </p:cNvSpPr>
            <p:nvPr/>
          </p:nvSpPr>
          <p:spPr bwMode="auto">
            <a:xfrm>
              <a:off x="5242" y="3312"/>
              <a:ext cx="5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Track 1</a:t>
              </a:r>
            </a:p>
          </p:txBody>
        </p:sp>
        <p:sp>
          <p:nvSpPr>
            <p:cNvPr id="21586" name="Rectangle 201"/>
            <p:cNvSpPr>
              <a:spLocks noChangeArrowheads="1"/>
            </p:cNvSpPr>
            <p:nvPr/>
          </p:nvSpPr>
          <p:spPr bwMode="auto">
            <a:xfrm>
              <a:off x="4800" y="3216"/>
              <a:ext cx="288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587" name="Group 202"/>
            <p:cNvGrpSpPr>
              <a:grpSpLocks/>
            </p:cNvGrpSpPr>
            <p:nvPr/>
          </p:nvGrpSpPr>
          <p:grpSpPr bwMode="auto">
            <a:xfrm>
              <a:off x="2852" y="3600"/>
              <a:ext cx="2544" cy="288"/>
              <a:chOff x="3168" y="3024"/>
              <a:chExt cx="2832" cy="288"/>
            </a:xfrm>
          </p:grpSpPr>
          <p:sp>
            <p:nvSpPr>
              <p:cNvPr id="21592" name="Rectangle 203"/>
              <p:cNvSpPr>
                <a:spLocks noChangeArrowheads="1"/>
              </p:cNvSpPr>
              <p:nvPr/>
            </p:nvSpPr>
            <p:spPr bwMode="auto">
              <a:xfrm>
                <a:off x="4377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/>
                  <a:t>X</a:t>
                </a:r>
              </a:p>
            </p:txBody>
          </p:sp>
          <p:sp>
            <p:nvSpPr>
              <p:cNvPr id="21593" name="Rectangle 204"/>
              <p:cNvSpPr>
                <a:spLocks noChangeArrowheads="1"/>
              </p:cNvSpPr>
              <p:nvPr/>
            </p:nvSpPr>
            <p:spPr bwMode="auto">
              <a:xfrm>
                <a:off x="4583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/>
                  <a:t>c</a:t>
                </a:r>
              </a:p>
            </p:txBody>
          </p:sp>
          <p:sp>
            <p:nvSpPr>
              <p:cNvPr id="21594" name="Rectangle 205"/>
              <p:cNvSpPr>
                <a:spLocks noChangeArrowheads="1"/>
              </p:cNvSpPr>
              <p:nvPr/>
            </p:nvSpPr>
            <p:spPr bwMode="auto">
              <a:xfrm>
                <a:off x="4789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/>
                  <a:t>Y</a:t>
                </a:r>
              </a:p>
            </p:txBody>
          </p:sp>
          <p:sp>
            <p:nvSpPr>
              <p:cNvPr id="21595" name="Rectangle 206"/>
              <p:cNvSpPr>
                <a:spLocks noChangeArrowheads="1"/>
              </p:cNvSpPr>
              <p:nvPr/>
            </p:nvSpPr>
            <p:spPr bwMode="auto">
              <a:xfrm>
                <a:off x="4995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/>
                  <a:t>Y</a:t>
                </a:r>
                <a:endParaRPr lang="en-US" sz="16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21596" name="Rectangle 207"/>
              <p:cNvSpPr>
                <a:spLocks noChangeArrowheads="1"/>
              </p:cNvSpPr>
              <p:nvPr/>
            </p:nvSpPr>
            <p:spPr bwMode="auto">
              <a:xfrm>
                <a:off x="4171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/>
                  <a:t>X</a:t>
                </a:r>
              </a:p>
            </p:txBody>
          </p:sp>
          <p:sp>
            <p:nvSpPr>
              <p:cNvPr id="21597" name="Rectangle 208"/>
              <p:cNvSpPr>
                <a:spLocks noChangeArrowheads="1"/>
              </p:cNvSpPr>
              <p:nvPr/>
            </p:nvSpPr>
            <p:spPr bwMode="auto">
              <a:xfrm>
                <a:off x="3965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/>
                  <a:t>X</a:t>
                </a:r>
              </a:p>
            </p:txBody>
          </p:sp>
          <p:sp>
            <p:nvSpPr>
              <p:cNvPr id="21598" name="Rectangle 209"/>
              <p:cNvSpPr>
                <a:spLocks noChangeArrowheads="1"/>
              </p:cNvSpPr>
              <p:nvPr/>
            </p:nvSpPr>
            <p:spPr bwMode="auto">
              <a:xfrm>
                <a:off x="5201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/>
                  <a:t>Y</a:t>
                </a:r>
                <a:endParaRPr lang="en-US" sz="1600">
                  <a:solidFill>
                    <a:schemeClr val="hlink"/>
                  </a:solidFill>
                </a:endParaRPr>
              </a:p>
            </p:txBody>
          </p:sp>
          <p:sp>
            <p:nvSpPr>
              <p:cNvPr id="21599" name="Rectangle 210"/>
              <p:cNvSpPr>
                <a:spLocks noChangeArrowheads="1"/>
              </p:cNvSpPr>
              <p:nvPr/>
            </p:nvSpPr>
            <p:spPr bwMode="auto">
              <a:xfrm>
                <a:off x="5407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600" name="Rectangle 211"/>
              <p:cNvSpPr>
                <a:spLocks noChangeArrowheads="1"/>
              </p:cNvSpPr>
              <p:nvPr/>
            </p:nvSpPr>
            <p:spPr bwMode="auto">
              <a:xfrm>
                <a:off x="3759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601" name="Rectangle 212"/>
              <p:cNvSpPr>
                <a:spLocks noChangeArrowheads="1"/>
              </p:cNvSpPr>
              <p:nvPr/>
            </p:nvSpPr>
            <p:spPr bwMode="auto">
              <a:xfrm>
                <a:off x="3552" y="3024"/>
                <a:ext cx="207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602" name="Line 213"/>
              <p:cNvSpPr>
                <a:spLocks noChangeShapeType="1"/>
              </p:cNvSpPr>
              <p:nvPr/>
            </p:nvSpPr>
            <p:spPr bwMode="auto">
              <a:xfrm>
                <a:off x="3552" y="3024"/>
                <a:ext cx="206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03" name="Line 214"/>
              <p:cNvSpPr>
                <a:spLocks noChangeShapeType="1"/>
              </p:cNvSpPr>
              <p:nvPr/>
            </p:nvSpPr>
            <p:spPr bwMode="auto">
              <a:xfrm>
                <a:off x="3552" y="3296"/>
                <a:ext cx="206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04" name="Line 215"/>
              <p:cNvSpPr>
                <a:spLocks noChangeShapeType="1"/>
              </p:cNvSpPr>
              <p:nvPr/>
            </p:nvSpPr>
            <p:spPr bwMode="auto">
              <a:xfrm>
                <a:off x="3552" y="3024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05" name="Line 216"/>
              <p:cNvSpPr>
                <a:spLocks noChangeShapeType="1"/>
              </p:cNvSpPr>
              <p:nvPr/>
            </p:nvSpPr>
            <p:spPr bwMode="auto">
              <a:xfrm>
                <a:off x="3759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06" name="Line 217"/>
              <p:cNvSpPr>
                <a:spLocks noChangeShapeType="1"/>
              </p:cNvSpPr>
              <p:nvPr/>
            </p:nvSpPr>
            <p:spPr bwMode="auto">
              <a:xfrm>
                <a:off x="3965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07" name="Line 218"/>
              <p:cNvSpPr>
                <a:spLocks noChangeShapeType="1"/>
              </p:cNvSpPr>
              <p:nvPr/>
            </p:nvSpPr>
            <p:spPr bwMode="auto">
              <a:xfrm>
                <a:off x="5613" y="3024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08" name="Line 219"/>
              <p:cNvSpPr>
                <a:spLocks noChangeShapeType="1"/>
              </p:cNvSpPr>
              <p:nvPr/>
            </p:nvSpPr>
            <p:spPr bwMode="auto">
              <a:xfrm>
                <a:off x="5407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09" name="Line 220"/>
              <p:cNvSpPr>
                <a:spLocks noChangeShapeType="1"/>
              </p:cNvSpPr>
              <p:nvPr/>
            </p:nvSpPr>
            <p:spPr bwMode="auto">
              <a:xfrm>
                <a:off x="4171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10" name="Line 221"/>
              <p:cNvSpPr>
                <a:spLocks noChangeShapeType="1"/>
              </p:cNvSpPr>
              <p:nvPr/>
            </p:nvSpPr>
            <p:spPr bwMode="auto">
              <a:xfrm>
                <a:off x="4377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11" name="Line 222"/>
              <p:cNvSpPr>
                <a:spLocks noChangeShapeType="1"/>
              </p:cNvSpPr>
              <p:nvPr/>
            </p:nvSpPr>
            <p:spPr bwMode="auto">
              <a:xfrm>
                <a:off x="5201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12" name="Line 223"/>
              <p:cNvSpPr>
                <a:spLocks noChangeShapeType="1"/>
              </p:cNvSpPr>
              <p:nvPr/>
            </p:nvSpPr>
            <p:spPr bwMode="auto">
              <a:xfrm>
                <a:off x="4995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13" name="Line 224"/>
              <p:cNvSpPr>
                <a:spLocks noChangeShapeType="1"/>
              </p:cNvSpPr>
              <p:nvPr/>
            </p:nvSpPr>
            <p:spPr bwMode="auto">
              <a:xfrm>
                <a:off x="4789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14" name="Line 225"/>
              <p:cNvSpPr>
                <a:spLocks noChangeShapeType="1"/>
              </p:cNvSpPr>
              <p:nvPr/>
            </p:nvSpPr>
            <p:spPr bwMode="auto">
              <a:xfrm>
                <a:off x="4583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15" name="Line 226"/>
              <p:cNvSpPr>
                <a:spLocks noChangeShapeType="1"/>
              </p:cNvSpPr>
              <p:nvPr/>
            </p:nvSpPr>
            <p:spPr bwMode="auto">
              <a:xfrm>
                <a:off x="3168" y="30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16" name="Line 227"/>
              <p:cNvSpPr>
                <a:spLocks noChangeShapeType="1"/>
              </p:cNvSpPr>
              <p:nvPr/>
            </p:nvSpPr>
            <p:spPr bwMode="auto">
              <a:xfrm>
                <a:off x="3168" y="331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17" name="Line 228"/>
              <p:cNvSpPr>
                <a:spLocks noChangeShapeType="1"/>
              </p:cNvSpPr>
              <p:nvPr/>
            </p:nvSpPr>
            <p:spPr bwMode="auto">
              <a:xfrm>
                <a:off x="5616" y="30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18" name="Line 229"/>
              <p:cNvSpPr>
                <a:spLocks noChangeShapeType="1"/>
              </p:cNvSpPr>
              <p:nvPr/>
            </p:nvSpPr>
            <p:spPr bwMode="auto">
              <a:xfrm>
                <a:off x="5616" y="326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19" name="Text Box 230"/>
              <p:cNvSpPr txBox="1">
                <a:spLocks noChangeArrowheads="1"/>
              </p:cNvSpPr>
              <p:nvPr/>
            </p:nvSpPr>
            <p:spPr bwMode="auto">
              <a:xfrm>
                <a:off x="5676" y="3053"/>
                <a:ext cx="27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…</a:t>
                </a:r>
              </a:p>
            </p:txBody>
          </p:sp>
        </p:grpSp>
        <p:sp>
          <p:nvSpPr>
            <p:cNvPr id="21588" name="Text Box 231"/>
            <p:cNvSpPr txBox="1">
              <a:spLocks noChangeArrowheads="1"/>
            </p:cNvSpPr>
            <p:nvPr/>
          </p:nvSpPr>
          <p:spPr bwMode="auto">
            <a:xfrm>
              <a:off x="2794" y="3612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…</a:t>
              </a:r>
            </a:p>
          </p:txBody>
        </p:sp>
        <p:sp>
          <p:nvSpPr>
            <p:cNvPr id="21589" name="Text Box 232"/>
            <p:cNvSpPr txBox="1">
              <a:spLocks noChangeArrowheads="1"/>
            </p:cNvSpPr>
            <p:nvPr/>
          </p:nvSpPr>
          <p:spPr bwMode="auto">
            <a:xfrm>
              <a:off x="5252" y="3600"/>
              <a:ext cx="5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Track 2</a:t>
              </a:r>
            </a:p>
          </p:txBody>
        </p:sp>
        <p:sp>
          <p:nvSpPr>
            <p:cNvPr id="21590" name="Freeform 234"/>
            <p:cNvSpPr>
              <a:spLocks/>
            </p:cNvSpPr>
            <p:nvPr/>
          </p:nvSpPr>
          <p:spPr bwMode="auto">
            <a:xfrm>
              <a:off x="4280" y="2720"/>
              <a:ext cx="640" cy="584"/>
            </a:xfrm>
            <a:custGeom>
              <a:avLst/>
              <a:gdLst>
                <a:gd name="T0" fmla="*/ 0 w 640"/>
                <a:gd name="T1" fmla="*/ 0 h 584"/>
                <a:gd name="T2" fmla="*/ 16 w 640"/>
                <a:gd name="T3" fmla="*/ 168 h 584"/>
                <a:gd name="T4" fmla="*/ 24 w 640"/>
                <a:gd name="T5" fmla="*/ 192 h 584"/>
                <a:gd name="T6" fmla="*/ 120 w 640"/>
                <a:gd name="T7" fmla="*/ 248 h 584"/>
                <a:gd name="T8" fmla="*/ 232 w 640"/>
                <a:gd name="T9" fmla="*/ 312 h 584"/>
                <a:gd name="T10" fmla="*/ 288 w 640"/>
                <a:gd name="T11" fmla="*/ 344 h 584"/>
                <a:gd name="T12" fmla="*/ 456 w 640"/>
                <a:gd name="T13" fmla="*/ 368 h 584"/>
                <a:gd name="T14" fmla="*/ 584 w 640"/>
                <a:gd name="T15" fmla="*/ 392 h 584"/>
                <a:gd name="T16" fmla="*/ 624 w 640"/>
                <a:gd name="T17" fmla="*/ 496 h 584"/>
                <a:gd name="T18" fmla="*/ 640 w 640"/>
                <a:gd name="T19" fmla="*/ 544 h 584"/>
                <a:gd name="T20" fmla="*/ 624 w 640"/>
                <a:gd name="T21" fmla="*/ 584 h 5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40"/>
                <a:gd name="T34" fmla="*/ 0 h 584"/>
                <a:gd name="T35" fmla="*/ 640 w 640"/>
                <a:gd name="T36" fmla="*/ 584 h 5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40" h="584">
                  <a:moveTo>
                    <a:pt x="0" y="0"/>
                  </a:moveTo>
                  <a:cubicBezTo>
                    <a:pt x="3" y="58"/>
                    <a:pt x="3" y="111"/>
                    <a:pt x="16" y="168"/>
                  </a:cubicBezTo>
                  <a:cubicBezTo>
                    <a:pt x="17" y="176"/>
                    <a:pt x="18" y="186"/>
                    <a:pt x="24" y="192"/>
                  </a:cubicBezTo>
                  <a:cubicBezTo>
                    <a:pt x="48" y="216"/>
                    <a:pt x="86" y="236"/>
                    <a:pt x="120" y="248"/>
                  </a:cubicBezTo>
                  <a:cubicBezTo>
                    <a:pt x="151" y="279"/>
                    <a:pt x="191" y="294"/>
                    <a:pt x="232" y="312"/>
                  </a:cubicBezTo>
                  <a:cubicBezTo>
                    <a:pt x="251" y="320"/>
                    <a:pt x="267" y="338"/>
                    <a:pt x="288" y="344"/>
                  </a:cubicBezTo>
                  <a:cubicBezTo>
                    <a:pt x="316" y="351"/>
                    <a:pt x="416" y="363"/>
                    <a:pt x="456" y="368"/>
                  </a:cubicBezTo>
                  <a:cubicBezTo>
                    <a:pt x="529" y="392"/>
                    <a:pt x="487" y="382"/>
                    <a:pt x="584" y="392"/>
                  </a:cubicBezTo>
                  <a:cubicBezTo>
                    <a:pt x="632" y="408"/>
                    <a:pt x="614" y="446"/>
                    <a:pt x="624" y="496"/>
                  </a:cubicBezTo>
                  <a:cubicBezTo>
                    <a:pt x="627" y="512"/>
                    <a:pt x="640" y="544"/>
                    <a:pt x="640" y="544"/>
                  </a:cubicBezTo>
                  <a:cubicBezTo>
                    <a:pt x="630" y="573"/>
                    <a:pt x="635" y="560"/>
                    <a:pt x="624" y="5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91" name="Text Box 236"/>
            <p:cNvSpPr txBox="1">
              <a:spLocks noChangeArrowheads="1"/>
            </p:cNvSpPr>
            <p:nvPr/>
          </p:nvSpPr>
          <p:spPr bwMode="auto">
            <a:xfrm>
              <a:off x="2832" y="2198"/>
              <a:ext cx="6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u="sng"/>
                <a:t>AFTER</a:t>
              </a:r>
              <a:endParaRPr lang="en-US"/>
            </a:p>
          </p:txBody>
        </p:sp>
      </p:grpSp>
      <p:grpSp>
        <p:nvGrpSpPr>
          <p:cNvPr id="5" name="Group 241"/>
          <p:cNvGrpSpPr>
            <a:grpSpLocks/>
          </p:cNvGrpSpPr>
          <p:nvPr/>
        </p:nvGrpSpPr>
        <p:grpSpPr bwMode="auto">
          <a:xfrm>
            <a:off x="-192088" y="3429000"/>
            <a:ext cx="8397876" cy="3463925"/>
            <a:chOff x="-121" y="2160"/>
            <a:chExt cx="5290" cy="2182"/>
          </a:xfrm>
        </p:grpSpPr>
        <p:sp>
          <p:nvSpPr>
            <p:cNvPr id="21512" name="Rectangle 4"/>
            <p:cNvSpPr>
              <a:spLocks noChangeArrowheads="1"/>
            </p:cNvSpPr>
            <p:nvPr/>
          </p:nvSpPr>
          <p:spPr bwMode="auto">
            <a:xfrm>
              <a:off x="743" y="2256"/>
              <a:ext cx="912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control</a:t>
              </a:r>
            </a:p>
          </p:txBody>
        </p:sp>
        <p:sp>
          <p:nvSpPr>
            <p:cNvPr id="21513" name="Text Box 7"/>
            <p:cNvSpPr txBox="1">
              <a:spLocks noChangeArrowheads="1"/>
            </p:cNvSpPr>
            <p:nvPr/>
          </p:nvSpPr>
          <p:spPr bwMode="auto">
            <a:xfrm>
              <a:off x="1175" y="2784"/>
              <a:ext cx="88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Tape head</a:t>
              </a:r>
            </a:p>
          </p:txBody>
        </p:sp>
        <p:grpSp>
          <p:nvGrpSpPr>
            <p:cNvPr id="21514" name="Group 8"/>
            <p:cNvGrpSpPr>
              <a:grpSpLocks/>
            </p:cNvGrpSpPr>
            <p:nvPr/>
          </p:nvGrpSpPr>
          <p:grpSpPr bwMode="auto">
            <a:xfrm>
              <a:off x="-121" y="3312"/>
              <a:ext cx="2544" cy="288"/>
              <a:chOff x="3168" y="3024"/>
              <a:chExt cx="2832" cy="288"/>
            </a:xfrm>
          </p:grpSpPr>
          <p:sp>
            <p:nvSpPr>
              <p:cNvPr id="21553" name="Rectangle 9"/>
              <p:cNvSpPr>
                <a:spLocks noChangeArrowheads="1"/>
              </p:cNvSpPr>
              <p:nvPr/>
            </p:nvSpPr>
            <p:spPr bwMode="auto">
              <a:xfrm>
                <a:off x="4377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chemeClr val="hlink"/>
                    </a:solidFill>
                  </a:rPr>
                  <a:t>0</a:t>
                </a:r>
              </a:p>
            </p:txBody>
          </p:sp>
          <p:sp>
            <p:nvSpPr>
              <p:cNvPr id="21554" name="Rectangle 10"/>
              <p:cNvSpPr>
                <a:spLocks noChangeArrowheads="1"/>
              </p:cNvSpPr>
              <p:nvPr/>
            </p:nvSpPr>
            <p:spPr bwMode="auto">
              <a:xfrm>
                <a:off x="4583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chemeClr val="folHlink"/>
                    </a:solidFill>
                  </a:rPr>
                  <a:t>c</a:t>
                </a:r>
              </a:p>
            </p:txBody>
          </p:sp>
          <p:sp>
            <p:nvSpPr>
              <p:cNvPr id="21555" name="Rectangle 11"/>
              <p:cNvSpPr>
                <a:spLocks noChangeArrowheads="1"/>
              </p:cNvSpPr>
              <p:nvPr/>
            </p:nvSpPr>
            <p:spPr bwMode="auto">
              <a:xfrm>
                <a:off x="4789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chemeClr val="hlink"/>
                    </a:solidFill>
                  </a:rPr>
                  <a:t>0</a:t>
                </a:r>
              </a:p>
            </p:txBody>
          </p:sp>
          <p:sp>
            <p:nvSpPr>
              <p:cNvPr id="21556" name="Rectangle 12"/>
              <p:cNvSpPr>
                <a:spLocks noChangeArrowheads="1"/>
              </p:cNvSpPr>
              <p:nvPr/>
            </p:nvSpPr>
            <p:spPr bwMode="auto">
              <a:xfrm>
                <a:off x="4995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chemeClr val="folHlink"/>
                    </a:solidFill>
                  </a:rPr>
                  <a:t>1</a:t>
                </a:r>
              </a:p>
            </p:txBody>
          </p:sp>
          <p:sp>
            <p:nvSpPr>
              <p:cNvPr id="21557" name="Rectangle 13"/>
              <p:cNvSpPr>
                <a:spLocks noChangeArrowheads="1"/>
              </p:cNvSpPr>
              <p:nvPr/>
            </p:nvSpPr>
            <p:spPr bwMode="auto">
              <a:xfrm>
                <a:off x="4171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chemeClr val="folHlink"/>
                    </a:solidFill>
                  </a:rPr>
                  <a:t>1</a:t>
                </a:r>
              </a:p>
            </p:txBody>
          </p:sp>
          <p:sp>
            <p:nvSpPr>
              <p:cNvPr id="21558" name="Rectangle 14"/>
              <p:cNvSpPr>
                <a:spLocks noChangeArrowheads="1"/>
              </p:cNvSpPr>
              <p:nvPr/>
            </p:nvSpPr>
            <p:spPr bwMode="auto">
              <a:xfrm>
                <a:off x="3965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chemeClr val="hlink"/>
                    </a:solidFill>
                  </a:rPr>
                  <a:t>0</a:t>
                </a:r>
                <a:endParaRPr lang="en-US" sz="1600"/>
              </a:p>
            </p:txBody>
          </p:sp>
          <p:sp>
            <p:nvSpPr>
              <p:cNvPr id="21559" name="Rectangle 15"/>
              <p:cNvSpPr>
                <a:spLocks noChangeArrowheads="1"/>
              </p:cNvSpPr>
              <p:nvPr/>
            </p:nvSpPr>
            <p:spPr bwMode="auto">
              <a:xfrm>
                <a:off x="5201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chemeClr val="hlink"/>
                    </a:solidFill>
                  </a:rPr>
                  <a:t>0</a:t>
                </a:r>
              </a:p>
            </p:txBody>
          </p:sp>
          <p:sp>
            <p:nvSpPr>
              <p:cNvPr id="21560" name="Rectangle 16"/>
              <p:cNvSpPr>
                <a:spLocks noChangeArrowheads="1"/>
              </p:cNvSpPr>
              <p:nvPr/>
            </p:nvSpPr>
            <p:spPr bwMode="auto">
              <a:xfrm>
                <a:off x="5407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561" name="Rectangle 17"/>
              <p:cNvSpPr>
                <a:spLocks noChangeArrowheads="1"/>
              </p:cNvSpPr>
              <p:nvPr/>
            </p:nvSpPr>
            <p:spPr bwMode="auto">
              <a:xfrm>
                <a:off x="3759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562" name="Rectangle 18"/>
              <p:cNvSpPr>
                <a:spLocks noChangeArrowheads="1"/>
              </p:cNvSpPr>
              <p:nvPr/>
            </p:nvSpPr>
            <p:spPr bwMode="auto">
              <a:xfrm>
                <a:off x="3552" y="3024"/>
                <a:ext cx="207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563" name="Line 19"/>
              <p:cNvSpPr>
                <a:spLocks noChangeShapeType="1"/>
              </p:cNvSpPr>
              <p:nvPr/>
            </p:nvSpPr>
            <p:spPr bwMode="auto">
              <a:xfrm>
                <a:off x="3552" y="3024"/>
                <a:ext cx="206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64" name="Line 20"/>
              <p:cNvSpPr>
                <a:spLocks noChangeShapeType="1"/>
              </p:cNvSpPr>
              <p:nvPr/>
            </p:nvSpPr>
            <p:spPr bwMode="auto">
              <a:xfrm>
                <a:off x="3552" y="3296"/>
                <a:ext cx="206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65" name="Line 21"/>
              <p:cNvSpPr>
                <a:spLocks noChangeShapeType="1"/>
              </p:cNvSpPr>
              <p:nvPr/>
            </p:nvSpPr>
            <p:spPr bwMode="auto">
              <a:xfrm>
                <a:off x="3552" y="3024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66" name="Line 22"/>
              <p:cNvSpPr>
                <a:spLocks noChangeShapeType="1"/>
              </p:cNvSpPr>
              <p:nvPr/>
            </p:nvSpPr>
            <p:spPr bwMode="auto">
              <a:xfrm>
                <a:off x="3759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67" name="Line 23"/>
              <p:cNvSpPr>
                <a:spLocks noChangeShapeType="1"/>
              </p:cNvSpPr>
              <p:nvPr/>
            </p:nvSpPr>
            <p:spPr bwMode="auto">
              <a:xfrm>
                <a:off x="3965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68" name="Line 24"/>
              <p:cNvSpPr>
                <a:spLocks noChangeShapeType="1"/>
              </p:cNvSpPr>
              <p:nvPr/>
            </p:nvSpPr>
            <p:spPr bwMode="auto">
              <a:xfrm>
                <a:off x="5613" y="3024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69" name="Line 25"/>
              <p:cNvSpPr>
                <a:spLocks noChangeShapeType="1"/>
              </p:cNvSpPr>
              <p:nvPr/>
            </p:nvSpPr>
            <p:spPr bwMode="auto">
              <a:xfrm>
                <a:off x="5407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70" name="Line 26"/>
              <p:cNvSpPr>
                <a:spLocks noChangeShapeType="1"/>
              </p:cNvSpPr>
              <p:nvPr/>
            </p:nvSpPr>
            <p:spPr bwMode="auto">
              <a:xfrm>
                <a:off x="4171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71" name="Line 27"/>
              <p:cNvSpPr>
                <a:spLocks noChangeShapeType="1"/>
              </p:cNvSpPr>
              <p:nvPr/>
            </p:nvSpPr>
            <p:spPr bwMode="auto">
              <a:xfrm>
                <a:off x="4377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72" name="Line 28"/>
              <p:cNvSpPr>
                <a:spLocks noChangeShapeType="1"/>
              </p:cNvSpPr>
              <p:nvPr/>
            </p:nvSpPr>
            <p:spPr bwMode="auto">
              <a:xfrm>
                <a:off x="5201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73" name="Line 29"/>
              <p:cNvSpPr>
                <a:spLocks noChangeShapeType="1"/>
              </p:cNvSpPr>
              <p:nvPr/>
            </p:nvSpPr>
            <p:spPr bwMode="auto">
              <a:xfrm>
                <a:off x="4995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74" name="Line 30"/>
              <p:cNvSpPr>
                <a:spLocks noChangeShapeType="1"/>
              </p:cNvSpPr>
              <p:nvPr/>
            </p:nvSpPr>
            <p:spPr bwMode="auto">
              <a:xfrm>
                <a:off x="4789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75" name="Line 31"/>
              <p:cNvSpPr>
                <a:spLocks noChangeShapeType="1"/>
              </p:cNvSpPr>
              <p:nvPr/>
            </p:nvSpPr>
            <p:spPr bwMode="auto">
              <a:xfrm>
                <a:off x="4583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76" name="Line 32"/>
              <p:cNvSpPr>
                <a:spLocks noChangeShapeType="1"/>
              </p:cNvSpPr>
              <p:nvPr/>
            </p:nvSpPr>
            <p:spPr bwMode="auto">
              <a:xfrm>
                <a:off x="3168" y="30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7" name="Line 33"/>
              <p:cNvSpPr>
                <a:spLocks noChangeShapeType="1"/>
              </p:cNvSpPr>
              <p:nvPr/>
            </p:nvSpPr>
            <p:spPr bwMode="auto">
              <a:xfrm>
                <a:off x="3168" y="331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8" name="Line 34"/>
              <p:cNvSpPr>
                <a:spLocks noChangeShapeType="1"/>
              </p:cNvSpPr>
              <p:nvPr/>
            </p:nvSpPr>
            <p:spPr bwMode="auto">
              <a:xfrm>
                <a:off x="5616" y="30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9" name="Line 35"/>
              <p:cNvSpPr>
                <a:spLocks noChangeShapeType="1"/>
              </p:cNvSpPr>
              <p:nvPr/>
            </p:nvSpPr>
            <p:spPr bwMode="auto">
              <a:xfrm>
                <a:off x="5616" y="326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0" name="Text Box 36"/>
              <p:cNvSpPr txBox="1">
                <a:spLocks noChangeArrowheads="1"/>
              </p:cNvSpPr>
              <p:nvPr/>
            </p:nvSpPr>
            <p:spPr bwMode="auto">
              <a:xfrm>
                <a:off x="5676" y="3053"/>
                <a:ext cx="27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…</a:t>
                </a:r>
              </a:p>
            </p:txBody>
          </p:sp>
        </p:grpSp>
        <p:sp>
          <p:nvSpPr>
            <p:cNvPr id="21515" name="Text Box 124"/>
            <p:cNvSpPr txBox="1">
              <a:spLocks noChangeArrowheads="1"/>
            </p:cNvSpPr>
            <p:nvPr/>
          </p:nvSpPr>
          <p:spPr bwMode="auto">
            <a:xfrm>
              <a:off x="-36" y="3324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…</a:t>
              </a:r>
            </a:p>
          </p:txBody>
        </p:sp>
        <p:sp>
          <p:nvSpPr>
            <p:cNvPr id="21516" name="Text Box 127"/>
            <p:cNvSpPr txBox="1">
              <a:spLocks noChangeArrowheads="1"/>
            </p:cNvSpPr>
            <p:nvPr/>
          </p:nvSpPr>
          <p:spPr bwMode="auto">
            <a:xfrm>
              <a:off x="2279" y="3312"/>
              <a:ext cx="5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Track 1</a:t>
              </a:r>
            </a:p>
          </p:txBody>
        </p:sp>
        <p:sp>
          <p:nvSpPr>
            <p:cNvPr id="21517" name="Rectangle 130"/>
            <p:cNvSpPr>
              <a:spLocks noChangeArrowheads="1"/>
            </p:cNvSpPr>
            <p:nvPr/>
          </p:nvSpPr>
          <p:spPr bwMode="auto">
            <a:xfrm>
              <a:off x="551" y="3216"/>
              <a:ext cx="288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518" name="Group 135"/>
            <p:cNvGrpSpPr>
              <a:grpSpLocks/>
            </p:cNvGrpSpPr>
            <p:nvPr/>
          </p:nvGrpSpPr>
          <p:grpSpPr bwMode="auto">
            <a:xfrm>
              <a:off x="-111" y="3600"/>
              <a:ext cx="2544" cy="288"/>
              <a:chOff x="3168" y="3024"/>
              <a:chExt cx="2832" cy="288"/>
            </a:xfrm>
          </p:grpSpPr>
          <p:sp>
            <p:nvSpPr>
              <p:cNvPr id="21525" name="Rectangle 136"/>
              <p:cNvSpPr>
                <a:spLocks noChangeArrowheads="1"/>
              </p:cNvSpPr>
              <p:nvPr/>
            </p:nvSpPr>
            <p:spPr bwMode="auto">
              <a:xfrm>
                <a:off x="4377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526" name="Rectangle 137"/>
              <p:cNvSpPr>
                <a:spLocks noChangeArrowheads="1"/>
              </p:cNvSpPr>
              <p:nvPr/>
            </p:nvSpPr>
            <p:spPr bwMode="auto">
              <a:xfrm>
                <a:off x="4583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527" name="Rectangle 138"/>
              <p:cNvSpPr>
                <a:spLocks noChangeArrowheads="1"/>
              </p:cNvSpPr>
              <p:nvPr/>
            </p:nvSpPr>
            <p:spPr bwMode="auto">
              <a:xfrm>
                <a:off x="4789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528" name="Rectangle 139"/>
              <p:cNvSpPr>
                <a:spLocks noChangeArrowheads="1"/>
              </p:cNvSpPr>
              <p:nvPr/>
            </p:nvSpPr>
            <p:spPr bwMode="auto">
              <a:xfrm>
                <a:off x="4995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529" name="Rectangle 140"/>
              <p:cNvSpPr>
                <a:spLocks noChangeArrowheads="1"/>
              </p:cNvSpPr>
              <p:nvPr/>
            </p:nvSpPr>
            <p:spPr bwMode="auto">
              <a:xfrm>
                <a:off x="4171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530" name="Rectangle 141"/>
              <p:cNvSpPr>
                <a:spLocks noChangeArrowheads="1"/>
              </p:cNvSpPr>
              <p:nvPr/>
            </p:nvSpPr>
            <p:spPr bwMode="auto">
              <a:xfrm>
                <a:off x="3965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531" name="Rectangle 142"/>
              <p:cNvSpPr>
                <a:spLocks noChangeArrowheads="1"/>
              </p:cNvSpPr>
              <p:nvPr/>
            </p:nvSpPr>
            <p:spPr bwMode="auto">
              <a:xfrm>
                <a:off x="5201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532" name="Rectangle 143"/>
              <p:cNvSpPr>
                <a:spLocks noChangeArrowheads="1"/>
              </p:cNvSpPr>
              <p:nvPr/>
            </p:nvSpPr>
            <p:spPr bwMode="auto">
              <a:xfrm>
                <a:off x="5407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533" name="Rectangle 144"/>
              <p:cNvSpPr>
                <a:spLocks noChangeArrowheads="1"/>
              </p:cNvSpPr>
              <p:nvPr/>
            </p:nvSpPr>
            <p:spPr bwMode="auto">
              <a:xfrm>
                <a:off x="3759" y="3024"/>
                <a:ext cx="206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534" name="Rectangle 145"/>
              <p:cNvSpPr>
                <a:spLocks noChangeArrowheads="1"/>
              </p:cNvSpPr>
              <p:nvPr/>
            </p:nvSpPr>
            <p:spPr bwMode="auto">
              <a:xfrm>
                <a:off x="3552" y="3024"/>
                <a:ext cx="207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8" charset="2"/>
                  <a:buNone/>
                </a:pPr>
                <a:r>
                  <a:rPr lang="en-US" sz="1600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21535" name="Line 146"/>
              <p:cNvSpPr>
                <a:spLocks noChangeShapeType="1"/>
              </p:cNvSpPr>
              <p:nvPr/>
            </p:nvSpPr>
            <p:spPr bwMode="auto">
              <a:xfrm>
                <a:off x="3552" y="3024"/>
                <a:ext cx="206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6" name="Line 147"/>
              <p:cNvSpPr>
                <a:spLocks noChangeShapeType="1"/>
              </p:cNvSpPr>
              <p:nvPr/>
            </p:nvSpPr>
            <p:spPr bwMode="auto">
              <a:xfrm>
                <a:off x="3552" y="3296"/>
                <a:ext cx="206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7" name="Line 148"/>
              <p:cNvSpPr>
                <a:spLocks noChangeShapeType="1"/>
              </p:cNvSpPr>
              <p:nvPr/>
            </p:nvSpPr>
            <p:spPr bwMode="auto">
              <a:xfrm>
                <a:off x="3552" y="3024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8" name="Line 149"/>
              <p:cNvSpPr>
                <a:spLocks noChangeShapeType="1"/>
              </p:cNvSpPr>
              <p:nvPr/>
            </p:nvSpPr>
            <p:spPr bwMode="auto">
              <a:xfrm>
                <a:off x="3759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9" name="Line 150"/>
              <p:cNvSpPr>
                <a:spLocks noChangeShapeType="1"/>
              </p:cNvSpPr>
              <p:nvPr/>
            </p:nvSpPr>
            <p:spPr bwMode="auto">
              <a:xfrm>
                <a:off x="3965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0" name="Line 151"/>
              <p:cNvSpPr>
                <a:spLocks noChangeShapeType="1"/>
              </p:cNvSpPr>
              <p:nvPr/>
            </p:nvSpPr>
            <p:spPr bwMode="auto">
              <a:xfrm>
                <a:off x="5613" y="3024"/>
                <a:ext cx="0" cy="2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1" name="Line 152"/>
              <p:cNvSpPr>
                <a:spLocks noChangeShapeType="1"/>
              </p:cNvSpPr>
              <p:nvPr/>
            </p:nvSpPr>
            <p:spPr bwMode="auto">
              <a:xfrm>
                <a:off x="5407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2" name="Line 153"/>
              <p:cNvSpPr>
                <a:spLocks noChangeShapeType="1"/>
              </p:cNvSpPr>
              <p:nvPr/>
            </p:nvSpPr>
            <p:spPr bwMode="auto">
              <a:xfrm>
                <a:off x="4171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3" name="Line 154"/>
              <p:cNvSpPr>
                <a:spLocks noChangeShapeType="1"/>
              </p:cNvSpPr>
              <p:nvPr/>
            </p:nvSpPr>
            <p:spPr bwMode="auto">
              <a:xfrm>
                <a:off x="4377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4" name="Line 155"/>
              <p:cNvSpPr>
                <a:spLocks noChangeShapeType="1"/>
              </p:cNvSpPr>
              <p:nvPr/>
            </p:nvSpPr>
            <p:spPr bwMode="auto">
              <a:xfrm>
                <a:off x="5201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5" name="Line 156"/>
              <p:cNvSpPr>
                <a:spLocks noChangeShapeType="1"/>
              </p:cNvSpPr>
              <p:nvPr/>
            </p:nvSpPr>
            <p:spPr bwMode="auto">
              <a:xfrm>
                <a:off x="4995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6" name="Line 157"/>
              <p:cNvSpPr>
                <a:spLocks noChangeShapeType="1"/>
              </p:cNvSpPr>
              <p:nvPr/>
            </p:nvSpPr>
            <p:spPr bwMode="auto">
              <a:xfrm>
                <a:off x="4789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7" name="Line 158"/>
              <p:cNvSpPr>
                <a:spLocks noChangeShapeType="1"/>
              </p:cNvSpPr>
              <p:nvPr/>
            </p:nvSpPr>
            <p:spPr bwMode="auto">
              <a:xfrm>
                <a:off x="4583" y="3024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48" name="Line 159"/>
              <p:cNvSpPr>
                <a:spLocks noChangeShapeType="1"/>
              </p:cNvSpPr>
              <p:nvPr/>
            </p:nvSpPr>
            <p:spPr bwMode="auto">
              <a:xfrm>
                <a:off x="3168" y="30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49" name="Line 160"/>
              <p:cNvSpPr>
                <a:spLocks noChangeShapeType="1"/>
              </p:cNvSpPr>
              <p:nvPr/>
            </p:nvSpPr>
            <p:spPr bwMode="auto">
              <a:xfrm>
                <a:off x="3168" y="331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0" name="Line 161"/>
              <p:cNvSpPr>
                <a:spLocks noChangeShapeType="1"/>
              </p:cNvSpPr>
              <p:nvPr/>
            </p:nvSpPr>
            <p:spPr bwMode="auto">
              <a:xfrm>
                <a:off x="5616" y="302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1" name="Line 162"/>
              <p:cNvSpPr>
                <a:spLocks noChangeShapeType="1"/>
              </p:cNvSpPr>
              <p:nvPr/>
            </p:nvSpPr>
            <p:spPr bwMode="auto">
              <a:xfrm>
                <a:off x="5616" y="326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2" name="Text Box 163"/>
              <p:cNvSpPr txBox="1">
                <a:spLocks noChangeArrowheads="1"/>
              </p:cNvSpPr>
              <p:nvPr/>
            </p:nvSpPr>
            <p:spPr bwMode="auto">
              <a:xfrm>
                <a:off x="5676" y="3053"/>
                <a:ext cx="27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…</a:t>
                </a:r>
              </a:p>
            </p:txBody>
          </p:sp>
        </p:grpSp>
        <p:sp>
          <p:nvSpPr>
            <p:cNvPr id="21519" name="Text Box 164"/>
            <p:cNvSpPr txBox="1">
              <a:spLocks noChangeArrowheads="1"/>
            </p:cNvSpPr>
            <p:nvPr/>
          </p:nvSpPr>
          <p:spPr bwMode="auto">
            <a:xfrm>
              <a:off x="-36" y="3612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…</a:t>
              </a:r>
            </a:p>
          </p:txBody>
        </p:sp>
        <p:sp>
          <p:nvSpPr>
            <p:cNvPr id="21520" name="Text Box 165"/>
            <p:cNvSpPr txBox="1">
              <a:spLocks noChangeArrowheads="1"/>
            </p:cNvSpPr>
            <p:nvPr/>
          </p:nvSpPr>
          <p:spPr bwMode="auto">
            <a:xfrm>
              <a:off x="2289" y="3600"/>
              <a:ext cx="5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Track 2</a:t>
              </a:r>
            </a:p>
          </p:txBody>
        </p:sp>
        <p:sp>
          <p:nvSpPr>
            <p:cNvPr id="21521" name="Freeform 166"/>
            <p:cNvSpPr>
              <a:spLocks/>
            </p:cNvSpPr>
            <p:nvPr/>
          </p:nvSpPr>
          <p:spPr bwMode="auto">
            <a:xfrm>
              <a:off x="663" y="2736"/>
              <a:ext cx="352" cy="560"/>
            </a:xfrm>
            <a:custGeom>
              <a:avLst/>
              <a:gdLst>
                <a:gd name="T0" fmla="*/ 352 w 352"/>
                <a:gd name="T1" fmla="*/ 0 h 560"/>
                <a:gd name="T2" fmla="*/ 344 w 352"/>
                <a:gd name="T3" fmla="*/ 96 h 560"/>
                <a:gd name="T4" fmla="*/ 152 w 352"/>
                <a:gd name="T5" fmla="*/ 176 h 560"/>
                <a:gd name="T6" fmla="*/ 88 w 352"/>
                <a:gd name="T7" fmla="*/ 184 h 560"/>
                <a:gd name="T8" fmla="*/ 0 w 352"/>
                <a:gd name="T9" fmla="*/ 240 h 560"/>
                <a:gd name="T10" fmla="*/ 8 w 352"/>
                <a:gd name="T11" fmla="*/ 472 h 560"/>
                <a:gd name="T12" fmla="*/ 16 w 352"/>
                <a:gd name="T13" fmla="*/ 560 h 56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52"/>
                <a:gd name="T22" fmla="*/ 0 h 560"/>
                <a:gd name="T23" fmla="*/ 352 w 352"/>
                <a:gd name="T24" fmla="*/ 560 h 56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52" h="560">
                  <a:moveTo>
                    <a:pt x="352" y="0"/>
                  </a:moveTo>
                  <a:cubicBezTo>
                    <a:pt x="349" y="32"/>
                    <a:pt x="351" y="64"/>
                    <a:pt x="344" y="96"/>
                  </a:cubicBezTo>
                  <a:cubicBezTo>
                    <a:pt x="326" y="166"/>
                    <a:pt x="195" y="171"/>
                    <a:pt x="152" y="176"/>
                  </a:cubicBezTo>
                  <a:cubicBezTo>
                    <a:pt x="130" y="178"/>
                    <a:pt x="109" y="181"/>
                    <a:pt x="88" y="184"/>
                  </a:cubicBezTo>
                  <a:cubicBezTo>
                    <a:pt x="57" y="208"/>
                    <a:pt x="36" y="227"/>
                    <a:pt x="0" y="240"/>
                  </a:cubicBezTo>
                  <a:cubicBezTo>
                    <a:pt x="15" y="334"/>
                    <a:pt x="14" y="352"/>
                    <a:pt x="8" y="472"/>
                  </a:cubicBezTo>
                  <a:cubicBezTo>
                    <a:pt x="10" y="501"/>
                    <a:pt x="16" y="560"/>
                    <a:pt x="16" y="56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2" name="Line 167"/>
            <p:cNvSpPr>
              <a:spLocks noChangeShapeType="1"/>
            </p:cNvSpPr>
            <p:nvPr/>
          </p:nvSpPr>
          <p:spPr bwMode="auto">
            <a:xfrm>
              <a:off x="2784" y="2160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3" name="Text Box 235"/>
            <p:cNvSpPr txBox="1">
              <a:spLocks noChangeArrowheads="1"/>
            </p:cNvSpPr>
            <p:nvPr/>
          </p:nvSpPr>
          <p:spPr bwMode="auto">
            <a:xfrm>
              <a:off x="0" y="2246"/>
              <a:ext cx="77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u="sng"/>
                <a:t>BEFORE</a:t>
              </a:r>
              <a:endParaRPr lang="en-US"/>
            </a:p>
          </p:txBody>
        </p:sp>
        <p:sp>
          <p:nvSpPr>
            <p:cNvPr id="21524" name="Text Box 239"/>
            <p:cNvSpPr txBox="1">
              <a:spLocks noChangeArrowheads="1"/>
            </p:cNvSpPr>
            <p:nvPr/>
          </p:nvSpPr>
          <p:spPr bwMode="auto">
            <a:xfrm>
              <a:off x="998" y="4092"/>
              <a:ext cx="41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Second track mainly used as a scratch space for marking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97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Turing Machines are…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Very powerful (abstract) machines that could simulate any modern day computer (although very, very slowly!)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Why design such a machine?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If a problem cannot be “</a:t>
            </a:r>
            <a:r>
              <a:rPr lang="en-US" u="sng" smtClean="0"/>
              <a:t>solved</a:t>
            </a:r>
            <a:r>
              <a:rPr lang="en-US" smtClean="0"/>
              <a:t>” even using a TM, then it implies that the problem is </a:t>
            </a:r>
            <a:r>
              <a:rPr lang="en-US" b="1" i="1" smtClean="0">
                <a:solidFill>
                  <a:srgbClr val="FF0000"/>
                </a:solidFill>
              </a:rPr>
              <a:t>undecidable</a:t>
            </a:r>
          </a:p>
          <a:p>
            <a:pPr lvl="1"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Computability vs. Decidability</a:t>
            </a:r>
          </a:p>
        </p:txBody>
      </p:sp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D30DBB-EC19-4696-B85E-D722D0DFBF27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" name="Line Callout 3 5"/>
          <p:cNvSpPr>
            <a:spLocks/>
          </p:cNvSpPr>
          <p:nvPr/>
        </p:nvSpPr>
        <p:spPr bwMode="auto">
          <a:xfrm>
            <a:off x="6858000" y="3505200"/>
            <a:ext cx="2133600" cy="609600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73898"/>
              <a:gd name="adj8" fmla="val -2447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1600"/>
              <a:t>For every input, </a:t>
            </a:r>
            <a:br>
              <a:rPr lang="en-US" sz="1600"/>
            </a:br>
            <a:r>
              <a:rPr lang="en-US" sz="1600"/>
              <a:t>   answer YES or NO</a:t>
            </a:r>
            <a:br>
              <a:rPr lang="en-US" sz="1600"/>
            </a:br>
            <a:r>
              <a:rPr lang="en-US" sz="1600"/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1" grpId="0" build="p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Multi-track TMs are equivalent to basic (single-track) TMs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Let M be a single-track TM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M = (Q, </a:t>
            </a:r>
            <a:r>
              <a:rPr lang="en-US" sz="2400" smtClean="0">
                <a:sym typeface="Symbol" pitchFamily="28" charset="2"/>
              </a:rPr>
              <a:t>∑, , , q</a:t>
            </a:r>
            <a:r>
              <a:rPr lang="en-US" sz="2400" baseline="-25000" smtClean="0"/>
              <a:t>0</a:t>
            </a:r>
            <a:r>
              <a:rPr lang="en-US" sz="2400" smtClean="0">
                <a:sym typeface="Symbol" pitchFamily="28" charset="2"/>
              </a:rPr>
              <a:t>,B,F)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Let M’ be a multi-track TM (</a:t>
            </a:r>
            <a:r>
              <a:rPr lang="en-US" sz="2800" i="1" smtClean="0"/>
              <a:t>k</a:t>
            </a:r>
            <a:r>
              <a:rPr lang="en-US" sz="2800" smtClean="0"/>
              <a:t> tracks)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M’ = (Q’, </a:t>
            </a:r>
            <a:r>
              <a:rPr lang="en-US" sz="2400" smtClean="0">
                <a:sym typeface="Symbol" pitchFamily="28" charset="2"/>
              </a:rPr>
              <a:t>∑ ’, ’, ’, q’</a:t>
            </a:r>
            <a:r>
              <a:rPr lang="en-US" sz="2400" baseline="-25000" smtClean="0"/>
              <a:t>0</a:t>
            </a:r>
            <a:r>
              <a:rPr lang="en-US" sz="2400" smtClean="0">
                <a:sym typeface="Symbol" pitchFamily="28" charset="2"/>
              </a:rPr>
              <a:t>,B,F’)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ym typeface="Symbol" pitchFamily="28" charset="2"/>
              </a:rPr>
              <a:t>’(q</a:t>
            </a:r>
            <a:r>
              <a:rPr lang="en-US" sz="2400" baseline="-25000" smtClean="0"/>
              <a:t>i</a:t>
            </a:r>
            <a:r>
              <a:rPr lang="en-US" sz="2400" smtClean="0">
                <a:solidFill>
                  <a:srgbClr val="FF0000"/>
                </a:solidFill>
                <a:sym typeface="Symbol" pitchFamily="28" charset="2"/>
              </a:rPr>
              <a:t>,&lt;a</a:t>
            </a:r>
            <a:r>
              <a:rPr lang="en-US" sz="2400" baseline="-25000" smtClean="0">
                <a:solidFill>
                  <a:srgbClr val="FF0000"/>
                </a:solidFill>
              </a:rPr>
              <a:t>1</a:t>
            </a:r>
            <a:r>
              <a:rPr lang="en-US" sz="2400" smtClean="0">
                <a:solidFill>
                  <a:srgbClr val="FF0000"/>
                </a:solidFill>
                <a:sym typeface="Symbol" pitchFamily="28" charset="2"/>
              </a:rPr>
              <a:t>,a</a:t>
            </a:r>
            <a:r>
              <a:rPr lang="en-US" sz="2400" baseline="-25000" smtClean="0">
                <a:solidFill>
                  <a:srgbClr val="FF0000"/>
                </a:solidFill>
              </a:rPr>
              <a:t>2</a:t>
            </a:r>
            <a:r>
              <a:rPr lang="en-US" sz="2400" smtClean="0">
                <a:solidFill>
                  <a:srgbClr val="FF0000"/>
                </a:solidFill>
                <a:sym typeface="Symbol" pitchFamily="28" charset="2"/>
              </a:rPr>
              <a:t>,…a</a:t>
            </a:r>
            <a:r>
              <a:rPr lang="en-US" sz="2400" baseline="-25000" smtClean="0">
                <a:solidFill>
                  <a:srgbClr val="FF0000"/>
                </a:solidFill>
              </a:rPr>
              <a:t>k</a:t>
            </a:r>
            <a:r>
              <a:rPr lang="en-US" sz="2400" smtClean="0">
                <a:solidFill>
                  <a:srgbClr val="FF0000"/>
                </a:solidFill>
                <a:sym typeface="Symbol" pitchFamily="28" charset="2"/>
              </a:rPr>
              <a:t>&gt;) </a:t>
            </a:r>
            <a:r>
              <a:rPr lang="en-US" sz="2400" smtClean="0">
                <a:sym typeface="Symbol" pitchFamily="28" charset="2"/>
              </a:rPr>
              <a:t>= (q</a:t>
            </a:r>
            <a:r>
              <a:rPr lang="en-US" sz="2400" baseline="-25000" smtClean="0"/>
              <a:t>j</a:t>
            </a:r>
            <a:r>
              <a:rPr lang="en-US" sz="2400" smtClean="0">
                <a:sym typeface="Symbol" pitchFamily="28" charset="2"/>
              </a:rPr>
              <a:t>, </a:t>
            </a:r>
            <a:r>
              <a:rPr lang="en-US" sz="2400" smtClean="0">
                <a:solidFill>
                  <a:srgbClr val="FF0000"/>
                </a:solidFill>
                <a:sym typeface="Symbol" pitchFamily="28" charset="2"/>
              </a:rPr>
              <a:t>&lt;b</a:t>
            </a:r>
            <a:r>
              <a:rPr lang="en-US" sz="2400" baseline="-25000" smtClean="0">
                <a:solidFill>
                  <a:srgbClr val="FF0000"/>
                </a:solidFill>
              </a:rPr>
              <a:t>1</a:t>
            </a:r>
            <a:r>
              <a:rPr lang="en-US" sz="2400" smtClean="0">
                <a:solidFill>
                  <a:srgbClr val="FF0000"/>
                </a:solidFill>
                <a:sym typeface="Symbol" pitchFamily="28" charset="2"/>
              </a:rPr>
              <a:t>,b</a:t>
            </a:r>
            <a:r>
              <a:rPr lang="en-US" sz="2400" baseline="-25000" smtClean="0">
                <a:solidFill>
                  <a:srgbClr val="FF0000"/>
                </a:solidFill>
              </a:rPr>
              <a:t>2</a:t>
            </a:r>
            <a:r>
              <a:rPr lang="en-US" sz="2400" smtClean="0">
                <a:solidFill>
                  <a:srgbClr val="FF0000"/>
                </a:solidFill>
                <a:sym typeface="Symbol" pitchFamily="28" charset="2"/>
              </a:rPr>
              <a:t>,…b</a:t>
            </a:r>
            <a:r>
              <a:rPr lang="en-US" sz="2400" baseline="-25000" smtClean="0">
                <a:solidFill>
                  <a:srgbClr val="FF0000"/>
                </a:solidFill>
              </a:rPr>
              <a:t>k</a:t>
            </a:r>
            <a:r>
              <a:rPr lang="en-US" sz="2400" smtClean="0">
                <a:solidFill>
                  <a:srgbClr val="FF0000"/>
                </a:solidFill>
                <a:sym typeface="Symbol" pitchFamily="28" charset="2"/>
              </a:rPr>
              <a:t>&gt;, </a:t>
            </a:r>
            <a:r>
              <a:rPr lang="en-US" sz="2400" smtClean="0">
                <a:sym typeface="Symbol" pitchFamily="28" charset="2"/>
              </a:rPr>
              <a:t>L/R)</a:t>
            </a:r>
          </a:p>
          <a:p>
            <a:pPr lvl="1" eaLnBrk="1" hangingPunct="1">
              <a:lnSpc>
                <a:spcPct val="90000"/>
              </a:lnSpc>
            </a:pPr>
            <a:endParaRPr lang="en-US" sz="2400" u="sng" smtClean="0"/>
          </a:p>
          <a:p>
            <a:pPr eaLnBrk="1" hangingPunct="1">
              <a:lnSpc>
                <a:spcPct val="90000"/>
              </a:lnSpc>
            </a:pPr>
            <a:r>
              <a:rPr lang="en-US" sz="2800" u="sng" smtClean="0"/>
              <a:t>Claims: </a:t>
            </a:r>
            <a:endParaRPr lang="en-US" sz="28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i="1" smtClean="0"/>
              <a:t>For every M, there is an M’ s.t. L(M)=L(M’).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(proof trivial here)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/>
          </a:p>
        </p:txBody>
      </p:sp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61341D-0F80-4363-A07E-7A40C8B59180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Multi-track TM ==&gt; TM (proof)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sz="2400" i="1" smtClean="0"/>
              <a:t>For every M’, there is an M s.t. L(M’)=L(M)</a:t>
            </a:r>
            <a:r>
              <a:rPr lang="en-US" sz="2400" smtClean="0"/>
              <a:t>.</a:t>
            </a:r>
          </a:p>
          <a:p>
            <a:pPr lvl="2" eaLnBrk="1" hangingPunct="1">
              <a:lnSpc>
                <a:spcPct val="90000"/>
              </a:lnSpc>
            </a:pPr>
            <a:endParaRPr lang="en-US" sz="2000" smtClean="0"/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M = (Q, </a:t>
            </a:r>
            <a:r>
              <a:rPr lang="en-US" sz="2000" smtClean="0">
                <a:sym typeface="Symbol" pitchFamily="28" charset="2"/>
              </a:rPr>
              <a:t>∑, , , q</a:t>
            </a:r>
            <a:r>
              <a:rPr lang="en-US" sz="2000" baseline="-25000" smtClean="0"/>
              <a:t>0</a:t>
            </a:r>
            <a:r>
              <a:rPr lang="en-US" sz="2000" smtClean="0">
                <a:sym typeface="Symbol" pitchFamily="28" charset="2"/>
              </a:rPr>
              <a:t>,[B,B,…],F)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Where: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smtClean="0"/>
              <a:t>Q = Q’ </a:t>
            </a:r>
            <a:r>
              <a:rPr lang="en-US" sz="1800" smtClean="0">
                <a:sym typeface="Symbol" pitchFamily="28" charset="2"/>
              </a:rPr>
              <a:t> 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smtClean="0">
                <a:sym typeface="Symbol" pitchFamily="28" charset="2"/>
              </a:rPr>
              <a:t>∑ = ∑ ‘ x ∑ ‘ x … (k times for k-track)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smtClean="0">
                <a:sym typeface="Symbol" pitchFamily="28" charset="2"/>
              </a:rPr>
              <a:t> = ’ x ’ x …    (k times for k-track)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smtClean="0">
                <a:sym typeface="Symbol" pitchFamily="28" charset="2"/>
              </a:rPr>
              <a:t>q</a:t>
            </a:r>
            <a:r>
              <a:rPr lang="en-US" sz="1800" baseline="-25000" smtClean="0"/>
              <a:t>0</a:t>
            </a:r>
            <a:r>
              <a:rPr lang="en-US" sz="1800" smtClean="0">
                <a:sym typeface="Symbol" pitchFamily="28" charset="2"/>
              </a:rPr>
              <a:t> = q’</a:t>
            </a:r>
            <a:r>
              <a:rPr lang="en-US" sz="1800" baseline="-25000" smtClean="0"/>
              <a:t>0</a:t>
            </a:r>
            <a:endParaRPr lang="en-US" sz="1800" smtClean="0">
              <a:sym typeface="Symbol" pitchFamily="28" charset="2"/>
            </a:endParaRPr>
          </a:p>
          <a:p>
            <a:pPr lvl="3" eaLnBrk="1" hangingPunct="1">
              <a:lnSpc>
                <a:spcPct val="90000"/>
              </a:lnSpc>
            </a:pPr>
            <a:r>
              <a:rPr lang="en-US" sz="1800" smtClean="0"/>
              <a:t>F = F’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smtClean="0">
                <a:sym typeface="Symbol" pitchFamily="28" charset="2"/>
              </a:rPr>
              <a:t>(q</a:t>
            </a:r>
            <a:r>
              <a:rPr lang="en-US" sz="1800" baseline="-25000" smtClean="0"/>
              <a:t>i</a:t>
            </a:r>
            <a:r>
              <a:rPr lang="en-US" sz="1800" smtClean="0">
                <a:sym typeface="Symbol" pitchFamily="28" charset="2"/>
              </a:rPr>
              <a:t>,[a</a:t>
            </a:r>
            <a:r>
              <a:rPr lang="en-US" sz="1800" baseline="-25000" smtClean="0"/>
              <a:t>1</a:t>
            </a:r>
            <a:r>
              <a:rPr lang="en-US" sz="1800" smtClean="0">
                <a:sym typeface="Symbol" pitchFamily="28" charset="2"/>
              </a:rPr>
              <a:t>,a</a:t>
            </a:r>
            <a:r>
              <a:rPr lang="en-US" sz="1800" baseline="-25000" smtClean="0"/>
              <a:t>2</a:t>
            </a:r>
            <a:r>
              <a:rPr lang="en-US" sz="1800" smtClean="0">
                <a:sym typeface="Symbol" pitchFamily="28" charset="2"/>
              </a:rPr>
              <a:t>,…a</a:t>
            </a:r>
            <a:r>
              <a:rPr lang="en-US" sz="1800" baseline="-25000" smtClean="0"/>
              <a:t>k</a:t>
            </a:r>
            <a:r>
              <a:rPr lang="en-US" sz="1800" smtClean="0">
                <a:sym typeface="Symbol" pitchFamily="28" charset="2"/>
              </a:rPr>
              <a:t>]) = ’(q</a:t>
            </a:r>
            <a:r>
              <a:rPr lang="en-US" sz="1800" baseline="-25000" smtClean="0"/>
              <a:t>i</a:t>
            </a:r>
            <a:r>
              <a:rPr lang="en-US" sz="1800" smtClean="0">
                <a:sym typeface="Symbol" pitchFamily="28" charset="2"/>
              </a:rPr>
              <a:t>, &lt;a</a:t>
            </a:r>
            <a:r>
              <a:rPr lang="en-US" sz="1800" baseline="-25000" smtClean="0"/>
              <a:t>1</a:t>
            </a:r>
            <a:r>
              <a:rPr lang="en-US" sz="1800" smtClean="0">
                <a:sym typeface="Symbol" pitchFamily="28" charset="2"/>
              </a:rPr>
              <a:t>,a</a:t>
            </a:r>
            <a:r>
              <a:rPr lang="en-US" sz="1800" baseline="-25000" smtClean="0"/>
              <a:t>2</a:t>
            </a:r>
            <a:r>
              <a:rPr lang="en-US" sz="1800" smtClean="0">
                <a:sym typeface="Symbol" pitchFamily="28" charset="2"/>
              </a:rPr>
              <a:t>,…a</a:t>
            </a:r>
            <a:r>
              <a:rPr lang="en-US" sz="1800" baseline="-25000" smtClean="0"/>
              <a:t>k</a:t>
            </a:r>
            <a:r>
              <a:rPr lang="en-US" sz="1800" smtClean="0">
                <a:sym typeface="Symbol" pitchFamily="28" charset="2"/>
              </a:rPr>
              <a:t>&gt;)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Multi-track TMs are just a different way to represent single-track TMs, and is a matter of design convenience.</a:t>
            </a:r>
          </a:p>
        </p:txBody>
      </p:sp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6C8E4D-DD41-40D4-95E9-B8CADD4A6C90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5" name="TextBox 4"/>
          <p:cNvSpPr txBox="1"/>
          <p:nvPr/>
        </p:nvSpPr>
        <p:spPr>
          <a:xfrm>
            <a:off x="6705600" y="2514600"/>
            <a:ext cx="2505075" cy="14779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800" u="sng" dirty="0"/>
              <a:t>Main idea:</a:t>
            </a:r>
          </a:p>
          <a:p>
            <a:pPr>
              <a:defRPr/>
            </a:pPr>
            <a:r>
              <a:rPr lang="en-US" sz="1800" dirty="0"/>
              <a:t> Create one composite</a:t>
            </a:r>
            <a:br>
              <a:rPr lang="en-US" sz="1800" dirty="0"/>
            </a:br>
            <a:r>
              <a:rPr lang="en-US" sz="1800" dirty="0"/>
              <a:t> symbol to represent </a:t>
            </a:r>
            <a:br>
              <a:rPr lang="en-US" sz="1800" dirty="0"/>
            </a:br>
            <a:r>
              <a:rPr lang="en-US" sz="1800" dirty="0"/>
              <a:t> every combination of</a:t>
            </a:r>
          </a:p>
          <a:p>
            <a:pPr>
              <a:defRPr/>
            </a:pPr>
            <a:r>
              <a:rPr lang="en-US" sz="1800" dirty="0"/>
              <a:t> k symbols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i="1" smtClean="0"/>
              <a:t>Multi-tape</a:t>
            </a:r>
            <a:r>
              <a:rPr lang="en-US" smtClean="0"/>
              <a:t> Turing Machines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TM with multiple tapes, </a:t>
            </a:r>
            <a:r>
              <a:rPr lang="en-US" i="1" smtClean="0"/>
              <a:t>each tape with a separate head</a:t>
            </a:r>
          </a:p>
          <a:p>
            <a:pPr lvl="1" eaLnBrk="1" hangingPunct="1"/>
            <a:r>
              <a:rPr lang="en-US" smtClean="0"/>
              <a:t>Each head can move independently of the others</a:t>
            </a:r>
          </a:p>
        </p:txBody>
      </p:sp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98A2BF-DDBF-4CBD-9A75-1E2F718DEE10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3810000" y="3657600"/>
            <a:ext cx="1600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control</a:t>
            </a:r>
          </a:p>
        </p:txBody>
      </p:sp>
      <p:graphicFrame>
        <p:nvGraphicFramePr>
          <p:cNvPr id="469017" name="Group 25"/>
          <p:cNvGraphicFramePr>
            <a:graphicFrameLocks noGrp="1"/>
          </p:cNvGraphicFramePr>
          <p:nvPr/>
        </p:nvGraphicFramePr>
        <p:xfrm>
          <a:off x="3124200" y="5257800"/>
          <a:ext cx="3124200" cy="365125"/>
        </p:xfrm>
        <a:graphic>
          <a:graphicData uri="http://schemas.openxmlformats.org/drawingml/2006/table">
            <a:tbl>
              <a:tblPr/>
              <a:tblGrid>
                <a:gridCol w="520700"/>
                <a:gridCol w="520700"/>
                <a:gridCol w="520700"/>
                <a:gridCol w="520700"/>
                <a:gridCol w="520700"/>
                <a:gridCol w="5207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598" name="Text Box 26"/>
          <p:cNvSpPr txBox="1">
            <a:spLocks noChangeArrowheads="1"/>
          </p:cNvSpPr>
          <p:nvPr/>
        </p:nvSpPr>
        <p:spPr bwMode="auto">
          <a:xfrm>
            <a:off x="2609850" y="520065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4599" name="Line 28"/>
          <p:cNvSpPr>
            <a:spLocks noChangeShapeType="1"/>
          </p:cNvSpPr>
          <p:nvPr/>
        </p:nvSpPr>
        <p:spPr bwMode="auto">
          <a:xfrm>
            <a:off x="25146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0" name="Line 29"/>
          <p:cNvSpPr>
            <a:spLocks noChangeShapeType="1"/>
          </p:cNvSpPr>
          <p:nvPr/>
        </p:nvSpPr>
        <p:spPr bwMode="auto">
          <a:xfrm>
            <a:off x="2514600" y="5715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1" name="Text Box 30"/>
          <p:cNvSpPr txBox="1">
            <a:spLocks noChangeArrowheads="1"/>
          </p:cNvSpPr>
          <p:nvPr/>
        </p:nvSpPr>
        <p:spPr bwMode="auto">
          <a:xfrm>
            <a:off x="6267450" y="518160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4602" name="Line 31"/>
          <p:cNvSpPr>
            <a:spLocks noChangeShapeType="1"/>
          </p:cNvSpPr>
          <p:nvPr/>
        </p:nvSpPr>
        <p:spPr bwMode="auto">
          <a:xfrm>
            <a:off x="6172200" y="52387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3" name="Line 32"/>
          <p:cNvSpPr>
            <a:spLocks noChangeShapeType="1"/>
          </p:cNvSpPr>
          <p:nvPr/>
        </p:nvSpPr>
        <p:spPr bwMode="auto">
          <a:xfrm>
            <a:off x="6172200" y="56959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69025" name="Group 33"/>
          <p:cNvGraphicFramePr>
            <a:graphicFrameLocks noGrp="1"/>
          </p:cNvGraphicFramePr>
          <p:nvPr/>
        </p:nvGraphicFramePr>
        <p:xfrm>
          <a:off x="3124200" y="5715000"/>
          <a:ext cx="3124200" cy="365125"/>
        </p:xfrm>
        <a:graphic>
          <a:graphicData uri="http://schemas.openxmlformats.org/drawingml/2006/table">
            <a:tbl>
              <a:tblPr/>
              <a:tblGrid>
                <a:gridCol w="520700"/>
                <a:gridCol w="520700"/>
                <a:gridCol w="520700"/>
                <a:gridCol w="520700"/>
                <a:gridCol w="520700"/>
                <a:gridCol w="5207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620" name="Text Box 49"/>
          <p:cNvSpPr txBox="1">
            <a:spLocks noChangeArrowheads="1"/>
          </p:cNvSpPr>
          <p:nvPr/>
        </p:nvSpPr>
        <p:spPr bwMode="auto">
          <a:xfrm>
            <a:off x="2609850" y="565785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4621" name="Line 50"/>
          <p:cNvSpPr>
            <a:spLocks noChangeShapeType="1"/>
          </p:cNvSpPr>
          <p:nvPr/>
        </p:nvSpPr>
        <p:spPr bwMode="auto">
          <a:xfrm>
            <a:off x="2514600" y="5638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22" name="Line 51"/>
          <p:cNvSpPr>
            <a:spLocks noChangeShapeType="1"/>
          </p:cNvSpPr>
          <p:nvPr/>
        </p:nvSpPr>
        <p:spPr bwMode="auto">
          <a:xfrm>
            <a:off x="2514600" y="6096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23" name="Text Box 52"/>
          <p:cNvSpPr txBox="1">
            <a:spLocks noChangeArrowheads="1"/>
          </p:cNvSpPr>
          <p:nvPr/>
        </p:nvSpPr>
        <p:spPr bwMode="auto">
          <a:xfrm>
            <a:off x="6267450" y="556260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4624" name="Line 53"/>
          <p:cNvSpPr>
            <a:spLocks noChangeShapeType="1"/>
          </p:cNvSpPr>
          <p:nvPr/>
        </p:nvSpPr>
        <p:spPr bwMode="auto">
          <a:xfrm>
            <a:off x="6172200" y="5638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25" name="Line 54"/>
          <p:cNvSpPr>
            <a:spLocks noChangeShapeType="1"/>
          </p:cNvSpPr>
          <p:nvPr/>
        </p:nvSpPr>
        <p:spPr bwMode="auto">
          <a:xfrm>
            <a:off x="6172200" y="60769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69047" name="Group 55"/>
          <p:cNvGraphicFramePr>
            <a:graphicFrameLocks noGrp="1"/>
          </p:cNvGraphicFramePr>
          <p:nvPr/>
        </p:nvGraphicFramePr>
        <p:xfrm>
          <a:off x="3124200" y="6400800"/>
          <a:ext cx="3124200" cy="365125"/>
        </p:xfrm>
        <a:graphic>
          <a:graphicData uri="http://schemas.openxmlformats.org/drawingml/2006/table">
            <a:tbl>
              <a:tblPr/>
              <a:tblGrid>
                <a:gridCol w="520700"/>
                <a:gridCol w="520700"/>
                <a:gridCol w="520700"/>
                <a:gridCol w="520700"/>
                <a:gridCol w="520700"/>
                <a:gridCol w="5207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642" name="Text Box 71"/>
          <p:cNvSpPr txBox="1">
            <a:spLocks noChangeArrowheads="1"/>
          </p:cNvSpPr>
          <p:nvPr/>
        </p:nvSpPr>
        <p:spPr bwMode="auto">
          <a:xfrm>
            <a:off x="2609850" y="634365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4643" name="Line 72"/>
          <p:cNvSpPr>
            <a:spLocks noChangeShapeType="1"/>
          </p:cNvSpPr>
          <p:nvPr/>
        </p:nvSpPr>
        <p:spPr bwMode="auto">
          <a:xfrm>
            <a:off x="2514600" y="6400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44" name="Line 73"/>
          <p:cNvSpPr>
            <a:spLocks noChangeShapeType="1"/>
          </p:cNvSpPr>
          <p:nvPr/>
        </p:nvSpPr>
        <p:spPr bwMode="auto">
          <a:xfrm>
            <a:off x="2514600" y="6781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45" name="Text Box 74"/>
          <p:cNvSpPr txBox="1">
            <a:spLocks noChangeArrowheads="1"/>
          </p:cNvSpPr>
          <p:nvPr/>
        </p:nvSpPr>
        <p:spPr bwMode="auto">
          <a:xfrm>
            <a:off x="6267450" y="632460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4646" name="Line 75"/>
          <p:cNvSpPr>
            <a:spLocks noChangeShapeType="1"/>
          </p:cNvSpPr>
          <p:nvPr/>
        </p:nvSpPr>
        <p:spPr bwMode="auto">
          <a:xfrm>
            <a:off x="6172200" y="63817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47" name="Line 76"/>
          <p:cNvSpPr>
            <a:spLocks noChangeShapeType="1"/>
          </p:cNvSpPr>
          <p:nvPr/>
        </p:nvSpPr>
        <p:spPr bwMode="auto">
          <a:xfrm>
            <a:off x="6172200" y="67627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48" name="Freeform 77"/>
          <p:cNvSpPr>
            <a:spLocks/>
          </p:cNvSpPr>
          <p:nvPr/>
        </p:nvSpPr>
        <p:spPr bwMode="auto">
          <a:xfrm>
            <a:off x="4468813" y="4572000"/>
            <a:ext cx="369887" cy="685800"/>
          </a:xfrm>
          <a:custGeom>
            <a:avLst/>
            <a:gdLst>
              <a:gd name="T0" fmla="*/ 2147483647 w 233"/>
              <a:gd name="T1" fmla="*/ 0 h 432"/>
              <a:gd name="T2" fmla="*/ 2147483647 w 233"/>
              <a:gd name="T3" fmla="*/ 2147483647 h 432"/>
              <a:gd name="T4" fmla="*/ 2147483647 w 233"/>
              <a:gd name="T5" fmla="*/ 2147483647 h 432"/>
              <a:gd name="T6" fmla="*/ 2147483647 w 233"/>
              <a:gd name="T7" fmla="*/ 2147483647 h 432"/>
              <a:gd name="T8" fmla="*/ 2147483647 w 233"/>
              <a:gd name="T9" fmla="*/ 2147483647 h 432"/>
              <a:gd name="T10" fmla="*/ 2147483647 w 233"/>
              <a:gd name="T11" fmla="*/ 2147483647 h 4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3"/>
              <a:gd name="T19" fmla="*/ 0 h 432"/>
              <a:gd name="T20" fmla="*/ 233 w 233"/>
              <a:gd name="T21" fmla="*/ 432 h 43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3" h="432">
                <a:moveTo>
                  <a:pt x="1" y="0"/>
                </a:moveTo>
                <a:cubicBezTo>
                  <a:pt x="3" y="37"/>
                  <a:pt x="0" y="75"/>
                  <a:pt x="9" y="112"/>
                </a:cubicBezTo>
                <a:cubicBezTo>
                  <a:pt x="19" y="157"/>
                  <a:pt x="112" y="171"/>
                  <a:pt x="145" y="176"/>
                </a:cubicBezTo>
                <a:cubicBezTo>
                  <a:pt x="164" y="204"/>
                  <a:pt x="180" y="205"/>
                  <a:pt x="209" y="224"/>
                </a:cubicBezTo>
                <a:cubicBezTo>
                  <a:pt x="226" y="277"/>
                  <a:pt x="227" y="336"/>
                  <a:pt x="233" y="392"/>
                </a:cubicBezTo>
                <a:cubicBezTo>
                  <a:pt x="224" y="427"/>
                  <a:pt x="217" y="416"/>
                  <a:pt x="233" y="4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49" name="Freeform 78"/>
          <p:cNvSpPr>
            <a:spLocks/>
          </p:cNvSpPr>
          <p:nvPr/>
        </p:nvSpPr>
        <p:spPr bwMode="auto">
          <a:xfrm>
            <a:off x="4533900" y="4597400"/>
            <a:ext cx="982663" cy="1206500"/>
          </a:xfrm>
          <a:custGeom>
            <a:avLst/>
            <a:gdLst>
              <a:gd name="T0" fmla="*/ 0 w 619"/>
              <a:gd name="T1" fmla="*/ 0 h 760"/>
              <a:gd name="T2" fmla="*/ 2147483647 w 619"/>
              <a:gd name="T3" fmla="*/ 2147483647 h 760"/>
              <a:gd name="T4" fmla="*/ 2147483647 w 619"/>
              <a:gd name="T5" fmla="*/ 2147483647 h 760"/>
              <a:gd name="T6" fmla="*/ 2147483647 w 619"/>
              <a:gd name="T7" fmla="*/ 2147483647 h 760"/>
              <a:gd name="T8" fmla="*/ 2147483647 w 619"/>
              <a:gd name="T9" fmla="*/ 2147483647 h 760"/>
              <a:gd name="T10" fmla="*/ 2147483647 w 619"/>
              <a:gd name="T11" fmla="*/ 2147483647 h 760"/>
              <a:gd name="T12" fmla="*/ 2147483647 w 619"/>
              <a:gd name="T13" fmla="*/ 2147483647 h 760"/>
              <a:gd name="T14" fmla="*/ 2147483647 w 619"/>
              <a:gd name="T15" fmla="*/ 2147483647 h 760"/>
              <a:gd name="T16" fmla="*/ 2147483647 w 619"/>
              <a:gd name="T17" fmla="*/ 2147483647 h 760"/>
              <a:gd name="T18" fmla="*/ 2147483647 w 619"/>
              <a:gd name="T19" fmla="*/ 2147483647 h 7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19"/>
              <a:gd name="T31" fmla="*/ 0 h 760"/>
              <a:gd name="T32" fmla="*/ 619 w 619"/>
              <a:gd name="T33" fmla="*/ 760 h 7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19" h="760">
                <a:moveTo>
                  <a:pt x="0" y="0"/>
                </a:moveTo>
                <a:cubicBezTo>
                  <a:pt x="7" y="9"/>
                  <a:pt x="40" y="53"/>
                  <a:pt x="56" y="64"/>
                </a:cubicBezTo>
                <a:cubicBezTo>
                  <a:pt x="81" y="81"/>
                  <a:pt x="123" y="91"/>
                  <a:pt x="152" y="104"/>
                </a:cubicBezTo>
                <a:cubicBezTo>
                  <a:pt x="231" y="139"/>
                  <a:pt x="313" y="163"/>
                  <a:pt x="400" y="176"/>
                </a:cubicBezTo>
                <a:cubicBezTo>
                  <a:pt x="446" y="191"/>
                  <a:pt x="481" y="198"/>
                  <a:pt x="520" y="224"/>
                </a:cubicBezTo>
                <a:cubicBezTo>
                  <a:pt x="537" y="277"/>
                  <a:pt x="508" y="317"/>
                  <a:pt x="496" y="368"/>
                </a:cubicBezTo>
                <a:cubicBezTo>
                  <a:pt x="530" y="385"/>
                  <a:pt x="548" y="405"/>
                  <a:pt x="568" y="440"/>
                </a:cubicBezTo>
                <a:cubicBezTo>
                  <a:pt x="580" y="460"/>
                  <a:pt x="600" y="504"/>
                  <a:pt x="600" y="504"/>
                </a:cubicBezTo>
                <a:cubicBezTo>
                  <a:pt x="608" y="563"/>
                  <a:pt x="619" y="597"/>
                  <a:pt x="600" y="656"/>
                </a:cubicBezTo>
                <a:cubicBezTo>
                  <a:pt x="597" y="690"/>
                  <a:pt x="592" y="760"/>
                  <a:pt x="592" y="76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50" name="Freeform 79"/>
          <p:cNvSpPr>
            <a:spLocks/>
          </p:cNvSpPr>
          <p:nvPr/>
        </p:nvSpPr>
        <p:spPr bwMode="auto">
          <a:xfrm>
            <a:off x="3873500" y="4572000"/>
            <a:ext cx="622300" cy="1778000"/>
          </a:xfrm>
          <a:custGeom>
            <a:avLst/>
            <a:gdLst>
              <a:gd name="T0" fmla="*/ 2147483647 w 392"/>
              <a:gd name="T1" fmla="*/ 0 h 1120"/>
              <a:gd name="T2" fmla="*/ 2147483647 w 392"/>
              <a:gd name="T3" fmla="*/ 2147483647 h 1120"/>
              <a:gd name="T4" fmla="*/ 2147483647 w 392"/>
              <a:gd name="T5" fmla="*/ 2147483647 h 1120"/>
              <a:gd name="T6" fmla="*/ 2147483647 w 392"/>
              <a:gd name="T7" fmla="*/ 2147483647 h 1120"/>
              <a:gd name="T8" fmla="*/ 2147483647 w 392"/>
              <a:gd name="T9" fmla="*/ 2147483647 h 1120"/>
              <a:gd name="T10" fmla="*/ 2147483647 w 392"/>
              <a:gd name="T11" fmla="*/ 2147483647 h 1120"/>
              <a:gd name="T12" fmla="*/ 2147483647 w 392"/>
              <a:gd name="T13" fmla="*/ 2147483647 h 1120"/>
              <a:gd name="T14" fmla="*/ 2147483647 w 392"/>
              <a:gd name="T15" fmla="*/ 2147483647 h 1120"/>
              <a:gd name="T16" fmla="*/ 2147483647 w 392"/>
              <a:gd name="T17" fmla="*/ 2147483647 h 1120"/>
              <a:gd name="T18" fmla="*/ 0 w 392"/>
              <a:gd name="T19" fmla="*/ 2147483647 h 1120"/>
              <a:gd name="T20" fmla="*/ 2147483647 w 392"/>
              <a:gd name="T21" fmla="*/ 2147483647 h 112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92"/>
              <a:gd name="T34" fmla="*/ 0 h 1120"/>
              <a:gd name="T35" fmla="*/ 392 w 392"/>
              <a:gd name="T36" fmla="*/ 1120 h 112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92" h="1120">
                <a:moveTo>
                  <a:pt x="392" y="0"/>
                </a:moveTo>
                <a:cubicBezTo>
                  <a:pt x="373" y="6"/>
                  <a:pt x="352" y="6"/>
                  <a:pt x="336" y="16"/>
                </a:cubicBezTo>
                <a:cubicBezTo>
                  <a:pt x="326" y="21"/>
                  <a:pt x="321" y="33"/>
                  <a:pt x="312" y="40"/>
                </a:cubicBezTo>
                <a:cubicBezTo>
                  <a:pt x="304" y="44"/>
                  <a:pt x="295" y="43"/>
                  <a:pt x="288" y="48"/>
                </a:cubicBezTo>
                <a:cubicBezTo>
                  <a:pt x="271" y="57"/>
                  <a:pt x="240" y="80"/>
                  <a:pt x="240" y="80"/>
                </a:cubicBezTo>
                <a:cubicBezTo>
                  <a:pt x="220" y="138"/>
                  <a:pt x="178" y="188"/>
                  <a:pt x="144" y="240"/>
                </a:cubicBezTo>
                <a:cubicBezTo>
                  <a:pt x="121" y="274"/>
                  <a:pt x="136" y="267"/>
                  <a:pt x="112" y="296"/>
                </a:cubicBezTo>
                <a:cubicBezTo>
                  <a:pt x="102" y="307"/>
                  <a:pt x="89" y="316"/>
                  <a:pt x="80" y="328"/>
                </a:cubicBezTo>
                <a:cubicBezTo>
                  <a:pt x="62" y="348"/>
                  <a:pt x="32" y="392"/>
                  <a:pt x="32" y="392"/>
                </a:cubicBezTo>
                <a:cubicBezTo>
                  <a:pt x="19" y="428"/>
                  <a:pt x="9" y="466"/>
                  <a:pt x="0" y="504"/>
                </a:cubicBezTo>
                <a:cubicBezTo>
                  <a:pt x="6" y="709"/>
                  <a:pt x="16" y="914"/>
                  <a:pt x="16" y="112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51" name="Text Box 80"/>
          <p:cNvSpPr txBox="1">
            <a:spLocks noChangeArrowheads="1"/>
          </p:cNvSpPr>
          <p:nvPr/>
        </p:nvSpPr>
        <p:spPr bwMode="auto">
          <a:xfrm>
            <a:off x="1431925" y="5200650"/>
            <a:ext cx="974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Tape 1</a:t>
            </a:r>
          </a:p>
        </p:txBody>
      </p:sp>
      <p:sp>
        <p:nvSpPr>
          <p:cNvPr id="24652" name="Text Box 81"/>
          <p:cNvSpPr txBox="1">
            <a:spLocks noChangeArrowheads="1"/>
          </p:cNvSpPr>
          <p:nvPr/>
        </p:nvSpPr>
        <p:spPr bwMode="auto">
          <a:xfrm>
            <a:off x="1371600" y="5775325"/>
            <a:ext cx="974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Tape 2</a:t>
            </a:r>
          </a:p>
        </p:txBody>
      </p:sp>
      <p:sp>
        <p:nvSpPr>
          <p:cNvPr id="24653" name="Text Box 82"/>
          <p:cNvSpPr txBox="1">
            <a:spLocks noChangeArrowheads="1"/>
          </p:cNvSpPr>
          <p:nvPr/>
        </p:nvSpPr>
        <p:spPr bwMode="auto">
          <a:xfrm>
            <a:off x="1387475" y="6384925"/>
            <a:ext cx="960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Tape k</a:t>
            </a:r>
          </a:p>
        </p:txBody>
      </p:sp>
      <p:sp>
        <p:nvSpPr>
          <p:cNvPr id="24654" name="Text Box 83"/>
          <p:cNvSpPr txBox="1">
            <a:spLocks noChangeArrowheads="1"/>
          </p:cNvSpPr>
          <p:nvPr/>
        </p:nvSpPr>
        <p:spPr bwMode="auto">
          <a:xfrm rot="5400000">
            <a:off x="2097088" y="6059487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4655" name="Text Box 84"/>
          <p:cNvSpPr txBox="1">
            <a:spLocks noChangeArrowheads="1"/>
          </p:cNvSpPr>
          <p:nvPr/>
        </p:nvSpPr>
        <p:spPr bwMode="auto">
          <a:xfrm>
            <a:off x="5715000" y="4419600"/>
            <a:ext cx="213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k separate heads</a:t>
            </a:r>
          </a:p>
        </p:txBody>
      </p:sp>
      <p:sp>
        <p:nvSpPr>
          <p:cNvPr id="24656" name="Freeform 85"/>
          <p:cNvSpPr>
            <a:spLocks/>
          </p:cNvSpPr>
          <p:nvPr/>
        </p:nvSpPr>
        <p:spPr bwMode="auto">
          <a:xfrm>
            <a:off x="3810000" y="4724400"/>
            <a:ext cx="1828800" cy="228600"/>
          </a:xfrm>
          <a:custGeom>
            <a:avLst/>
            <a:gdLst>
              <a:gd name="T0" fmla="*/ 0 w 1152"/>
              <a:gd name="T1" fmla="*/ 0 h 144"/>
              <a:gd name="T2" fmla="*/ 2147483647 w 1152"/>
              <a:gd name="T3" fmla="*/ 2147483647 h 144"/>
              <a:gd name="T4" fmla="*/ 2147483647 w 1152"/>
              <a:gd name="T5" fmla="*/ 0 h 144"/>
              <a:gd name="T6" fmla="*/ 0 60000 65536"/>
              <a:gd name="T7" fmla="*/ 0 60000 65536"/>
              <a:gd name="T8" fmla="*/ 0 60000 65536"/>
              <a:gd name="T9" fmla="*/ 0 w 1152"/>
              <a:gd name="T10" fmla="*/ 0 h 144"/>
              <a:gd name="T11" fmla="*/ 1152 w 115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144">
                <a:moveTo>
                  <a:pt x="0" y="0"/>
                </a:moveTo>
                <a:cubicBezTo>
                  <a:pt x="144" y="72"/>
                  <a:pt x="288" y="144"/>
                  <a:pt x="480" y="144"/>
                </a:cubicBezTo>
                <a:cubicBezTo>
                  <a:pt x="672" y="144"/>
                  <a:pt x="912" y="72"/>
                  <a:pt x="1152" y="0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 how a Multi-tape TM would operate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u="sng" smtClean="0"/>
              <a:t>Initially:</a:t>
            </a: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input is in tape #1 surrounded by blanks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All other tapes contain only blanks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tape head for tape #1 points to the 1</a:t>
            </a:r>
            <a:r>
              <a:rPr lang="en-US" sz="2000" baseline="30000" smtClean="0"/>
              <a:t>st</a:t>
            </a:r>
            <a:r>
              <a:rPr lang="en-US" sz="2000" smtClean="0"/>
              <a:t> symbol of the input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heads for all other tapes point at an arbitrary cell (doesn’t matter because they are all blanks anyway)	</a:t>
            </a:r>
          </a:p>
          <a:p>
            <a:pPr eaLnBrk="1" hangingPunct="1">
              <a:lnSpc>
                <a:spcPct val="90000"/>
              </a:lnSpc>
            </a:pPr>
            <a:endParaRPr lang="en-US" sz="2000" u="sng" smtClean="0"/>
          </a:p>
          <a:p>
            <a:pPr eaLnBrk="1" hangingPunct="1">
              <a:lnSpc>
                <a:spcPct val="90000"/>
              </a:lnSpc>
            </a:pPr>
            <a:r>
              <a:rPr lang="en-US" sz="2000" u="sng" smtClean="0"/>
              <a:t>A move:</a:t>
            </a: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Is a function (current state, the symbols pointed by </a:t>
            </a:r>
            <a:r>
              <a:rPr lang="en-US" sz="2000" u="sng" smtClean="0"/>
              <a:t>all</a:t>
            </a:r>
            <a:r>
              <a:rPr lang="en-US" sz="2000" smtClean="0"/>
              <a:t> the heads)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After each move, each tape head can move independently (left or right) of one another</a:t>
            </a:r>
          </a:p>
        </p:txBody>
      </p:sp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00D226-03D3-41A0-813C-0B8510B2E9D7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Multitape TMs </a:t>
            </a:r>
            <a:r>
              <a:rPr lang="en-US" smtClean="0">
                <a:sym typeface="Symbol" pitchFamily="28" charset="2"/>
              </a:rPr>
              <a:t> Basic TMs</a:t>
            </a:r>
            <a:endParaRPr lang="en-US" smtClean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2057400"/>
            <a:ext cx="7772400" cy="4114800"/>
          </a:xfrm>
        </p:spPr>
        <p:txBody>
          <a:bodyPr/>
          <a:lstStyle/>
          <a:p>
            <a:pPr eaLnBrk="1" hangingPunct="1"/>
            <a:r>
              <a:rPr lang="en-US" sz="2800" u="sng" smtClean="0"/>
              <a:t>Theorem:</a:t>
            </a:r>
            <a:r>
              <a:rPr lang="en-US" sz="2800" smtClean="0"/>
              <a:t> Every language accepted by a k-</a:t>
            </a:r>
            <a:r>
              <a:rPr lang="en-US" sz="2800" smtClean="0">
                <a:solidFill>
                  <a:schemeClr val="tx2"/>
                </a:solidFill>
              </a:rPr>
              <a:t>tape</a:t>
            </a:r>
            <a:r>
              <a:rPr lang="en-US" sz="2800" smtClean="0"/>
              <a:t> TM is also accepted by a single-</a:t>
            </a:r>
            <a:r>
              <a:rPr lang="en-US" sz="2800" smtClean="0">
                <a:solidFill>
                  <a:schemeClr val="tx2"/>
                </a:solidFill>
              </a:rPr>
              <a:t>tape</a:t>
            </a:r>
            <a:r>
              <a:rPr lang="en-US" sz="2800" smtClean="0"/>
              <a:t> TM</a:t>
            </a:r>
          </a:p>
          <a:p>
            <a:pPr eaLnBrk="1" hangingPunct="1"/>
            <a:r>
              <a:rPr lang="en-US" sz="2800" u="sng" smtClean="0"/>
              <a:t>Proof by construction:</a:t>
            </a:r>
          </a:p>
          <a:p>
            <a:pPr lvl="1" eaLnBrk="1" hangingPunct="1"/>
            <a:r>
              <a:rPr lang="en-US" sz="2400" smtClean="0"/>
              <a:t>Construct a single-</a:t>
            </a:r>
            <a:r>
              <a:rPr lang="en-US" sz="2400" smtClean="0">
                <a:solidFill>
                  <a:schemeClr val="tx2"/>
                </a:solidFill>
              </a:rPr>
              <a:t>tape</a:t>
            </a:r>
            <a:r>
              <a:rPr lang="en-US" sz="2400" smtClean="0"/>
              <a:t> TM with 2k </a:t>
            </a:r>
            <a:r>
              <a:rPr lang="en-US" sz="2400" smtClean="0">
                <a:solidFill>
                  <a:schemeClr val="hlink"/>
                </a:solidFill>
              </a:rPr>
              <a:t>tracks</a:t>
            </a:r>
            <a:r>
              <a:rPr lang="en-US" sz="2400" smtClean="0"/>
              <a:t>, where each </a:t>
            </a:r>
            <a:r>
              <a:rPr lang="en-US" sz="2400" smtClean="0">
                <a:solidFill>
                  <a:schemeClr val="folHlink"/>
                </a:solidFill>
              </a:rPr>
              <a:t>tape</a:t>
            </a:r>
            <a:r>
              <a:rPr lang="en-US" sz="2400" smtClean="0"/>
              <a:t> of the k-</a:t>
            </a:r>
            <a:r>
              <a:rPr lang="en-US" sz="2400" smtClean="0">
                <a:solidFill>
                  <a:schemeClr val="tx2"/>
                </a:solidFill>
              </a:rPr>
              <a:t>tape</a:t>
            </a:r>
            <a:r>
              <a:rPr lang="en-US" sz="2400" smtClean="0"/>
              <a:t> TM is simulated by 2 </a:t>
            </a:r>
            <a:r>
              <a:rPr lang="en-US" sz="2400" smtClean="0">
                <a:solidFill>
                  <a:schemeClr val="hlink"/>
                </a:solidFill>
              </a:rPr>
              <a:t>tracks</a:t>
            </a:r>
            <a:r>
              <a:rPr lang="en-US" sz="2400" smtClean="0"/>
              <a:t> of basic TM</a:t>
            </a:r>
          </a:p>
          <a:p>
            <a:pPr lvl="1" eaLnBrk="1" hangingPunct="1"/>
            <a:r>
              <a:rPr lang="en-US" sz="2400" smtClean="0"/>
              <a:t>k out the 2k </a:t>
            </a:r>
            <a:r>
              <a:rPr lang="en-US" sz="2400" smtClean="0">
                <a:solidFill>
                  <a:schemeClr val="hlink"/>
                </a:solidFill>
              </a:rPr>
              <a:t>tracks</a:t>
            </a:r>
            <a:r>
              <a:rPr lang="en-US" sz="2400" smtClean="0"/>
              <a:t> </a:t>
            </a:r>
            <a:r>
              <a:rPr lang="en-US" sz="2400" smtClean="0">
                <a:sym typeface="Symbol" pitchFamily="28" charset="2"/>
              </a:rPr>
              <a:t>simulate the k input </a:t>
            </a:r>
            <a:r>
              <a:rPr lang="en-US" sz="2400" smtClean="0">
                <a:solidFill>
                  <a:schemeClr val="tx2"/>
                </a:solidFill>
                <a:sym typeface="Symbol" pitchFamily="28" charset="2"/>
              </a:rPr>
              <a:t>tapes</a:t>
            </a:r>
            <a:endParaRPr lang="en-US" sz="2400" smtClean="0">
              <a:sym typeface="Symbol" pitchFamily="28" charset="2"/>
            </a:endParaRPr>
          </a:p>
          <a:p>
            <a:pPr lvl="1" eaLnBrk="1" hangingPunct="1"/>
            <a:r>
              <a:rPr lang="en-US" sz="2400" smtClean="0"/>
              <a:t>The other k out of the 2k </a:t>
            </a:r>
            <a:r>
              <a:rPr lang="en-US" sz="2400" smtClean="0">
                <a:solidFill>
                  <a:schemeClr val="hlink"/>
                </a:solidFill>
              </a:rPr>
              <a:t>tracks</a:t>
            </a:r>
            <a:r>
              <a:rPr lang="en-US" sz="2400" smtClean="0"/>
              <a:t> keep track of the k tape </a:t>
            </a:r>
            <a:r>
              <a:rPr lang="en-US" sz="2400" smtClean="0">
                <a:solidFill>
                  <a:schemeClr val="folHlink"/>
                </a:solidFill>
              </a:rPr>
              <a:t>head</a:t>
            </a:r>
            <a:r>
              <a:rPr lang="en-US" sz="2400" smtClean="0"/>
              <a:t> positions</a:t>
            </a:r>
          </a:p>
        </p:txBody>
      </p:sp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4D3328-919F-41B3-A43D-010126E599C7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Multitape TMs </a:t>
            </a:r>
            <a:r>
              <a:rPr lang="en-US" smtClean="0">
                <a:sym typeface="Symbol" pitchFamily="28" charset="2"/>
              </a:rPr>
              <a:t> Basic TMs …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1944687"/>
          </a:xfrm>
        </p:spPr>
        <p:txBody>
          <a:bodyPr/>
          <a:lstStyle/>
          <a:p>
            <a:pPr eaLnBrk="1" hangingPunct="1"/>
            <a:r>
              <a:rPr lang="en-US" sz="2200" smtClean="0"/>
              <a:t>To simulate one move of the k-tape TM:</a:t>
            </a:r>
          </a:p>
          <a:p>
            <a:pPr lvl="1" eaLnBrk="1" hangingPunct="1"/>
            <a:r>
              <a:rPr lang="en-US" sz="1600" smtClean="0"/>
              <a:t>Move from the leftmost marker to the rightmost marker (k markers) and in the process, gather all the input symbols into storage</a:t>
            </a:r>
          </a:p>
          <a:p>
            <a:pPr lvl="1" eaLnBrk="1" hangingPunct="1"/>
            <a:r>
              <a:rPr lang="en-US" sz="1600" smtClean="0"/>
              <a:t>Then, take the action same as done by the k-tape TM (rewrite tape symbols &amp; move L/R using the markers)</a:t>
            </a:r>
          </a:p>
        </p:txBody>
      </p:sp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A90767-72AC-4A7B-99AF-55E2A4289E17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3810000" y="3581400"/>
            <a:ext cx="1600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control</a:t>
            </a:r>
          </a:p>
        </p:txBody>
      </p:sp>
      <p:graphicFrame>
        <p:nvGraphicFramePr>
          <p:cNvPr id="500741" name="Group 5"/>
          <p:cNvGraphicFramePr>
            <a:graphicFrameLocks noGrp="1"/>
          </p:cNvGraphicFramePr>
          <p:nvPr/>
        </p:nvGraphicFramePr>
        <p:xfrm>
          <a:off x="3124200" y="4953000"/>
          <a:ext cx="3124200" cy="365125"/>
        </p:xfrm>
        <a:graphic>
          <a:graphicData uri="http://schemas.openxmlformats.org/drawingml/2006/table">
            <a:tbl>
              <a:tblPr/>
              <a:tblGrid>
                <a:gridCol w="520700"/>
                <a:gridCol w="520700"/>
                <a:gridCol w="520700"/>
                <a:gridCol w="520700"/>
                <a:gridCol w="520700"/>
                <a:gridCol w="5207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670" name="Text Box 21"/>
          <p:cNvSpPr txBox="1">
            <a:spLocks noChangeArrowheads="1"/>
          </p:cNvSpPr>
          <p:nvPr/>
        </p:nvSpPr>
        <p:spPr bwMode="auto">
          <a:xfrm>
            <a:off x="2609850" y="489585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7671" name="Line 22"/>
          <p:cNvSpPr>
            <a:spLocks noChangeShapeType="1"/>
          </p:cNvSpPr>
          <p:nvPr/>
        </p:nvSpPr>
        <p:spPr bwMode="auto">
          <a:xfrm>
            <a:off x="2514600" y="4953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2" name="Line 23"/>
          <p:cNvSpPr>
            <a:spLocks noChangeShapeType="1"/>
          </p:cNvSpPr>
          <p:nvPr/>
        </p:nvSpPr>
        <p:spPr bwMode="auto">
          <a:xfrm>
            <a:off x="2514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3" name="Text Box 24"/>
          <p:cNvSpPr txBox="1">
            <a:spLocks noChangeArrowheads="1"/>
          </p:cNvSpPr>
          <p:nvPr/>
        </p:nvSpPr>
        <p:spPr bwMode="auto">
          <a:xfrm>
            <a:off x="6267450" y="487680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7674" name="Line 25"/>
          <p:cNvSpPr>
            <a:spLocks noChangeShapeType="1"/>
          </p:cNvSpPr>
          <p:nvPr/>
        </p:nvSpPr>
        <p:spPr bwMode="auto">
          <a:xfrm>
            <a:off x="6172200" y="49339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5" name="Line 26"/>
          <p:cNvSpPr>
            <a:spLocks noChangeShapeType="1"/>
          </p:cNvSpPr>
          <p:nvPr/>
        </p:nvSpPr>
        <p:spPr bwMode="auto">
          <a:xfrm>
            <a:off x="6172200" y="53149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00763" name="Group 27"/>
          <p:cNvGraphicFramePr>
            <a:graphicFrameLocks noGrp="1"/>
          </p:cNvGraphicFramePr>
          <p:nvPr/>
        </p:nvGraphicFramePr>
        <p:xfrm>
          <a:off x="3124200" y="5334000"/>
          <a:ext cx="3124200" cy="365125"/>
        </p:xfrm>
        <a:graphic>
          <a:graphicData uri="http://schemas.openxmlformats.org/drawingml/2006/table">
            <a:tbl>
              <a:tblPr/>
              <a:tblGrid>
                <a:gridCol w="520700"/>
                <a:gridCol w="520700"/>
                <a:gridCol w="520700"/>
                <a:gridCol w="520700"/>
                <a:gridCol w="520700"/>
                <a:gridCol w="5207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692" name="Text Box 43"/>
          <p:cNvSpPr txBox="1">
            <a:spLocks noChangeArrowheads="1"/>
          </p:cNvSpPr>
          <p:nvPr/>
        </p:nvSpPr>
        <p:spPr bwMode="auto">
          <a:xfrm>
            <a:off x="2609850" y="527685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7693" name="Line 44"/>
          <p:cNvSpPr>
            <a:spLocks noChangeShapeType="1"/>
          </p:cNvSpPr>
          <p:nvPr/>
        </p:nvSpPr>
        <p:spPr bwMode="auto">
          <a:xfrm>
            <a:off x="25908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94" name="Line 45"/>
          <p:cNvSpPr>
            <a:spLocks noChangeShapeType="1"/>
          </p:cNvSpPr>
          <p:nvPr/>
        </p:nvSpPr>
        <p:spPr bwMode="auto">
          <a:xfrm>
            <a:off x="2514600" y="5715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95" name="Text Box 46"/>
          <p:cNvSpPr txBox="1">
            <a:spLocks noChangeArrowheads="1"/>
          </p:cNvSpPr>
          <p:nvPr/>
        </p:nvSpPr>
        <p:spPr bwMode="auto">
          <a:xfrm>
            <a:off x="6267450" y="5241925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7696" name="Line 47"/>
          <p:cNvSpPr>
            <a:spLocks noChangeShapeType="1"/>
          </p:cNvSpPr>
          <p:nvPr/>
        </p:nvSpPr>
        <p:spPr bwMode="auto">
          <a:xfrm>
            <a:off x="61722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97" name="Line 48"/>
          <p:cNvSpPr>
            <a:spLocks noChangeShapeType="1"/>
          </p:cNvSpPr>
          <p:nvPr/>
        </p:nvSpPr>
        <p:spPr bwMode="auto">
          <a:xfrm>
            <a:off x="6172200" y="56959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98" name="Freeform 71"/>
          <p:cNvSpPr>
            <a:spLocks/>
          </p:cNvSpPr>
          <p:nvPr/>
        </p:nvSpPr>
        <p:spPr bwMode="auto">
          <a:xfrm>
            <a:off x="4468813" y="4495800"/>
            <a:ext cx="560387" cy="457200"/>
          </a:xfrm>
          <a:custGeom>
            <a:avLst/>
            <a:gdLst>
              <a:gd name="T0" fmla="*/ 2147483647 w 233"/>
              <a:gd name="T1" fmla="*/ 0 h 432"/>
              <a:gd name="T2" fmla="*/ 2147483647 w 233"/>
              <a:gd name="T3" fmla="*/ 2147483647 h 432"/>
              <a:gd name="T4" fmla="*/ 2147483647 w 233"/>
              <a:gd name="T5" fmla="*/ 2147483647 h 432"/>
              <a:gd name="T6" fmla="*/ 2147483647 w 233"/>
              <a:gd name="T7" fmla="*/ 2147483647 h 432"/>
              <a:gd name="T8" fmla="*/ 2147483647 w 233"/>
              <a:gd name="T9" fmla="*/ 2147483647 h 432"/>
              <a:gd name="T10" fmla="*/ 2147483647 w 233"/>
              <a:gd name="T11" fmla="*/ 2147483647 h 4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33"/>
              <a:gd name="T19" fmla="*/ 0 h 432"/>
              <a:gd name="T20" fmla="*/ 233 w 233"/>
              <a:gd name="T21" fmla="*/ 432 h 43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33" h="432">
                <a:moveTo>
                  <a:pt x="1" y="0"/>
                </a:moveTo>
                <a:cubicBezTo>
                  <a:pt x="3" y="37"/>
                  <a:pt x="0" y="75"/>
                  <a:pt x="9" y="112"/>
                </a:cubicBezTo>
                <a:cubicBezTo>
                  <a:pt x="19" y="157"/>
                  <a:pt x="112" y="171"/>
                  <a:pt x="145" y="176"/>
                </a:cubicBezTo>
                <a:cubicBezTo>
                  <a:pt x="164" y="204"/>
                  <a:pt x="180" y="205"/>
                  <a:pt x="209" y="224"/>
                </a:cubicBezTo>
                <a:cubicBezTo>
                  <a:pt x="226" y="277"/>
                  <a:pt x="227" y="336"/>
                  <a:pt x="233" y="392"/>
                </a:cubicBezTo>
                <a:cubicBezTo>
                  <a:pt x="224" y="427"/>
                  <a:pt x="217" y="416"/>
                  <a:pt x="233" y="4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99" name="Text Box 74"/>
          <p:cNvSpPr txBox="1">
            <a:spLocks noChangeArrowheads="1"/>
          </p:cNvSpPr>
          <p:nvPr/>
        </p:nvSpPr>
        <p:spPr bwMode="auto">
          <a:xfrm>
            <a:off x="1431925" y="4895850"/>
            <a:ext cx="1030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Track 1</a:t>
            </a:r>
          </a:p>
        </p:txBody>
      </p:sp>
      <p:sp>
        <p:nvSpPr>
          <p:cNvPr id="27700" name="Text Box 75"/>
          <p:cNvSpPr txBox="1">
            <a:spLocks noChangeArrowheads="1"/>
          </p:cNvSpPr>
          <p:nvPr/>
        </p:nvSpPr>
        <p:spPr bwMode="auto">
          <a:xfrm>
            <a:off x="1371600" y="5394325"/>
            <a:ext cx="1030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Track 2</a:t>
            </a:r>
          </a:p>
        </p:txBody>
      </p:sp>
      <p:sp>
        <p:nvSpPr>
          <p:cNvPr id="27701" name="Text Box 77"/>
          <p:cNvSpPr txBox="1">
            <a:spLocks noChangeArrowheads="1"/>
          </p:cNvSpPr>
          <p:nvPr/>
        </p:nvSpPr>
        <p:spPr bwMode="auto">
          <a:xfrm rot="5400000">
            <a:off x="1884363" y="6421437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graphicFrame>
        <p:nvGraphicFramePr>
          <p:cNvPr id="500816" name="Group 80"/>
          <p:cNvGraphicFramePr>
            <a:graphicFrameLocks noGrp="1"/>
          </p:cNvGraphicFramePr>
          <p:nvPr/>
        </p:nvGraphicFramePr>
        <p:xfrm>
          <a:off x="3124200" y="5715000"/>
          <a:ext cx="3124200" cy="365125"/>
        </p:xfrm>
        <a:graphic>
          <a:graphicData uri="http://schemas.openxmlformats.org/drawingml/2006/table">
            <a:tbl>
              <a:tblPr/>
              <a:tblGrid>
                <a:gridCol w="520700"/>
                <a:gridCol w="520700"/>
                <a:gridCol w="520700"/>
                <a:gridCol w="520700"/>
                <a:gridCol w="520700"/>
                <a:gridCol w="5207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718" name="Text Box 96"/>
          <p:cNvSpPr txBox="1">
            <a:spLocks noChangeArrowheads="1"/>
          </p:cNvSpPr>
          <p:nvPr/>
        </p:nvSpPr>
        <p:spPr bwMode="auto">
          <a:xfrm>
            <a:off x="2609850" y="565785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7719" name="Line 97"/>
          <p:cNvSpPr>
            <a:spLocks noChangeShapeType="1"/>
          </p:cNvSpPr>
          <p:nvPr/>
        </p:nvSpPr>
        <p:spPr bwMode="auto">
          <a:xfrm>
            <a:off x="2514600" y="5715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20" name="Line 98"/>
          <p:cNvSpPr>
            <a:spLocks noChangeShapeType="1"/>
          </p:cNvSpPr>
          <p:nvPr/>
        </p:nvSpPr>
        <p:spPr bwMode="auto">
          <a:xfrm>
            <a:off x="2514600" y="6096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21" name="Text Box 99"/>
          <p:cNvSpPr txBox="1">
            <a:spLocks noChangeArrowheads="1"/>
          </p:cNvSpPr>
          <p:nvPr/>
        </p:nvSpPr>
        <p:spPr bwMode="auto">
          <a:xfrm>
            <a:off x="6267450" y="563880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7722" name="Line 100"/>
          <p:cNvSpPr>
            <a:spLocks noChangeShapeType="1"/>
          </p:cNvSpPr>
          <p:nvPr/>
        </p:nvSpPr>
        <p:spPr bwMode="auto">
          <a:xfrm>
            <a:off x="6172200" y="56959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23" name="Line 101"/>
          <p:cNvSpPr>
            <a:spLocks noChangeShapeType="1"/>
          </p:cNvSpPr>
          <p:nvPr/>
        </p:nvSpPr>
        <p:spPr bwMode="auto">
          <a:xfrm>
            <a:off x="6172200" y="60769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00863" name="Group 127"/>
          <p:cNvGraphicFramePr>
            <a:graphicFrameLocks noGrp="1"/>
          </p:cNvGraphicFramePr>
          <p:nvPr/>
        </p:nvGraphicFramePr>
        <p:xfrm>
          <a:off x="3124200" y="6096000"/>
          <a:ext cx="3124200" cy="365125"/>
        </p:xfrm>
        <a:graphic>
          <a:graphicData uri="http://schemas.openxmlformats.org/drawingml/2006/table">
            <a:tbl>
              <a:tblPr/>
              <a:tblGrid>
                <a:gridCol w="520700"/>
                <a:gridCol w="520700"/>
                <a:gridCol w="520700"/>
                <a:gridCol w="520700"/>
                <a:gridCol w="520700"/>
                <a:gridCol w="5207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740" name="Text Box 118"/>
          <p:cNvSpPr txBox="1">
            <a:spLocks noChangeArrowheads="1"/>
          </p:cNvSpPr>
          <p:nvPr/>
        </p:nvSpPr>
        <p:spPr bwMode="auto">
          <a:xfrm>
            <a:off x="2609850" y="603885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7741" name="Line 119"/>
          <p:cNvSpPr>
            <a:spLocks noChangeShapeType="1"/>
          </p:cNvSpPr>
          <p:nvPr/>
        </p:nvSpPr>
        <p:spPr bwMode="auto">
          <a:xfrm>
            <a:off x="2590800" y="6096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42" name="Line 120"/>
          <p:cNvSpPr>
            <a:spLocks noChangeShapeType="1"/>
          </p:cNvSpPr>
          <p:nvPr/>
        </p:nvSpPr>
        <p:spPr bwMode="auto">
          <a:xfrm>
            <a:off x="2514600" y="6477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43" name="Text Box 121"/>
          <p:cNvSpPr txBox="1">
            <a:spLocks noChangeArrowheads="1"/>
          </p:cNvSpPr>
          <p:nvPr/>
        </p:nvSpPr>
        <p:spPr bwMode="auto">
          <a:xfrm>
            <a:off x="6267450" y="6003925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7744" name="Line 122"/>
          <p:cNvSpPr>
            <a:spLocks noChangeShapeType="1"/>
          </p:cNvSpPr>
          <p:nvPr/>
        </p:nvSpPr>
        <p:spPr bwMode="auto">
          <a:xfrm>
            <a:off x="6172200" y="6096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45" name="Line 123"/>
          <p:cNvSpPr>
            <a:spLocks noChangeShapeType="1"/>
          </p:cNvSpPr>
          <p:nvPr/>
        </p:nvSpPr>
        <p:spPr bwMode="auto">
          <a:xfrm>
            <a:off x="6172200" y="64579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746" name="Text Box 124"/>
          <p:cNvSpPr txBox="1">
            <a:spLocks noChangeArrowheads="1"/>
          </p:cNvSpPr>
          <p:nvPr/>
        </p:nvSpPr>
        <p:spPr bwMode="auto">
          <a:xfrm>
            <a:off x="1371600" y="5775325"/>
            <a:ext cx="1030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Track 3</a:t>
            </a:r>
          </a:p>
        </p:txBody>
      </p:sp>
      <p:sp>
        <p:nvSpPr>
          <p:cNvPr id="27747" name="Text Box 125"/>
          <p:cNvSpPr txBox="1">
            <a:spLocks noChangeArrowheads="1"/>
          </p:cNvSpPr>
          <p:nvPr/>
        </p:nvSpPr>
        <p:spPr bwMode="auto">
          <a:xfrm>
            <a:off x="1371600" y="6156325"/>
            <a:ext cx="1030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Track 4</a:t>
            </a:r>
          </a:p>
        </p:txBody>
      </p:sp>
      <p:sp>
        <p:nvSpPr>
          <p:cNvPr id="27748" name="Text Box 128"/>
          <p:cNvSpPr txBox="1">
            <a:spLocks noChangeArrowheads="1"/>
          </p:cNvSpPr>
          <p:nvPr/>
        </p:nvSpPr>
        <p:spPr bwMode="auto">
          <a:xfrm>
            <a:off x="5410200" y="4038600"/>
            <a:ext cx="1041400" cy="4064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storage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Non-deterministic TMs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1716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 TM can have non-deterministic moves: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sym typeface="Symbol" pitchFamily="28" charset="2"/>
              </a:rPr>
              <a:t>(q,X) = { (q</a:t>
            </a:r>
            <a:r>
              <a:rPr lang="en-US" sz="2400" baseline="-25000" smtClean="0"/>
              <a:t>1</a:t>
            </a:r>
            <a:r>
              <a:rPr lang="en-US" sz="2400" smtClean="0">
                <a:sym typeface="Symbol" pitchFamily="28" charset="2"/>
              </a:rPr>
              <a:t>,Y</a:t>
            </a:r>
            <a:r>
              <a:rPr lang="en-US" sz="2400" baseline="-25000" smtClean="0"/>
              <a:t>1</a:t>
            </a:r>
            <a:r>
              <a:rPr lang="en-US" sz="2400" smtClean="0">
                <a:sym typeface="Symbol" pitchFamily="28" charset="2"/>
              </a:rPr>
              <a:t>,D</a:t>
            </a:r>
            <a:r>
              <a:rPr lang="en-US" sz="2400" baseline="-25000" smtClean="0"/>
              <a:t>1</a:t>
            </a:r>
            <a:r>
              <a:rPr lang="en-US" sz="2400" smtClean="0">
                <a:sym typeface="Symbol" pitchFamily="28" charset="2"/>
              </a:rPr>
              <a:t>), (q</a:t>
            </a:r>
            <a:r>
              <a:rPr lang="en-US" sz="2400" baseline="-25000" smtClean="0"/>
              <a:t>2</a:t>
            </a:r>
            <a:r>
              <a:rPr lang="en-US" sz="2400" smtClean="0">
                <a:sym typeface="Symbol" pitchFamily="28" charset="2"/>
              </a:rPr>
              <a:t>,Y</a:t>
            </a:r>
            <a:r>
              <a:rPr lang="en-US" sz="2400" baseline="-25000" smtClean="0"/>
              <a:t>2</a:t>
            </a:r>
            <a:r>
              <a:rPr lang="en-US" sz="2400" smtClean="0">
                <a:sym typeface="Symbol" pitchFamily="28" charset="2"/>
              </a:rPr>
              <a:t>,D</a:t>
            </a:r>
            <a:r>
              <a:rPr lang="en-US" sz="2400" baseline="-25000" smtClean="0"/>
              <a:t>2</a:t>
            </a:r>
            <a:r>
              <a:rPr lang="en-US" sz="2400" smtClean="0">
                <a:sym typeface="Symbol" pitchFamily="28" charset="2"/>
              </a:rPr>
              <a:t>), …  }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ym typeface="Symbol" pitchFamily="28" charset="2"/>
              </a:rPr>
              <a:t>Simulation using a multitape deterministic TM:</a:t>
            </a:r>
          </a:p>
        </p:txBody>
      </p:sp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572AAC-8214-435C-8E72-D6A6529971E6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4114800" y="3505200"/>
            <a:ext cx="9144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Control</a:t>
            </a:r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2362200" y="4800600"/>
            <a:ext cx="525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2362200" y="5105400"/>
            <a:ext cx="525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2362200" y="5486400"/>
            <a:ext cx="525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2438400" y="5943600"/>
            <a:ext cx="525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2574925" y="4775200"/>
            <a:ext cx="4651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ID</a:t>
            </a:r>
            <a:r>
              <a:rPr lang="en-US" sz="1600" baseline="-25000"/>
              <a:t>1</a:t>
            </a:r>
            <a:endParaRPr lang="en-US" sz="1600"/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3116263" y="4800600"/>
            <a:ext cx="4651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ID</a:t>
            </a:r>
            <a:r>
              <a:rPr lang="en-US" sz="1600" baseline="-25000"/>
              <a:t>2</a:t>
            </a:r>
            <a:endParaRPr lang="en-US" sz="1600"/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3733800" y="4800600"/>
            <a:ext cx="4651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ID</a:t>
            </a:r>
            <a:r>
              <a:rPr lang="en-US" sz="1600" baseline="-25000"/>
              <a:t>3</a:t>
            </a:r>
            <a:endParaRPr lang="en-US" sz="1600"/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4259263" y="4800600"/>
            <a:ext cx="4651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ID</a:t>
            </a:r>
            <a:r>
              <a:rPr lang="en-US" sz="1600" baseline="-25000"/>
              <a:t>4</a:t>
            </a:r>
            <a:endParaRPr lang="en-US" sz="1600"/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2708275" y="5124450"/>
            <a:ext cx="263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*</a:t>
            </a:r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3132138" y="5149850"/>
            <a:ext cx="263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*</a:t>
            </a:r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3657600" y="5149850"/>
            <a:ext cx="3762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  *</a:t>
            </a:r>
          </a:p>
        </p:txBody>
      </p:sp>
      <p:sp>
        <p:nvSpPr>
          <p:cNvPr id="28689" name="Text Box 17"/>
          <p:cNvSpPr txBox="1">
            <a:spLocks noChangeArrowheads="1"/>
          </p:cNvSpPr>
          <p:nvPr/>
        </p:nvSpPr>
        <p:spPr bwMode="auto">
          <a:xfrm>
            <a:off x="4275138" y="5149850"/>
            <a:ext cx="3190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 *</a:t>
            </a:r>
          </a:p>
        </p:txBody>
      </p:sp>
      <p:sp>
        <p:nvSpPr>
          <p:cNvPr id="28690" name="Text Box 18"/>
          <p:cNvSpPr txBox="1">
            <a:spLocks noChangeArrowheads="1"/>
          </p:cNvSpPr>
          <p:nvPr/>
        </p:nvSpPr>
        <p:spPr bwMode="auto">
          <a:xfrm>
            <a:off x="2276475" y="5532438"/>
            <a:ext cx="13255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Scratch tape</a:t>
            </a:r>
          </a:p>
        </p:txBody>
      </p:sp>
      <p:sp>
        <p:nvSpPr>
          <p:cNvPr id="28691" name="Line 19"/>
          <p:cNvSpPr>
            <a:spLocks noChangeShapeType="1"/>
          </p:cNvSpPr>
          <p:nvPr/>
        </p:nvSpPr>
        <p:spPr bwMode="auto">
          <a:xfrm>
            <a:off x="2362200" y="4445000"/>
            <a:ext cx="525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2" name="Text Box 20"/>
          <p:cNvSpPr txBox="1">
            <a:spLocks noChangeArrowheads="1"/>
          </p:cNvSpPr>
          <p:nvPr/>
        </p:nvSpPr>
        <p:spPr bwMode="auto">
          <a:xfrm>
            <a:off x="2362200" y="4419600"/>
            <a:ext cx="1087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Input tape</a:t>
            </a:r>
          </a:p>
        </p:txBody>
      </p:sp>
      <p:sp>
        <p:nvSpPr>
          <p:cNvPr id="28693" name="Text Box 24"/>
          <p:cNvSpPr txBox="1">
            <a:spLocks noChangeArrowheads="1"/>
          </p:cNvSpPr>
          <p:nvPr/>
        </p:nvSpPr>
        <p:spPr bwMode="auto">
          <a:xfrm>
            <a:off x="1066800" y="5105400"/>
            <a:ext cx="1268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Marker tape</a:t>
            </a:r>
          </a:p>
        </p:txBody>
      </p:sp>
      <p:sp>
        <p:nvSpPr>
          <p:cNvPr id="28694" name="Freeform 25"/>
          <p:cNvSpPr>
            <a:spLocks/>
          </p:cNvSpPr>
          <p:nvPr/>
        </p:nvSpPr>
        <p:spPr bwMode="auto">
          <a:xfrm>
            <a:off x="4559300" y="4203700"/>
            <a:ext cx="271463" cy="688975"/>
          </a:xfrm>
          <a:custGeom>
            <a:avLst/>
            <a:gdLst>
              <a:gd name="T0" fmla="*/ 2147483647 w 171"/>
              <a:gd name="T1" fmla="*/ 0 h 434"/>
              <a:gd name="T2" fmla="*/ 0 w 171"/>
              <a:gd name="T3" fmla="*/ 2147483647 h 434"/>
              <a:gd name="T4" fmla="*/ 2147483647 w 171"/>
              <a:gd name="T5" fmla="*/ 2147483647 h 434"/>
              <a:gd name="T6" fmla="*/ 2147483647 w 171"/>
              <a:gd name="T7" fmla="*/ 2147483647 h 434"/>
              <a:gd name="T8" fmla="*/ 2147483647 w 171"/>
              <a:gd name="T9" fmla="*/ 2147483647 h 434"/>
              <a:gd name="T10" fmla="*/ 2147483647 w 171"/>
              <a:gd name="T11" fmla="*/ 2147483647 h 43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1"/>
              <a:gd name="T19" fmla="*/ 0 h 434"/>
              <a:gd name="T20" fmla="*/ 171 w 171"/>
              <a:gd name="T21" fmla="*/ 434 h 43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1" h="434">
                <a:moveTo>
                  <a:pt x="8" y="0"/>
                </a:moveTo>
                <a:cubicBezTo>
                  <a:pt x="5" y="18"/>
                  <a:pt x="0" y="37"/>
                  <a:pt x="0" y="56"/>
                </a:cubicBezTo>
                <a:cubicBezTo>
                  <a:pt x="0" y="165"/>
                  <a:pt x="64" y="157"/>
                  <a:pt x="152" y="168"/>
                </a:cubicBezTo>
                <a:cubicBezTo>
                  <a:pt x="171" y="225"/>
                  <a:pt x="165" y="308"/>
                  <a:pt x="112" y="344"/>
                </a:cubicBezTo>
                <a:cubicBezTo>
                  <a:pt x="93" y="398"/>
                  <a:pt x="118" y="339"/>
                  <a:pt x="80" y="384"/>
                </a:cubicBezTo>
                <a:cubicBezTo>
                  <a:pt x="36" y="434"/>
                  <a:pt x="68" y="432"/>
                  <a:pt x="40" y="4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5" name="Text Box 26"/>
          <p:cNvSpPr txBox="1">
            <a:spLocks noChangeArrowheads="1"/>
          </p:cNvSpPr>
          <p:nvPr/>
        </p:nvSpPr>
        <p:spPr bwMode="auto">
          <a:xfrm>
            <a:off x="2270125" y="258763"/>
            <a:ext cx="5037138" cy="3968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Non-deterministic TMs </a:t>
            </a:r>
            <a:r>
              <a:rPr lang="en-US">
                <a:sym typeface="Symbol" pitchFamily="28" charset="2"/>
              </a:rPr>
              <a:t> Deterministic TMs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TMs == Recursively Enumerable languages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TMs can be used as both: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Language recognizers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Calculators/computers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b="1" i="1" dirty="0" smtClean="0"/>
              <a:t>Basic TM is </a:t>
            </a:r>
            <a:r>
              <a:rPr lang="en-US" sz="2800" b="1" i="1" u="sng" dirty="0" smtClean="0"/>
              <a:t>equivalent</a:t>
            </a:r>
            <a:r>
              <a:rPr lang="en-US" sz="2800" b="1" i="1" dirty="0" smtClean="0"/>
              <a:t> to all the below: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400" i="1" dirty="0" smtClean="0"/>
              <a:t>TM + storage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400" i="1" dirty="0" smtClean="0"/>
              <a:t>Multi-track TM 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400" i="1" dirty="0" smtClean="0"/>
              <a:t>Multi-tape TM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400" i="1" dirty="0" smtClean="0"/>
              <a:t>Non-deterministic TM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TMs are like universal computing machines with unbounded storage</a:t>
            </a:r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endParaRPr lang="en-US" sz="2800" dirty="0" smtClean="0"/>
          </a:p>
        </p:txBody>
      </p:sp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423473-30AB-48C6-92C4-9F80F1BE12F1}" type="slidenum">
              <a:rPr lang="en-US" smtClean="0"/>
              <a:pPr/>
              <a:t>27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Turing Machine (TM)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801687"/>
          </a:xfrm>
        </p:spPr>
        <p:txBody>
          <a:bodyPr/>
          <a:lstStyle/>
          <a:p>
            <a:pPr eaLnBrk="1" hangingPunct="1"/>
            <a:r>
              <a:rPr lang="en-US" smtClean="0"/>
              <a:t>M = (Q, </a:t>
            </a:r>
            <a:r>
              <a:rPr lang="en-US" smtClean="0">
                <a:sym typeface="Symbol" pitchFamily="28" charset="2"/>
              </a:rPr>
              <a:t>∑, , , q</a:t>
            </a:r>
            <a:r>
              <a:rPr lang="en-US" baseline="-25000" smtClean="0"/>
              <a:t>0</a:t>
            </a:r>
            <a:r>
              <a:rPr lang="en-US" smtClean="0">
                <a:sym typeface="Symbol" pitchFamily="28" charset="2"/>
              </a:rPr>
              <a:t>,B,F)</a:t>
            </a:r>
            <a:endParaRPr lang="en-US" smtClean="0"/>
          </a:p>
        </p:txBody>
      </p:sp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86595D-D225-442A-805E-1CD3F0F2E7F7}" type="slidenum">
              <a:rPr lang="en-US" smtClean="0"/>
              <a:pPr/>
              <a:t>3</a:t>
            </a:fld>
            <a:endParaRPr lang="en-US" smtClean="0"/>
          </a:p>
        </p:txBody>
      </p:sp>
      <p:graphicFrame>
        <p:nvGraphicFramePr>
          <p:cNvPr id="438341" name="Group 69"/>
          <p:cNvGraphicFramePr>
            <a:graphicFrameLocks noGrp="1"/>
          </p:cNvGraphicFramePr>
          <p:nvPr/>
        </p:nvGraphicFramePr>
        <p:xfrm>
          <a:off x="1447800" y="5029200"/>
          <a:ext cx="6553200" cy="431800"/>
        </p:xfrm>
        <a:graphic>
          <a:graphicData uri="http://schemas.openxmlformats.org/drawingml/2006/table">
            <a:tbl>
              <a:tblPr/>
              <a:tblGrid>
                <a:gridCol w="327025"/>
                <a:gridCol w="328613"/>
                <a:gridCol w="327025"/>
                <a:gridCol w="465137"/>
                <a:gridCol w="517525"/>
                <a:gridCol w="655638"/>
                <a:gridCol w="982662"/>
                <a:gridCol w="655638"/>
                <a:gridCol w="982662"/>
                <a:gridCol w="655638"/>
                <a:gridCol w="328612"/>
                <a:gridCol w="327025"/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0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53" name="Line 51"/>
          <p:cNvSpPr>
            <a:spLocks noChangeShapeType="1"/>
          </p:cNvSpPr>
          <p:nvPr/>
        </p:nvSpPr>
        <p:spPr bwMode="auto">
          <a:xfrm>
            <a:off x="838200" y="5029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54" name="Line 52"/>
          <p:cNvSpPr>
            <a:spLocks noChangeShapeType="1"/>
          </p:cNvSpPr>
          <p:nvPr/>
        </p:nvSpPr>
        <p:spPr bwMode="auto">
          <a:xfrm>
            <a:off x="8382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55" name="Line 53"/>
          <p:cNvSpPr>
            <a:spLocks noChangeShapeType="1"/>
          </p:cNvSpPr>
          <p:nvPr/>
        </p:nvSpPr>
        <p:spPr bwMode="auto">
          <a:xfrm>
            <a:off x="8001000" y="5029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56" name="Line 55"/>
          <p:cNvSpPr>
            <a:spLocks noChangeShapeType="1"/>
          </p:cNvSpPr>
          <p:nvPr/>
        </p:nvSpPr>
        <p:spPr bwMode="auto">
          <a:xfrm>
            <a:off x="8001000" y="5410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57" name="Text Box 56"/>
          <p:cNvSpPr txBox="1">
            <a:spLocks noChangeArrowheads="1"/>
          </p:cNvSpPr>
          <p:nvPr/>
        </p:nvSpPr>
        <p:spPr bwMode="auto">
          <a:xfrm>
            <a:off x="669925" y="504825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5158" name="Text Box 57"/>
          <p:cNvSpPr txBox="1">
            <a:spLocks noChangeArrowheads="1"/>
          </p:cNvSpPr>
          <p:nvPr/>
        </p:nvSpPr>
        <p:spPr bwMode="auto">
          <a:xfrm>
            <a:off x="8096250" y="5029200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5159" name="Text Box 70"/>
          <p:cNvSpPr txBox="1">
            <a:spLocks noChangeArrowheads="1"/>
          </p:cNvSpPr>
          <p:nvPr/>
        </p:nvSpPr>
        <p:spPr bwMode="auto">
          <a:xfrm>
            <a:off x="4454525" y="3371850"/>
            <a:ext cx="955675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Finite</a:t>
            </a:r>
          </a:p>
          <a:p>
            <a:r>
              <a:rPr lang="en-US"/>
              <a:t>control</a:t>
            </a:r>
          </a:p>
        </p:txBody>
      </p:sp>
      <p:sp>
        <p:nvSpPr>
          <p:cNvPr id="5160" name="Freeform 71"/>
          <p:cNvSpPr>
            <a:spLocks/>
          </p:cNvSpPr>
          <p:nvPr/>
        </p:nvSpPr>
        <p:spPr bwMode="auto">
          <a:xfrm>
            <a:off x="5033963" y="4038600"/>
            <a:ext cx="300037" cy="901700"/>
          </a:xfrm>
          <a:custGeom>
            <a:avLst/>
            <a:gdLst>
              <a:gd name="T0" fmla="*/ 2147483647 w 189"/>
              <a:gd name="T1" fmla="*/ 0 h 568"/>
              <a:gd name="T2" fmla="*/ 2147483647 w 189"/>
              <a:gd name="T3" fmla="*/ 2147483647 h 568"/>
              <a:gd name="T4" fmla="*/ 2147483647 w 189"/>
              <a:gd name="T5" fmla="*/ 2147483647 h 568"/>
              <a:gd name="T6" fmla="*/ 2147483647 w 189"/>
              <a:gd name="T7" fmla="*/ 2147483647 h 568"/>
              <a:gd name="T8" fmla="*/ 2147483647 w 189"/>
              <a:gd name="T9" fmla="*/ 2147483647 h 568"/>
              <a:gd name="T10" fmla="*/ 2147483647 w 189"/>
              <a:gd name="T11" fmla="*/ 2147483647 h 5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89"/>
              <a:gd name="T19" fmla="*/ 0 h 568"/>
              <a:gd name="T20" fmla="*/ 189 w 189"/>
              <a:gd name="T21" fmla="*/ 568 h 56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89" h="568">
                <a:moveTo>
                  <a:pt x="29" y="0"/>
                </a:moveTo>
                <a:cubicBezTo>
                  <a:pt x="21" y="46"/>
                  <a:pt x="0" y="105"/>
                  <a:pt x="21" y="152"/>
                </a:cubicBezTo>
                <a:cubicBezTo>
                  <a:pt x="24" y="159"/>
                  <a:pt x="37" y="156"/>
                  <a:pt x="45" y="160"/>
                </a:cubicBezTo>
                <a:cubicBezTo>
                  <a:pt x="105" y="190"/>
                  <a:pt x="98" y="184"/>
                  <a:pt x="189" y="192"/>
                </a:cubicBezTo>
                <a:cubicBezTo>
                  <a:pt x="180" y="245"/>
                  <a:pt x="164" y="264"/>
                  <a:pt x="149" y="312"/>
                </a:cubicBezTo>
                <a:cubicBezTo>
                  <a:pt x="140" y="562"/>
                  <a:pt x="141" y="477"/>
                  <a:pt x="141" y="5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8344" name="Text Box 72"/>
          <p:cNvSpPr txBox="1">
            <a:spLocks noChangeArrowheads="1"/>
          </p:cNvSpPr>
          <p:nvPr/>
        </p:nvSpPr>
        <p:spPr bwMode="auto">
          <a:xfrm>
            <a:off x="457200" y="4572000"/>
            <a:ext cx="3586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Infinite tape with tape symbols</a:t>
            </a:r>
          </a:p>
        </p:txBody>
      </p:sp>
      <p:sp>
        <p:nvSpPr>
          <p:cNvPr id="438345" name="Text Box 73"/>
          <p:cNvSpPr txBox="1">
            <a:spLocks noChangeArrowheads="1"/>
          </p:cNvSpPr>
          <p:nvPr/>
        </p:nvSpPr>
        <p:spPr bwMode="auto">
          <a:xfrm>
            <a:off x="788988" y="6080125"/>
            <a:ext cx="793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B: blank symbol (special symbol reserved to indicate data boundary)</a:t>
            </a:r>
          </a:p>
        </p:txBody>
      </p:sp>
      <p:sp>
        <p:nvSpPr>
          <p:cNvPr id="438346" name="Text Box 74"/>
          <p:cNvSpPr txBox="1">
            <a:spLocks noChangeArrowheads="1"/>
          </p:cNvSpPr>
          <p:nvPr/>
        </p:nvSpPr>
        <p:spPr bwMode="auto">
          <a:xfrm>
            <a:off x="3468688" y="5638800"/>
            <a:ext cx="3332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Input &amp; output tape symbols</a:t>
            </a:r>
          </a:p>
        </p:txBody>
      </p:sp>
      <p:sp>
        <p:nvSpPr>
          <p:cNvPr id="438347" name="Line 75"/>
          <p:cNvSpPr>
            <a:spLocks noChangeShapeType="1"/>
          </p:cNvSpPr>
          <p:nvPr/>
        </p:nvSpPr>
        <p:spPr bwMode="auto">
          <a:xfrm flipH="1">
            <a:off x="2438400" y="5867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8348" name="Line 76"/>
          <p:cNvSpPr>
            <a:spLocks noChangeShapeType="1"/>
          </p:cNvSpPr>
          <p:nvPr/>
        </p:nvSpPr>
        <p:spPr bwMode="auto">
          <a:xfrm>
            <a:off x="6781800" y="5867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8349" name="Text Box 77"/>
          <p:cNvSpPr txBox="1">
            <a:spLocks noChangeArrowheads="1"/>
          </p:cNvSpPr>
          <p:nvPr/>
        </p:nvSpPr>
        <p:spPr bwMode="auto">
          <a:xfrm>
            <a:off x="5257800" y="4419600"/>
            <a:ext cx="1398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hlink"/>
                </a:solidFill>
              </a:rPr>
              <a:t>Tape head</a:t>
            </a:r>
          </a:p>
        </p:txBody>
      </p:sp>
      <p:sp>
        <p:nvSpPr>
          <p:cNvPr id="438350" name="AutoShape 78"/>
          <p:cNvSpPr>
            <a:spLocks/>
          </p:cNvSpPr>
          <p:nvPr/>
        </p:nvSpPr>
        <p:spPr bwMode="auto">
          <a:xfrm>
            <a:off x="7391400" y="1905000"/>
            <a:ext cx="1422400" cy="1320800"/>
          </a:xfrm>
          <a:prstGeom prst="borderCallout2">
            <a:avLst>
              <a:gd name="adj1" fmla="val 8653"/>
              <a:gd name="adj2" fmla="val -5356"/>
              <a:gd name="adj3" fmla="val 8653"/>
              <a:gd name="adj4" fmla="val -70088"/>
              <a:gd name="adj5" fmla="val 139421"/>
              <a:gd name="adj6" fmla="val -1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This is like the CPU &amp; program counter</a:t>
            </a:r>
          </a:p>
        </p:txBody>
      </p:sp>
      <p:sp>
        <p:nvSpPr>
          <p:cNvPr id="438351" name="AutoShape 79"/>
          <p:cNvSpPr>
            <a:spLocks/>
          </p:cNvSpPr>
          <p:nvPr/>
        </p:nvSpPr>
        <p:spPr bwMode="auto">
          <a:xfrm>
            <a:off x="7543800" y="3681413"/>
            <a:ext cx="1422400" cy="708025"/>
          </a:xfrm>
          <a:prstGeom prst="borderCallout2">
            <a:avLst>
              <a:gd name="adj1" fmla="val 16069"/>
              <a:gd name="adj2" fmla="val -5356"/>
              <a:gd name="adj3" fmla="val 16069"/>
              <a:gd name="adj4" fmla="val -30356"/>
              <a:gd name="adj5" fmla="val 175880"/>
              <a:gd name="adj6" fmla="val -4553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Tape is the memory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2438400" y="5486400"/>
            <a:ext cx="4876800" cy="609600"/>
            <a:chOff x="2438400" y="5486400"/>
            <a:chExt cx="4876800" cy="609600"/>
          </a:xfrm>
        </p:grpSpPr>
        <p:cxnSp>
          <p:nvCxnSpPr>
            <p:cNvPr id="5170" name="Straight Connector 22"/>
            <p:cNvCxnSpPr>
              <a:cxnSpLocks noChangeShapeType="1"/>
            </p:cNvCxnSpPr>
            <p:nvPr/>
          </p:nvCxnSpPr>
          <p:spPr bwMode="auto">
            <a:xfrm rot="5400000">
              <a:off x="2133600" y="5791200"/>
              <a:ext cx="6096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  <p:cxnSp>
          <p:nvCxnSpPr>
            <p:cNvPr id="5171" name="Straight Connector 25"/>
            <p:cNvCxnSpPr>
              <a:cxnSpLocks noChangeShapeType="1"/>
            </p:cNvCxnSpPr>
            <p:nvPr/>
          </p:nvCxnSpPr>
          <p:spPr bwMode="auto">
            <a:xfrm rot="5400000">
              <a:off x="7010400" y="5791200"/>
              <a:ext cx="6096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38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38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8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38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38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344" grpId="0"/>
      <p:bldP spid="438345" grpId="0"/>
      <p:bldP spid="438346" grpId="0"/>
      <p:bldP spid="438347" grpId="0" animBg="1"/>
      <p:bldP spid="438348" grpId="0" animBg="1"/>
      <p:bldP spid="438349" grpId="0"/>
      <p:bldP spid="438350" grpId="0" animBg="1"/>
      <p:bldP spid="43835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Transition function 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5751512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One move (denoted by </a:t>
            </a:r>
            <a:r>
              <a:rPr lang="en-US" sz="2800" smtClean="0">
                <a:solidFill>
                  <a:srgbClr val="FF0000"/>
                </a:solidFill>
              </a:rPr>
              <a:t>|---</a:t>
            </a:r>
            <a:r>
              <a:rPr lang="en-US" sz="2800" smtClean="0"/>
              <a:t>) </a:t>
            </a:r>
            <a:br>
              <a:rPr lang="en-US" sz="2800" smtClean="0"/>
            </a:br>
            <a:r>
              <a:rPr lang="en-US" sz="2800" smtClean="0"/>
              <a:t>in a TM does the following: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i="1" smtClean="0">
                <a:sym typeface="Symbol" pitchFamily="28" charset="2"/>
              </a:rPr>
              <a:t>(q,X) = (p,Y,D)</a:t>
            </a:r>
            <a:endParaRPr lang="en-US" sz="2400" smtClean="0">
              <a:sym typeface="Symbol" pitchFamily="28" charset="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q is the current state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X is the current tape symbol pointed by tape head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State changes from q to p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u="sng" smtClean="0"/>
              <a:t>After the move:</a:t>
            </a:r>
            <a:endParaRPr lang="en-US" sz="2000" smtClean="0"/>
          </a:p>
          <a:p>
            <a:pPr lvl="3" eaLnBrk="1" hangingPunct="1">
              <a:lnSpc>
                <a:spcPct val="90000"/>
              </a:lnSpc>
            </a:pPr>
            <a:r>
              <a:rPr lang="en-US" sz="1800" smtClean="0"/>
              <a:t>X is replaced with symbol Y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800" smtClean="0"/>
              <a:t>If D=“L”, the tape head moves “left” by one position. </a:t>
            </a:r>
            <a:br>
              <a:rPr lang="en-US" sz="1800" smtClean="0"/>
            </a:br>
            <a:r>
              <a:rPr lang="en-US" sz="1800" smtClean="0"/>
              <a:t>Alternatively, if D=“R” the tape head moves “right” by one position.</a:t>
            </a:r>
          </a:p>
        </p:txBody>
      </p:sp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DD5AD6-6BB9-4879-B119-674BE178951D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149" name="Oval 4"/>
          <p:cNvSpPr>
            <a:spLocks noChangeArrowheads="1"/>
          </p:cNvSpPr>
          <p:nvPr/>
        </p:nvSpPr>
        <p:spPr bwMode="auto">
          <a:xfrm>
            <a:off x="64770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</a:t>
            </a:r>
          </a:p>
        </p:txBody>
      </p:sp>
      <p:sp>
        <p:nvSpPr>
          <p:cNvPr id="6150" name="Oval 6"/>
          <p:cNvSpPr>
            <a:spLocks noChangeArrowheads="1"/>
          </p:cNvSpPr>
          <p:nvPr/>
        </p:nvSpPr>
        <p:spPr bwMode="auto">
          <a:xfrm>
            <a:off x="8153400" y="2743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>
            <a:off x="6934200" y="29718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7146925" y="2533650"/>
            <a:ext cx="989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 / Y,D</a:t>
            </a:r>
          </a:p>
        </p:txBody>
      </p:sp>
      <p:sp>
        <p:nvSpPr>
          <p:cNvPr id="439305" name="Text Box 9"/>
          <p:cNvSpPr txBox="1">
            <a:spLocks noChangeArrowheads="1"/>
          </p:cNvSpPr>
          <p:nvPr/>
        </p:nvSpPr>
        <p:spPr bwMode="auto">
          <a:xfrm>
            <a:off x="6400800" y="457200"/>
            <a:ext cx="224155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You can also use:</a:t>
            </a:r>
          </a:p>
          <a:p>
            <a:r>
              <a:rPr lang="en-US"/>
              <a:t>	</a:t>
            </a:r>
            <a:r>
              <a:rPr lang="en-US">
                <a:sym typeface="Wingdings" pitchFamily="28" charset="2"/>
              </a:rPr>
              <a:t></a:t>
            </a:r>
            <a:r>
              <a:rPr lang="en-US"/>
              <a:t> for R</a:t>
            </a:r>
          </a:p>
          <a:p>
            <a:r>
              <a:rPr lang="en-US"/>
              <a:t>	</a:t>
            </a:r>
            <a:r>
              <a:rPr lang="en-US">
                <a:sym typeface="Wingdings" pitchFamily="28" charset="2"/>
              </a:rPr>
              <a:t> </a:t>
            </a:r>
            <a:r>
              <a:rPr lang="en-US"/>
              <a:t>for 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9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9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9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39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39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39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39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39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299" grpId="0" build="p"/>
      <p:bldP spid="43930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ID of a TM</a:t>
            </a:r>
          </a:p>
        </p:txBody>
      </p:sp>
      <p:sp>
        <p:nvSpPr>
          <p:cNvPr id="440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Instantaneous Description or ID 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X</a:t>
            </a:r>
            <a:r>
              <a:rPr lang="en-US" sz="2400" baseline="-25000" smtClean="0"/>
              <a:t>1</a:t>
            </a:r>
            <a:r>
              <a:rPr lang="en-US" sz="2400" smtClean="0"/>
              <a:t>X</a:t>
            </a:r>
            <a:r>
              <a:rPr lang="en-US" sz="2400" baseline="-25000" smtClean="0"/>
              <a:t>2</a:t>
            </a:r>
            <a:r>
              <a:rPr lang="en-US" sz="2400" smtClean="0"/>
              <a:t>…X</a:t>
            </a:r>
            <a:r>
              <a:rPr lang="en-US" sz="2400" baseline="-25000" smtClean="0"/>
              <a:t>i-1</a:t>
            </a:r>
            <a:r>
              <a:rPr lang="en-US" sz="2400" smtClean="0">
                <a:solidFill>
                  <a:srgbClr val="FF0000"/>
                </a:solidFill>
              </a:rPr>
              <a:t>q</a:t>
            </a:r>
            <a:r>
              <a:rPr lang="en-US" sz="2400" smtClean="0"/>
              <a:t>X</a:t>
            </a:r>
            <a:r>
              <a:rPr lang="en-US" sz="2400" baseline="-25000" smtClean="0"/>
              <a:t>i</a:t>
            </a:r>
            <a:r>
              <a:rPr lang="en-US" sz="2400" smtClean="0"/>
              <a:t>X</a:t>
            </a:r>
            <a:r>
              <a:rPr lang="en-US" sz="2400" baseline="-25000" smtClean="0"/>
              <a:t>i+1</a:t>
            </a:r>
            <a:r>
              <a:rPr lang="en-US" sz="2400" smtClean="0"/>
              <a:t>…X</a:t>
            </a:r>
            <a:r>
              <a:rPr lang="en-US" sz="2400" baseline="-25000" smtClean="0"/>
              <a:t>n</a:t>
            </a:r>
            <a:r>
              <a:rPr lang="en-US" sz="2400" smtClean="0"/>
              <a:t> 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400" smtClean="0"/>
              <a:t>   means: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FF0000"/>
                </a:solidFill>
              </a:rPr>
              <a:t>q</a:t>
            </a:r>
            <a:r>
              <a:rPr lang="en-US" sz="2000" smtClean="0"/>
              <a:t> is the current state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Tape head is pointing to X</a:t>
            </a:r>
            <a:r>
              <a:rPr lang="en-US" sz="2000" baseline="-25000" smtClean="0"/>
              <a:t>i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X</a:t>
            </a:r>
            <a:r>
              <a:rPr lang="en-US" sz="2000" baseline="-25000" smtClean="0"/>
              <a:t>1</a:t>
            </a:r>
            <a:r>
              <a:rPr lang="en-US" sz="2000" smtClean="0"/>
              <a:t>X</a:t>
            </a:r>
            <a:r>
              <a:rPr lang="en-US" sz="2000" baseline="-25000" smtClean="0"/>
              <a:t>2</a:t>
            </a:r>
            <a:r>
              <a:rPr lang="en-US" sz="2000" smtClean="0"/>
              <a:t>…X</a:t>
            </a:r>
            <a:r>
              <a:rPr lang="en-US" sz="2000" baseline="-25000" smtClean="0"/>
              <a:t>i-1</a:t>
            </a:r>
            <a:r>
              <a:rPr lang="en-US" sz="2000" smtClean="0"/>
              <a:t>X</a:t>
            </a:r>
            <a:r>
              <a:rPr lang="en-US" sz="2000" baseline="-25000" smtClean="0"/>
              <a:t>i</a:t>
            </a:r>
            <a:r>
              <a:rPr lang="en-US" sz="2000" smtClean="0"/>
              <a:t>X</a:t>
            </a:r>
            <a:r>
              <a:rPr lang="en-US" sz="2000" baseline="-25000" smtClean="0"/>
              <a:t>i+1</a:t>
            </a:r>
            <a:r>
              <a:rPr lang="en-US" sz="2000" smtClean="0"/>
              <a:t>…X</a:t>
            </a:r>
            <a:r>
              <a:rPr lang="en-US" sz="2000" baseline="-25000" smtClean="0"/>
              <a:t>n</a:t>
            </a:r>
            <a:r>
              <a:rPr lang="en-US" sz="2000" smtClean="0"/>
              <a:t>  are the current tape symbols</a:t>
            </a:r>
          </a:p>
          <a:p>
            <a:pPr eaLnBrk="1" hangingPunct="1">
              <a:lnSpc>
                <a:spcPct val="90000"/>
              </a:lnSpc>
            </a:pPr>
            <a:endParaRPr lang="en-US" sz="2800" smtClean="0">
              <a:sym typeface="Symbol" pitchFamily="2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ym typeface="Symbol" pitchFamily="28" charset="2"/>
              </a:rPr>
              <a:t>(</a:t>
            </a:r>
            <a:r>
              <a:rPr lang="en-US" sz="2800" smtClean="0">
                <a:solidFill>
                  <a:schemeClr val="folHlink"/>
                </a:solidFill>
                <a:sym typeface="Symbol" pitchFamily="28" charset="2"/>
              </a:rPr>
              <a:t>q</a:t>
            </a:r>
            <a:r>
              <a:rPr lang="en-US" sz="2800" smtClean="0">
                <a:sym typeface="Symbol" pitchFamily="28" charset="2"/>
              </a:rPr>
              <a:t>,X</a:t>
            </a:r>
            <a:r>
              <a:rPr lang="en-US" sz="2800" baseline="-25000" smtClean="0"/>
              <a:t>i</a:t>
            </a:r>
            <a:r>
              <a:rPr lang="en-US" sz="2800" smtClean="0">
                <a:sym typeface="Symbol" pitchFamily="28" charset="2"/>
              </a:rPr>
              <a:t>) = (</a:t>
            </a:r>
            <a:r>
              <a:rPr lang="en-US" sz="2800" smtClean="0">
                <a:solidFill>
                  <a:schemeClr val="hlink"/>
                </a:solidFill>
                <a:sym typeface="Symbol" pitchFamily="28" charset="2"/>
              </a:rPr>
              <a:t>p</a:t>
            </a:r>
            <a:r>
              <a:rPr lang="en-US" sz="2800" smtClean="0">
                <a:sym typeface="Symbol" pitchFamily="28" charset="2"/>
              </a:rPr>
              <a:t>,</a:t>
            </a:r>
            <a:r>
              <a:rPr lang="en-US" sz="2800" smtClean="0">
                <a:solidFill>
                  <a:srgbClr val="CC3499"/>
                </a:solidFill>
                <a:sym typeface="Symbol" pitchFamily="28" charset="2"/>
              </a:rPr>
              <a:t>Y</a:t>
            </a:r>
            <a:r>
              <a:rPr lang="en-US" sz="2800" smtClean="0">
                <a:sym typeface="Symbol" pitchFamily="28" charset="2"/>
              </a:rPr>
              <a:t>,R)  is same as: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400" smtClean="0"/>
              <a:t>X</a:t>
            </a:r>
            <a:r>
              <a:rPr lang="en-US" sz="2400" baseline="-25000" smtClean="0"/>
              <a:t>1</a:t>
            </a:r>
            <a:r>
              <a:rPr lang="en-US" sz="2400" smtClean="0"/>
              <a:t>…X</a:t>
            </a:r>
            <a:r>
              <a:rPr lang="en-US" sz="2400" baseline="-25000" smtClean="0"/>
              <a:t>i-1</a:t>
            </a:r>
            <a:r>
              <a:rPr lang="en-US" sz="2400" smtClean="0">
                <a:solidFill>
                  <a:schemeClr val="folHlink"/>
                </a:solidFill>
              </a:rPr>
              <a:t>q</a:t>
            </a:r>
            <a:r>
              <a:rPr lang="en-US" sz="2400" smtClean="0"/>
              <a:t>X</a:t>
            </a:r>
            <a:r>
              <a:rPr lang="en-US" sz="2400" baseline="-25000" smtClean="0"/>
              <a:t>i</a:t>
            </a:r>
            <a:r>
              <a:rPr lang="en-US" sz="2400" smtClean="0"/>
              <a:t>…X</a:t>
            </a:r>
            <a:r>
              <a:rPr lang="en-US" sz="2400" baseline="-25000" smtClean="0"/>
              <a:t>n</a:t>
            </a:r>
            <a:r>
              <a:rPr lang="en-US" sz="2400" smtClean="0"/>
              <a:t>   </a:t>
            </a:r>
            <a:r>
              <a:rPr lang="en-US" sz="2400" b="1" smtClean="0">
                <a:solidFill>
                  <a:srgbClr val="006600"/>
                </a:solidFill>
              </a:rPr>
              <a:t>|----</a:t>
            </a:r>
            <a:r>
              <a:rPr lang="en-US" sz="2400" smtClean="0">
                <a:solidFill>
                  <a:srgbClr val="006600"/>
                </a:solidFill>
                <a:sym typeface="Symbol" pitchFamily="28" charset="2"/>
              </a:rPr>
              <a:t>   </a:t>
            </a:r>
            <a:r>
              <a:rPr lang="en-US" sz="2400" smtClean="0"/>
              <a:t>X</a:t>
            </a:r>
            <a:r>
              <a:rPr lang="en-US" sz="2400" baseline="-25000" smtClean="0"/>
              <a:t>1</a:t>
            </a:r>
            <a:r>
              <a:rPr lang="en-US" sz="2400" smtClean="0"/>
              <a:t>…X</a:t>
            </a:r>
            <a:r>
              <a:rPr lang="en-US" sz="2400" baseline="-25000" smtClean="0"/>
              <a:t>i-1</a:t>
            </a:r>
            <a:r>
              <a:rPr lang="en-US" sz="2400" smtClean="0">
                <a:solidFill>
                  <a:srgbClr val="CC3499"/>
                </a:solidFill>
              </a:rPr>
              <a:t>Y</a:t>
            </a:r>
            <a:r>
              <a:rPr lang="en-US" sz="2400" smtClean="0">
                <a:solidFill>
                  <a:schemeClr val="hlink"/>
                </a:solidFill>
              </a:rPr>
              <a:t>p</a:t>
            </a:r>
            <a:r>
              <a:rPr lang="en-US" sz="2400" smtClean="0"/>
              <a:t>X</a:t>
            </a:r>
            <a:r>
              <a:rPr lang="en-US" sz="2400" baseline="-25000" smtClean="0"/>
              <a:t>i+1</a:t>
            </a:r>
            <a:r>
              <a:rPr lang="en-US" sz="2400" smtClean="0"/>
              <a:t>…X</a:t>
            </a:r>
            <a:r>
              <a:rPr lang="en-US" sz="2400" baseline="-25000" smtClean="0"/>
              <a:t>n</a:t>
            </a:r>
            <a:r>
              <a:rPr lang="en-US" sz="240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ym typeface="Symbol" pitchFamily="28" charset="2"/>
              </a:rPr>
              <a:t>(</a:t>
            </a:r>
            <a:r>
              <a:rPr lang="en-US" sz="2800" smtClean="0">
                <a:solidFill>
                  <a:schemeClr val="folHlink"/>
                </a:solidFill>
                <a:sym typeface="Symbol" pitchFamily="28" charset="2"/>
              </a:rPr>
              <a:t>q</a:t>
            </a:r>
            <a:r>
              <a:rPr lang="en-US" sz="2800" smtClean="0">
                <a:sym typeface="Symbol" pitchFamily="28" charset="2"/>
              </a:rPr>
              <a:t>,X</a:t>
            </a:r>
            <a:r>
              <a:rPr lang="en-US" sz="2800" baseline="-25000" smtClean="0"/>
              <a:t>i</a:t>
            </a:r>
            <a:r>
              <a:rPr lang="en-US" sz="2800" smtClean="0">
                <a:sym typeface="Symbol" pitchFamily="28" charset="2"/>
              </a:rPr>
              <a:t>) = (</a:t>
            </a:r>
            <a:r>
              <a:rPr lang="en-US" sz="2800" smtClean="0">
                <a:solidFill>
                  <a:schemeClr val="hlink"/>
                </a:solidFill>
                <a:sym typeface="Symbol" pitchFamily="28" charset="2"/>
              </a:rPr>
              <a:t>p</a:t>
            </a:r>
            <a:r>
              <a:rPr lang="en-US" sz="2800" smtClean="0">
                <a:sym typeface="Symbol" pitchFamily="28" charset="2"/>
              </a:rPr>
              <a:t>,</a:t>
            </a:r>
            <a:r>
              <a:rPr lang="en-US" sz="2800" smtClean="0">
                <a:solidFill>
                  <a:srgbClr val="CC3499"/>
                </a:solidFill>
                <a:sym typeface="Symbol" pitchFamily="28" charset="2"/>
              </a:rPr>
              <a:t>Y</a:t>
            </a:r>
            <a:r>
              <a:rPr lang="en-US" sz="2800" smtClean="0">
                <a:sym typeface="Symbol" pitchFamily="28" charset="2"/>
              </a:rPr>
              <a:t>,L)   is same as: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400" smtClean="0"/>
              <a:t>X</a:t>
            </a:r>
            <a:r>
              <a:rPr lang="en-US" sz="2400" baseline="-25000" smtClean="0"/>
              <a:t>1</a:t>
            </a:r>
            <a:r>
              <a:rPr lang="en-US" sz="2400" smtClean="0"/>
              <a:t>…X</a:t>
            </a:r>
            <a:r>
              <a:rPr lang="en-US" sz="2400" baseline="-25000" smtClean="0"/>
              <a:t>i-1</a:t>
            </a:r>
            <a:r>
              <a:rPr lang="en-US" sz="2400" smtClean="0">
                <a:solidFill>
                  <a:schemeClr val="folHlink"/>
                </a:solidFill>
              </a:rPr>
              <a:t>q</a:t>
            </a:r>
            <a:r>
              <a:rPr lang="en-US" sz="2400" smtClean="0"/>
              <a:t>X</a:t>
            </a:r>
            <a:r>
              <a:rPr lang="en-US" sz="2400" baseline="-25000" smtClean="0"/>
              <a:t>i</a:t>
            </a:r>
            <a:r>
              <a:rPr lang="en-US" sz="2400" smtClean="0"/>
              <a:t>…X</a:t>
            </a:r>
            <a:r>
              <a:rPr lang="en-US" sz="2400" baseline="-25000" smtClean="0"/>
              <a:t>n</a:t>
            </a:r>
            <a:r>
              <a:rPr lang="en-US" sz="2400" smtClean="0"/>
              <a:t>   </a:t>
            </a:r>
            <a:r>
              <a:rPr lang="en-US" sz="2400" b="1" smtClean="0">
                <a:solidFill>
                  <a:srgbClr val="006600"/>
                </a:solidFill>
              </a:rPr>
              <a:t>|----</a:t>
            </a:r>
            <a:r>
              <a:rPr lang="en-US" sz="2400" smtClean="0">
                <a:solidFill>
                  <a:srgbClr val="006600"/>
                </a:solidFill>
                <a:sym typeface="Symbol" pitchFamily="28" charset="2"/>
              </a:rPr>
              <a:t>   </a:t>
            </a:r>
            <a:r>
              <a:rPr lang="en-US" sz="2400" smtClean="0"/>
              <a:t>X</a:t>
            </a:r>
            <a:r>
              <a:rPr lang="en-US" sz="2400" baseline="-25000" smtClean="0"/>
              <a:t>1</a:t>
            </a:r>
            <a:r>
              <a:rPr lang="en-US" sz="2400" smtClean="0"/>
              <a:t>…</a:t>
            </a:r>
            <a:r>
              <a:rPr lang="en-US" sz="2400" smtClean="0">
                <a:solidFill>
                  <a:schemeClr val="hlink"/>
                </a:solidFill>
              </a:rPr>
              <a:t>p</a:t>
            </a:r>
            <a:r>
              <a:rPr lang="en-US" sz="2400" smtClean="0"/>
              <a:t>X</a:t>
            </a:r>
            <a:r>
              <a:rPr lang="en-US" sz="2400" baseline="-25000" smtClean="0"/>
              <a:t>i-1</a:t>
            </a:r>
            <a:r>
              <a:rPr lang="en-US" sz="2400" smtClean="0">
                <a:solidFill>
                  <a:srgbClr val="CC3499"/>
                </a:solidFill>
              </a:rPr>
              <a:t>Y</a:t>
            </a:r>
            <a:r>
              <a:rPr lang="en-US" sz="2400" smtClean="0"/>
              <a:t>X</a:t>
            </a:r>
            <a:r>
              <a:rPr lang="en-US" sz="2400" baseline="-25000" smtClean="0"/>
              <a:t>i+1</a:t>
            </a:r>
            <a:r>
              <a:rPr lang="en-US" sz="2400" smtClean="0"/>
              <a:t>…X</a:t>
            </a:r>
            <a:r>
              <a:rPr lang="en-US" sz="2400" baseline="-25000" smtClean="0"/>
              <a:t>n</a:t>
            </a:r>
            <a:r>
              <a:rPr lang="en-US" sz="2400" smtClean="0"/>
              <a:t> </a:t>
            </a:r>
            <a:endParaRPr lang="en-US" sz="2400" smtClean="0">
              <a:sym typeface="Symbol" pitchFamily="28" charset="2"/>
            </a:endParaRPr>
          </a:p>
          <a:p>
            <a:pPr eaLnBrk="1" hangingPunct="1">
              <a:lnSpc>
                <a:spcPct val="90000"/>
              </a:lnSpc>
            </a:pPr>
            <a:endParaRPr lang="en-US" sz="2800" smtClean="0">
              <a:sym typeface="Symbol" pitchFamily="28" charset="2"/>
            </a:endParaRPr>
          </a:p>
        </p:txBody>
      </p:sp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AF73F5-6899-44A5-BE91-73374B33EBBE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2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Way to check for Membership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Is a string </a:t>
            </a:r>
            <a:r>
              <a:rPr lang="en-US" sz="2800" i="1" smtClean="0"/>
              <a:t>w</a:t>
            </a:r>
            <a:r>
              <a:rPr lang="en-US" sz="2800" smtClean="0"/>
              <a:t> accepted by a TM?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u="sng" smtClean="0"/>
              <a:t>Initial condition:</a:t>
            </a:r>
            <a:r>
              <a:rPr lang="en-US" sz="280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(whole) input string </a:t>
            </a:r>
            <a:r>
              <a:rPr lang="en-US" sz="2400" i="1" smtClean="0"/>
              <a:t>w</a:t>
            </a:r>
            <a:r>
              <a:rPr lang="en-US" sz="2400" smtClean="0"/>
              <a:t> is present in TM, preceded and followed by infinite blank symbols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u="sng" smtClean="0"/>
              <a:t>Final acceptance:</a:t>
            </a:r>
            <a:endParaRPr lang="en-US" sz="28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Accept </a:t>
            </a:r>
            <a:r>
              <a:rPr lang="en-US" sz="2400" i="1" smtClean="0"/>
              <a:t>w</a:t>
            </a:r>
            <a:r>
              <a:rPr lang="en-US" sz="2400" smtClean="0"/>
              <a:t> if TM enters </a:t>
            </a:r>
            <a:r>
              <a:rPr lang="en-US" sz="2400" u="sng" smtClean="0"/>
              <a:t>final state</a:t>
            </a:r>
            <a:r>
              <a:rPr lang="en-US" sz="2400" smtClean="0"/>
              <a:t> and halts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If TM halts and not final state, then reject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4BAC97-A146-4804-ACDA-AEC54E996E50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L = {0</a:t>
            </a:r>
            <a:r>
              <a:rPr lang="en-US" baseline="30000" smtClean="0"/>
              <a:t>n</a:t>
            </a:r>
            <a:r>
              <a:rPr lang="en-US" smtClean="0"/>
              <a:t>1</a:t>
            </a:r>
            <a:r>
              <a:rPr lang="en-US" baseline="30000" smtClean="0"/>
              <a:t>n</a:t>
            </a:r>
            <a:r>
              <a:rPr lang="en-US" smtClean="0"/>
              <a:t> | n≥1}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1335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Strategy:		w = 000111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/>
          </a:p>
          <a:p>
            <a:pPr lvl="1" eaLnBrk="1" hangingPunct="1">
              <a:lnSpc>
                <a:spcPct val="90000"/>
              </a:lnSpc>
            </a:pPr>
            <a:endParaRPr lang="en-US" sz="2400" smtClean="0"/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E2AF3F-8284-4852-B974-5F7FF0D20DCA}" type="slidenum">
              <a:rPr lang="en-US" smtClean="0"/>
              <a:pPr/>
              <a:t>7</a:t>
            </a:fld>
            <a:endParaRPr lang="en-US" smtClean="0"/>
          </a:p>
        </p:txBody>
      </p:sp>
      <p:grpSp>
        <p:nvGrpSpPr>
          <p:cNvPr id="2" name="Group 371"/>
          <p:cNvGrpSpPr>
            <a:grpSpLocks/>
          </p:cNvGrpSpPr>
          <p:nvPr/>
        </p:nvGrpSpPr>
        <p:grpSpPr bwMode="auto">
          <a:xfrm>
            <a:off x="152400" y="3200400"/>
            <a:ext cx="4664075" cy="457200"/>
            <a:chOff x="96" y="2016"/>
            <a:chExt cx="2938" cy="288"/>
          </a:xfrm>
        </p:grpSpPr>
        <p:sp>
          <p:nvSpPr>
            <p:cNvPr id="9444" name="Rectangle 58"/>
            <p:cNvSpPr>
              <a:spLocks noChangeArrowheads="1"/>
            </p:cNvSpPr>
            <p:nvPr/>
          </p:nvSpPr>
          <p:spPr bwMode="auto">
            <a:xfrm>
              <a:off x="1411" y="201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0</a:t>
              </a:r>
            </a:p>
          </p:txBody>
        </p:sp>
        <p:sp>
          <p:nvSpPr>
            <p:cNvPr id="9445" name="Rectangle 55"/>
            <p:cNvSpPr>
              <a:spLocks noChangeArrowheads="1"/>
            </p:cNvSpPr>
            <p:nvPr/>
          </p:nvSpPr>
          <p:spPr bwMode="auto">
            <a:xfrm>
              <a:off x="1617" y="201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1</a:t>
              </a:r>
            </a:p>
          </p:txBody>
        </p:sp>
        <p:sp>
          <p:nvSpPr>
            <p:cNvPr id="9446" name="Rectangle 52"/>
            <p:cNvSpPr>
              <a:spLocks noChangeArrowheads="1"/>
            </p:cNvSpPr>
            <p:nvPr/>
          </p:nvSpPr>
          <p:spPr bwMode="auto">
            <a:xfrm>
              <a:off x="1823" y="201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1</a:t>
              </a:r>
            </a:p>
          </p:txBody>
        </p:sp>
        <p:sp>
          <p:nvSpPr>
            <p:cNvPr id="9447" name="Rectangle 49"/>
            <p:cNvSpPr>
              <a:spLocks noChangeArrowheads="1"/>
            </p:cNvSpPr>
            <p:nvPr/>
          </p:nvSpPr>
          <p:spPr bwMode="auto">
            <a:xfrm>
              <a:off x="2029" y="201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1</a:t>
              </a:r>
            </a:p>
          </p:txBody>
        </p:sp>
        <p:sp>
          <p:nvSpPr>
            <p:cNvPr id="9448" name="Rectangle 46"/>
            <p:cNvSpPr>
              <a:spLocks noChangeArrowheads="1"/>
            </p:cNvSpPr>
            <p:nvPr/>
          </p:nvSpPr>
          <p:spPr bwMode="auto">
            <a:xfrm>
              <a:off x="1205" y="201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0</a:t>
              </a:r>
            </a:p>
          </p:txBody>
        </p:sp>
        <p:sp>
          <p:nvSpPr>
            <p:cNvPr id="9449" name="Rectangle 43"/>
            <p:cNvSpPr>
              <a:spLocks noChangeArrowheads="1"/>
            </p:cNvSpPr>
            <p:nvPr/>
          </p:nvSpPr>
          <p:spPr bwMode="auto">
            <a:xfrm>
              <a:off x="999" y="201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0</a:t>
              </a:r>
            </a:p>
          </p:txBody>
        </p:sp>
        <p:sp>
          <p:nvSpPr>
            <p:cNvPr id="9450" name="Rectangle 40"/>
            <p:cNvSpPr>
              <a:spLocks noChangeArrowheads="1"/>
            </p:cNvSpPr>
            <p:nvPr/>
          </p:nvSpPr>
          <p:spPr bwMode="auto">
            <a:xfrm>
              <a:off x="2235" y="201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451" name="Rectangle 5"/>
            <p:cNvSpPr>
              <a:spLocks noChangeArrowheads="1"/>
            </p:cNvSpPr>
            <p:nvPr/>
          </p:nvSpPr>
          <p:spPr bwMode="auto">
            <a:xfrm>
              <a:off x="2441" y="201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452" name="Rectangle 14"/>
            <p:cNvSpPr>
              <a:spLocks noChangeArrowheads="1"/>
            </p:cNvSpPr>
            <p:nvPr/>
          </p:nvSpPr>
          <p:spPr bwMode="auto">
            <a:xfrm>
              <a:off x="793" y="201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453" name="Rectangle 15"/>
            <p:cNvSpPr>
              <a:spLocks noChangeArrowheads="1"/>
            </p:cNvSpPr>
            <p:nvPr/>
          </p:nvSpPr>
          <p:spPr bwMode="auto">
            <a:xfrm>
              <a:off x="586" y="2016"/>
              <a:ext cx="20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454" name="Line 17"/>
            <p:cNvSpPr>
              <a:spLocks noChangeShapeType="1"/>
            </p:cNvSpPr>
            <p:nvPr/>
          </p:nvSpPr>
          <p:spPr bwMode="auto">
            <a:xfrm>
              <a:off x="586" y="2016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55" name="Line 18"/>
            <p:cNvSpPr>
              <a:spLocks noChangeShapeType="1"/>
            </p:cNvSpPr>
            <p:nvPr/>
          </p:nvSpPr>
          <p:spPr bwMode="auto">
            <a:xfrm>
              <a:off x="586" y="2288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56" name="Line 19"/>
            <p:cNvSpPr>
              <a:spLocks noChangeShapeType="1"/>
            </p:cNvSpPr>
            <p:nvPr/>
          </p:nvSpPr>
          <p:spPr bwMode="auto">
            <a:xfrm>
              <a:off x="586" y="2016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57" name="Line 21"/>
            <p:cNvSpPr>
              <a:spLocks noChangeShapeType="1"/>
            </p:cNvSpPr>
            <p:nvPr/>
          </p:nvSpPr>
          <p:spPr bwMode="auto">
            <a:xfrm>
              <a:off x="793" y="201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58" name="Line 22"/>
            <p:cNvSpPr>
              <a:spLocks noChangeShapeType="1"/>
            </p:cNvSpPr>
            <p:nvPr/>
          </p:nvSpPr>
          <p:spPr bwMode="auto">
            <a:xfrm>
              <a:off x="999" y="201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59" name="Line 31"/>
            <p:cNvSpPr>
              <a:spLocks noChangeShapeType="1"/>
            </p:cNvSpPr>
            <p:nvPr/>
          </p:nvSpPr>
          <p:spPr bwMode="auto">
            <a:xfrm>
              <a:off x="2647" y="2016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0" name="Line 41"/>
            <p:cNvSpPr>
              <a:spLocks noChangeShapeType="1"/>
            </p:cNvSpPr>
            <p:nvPr/>
          </p:nvSpPr>
          <p:spPr bwMode="auto">
            <a:xfrm>
              <a:off x="2441" y="201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1" name="Line 44"/>
            <p:cNvSpPr>
              <a:spLocks noChangeShapeType="1"/>
            </p:cNvSpPr>
            <p:nvPr/>
          </p:nvSpPr>
          <p:spPr bwMode="auto">
            <a:xfrm>
              <a:off x="1205" y="201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2" name="Line 47"/>
            <p:cNvSpPr>
              <a:spLocks noChangeShapeType="1"/>
            </p:cNvSpPr>
            <p:nvPr/>
          </p:nvSpPr>
          <p:spPr bwMode="auto">
            <a:xfrm>
              <a:off x="1411" y="201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3" name="Line 50"/>
            <p:cNvSpPr>
              <a:spLocks noChangeShapeType="1"/>
            </p:cNvSpPr>
            <p:nvPr/>
          </p:nvSpPr>
          <p:spPr bwMode="auto">
            <a:xfrm>
              <a:off x="2235" y="201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4" name="Line 53"/>
            <p:cNvSpPr>
              <a:spLocks noChangeShapeType="1"/>
            </p:cNvSpPr>
            <p:nvPr/>
          </p:nvSpPr>
          <p:spPr bwMode="auto">
            <a:xfrm>
              <a:off x="2029" y="201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5" name="Line 56"/>
            <p:cNvSpPr>
              <a:spLocks noChangeShapeType="1"/>
            </p:cNvSpPr>
            <p:nvPr/>
          </p:nvSpPr>
          <p:spPr bwMode="auto">
            <a:xfrm>
              <a:off x="1823" y="201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6" name="Line 59"/>
            <p:cNvSpPr>
              <a:spLocks noChangeShapeType="1"/>
            </p:cNvSpPr>
            <p:nvPr/>
          </p:nvSpPr>
          <p:spPr bwMode="auto">
            <a:xfrm>
              <a:off x="1617" y="201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67" name="Line 32"/>
            <p:cNvSpPr>
              <a:spLocks noChangeShapeType="1"/>
            </p:cNvSpPr>
            <p:nvPr/>
          </p:nvSpPr>
          <p:spPr bwMode="auto">
            <a:xfrm>
              <a:off x="202" y="201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68" name="Line 33"/>
            <p:cNvSpPr>
              <a:spLocks noChangeShapeType="1"/>
            </p:cNvSpPr>
            <p:nvPr/>
          </p:nvSpPr>
          <p:spPr bwMode="auto">
            <a:xfrm>
              <a:off x="202" y="230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69" name="Line 34"/>
            <p:cNvSpPr>
              <a:spLocks noChangeShapeType="1"/>
            </p:cNvSpPr>
            <p:nvPr/>
          </p:nvSpPr>
          <p:spPr bwMode="auto">
            <a:xfrm>
              <a:off x="2650" y="201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70" name="Line 35"/>
            <p:cNvSpPr>
              <a:spLocks noChangeShapeType="1"/>
            </p:cNvSpPr>
            <p:nvPr/>
          </p:nvSpPr>
          <p:spPr bwMode="auto">
            <a:xfrm>
              <a:off x="2650" y="225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71" name="Text Box 36"/>
            <p:cNvSpPr txBox="1">
              <a:spLocks noChangeArrowheads="1"/>
            </p:cNvSpPr>
            <p:nvPr/>
          </p:nvSpPr>
          <p:spPr bwMode="auto">
            <a:xfrm>
              <a:off x="96" y="2057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…</a:t>
              </a:r>
            </a:p>
          </p:txBody>
        </p:sp>
        <p:sp>
          <p:nvSpPr>
            <p:cNvPr id="9472" name="Text Box 37"/>
            <p:cNvSpPr txBox="1">
              <a:spLocks noChangeArrowheads="1"/>
            </p:cNvSpPr>
            <p:nvPr/>
          </p:nvSpPr>
          <p:spPr bwMode="auto">
            <a:xfrm>
              <a:off x="2710" y="2045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…</a:t>
              </a:r>
            </a:p>
          </p:txBody>
        </p:sp>
      </p:grpSp>
      <p:grpSp>
        <p:nvGrpSpPr>
          <p:cNvPr id="3" name="Group 372"/>
          <p:cNvGrpSpPr>
            <a:grpSpLocks/>
          </p:cNvGrpSpPr>
          <p:nvPr/>
        </p:nvGrpSpPr>
        <p:grpSpPr bwMode="auto">
          <a:xfrm>
            <a:off x="152400" y="3962400"/>
            <a:ext cx="4664075" cy="457200"/>
            <a:chOff x="96" y="2496"/>
            <a:chExt cx="2938" cy="288"/>
          </a:xfrm>
        </p:grpSpPr>
        <p:sp>
          <p:nvSpPr>
            <p:cNvPr id="9415" name="Rectangle 156"/>
            <p:cNvSpPr>
              <a:spLocks noChangeArrowheads="1"/>
            </p:cNvSpPr>
            <p:nvPr/>
          </p:nvSpPr>
          <p:spPr bwMode="auto">
            <a:xfrm>
              <a:off x="1411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0</a:t>
              </a:r>
            </a:p>
          </p:txBody>
        </p:sp>
        <p:sp>
          <p:nvSpPr>
            <p:cNvPr id="9416" name="Rectangle 157"/>
            <p:cNvSpPr>
              <a:spLocks noChangeArrowheads="1"/>
            </p:cNvSpPr>
            <p:nvPr/>
          </p:nvSpPr>
          <p:spPr bwMode="auto">
            <a:xfrm>
              <a:off x="1617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1</a:t>
              </a:r>
            </a:p>
          </p:txBody>
        </p:sp>
        <p:sp>
          <p:nvSpPr>
            <p:cNvPr id="9417" name="Rectangle 158"/>
            <p:cNvSpPr>
              <a:spLocks noChangeArrowheads="1"/>
            </p:cNvSpPr>
            <p:nvPr/>
          </p:nvSpPr>
          <p:spPr bwMode="auto">
            <a:xfrm>
              <a:off x="1823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1</a:t>
              </a:r>
            </a:p>
          </p:txBody>
        </p:sp>
        <p:sp>
          <p:nvSpPr>
            <p:cNvPr id="9418" name="Rectangle 159"/>
            <p:cNvSpPr>
              <a:spLocks noChangeArrowheads="1"/>
            </p:cNvSpPr>
            <p:nvPr/>
          </p:nvSpPr>
          <p:spPr bwMode="auto">
            <a:xfrm>
              <a:off x="2029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1</a:t>
              </a:r>
            </a:p>
          </p:txBody>
        </p:sp>
        <p:sp>
          <p:nvSpPr>
            <p:cNvPr id="9419" name="Rectangle 160"/>
            <p:cNvSpPr>
              <a:spLocks noChangeArrowheads="1"/>
            </p:cNvSpPr>
            <p:nvPr/>
          </p:nvSpPr>
          <p:spPr bwMode="auto">
            <a:xfrm>
              <a:off x="1205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0</a:t>
              </a:r>
            </a:p>
          </p:txBody>
        </p:sp>
        <p:sp>
          <p:nvSpPr>
            <p:cNvPr id="9420" name="Rectangle 161"/>
            <p:cNvSpPr>
              <a:spLocks noChangeArrowheads="1"/>
            </p:cNvSpPr>
            <p:nvPr/>
          </p:nvSpPr>
          <p:spPr bwMode="auto">
            <a:xfrm>
              <a:off x="999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hlink"/>
                  </a:solidFill>
                </a:rPr>
                <a:t>X</a:t>
              </a:r>
              <a:endParaRPr lang="en-US" sz="1600"/>
            </a:p>
          </p:txBody>
        </p:sp>
        <p:sp>
          <p:nvSpPr>
            <p:cNvPr id="9421" name="Rectangle 162"/>
            <p:cNvSpPr>
              <a:spLocks noChangeArrowheads="1"/>
            </p:cNvSpPr>
            <p:nvPr/>
          </p:nvSpPr>
          <p:spPr bwMode="auto">
            <a:xfrm>
              <a:off x="2235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422" name="Rectangle 163"/>
            <p:cNvSpPr>
              <a:spLocks noChangeArrowheads="1"/>
            </p:cNvSpPr>
            <p:nvPr/>
          </p:nvSpPr>
          <p:spPr bwMode="auto">
            <a:xfrm>
              <a:off x="2441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423" name="Rectangle 164"/>
            <p:cNvSpPr>
              <a:spLocks noChangeArrowheads="1"/>
            </p:cNvSpPr>
            <p:nvPr/>
          </p:nvSpPr>
          <p:spPr bwMode="auto">
            <a:xfrm>
              <a:off x="793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424" name="Rectangle 165"/>
            <p:cNvSpPr>
              <a:spLocks noChangeArrowheads="1"/>
            </p:cNvSpPr>
            <p:nvPr/>
          </p:nvSpPr>
          <p:spPr bwMode="auto">
            <a:xfrm>
              <a:off x="586" y="2496"/>
              <a:ext cx="20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425" name="Line 166"/>
            <p:cNvSpPr>
              <a:spLocks noChangeShapeType="1"/>
            </p:cNvSpPr>
            <p:nvPr/>
          </p:nvSpPr>
          <p:spPr bwMode="auto">
            <a:xfrm>
              <a:off x="586" y="2496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6" name="Line 167"/>
            <p:cNvSpPr>
              <a:spLocks noChangeShapeType="1"/>
            </p:cNvSpPr>
            <p:nvPr/>
          </p:nvSpPr>
          <p:spPr bwMode="auto">
            <a:xfrm>
              <a:off x="586" y="2768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7" name="Line 168"/>
            <p:cNvSpPr>
              <a:spLocks noChangeShapeType="1"/>
            </p:cNvSpPr>
            <p:nvPr/>
          </p:nvSpPr>
          <p:spPr bwMode="auto">
            <a:xfrm>
              <a:off x="586" y="2496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8" name="Line 169"/>
            <p:cNvSpPr>
              <a:spLocks noChangeShapeType="1"/>
            </p:cNvSpPr>
            <p:nvPr/>
          </p:nvSpPr>
          <p:spPr bwMode="auto">
            <a:xfrm>
              <a:off x="793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29" name="Line 170"/>
            <p:cNvSpPr>
              <a:spLocks noChangeShapeType="1"/>
            </p:cNvSpPr>
            <p:nvPr/>
          </p:nvSpPr>
          <p:spPr bwMode="auto">
            <a:xfrm>
              <a:off x="999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0" name="Line 171"/>
            <p:cNvSpPr>
              <a:spLocks noChangeShapeType="1"/>
            </p:cNvSpPr>
            <p:nvPr/>
          </p:nvSpPr>
          <p:spPr bwMode="auto">
            <a:xfrm>
              <a:off x="2647" y="2496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1" name="Line 172"/>
            <p:cNvSpPr>
              <a:spLocks noChangeShapeType="1"/>
            </p:cNvSpPr>
            <p:nvPr/>
          </p:nvSpPr>
          <p:spPr bwMode="auto">
            <a:xfrm>
              <a:off x="2441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2" name="Line 173"/>
            <p:cNvSpPr>
              <a:spLocks noChangeShapeType="1"/>
            </p:cNvSpPr>
            <p:nvPr/>
          </p:nvSpPr>
          <p:spPr bwMode="auto">
            <a:xfrm>
              <a:off x="1205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3" name="Line 174"/>
            <p:cNvSpPr>
              <a:spLocks noChangeShapeType="1"/>
            </p:cNvSpPr>
            <p:nvPr/>
          </p:nvSpPr>
          <p:spPr bwMode="auto">
            <a:xfrm>
              <a:off x="1411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4" name="Line 175"/>
            <p:cNvSpPr>
              <a:spLocks noChangeShapeType="1"/>
            </p:cNvSpPr>
            <p:nvPr/>
          </p:nvSpPr>
          <p:spPr bwMode="auto">
            <a:xfrm>
              <a:off x="2235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5" name="Line 176"/>
            <p:cNvSpPr>
              <a:spLocks noChangeShapeType="1"/>
            </p:cNvSpPr>
            <p:nvPr/>
          </p:nvSpPr>
          <p:spPr bwMode="auto">
            <a:xfrm>
              <a:off x="2029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6" name="Line 177"/>
            <p:cNvSpPr>
              <a:spLocks noChangeShapeType="1"/>
            </p:cNvSpPr>
            <p:nvPr/>
          </p:nvSpPr>
          <p:spPr bwMode="auto">
            <a:xfrm>
              <a:off x="1823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7" name="Line 178"/>
            <p:cNvSpPr>
              <a:spLocks noChangeShapeType="1"/>
            </p:cNvSpPr>
            <p:nvPr/>
          </p:nvSpPr>
          <p:spPr bwMode="auto">
            <a:xfrm>
              <a:off x="1617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38" name="Line 179"/>
            <p:cNvSpPr>
              <a:spLocks noChangeShapeType="1"/>
            </p:cNvSpPr>
            <p:nvPr/>
          </p:nvSpPr>
          <p:spPr bwMode="auto">
            <a:xfrm>
              <a:off x="202" y="249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39" name="Line 180"/>
            <p:cNvSpPr>
              <a:spLocks noChangeShapeType="1"/>
            </p:cNvSpPr>
            <p:nvPr/>
          </p:nvSpPr>
          <p:spPr bwMode="auto">
            <a:xfrm>
              <a:off x="202" y="278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40" name="Line 181"/>
            <p:cNvSpPr>
              <a:spLocks noChangeShapeType="1"/>
            </p:cNvSpPr>
            <p:nvPr/>
          </p:nvSpPr>
          <p:spPr bwMode="auto">
            <a:xfrm>
              <a:off x="2650" y="249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41" name="Line 182"/>
            <p:cNvSpPr>
              <a:spLocks noChangeShapeType="1"/>
            </p:cNvSpPr>
            <p:nvPr/>
          </p:nvSpPr>
          <p:spPr bwMode="auto">
            <a:xfrm>
              <a:off x="2640" y="2736"/>
              <a:ext cx="3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42" name="Text Box 183"/>
            <p:cNvSpPr txBox="1">
              <a:spLocks noChangeArrowheads="1"/>
            </p:cNvSpPr>
            <p:nvPr/>
          </p:nvSpPr>
          <p:spPr bwMode="auto">
            <a:xfrm>
              <a:off x="96" y="2537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…</a:t>
              </a:r>
            </a:p>
          </p:txBody>
        </p:sp>
        <p:sp>
          <p:nvSpPr>
            <p:cNvPr id="9443" name="Text Box 184"/>
            <p:cNvSpPr txBox="1">
              <a:spLocks noChangeArrowheads="1"/>
            </p:cNvSpPr>
            <p:nvPr/>
          </p:nvSpPr>
          <p:spPr bwMode="auto">
            <a:xfrm>
              <a:off x="2710" y="2525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…</a:t>
              </a:r>
            </a:p>
          </p:txBody>
        </p:sp>
      </p:grpSp>
      <p:sp>
        <p:nvSpPr>
          <p:cNvPr id="441557" name="Text Box 213"/>
          <p:cNvSpPr txBox="1">
            <a:spLocks noChangeArrowheads="1"/>
          </p:cNvSpPr>
          <p:nvPr/>
        </p:nvSpPr>
        <p:spPr bwMode="auto">
          <a:xfrm>
            <a:off x="152400" y="4789488"/>
            <a:ext cx="387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…</a:t>
            </a:r>
          </a:p>
        </p:txBody>
      </p:sp>
      <p:grpSp>
        <p:nvGrpSpPr>
          <p:cNvPr id="4" name="Group 373"/>
          <p:cNvGrpSpPr>
            <a:grpSpLocks/>
          </p:cNvGrpSpPr>
          <p:nvPr/>
        </p:nvGrpSpPr>
        <p:grpSpPr bwMode="auto">
          <a:xfrm>
            <a:off x="320675" y="4724400"/>
            <a:ext cx="4495800" cy="457200"/>
            <a:chOff x="202" y="2976"/>
            <a:chExt cx="2832" cy="288"/>
          </a:xfrm>
        </p:grpSpPr>
        <p:sp>
          <p:nvSpPr>
            <p:cNvPr id="9387" name="Rectangle 186"/>
            <p:cNvSpPr>
              <a:spLocks noChangeArrowheads="1"/>
            </p:cNvSpPr>
            <p:nvPr/>
          </p:nvSpPr>
          <p:spPr bwMode="auto">
            <a:xfrm>
              <a:off x="1411" y="297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0</a:t>
              </a:r>
            </a:p>
          </p:txBody>
        </p:sp>
        <p:sp>
          <p:nvSpPr>
            <p:cNvPr id="9388" name="Rectangle 187"/>
            <p:cNvSpPr>
              <a:spLocks noChangeArrowheads="1"/>
            </p:cNvSpPr>
            <p:nvPr/>
          </p:nvSpPr>
          <p:spPr bwMode="auto">
            <a:xfrm>
              <a:off x="1617" y="297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folHlink"/>
                  </a:solidFill>
                </a:rPr>
                <a:t>Y</a:t>
              </a:r>
              <a:endParaRPr lang="en-US" sz="1600"/>
            </a:p>
          </p:txBody>
        </p:sp>
        <p:sp>
          <p:nvSpPr>
            <p:cNvPr id="9389" name="Rectangle 188"/>
            <p:cNvSpPr>
              <a:spLocks noChangeArrowheads="1"/>
            </p:cNvSpPr>
            <p:nvPr/>
          </p:nvSpPr>
          <p:spPr bwMode="auto">
            <a:xfrm>
              <a:off x="1823" y="297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1</a:t>
              </a:r>
            </a:p>
          </p:txBody>
        </p:sp>
        <p:sp>
          <p:nvSpPr>
            <p:cNvPr id="9390" name="Rectangle 189"/>
            <p:cNvSpPr>
              <a:spLocks noChangeArrowheads="1"/>
            </p:cNvSpPr>
            <p:nvPr/>
          </p:nvSpPr>
          <p:spPr bwMode="auto">
            <a:xfrm>
              <a:off x="2029" y="297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1</a:t>
              </a:r>
            </a:p>
          </p:txBody>
        </p:sp>
        <p:sp>
          <p:nvSpPr>
            <p:cNvPr id="9391" name="Rectangle 190"/>
            <p:cNvSpPr>
              <a:spLocks noChangeArrowheads="1"/>
            </p:cNvSpPr>
            <p:nvPr/>
          </p:nvSpPr>
          <p:spPr bwMode="auto">
            <a:xfrm>
              <a:off x="1205" y="297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0</a:t>
              </a:r>
            </a:p>
          </p:txBody>
        </p:sp>
        <p:sp>
          <p:nvSpPr>
            <p:cNvPr id="9392" name="Rectangle 191"/>
            <p:cNvSpPr>
              <a:spLocks noChangeArrowheads="1"/>
            </p:cNvSpPr>
            <p:nvPr/>
          </p:nvSpPr>
          <p:spPr bwMode="auto">
            <a:xfrm>
              <a:off x="999" y="297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hlink"/>
                  </a:solidFill>
                </a:rPr>
                <a:t>X</a:t>
              </a:r>
              <a:endParaRPr lang="en-US" sz="1600"/>
            </a:p>
          </p:txBody>
        </p:sp>
        <p:sp>
          <p:nvSpPr>
            <p:cNvPr id="9393" name="Rectangle 192"/>
            <p:cNvSpPr>
              <a:spLocks noChangeArrowheads="1"/>
            </p:cNvSpPr>
            <p:nvPr/>
          </p:nvSpPr>
          <p:spPr bwMode="auto">
            <a:xfrm>
              <a:off x="2235" y="297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394" name="Rectangle 193"/>
            <p:cNvSpPr>
              <a:spLocks noChangeArrowheads="1"/>
            </p:cNvSpPr>
            <p:nvPr/>
          </p:nvSpPr>
          <p:spPr bwMode="auto">
            <a:xfrm>
              <a:off x="2441" y="297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395" name="Rectangle 194"/>
            <p:cNvSpPr>
              <a:spLocks noChangeArrowheads="1"/>
            </p:cNvSpPr>
            <p:nvPr/>
          </p:nvSpPr>
          <p:spPr bwMode="auto">
            <a:xfrm>
              <a:off x="793" y="297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396" name="Rectangle 195"/>
            <p:cNvSpPr>
              <a:spLocks noChangeArrowheads="1"/>
            </p:cNvSpPr>
            <p:nvPr/>
          </p:nvSpPr>
          <p:spPr bwMode="auto">
            <a:xfrm>
              <a:off x="586" y="2976"/>
              <a:ext cx="20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397" name="Line 196"/>
            <p:cNvSpPr>
              <a:spLocks noChangeShapeType="1"/>
            </p:cNvSpPr>
            <p:nvPr/>
          </p:nvSpPr>
          <p:spPr bwMode="auto">
            <a:xfrm>
              <a:off x="586" y="2976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98" name="Line 197"/>
            <p:cNvSpPr>
              <a:spLocks noChangeShapeType="1"/>
            </p:cNvSpPr>
            <p:nvPr/>
          </p:nvSpPr>
          <p:spPr bwMode="auto">
            <a:xfrm>
              <a:off x="586" y="3248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99" name="Line 198"/>
            <p:cNvSpPr>
              <a:spLocks noChangeShapeType="1"/>
            </p:cNvSpPr>
            <p:nvPr/>
          </p:nvSpPr>
          <p:spPr bwMode="auto">
            <a:xfrm>
              <a:off x="586" y="2976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0" name="Line 199"/>
            <p:cNvSpPr>
              <a:spLocks noChangeShapeType="1"/>
            </p:cNvSpPr>
            <p:nvPr/>
          </p:nvSpPr>
          <p:spPr bwMode="auto">
            <a:xfrm>
              <a:off x="793" y="297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1" name="Line 200"/>
            <p:cNvSpPr>
              <a:spLocks noChangeShapeType="1"/>
            </p:cNvSpPr>
            <p:nvPr/>
          </p:nvSpPr>
          <p:spPr bwMode="auto">
            <a:xfrm>
              <a:off x="999" y="297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2" name="Line 201"/>
            <p:cNvSpPr>
              <a:spLocks noChangeShapeType="1"/>
            </p:cNvSpPr>
            <p:nvPr/>
          </p:nvSpPr>
          <p:spPr bwMode="auto">
            <a:xfrm>
              <a:off x="2647" y="2976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3" name="Line 202"/>
            <p:cNvSpPr>
              <a:spLocks noChangeShapeType="1"/>
            </p:cNvSpPr>
            <p:nvPr/>
          </p:nvSpPr>
          <p:spPr bwMode="auto">
            <a:xfrm>
              <a:off x="2441" y="297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4" name="Line 203"/>
            <p:cNvSpPr>
              <a:spLocks noChangeShapeType="1"/>
            </p:cNvSpPr>
            <p:nvPr/>
          </p:nvSpPr>
          <p:spPr bwMode="auto">
            <a:xfrm>
              <a:off x="1205" y="297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5" name="Line 204"/>
            <p:cNvSpPr>
              <a:spLocks noChangeShapeType="1"/>
            </p:cNvSpPr>
            <p:nvPr/>
          </p:nvSpPr>
          <p:spPr bwMode="auto">
            <a:xfrm>
              <a:off x="1411" y="297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6" name="Line 205"/>
            <p:cNvSpPr>
              <a:spLocks noChangeShapeType="1"/>
            </p:cNvSpPr>
            <p:nvPr/>
          </p:nvSpPr>
          <p:spPr bwMode="auto">
            <a:xfrm>
              <a:off x="2235" y="297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7" name="Line 206"/>
            <p:cNvSpPr>
              <a:spLocks noChangeShapeType="1"/>
            </p:cNvSpPr>
            <p:nvPr/>
          </p:nvSpPr>
          <p:spPr bwMode="auto">
            <a:xfrm>
              <a:off x="2029" y="297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8" name="Line 207"/>
            <p:cNvSpPr>
              <a:spLocks noChangeShapeType="1"/>
            </p:cNvSpPr>
            <p:nvPr/>
          </p:nvSpPr>
          <p:spPr bwMode="auto">
            <a:xfrm>
              <a:off x="1823" y="297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09" name="Line 208"/>
            <p:cNvSpPr>
              <a:spLocks noChangeShapeType="1"/>
            </p:cNvSpPr>
            <p:nvPr/>
          </p:nvSpPr>
          <p:spPr bwMode="auto">
            <a:xfrm>
              <a:off x="1617" y="297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10" name="Line 209"/>
            <p:cNvSpPr>
              <a:spLocks noChangeShapeType="1"/>
            </p:cNvSpPr>
            <p:nvPr/>
          </p:nvSpPr>
          <p:spPr bwMode="auto">
            <a:xfrm>
              <a:off x="202" y="29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11" name="Line 210"/>
            <p:cNvSpPr>
              <a:spLocks noChangeShapeType="1"/>
            </p:cNvSpPr>
            <p:nvPr/>
          </p:nvSpPr>
          <p:spPr bwMode="auto">
            <a:xfrm>
              <a:off x="202" y="326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12" name="Line 211"/>
            <p:cNvSpPr>
              <a:spLocks noChangeShapeType="1"/>
            </p:cNvSpPr>
            <p:nvPr/>
          </p:nvSpPr>
          <p:spPr bwMode="auto">
            <a:xfrm>
              <a:off x="2650" y="29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13" name="Line 212"/>
            <p:cNvSpPr>
              <a:spLocks noChangeShapeType="1"/>
            </p:cNvSpPr>
            <p:nvPr/>
          </p:nvSpPr>
          <p:spPr bwMode="auto">
            <a:xfrm>
              <a:off x="2650" y="321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14" name="Text Box 214"/>
            <p:cNvSpPr txBox="1">
              <a:spLocks noChangeArrowheads="1"/>
            </p:cNvSpPr>
            <p:nvPr/>
          </p:nvSpPr>
          <p:spPr bwMode="auto">
            <a:xfrm>
              <a:off x="2710" y="3005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…</a:t>
              </a:r>
            </a:p>
          </p:txBody>
        </p:sp>
      </p:grpSp>
      <p:grpSp>
        <p:nvGrpSpPr>
          <p:cNvPr id="5" name="Group 374"/>
          <p:cNvGrpSpPr>
            <a:grpSpLocks/>
          </p:cNvGrpSpPr>
          <p:nvPr/>
        </p:nvGrpSpPr>
        <p:grpSpPr bwMode="auto">
          <a:xfrm>
            <a:off x="136525" y="5486400"/>
            <a:ext cx="4664075" cy="457200"/>
            <a:chOff x="86" y="3456"/>
            <a:chExt cx="2938" cy="288"/>
          </a:xfrm>
        </p:grpSpPr>
        <p:sp>
          <p:nvSpPr>
            <p:cNvPr id="9358" name="Rectangle 216"/>
            <p:cNvSpPr>
              <a:spLocks noChangeArrowheads="1"/>
            </p:cNvSpPr>
            <p:nvPr/>
          </p:nvSpPr>
          <p:spPr bwMode="auto">
            <a:xfrm>
              <a:off x="1401" y="345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0</a:t>
              </a:r>
            </a:p>
          </p:txBody>
        </p:sp>
        <p:sp>
          <p:nvSpPr>
            <p:cNvPr id="9359" name="Rectangle 217"/>
            <p:cNvSpPr>
              <a:spLocks noChangeArrowheads="1"/>
            </p:cNvSpPr>
            <p:nvPr/>
          </p:nvSpPr>
          <p:spPr bwMode="auto">
            <a:xfrm>
              <a:off x="1607" y="345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folHlink"/>
                  </a:solidFill>
                </a:rPr>
                <a:t>Y</a:t>
              </a:r>
            </a:p>
          </p:txBody>
        </p:sp>
        <p:sp>
          <p:nvSpPr>
            <p:cNvPr id="9360" name="Rectangle 218"/>
            <p:cNvSpPr>
              <a:spLocks noChangeArrowheads="1"/>
            </p:cNvSpPr>
            <p:nvPr/>
          </p:nvSpPr>
          <p:spPr bwMode="auto">
            <a:xfrm>
              <a:off x="1813" y="345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1</a:t>
              </a:r>
            </a:p>
          </p:txBody>
        </p:sp>
        <p:sp>
          <p:nvSpPr>
            <p:cNvPr id="9361" name="Rectangle 219"/>
            <p:cNvSpPr>
              <a:spLocks noChangeArrowheads="1"/>
            </p:cNvSpPr>
            <p:nvPr/>
          </p:nvSpPr>
          <p:spPr bwMode="auto">
            <a:xfrm>
              <a:off x="2019" y="345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1</a:t>
              </a:r>
            </a:p>
          </p:txBody>
        </p:sp>
        <p:sp>
          <p:nvSpPr>
            <p:cNvPr id="9362" name="Rectangle 220"/>
            <p:cNvSpPr>
              <a:spLocks noChangeArrowheads="1"/>
            </p:cNvSpPr>
            <p:nvPr/>
          </p:nvSpPr>
          <p:spPr bwMode="auto">
            <a:xfrm>
              <a:off x="1195" y="345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hlink"/>
                  </a:solidFill>
                </a:rPr>
                <a:t>X</a:t>
              </a:r>
            </a:p>
          </p:txBody>
        </p:sp>
        <p:sp>
          <p:nvSpPr>
            <p:cNvPr id="9363" name="Rectangle 221"/>
            <p:cNvSpPr>
              <a:spLocks noChangeArrowheads="1"/>
            </p:cNvSpPr>
            <p:nvPr/>
          </p:nvSpPr>
          <p:spPr bwMode="auto">
            <a:xfrm>
              <a:off x="989" y="345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hlink"/>
                  </a:solidFill>
                </a:rPr>
                <a:t>X</a:t>
              </a:r>
              <a:endParaRPr lang="en-US" sz="1600"/>
            </a:p>
          </p:txBody>
        </p:sp>
        <p:sp>
          <p:nvSpPr>
            <p:cNvPr id="9364" name="Rectangle 222"/>
            <p:cNvSpPr>
              <a:spLocks noChangeArrowheads="1"/>
            </p:cNvSpPr>
            <p:nvPr/>
          </p:nvSpPr>
          <p:spPr bwMode="auto">
            <a:xfrm>
              <a:off x="2225" y="345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365" name="Rectangle 223"/>
            <p:cNvSpPr>
              <a:spLocks noChangeArrowheads="1"/>
            </p:cNvSpPr>
            <p:nvPr/>
          </p:nvSpPr>
          <p:spPr bwMode="auto">
            <a:xfrm>
              <a:off x="2431" y="345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366" name="Rectangle 224"/>
            <p:cNvSpPr>
              <a:spLocks noChangeArrowheads="1"/>
            </p:cNvSpPr>
            <p:nvPr/>
          </p:nvSpPr>
          <p:spPr bwMode="auto">
            <a:xfrm>
              <a:off x="783" y="345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367" name="Rectangle 225"/>
            <p:cNvSpPr>
              <a:spLocks noChangeArrowheads="1"/>
            </p:cNvSpPr>
            <p:nvPr/>
          </p:nvSpPr>
          <p:spPr bwMode="auto">
            <a:xfrm>
              <a:off x="576" y="3456"/>
              <a:ext cx="20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368" name="Line 226"/>
            <p:cNvSpPr>
              <a:spLocks noChangeShapeType="1"/>
            </p:cNvSpPr>
            <p:nvPr/>
          </p:nvSpPr>
          <p:spPr bwMode="auto">
            <a:xfrm>
              <a:off x="576" y="3456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69" name="Line 227"/>
            <p:cNvSpPr>
              <a:spLocks noChangeShapeType="1"/>
            </p:cNvSpPr>
            <p:nvPr/>
          </p:nvSpPr>
          <p:spPr bwMode="auto">
            <a:xfrm>
              <a:off x="576" y="3728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0" name="Line 228"/>
            <p:cNvSpPr>
              <a:spLocks noChangeShapeType="1"/>
            </p:cNvSpPr>
            <p:nvPr/>
          </p:nvSpPr>
          <p:spPr bwMode="auto">
            <a:xfrm>
              <a:off x="576" y="3456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1" name="Line 229"/>
            <p:cNvSpPr>
              <a:spLocks noChangeShapeType="1"/>
            </p:cNvSpPr>
            <p:nvPr/>
          </p:nvSpPr>
          <p:spPr bwMode="auto">
            <a:xfrm>
              <a:off x="783" y="345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2" name="Line 230"/>
            <p:cNvSpPr>
              <a:spLocks noChangeShapeType="1"/>
            </p:cNvSpPr>
            <p:nvPr/>
          </p:nvSpPr>
          <p:spPr bwMode="auto">
            <a:xfrm>
              <a:off x="989" y="345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3" name="Line 231"/>
            <p:cNvSpPr>
              <a:spLocks noChangeShapeType="1"/>
            </p:cNvSpPr>
            <p:nvPr/>
          </p:nvSpPr>
          <p:spPr bwMode="auto">
            <a:xfrm>
              <a:off x="2637" y="3456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4" name="Line 232"/>
            <p:cNvSpPr>
              <a:spLocks noChangeShapeType="1"/>
            </p:cNvSpPr>
            <p:nvPr/>
          </p:nvSpPr>
          <p:spPr bwMode="auto">
            <a:xfrm>
              <a:off x="2431" y="345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5" name="Line 233"/>
            <p:cNvSpPr>
              <a:spLocks noChangeShapeType="1"/>
            </p:cNvSpPr>
            <p:nvPr/>
          </p:nvSpPr>
          <p:spPr bwMode="auto">
            <a:xfrm>
              <a:off x="1195" y="345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6" name="Line 234"/>
            <p:cNvSpPr>
              <a:spLocks noChangeShapeType="1"/>
            </p:cNvSpPr>
            <p:nvPr/>
          </p:nvSpPr>
          <p:spPr bwMode="auto">
            <a:xfrm>
              <a:off x="1401" y="345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7" name="Line 235"/>
            <p:cNvSpPr>
              <a:spLocks noChangeShapeType="1"/>
            </p:cNvSpPr>
            <p:nvPr/>
          </p:nvSpPr>
          <p:spPr bwMode="auto">
            <a:xfrm>
              <a:off x="2225" y="345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8" name="Line 236"/>
            <p:cNvSpPr>
              <a:spLocks noChangeShapeType="1"/>
            </p:cNvSpPr>
            <p:nvPr/>
          </p:nvSpPr>
          <p:spPr bwMode="auto">
            <a:xfrm>
              <a:off x="2019" y="345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79" name="Line 237"/>
            <p:cNvSpPr>
              <a:spLocks noChangeShapeType="1"/>
            </p:cNvSpPr>
            <p:nvPr/>
          </p:nvSpPr>
          <p:spPr bwMode="auto">
            <a:xfrm>
              <a:off x="1813" y="345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0" name="Line 238"/>
            <p:cNvSpPr>
              <a:spLocks noChangeShapeType="1"/>
            </p:cNvSpPr>
            <p:nvPr/>
          </p:nvSpPr>
          <p:spPr bwMode="auto">
            <a:xfrm>
              <a:off x="1607" y="345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1" name="Line 239"/>
            <p:cNvSpPr>
              <a:spLocks noChangeShapeType="1"/>
            </p:cNvSpPr>
            <p:nvPr/>
          </p:nvSpPr>
          <p:spPr bwMode="auto">
            <a:xfrm>
              <a:off x="192" y="345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82" name="Line 240"/>
            <p:cNvSpPr>
              <a:spLocks noChangeShapeType="1"/>
            </p:cNvSpPr>
            <p:nvPr/>
          </p:nvSpPr>
          <p:spPr bwMode="auto">
            <a:xfrm>
              <a:off x="192" y="374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83" name="Line 241"/>
            <p:cNvSpPr>
              <a:spLocks noChangeShapeType="1"/>
            </p:cNvSpPr>
            <p:nvPr/>
          </p:nvSpPr>
          <p:spPr bwMode="auto">
            <a:xfrm>
              <a:off x="2640" y="345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84" name="Line 242"/>
            <p:cNvSpPr>
              <a:spLocks noChangeShapeType="1"/>
            </p:cNvSpPr>
            <p:nvPr/>
          </p:nvSpPr>
          <p:spPr bwMode="auto">
            <a:xfrm>
              <a:off x="2640" y="369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85" name="Text Box 243"/>
            <p:cNvSpPr txBox="1">
              <a:spLocks noChangeArrowheads="1"/>
            </p:cNvSpPr>
            <p:nvPr/>
          </p:nvSpPr>
          <p:spPr bwMode="auto">
            <a:xfrm>
              <a:off x="86" y="3497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…</a:t>
              </a:r>
            </a:p>
          </p:txBody>
        </p:sp>
        <p:sp>
          <p:nvSpPr>
            <p:cNvPr id="9386" name="Text Box 244"/>
            <p:cNvSpPr txBox="1">
              <a:spLocks noChangeArrowheads="1"/>
            </p:cNvSpPr>
            <p:nvPr/>
          </p:nvSpPr>
          <p:spPr bwMode="auto">
            <a:xfrm>
              <a:off x="2700" y="3485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…</a:t>
              </a:r>
            </a:p>
          </p:txBody>
        </p:sp>
      </p:grpSp>
      <p:grpSp>
        <p:nvGrpSpPr>
          <p:cNvPr id="6" name="Group 375"/>
          <p:cNvGrpSpPr>
            <a:grpSpLocks/>
          </p:cNvGrpSpPr>
          <p:nvPr/>
        </p:nvGrpSpPr>
        <p:grpSpPr bwMode="auto">
          <a:xfrm>
            <a:off x="4784725" y="3124200"/>
            <a:ext cx="4664075" cy="457200"/>
            <a:chOff x="3014" y="1968"/>
            <a:chExt cx="2938" cy="288"/>
          </a:xfrm>
        </p:grpSpPr>
        <p:sp>
          <p:nvSpPr>
            <p:cNvPr id="9329" name="Rectangle 248"/>
            <p:cNvSpPr>
              <a:spLocks noChangeArrowheads="1"/>
            </p:cNvSpPr>
            <p:nvPr/>
          </p:nvSpPr>
          <p:spPr bwMode="auto">
            <a:xfrm>
              <a:off x="4329" y="1968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0</a:t>
              </a:r>
            </a:p>
          </p:txBody>
        </p:sp>
        <p:sp>
          <p:nvSpPr>
            <p:cNvPr id="9330" name="Rectangle 249"/>
            <p:cNvSpPr>
              <a:spLocks noChangeArrowheads="1"/>
            </p:cNvSpPr>
            <p:nvPr/>
          </p:nvSpPr>
          <p:spPr bwMode="auto">
            <a:xfrm>
              <a:off x="4535" y="1968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folHlink"/>
                  </a:solidFill>
                </a:rPr>
                <a:t>Y</a:t>
              </a:r>
            </a:p>
          </p:txBody>
        </p:sp>
        <p:sp>
          <p:nvSpPr>
            <p:cNvPr id="9331" name="Rectangle 250"/>
            <p:cNvSpPr>
              <a:spLocks noChangeArrowheads="1"/>
            </p:cNvSpPr>
            <p:nvPr/>
          </p:nvSpPr>
          <p:spPr bwMode="auto">
            <a:xfrm>
              <a:off x="4741" y="1968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folHlink"/>
                  </a:solidFill>
                </a:rPr>
                <a:t>Y</a:t>
              </a:r>
            </a:p>
          </p:txBody>
        </p:sp>
        <p:sp>
          <p:nvSpPr>
            <p:cNvPr id="9332" name="Rectangle 251"/>
            <p:cNvSpPr>
              <a:spLocks noChangeArrowheads="1"/>
            </p:cNvSpPr>
            <p:nvPr/>
          </p:nvSpPr>
          <p:spPr bwMode="auto">
            <a:xfrm>
              <a:off x="4947" y="1968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1</a:t>
              </a:r>
            </a:p>
          </p:txBody>
        </p:sp>
        <p:sp>
          <p:nvSpPr>
            <p:cNvPr id="9333" name="Rectangle 252"/>
            <p:cNvSpPr>
              <a:spLocks noChangeArrowheads="1"/>
            </p:cNvSpPr>
            <p:nvPr/>
          </p:nvSpPr>
          <p:spPr bwMode="auto">
            <a:xfrm>
              <a:off x="4123" y="1968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hlink"/>
                  </a:solidFill>
                </a:rPr>
                <a:t>X</a:t>
              </a:r>
            </a:p>
          </p:txBody>
        </p:sp>
        <p:sp>
          <p:nvSpPr>
            <p:cNvPr id="9334" name="Rectangle 253"/>
            <p:cNvSpPr>
              <a:spLocks noChangeArrowheads="1"/>
            </p:cNvSpPr>
            <p:nvPr/>
          </p:nvSpPr>
          <p:spPr bwMode="auto">
            <a:xfrm>
              <a:off x="3917" y="1968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hlink"/>
                  </a:solidFill>
                </a:rPr>
                <a:t>X</a:t>
              </a:r>
              <a:endParaRPr lang="en-US" sz="1600"/>
            </a:p>
          </p:txBody>
        </p:sp>
        <p:sp>
          <p:nvSpPr>
            <p:cNvPr id="9335" name="Rectangle 254"/>
            <p:cNvSpPr>
              <a:spLocks noChangeArrowheads="1"/>
            </p:cNvSpPr>
            <p:nvPr/>
          </p:nvSpPr>
          <p:spPr bwMode="auto">
            <a:xfrm>
              <a:off x="5153" y="1968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336" name="Rectangle 255"/>
            <p:cNvSpPr>
              <a:spLocks noChangeArrowheads="1"/>
            </p:cNvSpPr>
            <p:nvPr/>
          </p:nvSpPr>
          <p:spPr bwMode="auto">
            <a:xfrm>
              <a:off x="5359" y="1968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337" name="Rectangle 256"/>
            <p:cNvSpPr>
              <a:spLocks noChangeArrowheads="1"/>
            </p:cNvSpPr>
            <p:nvPr/>
          </p:nvSpPr>
          <p:spPr bwMode="auto">
            <a:xfrm>
              <a:off x="3711" y="1968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338" name="Rectangle 257"/>
            <p:cNvSpPr>
              <a:spLocks noChangeArrowheads="1"/>
            </p:cNvSpPr>
            <p:nvPr/>
          </p:nvSpPr>
          <p:spPr bwMode="auto">
            <a:xfrm>
              <a:off x="3504" y="1968"/>
              <a:ext cx="20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339" name="Line 258"/>
            <p:cNvSpPr>
              <a:spLocks noChangeShapeType="1"/>
            </p:cNvSpPr>
            <p:nvPr/>
          </p:nvSpPr>
          <p:spPr bwMode="auto">
            <a:xfrm>
              <a:off x="3504" y="1968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0" name="Line 259"/>
            <p:cNvSpPr>
              <a:spLocks noChangeShapeType="1"/>
            </p:cNvSpPr>
            <p:nvPr/>
          </p:nvSpPr>
          <p:spPr bwMode="auto">
            <a:xfrm>
              <a:off x="3504" y="2240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1" name="Line 260"/>
            <p:cNvSpPr>
              <a:spLocks noChangeShapeType="1"/>
            </p:cNvSpPr>
            <p:nvPr/>
          </p:nvSpPr>
          <p:spPr bwMode="auto">
            <a:xfrm>
              <a:off x="3504" y="19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2" name="Line 261"/>
            <p:cNvSpPr>
              <a:spLocks noChangeShapeType="1"/>
            </p:cNvSpPr>
            <p:nvPr/>
          </p:nvSpPr>
          <p:spPr bwMode="auto">
            <a:xfrm>
              <a:off x="3711" y="19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3" name="Line 262"/>
            <p:cNvSpPr>
              <a:spLocks noChangeShapeType="1"/>
            </p:cNvSpPr>
            <p:nvPr/>
          </p:nvSpPr>
          <p:spPr bwMode="auto">
            <a:xfrm>
              <a:off x="3917" y="19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4" name="Line 263"/>
            <p:cNvSpPr>
              <a:spLocks noChangeShapeType="1"/>
            </p:cNvSpPr>
            <p:nvPr/>
          </p:nvSpPr>
          <p:spPr bwMode="auto">
            <a:xfrm>
              <a:off x="5565" y="1968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5" name="Line 264"/>
            <p:cNvSpPr>
              <a:spLocks noChangeShapeType="1"/>
            </p:cNvSpPr>
            <p:nvPr/>
          </p:nvSpPr>
          <p:spPr bwMode="auto">
            <a:xfrm>
              <a:off x="5359" y="19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6" name="Line 265"/>
            <p:cNvSpPr>
              <a:spLocks noChangeShapeType="1"/>
            </p:cNvSpPr>
            <p:nvPr/>
          </p:nvSpPr>
          <p:spPr bwMode="auto">
            <a:xfrm>
              <a:off x="4123" y="19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7" name="Line 266"/>
            <p:cNvSpPr>
              <a:spLocks noChangeShapeType="1"/>
            </p:cNvSpPr>
            <p:nvPr/>
          </p:nvSpPr>
          <p:spPr bwMode="auto">
            <a:xfrm>
              <a:off x="4329" y="19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8" name="Line 267"/>
            <p:cNvSpPr>
              <a:spLocks noChangeShapeType="1"/>
            </p:cNvSpPr>
            <p:nvPr/>
          </p:nvSpPr>
          <p:spPr bwMode="auto">
            <a:xfrm>
              <a:off x="5153" y="19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9" name="Line 268"/>
            <p:cNvSpPr>
              <a:spLocks noChangeShapeType="1"/>
            </p:cNvSpPr>
            <p:nvPr/>
          </p:nvSpPr>
          <p:spPr bwMode="auto">
            <a:xfrm>
              <a:off x="4947" y="19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0" name="Line 269"/>
            <p:cNvSpPr>
              <a:spLocks noChangeShapeType="1"/>
            </p:cNvSpPr>
            <p:nvPr/>
          </p:nvSpPr>
          <p:spPr bwMode="auto">
            <a:xfrm>
              <a:off x="4741" y="19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1" name="Line 270"/>
            <p:cNvSpPr>
              <a:spLocks noChangeShapeType="1"/>
            </p:cNvSpPr>
            <p:nvPr/>
          </p:nvSpPr>
          <p:spPr bwMode="auto">
            <a:xfrm>
              <a:off x="4535" y="1968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52" name="Line 271"/>
            <p:cNvSpPr>
              <a:spLocks noChangeShapeType="1"/>
            </p:cNvSpPr>
            <p:nvPr/>
          </p:nvSpPr>
          <p:spPr bwMode="auto">
            <a:xfrm>
              <a:off x="3120" y="196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53" name="Line 272"/>
            <p:cNvSpPr>
              <a:spLocks noChangeShapeType="1"/>
            </p:cNvSpPr>
            <p:nvPr/>
          </p:nvSpPr>
          <p:spPr bwMode="auto">
            <a:xfrm>
              <a:off x="3120" y="225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54" name="Line 273"/>
            <p:cNvSpPr>
              <a:spLocks noChangeShapeType="1"/>
            </p:cNvSpPr>
            <p:nvPr/>
          </p:nvSpPr>
          <p:spPr bwMode="auto">
            <a:xfrm>
              <a:off x="5568" y="196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55" name="Line 274"/>
            <p:cNvSpPr>
              <a:spLocks noChangeShapeType="1"/>
            </p:cNvSpPr>
            <p:nvPr/>
          </p:nvSpPr>
          <p:spPr bwMode="auto">
            <a:xfrm>
              <a:off x="5568" y="220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56" name="Text Box 275"/>
            <p:cNvSpPr txBox="1">
              <a:spLocks noChangeArrowheads="1"/>
            </p:cNvSpPr>
            <p:nvPr/>
          </p:nvSpPr>
          <p:spPr bwMode="auto">
            <a:xfrm>
              <a:off x="3014" y="2009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…</a:t>
              </a:r>
            </a:p>
          </p:txBody>
        </p:sp>
        <p:sp>
          <p:nvSpPr>
            <p:cNvPr id="9357" name="Text Box 276"/>
            <p:cNvSpPr txBox="1">
              <a:spLocks noChangeArrowheads="1"/>
            </p:cNvSpPr>
            <p:nvPr/>
          </p:nvSpPr>
          <p:spPr bwMode="auto">
            <a:xfrm>
              <a:off x="5628" y="1997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…</a:t>
              </a:r>
            </a:p>
          </p:txBody>
        </p:sp>
      </p:grpSp>
      <p:sp>
        <p:nvSpPr>
          <p:cNvPr id="9227" name="Line 277"/>
          <p:cNvSpPr>
            <a:spLocks noChangeShapeType="1"/>
          </p:cNvSpPr>
          <p:nvPr/>
        </p:nvSpPr>
        <p:spPr bwMode="auto">
          <a:xfrm>
            <a:off x="4876800" y="2819400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376"/>
          <p:cNvGrpSpPr>
            <a:grpSpLocks/>
          </p:cNvGrpSpPr>
          <p:nvPr/>
        </p:nvGrpSpPr>
        <p:grpSpPr bwMode="auto">
          <a:xfrm>
            <a:off x="4953000" y="3962400"/>
            <a:ext cx="4495800" cy="457200"/>
            <a:chOff x="3120" y="2496"/>
            <a:chExt cx="2832" cy="288"/>
          </a:xfrm>
        </p:grpSpPr>
        <p:sp>
          <p:nvSpPr>
            <p:cNvPr id="9301" name="Rectangle 309"/>
            <p:cNvSpPr>
              <a:spLocks noChangeArrowheads="1"/>
            </p:cNvSpPr>
            <p:nvPr/>
          </p:nvSpPr>
          <p:spPr bwMode="auto">
            <a:xfrm>
              <a:off x="4329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hlink"/>
                  </a:solidFill>
                </a:rPr>
                <a:t>X</a:t>
              </a:r>
              <a:endParaRPr lang="en-US" sz="1600"/>
            </a:p>
          </p:txBody>
        </p:sp>
        <p:sp>
          <p:nvSpPr>
            <p:cNvPr id="9302" name="Rectangle 310"/>
            <p:cNvSpPr>
              <a:spLocks noChangeArrowheads="1"/>
            </p:cNvSpPr>
            <p:nvPr/>
          </p:nvSpPr>
          <p:spPr bwMode="auto">
            <a:xfrm>
              <a:off x="4535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folHlink"/>
                  </a:solidFill>
                </a:rPr>
                <a:t>Y</a:t>
              </a:r>
            </a:p>
          </p:txBody>
        </p:sp>
        <p:sp>
          <p:nvSpPr>
            <p:cNvPr id="9303" name="Rectangle 311"/>
            <p:cNvSpPr>
              <a:spLocks noChangeArrowheads="1"/>
            </p:cNvSpPr>
            <p:nvPr/>
          </p:nvSpPr>
          <p:spPr bwMode="auto">
            <a:xfrm>
              <a:off x="4741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folHlink"/>
                  </a:solidFill>
                </a:rPr>
                <a:t>Y</a:t>
              </a:r>
            </a:p>
          </p:txBody>
        </p:sp>
        <p:sp>
          <p:nvSpPr>
            <p:cNvPr id="9304" name="Rectangle 312"/>
            <p:cNvSpPr>
              <a:spLocks noChangeArrowheads="1"/>
            </p:cNvSpPr>
            <p:nvPr/>
          </p:nvSpPr>
          <p:spPr bwMode="auto">
            <a:xfrm>
              <a:off x="4947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1</a:t>
              </a:r>
            </a:p>
          </p:txBody>
        </p:sp>
        <p:sp>
          <p:nvSpPr>
            <p:cNvPr id="9305" name="Rectangle 313"/>
            <p:cNvSpPr>
              <a:spLocks noChangeArrowheads="1"/>
            </p:cNvSpPr>
            <p:nvPr/>
          </p:nvSpPr>
          <p:spPr bwMode="auto">
            <a:xfrm>
              <a:off x="4123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hlink"/>
                  </a:solidFill>
                </a:rPr>
                <a:t>X</a:t>
              </a:r>
            </a:p>
          </p:txBody>
        </p:sp>
        <p:sp>
          <p:nvSpPr>
            <p:cNvPr id="9306" name="Rectangle 314"/>
            <p:cNvSpPr>
              <a:spLocks noChangeArrowheads="1"/>
            </p:cNvSpPr>
            <p:nvPr/>
          </p:nvSpPr>
          <p:spPr bwMode="auto">
            <a:xfrm>
              <a:off x="3917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hlink"/>
                  </a:solidFill>
                </a:rPr>
                <a:t>X</a:t>
              </a:r>
              <a:endParaRPr lang="en-US" sz="1600"/>
            </a:p>
          </p:txBody>
        </p:sp>
        <p:sp>
          <p:nvSpPr>
            <p:cNvPr id="9307" name="Rectangle 315"/>
            <p:cNvSpPr>
              <a:spLocks noChangeArrowheads="1"/>
            </p:cNvSpPr>
            <p:nvPr/>
          </p:nvSpPr>
          <p:spPr bwMode="auto">
            <a:xfrm>
              <a:off x="5153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308" name="Rectangle 316"/>
            <p:cNvSpPr>
              <a:spLocks noChangeArrowheads="1"/>
            </p:cNvSpPr>
            <p:nvPr/>
          </p:nvSpPr>
          <p:spPr bwMode="auto">
            <a:xfrm>
              <a:off x="5359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309" name="Rectangle 317"/>
            <p:cNvSpPr>
              <a:spLocks noChangeArrowheads="1"/>
            </p:cNvSpPr>
            <p:nvPr/>
          </p:nvSpPr>
          <p:spPr bwMode="auto">
            <a:xfrm>
              <a:off x="3711" y="2496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310" name="Rectangle 318"/>
            <p:cNvSpPr>
              <a:spLocks noChangeArrowheads="1"/>
            </p:cNvSpPr>
            <p:nvPr/>
          </p:nvSpPr>
          <p:spPr bwMode="auto">
            <a:xfrm>
              <a:off x="3504" y="2496"/>
              <a:ext cx="20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311" name="Line 319"/>
            <p:cNvSpPr>
              <a:spLocks noChangeShapeType="1"/>
            </p:cNvSpPr>
            <p:nvPr/>
          </p:nvSpPr>
          <p:spPr bwMode="auto">
            <a:xfrm>
              <a:off x="3504" y="2496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2" name="Line 320"/>
            <p:cNvSpPr>
              <a:spLocks noChangeShapeType="1"/>
            </p:cNvSpPr>
            <p:nvPr/>
          </p:nvSpPr>
          <p:spPr bwMode="auto">
            <a:xfrm>
              <a:off x="3504" y="2768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3" name="Line 321"/>
            <p:cNvSpPr>
              <a:spLocks noChangeShapeType="1"/>
            </p:cNvSpPr>
            <p:nvPr/>
          </p:nvSpPr>
          <p:spPr bwMode="auto">
            <a:xfrm>
              <a:off x="3504" y="2496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4" name="Line 322"/>
            <p:cNvSpPr>
              <a:spLocks noChangeShapeType="1"/>
            </p:cNvSpPr>
            <p:nvPr/>
          </p:nvSpPr>
          <p:spPr bwMode="auto">
            <a:xfrm>
              <a:off x="3711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5" name="Line 323"/>
            <p:cNvSpPr>
              <a:spLocks noChangeShapeType="1"/>
            </p:cNvSpPr>
            <p:nvPr/>
          </p:nvSpPr>
          <p:spPr bwMode="auto">
            <a:xfrm>
              <a:off x="3917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6" name="Line 324"/>
            <p:cNvSpPr>
              <a:spLocks noChangeShapeType="1"/>
            </p:cNvSpPr>
            <p:nvPr/>
          </p:nvSpPr>
          <p:spPr bwMode="auto">
            <a:xfrm>
              <a:off x="5565" y="2496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7" name="Line 325"/>
            <p:cNvSpPr>
              <a:spLocks noChangeShapeType="1"/>
            </p:cNvSpPr>
            <p:nvPr/>
          </p:nvSpPr>
          <p:spPr bwMode="auto">
            <a:xfrm>
              <a:off x="5359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8" name="Line 326"/>
            <p:cNvSpPr>
              <a:spLocks noChangeShapeType="1"/>
            </p:cNvSpPr>
            <p:nvPr/>
          </p:nvSpPr>
          <p:spPr bwMode="auto">
            <a:xfrm>
              <a:off x="4123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9" name="Line 327"/>
            <p:cNvSpPr>
              <a:spLocks noChangeShapeType="1"/>
            </p:cNvSpPr>
            <p:nvPr/>
          </p:nvSpPr>
          <p:spPr bwMode="auto">
            <a:xfrm>
              <a:off x="4329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0" name="Line 328"/>
            <p:cNvSpPr>
              <a:spLocks noChangeShapeType="1"/>
            </p:cNvSpPr>
            <p:nvPr/>
          </p:nvSpPr>
          <p:spPr bwMode="auto">
            <a:xfrm>
              <a:off x="5153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1" name="Line 329"/>
            <p:cNvSpPr>
              <a:spLocks noChangeShapeType="1"/>
            </p:cNvSpPr>
            <p:nvPr/>
          </p:nvSpPr>
          <p:spPr bwMode="auto">
            <a:xfrm>
              <a:off x="4947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2" name="Line 330"/>
            <p:cNvSpPr>
              <a:spLocks noChangeShapeType="1"/>
            </p:cNvSpPr>
            <p:nvPr/>
          </p:nvSpPr>
          <p:spPr bwMode="auto">
            <a:xfrm>
              <a:off x="4741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3" name="Line 331"/>
            <p:cNvSpPr>
              <a:spLocks noChangeShapeType="1"/>
            </p:cNvSpPr>
            <p:nvPr/>
          </p:nvSpPr>
          <p:spPr bwMode="auto">
            <a:xfrm>
              <a:off x="4535" y="249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4" name="Line 332"/>
            <p:cNvSpPr>
              <a:spLocks noChangeShapeType="1"/>
            </p:cNvSpPr>
            <p:nvPr/>
          </p:nvSpPr>
          <p:spPr bwMode="auto">
            <a:xfrm>
              <a:off x="3120" y="249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5" name="Line 333"/>
            <p:cNvSpPr>
              <a:spLocks noChangeShapeType="1"/>
            </p:cNvSpPr>
            <p:nvPr/>
          </p:nvSpPr>
          <p:spPr bwMode="auto">
            <a:xfrm>
              <a:off x="3120" y="278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6" name="Line 334"/>
            <p:cNvSpPr>
              <a:spLocks noChangeShapeType="1"/>
            </p:cNvSpPr>
            <p:nvPr/>
          </p:nvSpPr>
          <p:spPr bwMode="auto">
            <a:xfrm>
              <a:off x="5568" y="249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7" name="Line 335"/>
            <p:cNvSpPr>
              <a:spLocks noChangeShapeType="1"/>
            </p:cNvSpPr>
            <p:nvPr/>
          </p:nvSpPr>
          <p:spPr bwMode="auto">
            <a:xfrm>
              <a:off x="5568" y="273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8" name="Text Box 336"/>
            <p:cNvSpPr txBox="1">
              <a:spLocks noChangeArrowheads="1"/>
            </p:cNvSpPr>
            <p:nvPr/>
          </p:nvSpPr>
          <p:spPr bwMode="auto">
            <a:xfrm>
              <a:off x="5628" y="2525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…</a:t>
              </a:r>
            </a:p>
          </p:txBody>
        </p:sp>
      </p:grpSp>
      <p:grpSp>
        <p:nvGrpSpPr>
          <p:cNvPr id="8" name="Group 377"/>
          <p:cNvGrpSpPr>
            <a:grpSpLocks/>
          </p:cNvGrpSpPr>
          <p:nvPr/>
        </p:nvGrpSpPr>
        <p:grpSpPr bwMode="auto">
          <a:xfrm>
            <a:off x="5029200" y="4800600"/>
            <a:ext cx="4495800" cy="457200"/>
            <a:chOff x="3168" y="3024"/>
            <a:chExt cx="2832" cy="288"/>
          </a:xfrm>
        </p:grpSpPr>
        <p:sp>
          <p:nvSpPr>
            <p:cNvPr id="9273" name="Rectangle 338"/>
            <p:cNvSpPr>
              <a:spLocks noChangeArrowheads="1"/>
            </p:cNvSpPr>
            <p:nvPr/>
          </p:nvSpPr>
          <p:spPr bwMode="auto">
            <a:xfrm>
              <a:off x="4377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hlink"/>
                  </a:solidFill>
                </a:rPr>
                <a:t>X</a:t>
              </a:r>
              <a:endParaRPr lang="en-US" sz="1600"/>
            </a:p>
          </p:txBody>
        </p:sp>
        <p:sp>
          <p:nvSpPr>
            <p:cNvPr id="9274" name="Rectangle 339"/>
            <p:cNvSpPr>
              <a:spLocks noChangeArrowheads="1"/>
            </p:cNvSpPr>
            <p:nvPr/>
          </p:nvSpPr>
          <p:spPr bwMode="auto">
            <a:xfrm>
              <a:off x="4583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folHlink"/>
                  </a:solidFill>
                </a:rPr>
                <a:t>Y</a:t>
              </a:r>
            </a:p>
          </p:txBody>
        </p:sp>
        <p:sp>
          <p:nvSpPr>
            <p:cNvPr id="9275" name="Rectangle 340"/>
            <p:cNvSpPr>
              <a:spLocks noChangeArrowheads="1"/>
            </p:cNvSpPr>
            <p:nvPr/>
          </p:nvSpPr>
          <p:spPr bwMode="auto">
            <a:xfrm>
              <a:off x="4789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folHlink"/>
                  </a:solidFill>
                </a:rPr>
                <a:t>Y</a:t>
              </a:r>
            </a:p>
          </p:txBody>
        </p:sp>
        <p:sp>
          <p:nvSpPr>
            <p:cNvPr id="9276" name="Rectangle 341"/>
            <p:cNvSpPr>
              <a:spLocks noChangeArrowheads="1"/>
            </p:cNvSpPr>
            <p:nvPr/>
          </p:nvSpPr>
          <p:spPr bwMode="auto">
            <a:xfrm>
              <a:off x="4995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folHlink"/>
                  </a:solidFill>
                </a:rPr>
                <a:t>Y</a:t>
              </a:r>
            </a:p>
          </p:txBody>
        </p:sp>
        <p:sp>
          <p:nvSpPr>
            <p:cNvPr id="9277" name="Rectangle 342"/>
            <p:cNvSpPr>
              <a:spLocks noChangeArrowheads="1"/>
            </p:cNvSpPr>
            <p:nvPr/>
          </p:nvSpPr>
          <p:spPr bwMode="auto">
            <a:xfrm>
              <a:off x="4171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hlink"/>
                  </a:solidFill>
                </a:rPr>
                <a:t>X</a:t>
              </a:r>
            </a:p>
          </p:txBody>
        </p:sp>
        <p:sp>
          <p:nvSpPr>
            <p:cNvPr id="9278" name="Rectangle 343"/>
            <p:cNvSpPr>
              <a:spLocks noChangeArrowheads="1"/>
            </p:cNvSpPr>
            <p:nvPr/>
          </p:nvSpPr>
          <p:spPr bwMode="auto">
            <a:xfrm>
              <a:off x="3965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hlink"/>
                  </a:solidFill>
                </a:rPr>
                <a:t>X</a:t>
              </a:r>
              <a:endParaRPr lang="en-US" sz="1600"/>
            </a:p>
          </p:txBody>
        </p:sp>
        <p:sp>
          <p:nvSpPr>
            <p:cNvPr id="9279" name="Rectangle 344"/>
            <p:cNvSpPr>
              <a:spLocks noChangeArrowheads="1"/>
            </p:cNvSpPr>
            <p:nvPr/>
          </p:nvSpPr>
          <p:spPr bwMode="auto">
            <a:xfrm>
              <a:off x="5201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280" name="Rectangle 345"/>
            <p:cNvSpPr>
              <a:spLocks noChangeArrowheads="1"/>
            </p:cNvSpPr>
            <p:nvPr/>
          </p:nvSpPr>
          <p:spPr bwMode="auto">
            <a:xfrm>
              <a:off x="5407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281" name="Rectangle 346"/>
            <p:cNvSpPr>
              <a:spLocks noChangeArrowheads="1"/>
            </p:cNvSpPr>
            <p:nvPr/>
          </p:nvSpPr>
          <p:spPr bwMode="auto">
            <a:xfrm>
              <a:off x="3759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282" name="Rectangle 347"/>
            <p:cNvSpPr>
              <a:spLocks noChangeArrowheads="1"/>
            </p:cNvSpPr>
            <p:nvPr/>
          </p:nvSpPr>
          <p:spPr bwMode="auto">
            <a:xfrm>
              <a:off x="3552" y="3024"/>
              <a:ext cx="20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283" name="Line 348"/>
            <p:cNvSpPr>
              <a:spLocks noChangeShapeType="1"/>
            </p:cNvSpPr>
            <p:nvPr/>
          </p:nvSpPr>
          <p:spPr bwMode="auto">
            <a:xfrm>
              <a:off x="3552" y="3024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4" name="Line 349"/>
            <p:cNvSpPr>
              <a:spLocks noChangeShapeType="1"/>
            </p:cNvSpPr>
            <p:nvPr/>
          </p:nvSpPr>
          <p:spPr bwMode="auto">
            <a:xfrm>
              <a:off x="3552" y="3296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5" name="Line 350"/>
            <p:cNvSpPr>
              <a:spLocks noChangeShapeType="1"/>
            </p:cNvSpPr>
            <p:nvPr/>
          </p:nvSpPr>
          <p:spPr bwMode="auto">
            <a:xfrm>
              <a:off x="3552" y="3024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6" name="Line 351"/>
            <p:cNvSpPr>
              <a:spLocks noChangeShapeType="1"/>
            </p:cNvSpPr>
            <p:nvPr/>
          </p:nvSpPr>
          <p:spPr bwMode="auto">
            <a:xfrm>
              <a:off x="3759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7" name="Line 352"/>
            <p:cNvSpPr>
              <a:spLocks noChangeShapeType="1"/>
            </p:cNvSpPr>
            <p:nvPr/>
          </p:nvSpPr>
          <p:spPr bwMode="auto">
            <a:xfrm>
              <a:off x="3965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8" name="Line 353"/>
            <p:cNvSpPr>
              <a:spLocks noChangeShapeType="1"/>
            </p:cNvSpPr>
            <p:nvPr/>
          </p:nvSpPr>
          <p:spPr bwMode="auto">
            <a:xfrm>
              <a:off x="5613" y="3024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89" name="Line 354"/>
            <p:cNvSpPr>
              <a:spLocks noChangeShapeType="1"/>
            </p:cNvSpPr>
            <p:nvPr/>
          </p:nvSpPr>
          <p:spPr bwMode="auto">
            <a:xfrm>
              <a:off x="5407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0" name="Line 355"/>
            <p:cNvSpPr>
              <a:spLocks noChangeShapeType="1"/>
            </p:cNvSpPr>
            <p:nvPr/>
          </p:nvSpPr>
          <p:spPr bwMode="auto">
            <a:xfrm>
              <a:off x="4171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1" name="Line 356"/>
            <p:cNvSpPr>
              <a:spLocks noChangeShapeType="1"/>
            </p:cNvSpPr>
            <p:nvPr/>
          </p:nvSpPr>
          <p:spPr bwMode="auto">
            <a:xfrm>
              <a:off x="4377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2" name="Line 357"/>
            <p:cNvSpPr>
              <a:spLocks noChangeShapeType="1"/>
            </p:cNvSpPr>
            <p:nvPr/>
          </p:nvSpPr>
          <p:spPr bwMode="auto">
            <a:xfrm>
              <a:off x="5201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3" name="Line 358"/>
            <p:cNvSpPr>
              <a:spLocks noChangeShapeType="1"/>
            </p:cNvSpPr>
            <p:nvPr/>
          </p:nvSpPr>
          <p:spPr bwMode="auto">
            <a:xfrm>
              <a:off x="4995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4" name="Line 359"/>
            <p:cNvSpPr>
              <a:spLocks noChangeShapeType="1"/>
            </p:cNvSpPr>
            <p:nvPr/>
          </p:nvSpPr>
          <p:spPr bwMode="auto">
            <a:xfrm>
              <a:off x="4789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5" name="Line 360"/>
            <p:cNvSpPr>
              <a:spLocks noChangeShapeType="1"/>
            </p:cNvSpPr>
            <p:nvPr/>
          </p:nvSpPr>
          <p:spPr bwMode="auto">
            <a:xfrm>
              <a:off x="4583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96" name="Line 361"/>
            <p:cNvSpPr>
              <a:spLocks noChangeShapeType="1"/>
            </p:cNvSpPr>
            <p:nvPr/>
          </p:nvSpPr>
          <p:spPr bwMode="auto">
            <a:xfrm>
              <a:off x="3168" y="30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7" name="Line 362"/>
            <p:cNvSpPr>
              <a:spLocks noChangeShapeType="1"/>
            </p:cNvSpPr>
            <p:nvPr/>
          </p:nvSpPr>
          <p:spPr bwMode="auto">
            <a:xfrm>
              <a:off x="3168" y="33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8" name="Line 363"/>
            <p:cNvSpPr>
              <a:spLocks noChangeShapeType="1"/>
            </p:cNvSpPr>
            <p:nvPr/>
          </p:nvSpPr>
          <p:spPr bwMode="auto">
            <a:xfrm>
              <a:off x="5616" y="30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9" name="Line 364"/>
            <p:cNvSpPr>
              <a:spLocks noChangeShapeType="1"/>
            </p:cNvSpPr>
            <p:nvPr/>
          </p:nvSpPr>
          <p:spPr bwMode="auto">
            <a:xfrm>
              <a:off x="5616" y="326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0" name="Text Box 365"/>
            <p:cNvSpPr txBox="1">
              <a:spLocks noChangeArrowheads="1"/>
            </p:cNvSpPr>
            <p:nvPr/>
          </p:nvSpPr>
          <p:spPr bwMode="auto">
            <a:xfrm>
              <a:off x="5676" y="3053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…</a:t>
              </a:r>
            </a:p>
          </p:txBody>
        </p:sp>
      </p:grpSp>
      <p:sp>
        <p:nvSpPr>
          <p:cNvPr id="441714" name="Text Box 370"/>
          <p:cNvSpPr txBox="1">
            <a:spLocks noChangeArrowheads="1"/>
          </p:cNvSpPr>
          <p:nvPr/>
        </p:nvSpPr>
        <p:spPr bwMode="auto">
          <a:xfrm>
            <a:off x="6232525" y="6308725"/>
            <a:ext cx="960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Accept</a:t>
            </a:r>
          </a:p>
        </p:txBody>
      </p:sp>
      <p:sp>
        <p:nvSpPr>
          <p:cNvPr id="441722" name="Line 378"/>
          <p:cNvSpPr>
            <a:spLocks noChangeShapeType="1"/>
          </p:cNvSpPr>
          <p:nvPr/>
        </p:nvSpPr>
        <p:spPr bwMode="auto">
          <a:xfrm>
            <a:off x="1600200" y="28194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723" name="Line 379"/>
          <p:cNvSpPr>
            <a:spLocks noChangeShapeType="1"/>
          </p:cNvSpPr>
          <p:nvPr/>
        </p:nvSpPr>
        <p:spPr bwMode="auto">
          <a:xfrm>
            <a:off x="2590800" y="44196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724" name="Line 380"/>
          <p:cNvSpPr>
            <a:spLocks noChangeShapeType="1"/>
          </p:cNvSpPr>
          <p:nvPr/>
        </p:nvSpPr>
        <p:spPr bwMode="auto">
          <a:xfrm>
            <a:off x="1981200" y="51816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725" name="Line 381"/>
          <p:cNvSpPr>
            <a:spLocks noChangeShapeType="1"/>
          </p:cNvSpPr>
          <p:nvPr/>
        </p:nvSpPr>
        <p:spPr bwMode="auto">
          <a:xfrm>
            <a:off x="7543800" y="28194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726" name="Line 382"/>
          <p:cNvSpPr>
            <a:spLocks noChangeShapeType="1"/>
          </p:cNvSpPr>
          <p:nvPr/>
        </p:nvSpPr>
        <p:spPr bwMode="auto">
          <a:xfrm>
            <a:off x="6934200" y="36576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727" name="Line 383"/>
          <p:cNvSpPr>
            <a:spLocks noChangeShapeType="1"/>
          </p:cNvSpPr>
          <p:nvPr/>
        </p:nvSpPr>
        <p:spPr bwMode="auto">
          <a:xfrm>
            <a:off x="8001000" y="44196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384"/>
          <p:cNvGrpSpPr>
            <a:grpSpLocks/>
          </p:cNvGrpSpPr>
          <p:nvPr/>
        </p:nvGrpSpPr>
        <p:grpSpPr bwMode="auto">
          <a:xfrm>
            <a:off x="5029200" y="5638800"/>
            <a:ext cx="4495800" cy="457200"/>
            <a:chOff x="3168" y="3024"/>
            <a:chExt cx="2832" cy="288"/>
          </a:xfrm>
        </p:grpSpPr>
        <p:sp>
          <p:nvSpPr>
            <p:cNvPr id="9245" name="Rectangle 385"/>
            <p:cNvSpPr>
              <a:spLocks noChangeArrowheads="1"/>
            </p:cNvSpPr>
            <p:nvPr/>
          </p:nvSpPr>
          <p:spPr bwMode="auto">
            <a:xfrm>
              <a:off x="4377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hlink"/>
                  </a:solidFill>
                </a:rPr>
                <a:t>X</a:t>
              </a:r>
              <a:endParaRPr lang="en-US" sz="1600"/>
            </a:p>
          </p:txBody>
        </p:sp>
        <p:sp>
          <p:nvSpPr>
            <p:cNvPr id="9246" name="Rectangle 386"/>
            <p:cNvSpPr>
              <a:spLocks noChangeArrowheads="1"/>
            </p:cNvSpPr>
            <p:nvPr/>
          </p:nvSpPr>
          <p:spPr bwMode="auto">
            <a:xfrm>
              <a:off x="4583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folHlink"/>
                  </a:solidFill>
                </a:rPr>
                <a:t>Y</a:t>
              </a:r>
            </a:p>
          </p:txBody>
        </p:sp>
        <p:sp>
          <p:nvSpPr>
            <p:cNvPr id="9247" name="Rectangle 387"/>
            <p:cNvSpPr>
              <a:spLocks noChangeArrowheads="1"/>
            </p:cNvSpPr>
            <p:nvPr/>
          </p:nvSpPr>
          <p:spPr bwMode="auto">
            <a:xfrm>
              <a:off x="4789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folHlink"/>
                  </a:solidFill>
                </a:rPr>
                <a:t>Y</a:t>
              </a:r>
            </a:p>
          </p:txBody>
        </p:sp>
        <p:sp>
          <p:nvSpPr>
            <p:cNvPr id="9248" name="Rectangle 388"/>
            <p:cNvSpPr>
              <a:spLocks noChangeArrowheads="1"/>
            </p:cNvSpPr>
            <p:nvPr/>
          </p:nvSpPr>
          <p:spPr bwMode="auto">
            <a:xfrm>
              <a:off x="4995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folHlink"/>
                  </a:solidFill>
                </a:rPr>
                <a:t>Y</a:t>
              </a:r>
            </a:p>
          </p:txBody>
        </p:sp>
        <p:sp>
          <p:nvSpPr>
            <p:cNvPr id="9249" name="Rectangle 389"/>
            <p:cNvSpPr>
              <a:spLocks noChangeArrowheads="1"/>
            </p:cNvSpPr>
            <p:nvPr/>
          </p:nvSpPr>
          <p:spPr bwMode="auto">
            <a:xfrm>
              <a:off x="4171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hlink"/>
                  </a:solidFill>
                </a:rPr>
                <a:t>X</a:t>
              </a:r>
            </a:p>
          </p:txBody>
        </p:sp>
        <p:sp>
          <p:nvSpPr>
            <p:cNvPr id="9250" name="Rectangle 390"/>
            <p:cNvSpPr>
              <a:spLocks noChangeArrowheads="1"/>
            </p:cNvSpPr>
            <p:nvPr/>
          </p:nvSpPr>
          <p:spPr bwMode="auto">
            <a:xfrm>
              <a:off x="3965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chemeClr val="hlink"/>
                  </a:solidFill>
                </a:rPr>
                <a:t>X</a:t>
              </a:r>
              <a:endParaRPr lang="en-US" sz="1600"/>
            </a:p>
          </p:txBody>
        </p:sp>
        <p:sp>
          <p:nvSpPr>
            <p:cNvPr id="9251" name="Rectangle 391"/>
            <p:cNvSpPr>
              <a:spLocks noChangeArrowheads="1"/>
            </p:cNvSpPr>
            <p:nvPr/>
          </p:nvSpPr>
          <p:spPr bwMode="auto">
            <a:xfrm>
              <a:off x="5201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252" name="Rectangle 392"/>
            <p:cNvSpPr>
              <a:spLocks noChangeArrowheads="1"/>
            </p:cNvSpPr>
            <p:nvPr/>
          </p:nvSpPr>
          <p:spPr bwMode="auto">
            <a:xfrm>
              <a:off x="5407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253" name="Rectangle 393"/>
            <p:cNvSpPr>
              <a:spLocks noChangeArrowheads="1"/>
            </p:cNvSpPr>
            <p:nvPr/>
          </p:nvSpPr>
          <p:spPr bwMode="auto">
            <a:xfrm>
              <a:off x="3759" y="3024"/>
              <a:ext cx="206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254" name="Rectangle 394"/>
            <p:cNvSpPr>
              <a:spLocks noChangeArrowheads="1"/>
            </p:cNvSpPr>
            <p:nvPr/>
          </p:nvSpPr>
          <p:spPr bwMode="auto">
            <a:xfrm>
              <a:off x="3552" y="3024"/>
              <a:ext cx="20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>
                  <a:solidFill>
                    <a:srgbClr val="006600"/>
                  </a:solidFill>
                </a:rPr>
                <a:t>B</a:t>
              </a:r>
            </a:p>
          </p:txBody>
        </p:sp>
        <p:sp>
          <p:nvSpPr>
            <p:cNvPr id="9255" name="Line 395"/>
            <p:cNvSpPr>
              <a:spLocks noChangeShapeType="1"/>
            </p:cNvSpPr>
            <p:nvPr/>
          </p:nvSpPr>
          <p:spPr bwMode="auto">
            <a:xfrm>
              <a:off x="3552" y="3024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6" name="Line 396"/>
            <p:cNvSpPr>
              <a:spLocks noChangeShapeType="1"/>
            </p:cNvSpPr>
            <p:nvPr/>
          </p:nvSpPr>
          <p:spPr bwMode="auto">
            <a:xfrm>
              <a:off x="3552" y="3296"/>
              <a:ext cx="206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7" name="Line 397"/>
            <p:cNvSpPr>
              <a:spLocks noChangeShapeType="1"/>
            </p:cNvSpPr>
            <p:nvPr/>
          </p:nvSpPr>
          <p:spPr bwMode="auto">
            <a:xfrm>
              <a:off x="3552" y="3024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8" name="Line 398"/>
            <p:cNvSpPr>
              <a:spLocks noChangeShapeType="1"/>
            </p:cNvSpPr>
            <p:nvPr/>
          </p:nvSpPr>
          <p:spPr bwMode="auto">
            <a:xfrm>
              <a:off x="3759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59" name="Line 399"/>
            <p:cNvSpPr>
              <a:spLocks noChangeShapeType="1"/>
            </p:cNvSpPr>
            <p:nvPr/>
          </p:nvSpPr>
          <p:spPr bwMode="auto">
            <a:xfrm>
              <a:off x="3965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0" name="Line 400"/>
            <p:cNvSpPr>
              <a:spLocks noChangeShapeType="1"/>
            </p:cNvSpPr>
            <p:nvPr/>
          </p:nvSpPr>
          <p:spPr bwMode="auto">
            <a:xfrm>
              <a:off x="5613" y="3024"/>
              <a:ext cx="0" cy="2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1" name="Line 401"/>
            <p:cNvSpPr>
              <a:spLocks noChangeShapeType="1"/>
            </p:cNvSpPr>
            <p:nvPr/>
          </p:nvSpPr>
          <p:spPr bwMode="auto">
            <a:xfrm>
              <a:off x="5407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2" name="Line 402"/>
            <p:cNvSpPr>
              <a:spLocks noChangeShapeType="1"/>
            </p:cNvSpPr>
            <p:nvPr/>
          </p:nvSpPr>
          <p:spPr bwMode="auto">
            <a:xfrm>
              <a:off x="4171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3" name="Line 403"/>
            <p:cNvSpPr>
              <a:spLocks noChangeShapeType="1"/>
            </p:cNvSpPr>
            <p:nvPr/>
          </p:nvSpPr>
          <p:spPr bwMode="auto">
            <a:xfrm>
              <a:off x="4377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4" name="Line 404"/>
            <p:cNvSpPr>
              <a:spLocks noChangeShapeType="1"/>
            </p:cNvSpPr>
            <p:nvPr/>
          </p:nvSpPr>
          <p:spPr bwMode="auto">
            <a:xfrm>
              <a:off x="5201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5" name="Line 405"/>
            <p:cNvSpPr>
              <a:spLocks noChangeShapeType="1"/>
            </p:cNvSpPr>
            <p:nvPr/>
          </p:nvSpPr>
          <p:spPr bwMode="auto">
            <a:xfrm>
              <a:off x="4995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6" name="Line 406"/>
            <p:cNvSpPr>
              <a:spLocks noChangeShapeType="1"/>
            </p:cNvSpPr>
            <p:nvPr/>
          </p:nvSpPr>
          <p:spPr bwMode="auto">
            <a:xfrm>
              <a:off x="4789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7" name="Line 407"/>
            <p:cNvSpPr>
              <a:spLocks noChangeShapeType="1"/>
            </p:cNvSpPr>
            <p:nvPr/>
          </p:nvSpPr>
          <p:spPr bwMode="auto">
            <a:xfrm>
              <a:off x="4583" y="302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68" name="Line 408"/>
            <p:cNvSpPr>
              <a:spLocks noChangeShapeType="1"/>
            </p:cNvSpPr>
            <p:nvPr/>
          </p:nvSpPr>
          <p:spPr bwMode="auto">
            <a:xfrm>
              <a:off x="3168" y="30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9" name="Line 409"/>
            <p:cNvSpPr>
              <a:spLocks noChangeShapeType="1"/>
            </p:cNvSpPr>
            <p:nvPr/>
          </p:nvSpPr>
          <p:spPr bwMode="auto">
            <a:xfrm>
              <a:off x="3168" y="33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0" name="Line 410"/>
            <p:cNvSpPr>
              <a:spLocks noChangeShapeType="1"/>
            </p:cNvSpPr>
            <p:nvPr/>
          </p:nvSpPr>
          <p:spPr bwMode="auto">
            <a:xfrm>
              <a:off x="5616" y="30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1" name="Line 411"/>
            <p:cNvSpPr>
              <a:spLocks noChangeShapeType="1"/>
            </p:cNvSpPr>
            <p:nvPr/>
          </p:nvSpPr>
          <p:spPr bwMode="auto">
            <a:xfrm>
              <a:off x="5616" y="326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2" name="Text Box 412"/>
            <p:cNvSpPr txBox="1">
              <a:spLocks noChangeArrowheads="1"/>
            </p:cNvSpPr>
            <p:nvPr/>
          </p:nvSpPr>
          <p:spPr bwMode="auto">
            <a:xfrm>
              <a:off x="5676" y="3053"/>
              <a:ext cx="2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…</a:t>
              </a:r>
            </a:p>
          </p:txBody>
        </p:sp>
      </p:grpSp>
      <p:sp>
        <p:nvSpPr>
          <p:cNvPr id="441757" name="Line 413"/>
          <p:cNvSpPr>
            <a:spLocks noChangeShapeType="1"/>
          </p:cNvSpPr>
          <p:nvPr/>
        </p:nvSpPr>
        <p:spPr bwMode="auto">
          <a:xfrm>
            <a:off x="8305800" y="53340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1758" name="Line 414"/>
          <p:cNvSpPr>
            <a:spLocks noChangeShapeType="1"/>
          </p:cNvSpPr>
          <p:nvPr/>
        </p:nvSpPr>
        <p:spPr bwMode="auto">
          <a:xfrm>
            <a:off x="1676400" y="36576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3" name="TextBox 252"/>
          <p:cNvSpPr txBox="1">
            <a:spLocks noChangeArrowheads="1"/>
          </p:cNvSpPr>
          <p:nvPr/>
        </p:nvSpPr>
        <p:spPr bwMode="auto">
          <a:xfrm>
            <a:off x="2133600" y="4343400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54" name="TextBox 253"/>
          <p:cNvSpPr txBox="1">
            <a:spLocks noChangeArrowheads="1"/>
          </p:cNvSpPr>
          <p:nvPr/>
        </p:nvSpPr>
        <p:spPr bwMode="auto">
          <a:xfrm>
            <a:off x="2133600" y="5105400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55" name="TextBox 254"/>
          <p:cNvSpPr txBox="1">
            <a:spLocks noChangeArrowheads="1"/>
          </p:cNvSpPr>
          <p:nvPr/>
        </p:nvSpPr>
        <p:spPr bwMode="auto">
          <a:xfrm>
            <a:off x="7026275" y="2743200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56" name="TextBox 255"/>
          <p:cNvSpPr txBox="1">
            <a:spLocks noChangeArrowheads="1"/>
          </p:cNvSpPr>
          <p:nvPr/>
        </p:nvSpPr>
        <p:spPr bwMode="auto">
          <a:xfrm>
            <a:off x="7010400" y="3562350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57" name="TextBox 256"/>
          <p:cNvSpPr txBox="1">
            <a:spLocks noChangeArrowheads="1"/>
          </p:cNvSpPr>
          <p:nvPr/>
        </p:nvSpPr>
        <p:spPr bwMode="auto">
          <a:xfrm>
            <a:off x="7407275" y="4400550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557" grpId="0"/>
      <p:bldP spid="441714" grpId="0"/>
      <p:bldP spid="441722" grpId="0" animBg="1"/>
      <p:bldP spid="441723" grpId="0" animBg="1"/>
      <p:bldP spid="441724" grpId="0" animBg="1"/>
      <p:bldP spid="441725" grpId="0" animBg="1"/>
      <p:bldP spid="441726" grpId="0" animBg="1"/>
      <p:bldP spid="441727" grpId="0" animBg="1"/>
      <p:bldP spid="441757" grpId="0" animBg="1"/>
      <p:bldP spid="441758" grpId="0" animBg="1"/>
      <p:bldP spid="253" grpId="0"/>
      <p:bldP spid="254" grpId="0"/>
      <p:bldP spid="255" grpId="0"/>
      <p:bldP spid="256" grpId="0"/>
      <p:bldP spid="25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TM for {0</a:t>
            </a:r>
            <a:r>
              <a:rPr lang="en-US" baseline="30000" smtClean="0"/>
              <a:t>n</a:t>
            </a:r>
            <a:r>
              <a:rPr lang="en-US" smtClean="0"/>
              <a:t>1</a:t>
            </a:r>
            <a:r>
              <a:rPr lang="en-US" baseline="30000" smtClean="0"/>
              <a:t>n</a:t>
            </a:r>
            <a:r>
              <a:rPr lang="en-US" smtClean="0"/>
              <a:t> | n≥1} </a:t>
            </a:r>
          </a:p>
        </p:txBody>
      </p:sp>
      <p:sp>
        <p:nvSpPr>
          <p:cNvPr id="10268" name="Rectangle 32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1800" smtClean="0">
                <a:solidFill>
                  <a:srgbClr val="7030A0"/>
                </a:solidFill>
              </a:rPr>
              <a:t>Mark next unread 0 with X and move right</a:t>
            </a:r>
          </a:p>
          <a:p>
            <a:pPr marL="533400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1800" smtClean="0">
                <a:solidFill>
                  <a:srgbClr val="0070C0"/>
                </a:solidFill>
              </a:rPr>
              <a:t>Move to the right all the way to the first unread 1, and mark it with Y</a:t>
            </a:r>
          </a:p>
          <a:p>
            <a:pPr marL="533400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1800" smtClean="0">
                <a:solidFill>
                  <a:srgbClr val="7030A0"/>
                </a:solidFill>
              </a:rPr>
              <a:t>Move back (to the left) all the way to the last marked X, and then move one position to the right</a:t>
            </a:r>
          </a:p>
          <a:p>
            <a:pPr marL="533400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1800" smtClean="0">
                <a:solidFill>
                  <a:srgbClr val="0070C0"/>
                </a:solidFill>
              </a:rPr>
              <a:t>If the next position is 0, then goto step 1.</a:t>
            </a:r>
            <a:r>
              <a:rPr lang="en-US" sz="1800" smtClean="0"/>
              <a:t/>
            </a:r>
            <a:br>
              <a:rPr lang="en-US" sz="1800" smtClean="0"/>
            </a:br>
            <a:r>
              <a:rPr lang="en-US" sz="1800" smtClean="0">
                <a:solidFill>
                  <a:srgbClr val="7030A0"/>
                </a:solidFill>
              </a:rPr>
              <a:t>Else move all the way to the right to ensure there are no excess 1s. If not move right to the next blank symbol and stop &amp; accept.</a:t>
            </a:r>
          </a:p>
        </p:txBody>
      </p:sp>
      <p:sp>
        <p:nvSpPr>
          <p:cNvPr id="1024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94A5FD-2D1B-4A29-A17E-58E0947FA2E7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0244" name="Oval 4"/>
          <p:cNvSpPr>
            <a:spLocks noChangeArrowheads="1"/>
          </p:cNvSpPr>
          <p:nvPr/>
        </p:nvSpPr>
        <p:spPr bwMode="auto">
          <a:xfrm>
            <a:off x="1981200" y="2971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</a:t>
            </a:r>
            <a:r>
              <a:rPr lang="en-US" baseline="-25000"/>
              <a:t>0</a:t>
            </a:r>
            <a:endParaRPr lang="en-US"/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2438400" y="2762250"/>
            <a:ext cx="1676400" cy="666750"/>
            <a:chOff x="2438400" y="2762250"/>
            <a:chExt cx="1676400" cy="666750"/>
          </a:xfrm>
        </p:grpSpPr>
        <p:sp>
          <p:nvSpPr>
            <p:cNvPr id="10275" name="Oval 5"/>
            <p:cNvSpPr>
              <a:spLocks noChangeArrowheads="1"/>
            </p:cNvSpPr>
            <p:nvPr/>
          </p:nvSpPr>
          <p:spPr bwMode="auto">
            <a:xfrm>
              <a:off x="3657600" y="2971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1</a:t>
              </a:r>
            </a:p>
          </p:txBody>
        </p:sp>
        <p:sp>
          <p:nvSpPr>
            <p:cNvPr id="10276" name="Line 6"/>
            <p:cNvSpPr>
              <a:spLocks noChangeShapeType="1"/>
            </p:cNvSpPr>
            <p:nvPr/>
          </p:nvSpPr>
          <p:spPr bwMode="auto">
            <a:xfrm>
              <a:off x="2438400" y="32004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7" name="Text Box 7"/>
            <p:cNvSpPr txBox="1">
              <a:spLocks noChangeArrowheads="1"/>
            </p:cNvSpPr>
            <p:nvPr/>
          </p:nvSpPr>
          <p:spPr bwMode="auto">
            <a:xfrm>
              <a:off x="2651125" y="2762250"/>
              <a:ext cx="960438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 / X,</a:t>
              </a:r>
              <a:r>
                <a:rPr lang="en-US">
                  <a:solidFill>
                    <a:srgbClr val="FF0000"/>
                  </a:solidFill>
                </a:rPr>
                <a:t>R</a:t>
              </a:r>
            </a:p>
          </p:txBody>
        </p:sp>
      </p:grpSp>
      <p:sp>
        <p:nvSpPr>
          <p:cNvPr id="10246" name="Line 8"/>
          <p:cNvSpPr>
            <a:spLocks noChangeShapeType="1"/>
          </p:cNvSpPr>
          <p:nvPr/>
        </p:nvSpPr>
        <p:spPr bwMode="auto">
          <a:xfrm>
            <a:off x="1447800" y="3200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3535363" y="2193925"/>
            <a:ext cx="931862" cy="777875"/>
            <a:chOff x="3535363" y="2193925"/>
            <a:chExt cx="931862" cy="777875"/>
          </a:xfrm>
        </p:grpSpPr>
        <p:sp>
          <p:nvSpPr>
            <p:cNvPr id="10273" name="Freeform 10"/>
            <p:cNvSpPr>
              <a:spLocks/>
            </p:cNvSpPr>
            <p:nvPr/>
          </p:nvSpPr>
          <p:spPr bwMode="auto">
            <a:xfrm>
              <a:off x="3733800" y="2590800"/>
              <a:ext cx="304800" cy="381000"/>
            </a:xfrm>
            <a:custGeom>
              <a:avLst/>
              <a:gdLst>
                <a:gd name="T0" fmla="*/ 0 w 192"/>
                <a:gd name="T1" fmla="*/ 2147483647 h 240"/>
                <a:gd name="T2" fmla="*/ 2147483647 w 192"/>
                <a:gd name="T3" fmla="*/ 0 h 240"/>
                <a:gd name="T4" fmla="*/ 2147483647 w 192"/>
                <a:gd name="T5" fmla="*/ 2147483647 h 240"/>
                <a:gd name="T6" fmla="*/ 0 60000 65536"/>
                <a:gd name="T7" fmla="*/ 0 60000 65536"/>
                <a:gd name="T8" fmla="*/ 0 60000 65536"/>
                <a:gd name="T9" fmla="*/ 0 w 192"/>
                <a:gd name="T10" fmla="*/ 0 h 240"/>
                <a:gd name="T11" fmla="*/ 192 w 192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240">
                  <a:moveTo>
                    <a:pt x="0" y="240"/>
                  </a:moveTo>
                  <a:cubicBezTo>
                    <a:pt x="32" y="120"/>
                    <a:pt x="64" y="0"/>
                    <a:pt x="96" y="0"/>
                  </a:cubicBezTo>
                  <a:cubicBezTo>
                    <a:pt x="128" y="0"/>
                    <a:pt x="160" y="120"/>
                    <a:pt x="192" y="24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4" name="Text Box 11"/>
            <p:cNvSpPr txBox="1">
              <a:spLocks noChangeArrowheads="1"/>
            </p:cNvSpPr>
            <p:nvPr/>
          </p:nvSpPr>
          <p:spPr bwMode="auto">
            <a:xfrm>
              <a:off x="3535363" y="2193925"/>
              <a:ext cx="93186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 / 0,</a:t>
              </a:r>
              <a:r>
                <a:rPr lang="en-US">
                  <a:solidFill>
                    <a:srgbClr val="FF0000"/>
                  </a:solidFill>
                </a:rPr>
                <a:t>R</a:t>
              </a:r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3657600" y="3429000"/>
            <a:ext cx="457200" cy="1143000"/>
            <a:chOff x="3657600" y="3429000"/>
            <a:chExt cx="457200" cy="1143000"/>
          </a:xfrm>
        </p:grpSpPr>
        <p:sp>
          <p:nvSpPr>
            <p:cNvPr id="10271" name="Line 12"/>
            <p:cNvSpPr>
              <a:spLocks noChangeShapeType="1"/>
            </p:cNvSpPr>
            <p:nvPr/>
          </p:nvSpPr>
          <p:spPr bwMode="auto">
            <a:xfrm>
              <a:off x="3886200" y="34290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2" name="Oval 13"/>
            <p:cNvSpPr>
              <a:spLocks noChangeArrowheads="1"/>
            </p:cNvSpPr>
            <p:nvPr/>
          </p:nvSpPr>
          <p:spPr bwMode="auto">
            <a:xfrm>
              <a:off x="3657600" y="4114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2</a:t>
              </a:r>
            </a:p>
          </p:txBody>
        </p:sp>
      </p:grpSp>
      <p:sp>
        <p:nvSpPr>
          <p:cNvPr id="10254" name="Text Box 16"/>
          <p:cNvSpPr txBox="1">
            <a:spLocks noChangeArrowheads="1"/>
          </p:cNvSpPr>
          <p:nvPr/>
        </p:nvSpPr>
        <p:spPr bwMode="auto">
          <a:xfrm>
            <a:off x="4021138" y="3565525"/>
            <a:ext cx="919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 / Y,</a:t>
            </a:r>
            <a:r>
              <a:rPr lang="en-US">
                <a:solidFill>
                  <a:srgbClr val="0070C0"/>
                </a:solidFill>
              </a:rPr>
              <a:t>L</a:t>
            </a: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3505200" y="4546600"/>
            <a:ext cx="946150" cy="787400"/>
            <a:chOff x="3505200" y="4546600"/>
            <a:chExt cx="946150" cy="787400"/>
          </a:xfrm>
        </p:grpSpPr>
        <p:sp>
          <p:nvSpPr>
            <p:cNvPr id="10269" name="Freeform 14"/>
            <p:cNvSpPr>
              <a:spLocks/>
            </p:cNvSpPr>
            <p:nvPr/>
          </p:nvSpPr>
          <p:spPr bwMode="auto">
            <a:xfrm>
              <a:off x="3733800" y="4546600"/>
              <a:ext cx="342900" cy="374650"/>
            </a:xfrm>
            <a:custGeom>
              <a:avLst/>
              <a:gdLst>
                <a:gd name="T0" fmla="*/ 2147483647 w 234"/>
                <a:gd name="T1" fmla="*/ 0 h 236"/>
                <a:gd name="T2" fmla="*/ 2147483647 w 234"/>
                <a:gd name="T3" fmla="*/ 2147483647 h 236"/>
                <a:gd name="T4" fmla="*/ 2147483647 w 234"/>
                <a:gd name="T5" fmla="*/ 2147483647 h 236"/>
                <a:gd name="T6" fmla="*/ 2147483647 w 234"/>
                <a:gd name="T7" fmla="*/ 2147483647 h 236"/>
                <a:gd name="T8" fmla="*/ 2147483647 w 234"/>
                <a:gd name="T9" fmla="*/ 2147483647 h 236"/>
                <a:gd name="T10" fmla="*/ 2147483647 w 234"/>
                <a:gd name="T11" fmla="*/ 2147483647 h 236"/>
                <a:gd name="T12" fmla="*/ 2147483647 w 234"/>
                <a:gd name="T13" fmla="*/ 2147483647 h 2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4"/>
                <a:gd name="T22" fmla="*/ 0 h 236"/>
                <a:gd name="T23" fmla="*/ 234 w 234"/>
                <a:gd name="T24" fmla="*/ 236 h 2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4" h="236">
                  <a:moveTo>
                    <a:pt x="202" y="0"/>
                  </a:moveTo>
                  <a:cubicBezTo>
                    <a:pt x="210" y="26"/>
                    <a:pt x="225" y="45"/>
                    <a:pt x="234" y="72"/>
                  </a:cubicBezTo>
                  <a:cubicBezTo>
                    <a:pt x="230" y="85"/>
                    <a:pt x="217" y="182"/>
                    <a:pt x="194" y="200"/>
                  </a:cubicBezTo>
                  <a:cubicBezTo>
                    <a:pt x="173" y="215"/>
                    <a:pt x="118" y="224"/>
                    <a:pt x="90" y="232"/>
                  </a:cubicBezTo>
                  <a:cubicBezTo>
                    <a:pt x="68" y="229"/>
                    <a:pt x="43" y="236"/>
                    <a:pt x="26" y="224"/>
                  </a:cubicBezTo>
                  <a:cubicBezTo>
                    <a:pt x="20" y="219"/>
                    <a:pt x="5" y="156"/>
                    <a:pt x="2" y="144"/>
                  </a:cubicBezTo>
                  <a:cubicBezTo>
                    <a:pt x="7" y="105"/>
                    <a:pt x="0" y="56"/>
                    <a:pt x="50" y="5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0" name="Text Box 17"/>
            <p:cNvSpPr txBox="1">
              <a:spLocks noChangeArrowheads="1"/>
            </p:cNvSpPr>
            <p:nvPr/>
          </p:nvSpPr>
          <p:spPr bwMode="auto">
            <a:xfrm>
              <a:off x="3505200" y="4937125"/>
              <a:ext cx="946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Y / Y,</a:t>
              </a:r>
              <a:r>
                <a:rPr lang="en-US">
                  <a:solidFill>
                    <a:srgbClr val="0070C0"/>
                  </a:solidFill>
                </a:rPr>
                <a:t>L</a:t>
              </a:r>
            </a:p>
          </p:txBody>
        </p:sp>
      </p:grpSp>
      <p:sp>
        <p:nvSpPr>
          <p:cNvPr id="10256" name="Text Box 18"/>
          <p:cNvSpPr txBox="1">
            <a:spLocks noChangeArrowheads="1"/>
          </p:cNvSpPr>
          <p:nvPr/>
        </p:nvSpPr>
        <p:spPr bwMode="auto">
          <a:xfrm>
            <a:off x="3473450" y="5257800"/>
            <a:ext cx="890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 / 0,</a:t>
            </a:r>
            <a:r>
              <a:rPr lang="en-US">
                <a:solidFill>
                  <a:srgbClr val="0070C0"/>
                </a:solidFill>
              </a:rPr>
              <a:t>L</a:t>
            </a:r>
          </a:p>
        </p:txBody>
      </p:sp>
      <p:sp>
        <p:nvSpPr>
          <p:cNvPr id="10257" name="Line 19"/>
          <p:cNvSpPr>
            <a:spLocks noChangeShapeType="1"/>
          </p:cNvSpPr>
          <p:nvPr/>
        </p:nvSpPr>
        <p:spPr bwMode="auto">
          <a:xfrm flipH="1" flipV="1">
            <a:off x="2362200" y="3429000"/>
            <a:ext cx="1295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Text Box 20"/>
          <p:cNvSpPr txBox="1">
            <a:spLocks noChangeArrowheads="1"/>
          </p:cNvSpPr>
          <p:nvPr/>
        </p:nvSpPr>
        <p:spPr bwMode="auto">
          <a:xfrm>
            <a:off x="2362200" y="3962400"/>
            <a:ext cx="989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 / X,</a:t>
            </a:r>
            <a:r>
              <a:rPr lang="en-US">
                <a:solidFill>
                  <a:srgbClr val="FF0000"/>
                </a:solidFill>
              </a:rPr>
              <a:t>R</a:t>
            </a:r>
          </a:p>
        </p:txBody>
      </p: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914400" y="3429000"/>
            <a:ext cx="1143000" cy="1447800"/>
            <a:chOff x="914400" y="3429000"/>
            <a:chExt cx="1143000" cy="1447800"/>
          </a:xfrm>
        </p:grpSpPr>
        <p:sp>
          <p:nvSpPr>
            <p:cNvPr id="10266" name="Line 22"/>
            <p:cNvSpPr>
              <a:spLocks noChangeShapeType="1"/>
            </p:cNvSpPr>
            <p:nvPr/>
          </p:nvSpPr>
          <p:spPr bwMode="auto">
            <a:xfrm flipH="1">
              <a:off x="1676400" y="3429000"/>
              <a:ext cx="3810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7" name="Oval 23"/>
            <p:cNvSpPr>
              <a:spLocks noChangeArrowheads="1"/>
            </p:cNvSpPr>
            <p:nvPr/>
          </p:nvSpPr>
          <p:spPr bwMode="auto">
            <a:xfrm>
              <a:off x="1447800" y="4419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3</a:t>
              </a:r>
              <a:endParaRPr lang="en-US"/>
            </a:p>
          </p:txBody>
        </p:sp>
        <p:sp>
          <p:nvSpPr>
            <p:cNvPr id="9" name="Text Box 24"/>
            <p:cNvSpPr txBox="1">
              <a:spLocks noChangeArrowheads="1"/>
            </p:cNvSpPr>
            <p:nvPr/>
          </p:nvSpPr>
          <p:spPr bwMode="auto">
            <a:xfrm>
              <a:off x="914400" y="3657600"/>
              <a:ext cx="98901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Y / Y,</a:t>
              </a:r>
              <a:r>
                <a:rPr lang="en-US">
                  <a:solidFill>
                    <a:srgbClr val="FF0000"/>
                  </a:solidFill>
                </a:rPr>
                <a:t>R</a:t>
              </a:r>
            </a:p>
          </p:txBody>
        </p:sp>
      </p:grp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152400" y="4481513"/>
            <a:ext cx="1320800" cy="411162"/>
            <a:chOff x="152400" y="4481513"/>
            <a:chExt cx="1320800" cy="411162"/>
          </a:xfrm>
        </p:grpSpPr>
        <p:sp>
          <p:nvSpPr>
            <p:cNvPr id="10264" name="Freeform 25"/>
            <p:cNvSpPr>
              <a:spLocks/>
            </p:cNvSpPr>
            <p:nvPr/>
          </p:nvSpPr>
          <p:spPr bwMode="auto">
            <a:xfrm>
              <a:off x="1079500" y="4481513"/>
              <a:ext cx="393700" cy="306387"/>
            </a:xfrm>
            <a:custGeom>
              <a:avLst/>
              <a:gdLst>
                <a:gd name="T0" fmla="*/ 2147483647 w 248"/>
                <a:gd name="T1" fmla="*/ 2147483647 h 193"/>
                <a:gd name="T2" fmla="*/ 2147483647 w 248"/>
                <a:gd name="T3" fmla="*/ 2147483647 h 193"/>
                <a:gd name="T4" fmla="*/ 0 w 248"/>
                <a:gd name="T5" fmla="*/ 2147483647 h 193"/>
                <a:gd name="T6" fmla="*/ 2147483647 w 248"/>
                <a:gd name="T7" fmla="*/ 2147483647 h 193"/>
                <a:gd name="T8" fmla="*/ 2147483647 w 248"/>
                <a:gd name="T9" fmla="*/ 2147483647 h 193"/>
                <a:gd name="T10" fmla="*/ 2147483647 w 248"/>
                <a:gd name="T11" fmla="*/ 2147483647 h 193"/>
                <a:gd name="T12" fmla="*/ 2147483647 w 248"/>
                <a:gd name="T13" fmla="*/ 2147483647 h 193"/>
                <a:gd name="T14" fmla="*/ 2147483647 w 248"/>
                <a:gd name="T15" fmla="*/ 2147483647 h 19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8"/>
                <a:gd name="T25" fmla="*/ 0 h 193"/>
                <a:gd name="T26" fmla="*/ 248 w 248"/>
                <a:gd name="T27" fmla="*/ 193 h 19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8" h="193">
                  <a:moveTo>
                    <a:pt x="248" y="177"/>
                  </a:moveTo>
                  <a:cubicBezTo>
                    <a:pt x="195" y="180"/>
                    <a:pt x="82" y="193"/>
                    <a:pt x="24" y="177"/>
                  </a:cubicBezTo>
                  <a:cubicBezTo>
                    <a:pt x="12" y="173"/>
                    <a:pt x="2" y="137"/>
                    <a:pt x="0" y="129"/>
                  </a:cubicBezTo>
                  <a:cubicBezTo>
                    <a:pt x="2" y="105"/>
                    <a:pt x="2" y="80"/>
                    <a:pt x="8" y="57"/>
                  </a:cubicBezTo>
                  <a:cubicBezTo>
                    <a:pt x="18" y="15"/>
                    <a:pt x="79" y="11"/>
                    <a:pt x="112" y="1"/>
                  </a:cubicBezTo>
                  <a:cubicBezTo>
                    <a:pt x="141" y="5"/>
                    <a:pt x="175" y="0"/>
                    <a:pt x="200" y="17"/>
                  </a:cubicBezTo>
                  <a:cubicBezTo>
                    <a:pt x="208" y="22"/>
                    <a:pt x="208" y="34"/>
                    <a:pt x="216" y="41"/>
                  </a:cubicBezTo>
                  <a:cubicBezTo>
                    <a:pt x="222" y="46"/>
                    <a:pt x="240" y="49"/>
                    <a:pt x="240" y="4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5" name="Text Box 26"/>
            <p:cNvSpPr txBox="1">
              <a:spLocks noChangeArrowheads="1"/>
            </p:cNvSpPr>
            <p:nvPr/>
          </p:nvSpPr>
          <p:spPr bwMode="auto">
            <a:xfrm>
              <a:off x="152400" y="4495800"/>
              <a:ext cx="989013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Y / Y,</a:t>
              </a:r>
              <a:r>
                <a:rPr lang="en-US">
                  <a:solidFill>
                    <a:srgbClr val="FF0000"/>
                  </a:solidFill>
                </a:rPr>
                <a:t>R</a:t>
              </a:r>
            </a:p>
          </p:txBody>
        </p:sp>
      </p:grp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992188" y="4876800"/>
            <a:ext cx="1598612" cy="1066800"/>
            <a:chOff x="992188" y="4876800"/>
            <a:chExt cx="1598612" cy="1066800"/>
          </a:xfrm>
        </p:grpSpPr>
        <p:sp>
          <p:nvSpPr>
            <p:cNvPr id="10260" name="Line 27"/>
            <p:cNvSpPr>
              <a:spLocks noChangeShapeType="1"/>
            </p:cNvSpPr>
            <p:nvPr/>
          </p:nvSpPr>
          <p:spPr bwMode="auto">
            <a:xfrm>
              <a:off x="1752600" y="4876800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1" name="Oval 28"/>
            <p:cNvSpPr>
              <a:spLocks noChangeArrowheads="1"/>
            </p:cNvSpPr>
            <p:nvPr/>
          </p:nvSpPr>
          <p:spPr bwMode="auto">
            <a:xfrm>
              <a:off x="2057400" y="54102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4</a:t>
              </a:r>
              <a:endParaRPr lang="en-US"/>
            </a:p>
          </p:txBody>
        </p:sp>
        <p:sp>
          <p:nvSpPr>
            <p:cNvPr id="10262" name="Oval 29"/>
            <p:cNvSpPr>
              <a:spLocks noChangeArrowheads="1"/>
            </p:cNvSpPr>
            <p:nvPr/>
          </p:nvSpPr>
          <p:spPr bwMode="auto">
            <a:xfrm>
              <a:off x="1981200" y="53340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3" name="Text Box 30"/>
            <p:cNvSpPr txBox="1">
              <a:spLocks noChangeArrowheads="1"/>
            </p:cNvSpPr>
            <p:nvPr/>
          </p:nvSpPr>
          <p:spPr bwMode="auto">
            <a:xfrm>
              <a:off x="992188" y="5013325"/>
              <a:ext cx="98901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 / B,</a:t>
              </a:r>
              <a:r>
                <a:rPr lang="en-US">
                  <a:solidFill>
                    <a:srgbClr val="FF0000"/>
                  </a:solidFill>
                </a:rPr>
                <a:t>R</a:t>
              </a:r>
            </a:p>
          </p:txBody>
        </p:sp>
      </p:grpSp>
      <p:sp>
        <p:nvSpPr>
          <p:cNvPr id="10" name="Text Box 34"/>
          <p:cNvSpPr txBox="1">
            <a:spLocks noChangeArrowheads="1"/>
          </p:cNvSpPr>
          <p:nvPr/>
        </p:nvSpPr>
        <p:spPr bwMode="auto">
          <a:xfrm>
            <a:off x="4784725" y="603885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8" name="Text Box 20"/>
          <p:cNvSpPr txBox="1">
            <a:spLocks noChangeArrowheads="1"/>
          </p:cNvSpPr>
          <p:nvPr/>
        </p:nvSpPr>
        <p:spPr bwMode="auto">
          <a:xfrm>
            <a:off x="3505200" y="1905000"/>
            <a:ext cx="9540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 / Y,</a:t>
            </a:r>
            <a:r>
              <a:rPr lang="en-US">
                <a:solidFill>
                  <a:srgbClr val="FF0000"/>
                </a:solidFill>
              </a:rPr>
              <a:t>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8" grpId="0" build="p"/>
      <p:bldP spid="10254" grpId="0"/>
      <p:bldP spid="10256" grpId="0"/>
      <p:bldP spid="10257" grpId="0" animBg="1"/>
      <p:bldP spid="10258" grpId="0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0"/>
            <a:ext cx="7793038" cy="1143000"/>
          </a:xfrm>
        </p:spPr>
        <p:txBody>
          <a:bodyPr/>
          <a:lstStyle/>
          <a:p>
            <a:pPr eaLnBrk="1" hangingPunct="1"/>
            <a:r>
              <a:rPr lang="en-US" smtClean="0"/>
              <a:t>TM for {0</a:t>
            </a:r>
            <a:r>
              <a:rPr lang="en-US" baseline="30000" smtClean="0"/>
              <a:t>n</a:t>
            </a:r>
            <a:r>
              <a:rPr lang="en-US" smtClean="0"/>
              <a:t>1</a:t>
            </a:r>
            <a:r>
              <a:rPr lang="en-US" baseline="30000" smtClean="0"/>
              <a:t>n</a:t>
            </a:r>
            <a:r>
              <a:rPr lang="en-US" smtClean="0"/>
              <a:t> | n≥1} 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70D702-06B2-4D84-96CA-6A2D28758B09}" type="slidenum">
              <a:rPr lang="en-US" smtClean="0"/>
              <a:pPr/>
              <a:t>9</a:t>
            </a:fld>
            <a:endParaRPr lang="en-US" smtClean="0"/>
          </a:p>
        </p:txBody>
      </p:sp>
      <p:graphicFrame>
        <p:nvGraphicFramePr>
          <p:cNvPr id="420985" name="Group 121"/>
          <p:cNvGraphicFramePr>
            <a:graphicFrameLocks noGrp="1"/>
          </p:cNvGraphicFramePr>
          <p:nvPr/>
        </p:nvGraphicFramePr>
        <p:xfrm>
          <a:off x="1143000" y="2133600"/>
          <a:ext cx="6858000" cy="3819525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Next Tape Symbol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8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Curr. State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(q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,X,R)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(q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,Y,R)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(q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,0,R)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(q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,Y,L)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(q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,Y,R)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(q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,0,L)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(q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,X,R)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(q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,Y,L)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8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(q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,Y,R)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(q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,B,R)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322" name="Line 122"/>
          <p:cNvSpPr>
            <a:spLocks noChangeShapeType="1"/>
          </p:cNvSpPr>
          <p:nvPr/>
        </p:nvSpPr>
        <p:spPr bwMode="auto">
          <a:xfrm>
            <a:off x="762000" y="3505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23" name="Text Box 124"/>
          <p:cNvSpPr txBox="1">
            <a:spLocks noChangeArrowheads="1"/>
          </p:cNvSpPr>
          <p:nvPr/>
        </p:nvSpPr>
        <p:spPr bwMode="auto">
          <a:xfrm>
            <a:off x="898525" y="6267450"/>
            <a:ext cx="4829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Table representation of the state diagram</a:t>
            </a:r>
          </a:p>
        </p:txBody>
      </p:sp>
      <p:sp>
        <p:nvSpPr>
          <p:cNvPr id="11324" name="TextBox 6"/>
          <p:cNvSpPr txBox="1">
            <a:spLocks noChangeArrowheads="1"/>
          </p:cNvSpPr>
          <p:nvPr/>
        </p:nvSpPr>
        <p:spPr bwMode="auto">
          <a:xfrm>
            <a:off x="4343400" y="0"/>
            <a:ext cx="46545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*state diagram representation preferred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vNew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RvNewTheme</Template>
  <TotalTime>3522</TotalTime>
  <Words>1981</Words>
  <Application>Microsoft Office PowerPoint</Application>
  <PresentationFormat>On-screen Show (4:3)</PresentationFormat>
  <Paragraphs>609</Paragraphs>
  <Slides>27</Slides>
  <Notes>24</Notes>
  <HiddenSlides>6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RvNewTheme</vt:lpstr>
      <vt:lpstr>Turing Machines</vt:lpstr>
      <vt:lpstr>Turing Machines are…</vt:lpstr>
      <vt:lpstr>A Turing Machine (TM)</vt:lpstr>
      <vt:lpstr>Transition function </vt:lpstr>
      <vt:lpstr>ID of a TM</vt:lpstr>
      <vt:lpstr>Way to check for Membership</vt:lpstr>
      <vt:lpstr>Example: L = {0n1n | n≥1}</vt:lpstr>
      <vt:lpstr>TM for {0n1n | n≥1} </vt:lpstr>
      <vt:lpstr>TM for {0n1n | n≥1} </vt:lpstr>
      <vt:lpstr>TMs for calculations</vt:lpstr>
      <vt:lpstr>Example 2: monus subtraction</vt:lpstr>
      <vt:lpstr>Example 3: Multiplication</vt:lpstr>
      <vt:lpstr>Calculations vs. Languages</vt:lpstr>
      <vt:lpstr>Language of the Turing Machines</vt:lpstr>
      <vt:lpstr>Variations of Turing Machines</vt:lpstr>
      <vt:lpstr>TMs with storage</vt:lpstr>
      <vt:lpstr>Standard TMs are equivalent to TMs with storage - Proof</vt:lpstr>
      <vt:lpstr>Multi-track Turing Machines</vt:lpstr>
      <vt:lpstr>Multi-Track TMs</vt:lpstr>
      <vt:lpstr>Multi-track TMs are equivalent to basic (single-track) TMs</vt:lpstr>
      <vt:lpstr>Multi-track TM ==&gt; TM (proof)</vt:lpstr>
      <vt:lpstr>Multi-tape Turing Machines</vt:lpstr>
      <vt:lpstr>On how a Multi-tape TM would operate</vt:lpstr>
      <vt:lpstr>Multitape TMs  Basic TMs</vt:lpstr>
      <vt:lpstr>Multitape TMs  Basic TMs …</vt:lpstr>
      <vt:lpstr>Non-deterministic TMs</vt:lpstr>
      <vt:lpstr>Summary</vt:lpstr>
    </vt:vector>
  </TitlesOfParts>
  <Company>Office 2004 ananth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 S 223: Advanced Data Structures</dc:title>
  <dc:creator>Office 2004 ananth</dc:creator>
  <cp:lastModifiedBy>sumab</cp:lastModifiedBy>
  <cp:revision>680</cp:revision>
  <cp:lastPrinted>2007-08-15T03:01:31Z</cp:lastPrinted>
  <dcterms:created xsi:type="dcterms:W3CDTF">2007-08-14T22:08:29Z</dcterms:created>
  <dcterms:modified xsi:type="dcterms:W3CDTF">2020-09-06T01:38:10Z</dcterms:modified>
</cp:coreProperties>
</file>