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DATA%20ANALYTICS\SQL\AtliQ%20Project\top_5_markets_2021_by_net_sales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DATA%20ANALYTICS\SQL\AtliQ%20Project\top_5_products_2021_by_net_sales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D:\DATA%20ANALYTICS\SQL\AtliQ%20Project\top_5_customers_2021_by_net_sales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4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Chroma Yearly Sales Report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chroma_yearly_total_gross_price!$A$2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chroma_yearly_total_gross_price!$B$1</c:f>
              <c:strCache>
                <c:ptCount val="1"/>
                <c:pt idx="0">
                  <c:v>total_gross_price</c:v>
                </c:pt>
              </c:strCache>
            </c:strRef>
          </c:cat>
          <c:val>
            <c:numRef>
              <c:f>chroma_yearly_total_gross_price!$B$2</c:f>
              <c:numCache>
                <c:formatCode>General</c:formatCode>
                <c:ptCount val="1"/>
                <c:pt idx="0">
                  <c:v>1324097.48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0-427D-96F2-331070A06084}"/>
            </c:ext>
          </c:extLst>
        </c:ser>
        <c:ser>
          <c:idx val="1"/>
          <c:order val="1"/>
          <c:tx>
            <c:strRef>
              <c:f>chroma_yearly_total_gross_price!$A$3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chroma_yearly_total_gross_price!$B$1</c:f>
              <c:strCache>
                <c:ptCount val="1"/>
                <c:pt idx="0">
                  <c:v>total_gross_price</c:v>
                </c:pt>
              </c:strCache>
            </c:strRef>
          </c:cat>
          <c:val>
            <c:numRef>
              <c:f>chroma_yearly_total_gross_price!$B$3</c:f>
              <c:numCache>
                <c:formatCode>General</c:formatCode>
                <c:ptCount val="1"/>
                <c:pt idx="0">
                  <c:v>3555079.19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0-427D-96F2-331070A06084}"/>
            </c:ext>
          </c:extLst>
        </c:ser>
        <c:ser>
          <c:idx val="2"/>
          <c:order val="2"/>
          <c:tx>
            <c:strRef>
              <c:f>chroma_yearly_total_gross_price!$A$4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chroma_yearly_total_gross_price!$B$1</c:f>
              <c:strCache>
                <c:ptCount val="1"/>
                <c:pt idx="0">
                  <c:v>total_gross_price</c:v>
                </c:pt>
              </c:strCache>
            </c:strRef>
          </c:cat>
          <c:val>
            <c:numRef>
              <c:f>chroma_yearly_total_gross_price!$B$4</c:f>
              <c:numCache>
                <c:formatCode>General</c:formatCode>
                <c:ptCount val="1"/>
                <c:pt idx="0">
                  <c:v>6502182.1200000001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0-427D-96F2-331070A06084}"/>
            </c:ext>
          </c:extLst>
        </c:ser>
        <c:ser>
          <c:idx val="3"/>
          <c:order val="3"/>
          <c:tx>
            <c:strRef>
              <c:f>chroma_yearly_total_gross_price!$A$5</c:f>
              <c:strCache>
                <c:ptCount val="1"/>
                <c:pt idx="0">
                  <c:v>2021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chroma_yearly_total_gross_price!$B$1</c:f>
              <c:strCache>
                <c:ptCount val="1"/>
                <c:pt idx="0">
                  <c:v>total_gross_price</c:v>
                </c:pt>
              </c:strCache>
            </c:strRef>
          </c:cat>
          <c:val>
            <c:numRef>
              <c:f>chroma_yearly_total_gross_price!$B$5</c:f>
              <c:numCache>
                <c:formatCode>General</c:formatCode>
                <c:ptCount val="1"/>
                <c:pt idx="0">
                  <c:v>23216512.73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80-427D-96F2-331070A06084}"/>
            </c:ext>
          </c:extLst>
        </c:ser>
        <c:ser>
          <c:idx val="4"/>
          <c:order val="4"/>
          <c:tx>
            <c:strRef>
              <c:f>chroma_yearly_total_gross_price!$A$6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chroma_yearly_total_gross_price!$B$1</c:f>
              <c:strCache>
                <c:ptCount val="1"/>
                <c:pt idx="0">
                  <c:v>total_gross_price</c:v>
                </c:pt>
              </c:strCache>
            </c:strRef>
          </c:cat>
          <c:val>
            <c:numRef>
              <c:f>chroma_yearly_total_gross_price!$B$6</c:f>
              <c:numCache>
                <c:formatCode>General</c:formatCode>
                <c:ptCount val="1"/>
                <c:pt idx="0">
                  <c:v>44638199.109999999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0-427D-96F2-331070A060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94728064"/>
        <c:axId val="394740064"/>
        <c:axId val="0"/>
      </c:bar3DChart>
      <c:catAx>
        <c:axId val="394728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4740064"/>
        <c:crosses val="autoZero"/>
        <c:auto val="1"/>
        <c:lblAlgn val="ctr"/>
        <c:lblOffset val="100"/>
        <c:noMultiLvlLbl val="0"/>
      </c:catAx>
      <c:valAx>
        <c:axId val="394740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72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Markets By Net Sales In 2021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[top_5_markets_2021_by_net_sales.csv]top_5_markets_2021_by_net_sales!$B$1</c:f>
              <c:strCache>
                <c:ptCount val="1"/>
                <c:pt idx="0">
                  <c:v>net_sales_mln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[top_5_markets_2021_by_net_sales.csv]top_5_markets_2021_by_net_sales!$A$2:$A$6</c:f>
              <c:strCache>
                <c:ptCount val="5"/>
                <c:pt idx="0">
                  <c:v>India</c:v>
                </c:pt>
                <c:pt idx="1">
                  <c:v>USA</c:v>
                </c:pt>
                <c:pt idx="2">
                  <c:v>South Korea</c:v>
                </c:pt>
                <c:pt idx="3">
                  <c:v>Canada</c:v>
                </c:pt>
                <c:pt idx="4">
                  <c:v>United Kingdom</c:v>
                </c:pt>
              </c:strCache>
            </c:strRef>
          </c:cat>
          <c:val>
            <c:numRef>
              <c:f>[top_5_markets_2021_by_net_sales.csv]top_5_markets_2021_by_net_sales!$B$2:$B$6</c:f>
              <c:numCache>
                <c:formatCode>General</c:formatCode>
                <c:ptCount val="5"/>
                <c:pt idx="0">
                  <c:v>210.67</c:v>
                </c:pt>
                <c:pt idx="1">
                  <c:v>132.05000000000001</c:v>
                </c:pt>
                <c:pt idx="2">
                  <c:v>64.010000000000005</c:v>
                </c:pt>
                <c:pt idx="3">
                  <c:v>45.89</c:v>
                </c:pt>
                <c:pt idx="4">
                  <c:v>44.73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2-454A-A3AC-BE7CEE9EFFA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5022863"/>
        <c:axId val="125023343"/>
        <c:axId val="0"/>
      </c:bar3DChart>
      <c:catAx>
        <c:axId val="12502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23343"/>
        <c:crosses val="autoZero"/>
        <c:auto val="1"/>
        <c:lblAlgn val="ctr"/>
        <c:lblOffset val="100"/>
        <c:noMultiLvlLbl val="0"/>
      </c:catAx>
      <c:valAx>
        <c:axId val="12502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2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</a:t>
            </a:r>
            <a:r>
              <a:rPr lang="en-US" baseline="0"/>
              <a:t> Products By Net Sales in 2021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[top_5_products_2021_by_net_sales.csv]top_5_products_2021_by_net_sale!$B$1</c:f>
              <c:strCache>
                <c:ptCount val="1"/>
                <c:pt idx="0">
                  <c:v>net_sales_mln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[top_5_products_2021_by_net_sales.csv]top_5_products_2021_by_net_sale!$A$2:$A$6</c:f>
              <c:strCache>
                <c:ptCount val="5"/>
                <c:pt idx="0">
                  <c:v>AQ BZ Allin1</c:v>
                </c:pt>
                <c:pt idx="1">
                  <c:v>AQ Qwerty</c:v>
                </c:pt>
                <c:pt idx="2">
                  <c:v>AQ Trigger</c:v>
                </c:pt>
                <c:pt idx="3">
                  <c:v>AQ Gen Y</c:v>
                </c:pt>
                <c:pt idx="4">
                  <c:v>AQ Maxima</c:v>
                </c:pt>
              </c:strCache>
            </c:strRef>
          </c:cat>
          <c:val>
            <c:numRef>
              <c:f>[top_5_products_2021_by_net_sales.csv]top_5_products_2021_by_net_sale!$B$2:$B$6</c:f>
              <c:numCache>
                <c:formatCode>General</c:formatCode>
                <c:ptCount val="5"/>
                <c:pt idx="0">
                  <c:v>33.75</c:v>
                </c:pt>
                <c:pt idx="1">
                  <c:v>27.84</c:v>
                </c:pt>
                <c:pt idx="2">
                  <c:v>26.95</c:v>
                </c:pt>
                <c:pt idx="3">
                  <c:v>23.58</c:v>
                </c:pt>
                <c:pt idx="4">
                  <c:v>22.32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D-471A-AD97-EF6D61AEE0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42255343"/>
        <c:axId val="642263023"/>
        <c:axId val="0"/>
      </c:bar3DChart>
      <c:catAx>
        <c:axId val="64225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63023"/>
        <c:crosses val="autoZero"/>
        <c:auto val="1"/>
        <c:lblAlgn val="ctr"/>
        <c:lblOffset val="100"/>
        <c:noMultiLvlLbl val="0"/>
      </c:catAx>
      <c:valAx>
        <c:axId val="642263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5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Customers By</a:t>
            </a:r>
            <a:r>
              <a:rPr lang="en-US" baseline="0"/>
              <a:t> Net Sales (2021)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[top_5_customers_2021_by_net_sales.csv]top_5_customers_2021_by_net_sal!$B$1</c:f>
              <c:strCache>
                <c:ptCount val="1"/>
                <c:pt idx="0">
                  <c:v>net_sales_mln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701-4E30-BF2B-9391030F24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701-4E30-BF2B-9391030F24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01-4E30-BF2B-9391030F24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701-4E30-BF2B-9391030F24E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701-4E30-BF2B-9391030F24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[top_5_customers_2021_by_net_sales.csv]top_5_customers_2021_by_net_sal!$A$2:$A$6</c:f>
              <c:strCache>
                <c:ptCount val="5"/>
                <c:pt idx="0">
                  <c:v>Amazon </c:v>
                </c:pt>
                <c:pt idx="1">
                  <c:v>Atliq Exclusive</c:v>
                </c:pt>
                <c:pt idx="2">
                  <c:v>Atliq e Store</c:v>
                </c:pt>
                <c:pt idx="3">
                  <c:v>Sage</c:v>
                </c:pt>
                <c:pt idx="4">
                  <c:v>Flipkart</c:v>
                </c:pt>
              </c:strCache>
            </c:strRef>
          </c:cat>
          <c:val>
            <c:numRef>
              <c:f>[top_5_customers_2021_by_net_sales.csv]top_5_customers_2021_by_net_sal!$B$2:$B$6</c:f>
              <c:numCache>
                <c:formatCode>General</c:formatCode>
                <c:ptCount val="5"/>
                <c:pt idx="0">
                  <c:v>109.03</c:v>
                </c:pt>
                <c:pt idx="1">
                  <c:v>79.92</c:v>
                </c:pt>
                <c:pt idx="2">
                  <c:v>70.31</c:v>
                </c:pt>
                <c:pt idx="3">
                  <c:v>27.07</c:v>
                </c:pt>
                <c:pt idx="4">
                  <c:v>25.25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01-4E30-BF2B-9391030F24E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APAC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0"/>
          <c:tx>
            <c:strRef>
              <c:f>region_market_share_by_net_sale!$C$1</c:f>
              <c:strCache>
                <c:ptCount val="1"/>
                <c:pt idx="0">
                  <c:v>net_sales_mln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9E0-45EC-8F85-AA234638EA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9E0-45EC-8F85-AA234638EA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9E0-45EC-8F85-AA234638EA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9E0-45EC-8F85-AA234638EA9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9E0-45EC-8F85-AA234638EA9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9E0-45EC-8F85-AA234638EA9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9E0-45EC-8F85-AA234638EA9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9E0-45EC-8F85-AA234638EA9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9E0-45EC-8F85-AA234638EA9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9E0-45EC-8F85-AA234638EA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region_market_share_by_net_sale!$A$2:$B$11</c:f>
              <c:multiLvlStrCache>
                <c:ptCount val="10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  <c:pt idx="9">
                    <c:v>APAC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Synthetic</c:v>
                  </c:pt>
                  <c:pt idx="8">
                    <c:v>Propel</c:v>
                  </c:pt>
                  <c:pt idx="9">
                    <c:v>Flipkart</c:v>
                  </c:pt>
                </c:lvl>
              </c:multiLvlStrCache>
            </c:multiLvlStrRef>
          </c:cat>
          <c:val>
            <c:numRef>
              <c:f>region_market_share_by_net_sale!$C$2:$C$11</c:f>
              <c:numCache>
                <c:formatCode>General</c:formatCode>
                <c:ptCount val="10"/>
                <c:pt idx="0">
                  <c:v>57.41</c:v>
                </c:pt>
                <c:pt idx="1">
                  <c:v>51.58</c:v>
                </c:pt>
                <c:pt idx="2">
                  <c:v>36.97</c:v>
                </c:pt>
                <c:pt idx="3">
                  <c:v>24.52</c:v>
                </c:pt>
                <c:pt idx="4">
                  <c:v>22.85</c:v>
                </c:pt>
                <c:pt idx="5">
                  <c:v>21.01</c:v>
                </c:pt>
                <c:pt idx="6">
                  <c:v>16.25</c:v>
                </c:pt>
                <c:pt idx="7">
                  <c:v>14.14</c:v>
                </c:pt>
                <c:pt idx="8">
                  <c:v>14.14</c:v>
                </c:pt>
                <c:pt idx="9">
                  <c:v>12.96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9E0-45EC-8F85-AA234638EA9F}"/>
            </c:ext>
          </c:extLst>
        </c:ser>
        <c:ser>
          <c:idx val="3"/>
          <c:order val="1"/>
          <c:tx>
            <c:strRef>
              <c:f>region_market_share_by_net_sale!$D$1</c:f>
              <c:strCache>
                <c:ptCount val="1"/>
                <c:pt idx="0">
                  <c:v>pct_share_region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D9E0-45EC-8F85-AA234638EA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D9E0-45EC-8F85-AA234638EA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D9E0-45EC-8F85-AA234638EA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D9E0-45EC-8F85-AA234638EA9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D9E0-45EC-8F85-AA234638EA9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D9E0-45EC-8F85-AA234638EA9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D9E0-45EC-8F85-AA234638EA9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D9E0-45EC-8F85-AA234638EA9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D9E0-45EC-8F85-AA234638EA9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D9E0-45EC-8F85-AA234638EA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region_market_share_by_net_sale!$A$2:$B$11</c:f>
              <c:multiLvlStrCache>
                <c:ptCount val="10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  <c:pt idx="9">
                    <c:v>APAC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Synthetic</c:v>
                  </c:pt>
                  <c:pt idx="8">
                    <c:v>Propel</c:v>
                  </c:pt>
                  <c:pt idx="9">
                    <c:v>Flipkart</c:v>
                  </c:pt>
                </c:lvl>
              </c:multiLvlStrCache>
            </c:multiLvlStrRef>
          </c:cat>
          <c:val>
            <c:numRef>
              <c:f>region_market_share_by_net_sale!$D$2:$D$11</c:f>
              <c:numCache>
                <c:formatCode>General</c:formatCode>
                <c:ptCount val="10"/>
                <c:pt idx="0">
                  <c:v>12.99</c:v>
                </c:pt>
                <c:pt idx="1">
                  <c:v>11.67</c:v>
                </c:pt>
                <c:pt idx="2">
                  <c:v>8.36</c:v>
                </c:pt>
                <c:pt idx="3">
                  <c:v>5.55</c:v>
                </c:pt>
                <c:pt idx="4">
                  <c:v>5.17</c:v>
                </c:pt>
                <c:pt idx="5">
                  <c:v>4.75</c:v>
                </c:pt>
                <c:pt idx="6">
                  <c:v>3.68</c:v>
                </c:pt>
                <c:pt idx="7">
                  <c:v>3.2</c:v>
                </c:pt>
                <c:pt idx="8">
                  <c:v>3.2</c:v>
                </c:pt>
                <c:pt idx="9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9E0-45EC-8F85-AA234638EA9F}"/>
            </c:ext>
          </c:extLst>
        </c:ser>
        <c:ser>
          <c:idx val="0"/>
          <c:order val="2"/>
          <c:tx>
            <c:strRef>
              <c:f>region_market_share_by_net_sale!$C$1</c:f>
              <c:strCache>
                <c:ptCount val="1"/>
                <c:pt idx="0">
                  <c:v>net_sales_mln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D9E0-45EC-8F85-AA234638EA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D9E0-45EC-8F85-AA234638EA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D9E0-45EC-8F85-AA234638EA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D9E0-45EC-8F85-AA234638EA9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D9E0-45EC-8F85-AA234638EA9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D9E0-45EC-8F85-AA234638EA9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D9E0-45EC-8F85-AA234638EA9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D9E0-45EC-8F85-AA234638EA9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D9E0-45EC-8F85-AA234638EA9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D9E0-45EC-8F85-AA234638EA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region_market_share_by_net_sale!$A$2:$B$11</c:f>
              <c:multiLvlStrCache>
                <c:ptCount val="10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  <c:pt idx="9">
                    <c:v>APAC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Synthetic</c:v>
                  </c:pt>
                  <c:pt idx="8">
                    <c:v>Propel</c:v>
                  </c:pt>
                  <c:pt idx="9">
                    <c:v>Flipkart</c:v>
                  </c:pt>
                </c:lvl>
              </c:multiLvlStrCache>
            </c:multiLvlStrRef>
          </c:cat>
          <c:val>
            <c:numRef>
              <c:f>region_market_share_by_net_sale!$C$2:$C$11</c:f>
              <c:numCache>
                <c:formatCode>General</c:formatCode>
                <c:ptCount val="10"/>
                <c:pt idx="0">
                  <c:v>57.41</c:v>
                </c:pt>
                <c:pt idx="1">
                  <c:v>51.58</c:v>
                </c:pt>
                <c:pt idx="2">
                  <c:v>36.97</c:v>
                </c:pt>
                <c:pt idx="3">
                  <c:v>24.52</c:v>
                </c:pt>
                <c:pt idx="4">
                  <c:v>22.85</c:v>
                </c:pt>
                <c:pt idx="5">
                  <c:v>21.01</c:v>
                </c:pt>
                <c:pt idx="6">
                  <c:v>16.25</c:v>
                </c:pt>
                <c:pt idx="7">
                  <c:v>14.14</c:v>
                </c:pt>
                <c:pt idx="8">
                  <c:v>14.14</c:v>
                </c:pt>
                <c:pt idx="9">
                  <c:v>12.96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9E0-45EC-8F85-AA234638EA9F}"/>
            </c:ext>
          </c:extLst>
        </c:ser>
        <c:ser>
          <c:idx val="1"/>
          <c:order val="3"/>
          <c:tx>
            <c:strRef>
              <c:f>region_market_share_by_net_sale!$D$1</c:f>
              <c:strCache>
                <c:ptCount val="1"/>
                <c:pt idx="0">
                  <c:v>pct_share_region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D9E0-45EC-8F85-AA234638EA9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D9E0-45EC-8F85-AA234638EA9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D9E0-45EC-8F85-AA234638EA9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6-D9E0-45EC-8F85-AA234638EA9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8-D9E0-45EC-8F85-AA234638EA9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A-D9E0-45EC-8F85-AA234638EA9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D9E0-45EC-8F85-AA234638EA9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D9E0-45EC-8F85-AA234638EA9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D9E0-45EC-8F85-AA234638EA9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D9E0-45EC-8F85-AA234638EA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region_market_share_by_net_sale!$A$2:$B$11</c:f>
              <c:multiLvlStrCache>
                <c:ptCount val="10"/>
                <c:lvl>
                  <c:pt idx="0">
                    <c:v>APAC</c:v>
                  </c:pt>
                  <c:pt idx="1">
                    <c:v>APAC</c:v>
                  </c:pt>
                  <c:pt idx="2">
                    <c:v>APAC</c:v>
                  </c:pt>
                  <c:pt idx="3">
                    <c:v>APAC</c:v>
                  </c:pt>
                  <c:pt idx="4">
                    <c:v>APAC</c:v>
                  </c:pt>
                  <c:pt idx="5">
                    <c:v>APAC</c:v>
                  </c:pt>
                  <c:pt idx="6">
                    <c:v>APAC</c:v>
                  </c:pt>
                  <c:pt idx="7">
                    <c:v>APAC</c:v>
                  </c:pt>
                  <c:pt idx="8">
                    <c:v>APAC</c:v>
                  </c:pt>
                  <c:pt idx="9">
                    <c:v>APAC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Atliq e Store</c:v>
                  </c:pt>
                  <c:pt idx="3">
                    <c:v>Leader</c:v>
                  </c:pt>
                  <c:pt idx="4">
                    <c:v>Sage</c:v>
                  </c:pt>
                  <c:pt idx="5">
                    <c:v>Neptune</c:v>
                  </c:pt>
                  <c:pt idx="6">
                    <c:v>Electricalsocity</c:v>
                  </c:pt>
                  <c:pt idx="7">
                    <c:v>Synthetic</c:v>
                  </c:pt>
                  <c:pt idx="8">
                    <c:v>Propel</c:v>
                  </c:pt>
                  <c:pt idx="9">
                    <c:v>Flipkart</c:v>
                  </c:pt>
                </c:lvl>
              </c:multiLvlStrCache>
            </c:multiLvlStrRef>
          </c:cat>
          <c:val>
            <c:numRef>
              <c:f>region_market_share_by_net_sale!$D$2:$D$11</c:f>
              <c:numCache>
                <c:formatCode>General</c:formatCode>
                <c:ptCount val="10"/>
                <c:pt idx="0">
                  <c:v>12.99</c:v>
                </c:pt>
                <c:pt idx="1">
                  <c:v>11.67</c:v>
                </c:pt>
                <c:pt idx="2">
                  <c:v>8.36</c:v>
                </c:pt>
                <c:pt idx="3">
                  <c:v>5.55</c:v>
                </c:pt>
                <c:pt idx="4">
                  <c:v>5.17</c:v>
                </c:pt>
                <c:pt idx="5">
                  <c:v>4.75</c:v>
                </c:pt>
                <c:pt idx="6">
                  <c:v>3.68</c:v>
                </c:pt>
                <c:pt idx="7">
                  <c:v>3.2</c:v>
                </c:pt>
                <c:pt idx="8">
                  <c:v>3.2</c:v>
                </c:pt>
                <c:pt idx="9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D9E0-45EC-8F85-AA234638EA9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0"/>
          <c:tx>
            <c:strRef>
              <c:f>region_market_share_by_net_sale!$C$1</c:f>
              <c:strCache>
                <c:ptCount val="1"/>
                <c:pt idx="0">
                  <c:v>net_sales_mln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BAF-4A0B-9275-06F2B98574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BAF-4A0B-9275-06F2B98574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AF-4A0B-9275-06F2B98574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BAF-4A0B-9275-06F2B98574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BAF-4A0B-9275-06F2B98574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BAF-4A0B-9275-06F2B98574B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BAF-4A0B-9275-06F2B98574B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BAF-4A0B-9275-06F2B98574B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BAF-4A0B-9275-06F2B98574B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BAF-4A0B-9275-06F2B98574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region_market_share_by_net_sale!$C$40:$C$49</c:f>
              <c:numCache>
                <c:formatCode>General</c:formatCode>
                <c:ptCount val="10"/>
                <c:pt idx="0">
                  <c:v>19.829999999999998</c:v>
                </c:pt>
                <c:pt idx="1">
                  <c:v>19.77</c:v>
                </c:pt>
                <c:pt idx="2">
                  <c:v>13.39</c:v>
                </c:pt>
                <c:pt idx="3">
                  <c:v>9.6300000000000008</c:v>
                </c:pt>
                <c:pt idx="4">
                  <c:v>8.3800000000000008</c:v>
                </c:pt>
                <c:pt idx="5">
                  <c:v>7.23</c:v>
                </c:pt>
                <c:pt idx="6">
                  <c:v>6.95</c:v>
                </c:pt>
                <c:pt idx="7">
                  <c:v>6.88</c:v>
                </c:pt>
                <c:pt idx="8">
                  <c:v>6.76</c:v>
                </c:pt>
                <c:pt idx="9">
                  <c:v>6.13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BAF-4A0B-9275-06F2B98574B2}"/>
            </c:ext>
          </c:extLst>
        </c:ser>
        <c:ser>
          <c:idx val="3"/>
          <c:order val="1"/>
          <c:tx>
            <c:strRef>
              <c:f>region_market_share_by_net_sale!$D$1</c:f>
              <c:strCache>
                <c:ptCount val="1"/>
                <c:pt idx="0">
                  <c:v>pct_share_region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9BAF-4A0B-9275-06F2B98574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9BAF-4A0B-9275-06F2B98574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9BAF-4A0B-9275-06F2B98574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9BAF-4A0B-9275-06F2B98574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9BAF-4A0B-9275-06F2B98574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9BAF-4A0B-9275-06F2B98574B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9BAF-4A0B-9275-06F2B98574B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9BAF-4A0B-9275-06F2B98574B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9BAF-4A0B-9275-06F2B98574B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9BAF-4A0B-9275-06F2B98574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region_market_share_by_net_sale!$D$2:$D$11</c:f>
              <c:numCache>
                <c:formatCode>General</c:formatCode>
                <c:ptCount val="10"/>
                <c:pt idx="0">
                  <c:v>12.99</c:v>
                </c:pt>
                <c:pt idx="1">
                  <c:v>11.67</c:v>
                </c:pt>
                <c:pt idx="2">
                  <c:v>8.36</c:v>
                </c:pt>
                <c:pt idx="3">
                  <c:v>5.55</c:v>
                </c:pt>
                <c:pt idx="4">
                  <c:v>5.17</c:v>
                </c:pt>
                <c:pt idx="5">
                  <c:v>4.75</c:v>
                </c:pt>
                <c:pt idx="6">
                  <c:v>3.68</c:v>
                </c:pt>
                <c:pt idx="7">
                  <c:v>3.2</c:v>
                </c:pt>
                <c:pt idx="8">
                  <c:v>3.2</c:v>
                </c:pt>
                <c:pt idx="9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BAF-4A0B-9275-06F2B98574B2}"/>
            </c:ext>
          </c:extLst>
        </c:ser>
        <c:ser>
          <c:idx val="0"/>
          <c:order val="2"/>
          <c:tx>
            <c:strRef>
              <c:f>region_market_share_by_net_sale!$C$1</c:f>
              <c:strCache>
                <c:ptCount val="1"/>
                <c:pt idx="0">
                  <c:v>net_sales_mln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9BAF-4A0B-9275-06F2B98574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9BAF-4A0B-9275-06F2B98574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9BAF-4A0B-9275-06F2B98574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9BAF-4A0B-9275-06F2B98574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9BAF-4A0B-9275-06F2B98574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9BAF-4A0B-9275-06F2B98574B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9BAF-4A0B-9275-06F2B98574B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9BAF-4A0B-9275-06F2B98574B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9BAF-4A0B-9275-06F2B98574B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9BAF-4A0B-9275-06F2B98574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region_market_share_by_net_sale!$C$2:$C$11</c:f>
              <c:numCache>
                <c:formatCode>General</c:formatCode>
                <c:ptCount val="10"/>
                <c:pt idx="0">
                  <c:v>57.41</c:v>
                </c:pt>
                <c:pt idx="1">
                  <c:v>51.58</c:v>
                </c:pt>
                <c:pt idx="2">
                  <c:v>36.97</c:v>
                </c:pt>
                <c:pt idx="3">
                  <c:v>24.52</c:v>
                </c:pt>
                <c:pt idx="4">
                  <c:v>22.85</c:v>
                </c:pt>
                <c:pt idx="5">
                  <c:v>21.01</c:v>
                </c:pt>
                <c:pt idx="6">
                  <c:v>16.25</c:v>
                </c:pt>
                <c:pt idx="7">
                  <c:v>14.14</c:v>
                </c:pt>
                <c:pt idx="8">
                  <c:v>14.14</c:v>
                </c:pt>
                <c:pt idx="9">
                  <c:v>12.96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BAF-4A0B-9275-06F2B98574B2}"/>
            </c:ext>
          </c:extLst>
        </c:ser>
        <c:ser>
          <c:idx val="1"/>
          <c:order val="3"/>
          <c:tx>
            <c:strRef>
              <c:f>region_market_share_by_net_sale!$D$1</c:f>
              <c:strCache>
                <c:ptCount val="1"/>
                <c:pt idx="0">
                  <c:v>pct_share_region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0-9BAF-4A0B-9275-06F2B98574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2-9BAF-4A0B-9275-06F2B98574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4-9BAF-4A0B-9275-06F2B98574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6-9BAF-4A0B-9275-06F2B98574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8-9BAF-4A0B-9275-06F2B98574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A-9BAF-4A0B-9275-06F2B98574B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C-9BAF-4A0B-9275-06F2B98574B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E-9BAF-4A0B-9275-06F2B98574B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0-9BAF-4A0B-9275-06F2B98574B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2-9BAF-4A0B-9275-06F2B98574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region_market_share_by_net_sale!$A$40:$B$49</c:f>
              <c:multiLvlStrCache>
                <c:ptCount val="10"/>
                <c:lvl>
                  <c:pt idx="0">
                    <c:v>EU</c:v>
                  </c:pt>
                  <c:pt idx="1">
                    <c:v>EU</c:v>
                  </c:pt>
                  <c:pt idx="2">
                    <c:v>EU</c:v>
                  </c:pt>
                  <c:pt idx="3">
                    <c:v>EU</c:v>
                  </c:pt>
                  <c:pt idx="4">
                    <c:v>EU</c:v>
                  </c:pt>
                  <c:pt idx="5">
                    <c:v>EU</c:v>
                  </c:pt>
                  <c:pt idx="6">
                    <c:v>EU</c:v>
                  </c:pt>
                  <c:pt idx="7">
                    <c:v>EU</c:v>
                  </c:pt>
                  <c:pt idx="8">
                    <c:v>EU</c:v>
                  </c:pt>
                  <c:pt idx="9">
                    <c:v>EU</c:v>
                  </c:pt>
                </c:lvl>
                <c:lvl>
                  <c:pt idx="0">
                    <c:v>Atliq e Store</c:v>
                  </c:pt>
                  <c:pt idx="1">
                    <c:v>Amazon </c:v>
                  </c:pt>
                  <c:pt idx="2">
                    <c:v>Atliq Exclusive</c:v>
                  </c:pt>
                  <c:pt idx="3">
                    <c:v>UniEuro</c:v>
                  </c:pt>
                  <c:pt idx="4">
                    <c:v>Expert</c:v>
                  </c:pt>
                  <c:pt idx="5">
                    <c:v>Chip 7</c:v>
                  </c:pt>
                  <c:pt idx="6">
                    <c:v>Radio Popular</c:v>
                  </c:pt>
                  <c:pt idx="7">
                    <c:v>Media Markt</c:v>
                  </c:pt>
                  <c:pt idx="8">
                    <c:v>ElkjÃ¸p</c:v>
                  </c:pt>
                  <c:pt idx="9">
                    <c:v>Sorefoz</c:v>
                  </c:pt>
                </c:lvl>
              </c:multiLvlStrCache>
            </c:multiLvlStrRef>
          </c:cat>
          <c:val>
            <c:numRef>
              <c:f>region_market_share_by_net_sale!$D$2:$D$11</c:f>
              <c:numCache>
                <c:formatCode>General</c:formatCode>
                <c:ptCount val="10"/>
                <c:pt idx="0">
                  <c:v>12.99</c:v>
                </c:pt>
                <c:pt idx="1">
                  <c:v>11.67</c:v>
                </c:pt>
                <c:pt idx="2">
                  <c:v>8.36</c:v>
                </c:pt>
                <c:pt idx="3">
                  <c:v>5.55</c:v>
                </c:pt>
                <c:pt idx="4">
                  <c:v>5.17</c:v>
                </c:pt>
                <c:pt idx="5">
                  <c:v>4.75</c:v>
                </c:pt>
                <c:pt idx="6">
                  <c:v>3.68</c:v>
                </c:pt>
                <c:pt idx="7">
                  <c:v>3.2</c:v>
                </c:pt>
                <c:pt idx="8">
                  <c:v>3.2</c:v>
                </c:pt>
                <c:pt idx="9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BAF-4A0B-9275-06F2B98574B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LATAM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03-40B1-83AD-9431133F5D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03-40B1-83AD-9431133F5D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03-40B1-83AD-9431133F5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region_market_share_by_net_sale!$A$84:$B$86</c:f>
              <c:multiLvlStrCache>
                <c:ptCount val="3"/>
                <c:lvl>
                  <c:pt idx="0">
                    <c:v>LATAM</c:v>
                  </c:pt>
                  <c:pt idx="1">
                    <c:v>LATAM</c:v>
                  </c:pt>
                  <c:pt idx="2">
                    <c:v>LATAM</c:v>
                  </c:pt>
                </c:lvl>
                <c:lvl>
                  <c:pt idx="0">
                    <c:v>Amazon </c:v>
                  </c:pt>
                  <c:pt idx="1">
                    <c:v>Atliq e Store</c:v>
                  </c:pt>
                  <c:pt idx="2">
                    <c:v>Electricalsbea Stores</c:v>
                  </c:pt>
                </c:lvl>
              </c:multiLvlStrCache>
            </c:multiLvlStrRef>
          </c:cat>
          <c:val>
            <c:numRef>
              <c:f>region_market_share_by_net_sale!$C$84:$C$86</c:f>
              <c:numCache>
                <c:formatCode>General</c:formatCode>
                <c:ptCount val="3"/>
                <c:pt idx="0">
                  <c:v>1.54</c:v>
                </c:pt>
                <c:pt idx="1">
                  <c:v>1.0900000000000001</c:v>
                </c:pt>
                <c:pt idx="2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03-40B1-83AD-9431133F5DD9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003-40B1-83AD-9431133F5DD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003-40B1-83AD-9431133F5DD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003-40B1-83AD-9431133F5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region_market_share_by_net_sale!$A$84:$B$86</c:f>
              <c:multiLvlStrCache>
                <c:ptCount val="3"/>
                <c:lvl>
                  <c:pt idx="0">
                    <c:v>LATAM</c:v>
                  </c:pt>
                  <c:pt idx="1">
                    <c:v>LATAM</c:v>
                  </c:pt>
                  <c:pt idx="2">
                    <c:v>LATAM</c:v>
                  </c:pt>
                </c:lvl>
                <c:lvl>
                  <c:pt idx="0">
                    <c:v>Amazon </c:v>
                  </c:pt>
                  <c:pt idx="1">
                    <c:v>Atliq e Store</c:v>
                  </c:pt>
                  <c:pt idx="2">
                    <c:v>Electricalsbea Stores</c:v>
                  </c:pt>
                </c:lvl>
              </c:multiLvlStrCache>
            </c:multiLvlStrRef>
          </c:cat>
          <c:val>
            <c:numRef>
              <c:f>region_market_share_by_net_sale!$D$84:$D$86</c:f>
              <c:numCache>
                <c:formatCode>General</c:formatCode>
                <c:ptCount val="3"/>
                <c:pt idx="0">
                  <c:v>48.73</c:v>
                </c:pt>
                <c:pt idx="1">
                  <c:v>34.49</c:v>
                </c:pt>
                <c:pt idx="2">
                  <c:v>16.77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003-40B1-83AD-9431133F5DD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7C-459F-9397-DD65CA56405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7C-459F-9397-DD65CA56405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7C-459F-9397-DD65CA56405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7C-459F-9397-DD65CA56405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A7C-459F-9397-DD65CA56405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A7C-459F-9397-DD65CA56405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A7C-459F-9397-DD65CA56405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A7C-459F-9397-DD65CA56405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A7C-459F-9397-DD65CA56405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A7C-459F-9397-DD65CA5640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region_market_share_by_net_sale!$A$87:$B$96</c:f>
              <c:multiLvlStrCache>
                <c:ptCount val="10"/>
                <c:lvl>
                  <c:pt idx="0">
                    <c:v>NA</c:v>
                  </c:pt>
                  <c:pt idx="1">
                    <c:v>NA</c:v>
                  </c:pt>
                  <c:pt idx="2">
                    <c:v>NA</c:v>
                  </c:pt>
                  <c:pt idx="3">
                    <c:v>NA</c:v>
                  </c:pt>
                  <c:pt idx="4">
                    <c:v>NA</c:v>
                  </c:pt>
                  <c:pt idx="5">
                    <c:v>NA</c:v>
                  </c:pt>
                  <c:pt idx="6">
                    <c:v>NA</c:v>
                  </c:pt>
                  <c:pt idx="7">
                    <c:v>NA</c:v>
                  </c:pt>
                  <c:pt idx="8">
                    <c:v>NA</c:v>
                  </c:pt>
                  <c:pt idx="9">
                    <c:v>NA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walmart</c:v>
                  </c:pt>
                  <c:pt idx="3">
                    <c:v>Atliq e Store</c:v>
                  </c:pt>
                  <c:pt idx="4">
                    <c:v>Costco</c:v>
                  </c:pt>
                  <c:pt idx="5">
                    <c:v>Staples</c:v>
                  </c:pt>
                  <c:pt idx="6">
                    <c:v>Flipkart</c:v>
                  </c:pt>
                  <c:pt idx="7">
                    <c:v>Path</c:v>
                  </c:pt>
                  <c:pt idx="8">
                    <c:v>Ebay</c:v>
                  </c:pt>
                  <c:pt idx="9">
                    <c:v>Acclaimed Stores</c:v>
                  </c:pt>
                </c:lvl>
              </c:multiLvlStrCache>
            </c:multiLvlStrRef>
          </c:cat>
          <c:val>
            <c:numRef>
              <c:f>region_market_share_by_net_sale!$C$87:$C$96</c:f>
              <c:numCache>
                <c:formatCode>General</c:formatCode>
                <c:ptCount val="10"/>
                <c:pt idx="0">
                  <c:v>30.31</c:v>
                </c:pt>
                <c:pt idx="1">
                  <c:v>14.95</c:v>
                </c:pt>
                <c:pt idx="2">
                  <c:v>12.63</c:v>
                </c:pt>
                <c:pt idx="3">
                  <c:v>12.42</c:v>
                </c:pt>
                <c:pt idx="4">
                  <c:v>12.19</c:v>
                </c:pt>
                <c:pt idx="5">
                  <c:v>11.49</c:v>
                </c:pt>
                <c:pt idx="6">
                  <c:v>10.35</c:v>
                </c:pt>
                <c:pt idx="7">
                  <c:v>9.1</c:v>
                </c:pt>
                <c:pt idx="8">
                  <c:v>8.74</c:v>
                </c:pt>
                <c:pt idx="9">
                  <c:v>8.5299999999999994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A7C-459F-9397-DD65CA56405F}"/>
            </c:ext>
          </c:extLst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2A7C-459F-9397-DD65CA56405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2A7C-459F-9397-DD65CA56405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2A7C-459F-9397-DD65CA56405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2A7C-459F-9397-DD65CA56405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2A7C-459F-9397-DD65CA56405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2A7C-459F-9397-DD65CA56405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2A7C-459F-9397-DD65CA56405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2A7C-459F-9397-DD65CA56405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2A7C-459F-9397-DD65CA56405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2A7C-459F-9397-DD65CA5640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region_market_share_by_net_sale!$A$87:$B$96</c:f>
              <c:multiLvlStrCache>
                <c:ptCount val="10"/>
                <c:lvl>
                  <c:pt idx="0">
                    <c:v>NA</c:v>
                  </c:pt>
                  <c:pt idx="1">
                    <c:v>NA</c:v>
                  </c:pt>
                  <c:pt idx="2">
                    <c:v>NA</c:v>
                  </c:pt>
                  <c:pt idx="3">
                    <c:v>NA</c:v>
                  </c:pt>
                  <c:pt idx="4">
                    <c:v>NA</c:v>
                  </c:pt>
                  <c:pt idx="5">
                    <c:v>NA</c:v>
                  </c:pt>
                  <c:pt idx="6">
                    <c:v>NA</c:v>
                  </c:pt>
                  <c:pt idx="7">
                    <c:v>NA</c:v>
                  </c:pt>
                  <c:pt idx="8">
                    <c:v>NA</c:v>
                  </c:pt>
                  <c:pt idx="9">
                    <c:v>NA</c:v>
                  </c:pt>
                </c:lvl>
                <c:lvl>
                  <c:pt idx="0">
                    <c:v>Amazon</c:v>
                  </c:pt>
                  <c:pt idx="1">
                    <c:v>Atliq Exclusive</c:v>
                  </c:pt>
                  <c:pt idx="2">
                    <c:v>walmart</c:v>
                  </c:pt>
                  <c:pt idx="3">
                    <c:v>Atliq e Store</c:v>
                  </c:pt>
                  <c:pt idx="4">
                    <c:v>Costco</c:v>
                  </c:pt>
                  <c:pt idx="5">
                    <c:v>Staples</c:v>
                  </c:pt>
                  <c:pt idx="6">
                    <c:v>Flipkart</c:v>
                  </c:pt>
                  <c:pt idx="7">
                    <c:v>Path</c:v>
                  </c:pt>
                  <c:pt idx="8">
                    <c:v>Ebay</c:v>
                  </c:pt>
                  <c:pt idx="9">
                    <c:v>Acclaimed Stores</c:v>
                  </c:pt>
                </c:lvl>
              </c:multiLvlStrCache>
            </c:multiLvlStrRef>
          </c:cat>
          <c:val>
            <c:numRef>
              <c:f>region_market_share_by_net_sale!$D$87:$D$96</c:f>
              <c:numCache>
                <c:formatCode>General</c:formatCode>
                <c:ptCount val="10"/>
                <c:pt idx="0">
                  <c:v>17.03</c:v>
                </c:pt>
                <c:pt idx="1">
                  <c:v>8.4</c:v>
                </c:pt>
                <c:pt idx="2">
                  <c:v>7.1</c:v>
                </c:pt>
                <c:pt idx="3">
                  <c:v>6.98</c:v>
                </c:pt>
                <c:pt idx="4">
                  <c:v>6.85</c:v>
                </c:pt>
                <c:pt idx="5">
                  <c:v>6.46</c:v>
                </c:pt>
                <c:pt idx="6">
                  <c:v>5.82</c:v>
                </c:pt>
                <c:pt idx="7">
                  <c:v>5.1100000000000003</c:v>
                </c:pt>
                <c:pt idx="8">
                  <c:v>4.91</c:v>
                </c:pt>
                <c:pt idx="9">
                  <c:v>4.79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2A7C-459F-9397-DD65CA56405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Forecast Accuracy 2020 vs 2021(Top 5 customers by 2021)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forecast_accuracy_2020_vs_2021!$D$1</c:f>
              <c:strCache>
                <c:ptCount val="1"/>
                <c:pt idx="0">
                  <c:v>forecast_accuracy_2020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forecast_accuracy_2020_vs_2021!$B$2:$B$6</c:f>
              <c:strCache>
                <c:ptCount val="5"/>
                <c:pt idx="0">
                  <c:v>Coolblue</c:v>
                </c:pt>
                <c:pt idx="1">
                  <c:v>Atliq e Store</c:v>
                </c:pt>
                <c:pt idx="2">
                  <c:v>Costco</c:v>
                </c:pt>
                <c:pt idx="3">
                  <c:v>Relief</c:v>
                </c:pt>
                <c:pt idx="4">
                  <c:v>Forward Stores</c:v>
                </c:pt>
              </c:strCache>
            </c:strRef>
          </c:cat>
          <c:val>
            <c:numRef>
              <c:f>forecast_accuracy_2020_vs_2021!$D$2:$D$6</c:f>
              <c:numCache>
                <c:formatCode>General</c:formatCode>
                <c:ptCount val="5"/>
                <c:pt idx="0">
                  <c:v>25.38</c:v>
                </c:pt>
                <c:pt idx="1">
                  <c:v>36.86</c:v>
                </c:pt>
                <c:pt idx="2">
                  <c:v>34.75</c:v>
                </c:pt>
                <c:pt idx="3">
                  <c:v>40.19</c:v>
                </c:pt>
                <c:pt idx="4">
                  <c:v>17.75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9-4A0E-9669-EBEBDFF0822B}"/>
            </c:ext>
          </c:extLst>
        </c:ser>
        <c:ser>
          <c:idx val="1"/>
          <c:order val="1"/>
          <c:tx>
            <c:strRef>
              <c:f>forecast_accuracy_2020_vs_2021!$E$1</c:f>
              <c:strCache>
                <c:ptCount val="1"/>
                <c:pt idx="0">
                  <c:v>forecast_accuracy_2021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forecast_accuracy_2020_vs_2021!$B$2:$B$6</c:f>
              <c:strCache>
                <c:ptCount val="5"/>
                <c:pt idx="0">
                  <c:v>Coolblue</c:v>
                </c:pt>
                <c:pt idx="1">
                  <c:v>Atliq e Store</c:v>
                </c:pt>
                <c:pt idx="2">
                  <c:v>Costco</c:v>
                </c:pt>
                <c:pt idx="3">
                  <c:v>Relief</c:v>
                </c:pt>
                <c:pt idx="4">
                  <c:v>Forward Stores</c:v>
                </c:pt>
              </c:strCache>
            </c:strRef>
          </c:cat>
          <c:val>
            <c:numRef>
              <c:f>forecast_accuracy_2020_vs_2021!$E$2:$E$6</c:f>
              <c:numCache>
                <c:formatCode>General</c:formatCode>
                <c:ptCount val="5"/>
                <c:pt idx="0">
                  <c:v>47.23</c:v>
                </c:pt>
                <c:pt idx="1">
                  <c:v>46.69</c:v>
                </c:pt>
                <c:pt idx="2">
                  <c:v>46.67</c:v>
                </c:pt>
                <c:pt idx="3">
                  <c:v>46.27</c:v>
                </c:pt>
                <c:pt idx="4">
                  <c:v>46.16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9-4A0E-9669-EBEBDFF0822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66226767"/>
        <c:axId val="1066227727"/>
        <c:axId val="0"/>
      </c:bar3DChart>
      <c:catAx>
        <c:axId val="106622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227727"/>
        <c:crosses val="autoZero"/>
        <c:auto val="1"/>
        <c:lblAlgn val="ctr"/>
        <c:lblOffset val="100"/>
        <c:noMultiLvlLbl val="0"/>
      </c:catAx>
      <c:valAx>
        <c:axId val="106622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226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F3E0D5-B85D-98A3-87C7-78CE7767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91" y="2903456"/>
            <a:ext cx="8751216" cy="2828041"/>
          </a:xfrm>
        </p:spPr>
        <p:txBody>
          <a:bodyPr>
            <a:normAutofit fontScale="85000" lnSpcReduction="10000"/>
          </a:bodyPr>
          <a:lstStyle/>
          <a:p>
            <a:r>
              <a:rPr lang="en-IN" sz="3900" dirty="0">
                <a:latin typeface="Arial Rounded MT Bold" panose="020F0704030504030204" pitchFamily="34" charset="0"/>
              </a:rPr>
              <a:t>SQL Project </a:t>
            </a:r>
          </a:p>
          <a:p>
            <a:r>
              <a:rPr lang="en-IN" sz="2600" dirty="0">
                <a:latin typeface="Arial Rounded MT Bold" panose="020F0704030504030204" pitchFamily="34" charset="0"/>
              </a:rPr>
              <a:t>on</a:t>
            </a:r>
          </a:p>
          <a:p>
            <a:r>
              <a:rPr lang="en-IN" sz="4300" b="1" dirty="0" err="1">
                <a:latin typeface="Arial Rounded MT Bold" panose="020F0704030504030204" pitchFamily="34" charset="0"/>
              </a:rPr>
              <a:t>AtliQ</a:t>
            </a:r>
            <a:r>
              <a:rPr lang="en-IN" sz="4300" b="1" dirty="0">
                <a:latin typeface="Arial Rounded MT Bold" panose="020F0704030504030204" pitchFamily="34" charset="0"/>
              </a:rPr>
              <a:t> CONSUMER AD-HOC INSIGHTS</a:t>
            </a:r>
          </a:p>
          <a:p>
            <a:endParaRPr lang="en-IN" sz="4000" dirty="0">
              <a:latin typeface="Arial Rounded MT Bold" panose="020F0704030504030204" pitchFamily="34" charset="0"/>
            </a:endParaRPr>
          </a:p>
          <a:p>
            <a:pPr algn="r"/>
            <a:r>
              <a:rPr lang="en-IN" sz="2200" dirty="0">
                <a:latin typeface="Arial Rounded MT Bold" panose="020F0704030504030204" pitchFamily="34" charset="0"/>
              </a:rPr>
              <a:t>- Suraj Kant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13CE2DA-6811-4723-AB7C-CC25C74A4614}"/>
              </a:ext>
            </a:extLst>
          </p:cNvPr>
          <p:cNvSpPr/>
          <p:nvPr/>
        </p:nvSpPr>
        <p:spPr>
          <a:xfrm>
            <a:off x="5223875" y="751426"/>
            <a:ext cx="1744249" cy="1655763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6E7E-1895-42A3-17C0-C5A55744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C2924B-5A26-90DC-BE0C-CEB08A963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179219" cy="142622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report getting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 5 markets</a:t>
            </a:r>
          </a:p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by Net Sales in Fiscal Year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B90959F-2475-EF45-F66C-F05020152865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F60FB06-1E59-F784-2FDF-6E81FEAF01FC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TOP 5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F11C5-B255-4BC1-224D-4BA4D26AF1CC}"/>
              </a:ext>
            </a:extLst>
          </p:cNvPr>
          <p:cNvSpPr txBox="1"/>
          <p:nvPr/>
        </p:nvSpPr>
        <p:spPr>
          <a:xfrm>
            <a:off x="5912175" y="6284324"/>
            <a:ext cx="47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10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8477595-AFC4-E50F-418F-BD656F4DA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708621"/>
              </p:ext>
            </p:extLst>
          </p:nvPr>
        </p:nvGraphicFramePr>
        <p:xfrm>
          <a:off x="1118645" y="324676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2859611-1845-0AD5-B11C-7B86C4CD3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17" y="3343822"/>
            <a:ext cx="4936838" cy="26461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15E5DB-6023-4EBB-F4CE-10FAD044A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973" y="1244339"/>
            <a:ext cx="5425382" cy="20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2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F260-1944-0C78-3FBE-7D0C6529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475B36-1A53-B340-3E94-43F434A0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179219" cy="125376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report getting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 5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Products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by Net Sales in Fiscal Year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1645EF7-670C-EC7D-3317-ED071BA87C5F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607D8C0-6DF7-C486-20C6-AD53C8DD08B9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TOP 5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C1DC1-B561-D655-2775-4D56BDF508D7}"/>
              </a:ext>
            </a:extLst>
          </p:cNvPr>
          <p:cNvSpPr txBox="1"/>
          <p:nvPr/>
        </p:nvSpPr>
        <p:spPr>
          <a:xfrm>
            <a:off x="5912174" y="6284324"/>
            <a:ext cx="5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11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F797FB-7F07-218D-A8DA-1F092BBCF4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47503"/>
              </p:ext>
            </p:extLst>
          </p:nvPr>
        </p:nvGraphicFramePr>
        <p:xfrm>
          <a:off x="1118645" y="30943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B4FC8D5-C650-239A-D647-C507E7404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76" y="3478022"/>
            <a:ext cx="4072379" cy="2359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BCA805-0D53-EEEB-E2FA-CBABF060B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014739"/>
            <a:ext cx="5285297" cy="24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AE5D-ED97-983E-D40F-5B08DC62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26A0E8-E355-BA4D-A19F-84BE5A354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179219" cy="125376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report getting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 5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Customers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by Net Sales in Fiscal Year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6949E-612A-F97F-F085-B0634A01F395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BAD3369-B570-B56A-6AA6-F725AD961712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TOP 5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43EA2-4D11-18A8-A7CC-C016C9C14E36}"/>
              </a:ext>
            </a:extLst>
          </p:cNvPr>
          <p:cNvSpPr txBox="1"/>
          <p:nvPr/>
        </p:nvSpPr>
        <p:spPr>
          <a:xfrm>
            <a:off x="5912174" y="6284324"/>
            <a:ext cx="4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24A71B-FFD7-2A8C-8AE0-BA1C51ED0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15" y="4077546"/>
            <a:ext cx="3575477" cy="1965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965B8B-F74F-DB81-96BF-D4F7CAE22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07" y="1016759"/>
            <a:ext cx="5317085" cy="2890932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C471548-45BE-8212-A698-2C5B6397F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901453"/>
              </p:ext>
            </p:extLst>
          </p:nvPr>
        </p:nvGraphicFramePr>
        <p:xfrm>
          <a:off x="1118645" y="3011863"/>
          <a:ext cx="4793529" cy="303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540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7A248-B232-722B-7509-5E58615A5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8A432B-484E-2B28-0014-91A6B2EF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179219" cy="91439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Net Sales% report of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 4 Customers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in different regions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48369BF-AA28-826F-AB08-23CE2ADE157D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89FEF52-6F95-C5F5-521C-BF6A69A0CDF9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NET SALES %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870B-AA02-D32D-61B3-46F6EDE5F4E8}"/>
              </a:ext>
            </a:extLst>
          </p:cNvPr>
          <p:cNvSpPr txBox="1"/>
          <p:nvPr/>
        </p:nvSpPr>
        <p:spPr>
          <a:xfrm>
            <a:off x="5912174" y="6284324"/>
            <a:ext cx="53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7F44B-9EB8-BC24-0F49-D5B95A9F8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87" y="2290713"/>
            <a:ext cx="4942534" cy="3963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20549-D0E0-373D-2542-3EEA869B7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21" y="1791093"/>
            <a:ext cx="5966655" cy="29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4410-1E13-8CDC-0498-59B54D8E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D24F09-AA9E-A838-47F9-D6BFA3D8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140642"/>
            <a:ext cx="4179219" cy="772997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 10 Customers by market share % in different Regions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23D60F0C-3726-8790-5B52-811EF7A65691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3761A46-9D71-01B3-B4A6-64FA31E4FA21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Market Share 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A97B6-32B1-C722-8092-1020D024F864}"/>
              </a:ext>
            </a:extLst>
          </p:cNvPr>
          <p:cNvSpPr txBox="1"/>
          <p:nvPr/>
        </p:nvSpPr>
        <p:spPr>
          <a:xfrm>
            <a:off x="5912175" y="6284324"/>
            <a:ext cx="47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76C8B4-2AA9-FE9E-890A-BCAB5D8EE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838423"/>
              </p:ext>
            </p:extLst>
          </p:nvPr>
        </p:nvGraphicFramePr>
        <p:xfrm>
          <a:off x="2174444" y="1862123"/>
          <a:ext cx="3839852" cy="214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A35457-2119-4C8B-826D-6495D9D10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439248"/>
              </p:ext>
            </p:extLst>
          </p:nvPr>
        </p:nvGraphicFramePr>
        <p:xfrm>
          <a:off x="6081853" y="1862123"/>
          <a:ext cx="3839852" cy="214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10F195-717C-FFD3-95B8-89FD9D93E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10319"/>
              </p:ext>
            </p:extLst>
          </p:nvPr>
        </p:nvGraphicFramePr>
        <p:xfrm>
          <a:off x="2174444" y="4073424"/>
          <a:ext cx="3839852" cy="214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C21B7EA-3EA0-17EB-E1BB-3616F740AA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314911"/>
              </p:ext>
            </p:extLst>
          </p:nvPr>
        </p:nvGraphicFramePr>
        <p:xfrm>
          <a:off x="6081853" y="4073424"/>
          <a:ext cx="3839852" cy="214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801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25AEF-1B01-4CC0-467F-7945B2F6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A515D-3938-7A12-B3B8-BCB91BC4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367755" cy="125376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report comparing forecast accuracy of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2020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and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by Customer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2CEF7C3-1DD2-1C4B-FBA8-5DD419794F12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B4B58F-E40C-D5C8-0CB2-C1545EB5971A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Forecast Accuracy 2020 vs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7B248-D3BA-5892-5DA8-8ACCFA393F4B}"/>
              </a:ext>
            </a:extLst>
          </p:cNvPr>
          <p:cNvSpPr txBox="1"/>
          <p:nvPr/>
        </p:nvSpPr>
        <p:spPr>
          <a:xfrm>
            <a:off x="5912174" y="6284324"/>
            <a:ext cx="4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4C371-D549-F4C0-5480-725065C0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79" y="1170969"/>
            <a:ext cx="4950213" cy="4957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A4014-7DEF-C5D7-1C6E-CF0FB0B38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64" y="2362854"/>
            <a:ext cx="5061834" cy="37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F541-0684-C997-1848-346A23C73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461E34-A9EB-C7C9-8835-4E51C34D2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685" y="1133934"/>
            <a:ext cx="10048978" cy="496903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Forecast Accuracy 2020 vs 2021 by Customer(Top 5 customers by 2021 forecast accuracy)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6C4B17B4-E39A-BB86-D54F-BFF9D5182716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59D73DB-3DA0-05CA-ACD3-2DCB90B88A71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Forecast Accuracy 2020 vs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960F9-F1B0-7489-78D4-3765075A79AC}"/>
              </a:ext>
            </a:extLst>
          </p:cNvPr>
          <p:cNvSpPr txBox="1"/>
          <p:nvPr/>
        </p:nvSpPr>
        <p:spPr>
          <a:xfrm>
            <a:off x="5912174" y="6284324"/>
            <a:ext cx="4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16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2B13DDA-22A3-FDE6-A61D-2077ECDF4D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275185"/>
              </p:ext>
            </p:extLst>
          </p:nvPr>
        </p:nvGraphicFramePr>
        <p:xfrm>
          <a:off x="2311518" y="1818419"/>
          <a:ext cx="7568959" cy="4406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172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3BAB-9752-6A9D-5C4A-97288093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C4B8E5-2850-46DB-67F2-48E62750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810" y="1133935"/>
            <a:ext cx="9844728" cy="4475013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Hardware achieved record sales in 2022.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India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was the largest market in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with sales of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$210.67M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Amazon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generated the highest Net Sales in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with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$109.03M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The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AQ BZ All-in-One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was the top-selling product in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with the sales of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$33.75M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Amazon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captures the top market share% in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APAC, LATAM &amp; NA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regions.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e-store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topped the chart in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EU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region.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For year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the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forecast accuracy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is much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more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accurate than 2020 for each customer.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D9C006C-A1EA-0907-B49C-70DF6771FE4E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685D8CC-36EA-045E-F336-25F7BE4F9709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CC614-C4CE-AF05-FB5D-3817DB447C83}"/>
              </a:ext>
            </a:extLst>
          </p:cNvPr>
          <p:cNvSpPr txBox="1"/>
          <p:nvPr/>
        </p:nvSpPr>
        <p:spPr>
          <a:xfrm>
            <a:off x="5912174" y="6284324"/>
            <a:ext cx="4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8558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0C90-86E8-9632-477A-A8750637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94A59B-72D1-1F35-F06B-926FE29E3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810" y="2761056"/>
            <a:ext cx="9844728" cy="1335888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7200" dirty="0">
                <a:latin typeface="Arial Rounded MT Bold" panose="020F0704030504030204" pitchFamily="34" charset="0"/>
                <a:ea typeface="Public Sans"/>
                <a:cs typeface="Arial" panose="020B0604020202020204" pitchFamily="34" charset="0"/>
                <a:sym typeface="Public Sans"/>
              </a:rPr>
              <a:t>Thank You!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6A55D24-D2F0-DB16-0E4F-4606904F41B3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2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9A1D-BFA4-9B36-9B4A-63F0929E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3062365-6916-A717-5004-528A9E2E6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391" y="1272619"/>
            <a:ext cx="8751216" cy="4458878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 Company’s Overview and Market</a:t>
            </a:r>
          </a:p>
          <a:p>
            <a:pPr marL="571500" indent="-5715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Objectives</a:t>
            </a:r>
          </a:p>
          <a:p>
            <a:pPr marL="571500" indent="-5715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Problem Statement</a:t>
            </a:r>
          </a:p>
          <a:p>
            <a:pPr marL="571500" indent="-5715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Project Overview</a:t>
            </a:r>
          </a:p>
          <a:p>
            <a:pPr marL="571500" indent="-5715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Report</a:t>
            </a:r>
          </a:p>
          <a:p>
            <a:pPr marL="571500" indent="-571500" algn="l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latin typeface="Arial Rounded MT Bold" panose="020F0704030504030204" pitchFamily="34" charset="0"/>
              </a:rPr>
              <a:t>Conclusion</a:t>
            </a:r>
          </a:p>
          <a:p>
            <a:endParaRPr lang="en-IN" sz="2200" dirty="0">
              <a:latin typeface="Arial Rounded MT Bold" panose="020F0704030504030204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5657EC8-7B63-8734-84CF-F60FA864ED2A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1BB60AA-997E-848F-AE48-64166B9C2522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4CF6B-927B-D569-15D8-50CAA0CB49B1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208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125B-6419-A71D-35C3-A9909EA61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1C9EC2-8EE4-6B73-D3D0-13F4EA756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49" y="1272618"/>
            <a:ext cx="5392132" cy="4572001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Hardware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is a distinguished global leader in electronics manufacturing, specializing in the production and distribution of an extensive range of high-quality hardware products. 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company manufactures products under 3 major divisions i.e.,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Netorking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&amp; Storage, PC, Peripherals &amp; Accessories,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serving the diverse needs of customers worldwide.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Hardware is operational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NA, LATAM, EU and APAC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regions.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BA01AF3-57F7-9BE9-B0FE-4DCE683B4D98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A6F25D3-13AA-32D9-A64C-6219699FBAA9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Company’s Overview and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C70EB-2A58-C870-A739-F39DF72E8222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800F7-518A-1F45-2E7D-A8E53626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125" y="2069184"/>
            <a:ext cx="4765888" cy="2922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A0AC8-59EA-8DDB-0780-B90BB6C2E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6" y="3997933"/>
            <a:ext cx="946914" cy="99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9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F1750-D87B-ED95-C315-ED5DD948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A3C106-253C-2B30-DF1F-0402FCFC1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237" y="4807113"/>
            <a:ext cx="2910810" cy="1477211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Hardware is operational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APAC, EU, LATAM and 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regions.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EA1B1B0-7612-0B98-A72F-DDF749441332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B9C5155-2FE7-60A9-4561-5A1CBB4B5368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Company Overview and Market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348B4-94C1-4860-56F3-EB83F20EBDC6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2D0B1-6AE3-B95E-6704-31D74E822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5" y="1025160"/>
            <a:ext cx="2895382" cy="3685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AC28B6-15A4-4ECF-166C-E7DE554F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17" y="1351111"/>
            <a:ext cx="2706007" cy="4510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FFF311-C108-567C-FA4A-3A3C11ADB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4" y="1628027"/>
            <a:ext cx="2133898" cy="3696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3AE40C-94F2-7F9A-B845-7EC53766E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62" y="1025160"/>
            <a:ext cx="72400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4DFB-9C32-ADE9-CF88-2ED32C18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41DBD6-135E-5888-19AC-3692302C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8"/>
            <a:ext cx="9954705" cy="4572001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Hardware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(fictitious corporation) is one of the major computer hardware manufacturers in India, with a strong presence in other nations.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Nevertheless, the management did note that they do not have sufficient insights to make prompt, wise, and data-informed judgments.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Plan to expand the data analytics team by adding junior data analysts.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 assess candidates, Data analytics director, Tony Sharma plans to conduct a SQL Challenge to evaluate both tech and soft skills.</a:t>
            </a:r>
          </a:p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The company seeks insights for 9 ad hoc requests.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0CD8928-0932-9185-D623-33DF385A3501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10FBF9B-5EBA-2EE2-FA00-C50BBCDE4F4F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443C-6D8E-D4FE-1D4A-E99819293500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66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03E7F-9765-C415-6CCF-2549A58C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8D087E-44D8-39B0-AF2E-07D62410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8"/>
            <a:ext cx="9954705" cy="4572001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  <a:p>
            <a:pPr algn="just">
              <a:buClr>
                <a:schemeClr val="tx2"/>
              </a:buClr>
            </a:pPr>
            <a:r>
              <a:rPr lang="en-US" sz="2000" b="1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Hardware 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is currently facing performance challenges due to the increasing size and complexity of its Excel files. To address this, the company has formed a dedicated team of data analysts to leverage MySQL for extracting valuable insights and enhancing operational efficiency.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729674A-EF97-21E9-58FB-F30B27012B33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0B19778-18FC-5436-FB3A-C6FC86F45400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22438-63EA-DA7B-D58F-4EE8EA8F2E0C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2163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DED7-7505-FCFD-8A2B-945C372BF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D87B2B6-DBA8-57DB-92CE-1D828BA9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8"/>
            <a:ext cx="9954705" cy="4572001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The Scope of this project entails conduction an in-depth analysis of the dataset provided by </a:t>
            </a:r>
            <a:r>
              <a:rPr lang="en-US" sz="2000" dirty="0" err="1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AtliQ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Hardware. The primary goal is to derive actionable insights regarding sales performance, market dynamics, customer behavior, and to forecast supply chain trends.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5C32456-5230-6F2F-ABA3-94B26403BEEB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4FFD9CE-0B98-268A-FA76-6FAF736CCB79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810FA-7B32-FFB7-AB37-8E5171715B33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3838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5CA2-3C32-F880-8BF0-1E9E50EB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3C84D1-B10C-D3E7-5D44-7282ED04E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3585330" cy="1423447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report detailing the individual product sales for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Croma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India customer throughout the fiscal year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2021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.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69491B45-389D-C9A8-A4D5-5460A8CACD1C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C555F24-32BD-C10B-A35A-10803F70D24D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900" dirty="0">
                <a:latin typeface="Arial Rounded MT Bold" panose="020F0704030504030204" pitchFamily="34" charset="0"/>
              </a:rPr>
              <a:t>Chroma Sales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0AF60-3746-982A-8720-98F355734536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F20B2-A631-C82D-FF12-63C53B11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45" y="2686412"/>
            <a:ext cx="4546863" cy="3274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53329B-9554-A632-635D-96383D76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63" y="1655764"/>
            <a:ext cx="6060499" cy="31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3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D27B9-21B9-D4D6-9890-BB4CF0BC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607902-BD78-2C95-6A1F-4B104B222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645" y="1244339"/>
            <a:ext cx="4179219" cy="1960774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Generate a yearly report for Croma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India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 where there are two columns.</a:t>
            </a:r>
          </a:p>
          <a:p>
            <a:pPr lvl="1" algn="just">
              <a:buClr>
                <a:schemeClr val="tx2"/>
              </a:buClr>
            </a:pPr>
            <a:r>
              <a:rPr lang="en-US" sz="16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Fiscal Year</a:t>
            </a:r>
          </a:p>
          <a:p>
            <a:pPr lvl="1" algn="just">
              <a:buClr>
                <a:schemeClr val="tx2"/>
              </a:buClr>
            </a:pPr>
            <a:r>
              <a:rPr lang="en-US" sz="16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Total Gross Sales amount </a:t>
            </a:r>
          </a:p>
          <a:p>
            <a:pPr algn="just">
              <a:buClr>
                <a:schemeClr val="tx2"/>
              </a:buClr>
            </a:pP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in that year  from </a:t>
            </a:r>
            <a:r>
              <a:rPr lang="en-US" sz="2000" b="1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Croma</a:t>
            </a:r>
            <a:r>
              <a:rPr lang="en-US" sz="2000" dirty="0">
                <a:latin typeface="Arial" panose="020B0604020202020204" pitchFamily="34" charset="0"/>
                <a:ea typeface="Public Sans"/>
                <a:cs typeface="Arial" panose="020B0604020202020204" pitchFamily="34" charset="0"/>
                <a:sym typeface="Public Sans"/>
              </a:rPr>
              <a:t>.</a:t>
            </a:r>
          </a:p>
          <a:p>
            <a:pPr algn="just">
              <a:buClr>
                <a:schemeClr val="tx2"/>
              </a:buClr>
            </a:pPr>
            <a:endParaRPr lang="en-US" sz="2000" dirty="0">
              <a:latin typeface="Arial" panose="020B0604020202020204" pitchFamily="34" charset="0"/>
              <a:ea typeface="Public Sans"/>
              <a:cs typeface="Arial" panose="020B0604020202020204" pitchFamily="34" charset="0"/>
              <a:sym typeface="Public Sans"/>
            </a:endParaRP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A37AD991-1EF9-1540-2015-5825F00540EB}"/>
              </a:ext>
            </a:extLst>
          </p:cNvPr>
          <p:cNvSpPr/>
          <p:nvPr/>
        </p:nvSpPr>
        <p:spPr>
          <a:xfrm>
            <a:off x="11453567" y="77410"/>
            <a:ext cx="648091" cy="624887"/>
          </a:xfrm>
          <a:custGeom>
            <a:avLst/>
            <a:gdLst/>
            <a:ahLst/>
            <a:cxnLst/>
            <a:rect l="l" t="t" r="r" b="b"/>
            <a:pathLst>
              <a:path w="2671511" h="2470545">
                <a:moveTo>
                  <a:pt x="0" y="0"/>
                </a:moveTo>
                <a:lnTo>
                  <a:pt x="2671511" y="0"/>
                </a:lnTo>
                <a:lnTo>
                  <a:pt x="2671511" y="2470545"/>
                </a:lnTo>
                <a:lnTo>
                  <a:pt x="0" y="2470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1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04D5EBA-B985-348B-B2CB-FB97D24CB3CD}"/>
              </a:ext>
            </a:extLst>
          </p:cNvPr>
          <p:cNvSpPr txBox="1">
            <a:spLocks/>
          </p:cNvSpPr>
          <p:nvPr/>
        </p:nvSpPr>
        <p:spPr>
          <a:xfrm>
            <a:off x="1812302" y="389853"/>
            <a:ext cx="8567393" cy="62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Arial Rounded MT Bold" panose="020F0704030504030204" pitchFamily="34" charset="0"/>
              </a:rPr>
              <a:t>CROMA YEARLY GROSS SALES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079D6-D7BD-C04F-EB5F-62753774712F}"/>
              </a:ext>
            </a:extLst>
          </p:cNvPr>
          <p:cNvSpPr txBox="1"/>
          <p:nvPr/>
        </p:nvSpPr>
        <p:spPr>
          <a:xfrm>
            <a:off x="5912175" y="6284324"/>
            <a:ext cx="367646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Arial Rounded MT Bold" panose="020F0704030504030204" pitchFamily="34" charset="0"/>
              </a:rPr>
              <a:t>9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FD60AA-9281-A9C0-B1A4-2AE968A8A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588794"/>
              </p:ext>
            </p:extLst>
          </p:nvPr>
        </p:nvGraphicFramePr>
        <p:xfrm>
          <a:off x="1118260" y="3296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8805FAC-9E1C-9101-5F97-B17AFB044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2" y="3429000"/>
            <a:ext cx="4787248" cy="2616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95CB2-CF10-B110-3CE0-47B2092A7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75" y="1014740"/>
            <a:ext cx="5161565" cy="22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21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632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Avenir Next LT Pro</vt:lpstr>
      <vt:lpstr>AvenirNext LT Pro Medium</vt:lpstr>
      <vt:lpstr>Posterama</vt:lpstr>
      <vt:lpstr>Wingdings</vt:lpstr>
      <vt:lpstr>ExploreVTI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Kant</dc:creator>
  <cp:lastModifiedBy>Suraj Kant</cp:lastModifiedBy>
  <cp:revision>3</cp:revision>
  <dcterms:created xsi:type="dcterms:W3CDTF">2025-05-30T08:24:11Z</dcterms:created>
  <dcterms:modified xsi:type="dcterms:W3CDTF">2025-05-31T08:20:55Z</dcterms:modified>
</cp:coreProperties>
</file>