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82" r:id="rId6"/>
    <p:sldId id="279" r:id="rId7"/>
    <p:sldId id="258" r:id="rId8"/>
    <p:sldId id="287" r:id="rId9"/>
    <p:sldId id="261" r:id="rId10"/>
    <p:sldId id="286" r:id="rId11"/>
    <p:sldId id="285" r:id="rId12"/>
    <p:sldId id="284" r:id="rId13"/>
    <p:sldId id="277"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howGuides="1">
      <p:cViewPr varScale="1">
        <p:scale>
          <a:sx n="78" d="100"/>
          <a:sy n="78" d="100"/>
        </p:scale>
        <p:origin x="878" y="43"/>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73" d="100"/>
          <a:sy n="73" d="100"/>
        </p:scale>
        <p:origin x="2126" y="2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225F1D-71C2-4812-BEDB-BD6293ACEB68}"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en-US"/>
        </a:p>
      </dgm:t>
    </dgm:pt>
    <dgm:pt modelId="{BF1E7701-66D2-4717-A259-39959CB25354}">
      <dgm:prSet/>
      <dgm:spPr/>
      <dgm:t>
        <a:bodyPr/>
        <a:lstStyle/>
        <a:p>
          <a:r>
            <a:rPr lang="en-US" dirty="0"/>
            <a:t>The metrics selected for this dashboard were chosen because they directly align with the overall business goals:</a:t>
          </a:r>
        </a:p>
      </dgm:t>
    </dgm:pt>
    <dgm:pt modelId="{7ADCD55E-9097-42DF-81D0-852EBC5F028D}" type="parTrans" cxnId="{5A00C9E4-59AE-44B8-9947-F2588E76AC1C}">
      <dgm:prSet/>
      <dgm:spPr/>
      <dgm:t>
        <a:bodyPr/>
        <a:lstStyle/>
        <a:p>
          <a:endParaRPr lang="en-US"/>
        </a:p>
      </dgm:t>
    </dgm:pt>
    <dgm:pt modelId="{1F1B7B5C-7F2B-40A8-A797-26A8EE4A878E}" type="sibTrans" cxnId="{5A00C9E4-59AE-44B8-9947-F2588E76AC1C}">
      <dgm:prSet/>
      <dgm:spPr/>
      <dgm:t>
        <a:bodyPr/>
        <a:lstStyle/>
        <a:p>
          <a:endParaRPr lang="en-US"/>
        </a:p>
      </dgm:t>
    </dgm:pt>
    <dgm:pt modelId="{BCE071ED-AD0C-4374-A248-F58D8DFD9A7E}">
      <dgm:prSet/>
      <dgm:spPr/>
      <dgm:t>
        <a:bodyPr/>
        <a:lstStyle/>
        <a:p>
          <a:r>
            <a:rPr lang="en-US" b="1" dirty="0">
              <a:solidFill>
                <a:schemeClr val="tx1"/>
              </a:solidFill>
            </a:rPr>
            <a:t>Revenue Growth</a:t>
          </a:r>
          <a:r>
            <a:rPr lang="en-US" b="1" dirty="0"/>
            <a:t>:</a:t>
          </a:r>
          <a:r>
            <a:rPr lang="en-US" dirty="0"/>
            <a:t> Tracking Total Revenue and Average Order Value helps measure the effectiveness of sales strategies and promotional activities.</a:t>
          </a:r>
        </a:p>
      </dgm:t>
    </dgm:pt>
    <dgm:pt modelId="{BB9735D6-1E26-4278-8C3F-F1184883DB2E}" type="parTrans" cxnId="{029C6787-8221-46CD-9556-D44EB72C35AF}">
      <dgm:prSet/>
      <dgm:spPr/>
      <dgm:t>
        <a:bodyPr/>
        <a:lstStyle/>
        <a:p>
          <a:endParaRPr lang="en-US"/>
        </a:p>
      </dgm:t>
    </dgm:pt>
    <dgm:pt modelId="{09C0B876-D687-453C-B24B-C2F85F5C714F}" type="sibTrans" cxnId="{029C6787-8221-46CD-9556-D44EB72C35AF}">
      <dgm:prSet/>
      <dgm:spPr/>
      <dgm:t>
        <a:bodyPr/>
        <a:lstStyle/>
        <a:p>
          <a:endParaRPr lang="en-US"/>
        </a:p>
      </dgm:t>
    </dgm:pt>
    <dgm:pt modelId="{B812C48C-CAB2-4E35-BDB9-9CC7F0398BE2}">
      <dgm:prSet/>
      <dgm:spPr/>
      <dgm:t>
        <a:bodyPr/>
        <a:lstStyle/>
        <a:p>
          <a:r>
            <a:rPr lang="en-US" b="1" dirty="0">
              <a:solidFill>
                <a:schemeClr val="tx1"/>
              </a:solidFill>
            </a:rPr>
            <a:t>Customer Satisfaction</a:t>
          </a:r>
          <a:r>
            <a:rPr lang="en-US" b="1" dirty="0"/>
            <a:t>:</a:t>
          </a:r>
          <a:r>
            <a:rPr lang="en-US" dirty="0"/>
            <a:t> Monitoring the number of orders and fulfillment channels enables us to assess and improve the customer experience, particularly in high-performing regions and categories.</a:t>
          </a:r>
        </a:p>
      </dgm:t>
    </dgm:pt>
    <dgm:pt modelId="{771951D8-FE17-4F3A-BB0D-883A0B208E94}" type="parTrans" cxnId="{D75E5F7D-867E-4B16-A836-C81E628B5C16}">
      <dgm:prSet/>
      <dgm:spPr/>
      <dgm:t>
        <a:bodyPr/>
        <a:lstStyle/>
        <a:p>
          <a:endParaRPr lang="en-US"/>
        </a:p>
      </dgm:t>
    </dgm:pt>
    <dgm:pt modelId="{C61ED79D-C795-4B7B-ABD3-B6C83B95EBFC}" type="sibTrans" cxnId="{D75E5F7D-867E-4B16-A836-C81E628B5C16}">
      <dgm:prSet/>
      <dgm:spPr/>
      <dgm:t>
        <a:bodyPr/>
        <a:lstStyle/>
        <a:p>
          <a:endParaRPr lang="en-US"/>
        </a:p>
      </dgm:t>
    </dgm:pt>
    <dgm:pt modelId="{5D0AA49F-1F7E-4F75-9F4A-A24B53FF6694}">
      <dgm:prSet/>
      <dgm:spPr/>
      <dgm:t>
        <a:bodyPr/>
        <a:lstStyle/>
        <a:p>
          <a:r>
            <a:rPr lang="en-US" b="1" dirty="0">
              <a:solidFill>
                <a:schemeClr val="tx1"/>
              </a:solidFill>
            </a:rPr>
            <a:t>Operational Efficiency</a:t>
          </a:r>
          <a:r>
            <a:rPr lang="en-US" b="1" dirty="0"/>
            <a:t>:</a:t>
          </a:r>
          <a:r>
            <a:rPr lang="en-US" dirty="0"/>
            <a:t> The analysis of Order Fulfillment by Channel and Courier Status ensures that we can optimize shipping processes, reduce delays, and improve inventory management.</a:t>
          </a:r>
        </a:p>
      </dgm:t>
    </dgm:pt>
    <dgm:pt modelId="{B01CC6FA-48E6-4EAC-8F03-C8867631D1C4}" type="parTrans" cxnId="{9E2BF7BB-67D5-4EB5-BEF1-BA090F0E777F}">
      <dgm:prSet/>
      <dgm:spPr/>
      <dgm:t>
        <a:bodyPr/>
        <a:lstStyle/>
        <a:p>
          <a:endParaRPr lang="en-US"/>
        </a:p>
      </dgm:t>
    </dgm:pt>
    <dgm:pt modelId="{1387EBB7-0EE0-4FB7-B985-37E46BDBC9DD}" type="sibTrans" cxnId="{9E2BF7BB-67D5-4EB5-BEF1-BA090F0E777F}">
      <dgm:prSet/>
      <dgm:spPr/>
      <dgm:t>
        <a:bodyPr/>
        <a:lstStyle/>
        <a:p>
          <a:endParaRPr lang="en-US"/>
        </a:p>
      </dgm:t>
    </dgm:pt>
    <dgm:pt modelId="{906A9DEF-68DC-4A0A-A1B1-EF8C14DF7E38}">
      <dgm:prSet/>
      <dgm:spPr/>
      <dgm:t>
        <a:bodyPr/>
        <a:lstStyle/>
        <a:p>
          <a:r>
            <a:rPr lang="en-US"/>
            <a:t>By focusing on these metrics, the dashboard provides a data-driven foundation for making informed decisions that enhance overall business performance.</a:t>
          </a:r>
        </a:p>
      </dgm:t>
    </dgm:pt>
    <dgm:pt modelId="{36021061-D3DD-4156-BF45-7B5F47B4B5EE}" type="parTrans" cxnId="{B5F104E5-EC89-4E58-8AF3-F33F614A9933}">
      <dgm:prSet/>
      <dgm:spPr/>
      <dgm:t>
        <a:bodyPr/>
        <a:lstStyle/>
        <a:p>
          <a:endParaRPr lang="en-US"/>
        </a:p>
      </dgm:t>
    </dgm:pt>
    <dgm:pt modelId="{98865C91-36BA-479D-96BA-7C27D3AD6977}" type="sibTrans" cxnId="{B5F104E5-EC89-4E58-8AF3-F33F614A9933}">
      <dgm:prSet/>
      <dgm:spPr/>
      <dgm:t>
        <a:bodyPr/>
        <a:lstStyle/>
        <a:p>
          <a:endParaRPr lang="en-US"/>
        </a:p>
      </dgm:t>
    </dgm:pt>
    <dgm:pt modelId="{18060A54-880A-4FCA-B766-1763980BD47C}" type="pres">
      <dgm:prSet presAssocID="{03225F1D-71C2-4812-BEDB-BD6293ACEB68}" presName="linear" presStyleCnt="0">
        <dgm:presLayoutVars>
          <dgm:animLvl val="lvl"/>
          <dgm:resizeHandles val="exact"/>
        </dgm:presLayoutVars>
      </dgm:prSet>
      <dgm:spPr/>
    </dgm:pt>
    <dgm:pt modelId="{68C25BD2-7BBB-43FE-9FEA-77DBF88064E1}" type="pres">
      <dgm:prSet presAssocID="{BF1E7701-66D2-4717-A259-39959CB25354}" presName="parentText" presStyleLbl="node1" presStyleIdx="0" presStyleCnt="5">
        <dgm:presLayoutVars>
          <dgm:chMax val="0"/>
          <dgm:bulletEnabled val="1"/>
        </dgm:presLayoutVars>
      </dgm:prSet>
      <dgm:spPr/>
    </dgm:pt>
    <dgm:pt modelId="{61D63D56-3470-4734-A365-340050074884}" type="pres">
      <dgm:prSet presAssocID="{1F1B7B5C-7F2B-40A8-A797-26A8EE4A878E}" presName="spacer" presStyleCnt="0"/>
      <dgm:spPr/>
    </dgm:pt>
    <dgm:pt modelId="{A2E777CC-A14C-4B51-A3B7-07743C73F76D}" type="pres">
      <dgm:prSet presAssocID="{BCE071ED-AD0C-4374-A248-F58D8DFD9A7E}" presName="parentText" presStyleLbl="node1" presStyleIdx="1" presStyleCnt="5">
        <dgm:presLayoutVars>
          <dgm:chMax val="0"/>
          <dgm:bulletEnabled val="1"/>
        </dgm:presLayoutVars>
      </dgm:prSet>
      <dgm:spPr/>
    </dgm:pt>
    <dgm:pt modelId="{D46081D2-126F-4A42-AA93-91F6B2D07972}" type="pres">
      <dgm:prSet presAssocID="{09C0B876-D687-453C-B24B-C2F85F5C714F}" presName="spacer" presStyleCnt="0"/>
      <dgm:spPr/>
    </dgm:pt>
    <dgm:pt modelId="{AC6224E0-11F9-4D79-B3A3-1E5707A10992}" type="pres">
      <dgm:prSet presAssocID="{B812C48C-CAB2-4E35-BDB9-9CC7F0398BE2}" presName="parentText" presStyleLbl="node1" presStyleIdx="2" presStyleCnt="5">
        <dgm:presLayoutVars>
          <dgm:chMax val="0"/>
          <dgm:bulletEnabled val="1"/>
        </dgm:presLayoutVars>
      </dgm:prSet>
      <dgm:spPr/>
    </dgm:pt>
    <dgm:pt modelId="{3561B1B1-79CC-4A53-9DBE-C2A949A6B492}" type="pres">
      <dgm:prSet presAssocID="{C61ED79D-C795-4B7B-ABD3-B6C83B95EBFC}" presName="spacer" presStyleCnt="0"/>
      <dgm:spPr/>
    </dgm:pt>
    <dgm:pt modelId="{D25AA380-1534-4BCC-AEBC-DB54F24BD19F}" type="pres">
      <dgm:prSet presAssocID="{5D0AA49F-1F7E-4F75-9F4A-A24B53FF6694}" presName="parentText" presStyleLbl="node1" presStyleIdx="3" presStyleCnt="5">
        <dgm:presLayoutVars>
          <dgm:chMax val="0"/>
          <dgm:bulletEnabled val="1"/>
        </dgm:presLayoutVars>
      </dgm:prSet>
      <dgm:spPr/>
    </dgm:pt>
    <dgm:pt modelId="{3F364D2E-0C2B-4F70-A10A-ADDD2D1B0F7D}" type="pres">
      <dgm:prSet presAssocID="{1387EBB7-0EE0-4FB7-B985-37E46BDBC9DD}" presName="spacer" presStyleCnt="0"/>
      <dgm:spPr/>
    </dgm:pt>
    <dgm:pt modelId="{FF31C091-B4FE-41C4-A6D2-8407CEB03C7B}" type="pres">
      <dgm:prSet presAssocID="{906A9DEF-68DC-4A0A-A1B1-EF8C14DF7E38}" presName="parentText" presStyleLbl="node1" presStyleIdx="4" presStyleCnt="5">
        <dgm:presLayoutVars>
          <dgm:chMax val="0"/>
          <dgm:bulletEnabled val="1"/>
        </dgm:presLayoutVars>
      </dgm:prSet>
      <dgm:spPr/>
    </dgm:pt>
  </dgm:ptLst>
  <dgm:cxnLst>
    <dgm:cxn modelId="{22E6CB05-EC2F-4999-936E-518481CBE020}" type="presOf" srcId="{B812C48C-CAB2-4E35-BDB9-9CC7F0398BE2}" destId="{AC6224E0-11F9-4D79-B3A3-1E5707A10992}" srcOrd="0" destOrd="0" presId="urn:microsoft.com/office/officeart/2005/8/layout/vList2"/>
    <dgm:cxn modelId="{96493F2D-2F5A-40AD-8A46-54A8A52856F0}" type="presOf" srcId="{5D0AA49F-1F7E-4F75-9F4A-A24B53FF6694}" destId="{D25AA380-1534-4BCC-AEBC-DB54F24BD19F}" srcOrd="0" destOrd="0" presId="urn:microsoft.com/office/officeart/2005/8/layout/vList2"/>
    <dgm:cxn modelId="{61B63475-4A57-4A21-BD32-C3A9D4F238DA}" type="presOf" srcId="{906A9DEF-68DC-4A0A-A1B1-EF8C14DF7E38}" destId="{FF31C091-B4FE-41C4-A6D2-8407CEB03C7B}" srcOrd="0" destOrd="0" presId="urn:microsoft.com/office/officeart/2005/8/layout/vList2"/>
    <dgm:cxn modelId="{D75E5F7D-867E-4B16-A836-C81E628B5C16}" srcId="{03225F1D-71C2-4812-BEDB-BD6293ACEB68}" destId="{B812C48C-CAB2-4E35-BDB9-9CC7F0398BE2}" srcOrd="2" destOrd="0" parTransId="{771951D8-FE17-4F3A-BB0D-883A0B208E94}" sibTransId="{C61ED79D-C795-4B7B-ABD3-B6C83B95EBFC}"/>
    <dgm:cxn modelId="{029C6787-8221-46CD-9556-D44EB72C35AF}" srcId="{03225F1D-71C2-4812-BEDB-BD6293ACEB68}" destId="{BCE071ED-AD0C-4374-A248-F58D8DFD9A7E}" srcOrd="1" destOrd="0" parTransId="{BB9735D6-1E26-4278-8C3F-F1184883DB2E}" sibTransId="{09C0B876-D687-453C-B24B-C2F85F5C714F}"/>
    <dgm:cxn modelId="{80BA9EB3-D71B-4152-ABC5-D3010FFA4F7F}" type="presOf" srcId="{BCE071ED-AD0C-4374-A248-F58D8DFD9A7E}" destId="{A2E777CC-A14C-4B51-A3B7-07743C73F76D}" srcOrd="0" destOrd="0" presId="urn:microsoft.com/office/officeart/2005/8/layout/vList2"/>
    <dgm:cxn modelId="{9260BEBB-C4DB-4853-BBA9-A5406F365CBC}" type="presOf" srcId="{BF1E7701-66D2-4717-A259-39959CB25354}" destId="{68C25BD2-7BBB-43FE-9FEA-77DBF88064E1}" srcOrd="0" destOrd="0" presId="urn:microsoft.com/office/officeart/2005/8/layout/vList2"/>
    <dgm:cxn modelId="{9E2BF7BB-67D5-4EB5-BEF1-BA090F0E777F}" srcId="{03225F1D-71C2-4812-BEDB-BD6293ACEB68}" destId="{5D0AA49F-1F7E-4F75-9F4A-A24B53FF6694}" srcOrd="3" destOrd="0" parTransId="{B01CC6FA-48E6-4EAC-8F03-C8867631D1C4}" sibTransId="{1387EBB7-0EE0-4FB7-B985-37E46BDBC9DD}"/>
    <dgm:cxn modelId="{2B1ECBCA-9C11-446D-AFE8-50F8FC2E6A58}" type="presOf" srcId="{03225F1D-71C2-4812-BEDB-BD6293ACEB68}" destId="{18060A54-880A-4FCA-B766-1763980BD47C}" srcOrd="0" destOrd="0" presId="urn:microsoft.com/office/officeart/2005/8/layout/vList2"/>
    <dgm:cxn modelId="{5A00C9E4-59AE-44B8-9947-F2588E76AC1C}" srcId="{03225F1D-71C2-4812-BEDB-BD6293ACEB68}" destId="{BF1E7701-66D2-4717-A259-39959CB25354}" srcOrd="0" destOrd="0" parTransId="{7ADCD55E-9097-42DF-81D0-852EBC5F028D}" sibTransId="{1F1B7B5C-7F2B-40A8-A797-26A8EE4A878E}"/>
    <dgm:cxn modelId="{B5F104E5-EC89-4E58-8AF3-F33F614A9933}" srcId="{03225F1D-71C2-4812-BEDB-BD6293ACEB68}" destId="{906A9DEF-68DC-4A0A-A1B1-EF8C14DF7E38}" srcOrd="4" destOrd="0" parTransId="{36021061-D3DD-4156-BF45-7B5F47B4B5EE}" sibTransId="{98865C91-36BA-479D-96BA-7C27D3AD6977}"/>
    <dgm:cxn modelId="{E7095BE1-4AF4-499E-B96A-9C062DD5B599}" type="presParOf" srcId="{18060A54-880A-4FCA-B766-1763980BD47C}" destId="{68C25BD2-7BBB-43FE-9FEA-77DBF88064E1}" srcOrd="0" destOrd="0" presId="urn:microsoft.com/office/officeart/2005/8/layout/vList2"/>
    <dgm:cxn modelId="{943134F6-67BA-47D9-8614-BF0F94452B86}" type="presParOf" srcId="{18060A54-880A-4FCA-B766-1763980BD47C}" destId="{61D63D56-3470-4734-A365-340050074884}" srcOrd="1" destOrd="0" presId="urn:microsoft.com/office/officeart/2005/8/layout/vList2"/>
    <dgm:cxn modelId="{A05E1975-E7ED-4A33-A75E-EFF84804C6F6}" type="presParOf" srcId="{18060A54-880A-4FCA-B766-1763980BD47C}" destId="{A2E777CC-A14C-4B51-A3B7-07743C73F76D}" srcOrd="2" destOrd="0" presId="urn:microsoft.com/office/officeart/2005/8/layout/vList2"/>
    <dgm:cxn modelId="{CF126AF3-B37E-41B8-9109-475B96FAC76D}" type="presParOf" srcId="{18060A54-880A-4FCA-B766-1763980BD47C}" destId="{D46081D2-126F-4A42-AA93-91F6B2D07972}" srcOrd="3" destOrd="0" presId="urn:microsoft.com/office/officeart/2005/8/layout/vList2"/>
    <dgm:cxn modelId="{14044B42-0083-4AB5-983C-725C035EA8BC}" type="presParOf" srcId="{18060A54-880A-4FCA-B766-1763980BD47C}" destId="{AC6224E0-11F9-4D79-B3A3-1E5707A10992}" srcOrd="4" destOrd="0" presId="urn:microsoft.com/office/officeart/2005/8/layout/vList2"/>
    <dgm:cxn modelId="{5E879A82-A956-4006-B2DC-C06560723765}" type="presParOf" srcId="{18060A54-880A-4FCA-B766-1763980BD47C}" destId="{3561B1B1-79CC-4A53-9DBE-C2A949A6B492}" srcOrd="5" destOrd="0" presId="urn:microsoft.com/office/officeart/2005/8/layout/vList2"/>
    <dgm:cxn modelId="{51DFC7F7-0A6D-42F7-A01F-7347901C1D7E}" type="presParOf" srcId="{18060A54-880A-4FCA-B766-1763980BD47C}" destId="{D25AA380-1534-4BCC-AEBC-DB54F24BD19F}" srcOrd="6" destOrd="0" presId="urn:microsoft.com/office/officeart/2005/8/layout/vList2"/>
    <dgm:cxn modelId="{E5304D93-06F5-4AA5-B192-7C9FF3B9AC5D}" type="presParOf" srcId="{18060A54-880A-4FCA-B766-1763980BD47C}" destId="{3F364D2E-0C2B-4F70-A10A-ADDD2D1B0F7D}" srcOrd="7" destOrd="0" presId="urn:microsoft.com/office/officeart/2005/8/layout/vList2"/>
    <dgm:cxn modelId="{31D4332B-6220-447B-B546-7566E2E6D1C6}" type="presParOf" srcId="{18060A54-880A-4FCA-B766-1763980BD47C}" destId="{FF31C091-B4FE-41C4-A6D2-8407CEB03C7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25BD2-7BBB-43FE-9FEA-77DBF88064E1}">
      <dsp:nvSpPr>
        <dsp:cNvPr id="0" name=""/>
        <dsp:cNvSpPr/>
      </dsp:nvSpPr>
      <dsp:spPr>
        <a:xfrm>
          <a:off x="0" y="119244"/>
          <a:ext cx="10950625" cy="10628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metrics selected for this dashboard were chosen because they directly align with the overall business goals:</a:t>
          </a:r>
        </a:p>
      </dsp:txBody>
      <dsp:txXfrm>
        <a:off x="51885" y="171129"/>
        <a:ext cx="10846855" cy="959101"/>
      </dsp:txXfrm>
    </dsp:sp>
    <dsp:sp modelId="{A2E777CC-A14C-4B51-A3B7-07743C73F76D}">
      <dsp:nvSpPr>
        <dsp:cNvPr id="0" name=""/>
        <dsp:cNvSpPr/>
      </dsp:nvSpPr>
      <dsp:spPr>
        <a:xfrm>
          <a:off x="0" y="1236836"/>
          <a:ext cx="10950625" cy="10628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Revenue Growth</a:t>
          </a:r>
          <a:r>
            <a:rPr lang="en-US" sz="1900" b="1" kern="1200" dirty="0"/>
            <a:t>:</a:t>
          </a:r>
          <a:r>
            <a:rPr lang="en-US" sz="1900" kern="1200" dirty="0"/>
            <a:t> Tracking Total Revenue and Average Order Value helps measure the effectiveness of sales strategies and promotional activities.</a:t>
          </a:r>
        </a:p>
      </dsp:txBody>
      <dsp:txXfrm>
        <a:off x="51885" y="1288721"/>
        <a:ext cx="10846855" cy="959101"/>
      </dsp:txXfrm>
    </dsp:sp>
    <dsp:sp modelId="{AC6224E0-11F9-4D79-B3A3-1E5707A10992}">
      <dsp:nvSpPr>
        <dsp:cNvPr id="0" name=""/>
        <dsp:cNvSpPr/>
      </dsp:nvSpPr>
      <dsp:spPr>
        <a:xfrm>
          <a:off x="0" y="2354428"/>
          <a:ext cx="10950625" cy="10628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Customer Satisfaction</a:t>
          </a:r>
          <a:r>
            <a:rPr lang="en-US" sz="1900" b="1" kern="1200" dirty="0"/>
            <a:t>:</a:t>
          </a:r>
          <a:r>
            <a:rPr lang="en-US" sz="1900" kern="1200" dirty="0"/>
            <a:t> Monitoring the number of orders and fulfillment channels enables us to assess and improve the customer experience, particularly in high-performing regions and categories.</a:t>
          </a:r>
        </a:p>
      </dsp:txBody>
      <dsp:txXfrm>
        <a:off x="51885" y="2406313"/>
        <a:ext cx="10846855" cy="959101"/>
      </dsp:txXfrm>
    </dsp:sp>
    <dsp:sp modelId="{D25AA380-1534-4BCC-AEBC-DB54F24BD19F}">
      <dsp:nvSpPr>
        <dsp:cNvPr id="0" name=""/>
        <dsp:cNvSpPr/>
      </dsp:nvSpPr>
      <dsp:spPr>
        <a:xfrm>
          <a:off x="0" y="3472019"/>
          <a:ext cx="10950625" cy="10628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Operational Efficiency</a:t>
          </a:r>
          <a:r>
            <a:rPr lang="en-US" sz="1900" b="1" kern="1200" dirty="0"/>
            <a:t>:</a:t>
          </a:r>
          <a:r>
            <a:rPr lang="en-US" sz="1900" kern="1200" dirty="0"/>
            <a:t> The analysis of Order Fulfillment by Channel and Courier Status ensures that we can optimize shipping processes, reduce delays, and improve inventory management.</a:t>
          </a:r>
        </a:p>
      </dsp:txBody>
      <dsp:txXfrm>
        <a:off x="51885" y="3523904"/>
        <a:ext cx="10846855" cy="959101"/>
      </dsp:txXfrm>
    </dsp:sp>
    <dsp:sp modelId="{FF31C091-B4FE-41C4-A6D2-8407CEB03C7B}">
      <dsp:nvSpPr>
        <dsp:cNvPr id="0" name=""/>
        <dsp:cNvSpPr/>
      </dsp:nvSpPr>
      <dsp:spPr>
        <a:xfrm>
          <a:off x="0" y="4589611"/>
          <a:ext cx="10950625" cy="1062871"/>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By focusing on these metrics, the dashboard provides a data-driven foundation for making informed decisions that enhance overall business performance.</a:t>
          </a:r>
        </a:p>
      </dsp:txBody>
      <dsp:txXfrm>
        <a:off x="51885" y="4641496"/>
        <a:ext cx="10846855" cy="9591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8/17/2024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8/16/2024</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012" y="0"/>
            <a:ext cx="8913812" cy="6867457"/>
          </a:xfrm>
          <a:prstGeom prst="rect">
            <a:avLst/>
          </a:prstGeom>
        </p:spPr>
      </p:pic>
      <p:sp>
        <p:nvSpPr>
          <p:cNvPr id="2" name="Title 1"/>
          <p:cNvSpPr>
            <a:spLocks noGrp="1"/>
          </p:cNvSpPr>
          <p:nvPr>
            <p:ph type="title"/>
          </p:nvPr>
        </p:nvSpPr>
        <p:spPr>
          <a:xfrm>
            <a:off x="684212" y="1295400"/>
            <a:ext cx="10287000" cy="3886200"/>
          </a:xfrm>
        </p:spPr>
        <p:txBody>
          <a:bodyPr anchor="b">
            <a:normAutofit/>
          </a:bodyPr>
          <a:lstStyle>
            <a:lvl1pPr marL="0" indent="0" algn="l">
              <a:lnSpc>
                <a:spcPct val="100000"/>
              </a:lnSpc>
              <a:defRPr sz="6600"/>
            </a:lvl1pPr>
          </a:lstStyle>
          <a:p>
            <a:r>
              <a:rPr lang="en-US"/>
              <a:t>Click to edit Master title style</a:t>
            </a:r>
            <a:endParaRPr dirty="0"/>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212" y="5600700"/>
            <a:ext cx="10287000" cy="533400"/>
          </a:xfrm>
        </p:spPr>
        <p:txBody>
          <a:bodyPr anchor="t">
            <a:normAutofit/>
          </a:bodyPr>
          <a:lstStyle>
            <a:lvl1pPr marL="45720" indent="0" algn="l">
              <a:buNone/>
              <a:defRPr sz="2400"/>
            </a:lvl1pPr>
          </a:lstStyle>
          <a:p>
            <a:pPr lvl="0"/>
            <a:r>
              <a:rPr lang="en-US"/>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5566" y="4987103"/>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Cross 3">
            <a:extLst>
              <a:ext uri="{FF2B5EF4-FFF2-40B4-BE49-F238E27FC236}">
                <a16:creationId xmlns:a16="http://schemas.microsoft.com/office/drawing/2014/main" id="{921F5FF9-DFA3-CF00-B31A-21C261392B15}"/>
              </a:ext>
            </a:extLst>
          </p:cNvPr>
          <p:cNvSpPr/>
          <p:nvPr userDrawn="1"/>
        </p:nvSpPr>
        <p:spPr>
          <a:xfrm>
            <a:off x="10118724" y="3581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30241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E2E1990-ECE7-FA08-4966-BE3109399672}"/>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3" name="Rectangle 2">
            <a:extLst>
              <a:ext uri="{FF2B5EF4-FFF2-40B4-BE49-F238E27FC236}">
                <a16:creationId xmlns:a16="http://schemas.microsoft.com/office/drawing/2014/main" id="{BE1D9EB0-EE8E-A9E8-9583-2D924EFA65AF}"/>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7" name="Title 1">
            <a:extLst>
              <a:ext uri="{FF2B5EF4-FFF2-40B4-BE49-F238E27FC236}">
                <a16:creationId xmlns:a16="http://schemas.microsoft.com/office/drawing/2014/main" id="{FAC00260-F255-D312-3E7C-329EECDFDEE7}"/>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6" name="Slide Number Placeholder 5">
            <a:extLst>
              <a:ext uri="{FF2B5EF4-FFF2-40B4-BE49-F238E27FC236}">
                <a16:creationId xmlns:a16="http://schemas.microsoft.com/office/drawing/2014/main" id="{3C9C7904-6373-06D6-713A-79D78DD615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6" name="Footer Placeholder 4">
            <a:extLst>
              <a:ext uri="{FF2B5EF4-FFF2-40B4-BE49-F238E27FC236}">
                <a16:creationId xmlns:a16="http://schemas.microsoft.com/office/drawing/2014/main" id="{0583D396-7FDF-332F-BEA4-791452AB13E8}"/>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8" name="Date Placeholder 3">
            <a:extLst>
              <a:ext uri="{FF2B5EF4-FFF2-40B4-BE49-F238E27FC236}">
                <a16:creationId xmlns:a16="http://schemas.microsoft.com/office/drawing/2014/main" id="{157FA249-0BE5-21BF-D816-85FBE6C4BD1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4" name="Table Placeholder 3">
            <a:extLst>
              <a:ext uri="{FF2B5EF4-FFF2-40B4-BE49-F238E27FC236}">
                <a16:creationId xmlns:a16="http://schemas.microsoft.com/office/drawing/2014/main" id="{FD06F443-9595-7420-13F2-7AF883FDE5E1}"/>
              </a:ext>
            </a:extLst>
          </p:cNvPr>
          <p:cNvSpPr>
            <a:spLocks noGrp="1"/>
          </p:cNvSpPr>
          <p:nvPr>
            <p:ph type="tbl" sz="quarter" idx="14"/>
          </p:nvPr>
        </p:nvSpPr>
        <p:spPr>
          <a:xfrm>
            <a:off x="1293811" y="2743200"/>
            <a:ext cx="10134601" cy="3505200"/>
          </a:xfrm>
        </p:spPr>
        <p:txBody>
          <a:bodyPr/>
          <a:lstStyle>
            <a:lvl1pPr>
              <a:defRPr>
                <a:solidFill>
                  <a:schemeClr val="tx1">
                    <a:lumMod val="85000"/>
                    <a:lumOff val="15000"/>
                  </a:schemeClr>
                </a:solidFill>
              </a:defRPr>
            </a:lvl1pPr>
          </a:lstStyle>
          <a:p>
            <a:r>
              <a:rPr lang="en-US"/>
              <a:t>Click icon to add table</a:t>
            </a:r>
            <a:endParaRPr lang="en-US" dirty="0"/>
          </a:p>
        </p:txBody>
      </p:sp>
    </p:spTree>
    <p:extLst>
      <p:ext uri="{BB962C8B-B14F-4D97-AF65-F5344CB8AC3E}">
        <p14:creationId xmlns:p14="http://schemas.microsoft.com/office/powerpoint/2010/main" val="70091718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1">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6A45E1A-7551-6F54-D038-074B58A3B73E}"/>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6" name="Cross 5">
            <a:extLst>
              <a:ext uri="{FF2B5EF4-FFF2-40B4-BE49-F238E27FC236}">
                <a16:creationId xmlns:a16="http://schemas.microsoft.com/office/drawing/2014/main" id="{049F4FA0-ECA1-9CE1-60CD-491656F225D3}"/>
              </a:ext>
            </a:extLst>
          </p:cNvPr>
          <p:cNvSpPr/>
          <p:nvPr userDrawn="1"/>
        </p:nvSpPr>
        <p:spPr>
          <a:xfrm>
            <a:off x="6683143" y="1397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7" name="Cross 6">
            <a:extLst>
              <a:ext uri="{FF2B5EF4-FFF2-40B4-BE49-F238E27FC236}">
                <a16:creationId xmlns:a16="http://schemas.microsoft.com/office/drawing/2014/main" id="{E0F6845B-3635-28EA-BA6E-5535FE48E8B0}"/>
              </a:ext>
            </a:extLst>
          </p:cNvPr>
          <p:cNvSpPr/>
          <p:nvPr userDrawn="1"/>
        </p:nvSpPr>
        <p:spPr>
          <a:xfrm>
            <a:off x="11085513" y="5638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D1B5BD44-F42D-3B65-BB68-E5C76C4E06BA}"/>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9" name="Slide Number Placeholder 5">
            <a:extLst>
              <a:ext uri="{FF2B5EF4-FFF2-40B4-BE49-F238E27FC236}">
                <a16:creationId xmlns:a16="http://schemas.microsoft.com/office/drawing/2014/main" id="{E6F22956-4B4B-B972-CE6C-282D1D5918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4" name="Footer Placeholder 4">
            <a:extLst>
              <a:ext uri="{FF2B5EF4-FFF2-40B4-BE49-F238E27FC236}">
                <a16:creationId xmlns:a16="http://schemas.microsoft.com/office/drawing/2014/main" id="{C319E7A6-A7BC-1FD9-6936-D83244A4083E}"/>
              </a:ext>
            </a:extLst>
          </p:cNvPr>
          <p:cNvSpPr>
            <a:spLocks noGrp="1"/>
          </p:cNvSpPr>
          <p:nvPr>
            <p:ph type="ftr" sz="quarter" idx="17"/>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2180FD49-43D5-4D47-7DA7-BF05B579F242}"/>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30154911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2">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09E2F69-D76D-62CD-4B4B-52AB2F720DE4}"/>
              </a:ext>
            </a:extLst>
          </p:cNvPr>
          <p:cNvSpPr/>
          <p:nvPr userDrawn="1"/>
        </p:nvSpPr>
        <p:spPr>
          <a:xfrm>
            <a:off x="9958158" y="0"/>
            <a:ext cx="2230666" cy="1981200"/>
          </a:xfrm>
          <a:custGeom>
            <a:avLst/>
            <a:gdLst>
              <a:gd name="connsiteX0" fmla="*/ 0 w 2230666"/>
              <a:gd name="connsiteY0" fmla="*/ 0 h 1981200"/>
              <a:gd name="connsiteX1" fmla="*/ 2230666 w 2230666"/>
              <a:gd name="connsiteY1" fmla="*/ 0 h 1981200"/>
              <a:gd name="connsiteX2" fmla="*/ 2230666 w 2230666"/>
              <a:gd name="connsiteY2" fmla="*/ 1981200 h 1981200"/>
              <a:gd name="connsiteX3" fmla="*/ 2029222 w 2230666"/>
              <a:gd name="connsiteY3" fmla="*/ 1972296 h 1981200"/>
              <a:gd name="connsiteX4" fmla="*/ 28437 w 2230666"/>
              <a:gd name="connsiteY4" fmla="*/ 186331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666" h="1981200">
                <a:moveTo>
                  <a:pt x="0" y="0"/>
                </a:moveTo>
                <a:lnTo>
                  <a:pt x="2230666" y="0"/>
                </a:lnTo>
                <a:lnTo>
                  <a:pt x="2230666" y="1981200"/>
                </a:lnTo>
                <a:lnTo>
                  <a:pt x="2029222" y="1972296"/>
                </a:lnTo>
                <a:cubicBezTo>
                  <a:pt x="1033803" y="1883891"/>
                  <a:pt x="224946" y="1146640"/>
                  <a:pt x="28437" y="186331"/>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lvl="0" algn="ctr"/>
            <a:endParaRPr lang="en-US" dirty="0"/>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3" name="Cross 2">
            <a:extLst>
              <a:ext uri="{FF2B5EF4-FFF2-40B4-BE49-F238E27FC236}">
                <a16:creationId xmlns:a16="http://schemas.microsoft.com/office/drawing/2014/main" id="{A0041296-BAB4-9340-D4A7-59FD619AC52B}"/>
              </a:ext>
            </a:extLst>
          </p:cNvPr>
          <p:cNvSpPr/>
          <p:nvPr userDrawn="1"/>
        </p:nvSpPr>
        <p:spPr>
          <a:xfrm>
            <a:off x="7847012" y="381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Cross 4">
            <a:extLst>
              <a:ext uri="{FF2B5EF4-FFF2-40B4-BE49-F238E27FC236}">
                <a16:creationId xmlns:a16="http://schemas.microsoft.com/office/drawing/2014/main" id="{FFABB0BB-C379-786D-46F1-DEB6A507EA80}"/>
              </a:ext>
            </a:extLst>
          </p:cNvPr>
          <p:cNvSpPr/>
          <p:nvPr userDrawn="1"/>
        </p:nvSpPr>
        <p:spPr>
          <a:xfrm>
            <a:off x="8559685" y="1066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Title 1">
            <a:extLst>
              <a:ext uri="{FF2B5EF4-FFF2-40B4-BE49-F238E27FC236}">
                <a16:creationId xmlns:a16="http://schemas.microsoft.com/office/drawing/2014/main" id="{20BDC478-129E-9690-F10A-A1F679ABD6BD}"/>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9" name="Slide Number Placeholder 5">
            <a:extLst>
              <a:ext uri="{FF2B5EF4-FFF2-40B4-BE49-F238E27FC236}">
                <a16:creationId xmlns:a16="http://schemas.microsoft.com/office/drawing/2014/main" id="{7BD29393-4996-16FE-FC38-2447AE812AD1}"/>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25" name="Footer Placeholder 4">
            <a:extLst>
              <a:ext uri="{FF2B5EF4-FFF2-40B4-BE49-F238E27FC236}">
                <a16:creationId xmlns:a16="http://schemas.microsoft.com/office/drawing/2014/main" id="{2FB2C37F-01F4-8BDA-35AA-8F8EBC5540A6}"/>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EF45931A-8732-7A9F-4CEE-22AA3831A489}"/>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286000"/>
            <a:ext cx="4911725"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286000"/>
            <a:ext cx="4911725" cy="4267200"/>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332542941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012" y="0"/>
            <a:ext cx="7924800"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dirty="0"/>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68305" y="2247900"/>
            <a:ext cx="4443413"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336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88825"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8208"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012" y="723900"/>
            <a:ext cx="4114800"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Content Placeholder 2"/>
          <p:cNvSpPr>
            <a:spLocks noGrp="1"/>
          </p:cNvSpPr>
          <p:nvPr>
            <p:ph idx="1"/>
          </p:nvPr>
        </p:nvSpPr>
        <p:spPr>
          <a:xfrm>
            <a:off x="6932612" y="1981200"/>
            <a:ext cx="4114800"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4" name="Cross 13">
            <a:extLst>
              <a:ext uri="{FF2B5EF4-FFF2-40B4-BE49-F238E27FC236}">
                <a16:creationId xmlns:a16="http://schemas.microsoft.com/office/drawing/2014/main" id="{02A1E7CF-4DB4-D31C-D6AA-D368DA17CD5F}"/>
              </a:ext>
            </a:extLst>
          </p:cNvPr>
          <p:cNvSpPr/>
          <p:nvPr userDrawn="1"/>
        </p:nvSpPr>
        <p:spPr>
          <a:xfrm>
            <a:off x="4837509" y="914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5" name="Cross 14">
            <a:extLst>
              <a:ext uri="{FF2B5EF4-FFF2-40B4-BE49-F238E27FC236}">
                <a16:creationId xmlns:a16="http://schemas.microsoft.com/office/drawing/2014/main" id="{E47E8503-C2AB-07F1-FD1F-A529E414E168}"/>
              </a:ext>
            </a:extLst>
          </p:cNvPr>
          <p:cNvSpPr/>
          <p:nvPr userDrawn="1"/>
        </p:nvSpPr>
        <p:spPr>
          <a:xfrm>
            <a:off x="3085307" y="569595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889843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ing with Phone image">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0889D-74A2-974C-BB02-FA1F7BE369E2}"/>
              </a:ext>
            </a:extLst>
          </p:cNvPr>
          <p:cNvSpPr/>
          <p:nvPr userDrawn="1"/>
        </p:nvSpPr>
        <p:spPr>
          <a:xfrm>
            <a:off x="6704012" y="1148418"/>
            <a:ext cx="4561165" cy="4561165"/>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8" name="Graphic 7">
            <a:extLst>
              <a:ext uri="{FF2B5EF4-FFF2-40B4-BE49-F238E27FC236}">
                <a16:creationId xmlns:a16="http://schemas.microsoft.com/office/drawing/2014/main" id="{2DAE856D-3749-4D3B-9F33-A46528589F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079" y="598170"/>
            <a:ext cx="3096221" cy="5661660"/>
          </a:xfrm>
          <a:prstGeom prst="rect">
            <a:avLst/>
          </a:prstGeom>
        </p:spPr>
      </p:pic>
      <p:sp>
        <p:nvSpPr>
          <p:cNvPr id="9" name="Cross 8">
            <a:extLst>
              <a:ext uri="{FF2B5EF4-FFF2-40B4-BE49-F238E27FC236}">
                <a16:creationId xmlns:a16="http://schemas.microsoft.com/office/drawing/2014/main" id="{7A96460A-640C-6025-AAB5-344AB2A405D1}"/>
              </a:ext>
            </a:extLst>
          </p:cNvPr>
          <p:cNvSpPr/>
          <p:nvPr userDrawn="1"/>
        </p:nvSpPr>
        <p:spPr>
          <a:xfrm>
            <a:off x="10818812" y="535307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1" name="Cross 10">
            <a:extLst>
              <a:ext uri="{FF2B5EF4-FFF2-40B4-BE49-F238E27FC236}">
                <a16:creationId xmlns:a16="http://schemas.microsoft.com/office/drawing/2014/main" id="{471314FF-EA0B-8DDE-B558-885A876FB0D5}"/>
              </a:ext>
            </a:extLst>
          </p:cNvPr>
          <p:cNvSpPr/>
          <p:nvPr userDrawn="1"/>
        </p:nvSpPr>
        <p:spPr>
          <a:xfrm>
            <a:off x="6335910" y="80551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6372818" cy="4038600"/>
          </a:xfrm>
        </p:spPr>
        <p:txBody>
          <a:bodyPr anchor="b">
            <a:normAutofit/>
          </a:bodyPr>
          <a:lstStyle>
            <a:lvl1pPr marL="0" indent="0" algn="l">
              <a:lnSpc>
                <a:spcPct val="100000"/>
              </a:lnSpc>
              <a:defRPr sz="4800"/>
            </a:lvl1pPr>
          </a:lstStyle>
          <a:p>
            <a:r>
              <a:rPr lang="en-US"/>
              <a:t>Click to edit Master title style</a:t>
            </a:r>
            <a:endParaRPr dirty="0"/>
          </a:p>
        </p:txBody>
      </p:sp>
      <p:sp>
        <p:nvSpPr>
          <p:cNvPr id="5" name="Text Placeholder 9">
            <a:extLst>
              <a:ext uri="{FF2B5EF4-FFF2-40B4-BE49-F238E27FC236}">
                <a16:creationId xmlns:a16="http://schemas.microsoft.com/office/drawing/2014/main" id="{EEFF6782-6ABD-DEB0-6FD1-1263A5469A24}"/>
              </a:ext>
            </a:extLst>
          </p:cNvPr>
          <p:cNvSpPr>
            <a:spLocks noGrp="1"/>
          </p:cNvSpPr>
          <p:nvPr>
            <p:ph type="body" sz="quarter" idx="10"/>
          </p:nvPr>
        </p:nvSpPr>
        <p:spPr>
          <a:xfrm>
            <a:off x="608012" y="4876800"/>
            <a:ext cx="6372817" cy="1104898"/>
          </a:xfrm>
        </p:spPr>
        <p:txBody>
          <a:bodyPr anchor="t">
            <a:normAutofit/>
          </a:bodyPr>
          <a:lstStyle>
            <a:lvl1pPr marL="45720" indent="0" algn="l">
              <a:buNone/>
              <a:defRPr sz="2000"/>
            </a:lvl1pPr>
          </a:lstStyle>
          <a:p>
            <a:pPr lvl="0"/>
            <a:r>
              <a:rPr lang="en-US"/>
              <a:t>Click to edit Master text styles</a:t>
            </a:r>
          </a:p>
        </p:txBody>
      </p:sp>
      <p:sp>
        <p:nvSpPr>
          <p:cNvPr id="16" name="Picture Placeholder 15">
            <a:extLst>
              <a:ext uri="{FF2B5EF4-FFF2-40B4-BE49-F238E27FC236}">
                <a16:creationId xmlns:a16="http://schemas.microsoft.com/office/drawing/2014/main" id="{5BA3F629-2405-DC90-C212-6F3D52B95D9B}"/>
              </a:ext>
            </a:extLst>
          </p:cNvPr>
          <p:cNvSpPr>
            <a:spLocks noGrp="1"/>
          </p:cNvSpPr>
          <p:nvPr>
            <p:ph type="pic" sz="quarter" idx="15"/>
          </p:nvPr>
        </p:nvSpPr>
        <p:spPr>
          <a:xfrm>
            <a:off x="7765046" y="883471"/>
            <a:ext cx="2439096"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85047373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C3968AF-EB74-3889-A3BA-E759CFD47B12}"/>
              </a:ext>
            </a:extLst>
          </p:cNvPr>
          <p:cNvSpPr/>
          <p:nvPr userDrawn="1"/>
        </p:nvSpPr>
        <p:spPr>
          <a:xfrm>
            <a:off x="3275012" y="609600"/>
            <a:ext cx="5638800" cy="5638800"/>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itle 1">
            <a:extLst>
              <a:ext uri="{FF2B5EF4-FFF2-40B4-BE49-F238E27FC236}">
                <a16:creationId xmlns:a16="http://schemas.microsoft.com/office/drawing/2014/main" id="{266838CB-A9BC-715A-18FE-06CCE4A9CAFC}"/>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dirty="0"/>
          </a:p>
        </p:txBody>
      </p:sp>
      <p:sp>
        <p:nvSpPr>
          <p:cNvPr id="3" name="Text Placeholder 10">
            <a:extLst>
              <a:ext uri="{FF2B5EF4-FFF2-40B4-BE49-F238E27FC236}">
                <a16:creationId xmlns:a16="http://schemas.microsoft.com/office/drawing/2014/main" id="{454B8043-D1DD-E2EA-772B-D8D38CD37D14}"/>
              </a:ext>
            </a:extLst>
          </p:cNvPr>
          <p:cNvSpPr>
            <a:spLocks noGrp="1"/>
          </p:cNvSpPr>
          <p:nvPr>
            <p:ph type="body" sz="quarter" idx="14"/>
          </p:nvPr>
        </p:nvSpPr>
        <p:spPr>
          <a:xfrm>
            <a:off x="6768305" y="2022021"/>
            <a:ext cx="4443413" cy="281396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2743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2pPr>
            <a:lvl3pPr marL="59436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3pPr>
            <a:lvl4pPr marL="77724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4pPr>
            <a:lvl5pPr marL="9601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242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264E2-719A-1CB0-CD0C-B90AD51C2384}"/>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9" name="Cross 8">
            <a:extLst>
              <a:ext uri="{FF2B5EF4-FFF2-40B4-BE49-F238E27FC236}">
                <a16:creationId xmlns:a16="http://schemas.microsoft.com/office/drawing/2014/main" id="{7A96460A-640C-6025-AAB5-344AB2A405D1}"/>
              </a:ext>
            </a:extLst>
          </p:cNvPr>
          <p:cNvSpPr/>
          <p:nvPr userDrawn="1"/>
        </p:nvSpPr>
        <p:spPr>
          <a:xfrm>
            <a:off x="8151812" y="567055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3" name="Title 1">
            <a:extLst>
              <a:ext uri="{FF2B5EF4-FFF2-40B4-BE49-F238E27FC236}">
                <a16:creationId xmlns:a16="http://schemas.microsoft.com/office/drawing/2014/main" id="{FC60D2C4-E19C-088F-24AA-92F4628799CB}"/>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10" name="Slide Number Placeholder 5">
            <a:extLst>
              <a:ext uri="{FF2B5EF4-FFF2-40B4-BE49-F238E27FC236}">
                <a16:creationId xmlns:a16="http://schemas.microsoft.com/office/drawing/2014/main" id="{908F9375-0CED-7A7E-FAD2-5469CE00A66C}"/>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43" name="Footer Placeholder 4">
            <a:extLst>
              <a:ext uri="{FF2B5EF4-FFF2-40B4-BE49-F238E27FC236}">
                <a16:creationId xmlns:a16="http://schemas.microsoft.com/office/drawing/2014/main" id="{C1791A8D-D5A1-DB56-D6C5-A82DB0F2673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14" name="Date Placeholder 3">
            <a:extLst>
              <a:ext uri="{FF2B5EF4-FFF2-40B4-BE49-F238E27FC236}">
                <a16:creationId xmlns:a16="http://schemas.microsoft.com/office/drawing/2014/main" id="{BE9D901E-58D4-3C47-262B-EA276B7F1D6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3" name="Content Placeholder 2"/>
          <p:cNvSpPr>
            <a:spLocks noGrp="1"/>
          </p:cNvSpPr>
          <p:nvPr>
            <p:ph idx="1"/>
          </p:nvPr>
        </p:nvSpPr>
        <p:spPr>
          <a:xfrm>
            <a:off x="1311274" y="2286000"/>
            <a:ext cx="4572000"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Font typeface="Arial" panose="020B0604020202020204" pitchFamily="34" charset="0"/>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5" name="Cross 14">
            <a:extLst>
              <a:ext uri="{FF2B5EF4-FFF2-40B4-BE49-F238E27FC236}">
                <a16:creationId xmlns:a16="http://schemas.microsoft.com/office/drawing/2014/main" id="{86C1A7B9-E319-130B-0CC8-DCB01B51A087}"/>
              </a:ext>
            </a:extLst>
          </p:cNvPr>
          <p:cNvSpPr/>
          <p:nvPr userDrawn="1"/>
        </p:nvSpPr>
        <p:spPr>
          <a:xfrm>
            <a:off x="7351712" y="44196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5" name="Freeform: Shape 4">
            <a:extLst>
              <a:ext uri="{FF2B5EF4-FFF2-40B4-BE49-F238E27FC236}">
                <a16:creationId xmlns:a16="http://schemas.microsoft.com/office/drawing/2014/main" id="{20652475-9C37-D778-F6B2-DE9F50F8571A}"/>
              </a:ext>
            </a:extLst>
          </p:cNvPr>
          <p:cNvSpPr/>
          <p:nvPr userDrawn="1"/>
        </p:nvSpPr>
        <p:spPr>
          <a:xfrm>
            <a:off x="8609012" y="-21999"/>
            <a:ext cx="3579812"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067410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Computer Monitor">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704012" y="838202"/>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pic>
        <p:nvPicPr>
          <p:cNvPr id="15" name="Graphic 14">
            <a:extLst>
              <a:ext uri="{FF2B5EF4-FFF2-40B4-BE49-F238E27FC236}">
                <a16:creationId xmlns:a16="http://schemas.microsoft.com/office/drawing/2014/main" id="{97F2A9A7-1093-A563-8A0E-4C8DB0E669A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2112" y="1752600"/>
            <a:ext cx="4951066" cy="3810000"/>
          </a:xfrm>
          <a:prstGeom prst="rect">
            <a:avLst/>
          </a:prstGeom>
        </p:spPr>
      </p:pic>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Picture Placeholder 6">
            <a:extLst>
              <a:ext uri="{FF2B5EF4-FFF2-40B4-BE49-F238E27FC236}">
                <a16:creationId xmlns:a16="http://schemas.microsoft.com/office/drawing/2014/main" id="{51F5E297-E771-7AE4-7311-0874043A4B38}"/>
              </a:ext>
            </a:extLst>
          </p:cNvPr>
          <p:cNvSpPr>
            <a:spLocks noGrp="1"/>
          </p:cNvSpPr>
          <p:nvPr>
            <p:ph type="pic" sz="quarter" idx="16"/>
          </p:nvPr>
        </p:nvSpPr>
        <p:spPr>
          <a:xfrm>
            <a:off x="7045945" y="2057400"/>
            <a:ext cx="4343400"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14972884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5687336" cy="5288730"/>
          </a:xfrm>
        </p:spPr>
        <p:txBody>
          <a:bodyPr anchor="b">
            <a:normAutofit/>
          </a:bodyPr>
          <a:lstStyle>
            <a:lvl1pPr marL="0" indent="0" algn="l">
              <a:lnSpc>
                <a:spcPct val="100000"/>
              </a:lnSpc>
              <a:defRPr sz="4800"/>
            </a:lvl1pPr>
          </a:lstStyle>
          <a:p>
            <a:r>
              <a:rPr lang="en-US"/>
              <a:t>Click to edit Master title style</a:t>
            </a:r>
            <a:endParaRPr dirty="0"/>
          </a:p>
        </p:txBody>
      </p:sp>
      <p:sp>
        <p:nvSpPr>
          <p:cNvPr id="3" name="Cross 2">
            <a:extLst>
              <a:ext uri="{FF2B5EF4-FFF2-40B4-BE49-F238E27FC236}">
                <a16:creationId xmlns:a16="http://schemas.microsoft.com/office/drawing/2014/main" id="{9D098DB9-0987-4850-3A4E-90EECD01BFED}"/>
              </a:ext>
            </a:extLst>
          </p:cNvPr>
          <p:cNvSpPr/>
          <p:nvPr userDrawn="1"/>
        </p:nvSpPr>
        <p:spPr>
          <a:xfrm>
            <a:off x="7130149" y="39694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pic>
        <p:nvPicPr>
          <p:cNvPr id="4" name="Graphic 3">
            <a:extLst>
              <a:ext uri="{FF2B5EF4-FFF2-40B4-BE49-F238E27FC236}">
                <a16:creationId xmlns:a16="http://schemas.microsoft.com/office/drawing/2014/main" id="{0320F41B-7946-84A8-649E-B8D2394410B0}"/>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 r="42412"/>
          <a:stretch/>
        </p:blipFill>
        <p:spPr>
          <a:xfrm>
            <a:off x="7134779" y="533400"/>
            <a:ext cx="5054045" cy="5588000"/>
          </a:xfrm>
          <a:prstGeom prst="rect">
            <a:avLst/>
          </a:prstGeom>
        </p:spPr>
      </p:pic>
      <p:sp>
        <p:nvSpPr>
          <p:cNvPr id="6" name="Cross 5">
            <a:extLst>
              <a:ext uri="{FF2B5EF4-FFF2-40B4-BE49-F238E27FC236}">
                <a16:creationId xmlns:a16="http://schemas.microsoft.com/office/drawing/2014/main" id="{D3F324A7-F228-C486-182B-84D6C27A93B8}"/>
              </a:ext>
            </a:extLst>
          </p:cNvPr>
          <p:cNvSpPr/>
          <p:nvPr userDrawn="1"/>
        </p:nvSpPr>
        <p:spPr>
          <a:xfrm>
            <a:off x="6368151" y="24073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dirty="0"/>
          </a:p>
        </p:txBody>
      </p:sp>
      <p:sp>
        <p:nvSpPr>
          <p:cNvPr id="10" name="Picture Placeholder 20">
            <a:extLst>
              <a:ext uri="{FF2B5EF4-FFF2-40B4-BE49-F238E27FC236}">
                <a16:creationId xmlns:a16="http://schemas.microsoft.com/office/drawing/2014/main" id="{0EE33DD4-E993-7039-2B48-6FAFAE32A9FE}"/>
              </a:ext>
            </a:extLst>
          </p:cNvPr>
          <p:cNvSpPr>
            <a:spLocks noGrp="1"/>
          </p:cNvSpPr>
          <p:nvPr>
            <p:ph type="pic" sz="quarter" idx="15"/>
          </p:nvPr>
        </p:nvSpPr>
        <p:spPr>
          <a:xfrm>
            <a:off x="8119745" y="990600"/>
            <a:ext cx="4069080" cy="4384979"/>
          </a:xfrm>
          <a:custGeom>
            <a:avLst/>
            <a:gdLst>
              <a:gd name="connsiteX0" fmla="*/ 3553733 w 4390346"/>
              <a:gd name="connsiteY0" fmla="*/ 0 h 4693920"/>
              <a:gd name="connsiteX1" fmla="*/ 4390346 w 4390346"/>
              <a:gd name="connsiteY1" fmla="*/ 0 h 4693920"/>
              <a:gd name="connsiteX2" fmla="*/ 4390346 w 4390346"/>
              <a:gd name="connsiteY2" fmla="*/ 4690872 h 4693920"/>
              <a:gd name="connsiteX3" fmla="*/ 3721482 w 4390346"/>
              <a:gd name="connsiteY3" fmla="*/ 4690872 h 4693920"/>
              <a:gd name="connsiteX4" fmla="*/ 3721482 w 4390346"/>
              <a:gd name="connsiteY4" fmla="*/ 4693920 h 4693920"/>
              <a:gd name="connsiteX5" fmla="*/ 197252 w 4390346"/>
              <a:gd name="connsiteY5" fmla="*/ 4693920 h 4693920"/>
              <a:gd name="connsiteX6" fmla="*/ 167017 w 4390346"/>
              <a:gd name="connsiteY6" fmla="*/ 4690872 h 4693920"/>
              <a:gd name="connsiteX7" fmla="*/ 0 w 4390346"/>
              <a:gd name="connsiteY7" fmla="*/ 4690872 h 4693920"/>
              <a:gd name="connsiteX8" fmla="*/ 0 w 4390346"/>
              <a:gd name="connsiteY8" fmla="*/ 4232970 h 4693920"/>
              <a:gd name="connsiteX9" fmla="*/ 1 w 4390346"/>
              <a:gd name="connsiteY9" fmla="*/ 4232970 h 4693920"/>
              <a:gd name="connsiteX10" fmla="*/ 1 w 4390346"/>
              <a:gd name="connsiteY10" fmla="*/ 200299 h 4693920"/>
              <a:gd name="connsiteX11" fmla="*/ 197252 w 4390346"/>
              <a:gd name="connsiteY11" fmla="*/ 3048 h 4693920"/>
              <a:gd name="connsiteX12" fmla="*/ 3553733 w 4390346"/>
              <a:gd name="connsiteY12" fmla="*/ 3048 h 46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0346" h="4693920">
                <a:moveTo>
                  <a:pt x="3553733" y="0"/>
                </a:moveTo>
                <a:lnTo>
                  <a:pt x="4390346" y="0"/>
                </a:lnTo>
                <a:lnTo>
                  <a:pt x="4390346" y="4690872"/>
                </a:lnTo>
                <a:lnTo>
                  <a:pt x="3721482" y="4690872"/>
                </a:lnTo>
                <a:lnTo>
                  <a:pt x="3721482" y="4693920"/>
                </a:lnTo>
                <a:lnTo>
                  <a:pt x="197252" y="4693920"/>
                </a:lnTo>
                <a:lnTo>
                  <a:pt x="167017" y="4690872"/>
                </a:lnTo>
                <a:lnTo>
                  <a:pt x="0" y="4690872"/>
                </a:lnTo>
                <a:lnTo>
                  <a:pt x="0" y="4232970"/>
                </a:lnTo>
                <a:lnTo>
                  <a:pt x="1" y="4232970"/>
                </a:lnTo>
                <a:lnTo>
                  <a:pt x="1" y="200299"/>
                </a:lnTo>
                <a:cubicBezTo>
                  <a:pt x="1" y="91360"/>
                  <a:pt x="88313" y="3048"/>
                  <a:pt x="197252" y="3048"/>
                </a:cubicBezTo>
                <a:lnTo>
                  <a:pt x="3553733" y="3048"/>
                </a:lnTo>
                <a:close/>
              </a:path>
            </a:pathLst>
          </a:custGeom>
        </p:spPr>
        <p:txBody>
          <a:bodyPr wrap="square">
            <a:noAutofit/>
          </a:bodyPr>
          <a:lstStyle>
            <a:lvl1pPr marL="4572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77647051"/>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Accent">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361114" y="1317171"/>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33147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1pPr>
            <a:lvl2pPr marL="6515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8801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106299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1245870" indent="-28575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13" name="Content Placeholder 12">
            <a:extLst>
              <a:ext uri="{FF2B5EF4-FFF2-40B4-BE49-F238E27FC236}">
                <a16:creationId xmlns:a16="http://schemas.microsoft.com/office/drawing/2014/main" id="{120B2A3A-FF4C-298C-0165-DB61E8935F68}"/>
              </a:ext>
            </a:extLst>
          </p:cNvPr>
          <p:cNvSpPr>
            <a:spLocks noGrp="1"/>
          </p:cNvSpPr>
          <p:nvPr>
            <p:ph sz="quarter" idx="15"/>
          </p:nvPr>
        </p:nvSpPr>
        <p:spPr>
          <a:xfrm>
            <a:off x="6094413" y="2286000"/>
            <a:ext cx="556260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3288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dirty="0"/>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dirty="0"/>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dirty="0"/>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dirty="0"/>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b="1" kern="1200" dirty="0">
                <a:solidFill>
                  <a:schemeClr val="tx1">
                    <a:lumMod val="85000"/>
                    <a:lumOff val="15000"/>
                  </a:schemeClr>
                </a:solidFill>
                <a:latin typeface="+mn-lt"/>
                <a:ea typeface="+mn-lt"/>
                <a:cs typeface="+mn-lt"/>
              </a:defRPr>
            </a:lvl1pPr>
            <a:lvl2pPr marL="331470" indent="-285750">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Table Placeholder 8">
            <a:extLst>
              <a:ext uri="{FF2B5EF4-FFF2-40B4-BE49-F238E27FC236}">
                <a16:creationId xmlns:a16="http://schemas.microsoft.com/office/drawing/2014/main" id="{6EA47FDD-142D-1BE6-8057-A6CC1A71222C}"/>
              </a:ext>
            </a:extLst>
          </p:cNvPr>
          <p:cNvSpPr>
            <a:spLocks noGrp="1"/>
          </p:cNvSpPr>
          <p:nvPr>
            <p:ph type="tbl" sz="quarter" idx="13"/>
          </p:nvPr>
        </p:nvSpPr>
        <p:spPr>
          <a:xfrm>
            <a:off x="6094413" y="2286000"/>
            <a:ext cx="5558794" cy="3962400"/>
          </a:xfrm>
        </p:spPr>
        <p:txBody>
          <a:bodyPr/>
          <a:lstStyle>
            <a:lvl1pPr marL="45720" indent="0">
              <a:buNone/>
              <a:defRPr/>
            </a:lvl1pPr>
          </a:lstStyle>
          <a:p>
            <a:r>
              <a:rPr lang="en-US"/>
              <a:t>Click icon to add table</a:t>
            </a:r>
            <a:endParaRPr lang="en-US" dirty="0"/>
          </a:p>
        </p:txBody>
      </p:sp>
    </p:spTree>
    <p:extLst>
      <p:ext uri="{BB962C8B-B14F-4D97-AF65-F5344CB8AC3E}">
        <p14:creationId xmlns:p14="http://schemas.microsoft.com/office/powerpoint/2010/main" val="20503946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78" r:id="rId1"/>
    <p:sldLayoutId id="2147483672" r:id="rId2"/>
    <p:sldLayoutId id="2147483695" r:id="rId3"/>
    <p:sldLayoutId id="2147483685" r:id="rId4"/>
    <p:sldLayoutId id="2147483662" r:id="rId5"/>
    <p:sldLayoutId id="2147483682" r:id="rId6"/>
    <p:sldLayoutId id="2147483696" r:id="rId7"/>
    <p:sldLayoutId id="2147483693" r:id="rId8"/>
    <p:sldLayoutId id="2147483692" r:id="rId9"/>
    <p:sldLayoutId id="2147483676" r:id="rId10"/>
    <p:sldLayoutId id="2147483665" r:id="rId11"/>
    <p:sldLayoutId id="2147483688" r:id="rId12"/>
    <p:sldLayoutId id="2147483686" r:id="rId13"/>
  </p:sldLayoutIdLst>
  <p:hf hdr="0" ftr="0" dt="0"/>
  <p:txStyles>
    <p:titleStyle>
      <a:lvl1pPr algn="l" defTabSz="914400" rtl="0" eaLnBrk="1" latinLnBrk="0" hangingPunct="1">
        <a:lnSpc>
          <a:spcPct val="80000"/>
        </a:lnSpc>
        <a:spcBef>
          <a:spcPct val="0"/>
        </a:spcBef>
        <a:buNone/>
        <a:defRPr sz="3600" b="1" kern="1200">
          <a:solidFill>
            <a:schemeClr val="tx1">
              <a:lumMod val="85000"/>
              <a:lumOff val="1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85000"/>
              <a:lumOff val="1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85000"/>
              <a:lumOff val="1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85000"/>
              <a:lumOff val="1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1026" name="Picture 2" descr="Amazon E-commerce Company Wallpaper">
            <a:extLst>
              <a:ext uri="{FF2B5EF4-FFF2-40B4-BE49-F238E27FC236}">
                <a16:creationId xmlns:a16="http://schemas.microsoft.com/office/drawing/2014/main" id="{5F5578B8-70F6-480C-C5E5-5961F705E59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2451" y="0"/>
            <a:ext cx="12188825" cy="685641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189756" y="188228"/>
            <a:ext cx="10287000" cy="2564904"/>
          </a:xfrm>
        </p:spPr>
        <p:txBody>
          <a:bodyPr anchor="b">
            <a:normAutofit/>
          </a:bodyPr>
          <a:lstStyle/>
          <a:p>
            <a:r>
              <a:rPr lang="en-IN" dirty="0">
                <a:solidFill>
                  <a:schemeClr val="accent3">
                    <a:lumMod val="60000"/>
                    <a:lumOff val="40000"/>
                  </a:schemeClr>
                </a:solidFill>
              </a:rPr>
              <a:t>Amazon Sales Dashboard Report</a:t>
            </a:r>
            <a:endParaRPr lang="en-US" dirty="0">
              <a:solidFill>
                <a:schemeClr val="accent3">
                  <a:lumMod val="60000"/>
                  <a:lumOff val="40000"/>
                </a:schemeClr>
              </a:solidFill>
            </a:endParaRPr>
          </a:p>
        </p:txBody>
      </p:sp>
      <p:sp>
        <p:nvSpPr>
          <p:cNvPr id="3" name="Content Placeholder 2"/>
          <p:cNvSpPr>
            <a:spLocks noGrp="1"/>
          </p:cNvSpPr>
          <p:nvPr>
            <p:ph type="body" sz="quarter" idx="10"/>
          </p:nvPr>
        </p:nvSpPr>
        <p:spPr>
          <a:xfrm>
            <a:off x="179153" y="5229200"/>
            <a:ext cx="10287000" cy="1501432"/>
          </a:xfrm>
        </p:spPr>
        <p:txBody>
          <a:bodyPr>
            <a:normAutofit/>
          </a:bodyPr>
          <a:lstStyle/>
          <a:p>
            <a:r>
              <a:rPr lang="en-US" b="1" dirty="0">
                <a:solidFill>
                  <a:schemeClr val="accent3">
                    <a:lumMod val="60000"/>
                    <a:lumOff val="40000"/>
                  </a:schemeClr>
                </a:solidFill>
              </a:rPr>
              <a:t>An overview of key sales metrics and insights</a:t>
            </a:r>
          </a:p>
          <a:p>
            <a:r>
              <a:rPr lang="en-US" sz="1800" b="1" dirty="0">
                <a:solidFill>
                  <a:schemeClr val="accent3">
                    <a:lumMod val="60000"/>
                    <a:lumOff val="40000"/>
                  </a:schemeClr>
                </a:solidFill>
              </a:rPr>
              <a:t>Suraj Kashid</a:t>
            </a:r>
          </a:p>
          <a:p>
            <a:r>
              <a:rPr lang="en-US" sz="1800" b="1" dirty="0">
                <a:solidFill>
                  <a:schemeClr val="accent3">
                    <a:lumMod val="60000"/>
                    <a:lumOff val="40000"/>
                  </a:schemeClr>
                </a:solidFill>
              </a:rPr>
              <a:t>MB25</a:t>
            </a:r>
          </a:p>
        </p:txBody>
      </p:sp>
    </p:spTree>
    <p:extLst>
      <p:ext uri="{BB962C8B-B14F-4D97-AF65-F5344CB8AC3E}">
        <p14:creationId xmlns:p14="http://schemas.microsoft.com/office/powerpoint/2010/main" val="365812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1293812" y="609600"/>
            <a:ext cx="4914900" cy="1447800"/>
          </a:xfrm>
        </p:spPr>
        <p:txBody>
          <a:bodyPr anchor="t">
            <a:normAutofit/>
          </a:bodyPr>
          <a:lstStyle/>
          <a:p>
            <a:r>
              <a:rPr lang="en-US" sz="5400" dirty="0"/>
              <a:t>Thank you</a:t>
            </a:r>
          </a:p>
        </p:txBody>
      </p:sp>
      <p:sp>
        <p:nvSpPr>
          <p:cNvPr id="9" name="Slide Number Placeholder 2">
            <a:extLst>
              <a:ext uri="{FF2B5EF4-FFF2-40B4-BE49-F238E27FC236}">
                <a16:creationId xmlns:a16="http://schemas.microsoft.com/office/drawing/2014/main" id="{8BB14842-612D-D03F-5F26-E010D6602AA4}"/>
              </a:ext>
            </a:extLst>
          </p:cNvPr>
          <p:cNvSpPr>
            <a:spLocks noGrp="1"/>
          </p:cNvSpPr>
          <p:nvPr>
            <p:ph type="sldNum" sz="quarter" idx="12"/>
          </p:nvPr>
        </p:nvSpPr>
        <p:spPr>
          <a:xfrm>
            <a:off x="1" y="609600"/>
            <a:ext cx="760412" cy="381000"/>
          </a:xfrm>
        </p:spPr>
        <p:txBody>
          <a:bodyPr anchor="ctr">
            <a:normAutofit/>
          </a:bodyPr>
          <a:lstStyle/>
          <a:p>
            <a:pPr>
              <a:lnSpc>
                <a:spcPct val="90000"/>
              </a:lnSpc>
              <a:spcAft>
                <a:spcPts val="600"/>
              </a:spcAft>
            </a:pPr>
            <a:fld id="{AAEAE4A8-A6E5-453E-B946-FB774B73F48C}" type="slidenum">
              <a:rPr lang="en-US" sz="2000" smtClean="0"/>
              <a:pPr>
                <a:lnSpc>
                  <a:spcPct val="90000"/>
                </a:lnSpc>
                <a:spcAft>
                  <a:spcPts val="600"/>
                </a:spcAft>
              </a:pPr>
              <a:t>10</a:t>
            </a:fld>
            <a:endParaRPr lang="en-US" sz="2000"/>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3"/>
          </p:nvPr>
        </p:nvSpPr>
        <p:spPr>
          <a:xfrm>
            <a:off x="995572" y="3861048"/>
            <a:ext cx="4911725" cy="4267200"/>
          </a:xfrm>
        </p:spPr>
        <p:txBody>
          <a:bodyPr>
            <a:normAutofit/>
          </a:bodyPr>
          <a:lstStyle/>
          <a:p>
            <a:r>
              <a:rPr lang="en-US" b="1" dirty="0"/>
              <a:t>Suraj Kashid</a:t>
            </a:r>
          </a:p>
          <a:p>
            <a:r>
              <a:rPr lang="en-US" b="1" dirty="0"/>
              <a:t>MB25</a:t>
            </a:r>
          </a:p>
        </p:txBody>
      </p:sp>
      <p:pic>
        <p:nvPicPr>
          <p:cNvPr id="8196" name="Picture 4" descr="Amazon Thank You Card Design, Product Insert, Package Insert by Sayed  Pritom on Dribbble">
            <a:extLst>
              <a:ext uri="{FF2B5EF4-FFF2-40B4-BE49-F238E27FC236}">
                <a16:creationId xmlns:a16="http://schemas.microsoft.com/office/drawing/2014/main" id="{BA89F573-C1DE-C87D-2AA7-9AA5866ED1A9}"/>
              </a:ext>
            </a:extLst>
          </p:cNvPr>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590356" y="679600"/>
            <a:ext cx="6414122" cy="5568800"/>
          </a:xfrm>
          <a:prstGeom prst="rect">
            <a:avLst/>
          </a:prstGeom>
          <a:solidFill>
            <a:srgbClr val="FFFFFF"/>
          </a:solidFill>
        </p:spPr>
      </p:pic>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9B989A75-8BF6-6DE9-1AB9-424401DB3926}"/>
              </a:ext>
            </a:extLst>
          </p:cNvPr>
          <p:cNvSpPr>
            <a:spLocks noGrp="1"/>
          </p:cNvSpPr>
          <p:nvPr>
            <p:ph type="title"/>
          </p:nvPr>
        </p:nvSpPr>
        <p:spPr>
          <a:xfrm>
            <a:off x="189756" y="3861048"/>
            <a:ext cx="6595199" cy="3672408"/>
          </a:xfrm>
        </p:spPr>
        <p:txBody>
          <a:bodyPr anchor="b">
            <a:normAutofit fontScale="90000"/>
          </a:bodyPr>
          <a:lstStyle/>
          <a:p>
            <a:pPr>
              <a:lnSpc>
                <a:spcPct val="90000"/>
              </a:lnSpc>
            </a:pPr>
            <a:r>
              <a:rPr lang="en-US" sz="2700" b="1" dirty="0">
                <a:latin typeface="Arial" panose="020B0604020202020204" pitchFamily="34" charset="0"/>
                <a:cs typeface="Arial" panose="020B0604020202020204" pitchFamily="34" charset="0"/>
              </a:rPr>
              <a:t>Objective:</a:t>
            </a:r>
            <a:br>
              <a:rPr lang="en-US" sz="2300" b="1" dirty="0">
                <a:latin typeface="Arial" panose="020B0604020202020204" pitchFamily="34" charset="0"/>
                <a:cs typeface="Arial" panose="020B0604020202020204" pitchFamily="34" charset="0"/>
              </a:rPr>
            </a:br>
            <a:br>
              <a:rPr lang="en-US" sz="2300" b="1" dirty="0">
                <a:latin typeface="Arial" panose="020B0604020202020204" pitchFamily="34" charset="0"/>
                <a:cs typeface="Arial" panose="020B0604020202020204" pitchFamily="34" charset="0"/>
              </a:rPr>
            </a:br>
            <a:endParaRPr lang="en-US" sz="2200" b="1" dirty="0">
              <a:latin typeface="Arial" panose="020B0604020202020204" pitchFamily="34" charset="0"/>
              <a:cs typeface="Arial" panose="020B0604020202020204" pitchFamily="34" charset="0"/>
            </a:endParaRPr>
          </a:p>
          <a:p>
            <a:pPr>
              <a:lnSpc>
                <a:spcPct val="90000"/>
              </a:lnSpc>
            </a:pPr>
            <a:r>
              <a:rPr lang="en-US" sz="2200" b="0" dirty="0">
                <a:latin typeface="Arial" panose="020B0604020202020204" pitchFamily="34" charset="0"/>
                <a:cs typeface="Arial" panose="020B0604020202020204" pitchFamily="34" charset="0"/>
              </a:rPr>
              <a:t>The objective of this dashboard is to provide a comprehensive overview of Amazon sales performance by tracking key sales metrics. </a:t>
            </a:r>
            <a:br>
              <a:rPr lang="en-US" sz="2200" b="0" dirty="0">
                <a:latin typeface="Arial" panose="020B0604020202020204" pitchFamily="34" charset="0"/>
                <a:cs typeface="Arial" panose="020B0604020202020204" pitchFamily="34" charset="0"/>
              </a:rPr>
            </a:br>
            <a:br>
              <a:rPr lang="en-US" sz="2200" b="0" dirty="0">
                <a:latin typeface="Arial" panose="020B0604020202020204" pitchFamily="34" charset="0"/>
                <a:cs typeface="Arial" panose="020B0604020202020204" pitchFamily="34" charset="0"/>
              </a:rPr>
            </a:br>
            <a:endParaRPr lang="en-US" sz="2200" b="0" dirty="0">
              <a:latin typeface="Arial" panose="020B0604020202020204" pitchFamily="34" charset="0"/>
              <a:cs typeface="Arial" panose="020B0604020202020204" pitchFamily="34" charset="0"/>
            </a:endParaRPr>
          </a:p>
          <a:p>
            <a:pPr>
              <a:lnSpc>
                <a:spcPct val="90000"/>
              </a:lnSpc>
            </a:pPr>
            <a:r>
              <a:rPr lang="en-US" sz="2200" b="0" dirty="0">
                <a:latin typeface="Arial" panose="020B0604020202020204" pitchFamily="34" charset="0"/>
                <a:cs typeface="Arial" panose="020B0604020202020204" pitchFamily="34" charset="0"/>
              </a:rPr>
              <a:t>These metrics include Total Revenue, Average Order Value, Unique SKUs, Order Quantity by Month, and Order Fulfillment by Channel. </a:t>
            </a:r>
            <a:br>
              <a:rPr lang="en-US" sz="2200" b="0" dirty="0">
                <a:latin typeface="Arial" panose="020B0604020202020204" pitchFamily="34" charset="0"/>
                <a:cs typeface="Arial" panose="020B0604020202020204" pitchFamily="34" charset="0"/>
              </a:rPr>
            </a:br>
            <a:br>
              <a:rPr lang="en-US" sz="2200" b="0" dirty="0">
                <a:latin typeface="Arial" panose="020B0604020202020204" pitchFamily="34" charset="0"/>
                <a:cs typeface="Arial" panose="020B0604020202020204" pitchFamily="34" charset="0"/>
              </a:rPr>
            </a:br>
            <a:endParaRPr lang="en-US" sz="2200" b="0" dirty="0">
              <a:latin typeface="Arial" panose="020B0604020202020204" pitchFamily="34" charset="0"/>
              <a:cs typeface="Arial" panose="020B0604020202020204" pitchFamily="34" charset="0"/>
            </a:endParaRPr>
          </a:p>
          <a:p>
            <a:pPr>
              <a:lnSpc>
                <a:spcPct val="90000"/>
              </a:lnSpc>
            </a:pPr>
            <a:r>
              <a:rPr lang="en-US" sz="2200" b="0" dirty="0">
                <a:latin typeface="Arial" panose="020B0604020202020204" pitchFamily="34" charset="0"/>
                <a:cs typeface="Arial" panose="020B0604020202020204" pitchFamily="34" charset="0"/>
              </a:rPr>
              <a:t>The dashboard aims to offer actionable insights that can help identify areas for improvement in sales performance, operational efficiency, and customer satisfaction across various product categories and regions.</a:t>
            </a:r>
            <a:br>
              <a:rPr lang="en-US" sz="2200" b="0" dirty="0">
                <a:latin typeface="Arial" panose="020B0604020202020204" pitchFamily="34" charset="0"/>
                <a:cs typeface="Arial" panose="020B0604020202020204" pitchFamily="34" charset="0"/>
              </a:rPr>
            </a:br>
            <a:br>
              <a:rPr lang="en-US" sz="2300" b="0" dirty="0">
                <a:latin typeface="Arial" panose="020B0604020202020204" pitchFamily="34" charset="0"/>
                <a:cs typeface="Arial" panose="020B0604020202020204" pitchFamily="34" charset="0"/>
              </a:rPr>
            </a:br>
            <a:br>
              <a:rPr lang="en-US" sz="2300" b="0" dirty="0">
                <a:latin typeface="Arial" panose="020B0604020202020204" pitchFamily="34" charset="0"/>
                <a:cs typeface="Arial" panose="020B0604020202020204" pitchFamily="34" charset="0"/>
              </a:rPr>
            </a:br>
            <a:br>
              <a:rPr lang="en-US" sz="2300" b="0" dirty="0">
                <a:latin typeface="Arial" panose="020B0604020202020204" pitchFamily="34" charset="0"/>
                <a:cs typeface="Arial" panose="020B0604020202020204" pitchFamily="34" charset="0"/>
              </a:rPr>
            </a:br>
            <a:br>
              <a:rPr lang="en-US" sz="2300" b="0" dirty="0">
                <a:latin typeface="Arial" panose="020B0604020202020204" pitchFamily="34" charset="0"/>
                <a:cs typeface="Arial" panose="020B0604020202020204" pitchFamily="34" charset="0"/>
              </a:rPr>
            </a:br>
            <a:br>
              <a:rPr lang="en-US" sz="2300" b="0" dirty="0">
                <a:latin typeface="Arial" panose="020B0604020202020204" pitchFamily="34" charset="0"/>
                <a:cs typeface="Arial" panose="020B0604020202020204" pitchFamily="34" charset="0"/>
              </a:rPr>
            </a:br>
            <a:br>
              <a:rPr lang="en-US" sz="2300" b="0" dirty="0">
                <a:latin typeface="Arial" panose="020B0604020202020204" pitchFamily="34" charset="0"/>
                <a:cs typeface="Arial" panose="020B0604020202020204" pitchFamily="34" charset="0"/>
              </a:rPr>
            </a:br>
            <a:endParaRPr lang="en-US" sz="2300" b="0" dirty="0">
              <a:latin typeface="Arial" panose="020B0604020202020204" pitchFamily="34" charset="0"/>
              <a:cs typeface="Arial" panose="020B0604020202020204" pitchFamily="34" charset="0"/>
            </a:endParaRPr>
          </a:p>
        </p:txBody>
      </p:sp>
      <p:pic>
        <p:nvPicPr>
          <p:cNvPr id="2050" name="Picture 2" descr="Phone Wallpaper ">
            <a:extLst>
              <a:ext uri="{FF2B5EF4-FFF2-40B4-BE49-F238E27FC236}">
                <a16:creationId xmlns:a16="http://schemas.microsoft.com/office/drawing/2014/main" id="{28CB9529-1E8B-E38A-FFD8-84992D6EC147}"/>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t="15503" r="1" b="23881"/>
          <a:stretch/>
        </p:blipFill>
        <p:spPr bwMode="auto">
          <a:xfrm>
            <a:off x="8119745" y="990600"/>
            <a:ext cx="4069080" cy="4384979"/>
          </a:xfrm>
          <a:prstGeom prst="rect">
            <a:avLst/>
          </a:prstGeom>
          <a:solidFill>
            <a:srgbClr val="FFFFFF"/>
          </a:solidFill>
        </p:spPr>
      </p:pic>
    </p:spTree>
    <p:extLst>
      <p:ext uri="{BB962C8B-B14F-4D97-AF65-F5344CB8AC3E}">
        <p14:creationId xmlns:p14="http://schemas.microsoft.com/office/powerpoint/2010/main" val="180890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44A93B20-3428-436A-347F-2BEA75A9DA38}"/>
              </a:ext>
            </a:extLst>
          </p:cNvPr>
          <p:cNvGraphicFramePr/>
          <p:nvPr>
            <p:extLst>
              <p:ext uri="{D42A27DB-BD31-4B8C-83A1-F6EECF244321}">
                <p14:modId xmlns:p14="http://schemas.microsoft.com/office/powerpoint/2010/main" val="3526577733"/>
              </p:ext>
            </p:extLst>
          </p:nvPr>
        </p:nvGraphicFramePr>
        <p:xfrm>
          <a:off x="477788" y="476672"/>
          <a:ext cx="10950625" cy="57717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6413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609600"/>
            <a:ext cx="4914900" cy="1447800"/>
          </a:xfrm>
        </p:spPr>
        <p:txBody>
          <a:bodyPr anchor="t">
            <a:normAutofit/>
          </a:bodyPr>
          <a:lstStyle/>
          <a:p>
            <a:r>
              <a:rPr lang="en-IN" dirty="0"/>
              <a:t>Overview:</a:t>
            </a:r>
            <a:endParaRPr lang="en-US" dirty="0"/>
          </a:p>
        </p:txBody>
      </p:sp>
      <p:sp>
        <p:nvSpPr>
          <p:cNvPr id="14" name="Slide Number Placeholder 13">
            <a:extLst>
              <a:ext uri="{FF2B5EF4-FFF2-40B4-BE49-F238E27FC236}">
                <a16:creationId xmlns:a16="http://schemas.microsoft.com/office/drawing/2014/main" id="{7B95A416-05FC-CE36-FB78-577BDA375306}"/>
              </a:ext>
            </a:extLst>
          </p:cNvPr>
          <p:cNvSpPr>
            <a:spLocks noGrp="1"/>
          </p:cNvSpPr>
          <p:nvPr>
            <p:ph type="sldNum" sz="quarter" idx="12"/>
          </p:nvPr>
        </p:nvSpPr>
        <p:spPr>
          <a:xfrm>
            <a:off x="1" y="609600"/>
            <a:ext cx="760412" cy="381000"/>
          </a:xfrm>
        </p:spPr>
        <p:txBody>
          <a:bodyPr anchor="ctr">
            <a:normAutofit/>
          </a:bodyPr>
          <a:lstStyle/>
          <a:p>
            <a:pPr>
              <a:lnSpc>
                <a:spcPct val="90000"/>
              </a:lnSpc>
              <a:spcAft>
                <a:spcPts val="600"/>
              </a:spcAft>
            </a:pPr>
            <a:fld id="{AAEAE4A8-A6E5-453E-B946-FB774B73F48C}" type="slidenum">
              <a:rPr lang="en-US" sz="2000" smtClean="0"/>
              <a:pPr>
                <a:lnSpc>
                  <a:spcPct val="90000"/>
                </a:lnSpc>
                <a:spcAft>
                  <a:spcPts val="600"/>
                </a:spcAft>
              </a:pPr>
              <a:t>4</a:t>
            </a:fld>
            <a:endParaRPr lang="en-US" sz="2000"/>
          </a:p>
        </p:txBody>
      </p:sp>
      <p:sp>
        <p:nvSpPr>
          <p:cNvPr id="3" name="Content Placeholder 2"/>
          <p:cNvSpPr>
            <a:spLocks noGrp="1"/>
          </p:cNvSpPr>
          <p:nvPr>
            <p:ph idx="1"/>
          </p:nvPr>
        </p:nvSpPr>
        <p:spPr>
          <a:xfrm>
            <a:off x="799480" y="1700808"/>
            <a:ext cx="5582964" cy="4896544"/>
          </a:xfrm>
        </p:spPr>
        <p:txBody>
          <a:bodyPr vert="horz" lIns="91440" tIns="45720" rIns="91440" bIns="45720" rtlCol="0">
            <a:noAutofit/>
          </a:bodyPr>
          <a:lstStyle/>
          <a:p>
            <a:pPr>
              <a:lnSpc>
                <a:spcPct val="100000"/>
              </a:lnSpc>
            </a:pPr>
            <a:r>
              <a:rPr lang="en-US" dirty="0"/>
              <a:t>The dashboard is designed to track and visualize key sales metrics critical to understanding Amazon’s sales performance. The primary metrics include:</a:t>
            </a:r>
          </a:p>
          <a:p>
            <a:pPr>
              <a:lnSpc>
                <a:spcPct val="100000"/>
              </a:lnSpc>
              <a:buFont typeface="Arial" panose="020B0604020202020204" pitchFamily="34" charset="0"/>
              <a:buChar char="•"/>
            </a:pPr>
            <a:r>
              <a:rPr lang="en-US" b="1" dirty="0"/>
              <a:t>Total Revenue:</a:t>
            </a:r>
            <a:r>
              <a:rPr lang="en-US" dirty="0"/>
              <a:t> Captures the overall financial performance.</a:t>
            </a:r>
          </a:p>
          <a:p>
            <a:pPr>
              <a:lnSpc>
                <a:spcPct val="100000"/>
              </a:lnSpc>
              <a:buFont typeface="Arial" panose="020B0604020202020204" pitchFamily="34" charset="0"/>
              <a:buChar char="•"/>
            </a:pPr>
            <a:r>
              <a:rPr lang="en-US" b="1" dirty="0"/>
              <a:t>Average Order Value:</a:t>
            </a:r>
            <a:r>
              <a:rPr lang="en-US" dirty="0"/>
              <a:t> Provides insights into customer spending patterns per order.</a:t>
            </a:r>
          </a:p>
          <a:p>
            <a:pPr>
              <a:lnSpc>
                <a:spcPct val="100000"/>
              </a:lnSpc>
              <a:buFont typeface="Arial" panose="020B0604020202020204" pitchFamily="34" charset="0"/>
              <a:buChar char="•"/>
            </a:pPr>
            <a:r>
              <a:rPr lang="en-US" b="1" dirty="0"/>
              <a:t>Unique SKUs:</a:t>
            </a:r>
            <a:r>
              <a:rPr lang="en-US" dirty="0"/>
              <a:t> Indicates product diversity and inventory breadth.</a:t>
            </a:r>
          </a:p>
          <a:p>
            <a:pPr>
              <a:lnSpc>
                <a:spcPct val="100000"/>
              </a:lnSpc>
              <a:buFont typeface="Arial" panose="020B0604020202020204" pitchFamily="34" charset="0"/>
              <a:buChar char="•"/>
            </a:pPr>
            <a:r>
              <a:rPr lang="en-US" b="1" dirty="0"/>
              <a:t>Order Fulfillment:</a:t>
            </a:r>
            <a:r>
              <a:rPr lang="en-US" dirty="0"/>
              <a:t> Highlights the efficiency of shipping processes across different fulfillment channels.</a:t>
            </a:r>
          </a:p>
        </p:txBody>
      </p:sp>
      <p:pic>
        <p:nvPicPr>
          <p:cNvPr id="3074" name="Picture 2" descr="Free Nescafe Cup Near Imac Stock Photo">
            <a:extLst>
              <a:ext uri="{FF2B5EF4-FFF2-40B4-BE49-F238E27FC236}">
                <a16:creationId xmlns:a16="http://schemas.microsoft.com/office/drawing/2014/main" id="{8DDEE460-B75E-DA18-7AA5-7AB46E7A8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039" r="5" b="5"/>
          <a:stretch/>
        </p:blipFill>
        <p:spPr bwMode="auto">
          <a:xfrm>
            <a:off x="7045945" y="2057400"/>
            <a:ext cx="4343400"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310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58B6BA-8AF7-57C9-855D-69BDC9DF37EE}"/>
              </a:ext>
            </a:extLst>
          </p:cNvPr>
          <p:cNvSpPr>
            <a:spLocks noGrp="1"/>
          </p:cNvSpPr>
          <p:nvPr>
            <p:ph type="sldNum" sz="quarter" idx="12"/>
          </p:nvPr>
        </p:nvSpPr>
        <p:spPr>
          <a:xfrm>
            <a:off x="1" y="609600"/>
            <a:ext cx="760412" cy="381000"/>
          </a:xfrm>
        </p:spPr>
        <p:txBody>
          <a:bodyPr anchor="ctr">
            <a:normAutofit/>
          </a:bodyPr>
          <a:lstStyle/>
          <a:p>
            <a:pPr>
              <a:lnSpc>
                <a:spcPct val="90000"/>
              </a:lnSpc>
              <a:spcAft>
                <a:spcPts val="600"/>
              </a:spcAft>
            </a:pPr>
            <a:fld id="{AAEAE4A8-A6E5-453E-B946-FB774B73F48C}" type="slidenum">
              <a:rPr lang="en-US" sz="2000" smtClean="0"/>
              <a:pPr>
                <a:lnSpc>
                  <a:spcPct val="90000"/>
                </a:lnSpc>
                <a:spcAft>
                  <a:spcPts val="600"/>
                </a:spcAft>
              </a:pPr>
              <a:t>5</a:t>
            </a:fld>
            <a:endParaRPr lang="en-US" sz="2000"/>
          </a:p>
        </p:txBody>
      </p:sp>
      <p:pic>
        <p:nvPicPr>
          <p:cNvPr id="7" name="Picture 6">
            <a:extLst>
              <a:ext uri="{FF2B5EF4-FFF2-40B4-BE49-F238E27FC236}">
                <a16:creationId xmlns:a16="http://schemas.microsoft.com/office/drawing/2014/main" id="{5472D3EC-AD7A-96E3-A2E2-16BB5619B9BC}"/>
              </a:ext>
            </a:extLst>
          </p:cNvPr>
          <p:cNvPicPr>
            <a:picLocks noChangeAspect="1"/>
          </p:cNvPicPr>
          <p:nvPr/>
        </p:nvPicPr>
        <p:blipFill>
          <a:blip r:embed="rId2"/>
          <a:srcRect r="29788" b="3"/>
          <a:stretch/>
        </p:blipFill>
        <p:spPr>
          <a:xfrm>
            <a:off x="94685" y="332656"/>
            <a:ext cx="6161267" cy="5915744"/>
          </a:xfrm>
          <a:prstGeom prst="rect">
            <a:avLst/>
          </a:prstGeom>
          <a:noFill/>
        </p:spPr>
      </p:pic>
      <p:pic>
        <p:nvPicPr>
          <p:cNvPr id="9" name="Picture 8">
            <a:extLst>
              <a:ext uri="{FF2B5EF4-FFF2-40B4-BE49-F238E27FC236}">
                <a16:creationId xmlns:a16="http://schemas.microsoft.com/office/drawing/2014/main" id="{5D701F36-CEFE-E912-21F6-5EE511ED50C4}"/>
              </a:ext>
            </a:extLst>
          </p:cNvPr>
          <p:cNvPicPr>
            <a:picLocks noChangeAspect="1"/>
          </p:cNvPicPr>
          <p:nvPr/>
        </p:nvPicPr>
        <p:blipFill>
          <a:blip r:embed="rId3"/>
          <a:srcRect r="15976" b="2"/>
          <a:stretch/>
        </p:blipFill>
        <p:spPr>
          <a:xfrm>
            <a:off x="6254317" y="116632"/>
            <a:ext cx="5999726" cy="5976664"/>
          </a:xfrm>
          <a:prstGeom prst="rect">
            <a:avLst/>
          </a:prstGeom>
          <a:noFill/>
        </p:spPr>
      </p:pic>
    </p:spTree>
    <p:extLst>
      <p:ext uri="{BB962C8B-B14F-4D97-AF65-F5344CB8AC3E}">
        <p14:creationId xmlns:p14="http://schemas.microsoft.com/office/powerpoint/2010/main" val="346662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6632"/>
            <a:ext cx="4914900" cy="720080"/>
          </a:xfrm>
        </p:spPr>
        <p:txBody>
          <a:bodyPr anchor="t">
            <a:normAutofit fontScale="90000"/>
          </a:bodyPr>
          <a:lstStyle/>
          <a:p>
            <a:r>
              <a:rPr lang="en-US" dirty="0"/>
              <a:t>Key Insights and Analysis</a:t>
            </a:r>
          </a:p>
        </p:txBody>
      </p:sp>
      <p:sp>
        <p:nvSpPr>
          <p:cNvPr id="3" name="Content Placeholder 2"/>
          <p:cNvSpPr>
            <a:spLocks noGrp="1"/>
          </p:cNvSpPr>
          <p:nvPr>
            <p:ph idx="1"/>
          </p:nvPr>
        </p:nvSpPr>
        <p:spPr>
          <a:xfrm>
            <a:off x="-15134" y="927216"/>
            <a:ext cx="6325570" cy="5598128"/>
          </a:xfrm>
        </p:spPr>
        <p:txBody>
          <a:bodyPr vert="horz" lIns="91440" tIns="45720" rIns="91440" bIns="45720" rtlCol="0">
            <a:normAutofit/>
          </a:bodyPr>
          <a:lstStyle/>
          <a:p>
            <a:pPr>
              <a:lnSpc>
                <a:spcPct val="100000"/>
              </a:lnSpc>
            </a:pPr>
            <a:r>
              <a:rPr lang="en-US" sz="2000" b="1" dirty="0"/>
              <a:t>Trends and Insights:</a:t>
            </a:r>
          </a:p>
          <a:p>
            <a:pPr>
              <a:lnSpc>
                <a:spcPct val="100000"/>
              </a:lnSpc>
              <a:buFont typeface="Arial" panose="020B0604020202020204" pitchFamily="34" charset="0"/>
              <a:buChar char="•"/>
            </a:pPr>
            <a:r>
              <a:rPr lang="en-US" b="1" dirty="0"/>
              <a:t>Trends:</a:t>
            </a:r>
            <a:r>
              <a:rPr lang="en-US" dirty="0"/>
              <a:t> A notable trend is observed with a sharp increase in sales during March, followed by a steady performance in subsequent months. </a:t>
            </a:r>
          </a:p>
          <a:p>
            <a:pPr>
              <a:lnSpc>
                <a:spcPct val="100000"/>
              </a:lnSpc>
              <a:buFont typeface="Arial" panose="020B0604020202020204" pitchFamily="34" charset="0"/>
              <a:buChar char="•"/>
            </a:pPr>
            <a:r>
              <a:rPr lang="en-US" dirty="0"/>
              <a:t>This spike could be attributed to seasonal promotions, new product launches, or targeted marketing campaigns.</a:t>
            </a:r>
          </a:p>
          <a:p>
            <a:pPr>
              <a:lnSpc>
                <a:spcPct val="100000"/>
              </a:lnSpc>
              <a:buFont typeface="Arial" panose="020B0604020202020204" pitchFamily="34" charset="0"/>
              <a:buChar char="•"/>
            </a:pPr>
            <a:r>
              <a:rPr lang="en-US" b="1" dirty="0"/>
              <a:t>Category Performance:</a:t>
            </a:r>
            <a:r>
              <a:rPr lang="en-US" dirty="0"/>
              <a:t> The "Set" and "Kurta" categories contributed significantly to revenue, indicating high consumer demand for these products.</a:t>
            </a:r>
          </a:p>
          <a:p>
            <a:pPr>
              <a:lnSpc>
                <a:spcPct val="100000"/>
              </a:lnSpc>
              <a:buFont typeface="Arial" panose="020B0604020202020204" pitchFamily="34" charset="0"/>
              <a:buChar char="•"/>
            </a:pPr>
            <a:r>
              <a:rPr lang="en-US" b="1" dirty="0"/>
              <a:t>Regional Impact:</a:t>
            </a:r>
            <a:r>
              <a:rPr lang="en-US" dirty="0"/>
              <a:t> Major cities like Bengaluru and Hyderabad were key revenue drivers, suggesting strong market penetration in these areas.</a:t>
            </a:r>
          </a:p>
        </p:txBody>
      </p:sp>
      <p:pic>
        <p:nvPicPr>
          <p:cNvPr id="8" name="Picture 7" descr="A hand holding a card&#10;&#10;Description automatically generated">
            <a:extLst>
              <a:ext uri="{FF2B5EF4-FFF2-40B4-BE49-F238E27FC236}">
                <a16:creationId xmlns:a16="http://schemas.microsoft.com/office/drawing/2014/main" id="{CC19526B-5AE0-AC76-3ED3-C17041C7A14B}"/>
              </a:ext>
            </a:extLst>
          </p:cNvPr>
          <p:cNvPicPr>
            <a:picLocks noChangeAspect="1"/>
          </p:cNvPicPr>
          <p:nvPr/>
        </p:nvPicPr>
        <p:blipFill>
          <a:blip r:embed="rId2"/>
          <a:srcRect l="13640" r="7595" b="-2"/>
          <a:stretch/>
        </p:blipFill>
        <p:spPr>
          <a:xfrm>
            <a:off x="7045945" y="2057400"/>
            <a:ext cx="4343400"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a:noFill/>
        </p:spPr>
      </p:pic>
      <p:pic>
        <p:nvPicPr>
          <p:cNvPr id="10" name="Picture 9">
            <a:extLst>
              <a:ext uri="{FF2B5EF4-FFF2-40B4-BE49-F238E27FC236}">
                <a16:creationId xmlns:a16="http://schemas.microsoft.com/office/drawing/2014/main" id="{F86CDEBC-3C52-DF55-C49D-70E90C99453F}"/>
              </a:ext>
            </a:extLst>
          </p:cNvPr>
          <p:cNvPicPr>
            <a:picLocks noChangeAspect="1"/>
          </p:cNvPicPr>
          <p:nvPr/>
        </p:nvPicPr>
        <p:blipFill>
          <a:blip r:embed="rId3"/>
          <a:stretch>
            <a:fillRect/>
          </a:stretch>
        </p:blipFill>
        <p:spPr>
          <a:xfrm>
            <a:off x="6298128" y="101496"/>
            <a:ext cx="1495634" cy="1076475"/>
          </a:xfrm>
          <a:prstGeom prst="rect">
            <a:avLst/>
          </a:prstGeom>
        </p:spPr>
      </p:pic>
      <p:pic>
        <p:nvPicPr>
          <p:cNvPr id="12" name="Picture 11">
            <a:extLst>
              <a:ext uri="{FF2B5EF4-FFF2-40B4-BE49-F238E27FC236}">
                <a16:creationId xmlns:a16="http://schemas.microsoft.com/office/drawing/2014/main" id="{C551BC3C-09A4-311D-369A-DFDF9D95C1A6}"/>
              </a:ext>
            </a:extLst>
          </p:cNvPr>
          <p:cNvPicPr>
            <a:picLocks noChangeAspect="1"/>
          </p:cNvPicPr>
          <p:nvPr/>
        </p:nvPicPr>
        <p:blipFill>
          <a:blip r:embed="rId4"/>
          <a:stretch>
            <a:fillRect/>
          </a:stretch>
        </p:blipFill>
        <p:spPr>
          <a:xfrm>
            <a:off x="8326660" y="4941168"/>
            <a:ext cx="1981477" cy="809738"/>
          </a:xfrm>
          <a:prstGeom prst="rect">
            <a:avLst/>
          </a:prstGeom>
        </p:spPr>
      </p:pic>
    </p:spTree>
    <p:extLst>
      <p:ext uri="{BB962C8B-B14F-4D97-AF65-F5344CB8AC3E}">
        <p14:creationId xmlns:p14="http://schemas.microsoft.com/office/powerpoint/2010/main" val="338813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2" y="699263"/>
            <a:ext cx="6638528" cy="5911552"/>
          </a:xfrm>
        </p:spPr>
        <p:txBody>
          <a:bodyPr anchor="b">
            <a:noAutofit/>
          </a:bodyPr>
          <a:lstStyle/>
          <a:p>
            <a:r>
              <a:rPr lang="en-US" sz="2000" b="0" dirty="0">
                <a:latin typeface="Arial" panose="020B0604020202020204" pitchFamily="34" charset="0"/>
                <a:cs typeface="Arial" panose="020B0604020202020204" pitchFamily="34" charset="0"/>
              </a:rPr>
              <a:t>Marketing Strategy: Targeted Promotions: Focus on top-performing cities (e.g., Bengaluru) with customized offers.</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 Product Expansion: Leverage the popularity of high-performing categories by expanding the product range within "Set" and "Kurta.“</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Operational Efficiency: Fulfillment Optimization: Increase reliance on the more efficient fulfillment channel (Amazon) to reduce shipping delays.</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Seasonal </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Planning: Plan inventory and promotions around the observed peak months</a:t>
            </a:r>
            <a:br>
              <a:rPr lang="en-US" sz="2000" b="0" dirty="0">
                <a:latin typeface="Arial" panose="020B0604020202020204" pitchFamily="34" charset="0"/>
                <a:cs typeface="Arial" panose="020B0604020202020204" pitchFamily="34" charset="0"/>
              </a:rPr>
            </a:br>
            <a:endParaRPr lang="en-US" sz="2000" b="0" dirty="0">
              <a:latin typeface="Arial" panose="020B0604020202020204" pitchFamily="34" charset="0"/>
              <a:cs typeface="Arial" panose="020B0604020202020204" pitchFamily="34" charset="0"/>
            </a:endParaRPr>
          </a:p>
        </p:txBody>
      </p:sp>
      <p:pic>
        <p:nvPicPr>
          <p:cNvPr id="4098" name="Picture 2" descr="Free Blue and Green Pie Chart Stock Photo">
            <a:extLst>
              <a:ext uri="{FF2B5EF4-FFF2-40B4-BE49-F238E27FC236}">
                <a16:creationId xmlns:a16="http://schemas.microsoft.com/office/drawing/2014/main" id="{D9515307-559A-0EC7-978D-58E47940E83D}"/>
              </a:ext>
            </a:extLst>
          </p:cNvPr>
          <p:cNvPicPr>
            <a:picLocks noGrp="1" noChangeAspect="1" noChangeArrowheads="1"/>
          </p:cNvPicPr>
          <p:nvPr>
            <p:ph type="pic" sz="quarter" idx="15"/>
          </p:nvPr>
        </p:nvPicPr>
        <p:blipFill>
          <a:blip r:embed="rId2">
            <a:extLst>
              <a:ext uri="{28A0092B-C50C-407E-A947-70E740481C1C}">
                <a14:useLocalDpi xmlns:a14="http://schemas.microsoft.com/office/drawing/2010/main" val="0"/>
              </a:ext>
            </a:extLst>
          </a:blip>
          <a:srcRect l="35739" r="-2" b="-2"/>
          <a:stretch/>
        </p:blipFill>
        <p:spPr bwMode="auto">
          <a:xfrm>
            <a:off x="8119745" y="990600"/>
            <a:ext cx="4069080" cy="4384979"/>
          </a:xfrm>
          <a:prstGeom prst="rect">
            <a:avLst/>
          </a:prstGeom>
          <a:solidFill>
            <a:srgbClr val="FFFFFF"/>
          </a:solidFill>
        </p:spPr>
      </p:pic>
      <p:sp>
        <p:nvSpPr>
          <p:cNvPr id="5" name="TextBox 4">
            <a:extLst>
              <a:ext uri="{FF2B5EF4-FFF2-40B4-BE49-F238E27FC236}">
                <a16:creationId xmlns:a16="http://schemas.microsoft.com/office/drawing/2014/main" id="{99426651-745C-C63D-E483-58B86A902549}"/>
              </a:ext>
            </a:extLst>
          </p:cNvPr>
          <p:cNvSpPr txBox="1"/>
          <p:nvPr/>
        </p:nvSpPr>
        <p:spPr>
          <a:xfrm>
            <a:off x="0" y="393412"/>
            <a:ext cx="7560840" cy="584775"/>
          </a:xfrm>
          <a:prstGeom prst="rect">
            <a:avLst/>
          </a:prstGeom>
          <a:noFill/>
          <a:ln>
            <a:solidFill>
              <a:schemeClr val="bg2"/>
            </a:solidFill>
          </a:ln>
        </p:spPr>
        <p:txBody>
          <a:bodyPr wrap="square" rtlCol="0" anchor="ctr" anchorCtr="1">
            <a:spAutoFit/>
          </a:bodyPr>
          <a:lstStyle/>
          <a:p>
            <a:r>
              <a:rPr lang="en-IN" sz="3200" b="1" dirty="0"/>
              <a:t>Recommendations for Improvement</a:t>
            </a:r>
          </a:p>
        </p:txBody>
      </p:sp>
    </p:spTree>
    <p:extLst>
      <p:ext uri="{BB962C8B-B14F-4D97-AF65-F5344CB8AC3E}">
        <p14:creationId xmlns:p14="http://schemas.microsoft.com/office/powerpoint/2010/main" val="272877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FD532B-8324-861F-ED93-92EB8E7DD42E}"/>
              </a:ext>
            </a:extLst>
          </p:cNvPr>
          <p:cNvSpPr>
            <a:spLocks noGrp="1"/>
          </p:cNvSpPr>
          <p:nvPr>
            <p:ph type="title"/>
          </p:nvPr>
        </p:nvSpPr>
        <p:spPr>
          <a:xfrm>
            <a:off x="531812" y="495300"/>
            <a:ext cx="4572000" cy="5867400"/>
          </a:xfrm>
        </p:spPr>
        <p:txBody>
          <a:bodyPr anchor="ctr">
            <a:normAutofit/>
          </a:bodyPr>
          <a:lstStyle/>
          <a:p>
            <a:r>
              <a:rPr lang="en-IN" sz="4400" dirty="0"/>
              <a:t>Implementation Plan</a:t>
            </a:r>
            <a:endParaRPr lang="en-US" sz="4400" dirty="0"/>
          </a:p>
        </p:txBody>
      </p:sp>
      <p:sp>
        <p:nvSpPr>
          <p:cNvPr id="3" name="Content Placeholder 2">
            <a:extLst>
              <a:ext uri="{FF2B5EF4-FFF2-40B4-BE49-F238E27FC236}">
                <a16:creationId xmlns:a16="http://schemas.microsoft.com/office/drawing/2014/main" id="{D4017B39-8948-407E-1D29-B290C2F201D1}"/>
              </a:ext>
            </a:extLst>
          </p:cNvPr>
          <p:cNvSpPr>
            <a:spLocks noGrp="1"/>
          </p:cNvSpPr>
          <p:nvPr>
            <p:ph type="body" sz="quarter" idx="14"/>
          </p:nvPr>
        </p:nvSpPr>
        <p:spPr>
          <a:xfrm>
            <a:off x="6639718" y="620688"/>
            <a:ext cx="4855293" cy="5867400"/>
          </a:xfrm>
        </p:spPr>
        <p:txBody>
          <a:bodyPr anchor="ctr">
            <a:normAutofit/>
          </a:bodyPr>
          <a:lstStyle/>
          <a:p>
            <a:pPr lvl="3" eaLnBrk="0" fontAlgn="base" hangingPunct="0">
              <a:lnSpc>
                <a:spcPct val="100000"/>
              </a:lnSpc>
              <a:spcBef>
                <a:spcPct val="0"/>
              </a:spcBef>
              <a:spcAft>
                <a:spcPts val="600"/>
              </a:spcAft>
            </a:pPr>
            <a:r>
              <a:rPr lang="en-US" altLang="en-US" sz="1800" b="1" dirty="0"/>
              <a:t>    Short-Term Actions:</a:t>
            </a:r>
          </a:p>
          <a:p>
            <a:pPr marL="331470" indent="-285750" eaLnBrk="0" fontAlgn="base" hangingPunct="0">
              <a:lnSpc>
                <a:spcPct val="100000"/>
              </a:lnSpc>
              <a:spcBef>
                <a:spcPct val="0"/>
              </a:spcBef>
              <a:spcAft>
                <a:spcPts val="600"/>
              </a:spcAft>
              <a:buFont typeface="Wingdings" panose="05000000000000000000" pitchFamily="2" charset="2"/>
              <a:buChar char="Ø"/>
            </a:pPr>
            <a:endParaRPr lang="en-US" altLang="en-US" sz="1800" b="1" dirty="0"/>
          </a:p>
          <a:p>
            <a:pPr marL="651510" lvl="1" indent="-285750" eaLnBrk="0" fontAlgn="base" hangingPunct="0">
              <a:lnSpc>
                <a:spcPct val="100000"/>
              </a:lnSpc>
              <a:spcBef>
                <a:spcPct val="0"/>
              </a:spcBef>
              <a:spcAft>
                <a:spcPts val="600"/>
              </a:spcAft>
              <a:buFont typeface="Wingdings" panose="05000000000000000000" pitchFamily="2" charset="2"/>
              <a:buChar char="Ø"/>
            </a:pPr>
            <a:r>
              <a:rPr lang="en-US" altLang="en-US" sz="1800" b="1" dirty="0"/>
              <a:t>Launch city-specific marketing campaigns in top cities.</a:t>
            </a:r>
          </a:p>
          <a:p>
            <a:pPr marL="651510" lvl="1" indent="-285750" eaLnBrk="0" fontAlgn="base" hangingPunct="0">
              <a:lnSpc>
                <a:spcPct val="100000"/>
              </a:lnSpc>
              <a:spcBef>
                <a:spcPct val="0"/>
              </a:spcBef>
              <a:spcAft>
                <a:spcPts val="600"/>
              </a:spcAft>
              <a:buFont typeface="Wingdings" panose="05000000000000000000" pitchFamily="2" charset="2"/>
              <a:buChar char="Ø"/>
            </a:pPr>
            <a:r>
              <a:rPr lang="en-US" altLang="en-US" sz="1800" b="1" dirty="0"/>
              <a:t>Rebalance inventory to focus on fast-moving categories.</a:t>
            </a:r>
          </a:p>
          <a:p>
            <a:pPr marL="365760" eaLnBrk="0" fontAlgn="base" hangingPunct="0">
              <a:lnSpc>
                <a:spcPct val="100000"/>
              </a:lnSpc>
              <a:spcBef>
                <a:spcPct val="0"/>
              </a:spcBef>
              <a:spcAft>
                <a:spcPts val="600"/>
              </a:spcAft>
            </a:pPr>
            <a:endParaRPr lang="en-US" altLang="en-US" sz="1800" b="1" dirty="0"/>
          </a:p>
          <a:p>
            <a:pPr marL="365760" eaLnBrk="0" fontAlgn="base" hangingPunct="0">
              <a:lnSpc>
                <a:spcPct val="100000"/>
              </a:lnSpc>
              <a:spcBef>
                <a:spcPct val="0"/>
              </a:spcBef>
              <a:spcAft>
                <a:spcPts val="600"/>
              </a:spcAft>
            </a:pPr>
            <a:r>
              <a:rPr lang="en-US" altLang="en-US" sz="1800" b="1" dirty="0"/>
              <a:t>Long-Term Strategies:</a:t>
            </a:r>
          </a:p>
          <a:p>
            <a:pPr marL="651510" lvl="1" indent="-285750" eaLnBrk="0" fontAlgn="base" hangingPunct="0">
              <a:lnSpc>
                <a:spcPct val="100000"/>
              </a:lnSpc>
              <a:spcBef>
                <a:spcPct val="0"/>
              </a:spcBef>
              <a:spcAft>
                <a:spcPts val="600"/>
              </a:spcAft>
              <a:buFont typeface="Wingdings" panose="05000000000000000000" pitchFamily="2" charset="2"/>
              <a:buChar char="Ø"/>
            </a:pPr>
            <a:endParaRPr lang="en-US" altLang="en-US" sz="1800" b="1" dirty="0"/>
          </a:p>
          <a:p>
            <a:pPr marL="651510" lvl="1" indent="-285750" eaLnBrk="0" fontAlgn="base" hangingPunct="0">
              <a:lnSpc>
                <a:spcPct val="100000"/>
              </a:lnSpc>
              <a:spcBef>
                <a:spcPct val="0"/>
              </a:spcBef>
              <a:spcAft>
                <a:spcPts val="600"/>
              </a:spcAft>
              <a:buFont typeface="Wingdings" panose="05000000000000000000" pitchFamily="2" charset="2"/>
              <a:buChar char="Ø"/>
            </a:pPr>
            <a:r>
              <a:rPr lang="en-US" altLang="en-US" sz="1800" b="1" dirty="0"/>
              <a:t>Analyze fulfillment performance monthly to continually optimize shipping times.</a:t>
            </a:r>
          </a:p>
          <a:p>
            <a:pPr marL="651510" lvl="1" indent="-285750" eaLnBrk="0" fontAlgn="base" hangingPunct="0">
              <a:lnSpc>
                <a:spcPct val="100000"/>
              </a:lnSpc>
              <a:spcBef>
                <a:spcPct val="0"/>
              </a:spcBef>
              <a:spcAft>
                <a:spcPts val="600"/>
              </a:spcAft>
              <a:buFont typeface="Wingdings" panose="05000000000000000000" pitchFamily="2" charset="2"/>
              <a:buChar char="Ø"/>
            </a:pPr>
            <a:r>
              <a:rPr lang="en-US" altLang="en-US" sz="1800" b="1" dirty="0"/>
              <a:t>Develop a seasonal sales calendar based on historical trends.</a:t>
            </a:r>
            <a:endParaRPr kumimoji="0" lang="en-US" altLang="en-US" sz="1800" b="0" i="0" u="none" strike="noStrike" cap="none" normalizeH="0" baseline="0" dirty="0">
              <a:ln>
                <a:noFill/>
              </a:ln>
              <a:effectLst/>
            </a:endParaRPr>
          </a:p>
          <a:p>
            <a:pPr marL="651510" indent="-285750" eaLnBrk="0" fontAlgn="base" hangingPunct="0">
              <a:lnSpc>
                <a:spcPct val="100000"/>
              </a:lnSpc>
              <a:spcBef>
                <a:spcPct val="0"/>
              </a:spcBef>
              <a:spcAft>
                <a:spcPts val="600"/>
              </a:spcAft>
              <a:buFont typeface="Wingdings" panose="05000000000000000000" pitchFamily="2" charset="2"/>
              <a:buChar char="Ø"/>
            </a:pPr>
            <a:endParaRPr lang="en-US" altLang="en-US" sz="1800" b="1" dirty="0"/>
          </a:p>
        </p:txBody>
      </p:sp>
    </p:spTree>
    <p:extLst>
      <p:ext uri="{BB962C8B-B14F-4D97-AF65-F5344CB8AC3E}">
        <p14:creationId xmlns:p14="http://schemas.microsoft.com/office/powerpoint/2010/main" val="51689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717FE-BCED-84E0-51E6-EE31F0348F07}"/>
              </a:ext>
            </a:extLst>
          </p:cNvPr>
          <p:cNvSpPr>
            <a:spLocks noGrp="1"/>
          </p:cNvSpPr>
          <p:nvPr>
            <p:ph type="title"/>
          </p:nvPr>
        </p:nvSpPr>
        <p:spPr>
          <a:xfrm>
            <a:off x="1293812" y="609600"/>
            <a:ext cx="4914900" cy="1447800"/>
          </a:xfrm>
        </p:spPr>
        <p:txBody>
          <a:bodyPr vert="horz" lIns="91440" tIns="45720" rIns="91440" bIns="45720" rtlCol="0" anchor="t">
            <a:normAutofit/>
          </a:bodyPr>
          <a:lstStyle/>
          <a:p>
            <a:r>
              <a:rPr lang="en-IN" dirty="0"/>
              <a:t>Summary and Next Steps</a:t>
            </a:r>
            <a:endParaRPr lang="en-US" dirty="0"/>
          </a:p>
        </p:txBody>
      </p:sp>
      <p:sp>
        <p:nvSpPr>
          <p:cNvPr id="9" name="Slide Number Placeholder 2">
            <a:extLst>
              <a:ext uri="{FF2B5EF4-FFF2-40B4-BE49-F238E27FC236}">
                <a16:creationId xmlns:a16="http://schemas.microsoft.com/office/drawing/2014/main" id="{3CEB44AA-D884-6BC8-C9D6-F250278C22C9}"/>
              </a:ext>
            </a:extLst>
          </p:cNvPr>
          <p:cNvSpPr>
            <a:spLocks noGrp="1"/>
          </p:cNvSpPr>
          <p:nvPr>
            <p:ph type="sldNum" sz="quarter" idx="12"/>
          </p:nvPr>
        </p:nvSpPr>
        <p:spPr>
          <a:xfrm>
            <a:off x="1" y="609600"/>
            <a:ext cx="760412" cy="381000"/>
          </a:xfrm>
        </p:spPr>
        <p:txBody>
          <a:bodyPr vert="horz" lIns="91440" tIns="45720" rIns="91440" bIns="45720" rtlCol="0" anchor="ctr">
            <a:normAutofit/>
          </a:bodyPr>
          <a:lstStyle/>
          <a:p>
            <a:pPr>
              <a:lnSpc>
                <a:spcPct val="90000"/>
              </a:lnSpc>
              <a:spcAft>
                <a:spcPts val="600"/>
              </a:spcAft>
            </a:pPr>
            <a:fld id="{AAEAE4A8-A6E5-453E-B946-FB774B73F48C}" type="slidenum">
              <a:rPr lang="en-US" sz="2000" smtClean="0"/>
              <a:pPr>
                <a:lnSpc>
                  <a:spcPct val="90000"/>
                </a:lnSpc>
                <a:spcAft>
                  <a:spcPts val="600"/>
                </a:spcAft>
              </a:pPr>
              <a:t>9</a:t>
            </a:fld>
            <a:endParaRPr lang="en-US" sz="2000"/>
          </a:p>
        </p:txBody>
      </p:sp>
      <p:sp>
        <p:nvSpPr>
          <p:cNvPr id="5" name="Rectangle 1">
            <a:extLst>
              <a:ext uri="{FF2B5EF4-FFF2-40B4-BE49-F238E27FC236}">
                <a16:creationId xmlns:a16="http://schemas.microsoft.com/office/drawing/2014/main" id="{C2E8468B-56C0-12CC-4BE0-BFD57E8AEFAD}"/>
              </a:ext>
            </a:extLst>
          </p:cNvPr>
          <p:cNvSpPr>
            <a:spLocks noChangeArrowheads="1"/>
          </p:cNvSpPr>
          <p:nvPr/>
        </p:nvSpPr>
        <p:spPr bwMode="auto">
          <a:xfrm>
            <a:off x="1293812" y="2286000"/>
            <a:ext cx="4911725" cy="426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45720" marR="0" lvl="0" fontAlgn="base">
              <a:lnSpc>
                <a:spcPct val="110000"/>
              </a:lnSpc>
              <a:spcBef>
                <a:spcPts val="1800"/>
              </a:spcBef>
              <a:spcAft>
                <a:spcPct val="0"/>
              </a:spcAft>
              <a:buClr>
                <a:schemeClr val="tx1">
                  <a:lumMod val="65000"/>
                  <a:lumOff val="35000"/>
                </a:schemeClr>
              </a:buClr>
              <a:buSzPct val="80000"/>
              <a:tabLst/>
            </a:pPr>
            <a:r>
              <a:rPr kumimoji="0" lang="en-US" altLang="en-US" b="1" i="0" u="none" strike="noStrike" cap="none" normalizeH="0" baseline="0">
                <a:ln>
                  <a:noFill/>
                </a:ln>
                <a:solidFill>
                  <a:schemeClr val="tx1">
                    <a:lumMod val="85000"/>
                    <a:lumOff val="15000"/>
                  </a:schemeClr>
                </a:solidFill>
                <a:effectLst/>
                <a:ea typeface="+mn-lt"/>
                <a:cs typeface="+mn-lt"/>
              </a:rPr>
              <a:t>Summary:</a:t>
            </a:r>
            <a:r>
              <a:rPr kumimoji="0" lang="en-US" altLang="en-US" b="0" i="0" u="none" strike="noStrike" cap="none" normalizeH="0" baseline="0">
                <a:ln>
                  <a:noFill/>
                </a:ln>
                <a:solidFill>
                  <a:schemeClr val="tx1">
                    <a:lumMod val="85000"/>
                    <a:lumOff val="15000"/>
                  </a:schemeClr>
                </a:solidFill>
                <a:effectLst/>
                <a:ea typeface="+mn-lt"/>
                <a:cs typeface="+mn-lt"/>
              </a:rPr>
              <a:t> Reinforce the key insights and how they address the initial challenges. Highlight the recommended strategies.</a:t>
            </a:r>
          </a:p>
          <a:p>
            <a:pPr marL="45720" marR="0" lvl="0" fontAlgn="base">
              <a:lnSpc>
                <a:spcPct val="110000"/>
              </a:lnSpc>
              <a:spcBef>
                <a:spcPts val="1800"/>
              </a:spcBef>
              <a:spcAft>
                <a:spcPct val="0"/>
              </a:spcAft>
              <a:buClr>
                <a:schemeClr val="tx1">
                  <a:lumMod val="65000"/>
                  <a:lumOff val="35000"/>
                </a:schemeClr>
              </a:buClr>
              <a:buSzPct val="80000"/>
              <a:tabLst/>
            </a:pPr>
            <a:endParaRPr lang="en-US" altLang="en-US">
              <a:solidFill>
                <a:schemeClr val="tx1">
                  <a:lumMod val="85000"/>
                  <a:lumOff val="15000"/>
                </a:schemeClr>
              </a:solidFill>
              <a:ea typeface="+mn-lt"/>
              <a:cs typeface="+mn-lt"/>
            </a:endParaRPr>
          </a:p>
          <a:p>
            <a:pPr marL="45720" marR="0" lvl="0" fontAlgn="base">
              <a:lnSpc>
                <a:spcPct val="110000"/>
              </a:lnSpc>
              <a:spcBef>
                <a:spcPts val="1800"/>
              </a:spcBef>
              <a:spcAft>
                <a:spcPct val="0"/>
              </a:spcAft>
              <a:buClr>
                <a:schemeClr val="tx1">
                  <a:lumMod val="65000"/>
                  <a:lumOff val="35000"/>
                </a:schemeClr>
              </a:buClr>
              <a:buSzPct val="80000"/>
              <a:tabLst/>
            </a:pPr>
            <a:r>
              <a:rPr kumimoji="0" lang="en-US" altLang="en-US" b="1" i="0" u="none" strike="noStrike" cap="none" normalizeH="0" baseline="0">
                <a:ln>
                  <a:noFill/>
                </a:ln>
                <a:solidFill>
                  <a:schemeClr val="tx1">
                    <a:lumMod val="85000"/>
                    <a:lumOff val="15000"/>
                  </a:schemeClr>
                </a:solidFill>
                <a:effectLst/>
                <a:ea typeface="+mn-lt"/>
                <a:cs typeface="+mn-lt"/>
              </a:rPr>
              <a:t>Next Steps:</a:t>
            </a:r>
            <a:r>
              <a:rPr kumimoji="0" lang="en-US" altLang="en-US" b="0" i="0" u="none" strike="noStrike" cap="none" normalizeH="0" baseline="0">
                <a:ln>
                  <a:noFill/>
                </a:ln>
                <a:solidFill>
                  <a:schemeClr val="tx1">
                    <a:lumMod val="85000"/>
                    <a:lumOff val="15000"/>
                  </a:schemeClr>
                </a:solidFill>
                <a:effectLst/>
                <a:ea typeface="+mn-lt"/>
                <a:cs typeface="+mn-lt"/>
              </a:rPr>
              <a:t> Outline the next actions to take based on the recommendations, with a focus on monitoring performance and adjusting strategies as needed. </a:t>
            </a:r>
          </a:p>
        </p:txBody>
      </p:sp>
      <p:pic>
        <p:nvPicPr>
          <p:cNvPr id="7171" name="Picture 3" descr="Free Three People Sitting Beside Table Stock Photo">
            <a:extLst>
              <a:ext uri="{FF2B5EF4-FFF2-40B4-BE49-F238E27FC236}">
                <a16:creationId xmlns:a16="http://schemas.microsoft.com/office/drawing/2014/main" id="{74798908-19B9-6066-F104-067A60255557}"/>
              </a:ext>
            </a:extLst>
          </p:cNvPr>
          <p:cNvPicPr>
            <a:picLocks noGrp="1" noChangeAspect="1" noChangeArrowheads="1"/>
          </p:cNvPicPr>
          <p:nvPr>
            <p:ph idx="14"/>
          </p:nvPr>
        </p:nvPicPr>
        <p:blipFill>
          <a:blip r:embed="rId2">
            <a:extLst>
              <a:ext uri="{28A0092B-C50C-407E-A947-70E740481C1C}">
                <a14:useLocalDpi xmlns:a14="http://schemas.microsoft.com/office/drawing/2010/main" val="0"/>
              </a:ext>
            </a:extLst>
          </a:blip>
          <a:srcRect l="19869" r="8192" b="1"/>
          <a:stretch/>
        </p:blipFill>
        <p:spPr bwMode="auto">
          <a:xfrm>
            <a:off x="6516689" y="2286000"/>
            <a:ext cx="4911725" cy="4267200"/>
          </a:xfrm>
          <a:prstGeom prst="rect">
            <a:avLst/>
          </a:prstGeom>
          <a:solidFill>
            <a:srgbClr val="FFFFFF"/>
          </a:solidFill>
        </p:spPr>
      </p:pic>
    </p:spTree>
    <p:extLst>
      <p:ext uri="{BB962C8B-B14F-4D97-AF65-F5344CB8AC3E}">
        <p14:creationId xmlns:p14="http://schemas.microsoft.com/office/powerpoint/2010/main" val="570957648"/>
      </p:ext>
    </p:extLst>
  </p:cSld>
  <p:clrMapOvr>
    <a:masterClrMapping/>
  </p:clrMapOvr>
</p:sld>
</file>

<file path=ppt/theme/theme1.xml><?xml version="1.0" encoding="utf-8"?>
<a:theme xmlns:a="http://schemas.openxmlformats.org/drawingml/2006/main" name="Custom">
  <a:themeElements>
    <a:clrScheme name="Custom 174">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E1EAED"/>
      </a:accent6>
      <a:hlink>
        <a:srgbClr val="9454C3"/>
      </a:hlink>
      <a:folHlink>
        <a:srgbClr val="3EBBF0"/>
      </a:folHlink>
    </a:clrScheme>
    <a:fontScheme name="Custom 30">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63_win32_LW_V6" id="{E98E9C9B-9291-4B47-BC4D-DAE7B5F9EC1B}" vid="{225AF68F-18F0-421B-8B78-1F33E1A33B6C}"/>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0C06458-EC9A-428C-9123-A760B9587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37B52A-9EC8-4B7A-85C4-31F7EAFE403D}">
  <ds:schemaRefs>
    <ds:schemaRef ds:uri="http://schemas.microsoft.com/sharepoint/v3/contenttype/forms"/>
  </ds:schemaRefs>
</ds:datastoreItem>
</file>

<file path=customXml/itemProps3.xml><?xml version="1.0" encoding="utf-8"?>
<ds:datastoreItem xmlns:ds="http://schemas.openxmlformats.org/officeDocument/2006/customXml" ds:itemID="{AF050606-E255-48B6-AE23-CE03A589EB22}">
  <ds:schemaRefs>
    <ds:schemaRef ds:uri="http://schemas.microsoft.com/office/infopath/2007/PartnerControls"/>
    <ds:schemaRef ds:uri="http://schemas.microsoft.com/office/2006/metadata/properties"/>
    <ds:schemaRef ds:uri="http://purl.org/dc/dcmitype/"/>
    <ds:schemaRef ds:uri="http://schemas.microsoft.com/office/2006/documentManagement/types"/>
    <ds:schemaRef ds:uri="http://purl.org/dc/elements/1.1/"/>
    <ds:schemaRef ds:uri="http://schemas.openxmlformats.org/package/2006/metadata/core-properties"/>
    <ds:schemaRef ds:uri="230e9df3-be65-4c73-a93b-d1236ebd677e"/>
    <ds:schemaRef ds:uri="16c05727-aa75-4e4a-9b5f-8a80a1165891"/>
    <ds:schemaRef ds:uri="http://schemas.microsoft.com/sharepoint/v3"/>
    <ds:schemaRef ds:uri="71af3243-3dd4-4a8d-8c0d-dd76da1f02a5"/>
    <ds:schemaRef ds:uri="http://www.w3.org/XML/1998/namespac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Business strategy slides</Template>
  <TotalTime>1469</TotalTime>
  <Words>587</Words>
  <Application>Microsoft Office PowerPoint</Application>
  <PresentationFormat>Custom</PresentationFormat>
  <Paragraphs>49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Palatino Linotype</vt:lpstr>
      <vt:lpstr>Wingdings</vt:lpstr>
      <vt:lpstr>Custom</vt:lpstr>
      <vt:lpstr>Amazon Sales Dashboard Report</vt:lpstr>
      <vt:lpstr>Objective:   The objective of this dashboard is to provide a comprehensive overview of Amazon sales performance by tracking key sales metrics.    These metrics include Total Revenue, Average Order Value, Unique SKUs, Order Quantity by Month, and Order Fulfillment by Channel.    The dashboard aims to offer actionable insights that can help identify areas for improvement in sales performance, operational efficiency, and customer satisfaction across various product categories and regions.       </vt:lpstr>
      <vt:lpstr>PowerPoint Presentation</vt:lpstr>
      <vt:lpstr>Overview:</vt:lpstr>
      <vt:lpstr>PowerPoint Presentation</vt:lpstr>
      <vt:lpstr>Key Insights and Analysis</vt:lpstr>
      <vt:lpstr>Marketing Strategy: Targeted Promotions: Focus on top-performing cities (e.g., Bengaluru) with customized offers.   Product Expansion: Leverage the popularity of high-performing categories by expanding the product range within "Set" and "Kurta.“   Operational Efficiency: Fulfillment Optimization: Increase reliance on the more efficient fulfillment channel (Amazon) to reduce shipping delays. Seasonal   Planning: Plan inventory and promotions around the observed peak months </vt:lpstr>
      <vt:lpstr>Implementation Plan</vt:lpstr>
      <vt:lpstr>Summary and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1211-Niraj Kashid</dc:creator>
  <cp:lastModifiedBy>1211-Niraj Kashid</cp:lastModifiedBy>
  <cp:revision>10</cp:revision>
  <dcterms:created xsi:type="dcterms:W3CDTF">2024-08-15T07:53:54Z</dcterms:created>
  <dcterms:modified xsi:type="dcterms:W3CDTF">2024-08-16T20:18:03Z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ediaServiceImageTags">
    <vt:lpwstr/>
  </property>
</Properties>
</file>