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4" r:id="rId6"/>
    <p:sldId id="279" r:id="rId7"/>
    <p:sldId id="258" r:id="rId8"/>
    <p:sldId id="261" r:id="rId9"/>
    <p:sldId id="287" r:id="rId10"/>
    <p:sldId id="288" r:id="rId11"/>
    <p:sldId id="286" r:id="rId12"/>
    <p:sldId id="285" r:id="rId13"/>
    <p:sldId id="284" r:id="rId14"/>
    <p:sldId id="268" r:id="rId15"/>
    <p:sldId id="277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howGuides="1">
      <p:cViewPr varScale="1">
        <p:scale>
          <a:sx n="78" d="100"/>
          <a:sy n="78" d="100"/>
        </p:scale>
        <p:origin x="878" y="67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3" d="100"/>
          <a:sy n="73" d="100"/>
        </p:scale>
        <p:origin x="2126" y="2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560B0-3515-487F-8997-E270B9FD2ED6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ABA5488-5D97-43E2-A349-F651519097BA}">
      <dgm:prSet custT="1"/>
      <dgm:spPr/>
      <dgm:t>
        <a:bodyPr/>
        <a:lstStyle/>
        <a:p>
          <a:r>
            <a:rPr lang="en-US" sz="1800" b="1" dirty="0"/>
            <a:t>Objective:</a:t>
          </a:r>
          <a:r>
            <a:rPr lang="en-US" sz="1800" dirty="0"/>
            <a:t> To analyze customer leads and identify patterns that drive conversion.</a:t>
          </a:r>
        </a:p>
      </dgm:t>
    </dgm:pt>
    <dgm:pt modelId="{1755F496-AEF0-45C8-8776-A71BAA6B13FD}" type="parTrans" cxnId="{AE93E816-E5E4-4E75-A29D-4BBA666FB354}">
      <dgm:prSet/>
      <dgm:spPr/>
      <dgm:t>
        <a:bodyPr/>
        <a:lstStyle/>
        <a:p>
          <a:endParaRPr lang="en-US"/>
        </a:p>
      </dgm:t>
    </dgm:pt>
    <dgm:pt modelId="{EC867708-BB69-44F7-99EC-4A37D13DA1DF}" type="sibTrans" cxnId="{AE93E816-E5E4-4E75-A29D-4BBA666FB354}">
      <dgm:prSet/>
      <dgm:spPr/>
      <dgm:t>
        <a:bodyPr/>
        <a:lstStyle/>
        <a:p>
          <a:endParaRPr lang="en-US"/>
        </a:p>
      </dgm:t>
    </dgm:pt>
    <dgm:pt modelId="{4757AC04-E5A9-4FE3-91E8-6760ADED56CA}">
      <dgm:prSet custT="1"/>
      <dgm:spPr/>
      <dgm:t>
        <a:bodyPr/>
        <a:lstStyle/>
        <a:p>
          <a:r>
            <a:rPr lang="en-US" sz="1800" b="1" dirty="0"/>
            <a:t>Key Questions Addressed: </a:t>
          </a:r>
          <a:r>
            <a:rPr lang="en-US" sz="1800" dirty="0"/>
            <a:t>Which leads are most likely to convert into paying customers?</a:t>
          </a:r>
        </a:p>
      </dgm:t>
    </dgm:pt>
    <dgm:pt modelId="{98C409E1-8F06-49EC-AD4E-42988EE15305}" type="parTrans" cxnId="{E21D691C-9980-4BCD-99B5-19461FF6EA69}">
      <dgm:prSet/>
      <dgm:spPr/>
      <dgm:t>
        <a:bodyPr/>
        <a:lstStyle/>
        <a:p>
          <a:endParaRPr lang="en-US"/>
        </a:p>
      </dgm:t>
    </dgm:pt>
    <dgm:pt modelId="{D8DC0E2C-30DD-4E7A-8D16-66EDE2C411A1}" type="sibTrans" cxnId="{E21D691C-9980-4BCD-99B5-19461FF6EA69}">
      <dgm:prSet/>
      <dgm:spPr/>
      <dgm:t>
        <a:bodyPr/>
        <a:lstStyle/>
        <a:p>
          <a:endParaRPr lang="en-US"/>
        </a:p>
      </dgm:t>
    </dgm:pt>
    <dgm:pt modelId="{9ACA4548-68B1-48BF-934A-85CAAAB51EE6}">
      <dgm:prSet custT="1"/>
      <dgm:spPr/>
      <dgm:t>
        <a:bodyPr/>
        <a:lstStyle/>
        <a:p>
          <a:r>
            <a:rPr lang="en-US" sz="1800"/>
            <a:t>How can the platform prioritize and allocate resources to leads with the highest conversion potential?</a:t>
          </a:r>
        </a:p>
      </dgm:t>
    </dgm:pt>
    <dgm:pt modelId="{2CD2204A-A834-4D3C-862B-F0288769DC47}" type="parTrans" cxnId="{76020532-171A-4F38-9C91-95136E202C75}">
      <dgm:prSet/>
      <dgm:spPr/>
      <dgm:t>
        <a:bodyPr/>
        <a:lstStyle/>
        <a:p>
          <a:endParaRPr lang="en-US"/>
        </a:p>
      </dgm:t>
    </dgm:pt>
    <dgm:pt modelId="{28DB9647-5F25-40A4-8802-05C3B0CBC865}" type="sibTrans" cxnId="{76020532-171A-4F38-9C91-95136E202C75}">
      <dgm:prSet/>
      <dgm:spPr/>
      <dgm:t>
        <a:bodyPr/>
        <a:lstStyle/>
        <a:p>
          <a:endParaRPr lang="en-US"/>
        </a:p>
      </dgm:t>
    </dgm:pt>
    <dgm:pt modelId="{A1CE2A24-C1EF-4B12-9E88-14CFDB2B38EB}">
      <dgm:prSet custT="1"/>
      <dgm:spPr/>
      <dgm:t>
        <a:bodyPr/>
        <a:lstStyle/>
        <a:p>
          <a:r>
            <a:rPr lang="en-US" sz="1800" dirty="0"/>
            <a:t>What marketing and sales strategies can be tailored to specific lead segments?</a:t>
          </a:r>
        </a:p>
      </dgm:t>
    </dgm:pt>
    <dgm:pt modelId="{F484E916-8B9F-4231-98BD-2989C3A537C5}" type="parTrans" cxnId="{0EEB202D-263A-49E2-8E3A-B3534F7B4A15}">
      <dgm:prSet/>
      <dgm:spPr/>
      <dgm:t>
        <a:bodyPr/>
        <a:lstStyle/>
        <a:p>
          <a:endParaRPr lang="en-US"/>
        </a:p>
      </dgm:t>
    </dgm:pt>
    <dgm:pt modelId="{A2CA39D5-7D9B-4FB8-9406-F9B328DB84D2}" type="sibTrans" cxnId="{0EEB202D-263A-49E2-8E3A-B3534F7B4A15}">
      <dgm:prSet/>
      <dgm:spPr/>
      <dgm:t>
        <a:bodyPr/>
        <a:lstStyle/>
        <a:p>
          <a:endParaRPr lang="en-US"/>
        </a:p>
      </dgm:t>
    </dgm:pt>
    <dgm:pt modelId="{303BD66F-DE39-4A17-8A71-87E0BD002BFE}" type="pres">
      <dgm:prSet presAssocID="{120560B0-3515-487F-8997-E270B9FD2ED6}" presName="vert0" presStyleCnt="0">
        <dgm:presLayoutVars>
          <dgm:dir/>
          <dgm:animOne val="branch"/>
          <dgm:animLvl val="lvl"/>
        </dgm:presLayoutVars>
      </dgm:prSet>
      <dgm:spPr/>
    </dgm:pt>
    <dgm:pt modelId="{547D65E7-6CD2-45D7-B16C-ABE84A117529}" type="pres">
      <dgm:prSet presAssocID="{7ABA5488-5D97-43E2-A349-F651519097BA}" presName="thickLine" presStyleLbl="alignNode1" presStyleIdx="0" presStyleCnt="4"/>
      <dgm:spPr/>
    </dgm:pt>
    <dgm:pt modelId="{9D61BDA1-16CD-4923-BFB2-81EC0E23AAB5}" type="pres">
      <dgm:prSet presAssocID="{7ABA5488-5D97-43E2-A349-F651519097BA}" presName="horz1" presStyleCnt="0"/>
      <dgm:spPr/>
    </dgm:pt>
    <dgm:pt modelId="{EB9A433B-50DF-4FF0-BEEE-72817E2545D0}" type="pres">
      <dgm:prSet presAssocID="{7ABA5488-5D97-43E2-A349-F651519097BA}" presName="tx1" presStyleLbl="revTx" presStyleIdx="0" presStyleCnt="4" custLinFactNeighborX="-1504" custLinFactNeighborY="-94302"/>
      <dgm:spPr/>
    </dgm:pt>
    <dgm:pt modelId="{8F755693-A863-44D4-ADBF-D307833B401E}" type="pres">
      <dgm:prSet presAssocID="{7ABA5488-5D97-43E2-A349-F651519097BA}" presName="vert1" presStyleCnt="0"/>
      <dgm:spPr/>
    </dgm:pt>
    <dgm:pt modelId="{E5F8014C-74BE-407A-9C2E-329550DFDAD6}" type="pres">
      <dgm:prSet presAssocID="{4757AC04-E5A9-4FE3-91E8-6760ADED56CA}" presName="thickLine" presStyleLbl="alignNode1" presStyleIdx="1" presStyleCnt="4"/>
      <dgm:spPr/>
    </dgm:pt>
    <dgm:pt modelId="{214E3C05-EDAF-4EF0-B89A-1EE84329C33D}" type="pres">
      <dgm:prSet presAssocID="{4757AC04-E5A9-4FE3-91E8-6760ADED56CA}" presName="horz1" presStyleCnt="0"/>
      <dgm:spPr/>
    </dgm:pt>
    <dgm:pt modelId="{DABB2DD4-A243-4A33-A80C-68A81FDDA409}" type="pres">
      <dgm:prSet presAssocID="{4757AC04-E5A9-4FE3-91E8-6760ADED56CA}" presName="tx1" presStyleLbl="revTx" presStyleIdx="1" presStyleCnt="4"/>
      <dgm:spPr/>
    </dgm:pt>
    <dgm:pt modelId="{61703FDB-E5D6-4544-85F2-60043A2EA152}" type="pres">
      <dgm:prSet presAssocID="{4757AC04-E5A9-4FE3-91E8-6760ADED56CA}" presName="vert1" presStyleCnt="0"/>
      <dgm:spPr/>
    </dgm:pt>
    <dgm:pt modelId="{FEF93683-8B7B-4151-9DF7-B45C66B15DC7}" type="pres">
      <dgm:prSet presAssocID="{9ACA4548-68B1-48BF-934A-85CAAAB51EE6}" presName="thickLine" presStyleLbl="alignNode1" presStyleIdx="2" presStyleCnt="4"/>
      <dgm:spPr/>
    </dgm:pt>
    <dgm:pt modelId="{43E30D54-49C1-4AF7-A979-97B25FCA7EE4}" type="pres">
      <dgm:prSet presAssocID="{9ACA4548-68B1-48BF-934A-85CAAAB51EE6}" presName="horz1" presStyleCnt="0"/>
      <dgm:spPr/>
    </dgm:pt>
    <dgm:pt modelId="{C4B8AB82-B273-40D8-9F33-234906D4D32C}" type="pres">
      <dgm:prSet presAssocID="{9ACA4548-68B1-48BF-934A-85CAAAB51EE6}" presName="tx1" presStyleLbl="revTx" presStyleIdx="2" presStyleCnt="4"/>
      <dgm:spPr/>
    </dgm:pt>
    <dgm:pt modelId="{ECDEB2B5-EF7E-4044-9A9B-856293C66A59}" type="pres">
      <dgm:prSet presAssocID="{9ACA4548-68B1-48BF-934A-85CAAAB51EE6}" presName="vert1" presStyleCnt="0"/>
      <dgm:spPr/>
    </dgm:pt>
    <dgm:pt modelId="{588A5D47-761C-4997-885E-67DB1807275B}" type="pres">
      <dgm:prSet presAssocID="{A1CE2A24-C1EF-4B12-9E88-14CFDB2B38EB}" presName="thickLine" presStyleLbl="alignNode1" presStyleIdx="3" presStyleCnt="4"/>
      <dgm:spPr/>
    </dgm:pt>
    <dgm:pt modelId="{F9131FC4-A3B7-4EE8-B65C-DDDAE9B40412}" type="pres">
      <dgm:prSet presAssocID="{A1CE2A24-C1EF-4B12-9E88-14CFDB2B38EB}" presName="horz1" presStyleCnt="0"/>
      <dgm:spPr/>
    </dgm:pt>
    <dgm:pt modelId="{F3327E05-85E8-438D-A4D2-F5D49338CA94}" type="pres">
      <dgm:prSet presAssocID="{A1CE2A24-C1EF-4B12-9E88-14CFDB2B38EB}" presName="tx1" presStyleLbl="revTx" presStyleIdx="3" presStyleCnt="4"/>
      <dgm:spPr/>
    </dgm:pt>
    <dgm:pt modelId="{49829C1F-18A6-498C-8694-8D7777E83FFE}" type="pres">
      <dgm:prSet presAssocID="{A1CE2A24-C1EF-4B12-9E88-14CFDB2B38EB}" presName="vert1" presStyleCnt="0"/>
      <dgm:spPr/>
    </dgm:pt>
  </dgm:ptLst>
  <dgm:cxnLst>
    <dgm:cxn modelId="{AE93E816-E5E4-4E75-A29D-4BBA666FB354}" srcId="{120560B0-3515-487F-8997-E270B9FD2ED6}" destId="{7ABA5488-5D97-43E2-A349-F651519097BA}" srcOrd="0" destOrd="0" parTransId="{1755F496-AEF0-45C8-8776-A71BAA6B13FD}" sibTransId="{EC867708-BB69-44F7-99EC-4A37D13DA1DF}"/>
    <dgm:cxn modelId="{E21D691C-9980-4BCD-99B5-19461FF6EA69}" srcId="{120560B0-3515-487F-8997-E270B9FD2ED6}" destId="{4757AC04-E5A9-4FE3-91E8-6760ADED56CA}" srcOrd="1" destOrd="0" parTransId="{98C409E1-8F06-49EC-AD4E-42988EE15305}" sibTransId="{D8DC0E2C-30DD-4E7A-8D16-66EDE2C411A1}"/>
    <dgm:cxn modelId="{0EEB202D-263A-49E2-8E3A-B3534F7B4A15}" srcId="{120560B0-3515-487F-8997-E270B9FD2ED6}" destId="{A1CE2A24-C1EF-4B12-9E88-14CFDB2B38EB}" srcOrd="3" destOrd="0" parTransId="{F484E916-8B9F-4231-98BD-2989C3A537C5}" sibTransId="{A2CA39D5-7D9B-4FB8-9406-F9B328DB84D2}"/>
    <dgm:cxn modelId="{76020532-171A-4F38-9C91-95136E202C75}" srcId="{120560B0-3515-487F-8997-E270B9FD2ED6}" destId="{9ACA4548-68B1-48BF-934A-85CAAAB51EE6}" srcOrd="2" destOrd="0" parTransId="{2CD2204A-A834-4D3C-862B-F0288769DC47}" sibTransId="{28DB9647-5F25-40A4-8802-05C3B0CBC865}"/>
    <dgm:cxn modelId="{88C84764-653B-419B-996A-CF25B51852F4}" type="presOf" srcId="{120560B0-3515-487F-8997-E270B9FD2ED6}" destId="{303BD66F-DE39-4A17-8A71-87E0BD002BFE}" srcOrd="0" destOrd="0" presId="urn:microsoft.com/office/officeart/2008/layout/LinedList"/>
    <dgm:cxn modelId="{36BB1448-C372-43AE-8514-E7B9AF969924}" type="presOf" srcId="{9ACA4548-68B1-48BF-934A-85CAAAB51EE6}" destId="{C4B8AB82-B273-40D8-9F33-234906D4D32C}" srcOrd="0" destOrd="0" presId="urn:microsoft.com/office/officeart/2008/layout/LinedList"/>
    <dgm:cxn modelId="{78F8BF4D-84C8-40A3-8698-1499403840A5}" type="presOf" srcId="{4757AC04-E5A9-4FE3-91E8-6760ADED56CA}" destId="{DABB2DD4-A243-4A33-A80C-68A81FDDA409}" srcOrd="0" destOrd="0" presId="urn:microsoft.com/office/officeart/2008/layout/LinedList"/>
    <dgm:cxn modelId="{A018848E-CAFF-41EE-8E44-DACA7EECEDCD}" type="presOf" srcId="{7ABA5488-5D97-43E2-A349-F651519097BA}" destId="{EB9A433B-50DF-4FF0-BEEE-72817E2545D0}" srcOrd="0" destOrd="0" presId="urn:microsoft.com/office/officeart/2008/layout/LinedList"/>
    <dgm:cxn modelId="{B91F3FD1-3060-481D-9550-102DEA38B9B2}" type="presOf" srcId="{A1CE2A24-C1EF-4B12-9E88-14CFDB2B38EB}" destId="{F3327E05-85E8-438D-A4D2-F5D49338CA94}" srcOrd="0" destOrd="0" presId="urn:microsoft.com/office/officeart/2008/layout/LinedList"/>
    <dgm:cxn modelId="{2F1ED009-B0E1-4235-8F26-9F3E6DE81E36}" type="presParOf" srcId="{303BD66F-DE39-4A17-8A71-87E0BD002BFE}" destId="{547D65E7-6CD2-45D7-B16C-ABE84A117529}" srcOrd="0" destOrd="0" presId="urn:microsoft.com/office/officeart/2008/layout/LinedList"/>
    <dgm:cxn modelId="{3BB7826F-485B-4793-BEDE-D0534511E7FA}" type="presParOf" srcId="{303BD66F-DE39-4A17-8A71-87E0BD002BFE}" destId="{9D61BDA1-16CD-4923-BFB2-81EC0E23AAB5}" srcOrd="1" destOrd="0" presId="urn:microsoft.com/office/officeart/2008/layout/LinedList"/>
    <dgm:cxn modelId="{68438646-0A6B-4AD3-8BAF-31488772F4D4}" type="presParOf" srcId="{9D61BDA1-16CD-4923-BFB2-81EC0E23AAB5}" destId="{EB9A433B-50DF-4FF0-BEEE-72817E2545D0}" srcOrd="0" destOrd="0" presId="urn:microsoft.com/office/officeart/2008/layout/LinedList"/>
    <dgm:cxn modelId="{B336D494-FF65-4641-A786-5BC16F67FDBF}" type="presParOf" srcId="{9D61BDA1-16CD-4923-BFB2-81EC0E23AAB5}" destId="{8F755693-A863-44D4-ADBF-D307833B401E}" srcOrd="1" destOrd="0" presId="urn:microsoft.com/office/officeart/2008/layout/LinedList"/>
    <dgm:cxn modelId="{DBBF240D-7500-404D-92AE-6A22924084CE}" type="presParOf" srcId="{303BD66F-DE39-4A17-8A71-87E0BD002BFE}" destId="{E5F8014C-74BE-407A-9C2E-329550DFDAD6}" srcOrd="2" destOrd="0" presId="urn:microsoft.com/office/officeart/2008/layout/LinedList"/>
    <dgm:cxn modelId="{C22028AD-CC28-483F-81F7-DB4964F2E32F}" type="presParOf" srcId="{303BD66F-DE39-4A17-8A71-87E0BD002BFE}" destId="{214E3C05-EDAF-4EF0-B89A-1EE84329C33D}" srcOrd="3" destOrd="0" presId="urn:microsoft.com/office/officeart/2008/layout/LinedList"/>
    <dgm:cxn modelId="{BBD2B82D-FAAF-417D-B197-F48CD63BDA55}" type="presParOf" srcId="{214E3C05-EDAF-4EF0-B89A-1EE84329C33D}" destId="{DABB2DD4-A243-4A33-A80C-68A81FDDA409}" srcOrd="0" destOrd="0" presId="urn:microsoft.com/office/officeart/2008/layout/LinedList"/>
    <dgm:cxn modelId="{70EB0117-2DCD-4254-959C-4EE8ACE21815}" type="presParOf" srcId="{214E3C05-EDAF-4EF0-B89A-1EE84329C33D}" destId="{61703FDB-E5D6-4544-85F2-60043A2EA152}" srcOrd="1" destOrd="0" presId="urn:microsoft.com/office/officeart/2008/layout/LinedList"/>
    <dgm:cxn modelId="{47FB9DCA-83F1-45A1-8883-7C6CC17C5B1F}" type="presParOf" srcId="{303BD66F-DE39-4A17-8A71-87E0BD002BFE}" destId="{FEF93683-8B7B-4151-9DF7-B45C66B15DC7}" srcOrd="4" destOrd="0" presId="urn:microsoft.com/office/officeart/2008/layout/LinedList"/>
    <dgm:cxn modelId="{362EFFFE-DA24-4FF7-9DEA-35F908ED4791}" type="presParOf" srcId="{303BD66F-DE39-4A17-8A71-87E0BD002BFE}" destId="{43E30D54-49C1-4AF7-A979-97B25FCA7EE4}" srcOrd="5" destOrd="0" presId="urn:microsoft.com/office/officeart/2008/layout/LinedList"/>
    <dgm:cxn modelId="{908E8726-8D1B-491C-890C-843243004273}" type="presParOf" srcId="{43E30D54-49C1-4AF7-A979-97B25FCA7EE4}" destId="{C4B8AB82-B273-40D8-9F33-234906D4D32C}" srcOrd="0" destOrd="0" presId="urn:microsoft.com/office/officeart/2008/layout/LinedList"/>
    <dgm:cxn modelId="{AD8E1F89-AC85-4C60-8587-A9B138BC4990}" type="presParOf" srcId="{43E30D54-49C1-4AF7-A979-97B25FCA7EE4}" destId="{ECDEB2B5-EF7E-4044-9A9B-856293C66A59}" srcOrd="1" destOrd="0" presId="urn:microsoft.com/office/officeart/2008/layout/LinedList"/>
    <dgm:cxn modelId="{6C3D2A0F-50A8-41D7-9731-9023A2B7DF15}" type="presParOf" srcId="{303BD66F-DE39-4A17-8A71-87E0BD002BFE}" destId="{588A5D47-761C-4997-885E-67DB1807275B}" srcOrd="6" destOrd="0" presId="urn:microsoft.com/office/officeart/2008/layout/LinedList"/>
    <dgm:cxn modelId="{DF229FAA-C072-4AED-872C-1C6F617FB3D4}" type="presParOf" srcId="{303BD66F-DE39-4A17-8A71-87E0BD002BFE}" destId="{F9131FC4-A3B7-4EE8-B65C-DDDAE9B40412}" srcOrd="7" destOrd="0" presId="urn:microsoft.com/office/officeart/2008/layout/LinedList"/>
    <dgm:cxn modelId="{ACDA9284-8056-41DA-BF77-E9F079ABEF18}" type="presParOf" srcId="{F9131FC4-A3B7-4EE8-B65C-DDDAE9B40412}" destId="{F3327E05-85E8-438D-A4D2-F5D49338CA94}" srcOrd="0" destOrd="0" presId="urn:microsoft.com/office/officeart/2008/layout/LinedList"/>
    <dgm:cxn modelId="{6E847D27-BF7A-49A6-ACF6-D698529CAB4A}" type="presParOf" srcId="{F9131FC4-A3B7-4EE8-B65C-DDDAE9B40412}" destId="{49829C1F-18A6-498C-8694-8D7777E83FF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98F10F-0DA2-49AF-B5BA-E5871B56866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E29AD88-DA6F-48E1-9625-54D68BCD48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Lead Source Performance:</a:t>
          </a:r>
          <a:r>
            <a:rPr lang="en-US"/>
            <a:t> Google and Direct Traffic are the top lead sources, contributing over 50% of all leads.</a:t>
          </a:r>
        </a:p>
      </dgm:t>
    </dgm:pt>
    <dgm:pt modelId="{317CBC00-22AB-4176-9CC1-A77013582998}" type="parTrans" cxnId="{5D392DF5-6E77-4F3A-945D-BB64C153C895}">
      <dgm:prSet/>
      <dgm:spPr/>
      <dgm:t>
        <a:bodyPr/>
        <a:lstStyle/>
        <a:p>
          <a:endParaRPr lang="en-US"/>
        </a:p>
      </dgm:t>
    </dgm:pt>
    <dgm:pt modelId="{DDAB40F3-24BA-4D2B-8A12-0137EE9F3701}" type="sibTrans" cxnId="{5D392DF5-6E77-4F3A-945D-BB64C153C895}">
      <dgm:prSet/>
      <dgm:spPr/>
      <dgm:t>
        <a:bodyPr/>
        <a:lstStyle/>
        <a:p>
          <a:endParaRPr lang="en-US"/>
        </a:p>
      </dgm:t>
    </dgm:pt>
    <dgm:pt modelId="{CAEA90E3-0DBC-41A5-8CE7-5D0DFC44F1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Actionable:</a:t>
          </a:r>
          <a:r>
            <a:rPr lang="en-US" sz="1400" dirty="0"/>
            <a:t> Optimize marketing on these channels to boost conversions.</a:t>
          </a:r>
        </a:p>
      </dgm:t>
    </dgm:pt>
    <dgm:pt modelId="{E418C117-236A-4A55-A2DA-A565C8D059A7}" type="parTrans" cxnId="{0BAA67BB-FEF4-4CF3-A863-154E1E9CFCEE}">
      <dgm:prSet/>
      <dgm:spPr/>
      <dgm:t>
        <a:bodyPr/>
        <a:lstStyle/>
        <a:p>
          <a:endParaRPr lang="en-US"/>
        </a:p>
      </dgm:t>
    </dgm:pt>
    <dgm:pt modelId="{3B09430B-8CBF-497A-987E-19E8E7A4C1C9}" type="sibTrans" cxnId="{0BAA67BB-FEF4-4CF3-A863-154E1E9CFCEE}">
      <dgm:prSet/>
      <dgm:spPr/>
      <dgm:t>
        <a:bodyPr/>
        <a:lstStyle/>
        <a:p>
          <a:endParaRPr lang="en-US"/>
        </a:p>
      </dgm:t>
    </dgm:pt>
    <dgm:pt modelId="{618D1681-2894-4088-BE7D-5C88ED4638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Geographical Insights:</a:t>
          </a:r>
          <a:r>
            <a:rPr lang="en-US"/>
            <a:t> India and the U.S. lead in generating leads, with Mumbai as the top city.</a:t>
          </a:r>
        </a:p>
      </dgm:t>
    </dgm:pt>
    <dgm:pt modelId="{B7D67A9E-A279-47F9-B0C7-DA2F2EE68FB4}" type="parTrans" cxnId="{79D109F1-1E7A-4B37-A78E-1A12828647D6}">
      <dgm:prSet/>
      <dgm:spPr/>
      <dgm:t>
        <a:bodyPr/>
        <a:lstStyle/>
        <a:p>
          <a:endParaRPr lang="en-US"/>
        </a:p>
      </dgm:t>
    </dgm:pt>
    <dgm:pt modelId="{7559178F-4155-44BA-9CE6-0935F49B801E}" type="sibTrans" cxnId="{79D109F1-1E7A-4B37-A78E-1A12828647D6}">
      <dgm:prSet/>
      <dgm:spPr/>
      <dgm:t>
        <a:bodyPr/>
        <a:lstStyle/>
        <a:p>
          <a:endParaRPr lang="en-US"/>
        </a:p>
      </dgm:t>
    </dgm:pt>
    <dgm:pt modelId="{6E893764-FCAB-4248-BE5F-1ABA62DC59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Actionable:</a:t>
          </a:r>
          <a:r>
            <a:rPr lang="en-US" sz="1400" dirty="0"/>
            <a:t> Tailor campaigns to target these high-potential regions.</a:t>
          </a:r>
        </a:p>
      </dgm:t>
    </dgm:pt>
    <dgm:pt modelId="{38A3E838-0421-4D8E-90E0-FC51ACCC221F}" type="parTrans" cxnId="{9C4ABD80-F2F7-4B16-B63E-BDD2D9B07645}">
      <dgm:prSet/>
      <dgm:spPr/>
      <dgm:t>
        <a:bodyPr/>
        <a:lstStyle/>
        <a:p>
          <a:endParaRPr lang="en-US"/>
        </a:p>
      </dgm:t>
    </dgm:pt>
    <dgm:pt modelId="{561FEBAE-EAF7-4C13-AB32-5B81E5EA739B}" type="sibTrans" cxnId="{9C4ABD80-F2F7-4B16-B63E-BDD2D9B07645}">
      <dgm:prSet/>
      <dgm:spPr/>
      <dgm:t>
        <a:bodyPr/>
        <a:lstStyle/>
        <a:p>
          <a:endParaRPr lang="en-US"/>
        </a:p>
      </dgm:t>
    </dgm:pt>
    <dgm:pt modelId="{CCDF695D-87CA-479F-A39D-9F5CB86D84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Website Engagement:</a:t>
          </a:r>
          <a:r>
            <a:rPr lang="en-US"/>
            <a:t> Average time spent is 488 seconds, indicating strong engagement.</a:t>
          </a:r>
        </a:p>
      </dgm:t>
    </dgm:pt>
    <dgm:pt modelId="{CE046B73-1FC6-4B4A-8086-C2ABFE774903}" type="parTrans" cxnId="{3E296E16-10AC-4F62-8C73-29866B6CC557}">
      <dgm:prSet/>
      <dgm:spPr/>
      <dgm:t>
        <a:bodyPr/>
        <a:lstStyle/>
        <a:p>
          <a:endParaRPr lang="en-US"/>
        </a:p>
      </dgm:t>
    </dgm:pt>
    <dgm:pt modelId="{274EDFC8-4724-4E17-B721-E76AA63E8615}" type="sibTrans" cxnId="{3E296E16-10AC-4F62-8C73-29866B6CC557}">
      <dgm:prSet/>
      <dgm:spPr/>
      <dgm:t>
        <a:bodyPr/>
        <a:lstStyle/>
        <a:p>
          <a:endParaRPr lang="en-US"/>
        </a:p>
      </dgm:t>
    </dgm:pt>
    <dgm:pt modelId="{2FF4D7F2-E411-49ED-A46C-680FDA0673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Actionable:</a:t>
          </a:r>
          <a:r>
            <a:rPr lang="en-US" sz="1400" dirty="0"/>
            <a:t> Improve website experience to further increase user interaction and conversions</a:t>
          </a:r>
          <a:r>
            <a:rPr lang="en-US" sz="1300" dirty="0"/>
            <a:t>.</a:t>
          </a:r>
        </a:p>
      </dgm:t>
    </dgm:pt>
    <dgm:pt modelId="{EE025191-294F-4F7E-952B-9A3548ADFE6F}" type="parTrans" cxnId="{9FAAB4DE-E36F-4230-AC66-4034C11C55B1}">
      <dgm:prSet/>
      <dgm:spPr/>
      <dgm:t>
        <a:bodyPr/>
        <a:lstStyle/>
        <a:p>
          <a:endParaRPr lang="en-US"/>
        </a:p>
      </dgm:t>
    </dgm:pt>
    <dgm:pt modelId="{4FE5B651-5248-4648-894D-1BAE9C3E01DB}" type="sibTrans" cxnId="{9FAAB4DE-E36F-4230-AC66-4034C11C55B1}">
      <dgm:prSet/>
      <dgm:spPr/>
      <dgm:t>
        <a:bodyPr/>
        <a:lstStyle/>
        <a:p>
          <a:endParaRPr lang="en-US"/>
        </a:p>
      </dgm:t>
    </dgm:pt>
    <dgm:pt modelId="{0AA9D4EB-629F-4971-9BEA-1D632B94B75F}" type="pres">
      <dgm:prSet presAssocID="{7B98F10F-0DA2-49AF-B5BA-E5871B568663}" presName="root" presStyleCnt="0">
        <dgm:presLayoutVars>
          <dgm:dir/>
          <dgm:resizeHandles val="exact"/>
        </dgm:presLayoutVars>
      </dgm:prSet>
      <dgm:spPr/>
    </dgm:pt>
    <dgm:pt modelId="{B8FE3853-F6AF-4063-A08F-C2F241331268}" type="pres">
      <dgm:prSet presAssocID="{2E29AD88-DA6F-48E1-9625-54D68BCD48F6}" presName="compNode" presStyleCnt="0"/>
      <dgm:spPr/>
    </dgm:pt>
    <dgm:pt modelId="{58EE9939-0F52-4960-9AF8-BAF7887B42C1}" type="pres">
      <dgm:prSet presAssocID="{2E29AD88-DA6F-48E1-9625-54D68BCD48F6}" presName="bgRect" presStyleLbl="bgShp" presStyleIdx="0" presStyleCnt="3"/>
      <dgm:spPr/>
    </dgm:pt>
    <dgm:pt modelId="{F9B94A6C-0C4C-42D5-9934-7A10B09EF51C}" type="pres">
      <dgm:prSet presAssocID="{2E29AD88-DA6F-48E1-9625-54D68BCD48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5DB725DB-4ABC-4B24-ADF6-50EA0E6050DC}" type="pres">
      <dgm:prSet presAssocID="{2E29AD88-DA6F-48E1-9625-54D68BCD48F6}" presName="spaceRect" presStyleCnt="0"/>
      <dgm:spPr/>
    </dgm:pt>
    <dgm:pt modelId="{0B3C8BBA-6724-49CA-BDA4-7424CF8F365B}" type="pres">
      <dgm:prSet presAssocID="{2E29AD88-DA6F-48E1-9625-54D68BCD48F6}" presName="parTx" presStyleLbl="revTx" presStyleIdx="0" presStyleCnt="6">
        <dgm:presLayoutVars>
          <dgm:chMax val="0"/>
          <dgm:chPref val="0"/>
        </dgm:presLayoutVars>
      </dgm:prSet>
      <dgm:spPr/>
    </dgm:pt>
    <dgm:pt modelId="{6779A30C-3449-4463-B0D8-928CF937FDEA}" type="pres">
      <dgm:prSet presAssocID="{2E29AD88-DA6F-48E1-9625-54D68BCD48F6}" presName="desTx" presStyleLbl="revTx" presStyleIdx="1" presStyleCnt="6">
        <dgm:presLayoutVars/>
      </dgm:prSet>
      <dgm:spPr/>
    </dgm:pt>
    <dgm:pt modelId="{CDF93BE9-41BF-41BB-BB13-B05B018DF960}" type="pres">
      <dgm:prSet presAssocID="{DDAB40F3-24BA-4D2B-8A12-0137EE9F3701}" presName="sibTrans" presStyleCnt="0"/>
      <dgm:spPr/>
    </dgm:pt>
    <dgm:pt modelId="{2DC51884-9754-4D22-B8C7-D690290829ED}" type="pres">
      <dgm:prSet presAssocID="{618D1681-2894-4088-BE7D-5C88ED46380E}" presName="compNode" presStyleCnt="0"/>
      <dgm:spPr/>
    </dgm:pt>
    <dgm:pt modelId="{5FC6D9D9-9E0E-4314-B777-3813DA1598FB}" type="pres">
      <dgm:prSet presAssocID="{618D1681-2894-4088-BE7D-5C88ED46380E}" presName="bgRect" presStyleLbl="bgShp" presStyleIdx="1" presStyleCnt="3"/>
      <dgm:spPr/>
    </dgm:pt>
    <dgm:pt modelId="{EEAD6E7D-1898-4DD4-814C-77B4D282A608}" type="pres">
      <dgm:prSet presAssocID="{618D1681-2894-4088-BE7D-5C88ED4638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EA353A12-CC18-45D3-A9DA-5C5AD591B256}" type="pres">
      <dgm:prSet presAssocID="{618D1681-2894-4088-BE7D-5C88ED46380E}" presName="spaceRect" presStyleCnt="0"/>
      <dgm:spPr/>
    </dgm:pt>
    <dgm:pt modelId="{83367A33-E2A8-4D83-A256-12AB5805E688}" type="pres">
      <dgm:prSet presAssocID="{618D1681-2894-4088-BE7D-5C88ED46380E}" presName="parTx" presStyleLbl="revTx" presStyleIdx="2" presStyleCnt="6">
        <dgm:presLayoutVars>
          <dgm:chMax val="0"/>
          <dgm:chPref val="0"/>
        </dgm:presLayoutVars>
      </dgm:prSet>
      <dgm:spPr/>
    </dgm:pt>
    <dgm:pt modelId="{3EEE86CE-23AA-4083-B916-64A0DD85F666}" type="pres">
      <dgm:prSet presAssocID="{618D1681-2894-4088-BE7D-5C88ED46380E}" presName="desTx" presStyleLbl="revTx" presStyleIdx="3" presStyleCnt="6">
        <dgm:presLayoutVars/>
      </dgm:prSet>
      <dgm:spPr/>
    </dgm:pt>
    <dgm:pt modelId="{A4204563-7497-4265-AF0E-5A4557A27413}" type="pres">
      <dgm:prSet presAssocID="{7559178F-4155-44BA-9CE6-0935F49B801E}" presName="sibTrans" presStyleCnt="0"/>
      <dgm:spPr/>
    </dgm:pt>
    <dgm:pt modelId="{430A0755-5E76-4255-A65D-CDCFEF75C0A5}" type="pres">
      <dgm:prSet presAssocID="{CCDF695D-87CA-479F-A39D-9F5CB86D8489}" presName="compNode" presStyleCnt="0"/>
      <dgm:spPr/>
    </dgm:pt>
    <dgm:pt modelId="{81620E60-9200-48FE-8D5C-09CB9AED4B8A}" type="pres">
      <dgm:prSet presAssocID="{CCDF695D-87CA-479F-A39D-9F5CB86D8489}" presName="bgRect" presStyleLbl="bgShp" presStyleIdx="2" presStyleCnt="3"/>
      <dgm:spPr/>
    </dgm:pt>
    <dgm:pt modelId="{BA536FAC-C0A5-4530-A1A3-5A3C81DCA656}" type="pres">
      <dgm:prSet presAssocID="{CCDF695D-87CA-479F-A39D-9F5CB86D84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25104E1A-50AE-4491-BE18-B8E9F6928CCC}" type="pres">
      <dgm:prSet presAssocID="{CCDF695D-87CA-479F-A39D-9F5CB86D8489}" presName="spaceRect" presStyleCnt="0"/>
      <dgm:spPr/>
    </dgm:pt>
    <dgm:pt modelId="{AF49C52D-069F-425D-8C71-BE0ED705C624}" type="pres">
      <dgm:prSet presAssocID="{CCDF695D-87CA-479F-A39D-9F5CB86D8489}" presName="parTx" presStyleLbl="revTx" presStyleIdx="4" presStyleCnt="6">
        <dgm:presLayoutVars>
          <dgm:chMax val="0"/>
          <dgm:chPref val="0"/>
        </dgm:presLayoutVars>
      </dgm:prSet>
      <dgm:spPr/>
    </dgm:pt>
    <dgm:pt modelId="{9F1627CD-A3C0-46F7-8FCF-93040EA0CE3C}" type="pres">
      <dgm:prSet presAssocID="{CCDF695D-87CA-479F-A39D-9F5CB86D8489}" presName="desTx" presStyleLbl="revTx" presStyleIdx="5" presStyleCnt="6">
        <dgm:presLayoutVars/>
      </dgm:prSet>
      <dgm:spPr/>
    </dgm:pt>
  </dgm:ptLst>
  <dgm:cxnLst>
    <dgm:cxn modelId="{97F67E10-8888-4898-8F05-42133B16A6A8}" type="presOf" srcId="{2FF4D7F2-E411-49ED-A46C-680FDA06730E}" destId="{9F1627CD-A3C0-46F7-8FCF-93040EA0CE3C}" srcOrd="0" destOrd="0" presId="urn:microsoft.com/office/officeart/2018/2/layout/IconVerticalSolidList"/>
    <dgm:cxn modelId="{3E296E16-10AC-4F62-8C73-29866B6CC557}" srcId="{7B98F10F-0DA2-49AF-B5BA-E5871B568663}" destId="{CCDF695D-87CA-479F-A39D-9F5CB86D8489}" srcOrd="2" destOrd="0" parTransId="{CE046B73-1FC6-4B4A-8086-C2ABFE774903}" sibTransId="{274EDFC8-4724-4E17-B721-E76AA63E8615}"/>
    <dgm:cxn modelId="{50CB6B4D-80D0-49D0-B5CA-51F44D3874C9}" type="presOf" srcId="{CCDF695D-87CA-479F-A39D-9F5CB86D8489}" destId="{AF49C52D-069F-425D-8C71-BE0ED705C624}" srcOrd="0" destOrd="0" presId="urn:microsoft.com/office/officeart/2018/2/layout/IconVerticalSolidList"/>
    <dgm:cxn modelId="{9C4ABD80-F2F7-4B16-B63E-BDD2D9B07645}" srcId="{618D1681-2894-4088-BE7D-5C88ED46380E}" destId="{6E893764-FCAB-4248-BE5F-1ABA62DC59C6}" srcOrd="0" destOrd="0" parTransId="{38A3E838-0421-4D8E-90E0-FC51ACCC221F}" sibTransId="{561FEBAE-EAF7-4C13-AB32-5B81E5EA739B}"/>
    <dgm:cxn modelId="{4A48F58B-558A-4560-9063-8B4F65D287FE}" type="presOf" srcId="{6E893764-FCAB-4248-BE5F-1ABA62DC59C6}" destId="{3EEE86CE-23AA-4083-B916-64A0DD85F666}" srcOrd="0" destOrd="0" presId="urn:microsoft.com/office/officeart/2018/2/layout/IconVerticalSolidList"/>
    <dgm:cxn modelId="{3B89D28D-0142-42EF-930F-6C7ADEF6994F}" type="presOf" srcId="{2E29AD88-DA6F-48E1-9625-54D68BCD48F6}" destId="{0B3C8BBA-6724-49CA-BDA4-7424CF8F365B}" srcOrd="0" destOrd="0" presId="urn:microsoft.com/office/officeart/2018/2/layout/IconVerticalSolidList"/>
    <dgm:cxn modelId="{7A8D859C-9ECE-412C-B8B7-C9DBDBC4426E}" type="presOf" srcId="{7B98F10F-0DA2-49AF-B5BA-E5871B568663}" destId="{0AA9D4EB-629F-4971-9BEA-1D632B94B75F}" srcOrd="0" destOrd="0" presId="urn:microsoft.com/office/officeart/2018/2/layout/IconVerticalSolidList"/>
    <dgm:cxn modelId="{3679FAAF-6182-48FC-872E-4ADC0181EE16}" type="presOf" srcId="{618D1681-2894-4088-BE7D-5C88ED46380E}" destId="{83367A33-E2A8-4D83-A256-12AB5805E688}" srcOrd="0" destOrd="0" presId="urn:microsoft.com/office/officeart/2018/2/layout/IconVerticalSolidList"/>
    <dgm:cxn modelId="{0BAA67BB-FEF4-4CF3-A863-154E1E9CFCEE}" srcId="{2E29AD88-DA6F-48E1-9625-54D68BCD48F6}" destId="{CAEA90E3-0DBC-41A5-8CE7-5D0DFC44F166}" srcOrd="0" destOrd="0" parTransId="{E418C117-236A-4A55-A2DA-A565C8D059A7}" sibTransId="{3B09430B-8CBF-497A-987E-19E8E7A4C1C9}"/>
    <dgm:cxn modelId="{9FAAB4DE-E36F-4230-AC66-4034C11C55B1}" srcId="{CCDF695D-87CA-479F-A39D-9F5CB86D8489}" destId="{2FF4D7F2-E411-49ED-A46C-680FDA06730E}" srcOrd="0" destOrd="0" parTransId="{EE025191-294F-4F7E-952B-9A3548ADFE6F}" sibTransId="{4FE5B651-5248-4648-894D-1BAE9C3E01DB}"/>
    <dgm:cxn modelId="{79D109F1-1E7A-4B37-A78E-1A12828647D6}" srcId="{7B98F10F-0DA2-49AF-B5BA-E5871B568663}" destId="{618D1681-2894-4088-BE7D-5C88ED46380E}" srcOrd="1" destOrd="0" parTransId="{B7D67A9E-A279-47F9-B0C7-DA2F2EE68FB4}" sibTransId="{7559178F-4155-44BA-9CE6-0935F49B801E}"/>
    <dgm:cxn modelId="{E2B62FF3-68CE-4FE9-B51C-1E8BF4AF0DEE}" type="presOf" srcId="{CAEA90E3-0DBC-41A5-8CE7-5D0DFC44F166}" destId="{6779A30C-3449-4463-B0D8-928CF937FDEA}" srcOrd="0" destOrd="0" presId="urn:microsoft.com/office/officeart/2018/2/layout/IconVerticalSolidList"/>
    <dgm:cxn modelId="{5D392DF5-6E77-4F3A-945D-BB64C153C895}" srcId="{7B98F10F-0DA2-49AF-B5BA-E5871B568663}" destId="{2E29AD88-DA6F-48E1-9625-54D68BCD48F6}" srcOrd="0" destOrd="0" parTransId="{317CBC00-22AB-4176-9CC1-A77013582998}" sibTransId="{DDAB40F3-24BA-4D2B-8A12-0137EE9F3701}"/>
    <dgm:cxn modelId="{C8E73D0D-7A55-497A-A3D7-64B5B52C8090}" type="presParOf" srcId="{0AA9D4EB-629F-4971-9BEA-1D632B94B75F}" destId="{B8FE3853-F6AF-4063-A08F-C2F241331268}" srcOrd="0" destOrd="0" presId="urn:microsoft.com/office/officeart/2018/2/layout/IconVerticalSolidList"/>
    <dgm:cxn modelId="{DE72F392-C234-4D2B-AB85-45E2F3CCE58A}" type="presParOf" srcId="{B8FE3853-F6AF-4063-A08F-C2F241331268}" destId="{58EE9939-0F52-4960-9AF8-BAF7887B42C1}" srcOrd="0" destOrd="0" presId="urn:microsoft.com/office/officeart/2018/2/layout/IconVerticalSolidList"/>
    <dgm:cxn modelId="{661021BB-5B66-4B88-B070-906ABB5FC86F}" type="presParOf" srcId="{B8FE3853-F6AF-4063-A08F-C2F241331268}" destId="{F9B94A6C-0C4C-42D5-9934-7A10B09EF51C}" srcOrd="1" destOrd="0" presId="urn:microsoft.com/office/officeart/2018/2/layout/IconVerticalSolidList"/>
    <dgm:cxn modelId="{D86F0A92-3A75-4923-8F29-032C79E90810}" type="presParOf" srcId="{B8FE3853-F6AF-4063-A08F-C2F241331268}" destId="{5DB725DB-4ABC-4B24-ADF6-50EA0E6050DC}" srcOrd="2" destOrd="0" presId="urn:microsoft.com/office/officeart/2018/2/layout/IconVerticalSolidList"/>
    <dgm:cxn modelId="{6234C888-C9C0-4E3A-8117-4D4CBB01F7E6}" type="presParOf" srcId="{B8FE3853-F6AF-4063-A08F-C2F241331268}" destId="{0B3C8BBA-6724-49CA-BDA4-7424CF8F365B}" srcOrd="3" destOrd="0" presId="urn:microsoft.com/office/officeart/2018/2/layout/IconVerticalSolidList"/>
    <dgm:cxn modelId="{B0B5BF48-E17B-470A-9ACA-53F5B64E5B6E}" type="presParOf" srcId="{B8FE3853-F6AF-4063-A08F-C2F241331268}" destId="{6779A30C-3449-4463-B0D8-928CF937FDEA}" srcOrd="4" destOrd="0" presId="urn:microsoft.com/office/officeart/2018/2/layout/IconVerticalSolidList"/>
    <dgm:cxn modelId="{5CA3B70F-1282-4588-8038-2595F5BA1DCB}" type="presParOf" srcId="{0AA9D4EB-629F-4971-9BEA-1D632B94B75F}" destId="{CDF93BE9-41BF-41BB-BB13-B05B018DF960}" srcOrd="1" destOrd="0" presId="urn:microsoft.com/office/officeart/2018/2/layout/IconVerticalSolidList"/>
    <dgm:cxn modelId="{A8AA015C-4B75-4027-BD5C-F9D5074DC1DB}" type="presParOf" srcId="{0AA9D4EB-629F-4971-9BEA-1D632B94B75F}" destId="{2DC51884-9754-4D22-B8C7-D690290829ED}" srcOrd="2" destOrd="0" presId="urn:microsoft.com/office/officeart/2018/2/layout/IconVerticalSolidList"/>
    <dgm:cxn modelId="{DBC6D311-26D6-43E9-9088-4BD505694AC9}" type="presParOf" srcId="{2DC51884-9754-4D22-B8C7-D690290829ED}" destId="{5FC6D9D9-9E0E-4314-B777-3813DA1598FB}" srcOrd="0" destOrd="0" presId="urn:microsoft.com/office/officeart/2018/2/layout/IconVerticalSolidList"/>
    <dgm:cxn modelId="{7680203D-2662-45F5-9663-080499E078EF}" type="presParOf" srcId="{2DC51884-9754-4D22-B8C7-D690290829ED}" destId="{EEAD6E7D-1898-4DD4-814C-77B4D282A608}" srcOrd="1" destOrd="0" presId="urn:microsoft.com/office/officeart/2018/2/layout/IconVerticalSolidList"/>
    <dgm:cxn modelId="{8A8711C3-04E5-4DEE-A880-93CE0451E709}" type="presParOf" srcId="{2DC51884-9754-4D22-B8C7-D690290829ED}" destId="{EA353A12-CC18-45D3-A9DA-5C5AD591B256}" srcOrd="2" destOrd="0" presId="urn:microsoft.com/office/officeart/2018/2/layout/IconVerticalSolidList"/>
    <dgm:cxn modelId="{30604DF0-67BD-4821-BC18-EB8932B5635A}" type="presParOf" srcId="{2DC51884-9754-4D22-B8C7-D690290829ED}" destId="{83367A33-E2A8-4D83-A256-12AB5805E688}" srcOrd="3" destOrd="0" presId="urn:microsoft.com/office/officeart/2018/2/layout/IconVerticalSolidList"/>
    <dgm:cxn modelId="{EF491CE3-52CC-47F4-A446-FC6746AB9F73}" type="presParOf" srcId="{2DC51884-9754-4D22-B8C7-D690290829ED}" destId="{3EEE86CE-23AA-4083-B916-64A0DD85F666}" srcOrd="4" destOrd="0" presId="urn:microsoft.com/office/officeart/2018/2/layout/IconVerticalSolidList"/>
    <dgm:cxn modelId="{7275E916-1153-4F63-92AC-EB6ED83CF826}" type="presParOf" srcId="{0AA9D4EB-629F-4971-9BEA-1D632B94B75F}" destId="{A4204563-7497-4265-AF0E-5A4557A27413}" srcOrd="3" destOrd="0" presId="urn:microsoft.com/office/officeart/2018/2/layout/IconVerticalSolidList"/>
    <dgm:cxn modelId="{2C953C86-ECB6-4B26-98A1-3F48334C1CE8}" type="presParOf" srcId="{0AA9D4EB-629F-4971-9BEA-1D632B94B75F}" destId="{430A0755-5E76-4255-A65D-CDCFEF75C0A5}" srcOrd="4" destOrd="0" presId="urn:microsoft.com/office/officeart/2018/2/layout/IconVerticalSolidList"/>
    <dgm:cxn modelId="{C5C14A98-52F4-432B-849B-0C0DF22A784D}" type="presParOf" srcId="{430A0755-5E76-4255-A65D-CDCFEF75C0A5}" destId="{81620E60-9200-48FE-8D5C-09CB9AED4B8A}" srcOrd="0" destOrd="0" presId="urn:microsoft.com/office/officeart/2018/2/layout/IconVerticalSolidList"/>
    <dgm:cxn modelId="{4F8049F2-9F8E-43DC-8BA3-CCE098D60E5B}" type="presParOf" srcId="{430A0755-5E76-4255-A65D-CDCFEF75C0A5}" destId="{BA536FAC-C0A5-4530-A1A3-5A3C81DCA656}" srcOrd="1" destOrd="0" presId="urn:microsoft.com/office/officeart/2018/2/layout/IconVerticalSolidList"/>
    <dgm:cxn modelId="{3172DCEF-3EEE-48C4-AAFB-36E57A9F67D4}" type="presParOf" srcId="{430A0755-5E76-4255-A65D-CDCFEF75C0A5}" destId="{25104E1A-50AE-4491-BE18-B8E9F6928CCC}" srcOrd="2" destOrd="0" presId="urn:microsoft.com/office/officeart/2018/2/layout/IconVerticalSolidList"/>
    <dgm:cxn modelId="{93FA912C-9AA3-40AC-A573-FD0A8F51E6A3}" type="presParOf" srcId="{430A0755-5E76-4255-A65D-CDCFEF75C0A5}" destId="{AF49C52D-069F-425D-8C71-BE0ED705C624}" srcOrd="3" destOrd="0" presId="urn:microsoft.com/office/officeart/2018/2/layout/IconVerticalSolidList"/>
    <dgm:cxn modelId="{395572A4-6562-4970-8A48-84C925CD59D8}" type="presParOf" srcId="{430A0755-5E76-4255-A65D-CDCFEF75C0A5}" destId="{9F1627CD-A3C0-46F7-8FCF-93040EA0CE3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FF46FB-368D-4E9C-A650-0513B8879DA8}">
      <dgm:prSet phldr="0" custT="1"/>
      <dgm:spPr/>
      <dgm:t>
        <a:bodyPr/>
        <a:lstStyle/>
        <a:p>
          <a:pPr>
            <a:defRPr b="1"/>
          </a:pPr>
          <a:r>
            <a:rPr lang="en-US" sz="1400" b="1" i="0" kern="1200" cap="none" spc="0" baseline="0" dirty="0">
              <a:latin typeface="+mn-lt"/>
              <a:ea typeface="+mn-ea"/>
              <a:cs typeface="+mn-cs"/>
            </a:rPr>
            <a:t>Expand</a:t>
          </a:r>
        </a:p>
      </dgm:t>
    </dgm:pt>
    <dgm:pt modelId="{11DFA284-5E99-474D-BF05-364A45269DC7}" type="parTrans" cxnId="{C5645B39-CB65-4A0A-B369-E455C3B827C3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CFA40740-0682-470C-AD5A-CFF53CD12BD2}" type="sibTrans" cxnId="{C5645B39-CB65-4A0A-B369-E455C3B827C3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9A875394-CA1E-4432-AEEB-9054FCFF5E0E}">
      <dgm:prSet phldr="0" custT="1"/>
      <dgm:spPr/>
      <dgm:t>
        <a:bodyPr/>
        <a:lstStyle/>
        <a:p>
          <a:r>
            <a:rPr lang="en-US" sz="1200" dirty="0"/>
            <a:t>Foster collaborative </a:t>
          </a:r>
          <a:br>
            <a:rPr lang="en-US" sz="1200" dirty="0"/>
          </a:br>
          <a:r>
            <a:rPr lang="en-US" sz="1200" dirty="0"/>
            <a:t>growth</a:t>
          </a:r>
          <a:endParaRPr lang="en-US" sz="1200" b="0" dirty="0">
            <a:latin typeface="+mn-lt"/>
          </a:endParaRPr>
        </a:p>
      </dgm:t>
    </dgm:pt>
    <dgm:pt modelId="{FCC92BDD-6EA3-421D-9DA8-7D3A12D003B6}" type="parTrans" cxnId="{B659504B-18E4-4D89-A17C-34ABB280AE5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314452B-82A0-42F4-9551-DF00CFFC3580}" type="sibTrans" cxnId="{B659504B-18E4-4D89-A17C-34ABB280AE5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05E1923-5021-40F7-B4EF-E582E23A699D}">
      <dgm:prSet phldr="0" custT="1"/>
      <dgm:spPr/>
      <dgm:t>
        <a:bodyPr/>
        <a:lstStyle/>
        <a:p>
          <a:pPr>
            <a:defRPr b="1"/>
          </a:pPr>
          <a:r>
            <a:rPr lang="en-US" sz="1400" b="1" i="0" kern="1200" cap="none" spc="0" baseline="0" dirty="0">
              <a:latin typeface="Century Gothic"/>
              <a:ea typeface="+mn-ea"/>
              <a:cs typeface="+mn-cs"/>
            </a:rPr>
            <a:t>Enhance</a:t>
          </a:r>
        </a:p>
      </dgm:t>
    </dgm:pt>
    <dgm:pt modelId="{FD6C5CD2-9CED-4BE6-89CD-A5A5CCE63B3E}" type="parTrans" cxnId="{72C4D6D9-419A-42C1-A76D-84599F65BB0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020958C-EF86-4274-85F9-318F2792F7B6}" type="sibTrans" cxnId="{72C4D6D9-419A-42C1-A76D-84599F65BB0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79089A8-5362-4BA4-9163-D19228C1808F}">
      <dgm:prSet phldr="0" custT="1"/>
      <dgm:spPr/>
      <dgm:t>
        <a:bodyPr/>
        <a:lstStyle/>
        <a:p>
          <a:r>
            <a:rPr lang="en-US" sz="1200" dirty="0"/>
            <a:t>Ensure a tailored and user-focused experience</a:t>
          </a:r>
          <a:endParaRPr lang="en-US" sz="1200" b="0" dirty="0">
            <a:latin typeface="+mn-lt"/>
          </a:endParaRPr>
        </a:p>
      </dgm:t>
    </dgm:pt>
    <dgm:pt modelId="{FB2DEB6E-B29F-4E51-960A-23ECC62EBF38}" type="parTrans" cxnId="{4876CF51-F110-4E25-8FD4-08D25B4B0AB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C5328B1-AC18-4CF7-A034-BB0592F4A2A1}" type="sibTrans" cxnId="{4876CF51-F110-4E25-8FD4-08D25B4B0AB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A8F44BD-C8C7-462C-9756-1EC498E86842}">
      <dgm:prSet phldr="0" custT="1"/>
      <dgm:spPr/>
      <dgm:t>
        <a:bodyPr/>
        <a:lstStyle/>
        <a:p>
          <a:pPr>
            <a:defRPr b="1"/>
          </a:pPr>
          <a:r>
            <a:rPr lang="en-US" sz="1400" b="1" i="0" kern="1200" cap="none" spc="0" baseline="0" dirty="0">
              <a:latin typeface="Century Gothic"/>
              <a:ea typeface="+mn-ea"/>
              <a:cs typeface="+mn-cs"/>
            </a:rPr>
            <a:t>Explore</a:t>
          </a:r>
        </a:p>
      </dgm:t>
    </dgm:pt>
    <dgm:pt modelId="{F47063EE-4B58-4EDE-A4F2-A4BD81B82F21}" type="parTrans" cxnId="{0D51BD2E-4619-469B-B233-EBAC3D4D0BA6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8C8A9736-03DA-4B1C-A590-10B4AD89452B}" type="sibTrans" cxnId="{0D51BD2E-4619-469B-B233-EBAC3D4D0BA6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EFEB4D61-3A9C-4140-977F-3C3F5C9EE9D1}">
      <dgm:prSet phldr="0" custT="1"/>
      <dgm:spPr/>
      <dgm:t>
        <a:bodyPr/>
        <a:lstStyle/>
        <a:p>
          <a:r>
            <a:rPr lang="en-US" sz="1200" dirty="0"/>
            <a:t>Capitalize on emerging global markets</a:t>
          </a:r>
          <a:endParaRPr lang="en-US" sz="1200" b="0" dirty="0">
            <a:latin typeface="+mn-lt"/>
          </a:endParaRPr>
        </a:p>
      </dgm:t>
    </dgm:pt>
    <dgm:pt modelId="{57D352E4-0431-4F68-B8F1-61BFA34799AA}" type="parTrans" cxnId="{1B32EF2C-9DB5-4504-A9DA-B4956CC0020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ECC32B6-1E7C-4AA4-9DBF-D69B7C5E64A9}" type="sibTrans" cxnId="{1B32EF2C-9DB5-4504-A9DA-B4956CC0020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3" custLinFactNeighborX="65647"/>
      <dgm:spPr>
        <a:xfrm rot="8100000">
          <a:off x="48752" y="319863"/>
          <a:ext cx="204134" cy="204134"/>
        </a:xfrm>
        <a:prstGeom prst="teardrop">
          <a:avLst>
            <a:gd name="adj" fmla="val 115000"/>
          </a:avLst>
        </a:prstGeom>
      </dgm:spPr>
    </dgm:pt>
    <dgm:pt modelId="{5B7FC7CF-F58D-48D5-8BCC-38D6EE87890B}" type="pres">
      <dgm:prSet presAssocID="{58FF46FB-368D-4E9C-A650-0513B8879DA8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6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6" custScaleX="81789" custLinFactNeighborX="8021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3" custLinFactX="314414" custLinFactNeighborX="400000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3" custLinFactX="9543" custLinFactNeighborX="100000"/>
      <dgm:spPr>
        <a:xfrm rot="18900000">
          <a:off x="1526266" y="2251860"/>
          <a:ext cx="204134" cy="204134"/>
        </a:xfrm>
        <a:prstGeom prst="teardrop">
          <a:avLst>
            <a:gd name="adj" fmla="val 115000"/>
          </a:avLst>
        </a:prstGeom>
      </dgm:spPr>
    </dgm:pt>
    <dgm:pt modelId="{B1A1A837-F261-404B-A808-B2F4154CE8A2}" type="pres">
      <dgm:prSet presAssocID="{D05E1923-5021-40F7-B4EF-E582E23A699D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6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6" custLinFactNeighborX="25451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3" custLinFactX="600000" custLinFactNeighborX="60570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3" custLinFactX="15526" custLinFactNeighborX="100000"/>
      <dgm:spPr>
        <a:xfrm rot="8100000">
          <a:off x="3003781" y="319863"/>
          <a:ext cx="204134" cy="204134"/>
        </a:xfrm>
        <a:prstGeom prst="teardrop">
          <a:avLst>
            <a:gd name="adj" fmla="val 115000"/>
          </a:avLst>
        </a:prstGeom>
      </dgm:spPr>
    </dgm:pt>
    <dgm:pt modelId="{5D519322-C1DD-47AE-92C0-13575134BC76}" type="pres">
      <dgm:prSet presAssocID="{FA8F44BD-C8C7-462C-9756-1EC498E86842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6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6" custScaleX="78587" custLinFactNeighborX="1231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3" custLinFactX="600000" custLinFactNeighborX="673669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</dgm:ptLst>
  <dgm:cxnLst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C6A73EDB-89B0-4756-9ECD-83E9B8AB77E5}" type="presOf" srcId="{EFEB4D61-3A9C-4140-977F-3C3F5C9EE9D1}" destId="{96DDA0FE-83E2-423C-9F13-58A61EB68487}" srcOrd="0" destOrd="0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87F2A81-CFD9-4BF8-96FC-2D4ABA32462F}" type="presParOf" srcId="{E6F74CED-5217-4282-85F1-1C12DC84731C}" destId="{D512C7F9-87A6-4BA9-AFAC-03FF1578D945}" srcOrd="4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05E12F-CDC3-442A-A77C-FFB64090B9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13B6E8E-56A1-46B9-A362-4BEDF9112E43}">
      <dgm:prSet/>
      <dgm:spPr/>
      <dgm:t>
        <a:bodyPr/>
        <a:lstStyle/>
        <a:p>
          <a:r>
            <a:rPr lang="en-US" b="1" dirty="0">
              <a:solidFill>
                <a:schemeClr val="accent6">
                  <a:lumMod val="10000"/>
                </a:schemeClr>
              </a:solidFill>
            </a:rPr>
            <a:t>Summary of Key Findings:</a:t>
          </a:r>
          <a:endParaRPr lang="en-US" dirty="0">
            <a:solidFill>
              <a:schemeClr val="accent6">
                <a:lumMod val="10000"/>
              </a:schemeClr>
            </a:solidFill>
          </a:endParaRPr>
        </a:p>
      </dgm:t>
    </dgm:pt>
    <dgm:pt modelId="{F1968EC0-D677-4DC5-90D3-A61FB534AAC7}" type="parTrans" cxnId="{95BCAF3C-B878-4ED3-8E19-C3B850AC3029}">
      <dgm:prSet/>
      <dgm:spPr/>
      <dgm:t>
        <a:bodyPr/>
        <a:lstStyle/>
        <a:p>
          <a:endParaRPr lang="en-US"/>
        </a:p>
      </dgm:t>
    </dgm:pt>
    <dgm:pt modelId="{82E13376-5F91-4078-A309-A613A24E221B}" type="sibTrans" cxnId="{95BCAF3C-B878-4ED3-8E19-C3B850AC3029}">
      <dgm:prSet/>
      <dgm:spPr/>
      <dgm:t>
        <a:bodyPr/>
        <a:lstStyle/>
        <a:p>
          <a:endParaRPr lang="en-US"/>
        </a:p>
      </dgm:t>
    </dgm:pt>
    <dgm:pt modelId="{C8B7875F-A082-4330-BED2-DF3336A54956}">
      <dgm:prSet/>
      <dgm:spPr/>
      <dgm:t>
        <a:bodyPr/>
        <a:lstStyle/>
        <a:p>
          <a:r>
            <a:rPr lang="en-US"/>
            <a:t>Google and Direct Traffic are top lead sources, with India and the U.S. leading in lead generation.</a:t>
          </a:r>
        </a:p>
      </dgm:t>
    </dgm:pt>
    <dgm:pt modelId="{77913A77-F180-4311-A529-321BD0A31BC4}" type="parTrans" cxnId="{883D1EB0-31EF-41BD-9F07-1C0E96BD9FB9}">
      <dgm:prSet/>
      <dgm:spPr/>
      <dgm:t>
        <a:bodyPr/>
        <a:lstStyle/>
        <a:p>
          <a:endParaRPr lang="en-US"/>
        </a:p>
      </dgm:t>
    </dgm:pt>
    <dgm:pt modelId="{BBC9F8F9-C6D0-41BA-9945-B3F37B8C6D91}" type="sibTrans" cxnId="{883D1EB0-31EF-41BD-9F07-1C0E96BD9FB9}">
      <dgm:prSet/>
      <dgm:spPr/>
      <dgm:t>
        <a:bodyPr/>
        <a:lstStyle/>
        <a:p>
          <a:endParaRPr lang="en-US"/>
        </a:p>
      </dgm:t>
    </dgm:pt>
    <dgm:pt modelId="{2BC85C3A-1C00-4310-AB51-738C8579FFE0}">
      <dgm:prSet/>
      <dgm:spPr/>
      <dgm:t>
        <a:bodyPr/>
        <a:lstStyle/>
        <a:p>
          <a:r>
            <a:rPr lang="en-US" dirty="0"/>
            <a:t>Conversion rate stands at 39%, with potential for improvement through targeted efforts.</a:t>
          </a:r>
        </a:p>
      </dgm:t>
    </dgm:pt>
    <dgm:pt modelId="{1B97DA06-2C9B-49FD-9991-4C2BFCA1A6D1}" type="parTrans" cxnId="{7C95AEC7-CABF-44A0-BA79-F7B13E5BDFF3}">
      <dgm:prSet/>
      <dgm:spPr/>
      <dgm:t>
        <a:bodyPr/>
        <a:lstStyle/>
        <a:p>
          <a:endParaRPr lang="en-US"/>
        </a:p>
      </dgm:t>
    </dgm:pt>
    <dgm:pt modelId="{65ABBBD7-0388-46E3-B707-28A7F2F71A90}" type="sibTrans" cxnId="{7C95AEC7-CABF-44A0-BA79-F7B13E5BDFF3}">
      <dgm:prSet/>
      <dgm:spPr/>
      <dgm:t>
        <a:bodyPr/>
        <a:lstStyle/>
        <a:p>
          <a:endParaRPr lang="en-US"/>
        </a:p>
      </dgm:t>
    </dgm:pt>
    <dgm:pt modelId="{A3C8108E-D9B9-44E8-912B-DA3F88791D9D}">
      <dgm:prSet/>
      <dgm:spPr/>
      <dgm:t>
        <a:bodyPr/>
        <a:lstStyle/>
        <a:p>
          <a:r>
            <a:rPr lang="en-US" b="1" dirty="0">
              <a:solidFill>
                <a:schemeClr val="accent6">
                  <a:lumMod val="10000"/>
                </a:schemeClr>
              </a:solidFill>
            </a:rPr>
            <a:t>Impact of Data-Driven Decisions:</a:t>
          </a:r>
          <a:endParaRPr lang="en-US" dirty="0">
            <a:solidFill>
              <a:schemeClr val="accent6">
                <a:lumMod val="10000"/>
              </a:schemeClr>
            </a:solidFill>
          </a:endParaRPr>
        </a:p>
      </dgm:t>
    </dgm:pt>
    <dgm:pt modelId="{FAB37B1F-CD61-45BD-9A36-9AB3AD0B8C95}" type="parTrans" cxnId="{7DF4D679-4607-4194-B72E-3C26B6DF668A}">
      <dgm:prSet/>
      <dgm:spPr/>
      <dgm:t>
        <a:bodyPr/>
        <a:lstStyle/>
        <a:p>
          <a:endParaRPr lang="en-US"/>
        </a:p>
      </dgm:t>
    </dgm:pt>
    <dgm:pt modelId="{80E25D9B-5707-498F-AFC9-8221A18D9050}" type="sibTrans" cxnId="{7DF4D679-4607-4194-B72E-3C26B6DF668A}">
      <dgm:prSet/>
      <dgm:spPr/>
      <dgm:t>
        <a:bodyPr/>
        <a:lstStyle/>
        <a:p>
          <a:endParaRPr lang="en-US"/>
        </a:p>
      </dgm:t>
    </dgm:pt>
    <dgm:pt modelId="{1756D20F-B87E-4BBF-B73A-0688D35BA864}">
      <dgm:prSet/>
      <dgm:spPr/>
      <dgm:t>
        <a:bodyPr/>
        <a:lstStyle/>
        <a:p>
          <a:r>
            <a:rPr lang="en-US"/>
            <a:t>Leveraging insights helps prioritize high-performing channels, optimize resources, and refine marketing strategies for better outcomes.</a:t>
          </a:r>
        </a:p>
      </dgm:t>
    </dgm:pt>
    <dgm:pt modelId="{D91E03DF-6F44-472F-A67F-55317A536987}" type="parTrans" cxnId="{AAF8E0A5-AC69-4FF4-9E4E-6831A63C4FF0}">
      <dgm:prSet/>
      <dgm:spPr/>
      <dgm:t>
        <a:bodyPr/>
        <a:lstStyle/>
        <a:p>
          <a:endParaRPr lang="en-US"/>
        </a:p>
      </dgm:t>
    </dgm:pt>
    <dgm:pt modelId="{D59844B0-71D5-4C92-A3E4-4BA30D4E38D2}" type="sibTrans" cxnId="{AAF8E0A5-AC69-4FF4-9E4E-6831A63C4FF0}">
      <dgm:prSet/>
      <dgm:spPr/>
      <dgm:t>
        <a:bodyPr/>
        <a:lstStyle/>
        <a:p>
          <a:endParaRPr lang="en-US"/>
        </a:p>
      </dgm:t>
    </dgm:pt>
    <dgm:pt modelId="{6FF0CA2E-44A1-4340-AA49-70CB47DE0B95}">
      <dgm:prSet/>
      <dgm:spPr/>
      <dgm:t>
        <a:bodyPr/>
        <a:lstStyle/>
        <a:p>
          <a:r>
            <a:rPr lang="en-US" b="1" dirty="0">
              <a:solidFill>
                <a:schemeClr val="accent6">
                  <a:lumMod val="10000"/>
                </a:schemeClr>
              </a:solidFill>
            </a:rPr>
            <a:t>Final Thoughts:</a:t>
          </a:r>
          <a:endParaRPr lang="en-US" dirty="0">
            <a:solidFill>
              <a:schemeClr val="accent6">
                <a:lumMod val="10000"/>
              </a:schemeClr>
            </a:solidFill>
          </a:endParaRPr>
        </a:p>
      </dgm:t>
    </dgm:pt>
    <dgm:pt modelId="{140801DB-B4F5-4B2F-9016-4F101FDAC3FD}" type="parTrans" cxnId="{E0A4813C-FFB9-4492-8D73-0CE2E8B2A80A}">
      <dgm:prSet/>
      <dgm:spPr/>
      <dgm:t>
        <a:bodyPr/>
        <a:lstStyle/>
        <a:p>
          <a:endParaRPr lang="en-US"/>
        </a:p>
      </dgm:t>
    </dgm:pt>
    <dgm:pt modelId="{A666E557-067C-4B74-8C70-2D01110982E9}" type="sibTrans" cxnId="{E0A4813C-FFB9-4492-8D73-0CE2E8B2A80A}">
      <dgm:prSet/>
      <dgm:spPr/>
      <dgm:t>
        <a:bodyPr/>
        <a:lstStyle/>
        <a:p>
          <a:endParaRPr lang="en-US"/>
        </a:p>
      </dgm:t>
    </dgm:pt>
    <dgm:pt modelId="{631C37A5-CB11-4A99-B94F-821320BCFD65}">
      <dgm:prSet/>
      <dgm:spPr/>
      <dgm:t>
        <a:bodyPr/>
        <a:lstStyle/>
        <a:p>
          <a:r>
            <a:rPr lang="en-US"/>
            <a:t>Continuously analyzing data is crucial for enhancing lead conversion and staying competitive.</a:t>
          </a:r>
        </a:p>
      </dgm:t>
    </dgm:pt>
    <dgm:pt modelId="{70EDAF20-E854-4685-9148-9A9C04F04437}" type="parTrans" cxnId="{51893081-A888-4CF1-850F-EF997A6DBA57}">
      <dgm:prSet/>
      <dgm:spPr/>
      <dgm:t>
        <a:bodyPr/>
        <a:lstStyle/>
        <a:p>
          <a:endParaRPr lang="en-US"/>
        </a:p>
      </dgm:t>
    </dgm:pt>
    <dgm:pt modelId="{926B3CED-AB49-4940-AE20-F5BED449D4F9}" type="sibTrans" cxnId="{51893081-A888-4CF1-850F-EF997A6DBA57}">
      <dgm:prSet/>
      <dgm:spPr/>
      <dgm:t>
        <a:bodyPr/>
        <a:lstStyle/>
        <a:p>
          <a:endParaRPr lang="en-US"/>
        </a:p>
      </dgm:t>
    </dgm:pt>
    <dgm:pt modelId="{74B5AE6D-A40D-4D96-8BDA-22D3FEA9A755}">
      <dgm:prSet/>
      <dgm:spPr/>
      <dgm:t>
        <a:bodyPr/>
        <a:lstStyle/>
        <a:p>
          <a:r>
            <a:rPr lang="en-US"/>
            <a:t>Data-driven strategies empower better decision-making and improve overall performance.</a:t>
          </a:r>
        </a:p>
      </dgm:t>
    </dgm:pt>
    <dgm:pt modelId="{1EC5E514-B8B4-42BD-A15B-D5B020375E8F}" type="parTrans" cxnId="{5E6C0CE6-14BA-4C2A-9C9F-FDACA4769EE0}">
      <dgm:prSet/>
      <dgm:spPr/>
      <dgm:t>
        <a:bodyPr/>
        <a:lstStyle/>
        <a:p>
          <a:endParaRPr lang="en-US"/>
        </a:p>
      </dgm:t>
    </dgm:pt>
    <dgm:pt modelId="{7F446636-EB37-464A-92FA-9A84C22170FB}" type="sibTrans" cxnId="{5E6C0CE6-14BA-4C2A-9C9F-FDACA4769EE0}">
      <dgm:prSet/>
      <dgm:spPr/>
      <dgm:t>
        <a:bodyPr/>
        <a:lstStyle/>
        <a:p>
          <a:endParaRPr lang="en-US"/>
        </a:p>
      </dgm:t>
    </dgm:pt>
    <dgm:pt modelId="{A693F398-9AC8-4AE6-8716-2D9B63A27E0B}" type="pres">
      <dgm:prSet presAssocID="{3405E12F-CDC3-442A-A77C-FFB64090B9BC}" presName="linear" presStyleCnt="0">
        <dgm:presLayoutVars>
          <dgm:animLvl val="lvl"/>
          <dgm:resizeHandles val="exact"/>
        </dgm:presLayoutVars>
      </dgm:prSet>
      <dgm:spPr/>
    </dgm:pt>
    <dgm:pt modelId="{1643B58C-C07D-43BD-A402-BA6762A28C93}" type="pres">
      <dgm:prSet presAssocID="{413B6E8E-56A1-46B9-A362-4BEDF9112E43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D7F741B-4392-4749-BF3E-470604615717}" type="pres">
      <dgm:prSet presAssocID="{82E13376-5F91-4078-A309-A613A24E221B}" presName="spacer" presStyleCnt="0"/>
      <dgm:spPr/>
    </dgm:pt>
    <dgm:pt modelId="{B8AE0DF1-2CAA-4B78-BDB0-1BA2F63773D0}" type="pres">
      <dgm:prSet presAssocID="{C8B7875F-A082-4330-BED2-DF3336A54956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AD02527F-1493-49DA-B8AC-33D8E70955DF}" type="pres">
      <dgm:prSet presAssocID="{BBC9F8F9-C6D0-41BA-9945-B3F37B8C6D91}" presName="spacer" presStyleCnt="0"/>
      <dgm:spPr/>
    </dgm:pt>
    <dgm:pt modelId="{B63A427B-BB91-44F0-A95C-E8DC4341DD1B}" type="pres">
      <dgm:prSet presAssocID="{2BC85C3A-1C00-4310-AB51-738C8579FFE0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F10BD62-7244-43E3-8B92-03C253743339}" type="pres">
      <dgm:prSet presAssocID="{65ABBBD7-0388-46E3-B707-28A7F2F71A90}" presName="spacer" presStyleCnt="0"/>
      <dgm:spPr/>
    </dgm:pt>
    <dgm:pt modelId="{5F38C2DD-5357-441B-8B9C-6A5FBE1578B3}" type="pres">
      <dgm:prSet presAssocID="{A3C8108E-D9B9-44E8-912B-DA3F88791D9D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69BB3525-6591-41C4-B55D-6AD33503598C}" type="pres">
      <dgm:prSet presAssocID="{80E25D9B-5707-498F-AFC9-8221A18D9050}" presName="spacer" presStyleCnt="0"/>
      <dgm:spPr/>
    </dgm:pt>
    <dgm:pt modelId="{CE5C18EE-51C3-432F-A616-893693AEFC26}" type="pres">
      <dgm:prSet presAssocID="{1756D20F-B87E-4BBF-B73A-0688D35BA864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723C8946-0A08-408C-9784-BF41E303001B}" type="pres">
      <dgm:prSet presAssocID="{D59844B0-71D5-4C92-A3E4-4BA30D4E38D2}" presName="spacer" presStyleCnt="0"/>
      <dgm:spPr/>
    </dgm:pt>
    <dgm:pt modelId="{E743A7E5-53AD-4BCB-8585-C279FB42A181}" type="pres">
      <dgm:prSet presAssocID="{6FF0CA2E-44A1-4340-AA49-70CB47DE0B95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244800F-E7FB-41D3-A363-0310B643066D}" type="pres">
      <dgm:prSet presAssocID="{A666E557-067C-4B74-8C70-2D01110982E9}" presName="spacer" presStyleCnt="0"/>
      <dgm:spPr/>
    </dgm:pt>
    <dgm:pt modelId="{310603AA-72A7-4C4A-82BF-C5479A64D79F}" type="pres">
      <dgm:prSet presAssocID="{631C37A5-CB11-4A99-B94F-821320BCFD65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5C8354F9-D798-4FCF-ACFC-4C7C2B6AE11F}" type="pres">
      <dgm:prSet presAssocID="{926B3CED-AB49-4940-AE20-F5BED449D4F9}" presName="spacer" presStyleCnt="0"/>
      <dgm:spPr/>
    </dgm:pt>
    <dgm:pt modelId="{8F328983-6184-437E-AD05-45B0F6B3554E}" type="pres">
      <dgm:prSet presAssocID="{74B5AE6D-A40D-4D96-8BDA-22D3FEA9A755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4F3F9522-6DBF-4056-9866-232A06480914}" type="presOf" srcId="{3405E12F-CDC3-442A-A77C-FFB64090B9BC}" destId="{A693F398-9AC8-4AE6-8716-2D9B63A27E0B}" srcOrd="0" destOrd="0" presId="urn:microsoft.com/office/officeart/2005/8/layout/vList2"/>
    <dgm:cxn modelId="{BAF9F830-EDD3-4124-BEB6-52850EF1522E}" type="presOf" srcId="{1756D20F-B87E-4BBF-B73A-0688D35BA864}" destId="{CE5C18EE-51C3-432F-A616-893693AEFC26}" srcOrd="0" destOrd="0" presId="urn:microsoft.com/office/officeart/2005/8/layout/vList2"/>
    <dgm:cxn modelId="{291DE933-407A-429C-ABAF-378E2DCB759E}" type="presOf" srcId="{A3C8108E-D9B9-44E8-912B-DA3F88791D9D}" destId="{5F38C2DD-5357-441B-8B9C-6A5FBE1578B3}" srcOrd="0" destOrd="0" presId="urn:microsoft.com/office/officeart/2005/8/layout/vList2"/>
    <dgm:cxn modelId="{E0A4813C-FFB9-4492-8D73-0CE2E8B2A80A}" srcId="{3405E12F-CDC3-442A-A77C-FFB64090B9BC}" destId="{6FF0CA2E-44A1-4340-AA49-70CB47DE0B95}" srcOrd="5" destOrd="0" parTransId="{140801DB-B4F5-4B2F-9016-4F101FDAC3FD}" sibTransId="{A666E557-067C-4B74-8C70-2D01110982E9}"/>
    <dgm:cxn modelId="{95BCAF3C-B878-4ED3-8E19-C3B850AC3029}" srcId="{3405E12F-CDC3-442A-A77C-FFB64090B9BC}" destId="{413B6E8E-56A1-46B9-A362-4BEDF9112E43}" srcOrd="0" destOrd="0" parTransId="{F1968EC0-D677-4DC5-90D3-A61FB534AAC7}" sibTransId="{82E13376-5F91-4078-A309-A613A24E221B}"/>
    <dgm:cxn modelId="{0323A94D-EF10-40FF-985F-331A1731E8D5}" type="presOf" srcId="{74B5AE6D-A40D-4D96-8BDA-22D3FEA9A755}" destId="{8F328983-6184-437E-AD05-45B0F6B3554E}" srcOrd="0" destOrd="0" presId="urn:microsoft.com/office/officeart/2005/8/layout/vList2"/>
    <dgm:cxn modelId="{7DF4D679-4607-4194-B72E-3C26B6DF668A}" srcId="{3405E12F-CDC3-442A-A77C-FFB64090B9BC}" destId="{A3C8108E-D9B9-44E8-912B-DA3F88791D9D}" srcOrd="3" destOrd="0" parTransId="{FAB37B1F-CD61-45BD-9A36-9AB3AD0B8C95}" sibTransId="{80E25D9B-5707-498F-AFC9-8221A18D9050}"/>
    <dgm:cxn modelId="{51893081-A888-4CF1-850F-EF997A6DBA57}" srcId="{3405E12F-CDC3-442A-A77C-FFB64090B9BC}" destId="{631C37A5-CB11-4A99-B94F-821320BCFD65}" srcOrd="6" destOrd="0" parTransId="{70EDAF20-E854-4685-9148-9A9C04F04437}" sibTransId="{926B3CED-AB49-4940-AE20-F5BED449D4F9}"/>
    <dgm:cxn modelId="{AAF8E0A5-AC69-4FF4-9E4E-6831A63C4FF0}" srcId="{3405E12F-CDC3-442A-A77C-FFB64090B9BC}" destId="{1756D20F-B87E-4BBF-B73A-0688D35BA864}" srcOrd="4" destOrd="0" parTransId="{D91E03DF-6F44-472F-A67F-55317A536987}" sibTransId="{D59844B0-71D5-4C92-A3E4-4BA30D4E38D2}"/>
    <dgm:cxn modelId="{F4D53BAC-46FD-4992-A845-24D13EDC3000}" type="presOf" srcId="{413B6E8E-56A1-46B9-A362-4BEDF9112E43}" destId="{1643B58C-C07D-43BD-A402-BA6762A28C93}" srcOrd="0" destOrd="0" presId="urn:microsoft.com/office/officeart/2005/8/layout/vList2"/>
    <dgm:cxn modelId="{883D1EB0-31EF-41BD-9F07-1C0E96BD9FB9}" srcId="{3405E12F-CDC3-442A-A77C-FFB64090B9BC}" destId="{C8B7875F-A082-4330-BED2-DF3336A54956}" srcOrd="1" destOrd="0" parTransId="{77913A77-F180-4311-A529-321BD0A31BC4}" sibTransId="{BBC9F8F9-C6D0-41BA-9945-B3F37B8C6D91}"/>
    <dgm:cxn modelId="{7C95AEC7-CABF-44A0-BA79-F7B13E5BDFF3}" srcId="{3405E12F-CDC3-442A-A77C-FFB64090B9BC}" destId="{2BC85C3A-1C00-4310-AB51-738C8579FFE0}" srcOrd="2" destOrd="0" parTransId="{1B97DA06-2C9B-49FD-9991-4C2BFCA1A6D1}" sibTransId="{65ABBBD7-0388-46E3-B707-28A7F2F71A90}"/>
    <dgm:cxn modelId="{9A6D36DD-E561-4121-80F4-75E06EAE5719}" type="presOf" srcId="{2BC85C3A-1C00-4310-AB51-738C8579FFE0}" destId="{B63A427B-BB91-44F0-A95C-E8DC4341DD1B}" srcOrd="0" destOrd="0" presId="urn:microsoft.com/office/officeart/2005/8/layout/vList2"/>
    <dgm:cxn modelId="{5E6C0CE6-14BA-4C2A-9C9F-FDACA4769EE0}" srcId="{3405E12F-CDC3-442A-A77C-FFB64090B9BC}" destId="{74B5AE6D-A40D-4D96-8BDA-22D3FEA9A755}" srcOrd="7" destOrd="0" parTransId="{1EC5E514-B8B4-42BD-A15B-D5B020375E8F}" sibTransId="{7F446636-EB37-464A-92FA-9A84C22170FB}"/>
    <dgm:cxn modelId="{9063DDE6-B3CB-46F2-A058-971FEC824F36}" type="presOf" srcId="{6FF0CA2E-44A1-4340-AA49-70CB47DE0B95}" destId="{E743A7E5-53AD-4BCB-8585-C279FB42A181}" srcOrd="0" destOrd="0" presId="urn:microsoft.com/office/officeart/2005/8/layout/vList2"/>
    <dgm:cxn modelId="{D085E3ED-F12E-4796-B754-876605F72AE3}" type="presOf" srcId="{C8B7875F-A082-4330-BED2-DF3336A54956}" destId="{B8AE0DF1-2CAA-4B78-BDB0-1BA2F63773D0}" srcOrd="0" destOrd="0" presId="urn:microsoft.com/office/officeart/2005/8/layout/vList2"/>
    <dgm:cxn modelId="{6D5582F4-4878-4B51-B6F9-E8ABE5896652}" type="presOf" srcId="{631C37A5-CB11-4A99-B94F-821320BCFD65}" destId="{310603AA-72A7-4C4A-82BF-C5479A64D79F}" srcOrd="0" destOrd="0" presId="urn:microsoft.com/office/officeart/2005/8/layout/vList2"/>
    <dgm:cxn modelId="{1900301E-2A4B-45CA-8B96-B595976FE093}" type="presParOf" srcId="{A693F398-9AC8-4AE6-8716-2D9B63A27E0B}" destId="{1643B58C-C07D-43BD-A402-BA6762A28C93}" srcOrd="0" destOrd="0" presId="urn:microsoft.com/office/officeart/2005/8/layout/vList2"/>
    <dgm:cxn modelId="{068671F0-D747-4B1F-98E2-E38964191587}" type="presParOf" srcId="{A693F398-9AC8-4AE6-8716-2D9B63A27E0B}" destId="{FD7F741B-4392-4749-BF3E-470604615717}" srcOrd="1" destOrd="0" presId="urn:microsoft.com/office/officeart/2005/8/layout/vList2"/>
    <dgm:cxn modelId="{FE93138E-DACA-4ED2-8005-6C454EB5F232}" type="presParOf" srcId="{A693F398-9AC8-4AE6-8716-2D9B63A27E0B}" destId="{B8AE0DF1-2CAA-4B78-BDB0-1BA2F63773D0}" srcOrd="2" destOrd="0" presId="urn:microsoft.com/office/officeart/2005/8/layout/vList2"/>
    <dgm:cxn modelId="{99A7852A-E673-44E9-80E0-6C179E9C6327}" type="presParOf" srcId="{A693F398-9AC8-4AE6-8716-2D9B63A27E0B}" destId="{AD02527F-1493-49DA-B8AC-33D8E70955DF}" srcOrd="3" destOrd="0" presId="urn:microsoft.com/office/officeart/2005/8/layout/vList2"/>
    <dgm:cxn modelId="{B785A6E3-BB01-4833-9866-93AA4D3342FF}" type="presParOf" srcId="{A693F398-9AC8-4AE6-8716-2D9B63A27E0B}" destId="{B63A427B-BB91-44F0-A95C-E8DC4341DD1B}" srcOrd="4" destOrd="0" presId="urn:microsoft.com/office/officeart/2005/8/layout/vList2"/>
    <dgm:cxn modelId="{48F8DDD8-6442-4525-B7B6-8B1F7D59AF80}" type="presParOf" srcId="{A693F398-9AC8-4AE6-8716-2D9B63A27E0B}" destId="{2F10BD62-7244-43E3-8B92-03C253743339}" srcOrd="5" destOrd="0" presId="urn:microsoft.com/office/officeart/2005/8/layout/vList2"/>
    <dgm:cxn modelId="{B485DEB8-F98F-4E33-87BA-4EB16EE896CE}" type="presParOf" srcId="{A693F398-9AC8-4AE6-8716-2D9B63A27E0B}" destId="{5F38C2DD-5357-441B-8B9C-6A5FBE1578B3}" srcOrd="6" destOrd="0" presId="urn:microsoft.com/office/officeart/2005/8/layout/vList2"/>
    <dgm:cxn modelId="{0BA84613-0A91-494A-B1FB-D2A7FA4BA8D6}" type="presParOf" srcId="{A693F398-9AC8-4AE6-8716-2D9B63A27E0B}" destId="{69BB3525-6591-41C4-B55D-6AD33503598C}" srcOrd="7" destOrd="0" presId="urn:microsoft.com/office/officeart/2005/8/layout/vList2"/>
    <dgm:cxn modelId="{52C71427-91DE-442D-9700-D9AC1A43C260}" type="presParOf" srcId="{A693F398-9AC8-4AE6-8716-2D9B63A27E0B}" destId="{CE5C18EE-51C3-432F-A616-893693AEFC26}" srcOrd="8" destOrd="0" presId="urn:microsoft.com/office/officeart/2005/8/layout/vList2"/>
    <dgm:cxn modelId="{679D98D4-297B-4F69-A6D1-3157047B9107}" type="presParOf" srcId="{A693F398-9AC8-4AE6-8716-2D9B63A27E0B}" destId="{723C8946-0A08-408C-9784-BF41E303001B}" srcOrd="9" destOrd="0" presId="urn:microsoft.com/office/officeart/2005/8/layout/vList2"/>
    <dgm:cxn modelId="{A6C7B9AE-8143-4FA4-B6E6-5D0C1FA0120B}" type="presParOf" srcId="{A693F398-9AC8-4AE6-8716-2D9B63A27E0B}" destId="{E743A7E5-53AD-4BCB-8585-C279FB42A181}" srcOrd="10" destOrd="0" presId="urn:microsoft.com/office/officeart/2005/8/layout/vList2"/>
    <dgm:cxn modelId="{9ED0E61C-15FE-4C70-B0A0-474978B1DD08}" type="presParOf" srcId="{A693F398-9AC8-4AE6-8716-2D9B63A27E0B}" destId="{B244800F-E7FB-41D3-A363-0310B643066D}" srcOrd="11" destOrd="0" presId="urn:microsoft.com/office/officeart/2005/8/layout/vList2"/>
    <dgm:cxn modelId="{25D0FA28-2B69-45DB-874F-382D5FC2BA2F}" type="presParOf" srcId="{A693F398-9AC8-4AE6-8716-2D9B63A27E0B}" destId="{310603AA-72A7-4C4A-82BF-C5479A64D79F}" srcOrd="12" destOrd="0" presId="urn:microsoft.com/office/officeart/2005/8/layout/vList2"/>
    <dgm:cxn modelId="{FF56E81D-D385-480D-9787-BCC71D5BF454}" type="presParOf" srcId="{A693F398-9AC8-4AE6-8716-2D9B63A27E0B}" destId="{5C8354F9-D798-4FCF-ACFC-4C7C2B6AE11F}" srcOrd="13" destOrd="0" presId="urn:microsoft.com/office/officeart/2005/8/layout/vList2"/>
    <dgm:cxn modelId="{64411F17-72B5-4F6B-BE7A-FF361769E04E}" type="presParOf" srcId="{A693F398-9AC8-4AE6-8716-2D9B63A27E0B}" destId="{8F328983-6184-437E-AD05-45B0F6B3554E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D65E7-6CD2-45D7-B16C-ABE84A117529}">
      <dsp:nvSpPr>
        <dsp:cNvPr id="0" name=""/>
        <dsp:cNvSpPr/>
      </dsp:nvSpPr>
      <dsp:spPr>
        <a:xfrm>
          <a:off x="0" y="0"/>
          <a:ext cx="1013460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9A433B-50DF-4FF0-BEEE-72817E2545D0}">
      <dsp:nvSpPr>
        <dsp:cNvPr id="0" name=""/>
        <dsp:cNvSpPr/>
      </dsp:nvSpPr>
      <dsp:spPr>
        <a:xfrm>
          <a:off x="0" y="0"/>
          <a:ext cx="10134601" cy="1082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Objective:</a:t>
          </a:r>
          <a:r>
            <a:rPr lang="en-US" sz="1800" kern="1200" dirty="0"/>
            <a:t> To analyze customer leads and identify patterns that drive conversion.</a:t>
          </a:r>
        </a:p>
      </dsp:txBody>
      <dsp:txXfrm>
        <a:off x="0" y="0"/>
        <a:ext cx="10134601" cy="1082892"/>
      </dsp:txXfrm>
    </dsp:sp>
    <dsp:sp modelId="{E5F8014C-74BE-407A-9C2E-329550DFDAD6}">
      <dsp:nvSpPr>
        <dsp:cNvPr id="0" name=""/>
        <dsp:cNvSpPr/>
      </dsp:nvSpPr>
      <dsp:spPr>
        <a:xfrm>
          <a:off x="0" y="1082891"/>
          <a:ext cx="1013460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BB2DD4-A243-4A33-A80C-68A81FDDA409}">
      <dsp:nvSpPr>
        <dsp:cNvPr id="0" name=""/>
        <dsp:cNvSpPr/>
      </dsp:nvSpPr>
      <dsp:spPr>
        <a:xfrm>
          <a:off x="0" y="1082892"/>
          <a:ext cx="10134601" cy="1082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Key Questions Addressed: </a:t>
          </a:r>
          <a:r>
            <a:rPr lang="en-US" sz="1800" kern="1200" dirty="0"/>
            <a:t>Which leads are most likely to convert into paying customers?</a:t>
          </a:r>
        </a:p>
      </dsp:txBody>
      <dsp:txXfrm>
        <a:off x="0" y="1082892"/>
        <a:ext cx="10134601" cy="1082892"/>
      </dsp:txXfrm>
    </dsp:sp>
    <dsp:sp modelId="{FEF93683-8B7B-4151-9DF7-B45C66B15DC7}">
      <dsp:nvSpPr>
        <dsp:cNvPr id="0" name=""/>
        <dsp:cNvSpPr/>
      </dsp:nvSpPr>
      <dsp:spPr>
        <a:xfrm>
          <a:off x="0" y="2165783"/>
          <a:ext cx="1013460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B8AB82-B273-40D8-9F33-234906D4D32C}">
      <dsp:nvSpPr>
        <dsp:cNvPr id="0" name=""/>
        <dsp:cNvSpPr/>
      </dsp:nvSpPr>
      <dsp:spPr>
        <a:xfrm>
          <a:off x="0" y="2165784"/>
          <a:ext cx="10134601" cy="1082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How can the platform prioritize and allocate resources to leads with the highest conversion potential?</a:t>
          </a:r>
        </a:p>
      </dsp:txBody>
      <dsp:txXfrm>
        <a:off x="0" y="2165784"/>
        <a:ext cx="10134601" cy="1082892"/>
      </dsp:txXfrm>
    </dsp:sp>
    <dsp:sp modelId="{588A5D47-761C-4997-885E-67DB1807275B}">
      <dsp:nvSpPr>
        <dsp:cNvPr id="0" name=""/>
        <dsp:cNvSpPr/>
      </dsp:nvSpPr>
      <dsp:spPr>
        <a:xfrm>
          <a:off x="0" y="3248675"/>
          <a:ext cx="1013460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327E05-85E8-438D-A4D2-F5D49338CA94}">
      <dsp:nvSpPr>
        <dsp:cNvPr id="0" name=""/>
        <dsp:cNvSpPr/>
      </dsp:nvSpPr>
      <dsp:spPr>
        <a:xfrm>
          <a:off x="0" y="3248676"/>
          <a:ext cx="10134601" cy="1082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marketing and sales strategies can be tailored to specific lead segments?</a:t>
          </a:r>
        </a:p>
      </dsp:txBody>
      <dsp:txXfrm>
        <a:off x="0" y="3248676"/>
        <a:ext cx="10134601" cy="1082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E9939-0F52-4960-9AF8-BAF7887B42C1}">
      <dsp:nvSpPr>
        <dsp:cNvPr id="0" name=""/>
        <dsp:cNvSpPr/>
      </dsp:nvSpPr>
      <dsp:spPr>
        <a:xfrm>
          <a:off x="0" y="511"/>
          <a:ext cx="10201200" cy="119713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94A6C-0C4C-42D5-9934-7A10B09EF51C}">
      <dsp:nvSpPr>
        <dsp:cNvPr id="0" name=""/>
        <dsp:cNvSpPr/>
      </dsp:nvSpPr>
      <dsp:spPr>
        <a:xfrm>
          <a:off x="362133" y="269867"/>
          <a:ext cx="658424" cy="658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C8BBA-6724-49CA-BDA4-7424CF8F365B}">
      <dsp:nvSpPr>
        <dsp:cNvPr id="0" name=""/>
        <dsp:cNvSpPr/>
      </dsp:nvSpPr>
      <dsp:spPr>
        <a:xfrm>
          <a:off x="1382692" y="511"/>
          <a:ext cx="4590540" cy="1197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97" tIns="126697" rIns="126697" bIns="12669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Lead Source Performance:</a:t>
          </a:r>
          <a:r>
            <a:rPr lang="en-US" sz="1700" kern="1200"/>
            <a:t> Google and Direct Traffic are the top lead sources, contributing over 50% of all leads.</a:t>
          </a:r>
        </a:p>
      </dsp:txBody>
      <dsp:txXfrm>
        <a:off x="1382692" y="511"/>
        <a:ext cx="4590540" cy="1197136"/>
      </dsp:txXfrm>
    </dsp:sp>
    <dsp:sp modelId="{6779A30C-3449-4463-B0D8-928CF937FDEA}">
      <dsp:nvSpPr>
        <dsp:cNvPr id="0" name=""/>
        <dsp:cNvSpPr/>
      </dsp:nvSpPr>
      <dsp:spPr>
        <a:xfrm>
          <a:off x="5973232" y="511"/>
          <a:ext cx="4227968" cy="1197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97" tIns="126697" rIns="126697" bIns="1266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Actionable:</a:t>
          </a:r>
          <a:r>
            <a:rPr lang="en-US" sz="1400" kern="1200" dirty="0"/>
            <a:t> Optimize marketing on these channels to boost conversions.</a:t>
          </a:r>
        </a:p>
      </dsp:txBody>
      <dsp:txXfrm>
        <a:off x="5973232" y="511"/>
        <a:ext cx="4227968" cy="1197136"/>
      </dsp:txXfrm>
    </dsp:sp>
    <dsp:sp modelId="{5FC6D9D9-9E0E-4314-B777-3813DA1598FB}">
      <dsp:nvSpPr>
        <dsp:cNvPr id="0" name=""/>
        <dsp:cNvSpPr/>
      </dsp:nvSpPr>
      <dsp:spPr>
        <a:xfrm>
          <a:off x="0" y="1496931"/>
          <a:ext cx="10201200" cy="119713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D6E7D-1898-4DD4-814C-77B4D282A608}">
      <dsp:nvSpPr>
        <dsp:cNvPr id="0" name=""/>
        <dsp:cNvSpPr/>
      </dsp:nvSpPr>
      <dsp:spPr>
        <a:xfrm>
          <a:off x="362133" y="1766287"/>
          <a:ext cx="658424" cy="658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67A33-E2A8-4D83-A256-12AB5805E688}">
      <dsp:nvSpPr>
        <dsp:cNvPr id="0" name=""/>
        <dsp:cNvSpPr/>
      </dsp:nvSpPr>
      <dsp:spPr>
        <a:xfrm>
          <a:off x="1382692" y="1496931"/>
          <a:ext cx="4590540" cy="1197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97" tIns="126697" rIns="126697" bIns="12669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Geographical Insights:</a:t>
          </a:r>
          <a:r>
            <a:rPr lang="en-US" sz="1700" kern="1200"/>
            <a:t> India and the U.S. lead in generating leads, with Mumbai as the top city.</a:t>
          </a:r>
        </a:p>
      </dsp:txBody>
      <dsp:txXfrm>
        <a:off x="1382692" y="1496931"/>
        <a:ext cx="4590540" cy="1197136"/>
      </dsp:txXfrm>
    </dsp:sp>
    <dsp:sp modelId="{3EEE86CE-23AA-4083-B916-64A0DD85F666}">
      <dsp:nvSpPr>
        <dsp:cNvPr id="0" name=""/>
        <dsp:cNvSpPr/>
      </dsp:nvSpPr>
      <dsp:spPr>
        <a:xfrm>
          <a:off x="5973232" y="1496931"/>
          <a:ext cx="4227968" cy="1197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97" tIns="126697" rIns="126697" bIns="1266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Actionable:</a:t>
          </a:r>
          <a:r>
            <a:rPr lang="en-US" sz="1400" kern="1200" dirty="0"/>
            <a:t> Tailor campaigns to target these high-potential regions.</a:t>
          </a:r>
        </a:p>
      </dsp:txBody>
      <dsp:txXfrm>
        <a:off x="5973232" y="1496931"/>
        <a:ext cx="4227968" cy="1197136"/>
      </dsp:txXfrm>
    </dsp:sp>
    <dsp:sp modelId="{81620E60-9200-48FE-8D5C-09CB9AED4B8A}">
      <dsp:nvSpPr>
        <dsp:cNvPr id="0" name=""/>
        <dsp:cNvSpPr/>
      </dsp:nvSpPr>
      <dsp:spPr>
        <a:xfrm>
          <a:off x="0" y="2993352"/>
          <a:ext cx="10201200" cy="119713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36FAC-C0A5-4530-A1A3-5A3C81DCA656}">
      <dsp:nvSpPr>
        <dsp:cNvPr id="0" name=""/>
        <dsp:cNvSpPr/>
      </dsp:nvSpPr>
      <dsp:spPr>
        <a:xfrm>
          <a:off x="362133" y="3262707"/>
          <a:ext cx="658424" cy="6584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9C52D-069F-425D-8C71-BE0ED705C624}">
      <dsp:nvSpPr>
        <dsp:cNvPr id="0" name=""/>
        <dsp:cNvSpPr/>
      </dsp:nvSpPr>
      <dsp:spPr>
        <a:xfrm>
          <a:off x="1382692" y="2993352"/>
          <a:ext cx="4590540" cy="1197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97" tIns="126697" rIns="126697" bIns="12669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Website Engagement:</a:t>
          </a:r>
          <a:r>
            <a:rPr lang="en-US" sz="1700" kern="1200"/>
            <a:t> Average time spent is 488 seconds, indicating strong engagement.</a:t>
          </a:r>
        </a:p>
      </dsp:txBody>
      <dsp:txXfrm>
        <a:off x="1382692" y="2993352"/>
        <a:ext cx="4590540" cy="1197136"/>
      </dsp:txXfrm>
    </dsp:sp>
    <dsp:sp modelId="{9F1627CD-A3C0-46F7-8FCF-93040EA0CE3C}">
      <dsp:nvSpPr>
        <dsp:cNvPr id="0" name=""/>
        <dsp:cNvSpPr/>
      </dsp:nvSpPr>
      <dsp:spPr>
        <a:xfrm>
          <a:off x="5973232" y="2993352"/>
          <a:ext cx="4227968" cy="1197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97" tIns="126697" rIns="126697" bIns="1266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Actionable:</a:t>
          </a:r>
          <a:r>
            <a:rPr lang="en-US" sz="1400" kern="1200" dirty="0"/>
            <a:t> Improve website experience to further increase user interaction and conversions</a:t>
          </a:r>
          <a:r>
            <a:rPr lang="en-US" sz="1300" kern="1200" dirty="0"/>
            <a:t>.</a:t>
          </a:r>
        </a:p>
      </dsp:txBody>
      <dsp:txXfrm>
        <a:off x="5973232" y="2993352"/>
        <a:ext cx="4227968" cy="11971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1905000"/>
          <a:ext cx="54864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318191" y="439028"/>
          <a:ext cx="280183" cy="28018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349317" y="470153"/>
          <a:ext cx="217932" cy="21793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787494" y="777239"/>
          <a:ext cx="1868259" cy="112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6200" rIns="76200" bIns="1143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Foster collaborative </a:t>
          </a:r>
          <a:br>
            <a:rPr lang="en-US" sz="1200" kern="1200" dirty="0"/>
          </a:br>
          <a:r>
            <a:rPr lang="en-US" sz="1200" kern="1200" dirty="0"/>
            <a:t>growth</a:t>
          </a:r>
          <a:endParaRPr lang="en-US" sz="1200" b="0" kern="1200" dirty="0">
            <a:latin typeface="+mn-lt"/>
          </a:endParaRPr>
        </a:p>
      </dsp:txBody>
      <dsp:txXfrm>
        <a:off x="787494" y="777239"/>
        <a:ext cx="1868259" cy="1127760"/>
      </dsp:txXfrm>
    </dsp:sp>
    <dsp:sp modelId="{8E3FB235-DF38-476B-9A0E-B1E583D50944}">
      <dsp:nvSpPr>
        <dsp:cNvPr id="0" name=""/>
        <dsp:cNvSpPr/>
      </dsp:nvSpPr>
      <dsp:spPr>
        <a:xfrm>
          <a:off x="787494" y="380999"/>
          <a:ext cx="1868259" cy="396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cap="none" spc="0" baseline="0" dirty="0">
              <a:latin typeface="+mn-lt"/>
              <a:ea typeface="+mn-ea"/>
              <a:cs typeface="+mn-cs"/>
            </a:rPr>
            <a:t>Expand</a:t>
          </a:r>
        </a:p>
      </dsp:txBody>
      <dsp:txXfrm>
        <a:off x="787494" y="380999"/>
        <a:ext cx="1868259" cy="396240"/>
      </dsp:txXfrm>
    </dsp:sp>
    <dsp:sp modelId="{9AA05CE5-209F-4AD9-BE2C-2A69F76DA8F4}">
      <dsp:nvSpPr>
        <dsp:cNvPr id="0" name=""/>
        <dsp:cNvSpPr/>
      </dsp:nvSpPr>
      <dsp:spPr>
        <a:xfrm>
          <a:off x="455352" y="777239"/>
          <a:ext cx="0" cy="112776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418411" y="1869338"/>
          <a:ext cx="71323" cy="713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859230" y="3090788"/>
          <a:ext cx="280183" cy="28018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1890356" y="3121913"/>
          <a:ext cx="217932" cy="21793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344752" y="1905000"/>
          <a:ext cx="2284243" cy="1127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0" bIns="7620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Ensure a tailored and user-focused experience</a:t>
          </a:r>
          <a:endParaRPr lang="en-US" sz="1200" b="0" kern="1200" dirty="0">
            <a:latin typeface="+mn-lt"/>
          </a:endParaRPr>
        </a:p>
      </dsp:txBody>
      <dsp:txXfrm>
        <a:off x="2344752" y="1905000"/>
        <a:ext cx="2284243" cy="1127759"/>
      </dsp:txXfrm>
    </dsp:sp>
    <dsp:sp modelId="{223C5207-4FA2-4A6C-8F43-20BD55767C99}">
      <dsp:nvSpPr>
        <dsp:cNvPr id="0" name=""/>
        <dsp:cNvSpPr/>
      </dsp:nvSpPr>
      <dsp:spPr>
        <a:xfrm>
          <a:off x="2344752" y="3032759"/>
          <a:ext cx="2284243" cy="396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cap="none" spc="0" baseline="0" dirty="0">
              <a:latin typeface="Century Gothic"/>
              <a:ea typeface="+mn-ea"/>
              <a:cs typeface="+mn-cs"/>
            </a:rPr>
            <a:t>Enhance</a:t>
          </a:r>
        </a:p>
      </dsp:txBody>
      <dsp:txXfrm>
        <a:off x="2344752" y="3032759"/>
        <a:ext cx="2284243" cy="396240"/>
      </dsp:txXfrm>
    </dsp:sp>
    <dsp:sp modelId="{4FE5EB5D-4CEF-4D0D-9394-0534E61844BE}">
      <dsp:nvSpPr>
        <dsp:cNvPr id="0" name=""/>
        <dsp:cNvSpPr/>
      </dsp:nvSpPr>
      <dsp:spPr>
        <a:xfrm>
          <a:off x="1999324" y="1905000"/>
          <a:ext cx="0" cy="1127759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1962383" y="1869338"/>
          <a:ext cx="71323" cy="713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3250043" y="439028"/>
          <a:ext cx="280183" cy="28018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3281169" y="470153"/>
          <a:ext cx="217932" cy="21793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3656248" y="777239"/>
          <a:ext cx="1795118" cy="112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6200" rIns="76200" bIns="1143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Capitalize on emerging global markets</a:t>
          </a:r>
          <a:endParaRPr lang="en-US" sz="1200" b="0" kern="1200" dirty="0">
            <a:latin typeface="+mn-lt"/>
          </a:endParaRPr>
        </a:p>
      </dsp:txBody>
      <dsp:txXfrm>
        <a:off x="3656248" y="777239"/>
        <a:ext cx="1795118" cy="1127760"/>
      </dsp:txXfrm>
    </dsp:sp>
    <dsp:sp modelId="{2D6C7916-1130-46A8-833B-A6278CBD2192}">
      <dsp:nvSpPr>
        <dsp:cNvPr id="0" name=""/>
        <dsp:cNvSpPr/>
      </dsp:nvSpPr>
      <dsp:spPr>
        <a:xfrm>
          <a:off x="3656248" y="380999"/>
          <a:ext cx="1795118" cy="396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cap="none" spc="0" baseline="0" dirty="0">
              <a:latin typeface="Century Gothic"/>
              <a:ea typeface="+mn-ea"/>
              <a:cs typeface="+mn-cs"/>
            </a:rPr>
            <a:t>Explore</a:t>
          </a:r>
        </a:p>
      </dsp:txBody>
      <dsp:txXfrm>
        <a:off x="3656248" y="380999"/>
        <a:ext cx="1795118" cy="396240"/>
      </dsp:txXfrm>
    </dsp:sp>
    <dsp:sp modelId="{4D953791-5C2F-4A75-A8F4-6ED7EAB5E015}">
      <dsp:nvSpPr>
        <dsp:cNvPr id="0" name=""/>
        <dsp:cNvSpPr/>
      </dsp:nvSpPr>
      <dsp:spPr>
        <a:xfrm>
          <a:off x="3390896" y="777239"/>
          <a:ext cx="0" cy="112776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3353955" y="1869338"/>
          <a:ext cx="71323" cy="713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3B58C-C07D-43BD-A402-BA6762A28C93}">
      <dsp:nvSpPr>
        <dsp:cNvPr id="0" name=""/>
        <dsp:cNvSpPr/>
      </dsp:nvSpPr>
      <dsp:spPr>
        <a:xfrm>
          <a:off x="0" y="154551"/>
          <a:ext cx="10527346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6">
                  <a:lumMod val="10000"/>
                </a:schemeClr>
              </a:solidFill>
            </a:rPr>
            <a:t>Summary of Key Findings:</a:t>
          </a:r>
          <a:endParaRPr lang="en-US" sz="1400" kern="1200" dirty="0">
            <a:solidFill>
              <a:schemeClr val="accent6">
                <a:lumMod val="10000"/>
              </a:schemeClr>
            </a:solidFill>
          </a:endParaRPr>
        </a:p>
      </dsp:txBody>
      <dsp:txXfrm>
        <a:off x="27149" y="181700"/>
        <a:ext cx="10473048" cy="501854"/>
      </dsp:txXfrm>
    </dsp:sp>
    <dsp:sp modelId="{B8AE0DF1-2CAA-4B78-BDB0-1BA2F63773D0}">
      <dsp:nvSpPr>
        <dsp:cNvPr id="0" name=""/>
        <dsp:cNvSpPr/>
      </dsp:nvSpPr>
      <dsp:spPr>
        <a:xfrm>
          <a:off x="0" y="751023"/>
          <a:ext cx="10527346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Google and Direct Traffic are top lead sources, with India and the U.S. leading in lead generation.</a:t>
          </a:r>
        </a:p>
      </dsp:txBody>
      <dsp:txXfrm>
        <a:off x="27149" y="778172"/>
        <a:ext cx="10473048" cy="501854"/>
      </dsp:txXfrm>
    </dsp:sp>
    <dsp:sp modelId="{B63A427B-BB91-44F0-A95C-E8DC4341DD1B}">
      <dsp:nvSpPr>
        <dsp:cNvPr id="0" name=""/>
        <dsp:cNvSpPr/>
      </dsp:nvSpPr>
      <dsp:spPr>
        <a:xfrm>
          <a:off x="0" y="1347495"/>
          <a:ext cx="10527346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Conversion rate stands at 39%, with potential for improvement through targeted efforts.</a:t>
          </a:r>
        </a:p>
      </dsp:txBody>
      <dsp:txXfrm>
        <a:off x="27149" y="1374644"/>
        <a:ext cx="10473048" cy="501854"/>
      </dsp:txXfrm>
    </dsp:sp>
    <dsp:sp modelId="{5F38C2DD-5357-441B-8B9C-6A5FBE1578B3}">
      <dsp:nvSpPr>
        <dsp:cNvPr id="0" name=""/>
        <dsp:cNvSpPr/>
      </dsp:nvSpPr>
      <dsp:spPr>
        <a:xfrm>
          <a:off x="0" y="1943967"/>
          <a:ext cx="10527346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6">
                  <a:lumMod val="10000"/>
                </a:schemeClr>
              </a:solidFill>
            </a:rPr>
            <a:t>Impact of Data-Driven Decisions:</a:t>
          </a:r>
          <a:endParaRPr lang="en-US" sz="1400" kern="1200" dirty="0">
            <a:solidFill>
              <a:schemeClr val="accent6">
                <a:lumMod val="10000"/>
              </a:schemeClr>
            </a:solidFill>
          </a:endParaRPr>
        </a:p>
      </dsp:txBody>
      <dsp:txXfrm>
        <a:off x="27149" y="1971116"/>
        <a:ext cx="10473048" cy="501854"/>
      </dsp:txXfrm>
    </dsp:sp>
    <dsp:sp modelId="{CE5C18EE-51C3-432F-A616-893693AEFC26}">
      <dsp:nvSpPr>
        <dsp:cNvPr id="0" name=""/>
        <dsp:cNvSpPr/>
      </dsp:nvSpPr>
      <dsp:spPr>
        <a:xfrm>
          <a:off x="0" y="2540439"/>
          <a:ext cx="10527346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Leveraging insights helps prioritize high-performing channels, optimize resources, and refine marketing strategies for better outcomes.</a:t>
          </a:r>
        </a:p>
      </dsp:txBody>
      <dsp:txXfrm>
        <a:off x="27149" y="2567588"/>
        <a:ext cx="10473048" cy="501854"/>
      </dsp:txXfrm>
    </dsp:sp>
    <dsp:sp modelId="{E743A7E5-53AD-4BCB-8585-C279FB42A181}">
      <dsp:nvSpPr>
        <dsp:cNvPr id="0" name=""/>
        <dsp:cNvSpPr/>
      </dsp:nvSpPr>
      <dsp:spPr>
        <a:xfrm>
          <a:off x="0" y="3136912"/>
          <a:ext cx="10527346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6">
                  <a:lumMod val="10000"/>
                </a:schemeClr>
              </a:solidFill>
            </a:rPr>
            <a:t>Final Thoughts:</a:t>
          </a:r>
          <a:endParaRPr lang="en-US" sz="1400" kern="1200" dirty="0">
            <a:solidFill>
              <a:schemeClr val="accent6">
                <a:lumMod val="10000"/>
              </a:schemeClr>
            </a:solidFill>
          </a:endParaRPr>
        </a:p>
      </dsp:txBody>
      <dsp:txXfrm>
        <a:off x="27149" y="3164061"/>
        <a:ext cx="10473048" cy="501854"/>
      </dsp:txXfrm>
    </dsp:sp>
    <dsp:sp modelId="{310603AA-72A7-4C4A-82BF-C5479A64D79F}">
      <dsp:nvSpPr>
        <dsp:cNvPr id="0" name=""/>
        <dsp:cNvSpPr/>
      </dsp:nvSpPr>
      <dsp:spPr>
        <a:xfrm>
          <a:off x="0" y="3733384"/>
          <a:ext cx="10527346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Continuously analyzing data is crucial for enhancing lead conversion and staying competitive.</a:t>
          </a:r>
        </a:p>
      </dsp:txBody>
      <dsp:txXfrm>
        <a:off x="27149" y="3760533"/>
        <a:ext cx="10473048" cy="501854"/>
      </dsp:txXfrm>
    </dsp:sp>
    <dsp:sp modelId="{8F328983-6184-437E-AD05-45B0F6B3554E}">
      <dsp:nvSpPr>
        <dsp:cNvPr id="0" name=""/>
        <dsp:cNvSpPr/>
      </dsp:nvSpPr>
      <dsp:spPr>
        <a:xfrm>
          <a:off x="0" y="4329856"/>
          <a:ext cx="10527346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Data-driven strategies empower better decision-making and improve overall performance.</a:t>
          </a:r>
        </a:p>
      </dsp:txBody>
      <dsp:txXfrm>
        <a:off x="27149" y="4357005"/>
        <a:ext cx="10473048" cy="501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9/12/2024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9/11/2024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bg>
      <p:bgPr>
        <a:gradFill>
          <a:gsLst>
            <a:gs pos="0">
              <a:schemeClr val="accent2">
                <a:lumMod val="110000"/>
                <a:satMod val="105000"/>
                <a:tint val="67000"/>
                <a:alpha val="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circles on a black background&#10;&#10;Description automatically generated">
            <a:extLst>
              <a:ext uri="{FF2B5EF4-FFF2-40B4-BE49-F238E27FC236}">
                <a16:creationId xmlns:a16="http://schemas.microsoft.com/office/drawing/2014/main" id="{05185B01-840C-72E0-FF30-8EE18CFC55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4" r="4105" b="14441"/>
          <a:stretch/>
        </p:blipFill>
        <p:spPr>
          <a:xfrm>
            <a:off x="3275012" y="0"/>
            <a:ext cx="8913812" cy="68674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295400"/>
            <a:ext cx="10287000" cy="388620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5FDDB8-B25B-0452-0EE6-99D1F02803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212" y="5600700"/>
            <a:ext cx="10287000" cy="533400"/>
          </a:xfrm>
        </p:spPr>
        <p:txBody>
          <a:bodyPr anchor="t">
            <a:normAutofit/>
          </a:bodyPr>
          <a:lstStyle>
            <a:lvl1pPr marL="45720" indent="0" algn="l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29F0C076-A364-A8D3-F322-AC2A18341617}"/>
              </a:ext>
            </a:extLst>
          </p:cNvPr>
          <p:cNvSpPr/>
          <p:nvPr userDrawn="1"/>
        </p:nvSpPr>
        <p:spPr>
          <a:xfrm>
            <a:off x="10975566" y="4987103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921F5FF9-DFA3-CF00-B31A-21C261392B15}"/>
              </a:ext>
            </a:extLst>
          </p:cNvPr>
          <p:cNvSpPr/>
          <p:nvPr userDrawn="1"/>
        </p:nvSpPr>
        <p:spPr>
          <a:xfrm>
            <a:off x="10118724" y="35814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4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2E1990-ECE7-FA08-4966-BE3109399672}"/>
              </a:ext>
            </a:extLst>
          </p:cNvPr>
          <p:cNvSpPr/>
          <p:nvPr userDrawn="1"/>
        </p:nvSpPr>
        <p:spPr>
          <a:xfrm>
            <a:off x="7026044" y="0"/>
            <a:ext cx="4461334" cy="1981200"/>
          </a:xfrm>
          <a:custGeom>
            <a:avLst/>
            <a:gdLst>
              <a:gd name="connsiteX0" fmla="*/ 0 w 4461334"/>
              <a:gd name="connsiteY0" fmla="*/ 0 h 1981200"/>
              <a:gd name="connsiteX1" fmla="*/ 4461334 w 4461334"/>
              <a:gd name="connsiteY1" fmla="*/ 0 h 1981200"/>
              <a:gd name="connsiteX2" fmla="*/ 4432897 w 4461334"/>
              <a:gd name="connsiteY2" fmla="*/ 186331 h 1981200"/>
              <a:gd name="connsiteX3" fmla="*/ 2230667 w 4461334"/>
              <a:gd name="connsiteY3" fmla="*/ 1981200 h 1981200"/>
              <a:gd name="connsiteX4" fmla="*/ 28437 w 4461334"/>
              <a:gd name="connsiteY4" fmla="*/ 186331 h 1981200"/>
              <a:gd name="connsiteX5" fmla="*/ 0 w 4461334"/>
              <a:gd name="connsiteY5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1334" h="1981200">
                <a:moveTo>
                  <a:pt x="0" y="0"/>
                </a:moveTo>
                <a:lnTo>
                  <a:pt x="4461334" y="0"/>
                </a:lnTo>
                <a:lnTo>
                  <a:pt x="4432897" y="186331"/>
                </a:lnTo>
                <a:cubicBezTo>
                  <a:pt x="4223288" y="1210661"/>
                  <a:pt x="3316962" y="1981200"/>
                  <a:pt x="2230667" y="1981200"/>
                </a:cubicBezTo>
                <a:cubicBezTo>
                  <a:pt x="1144372" y="1981200"/>
                  <a:pt x="238046" y="1210661"/>
                  <a:pt x="28437" y="18633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1D9EB0-EE8E-A9E8-9583-2D924EFA65AF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C00260-F255-D312-3E7C-329EECDF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C7904-6373-06D6-713A-79D78DD6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583D396-7FDF-332F-BEA4-791452AB1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57FA249-0BE5-21BF-D816-85FBE6C4B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FD06F443-9595-7420-13F2-7AF883FDE5E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293811" y="2743200"/>
            <a:ext cx="10134601" cy="35052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17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6A45E1A-7551-6F54-D038-074B58A3B73E}"/>
              </a:ext>
            </a:extLst>
          </p:cNvPr>
          <p:cNvSpPr/>
          <p:nvPr userDrawn="1"/>
        </p:nvSpPr>
        <p:spPr>
          <a:xfrm>
            <a:off x="7026044" y="0"/>
            <a:ext cx="4461334" cy="1981200"/>
          </a:xfrm>
          <a:custGeom>
            <a:avLst/>
            <a:gdLst>
              <a:gd name="connsiteX0" fmla="*/ 0 w 4461334"/>
              <a:gd name="connsiteY0" fmla="*/ 0 h 1981200"/>
              <a:gd name="connsiteX1" fmla="*/ 4461334 w 4461334"/>
              <a:gd name="connsiteY1" fmla="*/ 0 h 1981200"/>
              <a:gd name="connsiteX2" fmla="*/ 4432897 w 4461334"/>
              <a:gd name="connsiteY2" fmla="*/ 186331 h 1981200"/>
              <a:gd name="connsiteX3" fmla="*/ 2230667 w 4461334"/>
              <a:gd name="connsiteY3" fmla="*/ 1981200 h 1981200"/>
              <a:gd name="connsiteX4" fmla="*/ 28437 w 4461334"/>
              <a:gd name="connsiteY4" fmla="*/ 186331 h 1981200"/>
              <a:gd name="connsiteX5" fmla="*/ 0 w 4461334"/>
              <a:gd name="connsiteY5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1334" h="1981200">
                <a:moveTo>
                  <a:pt x="0" y="0"/>
                </a:moveTo>
                <a:lnTo>
                  <a:pt x="4461334" y="0"/>
                </a:lnTo>
                <a:lnTo>
                  <a:pt x="4432897" y="186331"/>
                </a:lnTo>
                <a:cubicBezTo>
                  <a:pt x="4223288" y="1210661"/>
                  <a:pt x="3316962" y="1981200"/>
                  <a:pt x="2230667" y="1981200"/>
                </a:cubicBezTo>
                <a:cubicBezTo>
                  <a:pt x="1144372" y="1981200"/>
                  <a:pt x="238046" y="1210661"/>
                  <a:pt x="28437" y="18633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5C97BE-6AF8-5928-B560-739552D148BA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049F4FA0-ECA1-9CE1-60CD-491656F225D3}"/>
              </a:ext>
            </a:extLst>
          </p:cNvPr>
          <p:cNvSpPr/>
          <p:nvPr userDrawn="1"/>
        </p:nvSpPr>
        <p:spPr>
          <a:xfrm>
            <a:off x="6683143" y="13970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E0F6845B-3635-28EA-BA6E-5535FE48E8B0}"/>
              </a:ext>
            </a:extLst>
          </p:cNvPr>
          <p:cNvSpPr/>
          <p:nvPr userDrawn="1"/>
        </p:nvSpPr>
        <p:spPr>
          <a:xfrm>
            <a:off x="11085513" y="56388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B5BD44-F42D-3B65-BB68-E5C76C4E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6F22956-4B4B-B972-CE6C-282D1D59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C319E7A6-A7BC-1FD9-6936-D83244A4083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180FD49-43D5-4D47-7DA7-BF05B579F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1B92F8-C070-2CE8-09EC-DAB8F879C2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2438400"/>
            <a:ext cx="4911725" cy="4114799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79808F-B1FF-C536-B44F-59CEA545BFD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16689" y="2438400"/>
            <a:ext cx="4911725" cy="4114799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09E2F69-D76D-62CD-4B4B-52AB2F720DE4}"/>
              </a:ext>
            </a:extLst>
          </p:cNvPr>
          <p:cNvSpPr/>
          <p:nvPr userDrawn="1"/>
        </p:nvSpPr>
        <p:spPr>
          <a:xfrm>
            <a:off x="9958158" y="0"/>
            <a:ext cx="2230666" cy="1981200"/>
          </a:xfrm>
          <a:custGeom>
            <a:avLst/>
            <a:gdLst>
              <a:gd name="connsiteX0" fmla="*/ 0 w 2230666"/>
              <a:gd name="connsiteY0" fmla="*/ 0 h 1981200"/>
              <a:gd name="connsiteX1" fmla="*/ 2230666 w 2230666"/>
              <a:gd name="connsiteY1" fmla="*/ 0 h 1981200"/>
              <a:gd name="connsiteX2" fmla="*/ 2230666 w 2230666"/>
              <a:gd name="connsiteY2" fmla="*/ 1981200 h 1981200"/>
              <a:gd name="connsiteX3" fmla="*/ 2029222 w 2230666"/>
              <a:gd name="connsiteY3" fmla="*/ 1972296 h 1981200"/>
              <a:gd name="connsiteX4" fmla="*/ 28437 w 2230666"/>
              <a:gd name="connsiteY4" fmla="*/ 186331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0666" h="1981200">
                <a:moveTo>
                  <a:pt x="0" y="0"/>
                </a:moveTo>
                <a:lnTo>
                  <a:pt x="2230666" y="0"/>
                </a:lnTo>
                <a:lnTo>
                  <a:pt x="2230666" y="1981200"/>
                </a:lnTo>
                <a:lnTo>
                  <a:pt x="2029222" y="1972296"/>
                </a:lnTo>
                <a:cubicBezTo>
                  <a:pt x="1033803" y="1883891"/>
                  <a:pt x="224946" y="1146640"/>
                  <a:pt x="28437" y="186331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5C97BE-6AF8-5928-B560-739552D148BA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A0041296-BAB4-9340-D4A7-59FD619AC52B}"/>
              </a:ext>
            </a:extLst>
          </p:cNvPr>
          <p:cNvSpPr/>
          <p:nvPr userDrawn="1"/>
        </p:nvSpPr>
        <p:spPr>
          <a:xfrm>
            <a:off x="7847012" y="3810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FFABB0BB-C379-786D-46F1-DEB6A507EA80}"/>
              </a:ext>
            </a:extLst>
          </p:cNvPr>
          <p:cNvSpPr/>
          <p:nvPr userDrawn="1"/>
        </p:nvSpPr>
        <p:spPr>
          <a:xfrm>
            <a:off x="8559685" y="10668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BDC478-129E-9690-F10A-A1F679AB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D29393-4996-16FE-FC38-2447AE81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2FB2C37F-01F4-8BDA-35AA-8F8EBC554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F45931A-8732-7A9F-4CEE-22AA3831A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1B92F8-C070-2CE8-09EC-DAB8F879C2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2286000"/>
            <a:ext cx="4911725" cy="42672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79808F-B1FF-C536-B44F-59CEA545BFD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16689" y="2286000"/>
            <a:ext cx="4911725" cy="42672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5429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0">
              <a:schemeClr val="accent2">
                <a:lumMod val="110000"/>
                <a:satMod val="105000"/>
                <a:tint val="67000"/>
                <a:alpha val="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5FB068A-9EE1-FCD9-54F9-D1322A68868B}"/>
              </a:ext>
            </a:extLst>
          </p:cNvPr>
          <p:cNvSpPr/>
          <p:nvPr userDrawn="1"/>
        </p:nvSpPr>
        <p:spPr>
          <a:xfrm>
            <a:off x="2132012" y="0"/>
            <a:ext cx="7924800" cy="6858000"/>
          </a:xfrm>
          <a:custGeom>
            <a:avLst/>
            <a:gdLst>
              <a:gd name="connsiteX0" fmla="*/ 1982890 w 7924800"/>
              <a:gd name="connsiteY0" fmla="*/ 0 h 6858000"/>
              <a:gd name="connsiteX1" fmla="*/ 5941911 w 7924800"/>
              <a:gd name="connsiteY1" fmla="*/ 0 h 6858000"/>
              <a:gd name="connsiteX2" fmla="*/ 6177816 w 7924800"/>
              <a:gd name="connsiteY2" fmla="*/ 143316 h 6858000"/>
              <a:gd name="connsiteX3" fmla="*/ 7924800 w 7924800"/>
              <a:gd name="connsiteY3" fmla="*/ 3429000 h 6858000"/>
              <a:gd name="connsiteX4" fmla="*/ 6017049 w 7924800"/>
              <a:gd name="connsiteY4" fmla="*/ 6817750 h 6858000"/>
              <a:gd name="connsiteX5" fmla="*/ 5947047 w 7924800"/>
              <a:gd name="connsiteY5" fmla="*/ 6858000 h 6858000"/>
              <a:gd name="connsiteX6" fmla="*/ 1977753 w 7924800"/>
              <a:gd name="connsiteY6" fmla="*/ 6858000 h 6858000"/>
              <a:gd name="connsiteX7" fmla="*/ 1907752 w 7924800"/>
              <a:gd name="connsiteY7" fmla="*/ 6817750 h 6858000"/>
              <a:gd name="connsiteX8" fmla="*/ 0 w 7924800"/>
              <a:gd name="connsiteY8" fmla="*/ 3429000 h 6858000"/>
              <a:gd name="connsiteX9" fmla="*/ 1746985 w 7924800"/>
              <a:gd name="connsiteY9" fmla="*/ 1433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4800" h="6858000">
                <a:moveTo>
                  <a:pt x="1982890" y="0"/>
                </a:moveTo>
                <a:lnTo>
                  <a:pt x="5941911" y="0"/>
                </a:lnTo>
                <a:lnTo>
                  <a:pt x="6177816" y="143316"/>
                </a:lnTo>
                <a:cubicBezTo>
                  <a:pt x="7231821" y="855388"/>
                  <a:pt x="7924800" y="2061267"/>
                  <a:pt x="7924800" y="3429000"/>
                </a:cubicBezTo>
                <a:cubicBezTo>
                  <a:pt x="7924800" y="4865120"/>
                  <a:pt x="7160790" y="6122796"/>
                  <a:pt x="6017049" y="6817750"/>
                </a:cubicBezTo>
                <a:lnTo>
                  <a:pt x="5947047" y="6858000"/>
                </a:lnTo>
                <a:lnTo>
                  <a:pt x="1977753" y="6858000"/>
                </a:lnTo>
                <a:lnTo>
                  <a:pt x="1907752" y="6817750"/>
                </a:lnTo>
                <a:cubicBezTo>
                  <a:pt x="764010" y="6122796"/>
                  <a:pt x="0" y="4865120"/>
                  <a:pt x="0" y="3429000"/>
                </a:cubicBezTo>
                <a:cubicBezTo>
                  <a:pt x="0" y="2061267"/>
                  <a:pt x="692980" y="855388"/>
                  <a:pt x="1746985" y="143316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A409372-199C-2F3B-65CD-ADC2E45B43B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7599E9-7877-89FF-8C57-FEF4C3C8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95300"/>
            <a:ext cx="4572000" cy="58674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22A2F27B-8DDF-057C-B969-50B4B8C3D2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8305" y="2247900"/>
            <a:ext cx="4443413" cy="2400300"/>
          </a:xfrm>
        </p:spPr>
        <p:txBody>
          <a:bodyPr anchor="ctr">
            <a:normAutofit/>
          </a:bodyPr>
          <a:lstStyle>
            <a:lvl1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6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7777CD-9A1F-DEEA-2595-9E892C952556}"/>
              </a:ext>
            </a:extLst>
          </p:cNvPr>
          <p:cNvSpPr/>
          <p:nvPr userDrawn="1"/>
        </p:nvSpPr>
        <p:spPr>
          <a:xfrm>
            <a:off x="-1" y="0"/>
            <a:ext cx="12188825" cy="6858000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4D3028-A414-148B-F10C-466ED585BCD9}"/>
              </a:ext>
            </a:extLst>
          </p:cNvPr>
          <p:cNvSpPr/>
          <p:nvPr userDrawn="1"/>
        </p:nvSpPr>
        <p:spPr>
          <a:xfrm>
            <a:off x="-1" y="1586"/>
            <a:ext cx="3428208" cy="6856414"/>
          </a:xfrm>
          <a:custGeom>
            <a:avLst/>
            <a:gdLst>
              <a:gd name="connsiteX0" fmla="*/ 1 w 3428208"/>
              <a:gd name="connsiteY0" fmla="*/ 0 h 6856414"/>
              <a:gd name="connsiteX1" fmla="*/ 3428208 w 3428208"/>
              <a:gd name="connsiteY1" fmla="*/ 3428207 h 6856414"/>
              <a:gd name="connsiteX2" fmla="*/ 1 w 3428208"/>
              <a:gd name="connsiteY2" fmla="*/ 6856414 h 6856414"/>
              <a:gd name="connsiteX3" fmla="*/ 0 w 3428208"/>
              <a:gd name="connsiteY3" fmla="*/ 6856414 h 6856414"/>
              <a:gd name="connsiteX4" fmla="*/ 0 w 3428208"/>
              <a:gd name="connsiteY4" fmla="*/ 0 h 685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8208" h="6856414">
                <a:moveTo>
                  <a:pt x="1" y="0"/>
                </a:moveTo>
                <a:cubicBezTo>
                  <a:pt x="1893347" y="0"/>
                  <a:pt x="3428208" y="1534861"/>
                  <a:pt x="3428208" y="3428207"/>
                </a:cubicBezTo>
                <a:cubicBezTo>
                  <a:pt x="3428208" y="5321553"/>
                  <a:pt x="1893347" y="6856414"/>
                  <a:pt x="1" y="6856414"/>
                </a:cubicBezTo>
                <a:lnTo>
                  <a:pt x="0" y="685641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B111F7-2027-1E41-1C02-BA5AA37E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723900"/>
            <a:ext cx="4114800" cy="52959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defRPr sz="4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2612" y="1981200"/>
            <a:ext cx="4114800" cy="2854781"/>
          </a:xfrm>
        </p:spPr>
        <p:txBody>
          <a:bodyPr anchor="ctr"/>
          <a:lstStyle>
            <a:lvl1pPr marL="4572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6576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9436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77724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96012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02A1E7CF-4DB4-D31C-D6AA-D368DA17CD5F}"/>
              </a:ext>
            </a:extLst>
          </p:cNvPr>
          <p:cNvSpPr/>
          <p:nvPr userDrawn="1"/>
        </p:nvSpPr>
        <p:spPr>
          <a:xfrm>
            <a:off x="4837509" y="9144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E47E8503-C2AB-07F1-FD1F-A529E414E168}"/>
              </a:ext>
            </a:extLst>
          </p:cNvPr>
          <p:cNvSpPr/>
          <p:nvPr userDrawn="1"/>
        </p:nvSpPr>
        <p:spPr>
          <a:xfrm>
            <a:off x="3085307" y="569595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020F553-E264-0059-F1EB-47039048DC6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84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 with Phon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5C0889D-74A2-974C-BB02-FA1F7BE369E2}"/>
              </a:ext>
            </a:extLst>
          </p:cNvPr>
          <p:cNvSpPr/>
          <p:nvPr userDrawn="1"/>
        </p:nvSpPr>
        <p:spPr>
          <a:xfrm>
            <a:off x="6704012" y="1148418"/>
            <a:ext cx="4561165" cy="4561165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DAE856D-3749-4D3B-9F33-A46528589F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2079" y="598170"/>
            <a:ext cx="3096221" cy="5661660"/>
          </a:xfrm>
          <a:prstGeom prst="rect">
            <a:avLst/>
          </a:prstGeom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7A96460A-640C-6025-AAB5-344AB2A405D1}"/>
              </a:ext>
            </a:extLst>
          </p:cNvPr>
          <p:cNvSpPr/>
          <p:nvPr userDrawn="1"/>
        </p:nvSpPr>
        <p:spPr>
          <a:xfrm>
            <a:off x="10818812" y="5353077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471314FF-EA0B-8DDE-B558-885A876FB0D5}"/>
              </a:ext>
            </a:extLst>
          </p:cNvPr>
          <p:cNvSpPr/>
          <p:nvPr userDrawn="1"/>
        </p:nvSpPr>
        <p:spPr>
          <a:xfrm>
            <a:off x="6335910" y="805517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4761B-B29B-1C47-FAE9-6E0FA154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685800"/>
            <a:ext cx="6372818" cy="403860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EFF6782-6ABD-DEB0-6FD1-1263A5469A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012" y="4876800"/>
            <a:ext cx="6372817" cy="1104898"/>
          </a:xfrm>
        </p:spPr>
        <p:txBody>
          <a:bodyPr anchor="t">
            <a:normAutofit/>
          </a:bodyPr>
          <a:lstStyle>
            <a:lvl1pPr marL="45720" indent="0" algn="l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BA3F629-2405-DC90-C212-6F3D52B95D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65046" y="883471"/>
            <a:ext cx="2439096" cy="5091059"/>
          </a:xfrm>
          <a:custGeom>
            <a:avLst/>
            <a:gdLst>
              <a:gd name="connsiteX0" fmla="*/ 340815 w 2439096"/>
              <a:gd name="connsiteY0" fmla="*/ 0 h 5091059"/>
              <a:gd name="connsiteX1" fmla="*/ 2098281 w 2439096"/>
              <a:gd name="connsiteY1" fmla="*/ 0 h 5091059"/>
              <a:gd name="connsiteX2" fmla="*/ 2439096 w 2439096"/>
              <a:gd name="connsiteY2" fmla="*/ 340815 h 5091059"/>
              <a:gd name="connsiteX3" fmla="*/ 2439096 w 2439096"/>
              <a:gd name="connsiteY3" fmla="*/ 495300 h 5091059"/>
              <a:gd name="connsiteX4" fmla="*/ 2439096 w 2439096"/>
              <a:gd name="connsiteY4" fmla="*/ 4750244 h 5091059"/>
              <a:gd name="connsiteX5" fmla="*/ 2098281 w 2439096"/>
              <a:gd name="connsiteY5" fmla="*/ 5091059 h 5091059"/>
              <a:gd name="connsiteX6" fmla="*/ 340815 w 2439096"/>
              <a:gd name="connsiteY6" fmla="*/ 5091059 h 5091059"/>
              <a:gd name="connsiteX7" fmla="*/ 0 w 2439096"/>
              <a:gd name="connsiteY7" fmla="*/ 4750244 h 5091059"/>
              <a:gd name="connsiteX8" fmla="*/ 0 w 2439096"/>
              <a:gd name="connsiteY8" fmla="*/ 495300 h 5091059"/>
              <a:gd name="connsiteX9" fmla="*/ 0 w 2439096"/>
              <a:gd name="connsiteY9" fmla="*/ 340815 h 5091059"/>
              <a:gd name="connsiteX10" fmla="*/ 340815 w 2439096"/>
              <a:gd name="connsiteY10" fmla="*/ 0 h 509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39096" h="5091059">
                <a:moveTo>
                  <a:pt x="340815" y="0"/>
                </a:moveTo>
                <a:lnTo>
                  <a:pt x="2098281" y="0"/>
                </a:lnTo>
                <a:cubicBezTo>
                  <a:pt x="2286508" y="0"/>
                  <a:pt x="2439096" y="152588"/>
                  <a:pt x="2439096" y="340815"/>
                </a:cubicBezTo>
                <a:lnTo>
                  <a:pt x="2439096" y="495300"/>
                </a:lnTo>
                <a:lnTo>
                  <a:pt x="2439096" y="4750244"/>
                </a:lnTo>
                <a:cubicBezTo>
                  <a:pt x="2439096" y="4938471"/>
                  <a:pt x="2286508" y="5091059"/>
                  <a:pt x="2098281" y="5091059"/>
                </a:cubicBezTo>
                <a:lnTo>
                  <a:pt x="340815" y="5091059"/>
                </a:lnTo>
                <a:cubicBezTo>
                  <a:pt x="152588" y="5091059"/>
                  <a:pt x="0" y="4938471"/>
                  <a:pt x="0" y="4750244"/>
                </a:cubicBezTo>
                <a:lnTo>
                  <a:pt x="0" y="495300"/>
                </a:lnTo>
                <a:lnTo>
                  <a:pt x="0" y="340815"/>
                </a:lnTo>
                <a:cubicBezTo>
                  <a:pt x="0" y="152588"/>
                  <a:pt x="152588" y="0"/>
                  <a:pt x="3408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73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C3968AF-EB74-3889-A3BA-E759CFD47B12}"/>
              </a:ext>
            </a:extLst>
          </p:cNvPr>
          <p:cNvSpPr/>
          <p:nvPr userDrawn="1"/>
        </p:nvSpPr>
        <p:spPr>
          <a:xfrm>
            <a:off x="3275012" y="609600"/>
            <a:ext cx="5638800" cy="5638800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A409372-199C-2F3B-65CD-ADC2E45B43B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66838CB-A9BC-715A-18FE-06CCE4A9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95300"/>
            <a:ext cx="4572000" cy="58674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454B8043-D1DD-E2EA-772B-D8D38CD37D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8305" y="2022021"/>
            <a:ext cx="4443413" cy="2813960"/>
          </a:xfrm>
        </p:spPr>
        <p:txBody>
          <a:bodyPr anchor="ctr">
            <a:normAutofit/>
          </a:bodyPr>
          <a:lstStyle>
            <a:lvl1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2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4264E2-719A-1CB0-CD0C-B90AD51C2384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7A96460A-640C-6025-AAB5-344AB2A405D1}"/>
              </a:ext>
            </a:extLst>
          </p:cNvPr>
          <p:cNvSpPr/>
          <p:nvPr userDrawn="1"/>
        </p:nvSpPr>
        <p:spPr>
          <a:xfrm>
            <a:off x="8151812" y="567055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60D2C4-E19C-088F-24AA-92F46287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08F9375-0CED-7A7E-FAD2-5469CE00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C1791A8D-D5A1-DB56-D6C5-A82DB0F26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E9D901E-58D4-3C47-262B-EA276B7F1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42672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86C1A7B9-E319-130B-0CC8-DCB01B51A087}"/>
              </a:ext>
            </a:extLst>
          </p:cNvPr>
          <p:cNvSpPr/>
          <p:nvPr userDrawn="1"/>
        </p:nvSpPr>
        <p:spPr>
          <a:xfrm>
            <a:off x="7351712" y="44196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0652475-9C37-D778-F6B2-DE9F50F8571A}"/>
              </a:ext>
            </a:extLst>
          </p:cNvPr>
          <p:cNvSpPr/>
          <p:nvPr userDrawn="1"/>
        </p:nvSpPr>
        <p:spPr>
          <a:xfrm>
            <a:off x="8609012" y="-21999"/>
            <a:ext cx="3579812" cy="6901998"/>
          </a:xfrm>
          <a:custGeom>
            <a:avLst/>
            <a:gdLst>
              <a:gd name="connsiteX0" fmla="*/ 3450999 w 3579812"/>
              <a:gd name="connsiteY0" fmla="*/ 0 h 6901998"/>
              <a:gd name="connsiteX1" fmla="*/ 3579812 w 3579812"/>
              <a:gd name="connsiteY1" fmla="*/ 3257 h 6901998"/>
              <a:gd name="connsiteX2" fmla="*/ 3579812 w 3579812"/>
              <a:gd name="connsiteY2" fmla="*/ 6898741 h 6901998"/>
              <a:gd name="connsiteX3" fmla="*/ 3450999 w 3579812"/>
              <a:gd name="connsiteY3" fmla="*/ 6901998 h 6901998"/>
              <a:gd name="connsiteX4" fmla="*/ 0 w 3579812"/>
              <a:gd name="connsiteY4" fmla="*/ 3450999 h 6901998"/>
              <a:gd name="connsiteX5" fmla="*/ 3450999 w 3579812"/>
              <a:gd name="connsiteY5" fmla="*/ 0 h 690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9812" h="6901998">
                <a:moveTo>
                  <a:pt x="3450999" y="0"/>
                </a:moveTo>
                <a:lnTo>
                  <a:pt x="3579812" y="3257"/>
                </a:lnTo>
                <a:lnTo>
                  <a:pt x="3579812" y="6898741"/>
                </a:lnTo>
                <a:lnTo>
                  <a:pt x="3450999" y="6901998"/>
                </a:lnTo>
                <a:cubicBezTo>
                  <a:pt x="1545065" y="6901998"/>
                  <a:pt x="0" y="5356933"/>
                  <a:pt x="0" y="3450999"/>
                </a:cubicBezTo>
                <a:cubicBezTo>
                  <a:pt x="0" y="1545065"/>
                  <a:pt x="1545065" y="0"/>
                  <a:pt x="345099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omputer Monit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A8CDC-7BE6-361B-2965-88F977B1F050}"/>
              </a:ext>
            </a:extLst>
          </p:cNvPr>
          <p:cNvSpPr/>
          <p:nvPr userDrawn="1"/>
        </p:nvSpPr>
        <p:spPr>
          <a:xfrm>
            <a:off x="6704012" y="838202"/>
            <a:ext cx="5029198" cy="5029198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7F2A9A7-1093-A563-8A0E-4C8DB0E669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2112" y="1752600"/>
            <a:ext cx="4951066" cy="3810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1F5E297-E771-7AE4-7311-0874043A4B3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45945" y="2057400"/>
            <a:ext cx="4343400" cy="2688336"/>
          </a:xfrm>
          <a:custGeom>
            <a:avLst/>
            <a:gdLst>
              <a:gd name="connsiteX0" fmla="*/ 25620 w 4343400"/>
              <a:gd name="connsiteY0" fmla="*/ 0 h 2688336"/>
              <a:gd name="connsiteX1" fmla="*/ 4317780 w 4343400"/>
              <a:gd name="connsiteY1" fmla="*/ 0 h 2688336"/>
              <a:gd name="connsiteX2" fmla="*/ 4343400 w 4343400"/>
              <a:gd name="connsiteY2" fmla="*/ 25620 h 2688336"/>
              <a:gd name="connsiteX3" fmla="*/ 4343400 w 4343400"/>
              <a:gd name="connsiteY3" fmla="*/ 2662716 h 2688336"/>
              <a:gd name="connsiteX4" fmla="*/ 4317780 w 4343400"/>
              <a:gd name="connsiteY4" fmla="*/ 2688336 h 2688336"/>
              <a:gd name="connsiteX5" fmla="*/ 25620 w 4343400"/>
              <a:gd name="connsiteY5" fmla="*/ 2688336 h 2688336"/>
              <a:gd name="connsiteX6" fmla="*/ 0 w 4343400"/>
              <a:gd name="connsiteY6" fmla="*/ 2662716 h 2688336"/>
              <a:gd name="connsiteX7" fmla="*/ 0 w 4343400"/>
              <a:gd name="connsiteY7" fmla="*/ 25620 h 2688336"/>
              <a:gd name="connsiteX8" fmla="*/ 25620 w 4343400"/>
              <a:gd name="connsiteY8" fmla="*/ 0 h 268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3400" h="2688336">
                <a:moveTo>
                  <a:pt x="25620" y="0"/>
                </a:moveTo>
                <a:lnTo>
                  <a:pt x="4317780" y="0"/>
                </a:lnTo>
                <a:cubicBezTo>
                  <a:pt x="4331930" y="0"/>
                  <a:pt x="4343400" y="11470"/>
                  <a:pt x="4343400" y="25620"/>
                </a:cubicBezTo>
                <a:lnTo>
                  <a:pt x="4343400" y="2662716"/>
                </a:lnTo>
                <a:cubicBezTo>
                  <a:pt x="4343400" y="2676866"/>
                  <a:pt x="4331930" y="2688336"/>
                  <a:pt x="4317780" y="2688336"/>
                </a:cubicBezTo>
                <a:lnTo>
                  <a:pt x="25620" y="2688336"/>
                </a:lnTo>
                <a:cubicBezTo>
                  <a:pt x="11470" y="2688336"/>
                  <a:pt x="0" y="2676866"/>
                  <a:pt x="0" y="2662716"/>
                </a:cubicBezTo>
                <a:lnTo>
                  <a:pt x="0" y="25620"/>
                </a:lnTo>
                <a:cubicBezTo>
                  <a:pt x="0" y="11470"/>
                  <a:pt x="11470" y="0"/>
                  <a:pt x="256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28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761B-B29B-1C47-FAE9-6E0FA154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685800"/>
            <a:ext cx="5687336" cy="528873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9D098DB9-0987-4850-3A4E-90EECD01BFED}"/>
              </a:ext>
            </a:extLst>
          </p:cNvPr>
          <p:cNvSpPr/>
          <p:nvPr userDrawn="1"/>
        </p:nvSpPr>
        <p:spPr>
          <a:xfrm>
            <a:off x="7130149" y="3969437"/>
            <a:ext cx="640662" cy="640662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20F41B-7946-84A8-649E-B8D239441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" r="42412"/>
          <a:stretch/>
        </p:blipFill>
        <p:spPr>
          <a:xfrm>
            <a:off x="7134779" y="533400"/>
            <a:ext cx="5054045" cy="5588000"/>
          </a:xfrm>
          <a:prstGeom prst="rect">
            <a:avLst/>
          </a:prstGeom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D3F324A7-F228-C486-182B-84D6C27A93B8}"/>
              </a:ext>
            </a:extLst>
          </p:cNvPr>
          <p:cNvSpPr/>
          <p:nvPr userDrawn="1"/>
        </p:nvSpPr>
        <p:spPr>
          <a:xfrm>
            <a:off x="6368151" y="2407337"/>
            <a:ext cx="640662" cy="640662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0EE33DD4-E993-7039-2B48-6FAFAE32A9F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9745" y="990600"/>
            <a:ext cx="4069080" cy="4384979"/>
          </a:xfrm>
          <a:custGeom>
            <a:avLst/>
            <a:gdLst>
              <a:gd name="connsiteX0" fmla="*/ 3553733 w 4390346"/>
              <a:gd name="connsiteY0" fmla="*/ 0 h 4693920"/>
              <a:gd name="connsiteX1" fmla="*/ 4390346 w 4390346"/>
              <a:gd name="connsiteY1" fmla="*/ 0 h 4693920"/>
              <a:gd name="connsiteX2" fmla="*/ 4390346 w 4390346"/>
              <a:gd name="connsiteY2" fmla="*/ 4690872 h 4693920"/>
              <a:gd name="connsiteX3" fmla="*/ 3721482 w 4390346"/>
              <a:gd name="connsiteY3" fmla="*/ 4690872 h 4693920"/>
              <a:gd name="connsiteX4" fmla="*/ 3721482 w 4390346"/>
              <a:gd name="connsiteY4" fmla="*/ 4693920 h 4693920"/>
              <a:gd name="connsiteX5" fmla="*/ 197252 w 4390346"/>
              <a:gd name="connsiteY5" fmla="*/ 4693920 h 4693920"/>
              <a:gd name="connsiteX6" fmla="*/ 167017 w 4390346"/>
              <a:gd name="connsiteY6" fmla="*/ 4690872 h 4693920"/>
              <a:gd name="connsiteX7" fmla="*/ 0 w 4390346"/>
              <a:gd name="connsiteY7" fmla="*/ 4690872 h 4693920"/>
              <a:gd name="connsiteX8" fmla="*/ 0 w 4390346"/>
              <a:gd name="connsiteY8" fmla="*/ 4232970 h 4693920"/>
              <a:gd name="connsiteX9" fmla="*/ 1 w 4390346"/>
              <a:gd name="connsiteY9" fmla="*/ 4232970 h 4693920"/>
              <a:gd name="connsiteX10" fmla="*/ 1 w 4390346"/>
              <a:gd name="connsiteY10" fmla="*/ 200299 h 4693920"/>
              <a:gd name="connsiteX11" fmla="*/ 197252 w 4390346"/>
              <a:gd name="connsiteY11" fmla="*/ 3048 h 4693920"/>
              <a:gd name="connsiteX12" fmla="*/ 3553733 w 4390346"/>
              <a:gd name="connsiteY12" fmla="*/ 3048 h 469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90346" h="4693920">
                <a:moveTo>
                  <a:pt x="3553733" y="0"/>
                </a:moveTo>
                <a:lnTo>
                  <a:pt x="4390346" y="0"/>
                </a:lnTo>
                <a:lnTo>
                  <a:pt x="4390346" y="4690872"/>
                </a:lnTo>
                <a:lnTo>
                  <a:pt x="3721482" y="4690872"/>
                </a:lnTo>
                <a:lnTo>
                  <a:pt x="3721482" y="4693920"/>
                </a:lnTo>
                <a:lnTo>
                  <a:pt x="197252" y="4693920"/>
                </a:lnTo>
                <a:lnTo>
                  <a:pt x="167017" y="4690872"/>
                </a:lnTo>
                <a:lnTo>
                  <a:pt x="0" y="4690872"/>
                </a:lnTo>
                <a:lnTo>
                  <a:pt x="0" y="4232970"/>
                </a:lnTo>
                <a:lnTo>
                  <a:pt x="1" y="4232970"/>
                </a:lnTo>
                <a:lnTo>
                  <a:pt x="1" y="200299"/>
                </a:lnTo>
                <a:cubicBezTo>
                  <a:pt x="1" y="91360"/>
                  <a:pt x="88313" y="3048"/>
                  <a:pt x="197252" y="3048"/>
                </a:cubicBezTo>
                <a:lnTo>
                  <a:pt x="3553733" y="30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47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Acc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A8CDC-7BE6-361B-2965-88F977B1F050}"/>
              </a:ext>
            </a:extLst>
          </p:cNvPr>
          <p:cNvSpPr/>
          <p:nvPr userDrawn="1"/>
        </p:nvSpPr>
        <p:spPr>
          <a:xfrm>
            <a:off x="6361114" y="1317171"/>
            <a:ext cx="5029198" cy="5029198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33147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65151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88011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106299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1245870" indent="-285750">
              <a:lnSpc>
                <a:spcPct val="110000"/>
              </a:lnSpc>
              <a:buFont typeface="Arial" panose="020B0604020202020204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20B2A3A-FF4C-298C-0165-DB61E8935F6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4413" y="2286000"/>
            <a:ext cx="5562600" cy="396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9328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31470" indent="-28575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-22860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-22860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-228600">
              <a:lnSpc>
                <a:spcPct val="110000"/>
              </a:lnSpc>
              <a:buFont typeface="Arial" panose="020B0604020202020204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EA47FDD-142D-1BE6-8057-A6CC1A71222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094413" y="2286000"/>
            <a:ext cx="5558794" cy="3962400"/>
          </a:xfrm>
        </p:spPr>
        <p:txBody>
          <a:bodyPr/>
          <a:lstStyle>
            <a:lvl1pPr marL="4572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94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2" r:id="rId2"/>
    <p:sldLayoutId id="2147483695" r:id="rId3"/>
    <p:sldLayoutId id="2147483685" r:id="rId4"/>
    <p:sldLayoutId id="2147483662" r:id="rId5"/>
    <p:sldLayoutId id="2147483682" r:id="rId6"/>
    <p:sldLayoutId id="2147483696" r:id="rId7"/>
    <p:sldLayoutId id="2147483693" r:id="rId8"/>
    <p:sldLayoutId id="2147483692" r:id="rId9"/>
    <p:sldLayoutId id="2147483676" r:id="rId10"/>
    <p:sldLayoutId id="2147483665" r:id="rId11"/>
    <p:sldLayoutId id="2147483688" r:id="rId12"/>
    <p:sldLayoutId id="2147483686" r:id="rId1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110000"/>
                <a:satMod val="105000"/>
                <a:tint val="67000"/>
                <a:alpha val="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980728"/>
            <a:ext cx="10287000" cy="3886200"/>
          </a:xfrm>
        </p:spPr>
        <p:txBody>
          <a:bodyPr anchor="b">
            <a:normAutofit/>
          </a:bodyPr>
          <a:lstStyle/>
          <a:p>
            <a:r>
              <a:rPr lang="en-IN" dirty="0"/>
              <a:t>Customer Lead Prediction Analysis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84212" y="5600700"/>
            <a:ext cx="10287000" cy="533400"/>
          </a:xfrm>
        </p:spPr>
        <p:txBody>
          <a:bodyPr>
            <a:normAutofit/>
          </a:bodyPr>
          <a:lstStyle/>
          <a:p>
            <a:r>
              <a:rPr lang="en-US" dirty="0"/>
              <a:t>Insights and Recommendations for Lead Conversion Optimization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185110-436B-CFCD-CC3E-70D6FF7B80F3}"/>
              </a:ext>
            </a:extLst>
          </p:cNvPr>
          <p:cNvSpPr txBox="1"/>
          <p:nvPr/>
        </p:nvSpPr>
        <p:spPr>
          <a:xfrm>
            <a:off x="10217640" y="6134100"/>
            <a:ext cx="153439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IN" b="1" dirty="0"/>
              <a:t>Suraj Kashid</a:t>
            </a:r>
          </a:p>
          <a:p>
            <a:r>
              <a:rPr lang="en-IN" b="1" dirty="0"/>
              <a:t>MB25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C717FE-BCED-84E0-51E6-EE31F034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2" y="476672"/>
            <a:ext cx="8934399" cy="720080"/>
          </a:xfrm>
        </p:spPr>
        <p:txBody>
          <a:bodyPr/>
          <a:lstStyle/>
          <a:p>
            <a:r>
              <a:rPr lang="en-IN" u="sng" dirty="0"/>
              <a:t>Recommendations and Action Plan</a:t>
            </a:r>
            <a:endParaRPr lang="en-US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D044B4-49AD-20F7-17BB-E5A0C274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92E986-9D7B-19D4-F7A1-31FE3C366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Prioritizing Lead Sources: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Focus resources on high-performing channels like Google and Direct Traffic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: Increase ad spend and optimize content for these platforms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DE5E893A-9EAD-C8E9-F2D7-305EFEA08F4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Improving Conversion Rates:</a:t>
            </a:r>
            <a:endParaRPr lang="en-US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Strategies: Implement personalized follow-ups, targeted marketing, and enhance website UX.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Action: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 data-driven campaigns to engage leads more effectively.</a:t>
            </a:r>
          </a:p>
          <a:p>
            <a:r>
              <a:rPr lang="en-US" sz="1600" b="1" dirty="0"/>
              <a:t>3.</a:t>
            </a:r>
            <a:r>
              <a:rPr lang="en-US" sz="1600" b="1" u="sng" dirty="0"/>
              <a:t>Enhancing Engagement:</a:t>
            </a:r>
            <a:endParaRPr lang="en-US" sz="16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Analyze traffic to identify high-engagement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Action: Replicate successful website elements to maintain and boost user interaction.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95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DFF845A0-BC7E-44C2-8933-3F4E8088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AAEAE4A8-A6E5-453E-B946-FB774B73F48C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5C864D93-77B3-30E7-82AA-970D214ABF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AAEAE4A8-A6E5-453E-B946-FB774B73F48C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CF508B95-132C-9E71-D565-9F85666569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4954736"/>
              </p:ext>
            </p:extLst>
          </p:nvPr>
        </p:nvGraphicFramePr>
        <p:xfrm>
          <a:off x="1125860" y="1556792"/>
          <a:ext cx="10527347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96" y="2993504"/>
            <a:ext cx="5687336" cy="870992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7" name="Graphic 6" descr="Woman with hands together">
            <a:extLst>
              <a:ext uri="{FF2B5EF4-FFF2-40B4-BE49-F238E27FC236}">
                <a16:creationId xmlns:a16="http://schemas.microsoft.com/office/drawing/2014/main" id="{0E6368E9-FC97-7B6A-5262-54710B587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9745" y="1300381"/>
            <a:ext cx="4069080" cy="3765417"/>
          </a:xfrm>
          <a:custGeom>
            <a:avLst/>
            <a:gdLst>
              <a:gd name="connsiteX0" fmla="*/ 3553733 w 4390346"/>
              <a:gd name="connsiteY0" fmla="*/ 0 h 4693920"/>
              <a:gd name="connsiteX1" fmla="*/ 4390346 w 4390346"/>
              <a:gd name="connsiteY1" fmla="*/ 0 h 4693920"/>
              <a:gd name="connsiteX2" fmla="*/ 4390346 w 4390346"/>
              <a:gd name="connsiteY2" fmla="*/ 4690872 h 4693920"/>
              <a:gd name="connsiteX3" fmla="*/ 3721482 w 4390346"/>
              <a:gd name="connsiteY3" fmla="*/ 4690872 h 4693920"/>
              <a:gd name="connsiteX4" fmla="*/ 3721482 w 4390346"/>
              <a:gd name="connsiteY4" fmla="*/ 4693920 h 4693920"/>
              <a:gd name="connsiteX5" fmla="*/ 197252 w 4390346"/>
              <a:gd name="connsiteY5" fmla="*/ 4693920 h 4693920"/>
              <a:gd name="connsiteX6" fmla="*/ 167017 w 4390346"/>
              <a:gd name="connsiteY6" fmla="*/ 4690872 h 4693920"/>
              <a:gd name="connsiteX7" fmla="*/ 0 w 4390346"/>
              <a:gd name="connsiteY7" fmla="*/ 4690872 h 4693920"/>
              <a:gd name="connsiteX8" fmla="*/ 0 w 4390346"/>
              <a:gd name="connsiteY8" fmla="*/ 4232970 h 4693920"/>
              <a:gd name="connsiteX9" fmla="*/ 1 w 4390346"/>
              <a:gd name="connsiteY9" fmla="*/ 4232970 h 4693920"/>
              <a:gd name="connsiteX10" fmla="*/ 1 w 4390346"/>
              <a:gd name="connsiteY10" fmla="*/ 200299 h 4693920"/>
              <a:gd name="connsiteX11" fmla="*/ 197252 w 4390346"/>
              <a:gd name="connsiteY11" fmla="*/ 3048 h 4693920"/>
              <a:gd name="connsiteX12" fmla="*/ 3553733 w 4390346"/>
              <a:gd name="connsiteY12" fmla="*/ 3048 h 469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90346" h="4693920">
                <a:moveTo>
                  <a:pt x="3553733" y="0"/>
                </a:moveTo>
                <a:lnTo>
                  <a:pt x="4390346" y="0"/>
                </a:lnTo>
                <a:lnTo>
                  <a:pt x="4390346" y="4690872"/>
                </a:lnTo>
                <a:lnTo>
                  <a:pt x="3721482" y="4690872"/>
                </a:lnTo>
                <a:lnTo>
                  <a:pt x="3721482" y="4693920"/>
                </a:lnTo>
                <a:lnTo>
                  <a:pt x="197252" y="4693920"/>
                </a:lnTo>
                <a:lnTo>
                  <a:pt x="167017" y="4690872"/>
                </a:lnTo>
                <a:lnTo>
                  <a:pt x="0" y="4690872"/>
                </a:lnTo>
                <a:lnTo>
                  <a:pt x="0" y="4232970"/>
                </a:lnTo>
                <a:lnTo>
                  <a:pt x="1" y="4232970"/>
                </a:lnTo>
                <a:lnTo>
                  <a:pt x="1" y="200299"/>
                </a:lnTo>
                <a:cubicBezTo>
                  <a:pt x="1" y="91360"/>
                  <a:pt x="88313" y="3048"/>
                  <a:pt x="197252" y="3048"/>
                </a:cubicBezTo>
                <a:lnTo>
                  <a:pt x="3553733" y="30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B68A17-565E-5F07-D76E-981C2E32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723900"/>
            <a:ext cx="4114800" cy="52959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2612" y="1981200"/>
            <a:ext cx="4114800" cy="2854781"/>
          </a:xfrm>
        </p:spPr>
        <p:txBody>
          <a:bodyPr vert="horz" lIns="91416" tIns="45708" rIns="91416" bIns="45708" rtlCol="0" anchor="ctr">
            <a:normAutofit/>
          </a:bodyPr>
          <a:lstStyle/>
          <a:p>
            <a:r>
              <a:rPr lang="en-US" dirty="0"/>
              <a:t>Project overview</a:t>
            </a:r>
          </a:p>
          <a:p>
            <a:r>
              <a:rPr lang="en-IN" dirty="0"/>
              <a:t>Data summary</a:t>
            </a:r>
          </a:p>
          <a:p>
            <a:r>
              <a:rPr lang="en-US" dirty="0"/>
              <a:t>Growth strategy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/>
          <a:p>
            <a:r>
              <a:rPr lang="en-IN" u="sng" dirty="0"/>
              <a:t>Project Overview</a:t>
            </a:r>
            <a:endParaRPr lang="en-US" u="sng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8A46FBD2-46E5-55FF-CC49-B28E408D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AEAE4A8-A6E5-453E-B946-FB774B73F48C}" type="slidenum">
              <a:rPr lang="en-US" sz="20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200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9FF51953-7CF5-68C8-4223-0980BBA2488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19147957"/>
              </p:ext>
            </p:extLst>
          </p:nvPr>
        </p:nvGraphicFramePr>
        <p:xfrm>
          <a:off x="1293811" y="1916832"/>
          <a:ext cx="10134601" cy="4331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641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164" y="266700"/>
            <a:ext cx="4914900" cy="1447800"/>
          </a:xfrm>
        </p:spPr>
        <p:txBody>
          <a:bodyPr anchor="t">
            <a:normAutofit/>
          </a:bodyPr>
          <a:lstStyle/>
          <a:p>
            <a:r>
              <a:rPr lang="en-IN" dirty="0"/>
              <a:t>Data Summary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B95A416-05FC-CE36-FB78-577BDA37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1196752"/>
            <a:ext cx="11094639" cy="535644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b="1" u="sng" dirty="0"/>
              <a:t>Data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Data Cleaning:</a:t>
            </a:r>
            <a:endParaRPr lang="en-US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Handling Missing Values:</a:t>
            </a:r>
            <a:r>
              <a:rPr lang="en-US" dirty="0"/>
              <a:t> Filled missing non-numeric fields with "Unknown" and numeric fields with mean or median values where appropriate.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Data Type Correction:</a:t>
            </a:r>
            <a:r>
              <a:rPr lang="en-US" dirty="0"/>
              <a:t> Ensured proper data types for each column (e.g., converting text to numeric where required).</a:t>
            </a:r>
          </a:p>
          <a:p>
            <a:r>
              <a:rPr lang="en-US" b="1" u="sng" dirty="0"/>
              <a:t>Normalization: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Normalization of Time Variables:</a:t>
            </a:r>
            <a:r>
              <a:rPr lang="en-US" dirty="0"/>
              <a:t> Standardized the values for Total Time Spent on the Website to ensure consistent analysis across leads.</a:t>
            </a:r>
          </a:p>
          <a:p>
            <a:r>
              <a:rPr lang="en-US" b="1" u="sng" dirty="0"/>
              <a:t>Preprocessing: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Removal of Duplicates:</a:t>
            </a:r>
            <a:r>
              <a:rPr lang="en-US" dirty="0"/>
              <a:t> Removed duplicate records to maintain data integrity.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Outlier Detection and Handling:</a:t>
            </a:r>
            <a:r>
              <a:rPr lang="en-US" dirty="0"/>
              <a:t> Detected and handled outliers in time-related fields to prevent skewed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Creation of Calculated Fields:</a:t>
            </a:r>
            <a:r>
              <a:rPr lang="en-US" dirty="0"/>
              <a:t> Added calculated fields such as the Conversion Rate to measure performance across different segments.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>
            <a:normAutofit/>
          </a:bodyPr>
          <a:lstStyle/>
          <a:p>
            <a:r>
              <a:rPr lang="en-IN" dirty="0"/>
              <a:t>Key Performance Indicators (KPIs)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1D1C7-0250-310E-600C-FA985A7F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8620" indent="-342900">
              <a:buAutoNum type="arabicPeriod"/>
            </a:pPr>
            <a:r>
              <a:rPr lang="en-US" b="1" dirty="0"/>
              <a:t>Total Leads: 9,240</a:t>
            </a:r>
          </a:p>
          <a:p>
            <a:pPr marL="388620" indent="-342900">
              <a:buAutoNum type="arabicPeriod"/>
            </a:pPr>
            <a:r>
              <a:rPr lang="en-US" b="1" dirty="0"/>
              <a:t>2. Conversion Rate: 39%</a:t>
            </a:r>
          </a:p>
          <a:p>
            <a:pPr marL="388620" indent="-342900">
              <a:buAutoNum type="arabicPeriod"/>
            </a:pPr>
            <a:r>
              <a:rPr lang="en-US" b="1" dirty="0"/>
              <a:t>3. Average Time Spent on Website: 488 seconds.</a:t>
            </a:r>
          </a:p>
          <a:p>
            <a:pPr marL="388620" indent="-342900">
              <a:buAutoNum type="arabicPeriod"/>
            </a:pPr>
            <a:endParaRPr lang="en-US" b="1" dirty="0"/>
          </a:p>
          <a:p>
            <a:pPr marL="388620" indent="-342900">
              <a:buAutoNum type="arabicPeriod"/>
            </a:pPr>
            <a:endParaRPr lang="en-US" b="1" dirty="0"/>
          </a:p>
        </p:txBody>
      </p:sp>
      <p:pic>
        <p:nvPicPr>
          <p:cNvPr id="21" name="Picture Placeholder 20" descr="Charts on a computer monitor">
            <a:extLst>
              <a:ext uri="{FF2B5EF4-FFF2-40B4-BE49-F238E27FC236}">
                <a16:creationId xmlns:a16="http://schemas.microsoft.com/office/drawing/2014/main" id="{E453EF88-26E8-95DB-8E27-6A42911C63F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" b="28"/>
          <a:stretch/>
        </p:blipFill>
        <p:spPr>
          <a:xfrm>
            <a:off x="7045945" y="2057400"/>
            <a:ext cx="4343400" cy="268833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99C6BC-A127-8098-14CD-382E159A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337" y="5517232"/>
            <a:ext cx="5544616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39AE21-4D5C-6EF1-0DB1-2F6DAA2A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AEAE4A8-A6E5-453E-B946-FB774B73F48C}" type="slidenum">
              <a:rPr lang="en-US" sz="20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BC916-0C5C-AAF9-B28C-A1654EF177CC}"/>
              </a:ext>
            </a:extLst>
          </p:cNvPr>
          <p:cNvSpPr txBox="1"/>
          <p:nvPr/>
        </p:nvSpPr>
        <p:spPr>
          <a:xfrm>
            <a:off x="1153502" y="3589083"/>
            <a:ext cx="10571245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High lead numbers indicate strong visibility and engagement but need to be analyzed in conjunction with conversion metrics to assess quality.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F0E5EB-5F12-2A0A-C91C-031D008AFB14}"/>
              </a:ext>
            </a:extLst>
          </p:cNvPr>
          <p:cNvSpPr txBox="1"/>
          <p:nvPr/>
        </p:nvSpPr>
        <p:spPr>
          <a:xfrm>
            <a:off x="1139791" y="4524023"/>
            <a:ext cx="1057124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Helps identify which lead sources and demographics are most likely to convert, enabling targeted improvements in strategy.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DA4C41-F743-126A-D374-CEEEFC884CBA}"/>
              </a:ext>
            </a:extLst>
          </p:cNvPr>
          <p:cNvSpPr txBox="1"/>
          <p:nvPr/>
        </p:nvSpPr>
        <p:spPr>
          <a:xfrm>
            <a:off x="1139790" y="5455053"/>
            <a:ext cx="10571243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Longer time spent suggests that visitors find the website valuable, which could correlate with a higher likelihood of conversion.</a:t>
            </a:r>
            <a:endParaRPr lang="en-IN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18745041-6665-1CD3-974C-87DF9795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788" y="1645862"/>
            <a:ext cx="1057124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Monitoring these KPIs helps track the effectiveness of marketing efforts, sales strategies, and overall lead management processes.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They provide actionable insights that guide resource allocation, strategy adjustments, and targeted marketing campaigns, ultimately driving business growth and improving conversion outcomes. </a:t>
            </a:r>
          </a:p>
        </p:txBody>
      </p:sp>
    </p:spTree>
    <p:extLst>
      <p:ext uri="{BB962C8B-B14F-4D97-AF65-F5344CB8AC3E}">
        <p14:creationId xmlns:p14="http://schemas.microsoft.com/office/powerpoint/2010/main" val="290241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78A7-A7AA-7745-D19A-1B986B374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/>
          <a:p>
            <a:r>
              <a:rPr lang="en-IN" dirty="0"/>
              <a:t>Data Analysis and Insights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AC7B68-4616-88F7-F75C-A9B26100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AEAE4A8-A6E5-453E-B946-FB774B73F48C}" type="slidenum">
              <a:rPr lang="en-US" sz="20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200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0488277-C4A7-8FD5-7B04-C5C2DDC77F3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877135663"/>
              </p:ext>
            </p:extLst>
          </p:nvPr>
        </p:nvGraphicFramePr>
        <p:xfrm>
          <a:off x="1293811" y="2057400"/>
          <a:ext cx="10201201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98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3573016"/>
            <a:ext cx="4838328" cy="2376264"/>
          </a:xfrm>
        </p:spPr>
        <p:txBody>
          <a:bodyPr anchor="b">
            <a:normAutofit fontScale="90000"/>
          </a:bodyPr>
          <a:lstStyle/>
          <a:p>
            <a:r>
              <a:rPr lang="en-US" sz="3200" dirty="0"/>
              <a:t>Visuals and Dashboard Walkthrough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pic>
        <p:nvPicPr>
          <p:cNvPr id="45" name="Picture Placeholder 44" descr="Charts on a laptop screen">
            <a:extLst>
              <a:ext uri="{FF2B5EF4-FFF2-40B4-BE49-F238E27FC236}">
                <a16:creationId xmlns:a16="http://schemas.microsoft.com/office/drawing/2014/main" id="{9731B764-336F-5EF9-5FCF-4EA90ACB8D9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" r="41931"/>
          <a:stretch/>
        </p:blipFill>
        <p:spPr>
          <a:xfrm>
            <a:off x="8120063" y="990600"/>
            <a:ext cx="4068762" cy="438467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CA3A0C-B4D1-6DF0-B5F7-342F9CF3D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" y="0"/>
            <a:ext cx="12177406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2877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17B39-8948-407E-1D29-B290C2F20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/>
          <a:lstStyle/>
          <a:p>
            <a:r>
              <a:rPr lang="en-US" dirty="0"/>
              <a:t>Expand market reach through strategic partnerships</a:t>
            </a:r>
          </a:p>
          <a:p>
            <a:r>
              <a:rPr lang="en-US" dirty="0"/>
              <a:t>Enhance product features based on user feedback</a:t>
            </a:r>
          </a:p>
          <a:p>
            <a:r>
              <a:rPr lang="en-US" dirty="0"/>
              <a:t>Explore international market opportunities</a:t>
            </a:r>
          </a:p>
        </p:txBody>
      </p:sp>
      <p:graphicFrame>
        <p:nvGraphicFramePr>
          <p:cNvPr id="9" name="Diagram 2" descr="Drop pin timeline SmartArt graphic&#10;">
            <a:extLst>
              <a:ext uri="{FF2B5EF4-FFF2-40B4-BE49-F238E27FC236}">
                <a16:creationId xmlns:a16="http://schemas.microsoft.com/office/drawing/2014/main" id="{3FBEBE7D-0B6F-4C93-0F2F-3EBC3855DB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9877905"/>
              </p:ext>
            </p:extLst>
          </p:nvPr>
        </p:nvGraphicFramePr>
        <p:xfrm>
          <a:off x="6130924" y="2057400"/>
          <a:ext cx="54864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FA05739-27BB-9B31-59CF-33AA791A9D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12" y="1447552"/>
            <a:ext cx="11617324" cy="5369024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08DD0EF-0E1C-72F1-78FB-C709C1E153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16" y="41424"/>
            <a:ext cx="6958509" cy="338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954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4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E1EAED"/>
      </a:accent6>
      <a:hlink>
        <a:srgbClr val="9454C3"/>
      </a:hlink>
      <a:folHlink>
        <a:srgbClr val="3EBBF0"/>
      </a:folHlink>
    </a:clrScheme>
    <a:fontScheme name="Custom 30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M03460663_win32_LW_V6" id="{E98E9C9B-9291-4B47-BC4D-DAE7B5F9EC1B}" vid="{225AF68F-18F0-421B-8B78-1F33E1A33B6C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C06458-EC9A-428C-9123-A760B9587A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050606-E255-48B6-AE23-CE03A589EB22}">
  <ds:schemaRefs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30e9df3-be65-4c73-a93b-d1236ebd677e"/>
    <ds:schemaRef ds:uri="16c05727-aa75-4e4a-9b5f-8a80a1165891"/>
    <ds:schemaRef ds:uri="http://schemas.microsoft.com/sharepoint/v3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C37B52A-9EC8-4B7A-85C4-31F7EAFE403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274</TotalTime>
  <Words>681</Words>
  <Application>Microsoft Office PowerPoint</Application>
  <PresentationFormat>Custom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Palatino Linotype</vt:lpstr>
      <vt:lpstr>Custom</vt:lpstr>
      <vt:lpstr>Customer Lead Prediction Analysis </vt:lpstr>
      <vt:lpstr>Agenda</vt:lpstr>
      <vt:lpstr>Project Overview</vt:lpstr>
      <vt:lpstr>Data Summary</vt:lpstr>
      <vt:lpstr>Key Performance Indicators (KPIs)</vt:lpstr>
      <vt:lpstr>PowerPoint Presentation</vt:lpstr>
      <vt:lpstr>Data Analysis and Insights</vt:lpstr>
      <vt:lpstr>Visuals and Dashboard Walkthrough         </vt:lpstr>
      <vt:lpstr>PowerPoint Presentation</vt:lpstr>
      <vt:lpstr>Recommendations and Action Plan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1211-Niraj Kashid</dc:creator>
  <cp:lastModifiedBy>1211-Niraj Kashid</cp:lastModifiedBy>
  <cp:revision>6</cp:revision>
  <dcterms:created xsi:type="dcterms:W3CDTF">2024-09-07T18:23:26Z</dcterms:created>
  <dcterms:modified xsi:type="dcterms:W3CDTF">2024-09-11T19:58:57Z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ediaServiceImageTags">
    <vt:lpwstr/>
  </property>
</Properties>
</file>