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61" r:id="rId9"/>
    <p:sldId id="266" r:id="rId10"/>
    <p:sldId id="263" r:id="rId11"/>
    <p:sldId id="264" r:id="rId12"/>
    <p:sldId id="267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5C02F-19BA-47F8-8218-BC3F96327817}" v="2" dt="2024-06-28T18:43:46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8E9ED-34C7-4E73-B1ED-90693C40312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A4DB38-452C-4D8A-8EF3-4D51AF94BEFB}">
      <dgm:prSet/>
      <dgm:spPr/>
      <dgm:t>
        <a:bodyPr/>
        <a:lstStyle/>
        <a:p>
          <a:r>
            <a:rPr lang="en-US" b="0" i="0" baseline="0"/>
            <a:t>Removed duplicate entries.</a:t>
          </a:r>
          <a:endParaRPr lang="en-US"/>
        </a:p>
      </dgm:t>
    </dgm:pt>
    <dgm:pt modelId="{D04F861A-4459-4DCA-BBA5-A3FA9E981BC5}" type="parTrans" cxnId="{9C470E4F-EB9A-47C1-AF74-E0664460633C}">
      <dgm:prSet/>
      <dgm:spPr/>
      <dgm:t>
        <a:bodyPr/>
        <a:lstStyle/>
        <a:p>
          <a:endParaRPr lang="en-US"/>
        </a:p>
      </dgm:t>
    </dgm:pt>
    <dgm:pt modelId="{2DD34C92-2D48-43D1-9880-B34B9F87E905}" type="sibTrans" cxnId="{9C470E4F-EB9A-47C1-AF74-E0664460633C}">
      <dgm:prSet/>
      <dgm:spPr/>
      <dgm:t>
        <a:bodyPr/>
        <a:lstStyle/>
        <a:p>
          <a:endParaRPr lang="en-US"/>
        </a:p>
      </dgm:t>
    </dgm:pt>
    <dgm:pt modelId="{9987FE01-9C35-4905-A04C-9054002FD38D}">
      <dgm:prSet/>
      <dgm:spPr/>
      <dgm:t>
        <a:bodyPr/>
        <a:lstStyle/>
        <a:p>
          <a:r>
            <a:rPr lang="en-US" b="0" i="0" baseline="0"/>
            <a:t>Corrected inconsistent date formats.</a:t>
          </a:r>
          <a:endParaRPr lang="en-US"/>
        </a:p>
      </dgm:t>
    </dgm:pt>
    <dgm:pt modelId="{FBF85EC6-E0A2-48E8-8F7B-8C0AE0CA6773}" type="parTrans" cxnId="{973F0976-8E0C-4060-8ABD-4B45298AA9C2}">
      <dgm:prSet/>
      <dgm:spPr/>
      <dgm:t>
        <a:bodyPr/>
        <a:lstStyle/>
        <a:p>
          <a:endParaRPr lang="en-US"/>
        </a:p>
      </dgm:t>
    </dgm:pt>
    <dgm:pt modelId="{B4CEAB03-C769-4800-B1D3-A1619DBA81B3}" type="sibTrans" cxnId="{973F0976-8E0C-4060-8ABD-4B45298AA9C2}">
      <dgm:prSet/>
      <dgm:spPr/>
      <dgm:t>
        <a:bodyPr/>
        <a:lstStyle/>
        <a:p>
          <a:endParaRPr lang="en-US"/>
        </a:p>
      </dgm:t>
    </dgm:pt>
    <dgm:pt modelId="{958B1522-9522-41CD-A8E2-A9F3F22429AC}">
      <dgm:prSet/>
      <dgm:spPr/>
      <dgm:t>
        <a:bodyPr/>
        <a:lstStyle/>
        <a:p>
          <a:r>
            <a:rPr lang="en-US" b="0" i="0" baseline="0"/>
            <a:t>Merged datasets on common fields like date and location.</a:t>
          </a:r>
          <a:endParaRPr lang="en-US"/>
        </a:p>
      </dgm:t>
    </dgm:pt>
    <dgm:pt modelId="{CF07AC20-1489-49AB-BB8C-290C23777F27}" type="parTrans" cxnId="{06BF309C-3BA5-40E2-8D7A-F74520A12308}">
      <dgm:prSet/>
      <dgm:spPr/>
      <dgm:t>
        <a:bodyPr/>
        <a:lstStyle/>
        <a:p>
          <a:endParaRPr lang="en-US"/>
        </a:p>
      </dgm:t>
    </dgm:pt>
    <dgm:pt modelId="{EBF60FCE-FE7E-401B-AE03-323E620CE677}" type="sibTrans" cxnId="{06BF309C-3BA5-40E2-8D7A-F74520A12308}">
      <dgm:prSet/>
      <dgm:spPr/>
      <dgm:t>
        <a:bodyPr/>
        <a:lstStyle/>
        <a:p>
          <a:endParaRPr lang="en-US"/>
        </a:p>
      </dgm:t>
    </dgm:pt>
    <dgm:pt modelId="{BBD29389-95BF-45A5-8474-54296BEB5631}">
      <dgm:prSet/>
      <dgm:spPr/>
      <dgm:t>
        <a:bodyPr/>
        <a:lstStyle/>
        <a:p>
          <a:r>
            <a:rPr lang="en-US"/>
            <a:t>Created new measures for Ride Duration.</a:t>
          </a:r>
          <a:r>
            <a:rPr lang="en-US" b="0" i="0" baseline="0"/>
            <a:t> </a:t>
          </a:r>
          <a:endParaRPr lang="en-US"/>
        </a:p>
      </dgm:t>
    </dgm:pt>
    <dgm:pt modelId="{051D9D89-804F-4A83-9B31-848F9212DC72}" type="parTrans" cxnId="{B7AD5DB9-B3BB-49C2-8A25-7EAD9A67D1FB}">
      <dgm:prSet/>
      <dgm:spPr/>
      <dgm:t>
        <a:bodyPr/>
        <a:lstStyle/>
        <a:p>
          <a:endParaRPr lang="en-US"/>
        </a:p>
      </dgm:t>
    </dgm:pt>
    <dgm:pt modelId="{A21D601A-3DB0-4D69-921F-3CF060730867}" type="sibTrans" cxnId="{B7AD5DB9-B3BB-49C2-8A25-7EAD9A67D1FB}">
      <dgm:prSet/>
      <dgm:spPr/>
      <dgm:t>
        <a:bodyPr/>
        <a:lstStyle/>
        <a:p>
          <a:endParaRPr lang="en-US"/>
        </a:p>
      </dgm:t>
    </dgm:pt>
    <dgm:pt modelId="{704A64FB-BE2C-4D30-93D5-29549D47E5A1}" type="pres">
      <dgm:prSet presAssocID="{7698E9ED-34C7-4E73-B1ED-90693C403123}" presName="matrix" presStyleCnt="0">
        <dgm:presLayoutVars>
          <dgm:chMax val="1"/>
          <dgm:dir/>
          <dgm:resizeHandles val="exact"/>
        </dgm:presLayoutVars>
      </dgm:prSet>
      <dgm:spPr/>
    </dgm:pt>
    <dgm:pt modelId="{A0AD30A6-BE00-40EE-A96E-99CA9F33AD8B}" type="pres">
      <dgm:prSet presAssocID="{7698E9ED-34C7-4E73-B1ED-90693C403123}" presName="diamond" presStyleLbl="bgShp" presStyleIdx="0" presStyleCnt="1"/>
      <dgm:spPr/>
    </dgm:pt>
    <dgm:pt modelId="{6180861F-E484-45F8-A733-8BCB2336ADA6}" type="pres">
      <dgm:prSet presAssocID="{7698E9ED-34C7-4E73-B1ED-90693C40312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C6609F-83BA-4AA2-97A4-771609BB117B}" type="pres">
      <dgm:prSet presAssocID="{7698E9ED-34C7-4E73-B1ED-90693C40312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A8C225-D49F-487A-84BB-61ECC028CC04}" type="pres">
      <dgm:prSet presAssocID="{7698E9ED-34C7-4E73-B1ED-90693C40312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C7F4301-E701-42F7-93FD-0D982F80A65E}" type="pres">
      <dgm:prSet presAssocID="{7698E9ED-34C7-4E73-B1ED-90693C40312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E8463C-7914-4FEF-B156-E21524BD6EE7}" type="presOf" srcId="{08A4DB38-452C-4D8A-8EF3-4D51AF94BEFB}" destId="{6180861F-E484-45F8-A733-8BCB2336ADA6}" srcOrd="0" destOrd="0" presId="urn:microsoft.com/office/officeart/2005/8/layout/matrix3"/>
    <dgm:cxn modelId="{A69C3B46-E486-441A-8148-003D17677EC2}" type="presOf" srcId="{9987FE01-9C35-4905-A04C-9054002FD38D}" destId="{E5C6609F-83BA-4AA2-97A4-771609BB117B}" srcOrd="0" destOrd="0" presId="urn:microsoft.com/office/officeart/2005/8/layout/matrix3"/>
    <dgm:cxn modelId="{9C470E4F-EB9A-47C1-AF74-E0664460633C}" srcId="{7698E9ED-34C7-4E73-B1ED-90693C403123}" destId="{08A4DB38-452C-4D8A-8EF3-4D51AF94BEFB}" srcOrd="0" destOrd="0" parTransId="{D04F861A-4459-4DCA-BBA5-A3FA9E981BC5}" sibTransId="{2DD34C92-2D48-43D1-9880-B34B9F87E905}"/>
    <dgm:cxn modelId="{973F0976-8E0C-4060-8ABD-4B45298AA9C2}" srcId="{7698E9ED-34C7-4E73-B1ED-90693C403123}" destId="{9987FE01-9C35-4905-A04C-9054002FD38D}" srcOrd="1" destOrd="0" parTransId="{FBF85EC6-E0A2-48E8-8F7B-8C0AE0CA6773}" sibTransId="{B4CEAB03-C769-4800-B1D3-A1619DBA81B3}"/>
    <dgm:cxn modelId="{44240C7D-5F11-47C1-970D-4A97D77C9611}" type="presOf" srcId="{7698E9ED-34C7-4E73-B1ED-90693C403123}" destId="{704A64FB-BE2C-4D30-93D5-29549D47E5A1}" srcOrd="0" destOrd="0" presId="urn:microsoft.com/office/officeart/2005/8/layout/matrix3"/>
    <dgm:cxn modelId="{A5D4388D-A2C8-4CAF-8B8B-CEBE43459D3A}" type="presOf" srcId="{BBD29389-95BF-45A5-8474-54296BEB5631}" destId="{9C7F4301-E701-42F7-93FD-0D982F80A65E}" srcOrd="0" destOrd="0" presId="urn:microsoft.com/office/officeart/2005/8/layout/matrix3"/>
    <dgm:cxn modelId="{06BF309C-3BA5-40E2-8D7A-F74520A12308}" srcId="{7698E9ED-34C7-4E73-B1ED-90693C403123}" destId="{958B1522-9522-41CD-A8E2-A9F3F22429AC}" srcOrd="2" destOrd="0" parTransId="{CF07AC20-1489-49AB-BB8C-290C23777F27}" sibTransId="{EBF60FCE-FE7E-401B-AE03-323E620CE677}"/>
    <dgm:cxn modelId="{B7AD5DB9-B3BB-49C2-8A25-7EAD9A67D1FB}" srcId="{7698E9ED-34C7-4E73-B1ED-90693C403123}" destId="{BBD29389-95BF-45A5-8474-54296BEB5631}" srcOrd="3" destOrd="0" parTransId="{051D9D89-804F-4A83-9B31-848F9212DC72}" sibTransId="{A21D601A-3DB0-4D69-921F-3CF060730867}"/>
    <dgm:cxn modelId="{D262F7E4-8F66-469F-A156-F8C4B68254B7}" type="presOf" srcId="{958B1522-9522-41CD-A8E2-A9F3F22429AC}" destId="{8BA8C225-D49F-487A-84BB-61ECC028CC04}" srcOrd="0" destOrd="0" presId="urn:microsoft.com/office/officeart/2005/8/layout/matrix3"/>
    <dgm:cxn modelId="{523053A9-823C-465D-90C0-E51F9240A51C}" type="presParOf" srcId="{704A64FB-BE2C-4D30-93D5-29549D47E5A1}" destId="{A0AD30A6-BE00-40EE-A96E-99CA9F33AD8B}" srcOrd="0" destOrd="0" presId="urn:microsoft.com/office/officeart/2005/8/layout/matrix3"/>
    <dgm:cxn modelId="{73CE5E21-E617-479B-BF55-F7DD1FB65179}" type="presParOf" srcId="{704A64FB-BE2C-4D30-93D5-29549D47E5A1}" destId="{6180861F-E484-45F8-A733-8BCB2336ADA6}" srcOrd="1" destOrd="0" presId="urn:microsoft.com/office/officeart/2005/8/layout/matrix3"/>
    <dgm:cxn modelId="{CC26AEE4-AA1B-4FFD-A363-98C18329C85E}" type="presParOf" srcId="{704A64FB-BE2C-4D30-93D5-29549D47E5A1}" destId="{E5C6609F-83BA-4AA2-97A4-771609BB117B}" srcOrd="2" destOrd="0" presId="urn:microsoft.com/office/officeart/2005/8/layout/matrix3"/>
    <dgm:cxn modelId="{898EB777-2F2E-492D-AF8C-F2C1671CBE7B}" type="presParOf" srcId="{704A64FB-BE2C-4D30-93D5-29549D47E5A1}" destId="{8BA8C225-D49F-487A-84BB-61ECC028CC04}" srcOrd="3" destOrd="0" presId="urn:microsoft.com/office/officeart/2005/8/layout/matrix3"/>
    <dgm:cxn modelId="{11DB4D30-BDBF-4531-90F7-CF6D634CBC2C}" type="presParOf" srcId="{704A64FB-BE2C-4D30-93D5-29549D47E5A1}" destId="{9C7F4301-E701-42F7-93FD-0D982F80A65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7A7E64-E716-4D58-8BB8-87C20C97359E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7ACFB7-8F19-410F-9692-AC36B6A1DC1E}">
      <dgm:prSet/>
      <dgm:spPr/>
      <dgm:t>
        <a:bodyPr/>
        <a:lstStyle/>
        <a:p>
          <a:r>
            <a:rPr lang="en-US" dirty="0"/>
            <a:t>Total Rides: 13M</a:t>
          </a:r>
        </a:p>
      </dgm:t>
    </dgm:pt>
    <dgm:pt modelId="{F5CC70CB-77E5-48FE-9577-BF066EB0953F}" type="parTrans" cxnId="{3CBF6905-0BC2-4F89-B7F2-F221F670B351}">
      <dgm:prSet/>
      <dgm:spPr/>
      <dgm:t>
        <a:bodyPr/>
        <a:lstStyle/>
        <a:p>
          <a:endParaRPr lang="en-US"/>
        </a:p>
      </dgm:t>
    </dgm:pt>
    <dgm:pt modelId="{C45A9B9A-F181-4E6D-9FF6-3EC93A23415F}" type="sibTrans" cxnId="{3CBF6905-0BC2-4F89-B7F2-F221F670B351}">
      <dgm:prSet/>
      <dgm:spPr/>
      <dgm:t>
        <a:bodyPr/>
        <a:lstStyle/>
        <a:p>
          <a:endParaRPr lang="en-US"/>
        </a:p>
      </dgm:t>
    </dgm:pt>
    <dgm:pt modelId="{423F6461-293C-49BE-8CBB-696CEBC47BF5}">
      <dgm:prSet/>
      <dgm:spPr/>
      <dgm:t>
        <a:bodyPr/>
        <a:lstStyle/>
        <a:p>
          <a:r>
            <a:rPr lang="en-US" dirty="0"/>
            <a:t>Average Ride Duration: 25.14</a:t>
          </a:r>
        </a:p>
      </dgm:t>
    </dgm:pt>
    <dgm:pt modelId="{0A7A9EB8-9439-41DB-8135-38B1DB72EAF0}" type="parTrans" cxnId="{E7C66F31-A72E-45D3-AD56-5289C5B30798}">
      <dgm:prSet/>
      <dgm:spPr/>
      <dgm:t>
        <a:bodyPr/>
        <a:lstStyle/>
        <a:p>
          <a:endParaRPr lang="en-US"/>
        </a:p>
      </dgm:t>
    </dgm:pt>
    <dgm:pt modelId="{7F6AFDD4-B295-4898-9AD6-4CED11D42CE8}" type="sibTrans" cxnId="{E7C66F31-A72E-45D3-AD56-5289C5B30798}">
      <dgm:prSet/>
      <dgm:spPr/>
      <dgm:t>
        <a:bodyPr/>
        <a:lstStyle/>
        <a:p>
          <a:endParaRPr lang="en-US"/>
        </a:p>
      </dgm:t>
    </dgm:pt>
    <dgm:pt modelId="{DB28AD05-30B2-4468-B1E0-40192B8D3CB9}">
      <dgm:prSet/>
      <dgm:spPr/>
      <dgm:t>
        <a:bodyPr/>
        <a:lstStyle/>
        <a:p>
          <a:r>
            <a:rPr lang="en-US" dirty="0"/>
            <a:t>Bike Types Used: Docked And Electric</a:t>
          </a:r>
        </a:p>
      </dgm:t>
    </dgm:pt>
    <dgm:pt modelId="{647A9704-F570-4829-A4A0-CE4FA42811A4}" type="parTrans" cxnId="{82B8A754-C318-4F71-AB05-7D23818B4FD8}">
      <dgm:prSet/>
      <dgm:spPr/>
      <dgm:t>
        <a:bodyPr/>
        <a:lstStyle/>
        <a:p>
          <a:endParaRPr lang="en-US"/>
        </a:p>
      </dgm:t>
    </dgm:pt>
    <dgm:pt modelId="{527DF6FD-D949-4B26-979F-B3CFE618EAC2}" type="sibTrans" cxnId="{82B8A754-C318-4F71-AB05-7D23818B4FD8}">
      <dgm:prSet/>
      <dgm:spPr/>
      <dgm:t>
        <a:bodyPr/>
        <a:lstStyle/>
        <a:p>
          <a:endParaRPr lang="en-US"/>
        </a:p>
      </dgm:t>
    </dgm:pt>
    <dgm:pt modelId="{D0F07FB3-6585-46FC-ACCF-2E1670B602F8}">
      <dgm:prSet/>
      <dgm:spPr/>
      <dgm:t>
        <a:bodyPr/>
        <a:lstStyle/>
        <a:p>
          <a:r>
            <a:rPr lang="en-US" dirty="0"/>
            <a:t>User Segmentation:</a:t>
          </a:r>
        </a:p>
        <a:p>
          <a:r>
            <a:rPr lang="en-US" dirty="0"/>
            <a:t>Casual Riders: 97K</a:t>
          </a:r>
        </a:p>
      </dgm:t>
    </dgm:pt>
    <dgm:pt modelId="{EEAA1D32-8C24-4DAA-9716-C377FCE431A2}" type="parTrans" cxnId="{12897A9C-CFF6-42A4-B516-ED5E131E850F}">
      <dgm:prSet/>
      <dgm:spPr/>
      <dgm:t>
        <a:bodyPr/>
        <a:lstStyle/>
        <a:p>
          <a:endParaRPr lang="en-US"/>
        </a:p>
      </dgm:t>
    </dgm:pt>
    <dgm:pt modelId="{AAE94F91-6E8C-44E4-8BBD-F17E44759203}" type="sibTrans" cxnId="{12897A9C-CFF6-42A4-B516-ED5E131E850F}">
      <dgm:prSet/>
      <dgm:spPr/>
      <dgm:t>
        <a:bodyPr/>
        <a:lstStyle/>
        <a:p>
          <a:endParaRPr lang="en-US"/>
        </a:p>
      </dgm:t>
    </dgm:pt>
    <dgm:pt modelId="{6E6B6451-B740-4481-9749-3E4A9C5F9683}">
      <dgm:prSet/>
      <dgm:spPr/>
      <dgm:t>
        <a:bodyPr/>
        <a:lstStyle/>
        <a:p>
          <a:r>
            <a:rPr lang="en-US" dirty="0"/>
            <a:t>Annual Members: 404K</a:t>
          </a:r>
        </a:p>
      </dgm:t>
    </dgm:pt>
    <dgm:pt modelId="{99DED4A2-47DC-45C8-9DAA-BF3F1C02833F}" type="parTrans" cxnId="{AA05A5FC-4097-45DB-BFB9-3CB1B468776F}">
      <dgm:prSet/>
      <dgm:spPr/>
      <dgm:t>
        <a:bodyPr/>
        <a:lstStyle/>
        <a:p>
          <a:endParaRPr lang="en-US"/>
        </a:p>
      </dgm:t>
    </dgm:pt>
    <dgm:pt modelId="{4D3E6058-D326-4C62-B07B-7BA1DC231317}" type="sibTrans" cxnId="{AA05A5FC-4097-45DB-BFB9-3CB1B468776F}">
      <dgm:prSet/>
      <dgm:spPr/>
      <dgm:t>
        <a:bodyPr/>
        <a:lstStyle/>
        <a:p>
          <a:endParaRPr lang="en-US"/>
        </a:p>
      </dgm:t>
    </dgm:pt>
    <dgm:pt modelId="{5885AE17-1C8A-409F-9D63-68C19245EDAE}">
      <dgm:prSet/>
      <dgm:spPr/>
      <dgm:t>
        <a:bodyPr/>
        <a:lstStyle/>
        <a:p>
          <a:r>
            <a:rPr lang="en-US" dirty="0"/>
            <a:t>Peak Usage Times: </a:t>
          </a:r>
        </a:p>
        <a:p>
          <a:r>
            <a:rPr lang="en-US" dirty="0"/>
            <a:t>September’s 1</a:t>
          </a:r>
          <a:r>
            <a:rPr lang="en-US" baseline="30000" dirty="0"/>
            <a:t>st</a:t>
          </a:r>
          <a:r>
            <a:rPr lang="en-US" dirty="0"/>
            <a:t> week</a:t>
          </a:r>
        </a:p>
      </dgm:t>
    </dgm:pt>
    <dgm:pt modelId="{13BE9A91-4653-4AF1-B78C-DF4A943060DA}" type="parTrans" cxnId="{76E45354-6D67-4F5E-95D9-0ED75CE34CE8}">
      <dgm:prSet/>
      <dgm:spPr/>
      <dgm:t>
        <a:bodyPr/>
        <a:lstStyle/>
        <a:p>
          <a:endParaRPr lang="en-US"/>
        </a:p>
      </dgm:t>
    </dgm:pt>
    <dgm:pt modelId="{EB7C0452-5E77-4514-9228-60606031C276}" type="sibTrans" cxnId="{76E45354-6D67-4F5E-95D9-0ED75CE34CE8}">
      <dgm:prSet/>
      <dgm:spPr/>
      <dgm:t>
        <a:bodyPr/>
        <a:lstStyle/>
        <a:p>
          <a:endParaRPr lang="en-US"/>
        </a:p>
      </dgm:t>
    </dgm:pt>
    <dgm:pt modelId="{F1222D94-C9ED-4876-9C95-B043BCE10FBB}">
      <dgm:prSet/>
      <dgm:spPr/>
      <dgm:t>
        <a:bodyPr/>
        <a:lstStyle/>
        <a:p>
          <a:r>
            <a:rPr lang="en-US" dirty="0"/>
            <a:t>Popular Routes: Central park avenue &amp; Ogden Ave</a:t>
          </a:r>
        </a:p>
      </dgm:t>
    </dgm:pt>
    <dgm:pt modelId="{591E299F-2A65-4C71-984E-75EA464F7D09}" type="parTrans" cxnId="{411D934D-01DA-497D-B735-82F223B8BE79}">
      <dgm:prSet/>
      <dgm:spPr/>
      <dgm:t>
        <a:bodyPr/>
        <a:lstStyle/>
        <a:p>
          <a:endParaRPr lang="en-US"/>
        </a:p>
      </dgm:t>
    </dgm:pt>
    <dgm:pt modelId="{C18FA8B4-9FE1-447A-8E0D-144311BB6C55}" type="sibTrans" cxnId="{411D934D-01DA-497D-B735-82F223B8BE79}">
      <dgm:prSet/>
      <dgm:spPr/>
      <dgm:t>
        <a:bodyPr/>
        <a:lstStyle/>
        <a:p>
          <a:endParaRPr lang="en-US"/>
        </a:p>
      </dgm:t>
    </dgm:pt>
    <dgm:pt modelId="{D3EA579F-A824-4B71-BA7C-442FC1882660}">
      <dgm:prSet/>
      <dgm:spPr/>
      <dgm:t>
        <a:bodyPr/>
        <a:lstStyle/>
        <a:p>
          <a:r>
            <a:rPr lang="en-US" dirty="0"/>
            <a:t>Impact of Weather: Autum (Very pleasant weather)</a:t>
          </a:r>
        </a:p>
      </dgm:t>
    </dgm:pt>
    <dgm:pt modelId="{CC494DF5-359F-49A9-AB3F-6213DB836812}" type="parTrans" cxnId="{1C955CC7-605A-416E-95BF-03219115FE7C}">
      <dgm:prSet/>
      <dgm:spPr/>
      <dgm:t>
        <a:bodyPr/>
        <a:lstStyle/>
        <a:p>
          <a:endParaRPr lang="en-US"/>
        </a:p>
      </dgm:t>
    </dgm:pt>
    <dgm:pt modelId="{9C0405D2-1C90-47E4-8DEA-CEED395A33E7}" type="sibTrans" cxnId="{1C955CC7-605A-416E-95BF-03219115FE7C}">
      <dgm:prSet/>
      <dgm:spPr/>
      <dgm:t>
        <a:bodyPr/>
        <a:lstStyle/>
        <a:p>
          <a:endParaRPr lang="en-US"/>
        </a:p>
      </dgm:t>
    </dgm:pt>
    <dgm:pt modelId="{1748A64F-B39D-4BCF-8619-A6597AA785AC}" type="pres">
      <dgm:prSet presAssocID="{3C7A7E64-E716-4D58-8BB8-87C20C97359E}" presName="diagram" presStyleCnt="0">
        <dgm:presLayoutVars>
          <dgm:dir/>
          <dgm:resizeHandles val="exact"/>
        </dgm:presLayoutVars>
      </dgm:prSet>
      <dgm:spPr/>
    </dgm:pt>
    <dgm:pt modelId="{7CEE1B1B-EE21-46F4-B1B9-EA39B61E2C67}" type="pres">
      <dgm:prSet presAssocID="{E07ACFB7-8F19-410F-9692-AC36B6A1DC1E}" presName="node" presStyleLbl="node1" presStyleIdx="0" presStyleCnt="8">
        <dgm:presLayoutVars>
          <dgm:bulletEnabled val="1"/>
        </dgm:presLayoutVars>
      </dgm:prSet>
      <dgm:spPr/>
    </dgm:pt>
    <dgm:pt modelId="{10A527C1-C138-427E-8693-826E106EACB7}" type="pres">
      <dgm:prSet presAssocID="{C45A9B9A-F181-4E6D-9FF6-3EC93A23415F}" presName="sibTrans" presStyleCnt="0"/>
      <dgm:spPr/>
    </dgm:pt>
    <dgm:pt modelId="{3138735F-BBC8-478A-B64D-25A0145BA42E}" type="pres">
      <dgm:prSet presAssocID="{423F6461-293C-49BE-8CBB-696CEBC47BF5}" presName="node" presStyleLbl="node1" presStyleIdx="1" presStyleCnt="8">
        <dgm:presLayoutVars>
          <dgm:bulletEnabled val="1"/>
        </dgm:presLayoutVars>
      </dgm:prSet>
      <dgm:spPr/>
    </dgm:pt>
    <dgm:pt modelId="{0D3699AA-FF4B-4A78-A982-FF39A562C2FD}" type="pres">
      <dgm:prSet presAssocID="{7F6AFDD4-B295-4898-9AD6-4CED11D42CE8}" presName="sibTrans" presStyleCnt="0"/>
      <dgm:spPr/>
    </dgm:pt>
    <dgm:pt modelId="{7DD63FCA-B044-4EF6-ADB6-F3DBE2F6B35B}" type="pres">
      <dgm:prSet presAssocID="{DB28AD05-30B2-4468-B1E0-40192B8D3CB9}" presName="node" presStyleLbl="node1" presStyleIdx="2" presStyleCnt="8">
        <dgm:presLayoutVars>
          <dgm:bulletEnabled val="1"/>
        </dgm:presLayoutVars>
      </dgm:prSet>
      <dgm:spPr/>
    </dgm:pt>
    <dgm:pt modelId="{2ABD195C-77F7-4466-AE20-D2D26E53C838}" type="pres">
      <dgm:prSet presAssocID="{527DF6FD-D949-4B26-979F-B3CFE618EAC2}" presName="sibTrans" presStyleCnt="0"/>
      <dgm:spPr/>
    </dgm:pt>
    <dgm:pt modelId="{CC5B054D-6383-4916-92E6-DA3D555A6649}" type="pres">
      <dgm:prSet presAssocID="{D0F07FB3-6585-46FC-ACCF-2E1670B602F8}" presName="node" presStyleLbl="node1" presStyleIdx="3" presStyleCnt="8">
        <dgm:presLayoutVars>
          <dgm:bulletEnabled val="1"/>
        </dgm:presLayoutVars>
      </dgm:prSet>
      <dgm:spPr/>
    </dgm:pt>
    <dgm:pt modelId="{EB5EEFCE-989D-4D76-A972-C3F93D903983}" type="pres">
      <dgm:prSet presAssocID="{AAE94F91-6E8C-44E4-8BBD-F17E44759203}" presName="sibTrans" presStyleCnt="0"/>
      <dgm:spPr/>
    </dgm:pt>
    <dgm:pt modelId="{F20CE82D-57DA-46C1-889A-C7A09A2F67FF}" type="pres">
      <dgm:prSet presAssocID="{6E6B6451-B740-4481-9749-3E4A9C5F9683}" presName="node" presStyleLbl="node1" presStyleIdx="4" presStyleCnt="8">
        <dgm:presLayoutVars>
          <dgm:bulletEnabled val="1"/>
        </dgm:presLayoutVars>
      </dgm:prSet>
      <dgm:spPr/>
    </dgm:pt>
    <dgm:pt modelId="{5D804FF7-E06B-47EB-AF92-5617FBD79F6A}" type="pres">
      <dgm:prSet presAssocID="{4D3E6058-D326-4C62-B07B-7BA1DC231317}" presName="sibTrans" presStyleCnt="0"/>
      <dgm:spPr/>
    </dgm:pt>
    <dgm:pt modelId="{8268580C-5D96-4690-BCA2-B289DB528467}" type="pres">
      <dgm:prSet presAssocID="{5885AE17-1C8A-409F-9D63-68C19245EDAE}" presName="node" presStyleLbl="node1" presStyleIdx="5" presStyleCnt="8">
        <dgm:presLayoutVars>
          <dgm:bulletEnabled val="1"/>
        </dgm:presLayoutVars>
      </dgm:prSet>
      <dgm:spPr/>
    </dgm:pt>
    <dgm:pt modelId="{7E76F0DD-D34D-4235-B515-EF9082CBC860}" type="pres">
      <dgm:prSet presAssocID="{EB7C0452-5E77-4514-9228-60606031C276}" presName="sibTrans" presStyleCnt="0"/>
      <dgm:spPr/>
    </dgm:pt>
    <dgm:pt modelId="{3844EAB0-9B97-46C1-8E0D-3472DD698BB6}" type="pres">
      <dgm:prSet presAssocID="{F1222D94-C9ED-4876-9C95-B043BCE10FBB}" presName="node" presStyleLbl="node1" presStyleIdx="6" presStyleCnt="8">
        <dgm:presLayoutVars>
          <dgm:bulletEnabled val="1"/>
        </dgm:presLayoutVars>
      </dgm:prSet>
      <dgm:spPr/>
    </dgm:pt>
    <dgm:pt modelId="{23DBE361-7E00-46DD-9771-0879B2B13303}" type="pres">
      <dgm:prSet presAssocID="{C18FA8B4-9FE1-447A-8E0D-144311BB6C55}" presName="sibTrans" presStyleCnt="0"/>
      <dgm:spPr/>
    </dgm:pt>
    <dgm:pt modelId="{0128A373-42B4-44AD-85D1-53FDAFD4B3D0}" type="pres">
      <dgm:prSet presAssocID="{D3EA579F-A824-4B71-BA7C-442FC1882660}" presName="node" presStyleLbl="node1" presStyleIdx="7" presStyleCnt="8">
        <dgm:presLayoutVars>
          <dgm:bulletEnabled val="1"/>
        </dgm:presLayoutVars>
      </dgm:prSet>
      <dgm:spPr/>
    </dgm:pt>
  </dgm:ptLst>
  <dgm:cxnLst>
    <dgm:cxn modelId="{3CBF6905-0BC2-4F89-B7F2-F221F670B351}" srcId="{3C7A7E64-E716-4D58-8BB8-87C20C97359E}" destId="{E07ACFB7-8F19-410F-9692-AC36B6A1DC1E}" srcOrd="0" destOrd="0" parTransId="{F5CC70CB-77E5-48FE-9577-BF066EB0953F}" sibTransId="{C45A9B9A-F181-4E6D-9FF6-3EC93A23415F}"/>
    <dgm:cxn modelId="{974EAB0F-9068-4576-8031-538484F0DDD8}" type="presOf" srcId="{5885AE17-1C8A-409F-9D63-68C19245EDAE}" destId="{8268580C-5D96-4690-BCA2-B289DB528467}" srcOrd="0" destOrd="0" presId="urn:microsoft.com/office/officeart/2005/8/layout/default"/>
    <dgm:cxn modelId="{07A33D1E-31C6-4A85-BD64-C1940EA6B756}" type="presOf" srcId="{DB28AD05-30B2-4468-B1E0-40192B8D3CB9}" destId="{7DD63FCA-B044-4EF6-ADB6-F3DBE2F6B35B}" srcOrd="0" destOrd="0" presId="urn:microsoft.com/office/officeart/2005/8/layout/default"/>
    <dgm:cxn modelId="{E7C66F31-A72E-45D3-AD56-5289C5B30798}" srcId="{3C7A7E64-E716-4D58-8BB8-87C20C97359E}" destId="{423F6461-293C-49BE-8CBB-696CEBC47BF5}" srcOrd="1" destOrd="0" parTransId="{0A7A9EB8-9439-41DB-8135-38B1DB72EAF0}" sibTransId="{7F6AFDD4-B295-4898-9AD6-4CED11D42CE8}"/>
    <dgm:cxn modelId="{1B92FD63-911D-4342-8789-424A391A9039}" type="presOf" srcId="{E07ACFB7-8F19-410F-9692-AC36B6A1DC1E}" destId="{7CEE1B1B-EE21-46F4-B1B9-EA39B61E2C67}" srcOrd="0" destOrd="0" presId="urn:microsoft.com/office/officeart/2005/8/layout/default"/>
    <dgm:cxn modelId="{411D934D-01DA-497D-B735-82F223B8BE79}" srcId="{3C7A7E64-E716-4D58-8BB8-87C20C97359E}" destId="{F1222D94-C9ED-4876-9C95-B043BCE10FBB}" srcOrd="6" destOrd="0" parTransId="{591E299F-2A65-4C71-984E-75EA464F7D09}" sibTransId="{C18FA8B4-9FE1-447A-8E0D-144311BB6C55}"/>
    <dgm:cxn modelId="{368D1270-EC3E-4683-8CB5-62574DE40D19}" type="presOf" srcId="{423F6461-293C-49BE-8CBB-696CEBC47BF5}" destId="{3138735F-BBC8-478A-B64D-25A0145BA42E}" srcOrd="0" destOrd="0" presId="urn:microsoft.com/office/officeart/2005/8/layout/default"/>
    <dgm:cxn modelId="{062EC471-B881-4AA2-AAAD-90A571CE8478}" type="presOf" srcId="{D0F07FB3-6585-46FC-ACCF-2E1670B602F8}" destId="{CC5B054D-6383-4916-92E6-DA3D555A6649}" srcOrd="0" destOrd="0" presId="urn:microsoft.com/office/officeart/2005/8/layout/default"/>
    <dgm:cxn modelId="{76E45354-6D67-4F5E-95D9-0ED75CE34CE8}" srcId="{3C7A7E64-E716-4D58-8BB8-87C20C97359E}" destId="{5885AE17-1C8A-409F-9D63-68C19245EDAE}" srcOrd="5" destOrd="0" parTransId="{13BE9A91-4653-4AF1-B78C-DF4A943060DA}" sibTransId="{EB7C0452-5E77-4514-9228-60606031C276}"/>
    <dgm:cxn modelId="{82B8A754-C318-4F71-AB05-7D23818B4FD8}" srcId="{3C7A7E64-E716-4D58-8BB8-87C20C97359E}" destId="{DB28AD05-30B2-4468-B1E0-40192B8D3CB9}" srcOrd="2" destOrd="0" parTransId="{647A9704-F570-4829-A4A0-CE4FA42811A4}" sibTransId="{527DF6FD-D949-4B26-979F-B3CFE618EAC2}"/>
    <dgm:cxn modelId="{52456D7A-9A2A-4B87-96A4-7ED76C54E114}" type="presOf" srcId="{F1222D94-C9ED-4876-9C95-B043BCE10FBB}" destId="{3844EAB0-9B97-46C1-8E0D-3472DD698BB6}" srcOrd="0" destOrd="0" presId="urn:microsoft.com/office/officeart/2005/8/layout/default"/>
    <dgm:cxn modelId="{12897A9C-CFF6-42A4-B516-ED5E131E850F}" srcId="{3C7A7E64-E716-4D58-8BB8-87C20C97359E}" destId="{D0F07FB3-6585-46FC-ACCF-2E1670B602F8}" srcOrd="3" destOrd="0" parTransId="{EEAA1D32-8C24-4DAA-9716-C377FCE431A2}" sibTransId="{AAE94F91-6E8C-44E4-8BBD-F17E44759203}"/>
    <dgm:cxn modelId="{FD2E07C6-3D10-4211-821E-2E68914D4A35}" type="presOf" srcId="{3C7A7E64-E716-4D58-8BB8-87C20C97359E}" destId="{1748A64F-B39D-4BCF-8619-A6597AA785AC}" srcOrd="0" destOrd="0" presId="urn:microsoft.com/office/officeart/2005/8/layout/default"/>
    <dgm:cxn modelId="{1C955CC7-605A-416E-95BF-03219115FE7C}" srcId="{3C7A7E64-E716-4D58-8BB8-87C20C97359E}" destId="{D3EA579F-A824-4B71-BA7C-442FC1882660}" srcOrd="7" destOrd="0" parTransId="{CC494DF5-359F-49A9-AB3F-6213DB836812}" sibTransId="{9C0405D2-1C90-47E4-8DEA-CEED395A33E7}"/>
    <dgm:cxn modelId="{3C1BF1C7-C05E-448A-A78A-4C0F954BEA20}" type="presOf" srcId="{6E6B6451-B740-4481-9749-3E4A9C5F9683}" destId="{F20CE82D-57DA-46C1-889A-C7A09A2F67FF}" srcOrd="0" destOrd="0" presId="urn:microsoft.com/office/officeart/2005/8/layout/default"/>
    <dgm:cxn modelId="{891E5CDB-432D-44D2-8475-188C13A54307}" type="presOf" srcId="{D3EA579F-A824-4B71-BA7C-442FC1882660}" destId="{0128A373-42B4-44AD-85D1-53FDAFD4B3D0}" srcOrd="0" destOrd="0" presId="urn:microsoft.com/office/officeart/2005/8/layout/default"/>
    <dgm:cxn modelId="{AA05A5FC-4097-45DB-BFB9-3CB1B468776F}" srcId="{3C7A7E64-E716-4D58-8BB8-87C20C97359E}" destId="{6E6B6451-B740-4481-9749-3E4A9C5F9683}" srcOrd="4" destOrd="0" parTransId="{99DED4A2-47DC-45C8-9DAA-BF3F1C02833F}" sibTransId="{4D3E6058-D326-4C62-B07B-7BA1DC231317}"/>
    <dgm:cxn modelId="{CFAF7C6C-4C2A-4E60-A295-3E7BBC909E6E}" type="presParOf" srcId="{1748A64F-B39D-4BCF-8619-A6597AA785AC}" destId="{7CEE1B1B-EE21-46F4-B1B9-EA39B61E2C67}" srcOrd="0" destOrd="0" presId="urn:microsoft.com/office/officeart/2005/8/layout/default"/>
    <dgm:cxn modelId="{CC3C3211-12B4-4C42-82A7-0B7C38C1AAD8}" type="presParOf" srcId="{1748A64F-B39D-4BCF-8619-A6597AA785AC}" destId="{10A527C1-C138-427E-8693-826E106EACB7}" srcOrd="1" destOrd="0" presId="urn:microsoft.com/office/officeart/2005/8/layout/default"/>
    <dgm:cxn modelId="{92ED608A-914E-40D7-B32F-89B01C8B2B16}" type="presParOf" srcId="{1748A64F-B39D-4BCF-8619-A6597AA785AC}" destId="{3138735F-BBC8-478A-B64D-25A0145BA42E}" srcOrd="2" destOrd="0" presId="urn:microsoft.com/office/officeart/2005/8/layout/default"/>
    <dgm:cxn modelId="{34DDF0F2-DBFF-46F2-8873-DCA8CCE56F8C}" type="presParOf" srcId="{1748A64F-B39D-4BCF-8619-A6597AA785AC}" destId="{0D3699AA-FF4B-4A78-A982-FF39A562C2FD}" srcOrd="3" destOrd="0" presId="urn:microsoft.com/office/officeart/2005/8/layout/default"/>
    <dgm:cxn modelId="{50D0D8DB-033F-401D-91C3-B737A9CD8B9D}" type="presParOf" srcId="{1748A64F-B39D-4BCF-8619-A6597AA785AC}" destId="{7DD63FCA-B044-4EF6-ADB6-F3DBE2F6B35B}" srcOrd="4" destOrd="0" presId="urn:microsoft.com/office/officeart/2005/8/layout/default"/>
    <dgm:cxn modelId="{F7D9055F-E049-45DE-AB8D-F3A73C425015}" type="presParOf" srcId="{1748A64F-B39D-4BCF-8619-A6597AA785AC}" destId="{2ABD195C-77F7-4466-AE20-D2D26E53C838}" srcOrd="5" destOrd="0" presId="urn:microsoft.com/office/officeart/2005/8/layout/default"/>
    <dgm:cxn modelId="{4AE9351A-FDD7-471B-9429-73452E2702D8}" type="presParOf" srcId="{1748A64F-B39D-4BCF-8619-A6597AA785AC}" destId="{CC5B054D-6383-4916-92E6-DA3D555A6649}" srcOrd="6" destOrd="0" presId="urn:microsoft.com/office/officeart/2005/8/layout/default"/>
    <dgm:cxn modelId="{DCE82288-661E-47D2-A604-290F3049EEF3}" type="presParOf" srcId="{1748A64F-B39D-4BCF-8619-A6597AA785AC}" destId="{EB5EEFCE-989D-4D76-A972-C3F93D903983}" srcOrd="7" destOrd="0" presId="urn:microsoft.com/office/officeart/2005/8/layout/default"/>
    <dgm:cxn modelId="{ECB9FD83-564D-4A39-969F-3DDBD1854391}" type="presParOf" srcId="{1748A64F-B39D-4BCF-8619-A6597AA785AC}" destId="{F20CE82D-57DA-46C1-889A-C7A09A2F67FF}" srcOrd="8" destOrd="0" presId="urn:microsoft.com/office/officeart/2005/8/layout/default"/>
    <dgm:cxn modelId="{5AC78BF5-22C6-4341-92D7-C99936AD359A}" type="presParOf" srcId="{1748A64F-B39D-4BCF-8619-A6597AA785AC}" destId="{5D804FF7-E06B-47EB-AF92-5617FBD79F6A}" srcOrd="9" destOrd="0" presId="urn:microsoft.com/office/officeart/2005/8/layout/default"/>
    <dgm:cxn modelId="{DADCB65B-6E76-40E4-8D9E-4B5345259441}" type="presParOf" srcId="{1748A64F-B39D-4BCF-8619-A6597AA785AC}" destId="{8268580C-5D96-4690-BCA2-B289DB528467}" srcOrd="10" destOrd="0" presId="urn:microsoft.com/office/officeart/2005/8/layout/default"/>
    <dgm:cxn modelId="{73C42E3D-976F-490C-A054-D4C4FF88BEFB}" type="presParOf" srcId="{1748A64F-B39D-4BCF-8619-A6597AA785AC}" destId="{7E76F0DD-D34D-4235-B515-EF9082CBC860}" srcOrd="11" destOrd="0" presId="urn:microsoft.com/office/officeart/2005/8/layout/default"/>
    <dgm:cxn modelId="{763AECE4-247E-44F4-A446-AA8DCB3B39B1}" type="presParOf" srcId="{1748A64F-B39D-4BCF-8619-A6597AA785AC}" destId="{3844EAB0-9B97-46C1-8E0D-3472DD698BB6}" srcOrd="12" destOrd="0" presId="urn:microsoft.com/office/officeart/2005/8/layout/default"/>
    <dgm:cxn modelId="{09F08C46-4C4C-43D2-89A6-1C64EFD3F813}" type="presParOf" srcId="{1748A64F-B39D-4BCF-8619-A6597AA785AC}" destId="{23DBE361-7E00-46DD-9771-0879B2B13303}" srcOrd="13" destOrd="0" presId="urn:microsoft.com/office/officeart/2005/8/layout/default"/>
    <dgm:cxn modelId="{1C9C5217-1ADC-4785-B1D0-5B14A6BDEAD3}" type="presParOf" srcId="{1748A64F-B39D-4BCF-8619-A6597AA785AC}" destId="{0128A373-42B4-44AD-85D1-53FDAFD4B3D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315557-C693-4501-91D1-5DCEF906A74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CD57C7-22FD-4157-952D-BA7CDC0DE91F}">
      <dgm:prSet/>
      <dgm:spPr/>
      <dgm:t>
        <a:bodyPr/>
        <a:lstStyle/>
        <a:p>
          <a:r>
            <a:rPr lang="en-US"/>
            <a:t>Increase</a:t>
          </a:r>
        </a:p>
      </dgm:t>
    </dgm:pt>
    <dgm:pt modelId="{5A4FDC3B-7762-4500-B513-E60831E8076A}" type="parTrans" cxnId="{B8D3EC21-E16F-4493-B3E0-03DEAEDC77ED}">
      <dgm:prSet/>
      <dgm:spPr/>
      <dgm:t>
        <a:bodyPr/>
        <a:lstStyle/>
        <a:p>
          <a:endParaRPr lang="en-US"/>
        </a:p>
      </dgm:t>
    </dgm:pt>
    <dgm:pt modelId="{104FFF9F-93E7-4C50-8F9D-E38FA5655CA9}" type="sibTrans" cxnId="{B8D3EC21-E16F-4493-B3E0-03DEAEDC77ED}">
      <dgm:prSet/>
      <dgm:spPr/>
      <dgm:t>
        <a:bodyPr/>
        <a:lstStyle/>
        <a:p>
          <a:endParaRPr lang="en-US"/>
        </a:p>
      </dgm:t>
    </dgm:pt>
    <dgm:pt modelId="{87A65640-BEAE-4804-9D37-024E532046F4}">
      <dgm:prSet/>
      <dgm:spPr/>
      <dgm:t>
        <a:bodyPr/>
        <a:lstStyle/>
        <a:p>
          <a:r>
            <a:rPr lang="en-US"/>
            <a:t>Increase bike lanes and safety measures on popular routes.</a:t>
          </a:r>
        </a:p>
      </dgm:t>
    </dgm:pt>
    <dgm:pt modelId="{EFD74B7B-40FB-4910-9D50-C82A71848B7C}" type="parTrans" cxnId="{61F6E7D6-AAB8-4EDA-91B1-50BC8818ADA8}">
      <dgm:prSet/>
      <dgm:spPr/>
      <dgm:t>
        <a:bodyPr/>
        <a:lstStyle/>
        <a:p>
          <a:endParaRPr lang="en-US"/>
        </a:p>
      </dgm:t>
    </dgm:pt>
    <dgm:pt modelId="{F8D3755A-008E-4341-8156-AB5F70901D74}" type="sibTrans" cxnId="{61F6E7D6-AAB8-4EDA-91B1-50BC8818ADA8}">
      <dgm:prSet/>
      <dgm:spPr/>
      <dgm:t>
        <a:bodyPr/>
        <a:lstStyle/>
        <a:p>
          <a:endParaRPr lang="en-US"/>
        </a:p>
      </dgm:t>
    </dgm:pt>
    <dgm:pt modelId="{CF204AB1-7F98-4050-995D-C236A28C99E8}">
      <dgm:prSet/>
      <dgm:spPr/>
      <dgm:t>
        <a:bodyPr/>
        <a:lstStyle/>
        <a:p>
          <a:r>
            <a:rPr lang="en-US"/>
            <a:t>Promote</a:t>
          </a:r>
        </a:p>
      </dgm:t>
    </dgm:pt>
    <dgm:pt modelId="{54C913C3-6F1E-4CD7-B539-1643DF8B6320}" type="parTrans" cxnId="{D766111E-C448-44C4-9BA0-D70CB608D0B8}">
      <dgm:prSet/>
      <dgm:spPr/>
      <dgm:t>
        <a:bodyPr/>
        <a:lstStyle/>
        <a:p>
          <a:endParaRPr lang="en-US"/>
        </a:p>
      </dgm:t>
    </dgm:pt>
    <dgm:pt modelId="{3C26AE7B-5FE7-4608-86EC-FFE61965FCA7}" type="sibTrans" cxnId="{D766111E-C448-44C4-9BA0-D70CB608D0B8}">
      <dgm:prSet/>
      <dgm:spPr/>
      <dgm:t>
        <a:bodyPr/>
        <a:lstStyle/>
        <a:p>
          <a:endParaRPr lang="en-US"/>
        </a:p>
      </dgm:t>
    </dgm:pt>
    <dgm:pt modelId="{A215CE40-1DAE-430E-96FF-75E37DFD7C3C}">
      <dgm:prSet/>
      <dgm:spPr/>
      <dgm:t>
        <a:bodyPr/>
        <a:lstStyle/>
        <a:p>
          <a:r>
            <a:rPr lang="en-US"/>
            <a:t>Promote cycling during favorable weather through community events.</a:t>
          </a:r>
        </a:p>
      </dgm:t>
    </dgm:pt>
    <dgm:pt modelId="{5DE058C1-F32F-40CF-8C32-B702D42B00C1}" type="parTrans" cxnId="{DBA003E4-6041-4C22-AA3B-4088BE1FA394}">
      <dgm:prSet/>
      <dgm:spPr/>
      <dgm:t>
        <a:bodyPr/>
        <a:lstStyle/>
        <a:p>
          <a:endParaRPr lang="en-US"/>
        </a:p>
      </dgm:t>
    </dgm:pt>
    <dgm:pt modelId="{5B6CCC34-B25C-4BD5-BC8F-FE13C9876E01}" type="sibTrans" cxnId="{DBA003E4-6041-4C22-AA3B-4088BE1FA394}">
      <dgm:prSet/>
      <dgm:spPr/>
      <dgm:t>
        <a:bodyPr/>
        <a:lstStyle/>
        <a:p>
          <a:endParaRPr lang="en-US"/>
        </a:p>
      </dgm:t>
    </dgm:pt>
    <dgm:pt modelId="{64B5E58A-7867-44F1-A389-2DE81C3835E2}">
      <dgm:prSet/>
      <dgm:spPr/>
      <dgm:t>
        <a:bodyPr/>
        <a:lstStyle/>
        <a:p>
          <a:r>
            <a:rPr lang="en-US"/>
            <a:t>Implement</a:t>
          </a:r>
        </a:p>
      </dgm:t>
    </dgm:pt>
    <dgm:pt modelId="{3334AAB0-F461-4CA8-886A-BFF2DB8DAB58}" type="parTrans" cxnId="{66C93E88-71D4-4724-AE8A-EBFDC9865477}">
      <dgm:prSet/>
      <dgm:spPr/>
      <dgm:t>
        <a:bodyPr/>
        <a:lstStyle/>
        <a:p>
          <a:endParaRPr lang="en-US"/>
        </a:p>
      </dgm:t>
    </dgm:pt>
    <dgm:pt modelId="{C4E97F71-7ECC-4109-BFBF-DE55F29DA39D}" type="sibTrans" cxnId="{66C93E88-71D4-4724-AE8A-EBFDC9865477}">
      <dgm:prSet/>
      <dgm:spPr/>
      <dgm:t>
        <a:bodyPr/>
        <a:lstStyle/>
        <a:p>
          <a:endParaRPr lang="en-US"/>
        </a:p>
      </dgm:t>
    </dgm:pt>
    <dgm:pt modelId="{9F05E946-07F2-42E9-BC10-745E52589947}">
      <dgm:prSet/>
      <dgm:spPr/>
      <dgm:t>
        <a:bodyPr/>
        <a:lstStyle/>
        <a:p>
          <a:r>
            <a:rPr lang="en-US"/>
            <a:t>Implement more covered bike racks to protect against weather.</a:t>
          </a:r>
        </a:p>
      </dgm:t>
    </dgm:pt>
    <dgm:pt modelId="{36EAD2C6-366D-4AC6-8278-D3696CD8A17A}" type="parTrans" cxnId="{96548D09-EF91-45C1-BBFB-CE78B62A22EF}">
      <dgm:prSet/>
      <dgm:spPr/>
      <dgm:t>
        <a:bodyPr/>
        <a:lstStyle/>
        <a:p>
          <a:endParaRPr lang="en-US"/>
        </a:p>
      </dgm:t>
    </dgm:pt>
    <dgm:pt modelId="{57694AFC-C434-4B91-98BA-279D46F4EEF1}" type="sibTrans" cxnId="{96548D09-EF91-45C1-BBFB-CE78B62A22EF}">
      <dgm:prSet/>
      <dgm:spPr/>
      <dgm:t>
        <a:bodyPr/>
        <a:lstStyle/>
        <a:p>
          <a:endParaRPr lang="en-US"/>
        </a:p>
      </dgm:t>
    </dgm:pt>
    <dgm:pt modelId="{6C5ECD5A-BC20-4435-895D-D5B78D86D489}" type="pres">
      <dgm:prSet presAssocID="{AB315557-C693-4501-91D1-5DCEF906A74D}" presName="Name0" presStyleCnt="0">
        <dgm:presLayoutVars>
          <dgm:dir/>
          <dgm:animLvl val="lvl"/>
          <dgm:resizeHandles val="exact"/>
        </dgm:presLayoutVars>
      </dgm:prSet>
      <dgm:spPr/>
    </dgm:pt>
    <dgm:pt modelId="{E476F17B-14B8-4FCA-8D16-0BA9568AD3F9}" type="pres">
      <dgm:prSet presAssocID="{7ECD57C7-22FD-4157-952D-BA7CDC0DE91F}" presName="linNode" presStyleCnt="0"/>
      <dgm:spPr/>
    </dgm:pt>
    <dgm:pt modelId="{B40F6198-D3FA-4B52-91D4-EC484367D0A5}" type="pres">
      <dgm:prSet presAssocID="{7ECD57C7-22FD-4157-952D-BA7CDC0DE91F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0B2850C3-5382-471C-A50F-D7ADBBE85628}" type="pres">
      <dgm:prSet presAssocID="{7ECD57C7-22FD-4157-952D-BA7CDC0DE91F}" presName="descendantText" presStyleLbl="alignNode1" presStyleIdx="0" presStyleCnt="3">
        <dgm:presLayoutVars>
          <dgm:bulletEnabled/>
        </dgm:presLayoutVars>
      </dgm:prSet>
      <dgm:spPr/>
    </dgm:pt>
    <dgm:pt modelId="{3A154F2E-13BC-4E26-8EA1-194FFBFBD097}" type="pres">
      <dgm:prSet presAssocID="{104FFF9F-93E7-4C50-8F9D-E38FA5655CA9}" presName="sp" presStyleCnt="0"/>
      <dgm:spPr/>
    </dgm:pt>
    <dgm:pt modelId="{D186BEE2-2797-4F1A-AA31-7159996A12E0}" type="pres">
      <dgm:prSet presAssocID="{CF204AB1-7F98-4050-995D-C236A28C99E8}" presName="linNode" presStyleCnt="0"/>
      <dgm:spPr/>
    </dgm:pt>
    <dgm:pt modelId="{684F914E-88D9-4F73-A0B0-1BBA78697A19}" type="pres">
      <dgm:prSet presAssocID="{CF204AB1-7F98-4050-995D-C236A28C99E8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B9E5CEDB-3905-4142-933A-1894C6E60379}" type="pres">
      <dgm:prSet presAssocID="{CF204AB1-7F98-4050-995D-C236A28C99E8}" presName="descendantText" presStyleLbl="alignNode1" presStyleIdx="1" presStyleCnt="3">
        <dgm:presLayoutVars>
          <dgm:bulletEnabled/>
        </dgm:presLayoutVars>
      </dgm:prSet>
      <dgm:spPr/>
    </dgm:pt>
    <dgm:pt modelId="{7404E773-5D90-4A3E-B8FC-BB6D3E5851E4}" type="pres">
      <dgm:prSet presAssocID="{3C26AE7B-5FE7-4608-86EC-FFE61965FCA7}" presName="sp" presStyleCnt="0"/>
      <dgm:spPr/>
    </dgm:pt>
    <dgm:pt modelId="{8101DA46-398E-4026-9562-91E7605AAACB}" type="pres">
      <dgm:prSet presAssocID="{64B5E58A-7867-44F1-A389-2DE81C3835E2}" presName="linNode" presStyleCnt="0"/>
      <dgm:spPr/>
    </dgm:pt>
    <dgm:pt modelId="{D18A0409-3EEE-48B7-A2C3-C87C93C160A9}" type="pres">
      <dgm:prSet presAssocID="{64B5E58A-7867-44F1-A389-2DE81C3835E2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8453AD59-9E41-4297-BC72-6D2E7F469179}" type="pres">
      <dgm:prSet presAssocID="{64B5E58A-7867-44F1-A389-2DE81C3835E2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6548D09-EF91-45C1-BBFB-CE78B62A22EF}" srcId="{64B5E58A-7867-44F1-A389-2DE81C3835E2}" destId="{9F05E946-07F2-42E9-BC10-745E52589947}" srcOrd="0" destOrd="0" parTransId="{36EAD2C6-366D-4AC6-8278-D3696CD8A17A}" sibTransId="{57694AFC-C434-4B91-98BA-279D46F4EEF1}"/>
    <dgm:cxn modelId="{D766111E-C448-44C4-9BA0-D70CB608D0B8}" srcId="{AB315557-C693-4501-91D1-5DCEF906A74D}" destId="{CF204AB1-7F98-4050-995D-C236A28C99E8}" srcOrd="1" destOrd="0" parTransId="{54C913C3-6F1E-4CD7-B539-1643DF8B6320}" sibTransId="{3C26AE7B-5FE7-4608-86EC-FFE61965FCA7}"/>
    <dgm:cxn modelId="{B8D3EC21-E16F-4493-B3E0-03DEAEDC77ED}" srcId="{AB315557-C693-4501-91D1-5DCEF906A74D}" destId="{7ECD57C7-22FD-4157-952D-BA7CDC0DE91F}" srcOrd="0" destOrd="0" parTransId="{5A4FDC3B-7762-4500-B513-E60831E8076A}" sibTransId="{104FFF9F-93E7-4C50-8F9D-E38FA5655CA9}"/>
    <dgm:cxn modelId="{F4A8436C-7388-4893-B470-15FB8459FCFE}" type="presOf" srcId="{7ECD57C7-22FD-4157-952D-BA7CDC0DE91F}" destId="{B40F6198-D3FA-4B52-91D4-EC484367D0A5}" srcOrd="0" destOrd="0" presId="urn:microsoft.com/office/officeart/2016/7/layout/VerticalHollowActionList"/>
    <dgm:cxn modelId="{7A027556-E599-4C77-8153-A20212C25E57}" type="presOf" srcId="{AB315557-C693-4501-91D1-5DCEF906A74D}" destId="{6C5ECD5A-BC20-4435-895D-D5B78D86D489}" srcOrd="0" destOrd="0" presId="urn:microsoft.com/office/officeart/2016/7/layout/VerticalHollowActionList"/>
    <dgm:cxn modelId="{B7ACA47E-C050-461F-A44A-92C1176552E1}" type="presOf" srcId="{87A65640-BEAE-4804-9D37-024E532046F4}" destId="{0B2850C3-5382-471C-A50F-D7ADBBE85628}" srcOrd="0" destOrd="0" presId="urn:microsoft.com/office/officeart/2016/7/layout/VerticalHollowActionList"/>
    <dgm:cxn modelId="{66C93E88-71D4-4724-AE8A-EBFDC9865477}" srcId="{AB315557-C693-4501-91D1-5DCEF906A74D}" destId="{64B5E58A-7867-44F1-A389-2DE81C3835E2}" srcOrd="2" destOrd="0" parTransId="{3334AAB0-F461-4CA8-886A-BFF2DB8DAB58}" sibTransId="{C4E97F71-7ECC-4109-BFBF-DE55F29DA39D}"/>
    <dgm:cxn modelId="{32C8B78C-02B4-43AB-8839-2AE4E00EBF0E}" type="presOf" srcId="{9F05E946-07F2-42E9-BC10-745E52589947}" destId="{8453AD59-9E41-4297-BC72-6D2E7F469179}" srcOrd="0" destOrd="0" presId="urn:microsoft.com/office/officeart/2016/7/layout/VerticalHollowActionList"/>
    <dgm:cxn modelId="{4D413A8D-4406-4E49-BEFE-0FCFAFB99212}" type="presOf" srcId="{64B5E58A-7867-44F1-A389-2DE81C3835E2}" destId="{D18A0409-3EEE-48B7-A2C3-C87C93C160A9}" srcOrd="0" destOrd="0" presId="urn:microsoft.com/office/officeart/2016/7/layout/VerticalHollowActionList"/>
    <dgm:cxn modelId="{DC397FB2-E5BD-4734-9001-6118AFFEF9E7}" type="presOf" srcId="{A215CE40-1DAE-430E-96FF-75E37DFD7C3C}" destId="{B9E5CEDB-3905-4142-933A-1894C6E60379}" srcOrd="0" destOrd="0" presId="urn:microsoft.com/office/officeart/2016/7/layout/VerticalHollowActionList"/>
    <dgm:cxn modelId="{4A7C5DB3-B1BB-47D3-AC9C-032BABF0A5ED}" type="presOf" srcId="{CF204AB1-7F98-4050-995D-C236A28C99E8}" destId="{684F914E-88D9-4F73-A0B0-1BBA78697A19}" srcOrd="0" destOrd="0" presId="urn:microsoft.com/office/officeart/2016/7/layout/VerticalHollowActionList"/>
    <dgm:cxn modelId="{61F6E7D6-AAB8-4EDA-91B1-50BC8818ADA8}" srcId="{7ECD57C7-22FD-4157-952D-BA7CDC0DE91F}" destId="{87A65640-BEAE-4804-9D37-024E532046F4}" srcOrd="0" destOrd="0" parTransId="{EFD74B7B-40FB-4910-9D50-C82A71848B7C}" sibTransId="{F8D3755A-008E-4341-8156-AB5F70901D74}"/>
    <dgm:cxn modelId="{DBA003E4-6041-4C22-AA3B-4088BE1FA394}" srcId="{CF204AB1-7F98-4050-995D-C236A28C99E8}" destId="{A215CE40-1DAE-430E-96FF-75E37DFD7C3C}" srcOrd="0" destOrd="0" parTransId="{5DE058C1-F32F-40CF-8C32-B702D42B00C1}" sibTransId="{5B6CCC34-B25C-4BD5-BC8F-FE13C9876E01}"/>
    <dgm:cxn modelId="{F8EE3FAF-90F8-4C1E-AB21-0FCCDA93C663}" type="presParOf" srcId="{6C5ECD5A-BC20-4435-895D-D5B78D86D489}" destId="{E476F17B-14B8-4FCA-8D16-0BA9568AD3F9}" srcOrd="0" destOrd="0" presId="urn:microsoft.com/office/officeart/2016/7/layout/VerticalHollowActionList"/>
    <dgm:cxn modelId="{CE3CC7E6-09F2-491E-8180-10B522E1E31C}" type="presParOf" srcId="{E476F17B-14B8-4FCA-8D16-0BA9568AD3F9}" destId="{B40F6198-D3FA-4B52-91D4-EC484367D0A5}" srcOrd="0" destOrd="0" presId="urn:microsoft.com/office/officeart/2016/7/layout/VerticalHollowActionList"/>
    <dgm:cxn modelId="{60043C1F-69AB-4D04-8D84-03FC2E533BA6}" type="presParOf" srcId="{E476F17B-14B8-4FCA-8D16-0BA9568AD3F9}" destId="{0B2850C3-5382-471C-A50F-D7ADBBE85628}" srcOrd="1" destOrd="0" presId="urn:microsoft.com/office/officeart/2016/7/layout/VerticalHollowActionList"/>
    <dgm:cxn modelId="{E7CD3CB5-198B-47D7-A7AF-3B628109D2AF}" type="presParOf" srcId="{6C5ECD5A-BC20-4435-895D-D5B78D86D489}" destId="{3A154F2E-13BC-4E26-8EA1-194FFBFBD097}" srcOrd="1" destOrd="0" presId="urn:microsoft.com/office/officeart/2016/7/layout/VerticalHollowActionList"/>
    <dgm:cxn modelId="{BF9B553B-1748-47F2-B831-082D9B89FC9D}" type="presParOf" srcId="{6C5ECD5A-BC20-4435-895D-D5B78D86D489}" destId="{D186BEE2-2797-4F1A-AA31-7159996A12E0}" srcOrd="2" destOrd="0" presId="urn:microsoft.com/office/officeart/2016/7/layout/VerticalHollowActionList"/>
    <dgm:cxn modelId="{D43CE504-0C60-4780-AE3A-058CFE767531}" type="presParOf" srcId="{D186BEE2-2797-4F1A-AA31-7159996A12E0}" destId="{684F914E-88D9-4F73-A0B0-1BBA78697A19}" srcOrd="0" destOrd="0" presId="urn:microsoft.com/office/officeart/2016/7/layout/VerticalHollowActionList"/>
    <dgm:cxn modelId="{A3CDDB25-4818-4BBF-B508-F8653DABCC4E}" type="presParOf" srcId="{D186BEE2-2797-4F1A-AA31-7159996A12E0}" destId="{B9E5CEDB-3905-4142-933A-1894C6E60379}" srcOrd="1" destOrd="0" presId="urn:microsoft.com/office/officeart/2016/7/layout/VerticalHollowActionList"/>
    <dgm:cxn modelId="{A99B036F-72A1-493C-9A2F-0778184327C5}" type="presParOf" srcId="{6C5ECD5A-BC20-4435-895D-D5B78D86D489}" destId="{7404E773-5D90-4A3E-B8FC-BB6D3E5851E4}" srcOrd="3" destOrd="0" presId="urn:microsoft.com/office/officeart/2016/7/layout/VerticalHollowActionList"/>
    <dgm:cxn modelId="{8A7DCC71-DC37-4193-BED5-5D310288D30D}" type="presParOf" srcId="{6C5ECD5A-BC20-4435-895D-D5B78D86D489}" destId="{8101DA46-398E-4026-9562-91E7605AAACB}" srcOrd="4" destOrd="0" presId="urn:microsoft.com/office/officeart/2016/7/layout/VerticalHollowActionList"/>
    <dgm:cxn modelId="{564E5797-6F2B-48D2-B8AA-AB64AFD93410}" type="presParOf" srcId="{8101DA46-398E-4026-9562-91E7605AAACB}" destId="{D18A0409-3EEE-48B7-A2C3-C87C93C160A9}" srcOrd="0" destOrd="0" presId="urn:microsoft.com/office/officeart/2016/7/layout/VerticalHollowActionList"/>
    <dgm:cxn modelId="{7293042F-520D-4FEB-A9F1-6FB712D52014}" type="presParOf" srcId="{8101DA46-398E-4026-9562-91E7605AAACB}" destId="{8453AD59-9E41-4297-BC72-6D2E7F46917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D30A6-BE00-40EE-A96E-99CA9F33AD8B}">
      <dsp:nvSpPr>
        <dsp:cNvPr id="0" name=""/>
        <dsp:cNvSpPr/>
      </dsp:nvSpPr>
      <dsp:spPr>
        <a:xfrm>
          <a:off x="505702" y="0"/>
          <a:ext cx="5388997" cy="538899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0861F-E484-45F8-A733-8BCB2336ADA6}">
      <dsp:nvSpPr>
        <dsp:cNvPr id="0" name=""/>
        <dsp:cNvSpPr/>
      </dsp:nvSpPr>
      <dsp:spPr>
        <a:xfrm>
          <a:off x="1017656" y="511954"/>
          <a:ext cx="2101708" cy="21017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Removed duplicate entries.</a:t>
          </a:r>
          <a:endParaRPr lang="en-US" sz="2200" kern="1200"/>
        </a:p>
      </dsp:txBody>
      <dsp:txXfrm>
        <a:off x="1120253" y="614551"/>
        <a:ext cx="1896514" cy="1896514"/>
      </dsp:txXfrm>
    </dsp:sp>
    <dsp:sp modelId="{E5C6609F-83BA-4AA2-97A4-771609BB117B}">
      <dsp:nvSpPr>
        <dsp:cNvPr id="0" name=""/>
        <dsp:cNvSpPr/>
      </dsp:nvSpPr>
      <dsp:spPr>
        <a:xfrm>
          <a:off x="3281035" y="511954"/>
          <a:ext cx="2101708" cy="21017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Corrected inconsistent date formats.</a:t>
          </a:r>
          <a:endParaRPr lang="en-US" sz="2200" kern="1200"/>
        </a:p>
      </dsp:txBody>
      <dsp:txXfrm>
        <a:off x="3383632" y="614551"/>
        <a:ext cx="1896514" cy="1896514"/>
      </dsp:txXfrm>
    </dsp:sp>
    <dsp:sp modelId="{8BA8C225-D49F-487A-84BB-61ECC028CC04}">
      <dsp:nvSpPr>
        <dsp:cNvPr id="0" name=""/>
        <dsp:cNvSpPr/>
      </dsp:nvSpPr>
      <dsp:spPr>
        <a:xfrm>
          <a:off x="1017656" y="2775333"/>
          <a:ext cx="2101708" cy="21017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Merged datasets on common fields like date and location.</a:t>
          </a:r>
          <a:endParaRPr lang="en-US" sz="2200" kern="1200"/>
        </a:p>
      </dsp:txBody>
      <dsp:txXfrm>
        <a:off x="1120253" y="2877930"/>
        <a:ext cx="1896514" cy="1896514"/>
      </dsp:txXfrm>
    </dsp:sp>
    <dsp:sp modelId="{9C7F4301-E701-42F7-93FD-0D982F80A65E}">
      <dsp:nvSpPr>
        <dsp:cNvPr id="0" name=""/>
        <dsp:cNvSpPr/>
      </dsp:nvSpPr>
      <dsp:spPr>
        <a:xfrm>
          <a:off x="3281035" y="2775333"/>
          <a:ext cx="2101708" cy="21017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Created new measures for Ride Duration.</a:t>
          </a:r>
          <a:r>
            <a:rPr lang="en-US" sz="2200" b="0" i="0" kern="1200" baseline="0"/>
            <a:t> </a:t>
          </a:r>
          <a:endParaRPr lang="en-US" sz="2200" kern="1200"/>
        </a:p>
      </dsp:txBody>
      <dsp:txXfrm>
        <a:off x="3383632" y="2877930"/>
        <a:ext cx="1896514" cy="1896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E1B1B-EE21-46F4-B1B9-EA39B61E2C67}">
      <dsp:nvSpPr>
        <dsp:cNvPr id="0" name=""/>
        <dsp:cNvSpPr/>
      </dsp:nvSpPr>
      <dsp:spPr>
        <a:xfrm>
          <a:off x="461" y="316127"/>
          <a:ext cx="1799595" cy="1079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Rides: 13M</a:t>
          </a:r>
        </a:p>
      </dsp:txBody>
      <dsp:txXfrm>
        <a:off x="461" y="316127"/>
        <a:ext cx="1799595" cy="1079757"/>
      </dsp:txXfrm>
    </dsp:sp>
    <dsp:sp modelId="{3138735F-BBC8-478A-B64D-25A0145BA42E}">
      <dsp:nvSpPr>
        <dsp:cNvPr id="0" name=""/>
        <dsp:cNvSpPr/>
      </dsp:nvSpPr>
      <dsp:spPr>
        <a:xfrm>
          <a:off x="1980016" y="316127"/>
          <a:ext cx="1799595" cy="10797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Average Ride Duration: 25.14</a:t>
          </a:r>
        </a:p>
      </dsp:txBody>
      <dsp:txXfrm>
        <a:off x="1980016" y="316127"/>
        <a:ext cx="1799595" cy="1079757"/>
      </dsp:txXfrm>
    </dsp:sp>
    <dsp:sp modelId="{7DD63FCA-B044-4EF6-ADB6-F3DBE2F6B35B}">
      <dsp:nvSpPr>
        <dsp:cNvPr id="0" name=""/>
        <dsp:cNvSpPr/>
      </dsp:nvSpPr>
      <dsp:spPr>
        <a:xfrm>
          <a:off x="461" y="1575844"/>
          <a:ext cx="1799595" cy="10797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Bike Types Used: Docked And Electric</a:t>
          </a:r>
        </a:p>
      </dsp:txBody>
      <dsp:txXfrm>
        <a:off x="461" y="1575844"/>
        <a:ext cx="1799595" cy="1079757"/>
      </dsp:txXfrm>
    </dsp:sp>
    <dsp:sp modelId="{CC5B054D-6383-4916-92E6-DA3D555A6649}">
      <dsp:nvSpPr>
        <dsp:cNvPr id="0" name=""/>
        <dsp:cNvSpPr/>
      </dsp:nvSpPr>
      <dsp:spPr>
        <a:xfrm>
          <a:off x="1980016" y="1575844"/>
          <a:ext cx="1799595" cy="10797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Segmentation: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Casual Riders: 97K</a:t>
          </a:r>
        </a:p>
      </dsp:txBody>
      <dsp:txXfrm>
        <a:off x="1980016" y="1575844"/>
        <a:ext cx="1799595" cy="1079757"/>
      </dsp:txXfrm>
    </dsp:sp>
    <dsp:sp modelId="{F20CE82D-57DA-46C1-889A-C7A09A2F67FF}">
      <dsp:nvSpPr>
        <dsp:cNvPr id="0" name=""/>
        <dsp:cNvSpPr/>
      </dsp:nvSpPr>
      <dsp:spPr>
        <a:xfrm>
          <a:off x="461" y="2835561"/>
          <a:ext cx="1799595" cy="107975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Annual Members: 404K</a:t>
          </a:r>
        </a:p>
      </dsp:txBody>
      <dsp:txXfrm>
        <a:off x="461" y="2835561"/>
        <a:ext cx="1799595" cy="1079757"/>
      </dsp:txXfrm>
    </dsp:sp>
    <dsp:sp modelId="{8268580C-5D96-4690-BCA2-B289DB528467}">
      <dsp:nvSpPr>
        <dsp:cNvPr id="0" name=""/>
        <dsp:cNvSpPr/>
      </dsp:nvSpPr>
      <dsp:spPr>
        <a:xfrm>
          <a:off x="1980016" y="2835561"/>
          <a:ext cx="1799595" cy="1079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Peak Usage Times: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September’s 1</a:t>
          </a:r>
          <a:r>
            <a:rPr lang="en-US" sz="1600" kern="1200" baseline="30000" dirty="0"/>
            <a:t>st</a:t>
          </a:r>
          <a:r>
            <a:rPr lang="en-US" sz="1600" kern="1200" dirty="0"/>
            <a:t> week</a:t>
          </a:r>
        </a:p>
      </dsp:txBody>
      <dsp:txXfrm>
        <a:off x="1980016" y="2835561"/>
        <a:ext cx="1799595" cy="1079757"/>
      </dsp:txXfrm>
    </dsp:sp>
    <dsp:sp modelId="{3844EAB0-9B97-46C1-8E0D-3472DD698BB6}">
      <dsp:nvSpPr>
        <dsp:cNvPr id="0" name=""/>
        <dsp:cNvSpPr/>
      </dsp:nvSpPr>
      <dsp:spPr>
        <a:xfrm>
          <a:off x="461" y="4095278"/>
          <a:ext cx="1799595" cy="10797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Popular Routes: Central park avenue &amp; Ogden Ave</a:t>
          </a:r>
        </a:p>
      </dsp:txBody>
      <dsp:txXfrm>
        <a:off x="461" y="4095278"/>
        <a:ext cx="1799595" cy="1079757"/>
      </dsp:txXfrm>
    </dsp:sp>
    <dsp:sp modelId="{0128A373-42B4-44AD-85D1-53FDAFD4B3D0}">
      <dsp:nvSpPr>
        <dsp:cNvPr id="0" name=""/>
        <dsp:cNvSpPr/>
      </dsp:nvSpPr>
      <dsp:spPr>
        <a:xfrm>
          <a:off x="1980016" y="4095278"/>
          <a:ext cx="1799595" cy="10797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Impact of Weather: Autum (Very pleasant weather)</a:t>
          </a:r>
        </a:p>
      </dsp:txBody>
      <dsp:txXfrm>
        <a:off x="1980016" y="4095278"/>
        <a:ext cx="1799595" cy="10797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850C3-5382-471C-A50F-D7ADBBE85628}">
      <dsp:nvSpPr>
        <dsp:cNvPr id="0" name=""/>
        <dsp:cNvSpPr/>
      </dsp:nvSpPr>
      <dsp:spPr>
        <a:xfrm>
          <a:off x="1341120" y="1065"/>
          <a:ext cx="5364480" cy="109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86" tIns="277455" rIns="104086" bIns="2774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 bike lanes and safety measures on popular routes.</a:t>
          </a:r>
        </a:p>
      </dsp:txBody>
      <dsp:txXfrm>
        <a:off x="1341120" y="1065"/>
        <a:ext cx="5364480" cy="1092341"/>
      </dsp:txXfrm>
    </dsp:sp>
    <dsp:sp modelId="{B40F6198-D3FA-4B52-91D4-EC484367D0A5}">
      <dsp:nvSpPr>
        <dsp:cNvPr id="0" name=""/>
        <dsp:cNvSpPr/>
      </dsp:nvSpPr>
      <dsp:spPr>
        <a:xfrm>
          <a:off x="0" y="1065"/>
          <a:ext cx="1341120" cy="10923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68" tIns="107899" rIns="70968" bIns="10789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Increase</a:t>
          </a:r>
        </a:p>
      </dsp:txBody>
      <dsp:txXfrm>
        <a:off x="0" y="1065"/>
        <a:ext cx="1341120" cy="1092341"/>
      </dsp:txXfrm>
    </dsp:sp>
    <dsp:sp modelId="{B9E5CEDB-3905-4142-933A-1894C6E60379}">
      <dsp:nvSpPr>
        <dsp:cNvPr id="0" name=""/>
        <dsp:cNvSpPr/>
      </dsp:nvSpPr>
      <dsp:spPr>
        <a:xfrm>
          <a:off x="1341120" y="1158947"/>
          <a:ext cx="5364480" cy="109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86" tIns="277455" rIns="104086" bIns="2774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Promote cycling during favorable weather through community events.</a:t>
          </a:r>
        </a:p>
      </dsp:txBody>
      <dsp:txXfrm>
        <a:off x="1341120" y="1158947"/>
        <a:ext cx="5364480" cy="1092341"/>
      </dsp:txXfrm>
    </dsp:sp>
    <dsp:sp modelId="{684F914E-88D9-4F73-A0B0-1BBA78697A19}">
      <dsp:nvSpPr>
        <dsp:cNvPr id="0" name=""/>
        <dsp:cNvSpPr/>
      </dsp:nvSpPr>
      <dsp:spPr>
        <a:xfrm>
          <a:off x="0" y="1158947"/>
          <a:ext cx="1341120" cy="10923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68" tIns="107899" rIns="70968" bIns="10789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Promote</a:t>
          </a:r>
        </a:p>
      </dsp:txBody>
      <dsp:txXfrm>
        <a:off x="0" y="1158947"/>
        <a:ext cx="1341120" cy="1092341"/>
      </dsp:txXfrm>
    </dsp:sp>
    <dsp:sp modelId="{8453AD59-9E41-4297-BC72-6D2E7F469179}">
      <dsp:nvSpPr>
        <dsp:cNvPr id="0" name=""/>
        <dsp:cNvSpPr/>
      </dsp:nvSpPr>
      <dsp:spPr>
        <a:xfrm>
          <a:off x="1341120" y="2316829"/>
          <a:ext cx="5364480" cy="109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86" tIns="277455" rIns="104086" bIns="2774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more covered bike racks to protect against weather.</a:t>
          </a:r>
        </a:p>
      </dsp:txBody>
      <dsp:txXfrm>
        <a:off x="1341120" y="2316829"/>
        <a:ext cx="5364480" cy="1092341"/>
      </dsp:txXfrm>
    </dsp:sp>
    <dsp:sp modelId="{D18A0409-3EEE-48B7-A2C3-C87C93C160A9}">
      <dsp:nvSpPr>
        <dsp:cNvPr id="0" name=""/>
        <dsp:cNvSpPr/>
      </dsp:nvSpPr>
      <dsp:spPr>
        <a:xfrm>
          <a:off x="0" y="2316829"/>
          <a:ext cx="1341120" cy="10923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68" tIns="107899" rIns="70968" bIns="10789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</a:t>
          </a:r>
        </a:p>
      </dsp:txBody>
      <dsp:txXfrm>
        <a:off x="0" y="2316829"/>
        <a:ext cx="1341120" cy="1092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1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8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6/30/2024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C6655D2-5BA9-4A11-9D74-4BB505581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Digital financial graph">
            <a:extLst>
              <a:ext uri="{FF2B5EF4-FFF2-40B4-BE49-F238E27FC236}">
                <a16:creationId xmlns:a16="http://schemas.microsoft.com/office/drawing/2014/main" id="{EC888CA0-FAC0-E6D8-6E4D-EDB6095A2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6874C57-217D-4F9E-B1AC-0CF34574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866639" cy="6858000"/>
          </a:xfrm>
          <a:custGeom>
            <a:avLst/>
            <a:gdLst>
              <a:gd name="connsiteX0" fmla="*/ 0 w 8866639"/>
              <a:gd name="connsiteY0" fmla="*/ 0 h 6858000"/>
              <a:gd name="connsiteX1" fmla="*/ 6574186 w 8866639"/>
              <a:gd name="connsiteY1" fmla="*/ 0 h 6858000"/>
              <a:gd name="connsiteX2" fmla="*/ 6716697 w 8866639"/>
              <a:gd name="connsiteY2" fmla="*/ 58392 h 6858000"/>
              <a:gd name="connsiteX3" fmla="*/ 8866639 w 8866639"/>
              <a:gd name="connsiteY3" fmla="*/ 3428999 h 6858000"/>
              <a:gd name="connsiteX4" fmla="*/ 6716697 w 8866639"/>
              <a:gd name="connsiteY4" fmla="*/ 6799606 h 6858000"/>
              <a:gd name="connsiteX5" fmla="*/ 6574179 w 8866639"/>
              <a:gd name="connsiteY5" fmla="*/ 6858000 h 6858000"/>
              <a:gd name="connsiteX6" fmla="*/ 0 w 886663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639" h="6858000">
                <a:moveTo>
                  <a:pt x="0" y="0"/>
                </a:moveTo>
                <a:lnTo>
                  <a:pt x="6574186" y="0"/>
                </a:lnTo>
                <a:lnTo>
                  <a:pt x="6716697" y="58392"/>
                </a:lnTo>
                <a:cubicBezTo>
                  <a:pt x="7980128" y="613718"/>
                  <a:pt x="8866639" y="1913774"/>
                  <a:pt x="8866639" y="3428999"/>
                </a:cubicBezTo>
                <a:cubicBezTo>
                  <a:pt x="8866639" y="4944224"/>
                  <a:pt x="7980128" y="6244279"/>
                  <a:pt x="6716697" y="6799606"/>
                </a:cubicBezTo>
                <a:lnTo>
                  <a:pt x="65741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8C6DE-F1FB-2947-196B-A01A5754F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35533"/>
            <a:ext cx="7023208" cy="255011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Cyclists Dashboard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FBEB2-DD29-73D6-F571-EA1E04313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85800"/>
            <a:ext cx="5181601" cy="1142996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Business Task and Analysis</a:t>
            </a:r>
          </a:p>
          <a:p>
            <a:r>
              <a:rPr lang="en-IN" dirty="0">
                <a:solidFill>
                  <a:srgbClr val="FFFFFF"/>
                </a:solidFill>
              </a:rPr>
              <a:t>		Suraj Kashid (MB25)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44D9A9A-6DCE-44A3-9A92-573DA29D9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582" y="4920277"/>
            <a:ext cx="10149418" cy="1943102"/>
          </a:xfrm>
          <a:custGeom>
            <a:avLst/>
            <a:gdLst>
              <a:gd name="connsiteX0" fmla="*/ 3712194 w 10149418"/>
              <a:gd name="connsiteY0" fmla="*/ 0 h 1943102"/>
              <a:gd name="connsiteX1" fmla="*/ 10149418 w 10149418"/>
              <a:gd name="connsiteY1" fmla="*/ 0 h 1943102"/>
              <a:gd name="connsiteX2" fmla="*/ 10149418 w 10149418"/>
              <a:gd name="connsiteY2" fmla="*/ 1943102 h 1943102"/>
              <a:gd name="connsiteX3" fmla="*/ 0 w 10149418"/>
              <a:gd name="connsiteY3" fmla="*/ 1943102 h 1943102"/>
              <a:gd name="connsiteX4" fmla="*/ 46999 w 10149418"/>
              <a:gd name="connsiteY4" fmla="*/ 1752976 h 1943102"/>
              <a:gd name="connsiteX5" fmla="*/ 2399231 w 10149418"/>
              <a:gd name="connsiteY5" fmla="*/ 1 h 1943102"/>
              <a:gd name="connsiteX6" fmla="*/ 2509820 w 10149418"/>
              <a:gd name="connsiteY6" fmla="*/ 2797 h 1943102"/>
              <a:gd name="connsiteX7" fmla="*/ 3712194 w 10149418"/>
              <a:gd name="connsiteY7" fmla="*/ 2797 h 194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49418" h="1943102">
                <a:moveTo>
                  <a:pt x="3712194" y="0"/>
                </a:moveTo>
                <a:lnTo>
                  <a:pt x="10149418" y="0"/>
                </a:lnTo>
                <a:lnTo>
                  <a:pt x="10149418" y="1943102"/>
                </a:lnTo>
                <a:lnTo>
                  <a:pt x="0" y="1943102"/>
                </a:lnTo>
                <a:lnTo>
                  <a:pt x="46999" y="1752976"/>
                </a:lnTo>
                <a:cubicBezTo>
                  <a:pt x="348562" y="739254"/>
                  <a:pt x="1287566" y="1"/>
                  <a:pt x="2399231" y="1"/>
                </a:cubicBezTo>
                <a:lnTo>
                  <a:pt x="2509820" y="2797"/>
                </a:lnTo>
                <a:lnTo>
                  <a:pt x="3712194" y="27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7C247-E689-D72E-086E-4E41A200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6" y="151242"/>
            <a:ext cx="9344578" cy="115644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749B-17A8-0F49-5333-B9F1B1C1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2280206"/>
            <a:ext cx="12108186" cy="44265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endParaRPr lang="en-US" sz="1400" b="1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Higher Frequency of Rides Among Annual Members</a:t>
            </a:r>
            <a:r>
              <a:rPr lang="en-US" sz="1400" dirty="0"/>
              <a:t>: Annual members exhibit a higher frequency of rides compared to casual riders, indicating consistent usage and engagement with the bike-share program.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Longer Ride Duration for Casual Riders on Weekends</a:t>
            </a:r>
            <a:r>
              <a:rPr lang="en-US" sz="1400" dirty="0"/>
              <a:t>: Casual riders tend to have longer ride durations during weekends, suggesting they use the service more for leisure activities.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Peak Usage During Morning and Evening Commutes</a:t>
            </a:r>
            <a:r>
              <a:rPr lang="en-US" sz="1400" dirty="0"/>
              <a:t>: Both casual and annual members show increased bike usage during typical commuting hours, highlighting the importance of bike availability during these times.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Preference for Electric Bikes Among Casual Riders</a:t>
            </a:r>
            <a:r>
              <a:rPr lang="en-US" sz="1400" dirty="0"/>
              <a:t>: Casual riders show a preference for electric bikes, which could suggest potential marketing strategies to convert them to annual memberships by promoting the benefits of these bikes.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/>
              <a:t>Station Utilization Patterns</a:t>
            </a:r>
            <a:r>
              <a:rPr lang="en-US" sz="1400" dirty="0"/>
              <a:t>: Certain bike stations experience higher usage, indicating potential areas for expansion or increased bike availability.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These insights provide a foundation for strategic decisions aimed at enhancing rider experience, improving operational efficiency, and ultimately increasing the number of annual memberships.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AE8738-8548-83AE-6770-A7FDC2FC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156" y="-619850"/>
            <a:ext cx="4572000" cy="30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FF30AE3-5A36-4C87-A232-1BB2380AE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525B5FF-E13A-45B8-AE8F-C24F2DD7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5A23B282-46D3-4D08-AA8B-B34C55AD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42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309C63A-BB43-4695-A368-9B4D722F1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19A9-CDF8-FFB3-E065-52CC05E4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459"/>
            <a:ext cx="9914859" cy="129121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Top Three Recommendations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777E5A51-07C5-3401-1C2B-51B9C48B2E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766727"/>
          <a:ext cx="6705600" cy="341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Bike">
            <a:extLst>
              <a:ext uri="{FF2B5EF4-FFF2-40B4-BE49-F238E27FC236}">
                <a16:creationId xmlns:a16="http://schemas.microsoft.com/office/drawing/2014/main" id="{67D3F3A5-2548-199C-76B6-185474C54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6583" y="2752726"/>
            <a:ext cx="3410236" cy="34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8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1A528-A6E2-6E3D-E53B-3AF5F0AC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868E93C-C4E3-2784-C8A5-4BCB855F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96" r="4638"/>
          <a:stretch/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645D-5F6F-4545-C19B-D05F3042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understanding cyclist behavior and preferences, the city can improve infrastructure, enhance safety, and promote cycling as a healthy and sustainable mode of transportation.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415D88-0075-4A82-A283-1E6021BDC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2C4CA-EF1C-4037-ADF2-52072C0FA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38901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34454-7909-B38C-3C81-02241A5B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84634"/>
            <a:ext cx="9753599" cy="11112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Statement of the Business Task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735B-0DD3-7BA2-CF3B-556A531D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2625213"/>
            <a:ext cx="6902245" cy="355174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The primary objective of the </a:t>
            </a:r>
            <a:r>
              <a:rPr lang="en-US" sz="1900" dirty="0" err="1"/>
              <a:t>Cyclistic</a:t>
            </a:r>
            <a:r>
              <a:rPr lang="en-US" sz="1900" dirty="0"/>
              <a:t> bike-share dashboard is to: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Analyze how riders use </a:t>
            </a:r>
            <a:r>
              <a:rPr lang="en-US" sz="1900" dirty="0" err="1"/>
              <a:t>Cyclistic</a:t>
            </a:r>
            <a:r>
              <a:rPr lang="en-US" sz="1900" dirty="0"/>
              <a:t> bikes, focusing on ride frequency, duration, and bike types.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Segment riders into casual riders and annual members based on their ride behavior and membership type.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Provide data-driven insights to support the creation of a marketing strategy aimed at converting casual riders into annual members.</a:t>
            </a:r>
          </a:p>
          <a:p>
            <a:pPr>
              <a:lnSpc>
                <a:spcPct val="110000"/>
              </a:lnSpc>
            </a:pPr>
            <a:endParaRPr lang="en-IN" sz="1900" dirty="0"/>
          </a:p>
        </p:txBody>
      </p:sp>
      <p:pic>
        <p:nvPicPr>
          <p:cNvPr id="5" name="Picture 4" descr="A person in a suit riding a bicycle&#10;&#10;Description automatically generated">
            <a:extLst>
              <a:ext uri="{FF2B5EF4-FFF2-40B4-BE49-F238E27FC236}">
                <a16:creationId xmlns:a16="http://schemas.microsoft.com/office/drawing/2014/main" id="{C401F0DA-A13A-B898-157B-4771CB12E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8" r="26999" b="-2"/>
          <a:stretch/>
        </p:blipFill>
        <p:spPr>
          <a:xfrm>
            <a:off x="7924801" y="2138901"/>
            <a:ext cx="4267200" cy="472756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9E71F0-7A48-4C29-8E61-F44D090F7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353" y="-4014"/>
            <a:ext cx="2343647" cy="4393053"/>
          </a:xfrm>
          <a:custGeom>
            <a:avLst/>
            <a:gdLst>
              <a:gd name="connsiteX0" fmla="*/ 2338914 w 2343647"/>
              <a:gd name="connsiteY0" fmla="*/ 0 h 4393053"/>
              <a:gd name="connsiteX1" fmla="*/ 2340512 w 2343647"/>
              <a:gd name="connsiteY1" fmla="*/ 0 h 4393053"/>
              <a:gd name="connsiteX2" fmla="*/ 2341290 w 2343647"/>
              <a:gd name="connsiteY2" fmla="*/ 1095261 h 4393053"/>
              <a:gd name="connsiteX3" fmla="*/ 2343647 w 2343647"/>
              <a:gd name="connsiteY3" fmla="*/ 4393053 h 4393053"/>
              <a:gd name="connsiteX4" fmla="*/ 2340504 w 2343647"/>
              <a:gd name="connsiteY4" fmla="*/ 4330809 h 4393053"/>
              <a:gd name="connsiteX5" fmla="*/ 134816 w 2343647"/>
              <a:gd name="connsiteY5" fmla="*/ 2139079 h 4393053"/>
              <a:gd name="connsiteX6" fmla="*/ 0 w 2343647"/>
              <a:gd name="connsiteY6" fmla="*/ 2132696 h 4393053"/>
              <a:gd name="connsiteX7" fmla="*/ 134816 w 2343647"/>
              <a:gd name="connsiteY7" fmla="*/ 2126313 h 4393053"/>
              <a:gd name="connsiteX8" fmla="*/ 2309087 w 2343647"/>
              <a:gd name="connsiteY8" fmla="*/ 203119 h 439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647" h="4393053">
                <a:moveTo>
                  <a:pt x="2338914" y="0"/>
                </a:moveTo>
                <a:lnTo>
                  <a:pt x="2340512" y="0"/>
                </a:lnTo>
                <a:lnTo>
                  <a:pt x="2341290" y="1095261"/>
                </a:lnTo>
                <a:cubicBezTo>
                  <a:pt x="2342076" y="2194525"/>
                  <a:pt x="2342861" y="3278435"/>
                  <a:pt x="2343647" y="4393053"/>
                </a:cubicBezTo>
                <a:lnTo>
                  <a:pt x="2340504" y="4330809"/>
                </a:lnTo>
                <a:cubicBezTo>
                  <a:pt x="2222700" y="3170819"/>
                  <a:pt x="1296917" y="2249689"/>
                  <a:pt x="134816" y="2139079"/>
                </a:cubicBezTo>
                <a:lnTo>
                  <a:pt x="0" y="2132696"/>
                </a:lnTo>
                <a:lnTo>
                  <a:pt x="134816" y="2126313"/>
                </a:lnTo>
                <a:cubicBezTo>
                  <a:pt x="1224286" y="2022616"/>
                  <a:pt x="2106054" y="1254528"/>
                  <a:pt x="2309087" y="203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75398C-58B1-464A-9B13-3374F24FA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353" y="-4014"/>
            <a:ext cx="2343647" cy="4393053"/>
          </a:xfrm>
          <a:custGeom>
            <a:avLst/>
            <a:gdLst>
              <a:gd name="connsiteX0" fmla="*/ 2338914 w 2343647"/>
              <a:gd name="connsiteY0" fmla="*/ 0 h 4393053"/>
              <a:gd name="connsiteX1" fmla="*/ 2340512 w 2343647"/>
              <a:gd name="connsiteY1" fmla="*/ 0 h 4393053"/>
              <a:gd name="connsiteX2" fmla="*/ 2341290 w 2343647"/>
              <a:gd name="connsiteY2" fmla="*/ 1095261 h 4393053"/>
              <a:gd name="connsiteX3" fmla="*/ 2343647 w 2343647"/>
              <a:gd name="connsiteY3" fmla="*/ 4393053 h 4393053"/>
              <a:gd name="connsiteX4" fmla="*/ 2340504 w 2343647"/>
              <a:gd name="connsiteY4" fmla="*/ 4330809 h 4393053"/>
              <a:gd name="connsiteX5" fmla="*/ 134816 w 2343647"/>
              <a:gd name="connsiteY5" fmla="*/ 2139079 h 4393053"/>
              <a:gd name="connsiteX6" fmla="*/ 0 w 2343647"/>
              <a:gd name="connsiteY6" fmla="*/ 2132696 h 4393053"/>
              <a:gd name="connsiteX7" fmla="*/ 134816 w 2343647"/>
              <a:gd name="connsiteY7" fmla="*/ 2126313 h 4393053"/>
              <a:gd name="connsiteX8" fmla="*/ 2309087 w 2343647"/>
              <a:gd name="connsiteY8" fmla="*/ 203119 h 439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647" h="4393053">
                <a:moveTo>
                  <a:pt x="2338914" y="0"/>
                </a:moveTo>
                <a:lnTo>
                  <a:pt x="2340512" y="0"/>
                </a:lnTo>
                <a:lnTo>
                  <a:pt x="2341290" y="1095261"/>
                </a:lnTo>
                <a:cubicBezTo>
                  <a:pt x="2342076" y="2194525"/>
                  <a:pt x="2342861" y="3278435"/>
                  <a:pt x="2343647" y="4393053"/>
                </a:cubicBezTo>
                <a:lnTo>
                  <a:pt x="2340504" y="4330809"/>
                </a:lnTo>
                <a:cubicBezTo>
                  <a:pt x="2222700" y="3170819"/>
                  <a:pt x="1296917" y="2249689"/>
                  <a:pt x="134816" y="2139079"/>
                </a:cubicBezTo>
                <a:lnTo>
                  <a:pt x="0" y="2132696"/>
                </a:lnTo>
                <a:lnTo>
                  <a:pt x="134816" y="2126313"/>
                </a:lnTo>
                <a:cubicBezTo>
                  <a:pt x="1224286" y="2022616"/>
                  <a:pt x="2106054" y="1254528"/>
                  <a:pt x="2309087" y="203119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0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3FD0-14D0-4919-603D-807C4E8B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6B6A9-B682-3BF9-3D0E-A724FF10B6E9}"/>
              </a:ext>
            </a:extLst>
          </p:cNvPr>
          <p:cNvSpPr txBox="1"/>
          <p:nvPr/>
        </p:nvSpPr>
        <p:spPr>
          <a:xfrm>
            <a:off x="587342" y="2057533"/>
            <a:ext cx="106804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Historical Trip Data: This includes data on the frequency and duration of rides, as well as the types of bikes used by both casual riders and annual members.</a:t>
            </a:r>
          </a:p>
          <a:p>
            <a:endParaRPr lang="en-US" dirty="0"/>
          </a:p>
          <a:p>
            <a:r>
              <a:rPr lang="en-US" dirty="0"/>
              <a:t>CSV File - Data Analytics (2): This file contains detailed rider data necessary for the analysis.</a:t>
            </a:r>
          </a:p>
          <a:p>
            <a:endParaRPr lang="en-US" dirty="0"/>
          </a:p>
          <a:p>
            <a:r>
              <a:rPr lang="en-US" dirty="0"/>
              <a:t>Public Data from Motivate International Inc.: Public datasets provided under a specific license, which are used to explore how different customer types utilize </a:t>
            </a:r>
            <a:r>
              <a:rPr lang="en-US" dirty="0" err="1"/>
              <a:t>Cyclistic</a:t>
            </a:r>
            <a:r>
              <a:rPr lang="en-US" dirty="0"/>
              <a:t> bikes.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75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2EC9D-5250-27FC-A526-2FC7631A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Data Cleaning and Manipulation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AC5EAEF0-6263-2619-A0FE-1AD1B1D3E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807087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08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15F737A-EAA5-49DA-BB0C-2A479369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8A8D9A7-9358-F495-2020-9D344E162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C00F1-C305-58A3-9A70-E4220287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57" y="0"/>
            <a:ext cx="7384026" cy="4001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D55CC-8F8D-CDDF-4671-4B426A94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65" y="-1"/>
            <a:ext cx="7114735" cy="4001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16F142-A4B8-A94B-46B4-5E4B5B1E9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33034"/>
            <a:ext cx="12192000" cy="15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BDA1FD-F245-4707-9DD0-B21388E6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D65F7CF-078D-4DB9-942F-CA5C78C7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12146-F638-DE1D-0F0E-1B046B0F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Summary of Analysis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C754B97-BF4D-4E8F-8EC3-4906E36CE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9A62F6-D3D4-772F-C8BB-3D04CB154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102316"/>
              </p:ext>
            </p:extLst>
          </p:nvPr>
        </p:nvGraphicFramePr>
        <p:xfrm>
          <a:off x="4681538" y="685800"/>
          <a:ext cx="3780074" cy="549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7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57CBDD-03A2-06F7-B4E9-624865FC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" y="685416"/>
            <a:ext cx="6250329" cy="274358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1B36544-FEC2-85F5-51AE-7C3417FD3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6420" y="362251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88D1E-9B00-8513-96C0-0508B778B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63" y="685417"/>
            <a:ext cx="5563376" cy="2743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E44AA0-E142-12EA-29FB-9D756A27D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835" y="3624339"/>
            <a:ext cx="6250329" cy="30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1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FE8E1C-6E21-431C-9566-DBE21EB8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7A76F-CC93-42A5-9502-CBD469E9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C2217DE-76DC-41C2-B926-88035EF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D95DB-5831-DDD1-5C35-9F4C80BB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947"/>
            <a:ext cx="9914859" cy="12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KPI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62270-1AD9-DAAC-86C5-60521A59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71" y="3920565"/>
            <a:ext cx="7883329" cy="1040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86818-0DA7-86EE-5BCA-19628757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920565"/>
            <a:ext cx="2479871" cy="10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443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B8BB2B5EC424C8DB3230CD5A1FE61" ma:contentTypeVersion="6" ma:contentTypeDescription="Create a new document." ma:contentTypeScope="" ma:versionID="5f2cf859a4e24dfca6d8249ed1a26962">
  <xsd:schema xmlns:xsd="http://www.w3.org/2001/XMLSchema" xmlns:xs="http://www.w3.org/2001/XMLSchema" xmlns:p="http://schemas.microsoft.com/office/2006/metadata/properties" xmlns:ns3="5bd571ba-9240-4f5c-a985-ba750953d09f" targetNamespace="http://schemas.microsoft.com/office/2006/metadata/properties" ma:root="true" ma:fieldsID="967948584a7f6b30424c560b9789c75e" ns3:_="">
    <xsd:import namespace="5bd571ba-9240-4f5c-a985-ba750953d0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571ba-9240-4f5c-a985-ba750953d0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d571ba-9240-4f5c-a985-ba750953d09f" xsi:nil="true"/>
  </documentManagement>
</p:properties>
</file>

<file path=customXml/itemProps1.xml><?xml version="1.0" encoding="utf-8"?>
<ds:datastoreItem xmlns:ds="http://schemas.openxmlformats.org/officeDocument/2006/customXml" ds:itemID="{0622497F-C8E1-43BE-9ECD-21072749E8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d571ba-9240-4f5c-a985-ba750953d0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3EAC92-8779-45A9-8CE4-FF7C91DD44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D8F5AC-7945-457B-BBDD-6DDD470E20DF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www.w3.org/XML/1998/namespace"/>
    <ds:schemaRef ds:uri="5bd571ba-9240-4f5c-a985-ba750953d09f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497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Nova Light</vt:lpstr>
      <vt:lpstr>Elephant</vt:lpstr>
      <vt:lpstr>ModOverlayVTI</vt:lpstr>
      <vt:lpstr>Cyclists Dashboard Report</vt:lpstr>
      <vt:lpstr>Statement of the Business Task</vt:lpstr>
      <vt:lpstr>Data Sources Used</vt:lpstr>
      <vt:lpstr>Data Cleaning and Manipulation</vt:lpstr>
      <vt:lpstr>PowerPoint Presentation</vt:lpstr>
      <vt:lpstr>PowerPoint Presentation</vt:lpstr>
      <vt:lpstr>Summary of Analysis</vt:lpstr>
      <vt:lpstr> </vt:lpstr>
      <vt:lpstr>KPI</vt:lpstr>
      <vt:lpstr>Key Findings</vt:lpstr>
      <vt:lpstr>Top Three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Cyclists Dashboard Report</dc:title>
  <dc:creator>1211-Niraj Kashid</dc:creator>
  <cp:lastModifiedBy>1211-Niraj Kashid</cp:lastModifiedBy>
  <cp:revision>6</cp:revision>
  <dcterms:created xsi:type="dcterms:W3CDTF">2024-06-28T04:49:06Z</dcterms:created>
  <dcterms:modified xsi:type="dcterms:W3CDTF">2024-06-30T09:48:01Z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0x010100499B8BB2B5EC424C8DB3230CD5A1FE61</vt:lpwstr>
  </property>
</Properties>
</file>