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82" r:id="rId1"/>
  </p:sldMasterIdLst>
  <p:notesMasterIdLst>
    <p:notesMasterId r:id="rId1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9144000" cy="6858000" type="screen4x3"/>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99FF"/>
    <a:srgbClr val="FF99FF"/>
    <a:srgbClr val="00FF99"/>
    <a:srgbClr val="99FF33"/>
    <a:srgbClr val="993300"/>
    <a:srgbClr val="00FFCC"/>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15" autoAdjust="0"/>
    <p:restoredTop sz="96237" autoAdjust="0"/>
  </p:normalViewPr>
  <p:slideViewPr>
    <p:cSldViewPr>
      <p:cViewPr varScale="1">
        <p:scale>
          <a:sx n="81" d="100"/>
          <a:sy n="81" d="100"/>
        </p:scale>
        <p:origin x="1435" y="6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096FAC23-E1DC-4390-A344-A3C249DC07EC}" type="datetimeFigureOut">
              <a:rPr lang="en-US" smtClean="0"/>
              <a:pPr/>
              <a:t>4/17/2025</a:t>
            </a:fld>
            <a:endParaRPr lang="en-US"/>
          </a:p>
        </p:txBody>
      </p:sp>
      <p:sp>
        <p:nvSpPr>
          <p:cNvPr id="4" name="Slide Image Placeholder 3"/>
          <p:cNvSpPr>
            <a:spLocks noGrp="1" noRot="1" noChangeAspect="1"/>
          </p:cNvSpPr>
          <p:nvPr>
            <p:ph type="sldImg" idx="2"/>
          </p:nvPr>
        </p:nvSpPr>
        <p:spPr>
          <a:xfrm>
            <a:off x="1497013" y="1200150"/>
            <a:ext cx="4321175" cy="3240088"/>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1B5DD572-C993-48CE-B837-79040D94BC8A}" type="slidenum">
              <a:rPr lang="en-US" smtClean="0"/>
              <a:pPr/>
              <a:t>‹#›</a:t>
            </a:fld>
            <a:endParaRPr lang="en-US"/>
          </a:p>
        </p:txBody>
      </p:sp>
    </p:spTree>
    <p:extLst>
      <p:ext uri="{BB962C8B-B14F-4D97-AF65-F5344CB8AC3E}">
        <p14:creationId xmlns:p14="http://schemas.microsoft.com/office/powerpoint/2010/main" val="6641433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The network identifier</a:t>
            </a:r>
          </a:p>
          <a:p>
            <a:r>
              <a:rPr lang="en-US" sz="1200" kern="1200" baseline="0" dirty="0">
                <a:solidFill>
                  <a:schemeClr val="tx1"/>
                </a:solidFill>
                <a:latin typeface="+mn-lt"/>
                <a:ea typeface="+mn-ea"/>
                <a:cs typeface="+mn-cs"/>
              </a:rPr>
              <a:t>in the IPv4 was first designed as a fixed-length prefix. This scheme, which is</a:t>
            </a:r>
          </a:p>
          <a:p>
            <a:r>
              <a:rPr lang="en-US" sz="1200" kern="1200" baseline="0" dirty="0">
                <a:solidFill>
                  <a:schemeClr val="tx1"/>
                </a:solidFill>
                <a:latin typeface="+mn-lt"/>
                <a:ea typeface="+mn-ea"/>
                <a:cs typeface="+mn-cs"/>
              </a:rPr>
              <a:t>now, is referred to as. The new scheme, which</a:t>
            </a:r>
          </a:p>
          <a:p>
            <a:r>
              <a:rPr lang="en-US" sz="1200" kern="1200" baseline="0" dirty="0">
                <a:solidFill>
                  <a:schemeClr val="tx1"/>
                </a:solidFill>
                <a:latin typeface="+mn-lt"/>
                <a:ea typeface="+mn-ea"/>
                <a:cs typeface="+mn-cs"/>
              </a:rPr>
              <a:t>is referred to as, uses a variable-length network prefix.</a:t>
            </a:r>
          </a:p>
          <a:p>
            <a:r>
              <a:rPr lang="en-US" sz="1200" kern="1200" baseline="0" dirty="0">
                <a:solidFill>
                  <a:schemeClr val="tx1"/>
                </a:solidFill>
                <a:latin typeface="+mn-lt"/>
                <a:ea typeface="+mn-ea"/>
                <a:cs typeface="+mn-cs"/>
              </a:rPr>
              <a:t>First, we briefly discuss </a:t>
            </a:r>
            <a:r>
              <a:rPr lang="en-US" sz="1200" kern="1200" baseline="0" dirty="0" err="1">
                <a:solidFill>
                  <a:schemeClr val="tx1"/>
                </a:solidFill>
                <a:latin typeface="+mn-lt"/>
                <a:ea typeface="+mn-ea"/>
                <a:cs typeface="+mn-cs"/>
              </a:rPr>
              <a:t>classful</a:t>
            </a:r>
            <a:r>
              <a:rPr lang="en-US" sz="1200" kern="1200" baseline="0" dirty="0">
                <a:solidFill>
                  <a:schemeClr val="tx1"/>
                </a:solidFill>
                <a:latin typeface="+mn-lt"/>
                <a:ea typeface="+mn-ea"/>
                <a:cs typeface="+mn-cs"/>
              </a:rPr>
              <a:t> addressing; then we concentrate on</a:t>
            </a:r>
          </a:p>
          <a:p>
            <a:r>
              <a:rPr lang="en-US" sz="1200" kern="1200" baseline="0" dirty="0">
                <a:solidFill>
                  <a:schemeClr val="tx1"/>
                </a:solidFill>
                <a:latin typeface="+mn-lt"/>
                <a:ea typeface="+mn-ea"/>
                <a:cs typeface="+mn-cs"/>
              </a:rPr>
              <a:t>classless addressing.</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mn-lt"/>
                <a:ea typeface="+mn-ea"/>
                <a:cs typeface="+mn-cs"/>
              </a:rPr>
              <a:t>In.</a:t>
            </a:r>
          </a:p>
          <a:p>
            <a:r>
              <a:rPr lang="en-US" sz="1200" kern="1200" baseline="0" dirty="0">
                <a:solidFill>
                  <a:schemeClr val="tx1"/>
                </a:solidFill>
                <a:latin typeface="+mn-lt"/>
                <a:ea typeface="+mn-ea"/>
                <a:cs typeface="+mn-cs"/>
              </a:rPr>
              <a:t>All addresses that start with (110)2 belong to class C. In class C, the</a:t>
            </a:r>
          </a:p>
          <a:p>
            <a:r>
              <a:rPr lang="en-US" sz="1200" kern="1200" baseline="0" dirty="0">
                <a:solidFill>
                  <a:schemeClr val="tx1"/>
                </a:solidFill>
                <a:latin typeface="+mn-lt"/>
                <a:ea typeface="+mn-ea"/>
                <a:cs typeface="+mn-cs"/>
              </a:rPr>
              <a:t>network length is 24 bits, but because 3 bits define the class, we can have</a:t>
            </a:r>
          </a:p>
          <a:p>
            <a:r>
              <a:rPr lang="en-US" sz="1200" kern="1200" baseline="0" dirty="0">
                <a:solidFill>
                  <a:schemeClr val="tx1"/>
                </a:solidFill>
                <a:latin typeface="+mn-lt"/>
                <a:ea typeface="+mn-ea"/>
                <a:cs typeface="+mn-cs"/>
              </a:rPr>
              <a:t>only 21 bits as the network identifier. This means there are 221 = 2,097,152</a:t>
            </a:r>
          </a:p>
          <a:p>
            <a:r>
              <a:rPr lang="en-US" sz="1200" kern="1200" baseline="0" dirty="0">
                <a:solidFill>
                  <a:schemeClr val="tx1"/>
                </a:solidFill>
                <a:latin typeface="+mn-lt"/>
                <a:ea typeface="+mn-ea"/>
                <a:cs typeface="+mn-cs"/>
              </a:rPr>
              <a:t>networks in the world that can have a class C address.</a:t>
            </a:r>
          </a:p>
          <a:p>
            <a:r>
              <a:rPr lang="en-US" sz="1200" kern="1200" baseline="0" dirty="0">
                <a:solidFill>
                  <a:schemeClr val="tx1"/>
                </a:solidFill>
                <a:latin typeface="+mn-lt"/>
                <a:ea typeface="+mn-ea"/>
                <a:cs typeface="+mn-cs"/>
              </a:rPr>
              <a:t>Class D is not divided into prefix and suffix. It is used for multicast</a:t>
            </a:r>
          </a:p>
          <a:p>
            <a:r>
              <a:rPr lang="en-US" sz="1200" kern="1200" baseline="0" dirty="0">
                <a:solidFill>
                  <a:schemeClr val="tx1"/>
                </a:solidFill>
                <a:latin typeface="+mn-lt"/>
                <a:ea typeface="+mn-ea"/>
                <a:cs typeface="+mn-cs"/>
              </a:rPr>
              <a:t>addresses. All addresses that start with 1111 in binary belong to class E. As</a:t>
            </a:r>
          </a:p>
          <a:p>
            <a:r>
              <a:rPr lang="en-US" sz="1200" kern="1200" baseline="0" dirty="0">
                <a:solidFill>
                  <a:schemeClr val="tx1"/>
                </a:solidFill>
                <a:latin typeface="+mn-lt"/>
                <a:ea typeface="+mn-ea"/>
                <a:cs typeface="+mn-cs"/>
              </a:rPr>
              <a:t>in class D, class E is not divided into prefix and suffix and is used as</a:t>
            </a:r>
          </a:p>
          <a:p>
            <a:r>
              <a:rPr lang="en-US" sz="1200" kern="1200" baseline="0" dirty="0">
                <a:solidFill>
                  <a:schemeClr val="tx1"/>
                </a:solidFill>
                <a:latin typeface="+mn-lt"/>
                <a:ea typeface="+mn-ea"/>
                <a:cs typeface="+mn-cs"/>
              </a:rPr>
              <a:t>reserve.</a:t>
            </a:r>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8</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B5DD572-C993-48CE-B837-79040D94BC8A}"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2441448"/>
          </a:xfrm>
        </p:spPr>
        <p:txBody>
          <a:bodyPr anchor="b">
            <a:normAutofit/>
          </a:bodyPr>
          <a:lstStyle>
            <a:lvl1pPr algn="l">
              <a:lnSpc>
                <a:spcPct val="85000"/>
              </a:lnSpc>
              <a:defRPr sz="72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95800"/>
            <a:ext cx="7543800" cy="1447800"/>
          </a:xfrm>
        </p:spPr>
        <p:txBody>
          <a:bodyPr lIns="91440" rIns="91440">
            <a:normAutofit/>
          </a:bodyPr>
          <a:lstStyle>
            <a:lvl1pPr marL="0" indent="0" algn="r">
              <a:buNone/>
              <a:defRPr sz="2800" b="1" i="1" cap="none" spc="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3200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5854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0313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81305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dirty="0"/>
              <a:t>Click to edit Master title style</a:t>
            </a:r>
          </a:p>
        </p:txBody>
      </p:sp>
      <p:sp>
        <p:nvSpPr>
          <p:cNvPr id="3" name="Content Placeholder 2"/>
          <p:cNvSpPr>
            <a:spLocks noGrp="1"/>
          </p:cNvSpPr>
          <p:nvPr>
            <p:ph idx="1"/>
          </p:nvPr>
        </p:nvSpPr>
        <p:spPr>
          <a:xfrm>
            <a:off x="198303" y="1345139"/>
            <a:ext cx="8780444" cy="4523955"/>
          </a:xfrm>
        </p:spPr>
        <p:txBody>
          <a:bodyPr>
            <a:normAutofit/>
          </a:bodyPr>
          <a:lstStyle>
            <a:lvl1pPr marL="231775" indent="-176213">
              <a:buFont typeface="Arial" panose="020B0604020202020204" pitchFamily="34" charset="0"/>
              <a:buChar char="•"/>
              <a:defRPr sz="2800"/>
            </a:lvl1pPr>
            <a:lvl2pPr marL="461963" indent="-182563">
              <a:defRPr sz="2400"/>
            </a:lvl2pPr>
            <a:lvl3pPr marL="682625" indent="-182563">
              <a:defRPr sz="1800"/>
            </a:lvl3pPr>
            <a:lvl4pPr marL="858838" indent="-182563">
              <a:defRPr sz="1800"/>
            </a:lvl4pPr>
            <a:lvl5pPr marL="1090613" indent="-182563">
              <a:defRPr sz="1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Tree>
    <p:extLst>
      <p:ext uri="{BB962C8B-B14F-4D97-AF65-F5344CB8AC3E}">
        <p14:creationId xmlns:p14="http://schemas.microsoft.com/office/powerpoint/2010/main" val="11770631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4387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209320" y="286605"/>
            <a:ext cx="8780444" cy="96843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09320" y="1388125"/>
            <a:ext cx="4316960" cy="4480969"/>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63439" y="1388126"/>
            <a:ext cx="4326325" cy="4480970"/>
          </a:xfrm>
        </p:spPr>
        <p:txBody>
          <a:bodyPr>
            <a:normAutofit/>
          </a:bodyPr>
          <a:lstStyle>
            <a:lvl1pPr marL="176213" indent="-176213">
              <a:buFont typeface="Arial" panose="020B0604020202020204" pitchFamily="34" charset="0"/>
              <a:buChar char="•"/>
              <a:defRPr sz="2400"/>
            </a:lvl1pPr>
            <a:lvl2pPr>
              <a:defRPr sz="2000"/>
            </a:lvl2pPr>
            <a:lvl3pPr>
              <a:defRPr sz="1600"/>
            </a:lvl3pPr>
            <a:lvl4pPr>
              <a:defRPr sz="1600"/>
            </a:lvl4pPr>
            <a:lvl5pPr>
              <a:defRPr sz="16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807855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98304" y="286605"/>
            <a:ext cx="8769426" cy="96875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98304" y="1344058"/>
            <a:ext cx="4327976"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98304" y="2080339"/>
            <a:ext cx="4327976"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44058"/>
            <a:ext cx="4304290" cy="647584"/>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63440" y="2080339"/>
            <a:ext cx="4304290" cy="378875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922270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9445847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805642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B61BEF0D-F0BB-DE4B-95CE-6DB70DBA9567}" type="datetimeFigureOut">
              <a:rPr lang="en-US" smtClean="0"/>
              <a:pPr/>
              <a:t>4/17/2025</a:t>
            </a:fld>
            <a:endParaRPr lang="en-US" dirty="0"/>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487768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4/17/2025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7425344" y="6459786"/>
            <a:ext cx="984019" cy="365125"/>
          </a:xfrm>
          <a:prstGeom prst="rect">
            <a:avLst/>
          </a:prstGeom>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92581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98303" y="228600"/>
            <a:ext cx="8780443" cy="91515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98303" y="1345139"/>
            <a:ext cx="8780444" cy="4523955"/>
          </a:xfrm>
          <a:prstGeom prst="rect">
            <a:avLst/>
          </a:prstGeom>
        </p:spPr>
        <p:txBody>
          <a:bodyPr vert="horz" lIns="0" tIns="45720" rIns="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4/17/2025</a:t>
            </a:fld>
            <a:endParaRPr lang="en-US" dirty="0"/>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cxnSp>
        <p:nvCxnSpPr>
          <p:cNvPr id="10" name="Straight Connector 9"/>
          <p:cNvCxnSpPr/>
          <p:nvPr/>
        </p:nvCxnSpPr>
        <p:spPr>
          <a:xfrm flipV="1">
            <a:off x="201087" y="1143753"/>
            <a:ext cx="8777659" cy="8195"/>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8747393" y="6544018"/>
            <a:ext cx="341760" cy="253916"/>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fld id="{D57F1E4F-1CFF-5643-939E-217C01CDF565}" type="slidenum">
              <a:rPr lang="en-US" sz="1050" kern="1200" smtClean="0">
                <a:solidFill>
                  <a:srgbClr val="FFFFFF"/>
                </a:solidFill>
                <a:latin typeface="+mn-lt"/>
                <a:ea typeface="+mn-ea"/>
                <a:cs typeface="+mn-cs"/>
              </a:rPr>
              <a:pPr marL="0" marR="0" lvl="0" indent="0" algn="l" defTabSz="457200" rtl="0" eaLnBrk="1" fontAlgn="auto" latinLnBrk="0" hangingPunct="1">
                <a:lnSpc>
                  <a:spcPct val="100000"/>
                </a:lnSpc>
                <a:spcBef>
                  <a:spcPts val="0"/>
                </a:spcBef>
                <a:spcAft>
                  <a:spcPts val="0"/>
                </a:spcAft>
                <a:buClrTx/>
                <a:buSzTx/>
                <a:buFontTx/>
                <a:buNone/>
                <a:tabLst/>
                <a:defRPr/>
              </a:pPr>
              <a:t>‹#›</a:t>
            </a:fld>
            <a:endParaRPr lang="en-US" sz="1050" kern="1200" dirty="0">
              <a:solidFill>
                <a:srgbClr val="FFFFFF"/>
              </a:solidFill>
              <a:latin typeface="+mn-lt"/>
              <a:ea typeface="+mn-ea"/>
              <a:cs typeface="+mn-cs"/>
            </a:endParaRPr>
          </a:p>
        </p:txBody>
      </p:sp>
    </p:spTree>
    <p:extLst>
      <p:ext uri="{BB962C8B-B14F-4D97-AF65-F5344CB8AC3E}">
        <p14:creationId xmlns:p14="http://schemas.microsoft.com/office/powerpoint/2010/main" val="3767278476"/>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l" defTabSz="914400" rtl="0" eaLnBrk="1" latinLnBrk="0" hangingPunct="1">
        <a:lnSpc>
          <a:spcPct val="85000"/>
        </a:lnSpc>
        <a:spcBef>
          <a:spcPct val="0"/>
        </a:spcBef>
        <a:buNone/>
        <a:defRPr sz="4800" b="1" kern="1200" spc="-50" baseline="0">
          <a:solidFill>
            <a:schemeClr val="tx1">
              <a:lumMod val="75000"/>
              <a:lumOff val="25000"/>
            </a:schemeClr>
          </a:solidFill>
          <a:latin typeface="+mj-lt"/>
          <a:ea typeface="+mj-ea"/>
          <a:cs typeface="+mj-cs"/>
        </a:defRPr>
      </a:lvl1pPr>
    </p:titleStyle>
    <p:bodyStyle>
      <a:lvl1pPr marL="176213" indent="-176213"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Char char="•"/>
        <a:defRPr sz="28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24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0F77E-C959-4680-9C8E-617BE5BF9925}"/>
              </a:ext>
            </a:extLst>
          </p:cNvPr>
          <p:cNvSpPr>
            <a:spLocks noGrp="1"/>
          </p:cNvSpPr>
          <p:nvPr>
            <p:ph type="ctrTitle"/>
          </p:nvPr>
        </p:nvSpPr>
        <p:spPr/>
        <p:txBody>
          <a:bodyPr>
            <a:noAutofit/>
          </a:bodyPr>
          <a:lstStyle/>
          <a:p>
            <a:r>
              <a:rPr lang="en-US" sz="4000" dirty="0">
                <a:solidFill>
                  <a:srgbClr val="C00000"/>
                </a:solidFill>
              </a:rPr>
              <a:t>Unit-3</a:t>
            </a:r>
          </a:p>
        </p:txBody>
      </p:sp>
      <p:sp>
        <p:nvSpPr>
          <p:cNvPr id="3" name="Subtitle 2">
            <a:extLst>
              <a:ext uri="{FF2B5EF4-FFF2-40B4-BE49-F238E27FC236}">
                <a16:creationId xmlns:a16="http://schemas.microsoft.com/office/drawing/2014/main" id="{22371A86-5B4A-4F97-A2AD-40AF493FCA60}"/>
              </a:ext>
            </a:extLst>
          </p:cNvPr>
          <p:cNvSpPr>
            <a:spLocks noGrp="1"/>
          </p:cNvSpPr>
          <p:nvPr>
            <p:ph type="subTitle" idx="1"/>
          </p:nvPr>
        </p:nvSpPr>
        <p:spPr>
          <a:xfrm>
            <a:off x="825038" y="3886200"/>
            <a:ext cx="7861762" cy="2362200"/>
          </a:xfrm>
        </p:spPr>
        <p:txBody>
          <a:bodyPr>
            <a:normAutofit/>
          </a:bodyPr>
          <a:lstStyle/>
          <a:p>
            <a:endParaRPr lang="en-US" sz="1600" dirty="0"/>
          </a:p>
        </p:txBody>
      </p:sp>
      <p:sp>
        <p:nvSpPr>
          <p:cNvPr id="6" name="TextBox 5">
            <a:extLst>
              <a:ext uri="{FF2B5EF4-FFF2-40B4-BE49-F238E27FC236}">
                <a16:creationId xmlns:a16="http://schemas.microsoft.com/office/drawing/2014/main" id="{15A623F6-8E78-4D86-8CB7-DC326FEAEE45}"/>
              </a:ext>
            </a:extLst>
          </p:cNvPr>
          <p:cNvSpPr txBox="1"/>
          <p:nvPr/>
        </p:nvSpPr>
        <p:spPr>
          <a:xfrm>
            <a:off x="1143000" y="3224561"/>
            <a:ext cx="5751254" cy="461665"/>
          </a:xfrm>
          <a:prstGeom prst="rect">
            <a:avLst/>
          </a:prstGeom>
          <a:noFill/>
        </p:spPr>
        <p:txBody>
          <a:bodyPr wrap="none" rtlCol="0">
            <a:spAutoFit/>
          </a:bodyPr>
          <a:lstStyle/>
          <a:p>
            <a:r>
              <a:rPr lang="en-US" sz="2400" dirty="0"/>
              <a:t>CS44 Data Communications and  Networking</a:t>
            </a:r>
          </a:p>
        </p:txBody>
      </p:sp>
    </p:spTree>
    <p:extLst>
      <p:ext uri="{BB962C8B-B14F-4D97-AF65-F5344CB8AC3E}">
        <p14:creationId xmlns:p14="http://schemas.microsoft.com/office/powerpoint/2010/main" val="4066362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Classless Addressing</a:t>
            </a:r>
            <a:endParaRPr lang="en-US" dirty="0"/>
          </a:p>
        </p:txBody>
      </p:sp>
      <p:sp>
        <p:nvSpPr>
          <p:cNvPr id="3" name="Content Placeholder 2"/>
          <p:cNvSpPr>
            <a:spLocks noGrp="1"/>
          </p:cNvSpPr>
          <p:nvPr>
            <p:ph idx="1"/>
          </p:nvPr>
        </p:nvSpPr>
        <p:spPr/>
        <p:txBody>
          <a:bodyPr>
            <a:normAutofit fontScale="92500" lnSpcReduction="10000"/>
          </a:bodyPr>
          <a:lstStyle/>
          <a:p>
            <a:r>
              <a:rPr lang="en-US" sz="2000" dirty="0"/>
              <a:t>new architecture announced in 1996 by the Internet authorities </a:t>
            </a:r>
          </a:p>
          <a:p>
            <a:r>
              <a:rPr lang="en-US" sz="2000" dirty="0"/>
              <a:t>use the same address space but change the distribution of addresses to provide a fair share to each organization</a:t>
            </a:r>
          </a:p>
          <a:p>
            <a:r>
              <a:rPr lang="en-US" sz="2000" dirty="0"/>
              <a:t>Motivation </a:t>
            </a:r>
          </a:p>
          <a:p>
            <a:pPr lvl="1"/>
            <a:r>
              <a:rPr lang="en-US" sz="2000" dirty="0"/>
              <a:t>Solution to address depletion</a:t>
            </a:r>
          </a:p>
          <a:p>
            <a:pPr lvl="1"/>
            <a:r>
              <a:rPr lang="en-US" sz="2000" dirty="0"/>
              <a:t>Manage Internet Service Providers (ISPs)</a:t>
            </a:r>
          </a:p>
          <a:p>
            <a:pPr lvl="2"/>
            <a:r>
              <a:rPr lang="en-US" sz="2000" dirty="0">
                <a:solidFill>
                  <a:schemeClr val="tx1"/>
                </a:solidFill>
              </a:rPr>
              <a:t>During the 1990s, Internet Service Providers (ISPs) came into prominence</a:t>
            </a:r>
          </a:p>
          <a:p>
            <a:pPr lvl="2"/>
            <a:r>
              <a:rPr lang="en-US" sz="2000" dirty="0">
                <a:solidFill>
                  <a:schemeClr val="tx1"/>
                </a:solidFill>
              </a:rPr>
              <a:t>An ISP is an organization that provides Internet access and services for individuals, small businesses, and midsize organizations that do not want to create an Internet site and become involved in providing Internet services (such as electronic mail) for their employees. </a:t>
            </a:r>
          </a:p>
          <a:p>
            <a:pPr lvl="2"/>
            <a:r>
              <a:rPr lang="en-US" sz="2000" dirty="0">
                <a:solidFill>
                  <a:schemeClr val="tx1"/>
                </a:solidFill>
              </a:rPr>
              <a:t>An ISP is granted a large range of addresses and then subdivides the addresses (in groups of 1, 2, 4, 8, 16, and so on), giving a range of addresses to a household or a small business </a:t>
            </a:r>
          </a:p>
          <a:p>
            <a:pPr lvl="3"/>
            <a:r>
              <a:rPr lang="en-US" sz="2000" dirty="0">
                <a:solidFill>
                  <a:schemeClr val="tx1"/>
                </a:solidFill>
              </a:rPr>
              <a:t>connected via a dial-up modem, DSL, or cable modem to the ISP</a:t>
            </a:r>
            <a:endParaRPr 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Classless Addressing</a:t>
            </a:r>
            <a:endParaRPr lang="en-US" dirty="0"/>
          </a:p>
        </p:txBody>
      </p:sp>
      <p:sp>
        <p:nvSpPr>
          <p:cNvPr id="3" name="Content Placeholder 2"/>
          <p:cNvSpPr>
            <a:spLocks noGrp="1"/>
          </p:cNvSpPr>
          <p:nvPr>
            <p:ph idx="1"/>
          </p:nvPr>
        </p:nvSpPr>
        <p:spPr/>
        <p:txBody>
          <a:bodyPr>
            <a:normAutofit/>
          </a:bodyPr>
          <a:lstStyle/>
          <a:p>
            <a:r>
              <a:rPr lang="en-US" dirty="0"/>
              <a:t>whole address space is divided into non overlapping variable-length blocks - block of 2</a:t>
            </a:r>
            <a:r>
              <a:rPr lang="en-US" baseline="30000" dirty="0"/>
              <a:t>0</a:t>
            </a:r>
            <a:r>
              <a:rPr lang="en-US" dirty="0"/>
              <a:t>, 2</a:t>
            </a:r>
            <a:r>
              <a:rPr lang="en-US" baseline="30000" dirty="0"/>
              <a:t>1</a:t>
            </a:r>
            <a:r>
              <a:rPr lang="en-US" dirty="0"/>
              <a:t>, 2</a:t>
            </a:r>
            <a:r>
              <a:rPr lang="en-US" baseline="30000" dirty="0"/>
              <a:t>2</a:t>
            </a:r>
            <a:r>
              <a:rPr lang="en-US" dirty="0"/>
              <a:t>, …, 2</a:t>
            </a:r>
            <a:r>
              <a:rPr lang="en-US" baseline="30000" dirty="0"/>
              <a:t>32</a:t>
            </a:r>
            <a:r>
              <a:rPr lang="en-US" dirty="0"/>
              <a:t> addresses</a:t>
            </a:r>
          </a:p>
          <a:p>
            <a:pPr lvl="1"/>
            <a:r>
              <a:rPr lang="en-US" dirty="0"/>
              <a:t>restrictions - the number of addresses in a block needs to be a power of 2</a:t>
            </a:r>
          </a:p>
          <a:p>
            <a:r>
              <a:rPr lang="en-US" dirty="0"/>
              <a:t>An organization can be granted one block of addresses. </a:t>
            </a:r>
          </a:p>
          <a:p>
            <a:r>
              <a:rPr lang="en-US" dirty="0"/>
              <a:t>prefix in an address defines the block (network) </a:t>
            </a:r>
          </a:p>
          <a:p>
            <a:r>
              <a:rPr lang="en-US" dirty="0"/>
              <a:t>suffix defines the node (device)</a:t>
            </a:r>
          </a:p>
        </p:txBody>
      </p:sp>
      <p:pic>
        <p:nvPicPr>
          <p:cNvPr id="261122" name="Picture 2"/>
          <p:cNvPicPr>
            <a:picLocks noChangeAspect="1" noChangeArrowheads="1"/>
          </p:cNvPicPr>
          <p:nvPr/>
        </p:nvPicPr>
        <p:blipFill>
          <a:blip r:embed="rId2"/>
          <a:srcRect/>
          <a:stretch>
            <a:fillRect/>
          </a:stretch>
        </p:blipFill>
        <p:spPr bwMode="auto">
          <a:xfrm>
            <a:off x="76200" y="4876800"/>
            <a:ext cx="8685439" cy="990600"/>
          </a:xfrm>
          <a:prstGeom prst="rect">
            <a:avLst/>
          </a:prstGeom>
          <a:noFill/>
          <a:ln w="9525">
            <a:noFill/>
            <a:miter lim="800000"/>
            <a:headEnd/>
            <a:tailEnd/>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Prefix Length: Slash Notation</a:t>
            </a:r>
            <a:endParaRPr lang="en-US" dirty="0"/>
          </a:p>
        </p:txBody>
      </p:sp>
      <p:sp>
        <p:nvSpPr>
          <p:cNvPr id="3" name="Content Placeholder 2"/>
          <p:cNvSpPr>
            <a:spLocks noGrp="1"/>
          </p:cNvSpPr>
          <p:nvPr>
            <p:ph idx="1"/>
          </p:nvPr>
        </p:nvSpPr>
        <p:spPr/>
        <p:txBody>
          <a:bodyPr>
            <a:normAutofit/>
          </a:bodyPr>
          <a:lstStyle/>
          <a:p>
            <a:r>
              <a:rPr lang="en-US" dirty="0"/>
              <a:t>how to find the prefix length if an address is given?</a:t>
            </a:r>
          </a:p>
          <a:p>
            <a:r>
              <a:rPr lang="en-US" dirty="0"/>
              <a:t>Because the prefix length is not inherent in the address, we need to separately give the length of the prefix. </a:t>
            </a:r>
          </a:p>
          <a:p>
            <a:pPr lvl="1"/>
            <a:r>
              <a:rPr lang="en-US" dirty="0"/>
              <a:t>the prefix length, </a:t>
            </a:r>
            <a:r>
              <a:rPr lang="en-US" i="1" dirty="0"/>
              <a:t>n, is added to the address, separated by a slash.</a:t>
            </a:r>
          </a:p>
          <a:p>
            <a:r>
              <a:rPr lang="en-US" dirty="0"/>
              <a:t>The notation is informally referred to as </a:t>
            </a:r>
            <a:r>
              <a:rPr lang="en-US" i="1" dirty="0"/>
              <a:t>slash notation and formally as </a:t>
            </a:r>
            <a:r>
              <a:rPr lang="en-US" b="1" dirty="0"/>
              <a:t>classless </a:t>
            </a:r>
            <a:r>
              <a:rPr lang="en-US" b="1" dirty="0" err="1"/>
              <a:t>interdomain</a:t>
            </a:r>
            <a:r>
              <a:rPr lang="en-US" b="1" dirty="0"/>
              <a:t> routing (CIDR, pronounced cider) strategy.</a:t>
            </a:r>
            <a:endParaRPr lang="en-US" dirty="0"/>
          </a:p>
        </p:txBody>
      </p:sp>
      <p:pic>
        <p:nvPicPr>
          <p:cNvPr id="262146" name="Picture 2"/>
          <p:cNvPicPr>
            <a:picLocks noChangeAspect="1" noChangeArrowheads="1"/>
          </p:cNvPicPr>
          <p:nvPr/>
        </p:nvPicPr>
        <p:blipFill>
          <a:blip r:embed="rId2"/>
          <a:srcRect/>
          <a:stretch>
            <a:fillRect/>
          </a:stretch>
        </p:blipFill>
        <p:spPr bwMode="auto">
          <a:xfrm>
            <a:off x="228600" y="4572000"/>
            <a:ext cx="8128747" cy="1371600"/>
          </a:xfrm>
          <a:prstGeom prst="rect">
            <a:avLst/>
          </a:prstGeom>
          <a:noFill/>
          <a:ln w="9525">
            <a:noFill/>
            <a:miter lim="800000"/>
            <a:headEnd/>
            <a:tailEnd/>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i="1" dirty="0"/>
              <a:t>Extracting Information from an Address</a:t>
            </a:r>
            <a:endParaRPr lang="en-US" sz="3600" dirty="0"/>
          </a:p>
        </p:txBody>
      </p:sp>
      <p:sp>
        <p:nvSpPr>
          <p:cNvPr id="3" name="Content Placeholder 2"/>
          <p:cNvSpPr>
            <a:spLocks noGrp="1"/>
          </p:cNvSpPr>
          <p:nvPr>
            <p:ph idx="1"/>
          </p:nvPr>
        </p:nvSpPr>
        <p:spPr/>
        <p:txBody>
          <a:bodyPr>
            <a:normAutofit/>
          </a:bodyPr>
          <a:lstStyle/>
          <a:p>
            <a:r>
              <a:rPr lang="en-US" dirty="0"/>
              <a:t>Given any address in the block, we normally like to know three pieces of information about the block to which the address belongs: </a:t>
            </a:r>
          </a:p>
          <a:p>
            <a:pPr lvl="1"/>
            <a:r>
              <a:rPr lang="en-US" dirty="0"/>
              <a:t>the number of addresses</a:t>
            </a:r>
          </a:p>
          <a:p>
            <a:pPr lvl="1"/>
            <a:r>
              <a:rPr lang="en-US" dirty="0"/>
              <a:t>the first address in the block -</a:t>
            </a:r>
            <a:r>
              <a:rPr lang="en-US" b="1" dirty="0"/>
              <a:t>keep the </a:t>
            </a:r>
            <a:r>
              <a:rPr lang="en-US" b="1" i="1" dirty="0"/>
              <a:t>n leftmost bits and set the (32 − n)</a:t>
            </a:r>
            <a:endParaRPr lang="en-US" dirty="0"/>
          </a:p>
          <a:p>
            <a:pPr lvl="1"/>
            <a:r>
              <a:rPr lang="en-US" dirty="0"/>
              <a:t>the last address-</a:t>
            </a:r>
            <a:r>
              <a:rPr lang="en-US" b="1" dirty="0"/>
              <a:t> keep the </a:t>
            </a:r>
            <a:r>
              <a:rPr lang="en-US" b="1" i="1" dirty="0"/>
              <a:t>n leftmost bits and set the (32 − n)</a:t>
            </a:r>
            <a:r>
              <a:rPr lang="en-US" dirty="0"/>
              <a:t> rightmost bits all to 0s rightmost bits all to 1s</a:t>
            </a:r>
          </a:p>
          <a:p>
            <a:r>
              <a:rPr lang="en-US" dirty="0"/>
              <a:t>Because the value of prefix length, </a:t>
            </a:r>
            <a:r>
              <a:rPr lang="en-US" i="1" dirty="0"/>
              <a:t>n, is given, we can easily find these three pieces of </a:t>
            </a:r>
            <a:r>
              <a:rPr lang="en-US" dirty="0"/>
              <a:t>information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1</a:t>
            </a:r>
          </a:p>
        </p:txBody>
      </p:sp>
      <p:sp>
        <p:nvSpPr>
          <p:cNvPr id="3" name="Content Placeholder 2"/>
          <p:cNvSpPr>
            <a:spLocks noGrp="1"/>
          </p:cNvSpPr>
          <p:nvPr>
            <p:ph idx="1"/>
          </p:nvPr>
        </p:nvSpPr>
        <p:spPr/>
        <p:txBody>
          <a:bodyPr/>
          <a:lstStyle/>
          <a:p>
            <a:endParaRPr lang="en-US" dirty="0"/>
          </a:p>
        </p:txBody>
      </p:sp>
      <p:pic>
        <p:nvPicPr>
          <p:cNvPr id="263170" name="Picture 2"/>
          <p:cNvPicPr>
            <a:picLocks noChangeAspect="1" noChangeArrowheads="1"/>
          </p:cNvPicPr>
          <p:nvPr/>
        </p:nvPicPr>
        <p:blipFill>
          <a:blip r:embed="rId2"/>
          <a:srcRect/>
          <a:stretch>
            <a:fillRect/>
          </a:stretch>
        </p:blipFill>
        <p:spPr bwMode="auto">
          <a:xfrm>
            <a:off x="381000" y="1447800"/>
            <a:ext cx="7505700" cy="1181100"/>
          </a:xfrm>
          <a:prstGeom prst="rect">
            <a:avLst/>
          </a:prstGeom>
          <a:noFill/>
          <a:ln w="9525">
            <a:noFill/>
            <a:miter lim="800000"/>
            <a:headEnd/>
            <a:tailEnd/>
          </a:ln>
          <a:effectLst/>
        </p:spPr>
      </p:pic>
      <p:pic>
        <p:nvPicPr>
          <p:cNvPr id="263171" name="Picture 3"/>
          <p:cNvPicPr>
            <a:picLocks noChangeAspect="1" noChangeArrowheads="1"/>
          </p:cNvPicPr>
          <p:nvPr/>
        </p:nvPicPr>
        <p:blipFill>
          <a:blip r:embed="rId3"/>
          <a:srcRect/>
          <a:stretch>
            <a:fillRect/>
          </a:stretch>
        </p:blipFill>
        <p:spPr bwMode="auto">
          <a:xfrm>
            <a:off x="457200" y="2895600"/>
            <a:ext cx="7400925" cy="2838450"/>
          </a:xfrm>
          <a:prstGeom prst="rect">
            <a:avLst/>
          </a:prstGeom>
          <a:noFill/>
          <a:ln w="9525">
            <a:noFill/>
            <a:miter lim="800000"/>
            <a:headEnd/>
            <a:tailEnd/>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i="1" dirty="0"/>
              <a:t>Address Mask</a:t>
            </a:r>
            <a:endParaRPr lang="en-US" dirty="0"/>
          </a:p>
        </p:txBody>
      </p:sp>
      <p:sp>
        <p:nvSpPr>
          <p:cNvPr id="3" name="Content Placeholder 2"/>
          <p:cNvSpPr>
            <a:spLocks noGrp="1"/>
          </p:cNvSpPr>
          <p:nvPr>
            <p:ph idx="1"/>
          </p:nvPr>
        </p:nvSpPr>
        <p:spPr/>
        <p:txBody>
          <a:bodyPr>
            <a:normAutofit fontScale="77500" lnSpcReduction="20000"/>
          </a:bodyPr>
          <a:lstStyle/>
          <a:p>
            <a:r>
              <a:rPr lang="en-US" dirty="0"/>
              <a:t>Another way to find the first and last addresses in the block is to use the address mask. </a:t>
            </a:r>
          </a:p>
          <a:p>
            <a:r>
              <a:rPr lang="en-US" dirty="0"/>
              <a:t>The address mask is a 32-bit number in which the </a:t>
            </a:r>
            <a:r>
              <a:rPr lang="en-US" i="1" dirty="0"/>
              <a:t>n leftmost </a:t>
            </a:r>
            <a:r>
              <a:rPr lang="en-US" dirty="0"/>
              <a:t>bits are set to 1s and the rest of the bits (32 − </a:t>
            </a:r>
            <a:r>
              <a:rPr lang="en-US" i="1" dirty="0"/>
              <a:t>n) are set to 0s. </a:t>
            </a:r>
          </a:p>
          <a:p>
            <a:r>
              <a:rPr lang="en-US" i="1" dirty="0"/>
              <a:t>A computer </a:t>
            </a:r>
            <a:r>
              <a:rPr lang="en-US" dirty="0"/>
              <a:t>can easily find the address mask because it is the complement of (2</a:t>
            </a:r>
            <a:r>
              <a:rPr lang="en-US" baseline="30000" dirty="0"/>
              <a:t>32−</a:t>
            </a:r>
            <a:r>
              <a:rPr lang="en-US" i="1" baseline="30000" dirty="0"/>
              <a:t>n </a:t>
            </a:r>
            <a:r>
              <a:rPr lang="en-US" i="1" dirty="0"/>
              <a:t>− 1).</a:t>
            </a:r>
          </a:p>
          <a:p>
            <a:r>
              <a:rPr lang="en-US" dirty="0"/>
              <a:t>The reason for defining a mask in this way is that it can be used by a computer program to extract the information in a block, using the three bitwise operations NOT, AND, and OR.</a:t>
            </a:r>
          </a:p>
          <a:p>
            <a:pPr>
              <a:buNone/>
            </a:pPr>
            <a:r>
              <a:rPr lang="en-US" b="1" dirty="0"/>
              <a:t>1. The number of addresses in the block </a:t>
            </a:r>
            <a:r>
              <a:rPr lang="en-US" b="1" i="1" dirty="0"/>
              <a:t>N = NOT (Mask) + 1.</a:t>
            </a:r>
          </a:p>
          <a:p>
            <a:pPr>
              <a:buNone/>
            </a:pPr>
            <a:r>
              <a:rPr lang="en-US" b="1" dirty="0"/>
              <a:t>2. The first address in the block = (Any address in the block) AND (Mask).</a:t>
            </a:r>
          </a:p>
          <a:p>
            <a:pPr>
              <a:buNone/>
            </a:pPr>
            <a:r>
              <a:rPr lang="en-US" b="1" dirty="0"/>
              <a:t>3. The last address in the block = (Any address in the block) OR [(NOT </a:t>
            </a:r>
            <a:r>
              <a:rPr lang="en-US" dirty="0"/>
              <a:t>(Mask)].</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Mask</a:t>
            </a:r>
            <a:endParaRPr lang="en-US" dirty="0"/>
          </a:p>
        </p:txBody>
      </p:sp>
      <p:sp>
        <p:nvSpPr>
          <p:cNvPr id="3" name="Content Placeholder 2"/>
          <p:cNvSpPr>
            <a:spLocks noGrp="1"/>
          </p:cNvSpPr>
          <p:nvPr>
            <p:ph idx="1"/>
          </p:nvPr>
        </p:nvSpPr>
        <p:spPr/>
        <p:txBody>
          <a:bodyPr>
            <a:normAutofit/>
          </a:bodyPr>
          <a:lstStyle/>
          <a:p>
            <a:r>
              <a:rPr lang="en-US" dirty="0"/>
              <a:t>repeat Example 1 using the mask. The mask in dotted-decimal notation is 256.256.256.224. The AND, OR, and NOT operations can be applied to individual bytes using calculators and applets at the book website.</a:t>
            </a:r>
          </a:p>
          <a:p>
            <a:r>
              <a:rPr lang="en-US" dirty="0"/>
              <a:t>Number of addresses in the block: </a:t>
            </a:r>
            <a:r>
              <a:rPr lang="en-US" i="1" dirty="0"/>
              <a:t>N = </a:t>
            </a:r>
            <a:r>
              <a:rPr lang="en-US" b="1" i="1" dirty="0"/>
              <a:t>NOT (mask) + 1 = 0.0.0.31 + 1 = </a:t>
            </a:r>
            <a:r>
              <a:rPr lang="en-US" dirty="0"/>
              <a:t>32 addresses</a:t>
            </a:r>
          </a:p>
          <a:p>
            <a:r>
              <a:rPr lang="en-US" dirty="0"/>
              <a:t>First address: First = (address) </a:t>
            </a:r>
            <a:r>
              <a:rPr lang="en-US" b="1" dirty="0"/>
              <a:t>AND (mask) = </a:t>
            </a:r>
            <a:r>
              <a:rPr lang="en-US" dirty="0"/>
              <a:t>167.199.170. 82</a:t>
            </a:r>
          </a:p>
          <a:p>
            <a:r>
              <a:rPr lang="en-US" dirty="0"/>
              <a:t>Last address: Last = (address) </a:t>
            </a:r>
            <a:r>
              <a:rPr lang="en-US" b="1" dirty="0"/>
              <a:t>OR (NOT mask) = </a:t>
            </a:r>
            <a:r>
              <a:rPr lang="en-US" dirty="0"/>
              <a:t>167.199.170. 255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C7C3-A197-42B0-B1CC-A8ED02867A80}"/>
              </a:ext>
            </a:extLst>
          </p:cNvPr>
          <p:cNvSpPr>
            <a:spLocks noGrp="1"/>
          </p:cNvSpPr>
          <p:nvPr>
            <p:ph type="title"/>
          </p:nvPr>
        </p:nvSpPr>
        <p:spPr/>
        <p:txBody>
          <a:bodyPr/>
          <a:lstStyle/>
          <a:p>
            <a:r>
              <a:rPr lang="en-US" dirty="0"/>
              <a:t>Outline of Unit-3</a:t>
            </a:r>
          </a:p>
        </p:txBody>
      </p:sp>
      <p:sp>
        <p:nvSpPr>
          <p:cNvPr id="3" name="Content Placeholder 2">
            <a:extLst>
              <a:ext uri="{FF2B5EF4-FFF2-40B4-BE49-F238E27FC236}">
                <a16:creationId xmlns:a16="http://schemas.microsoft.com/office/drawing/2014/main" id="{A3C4C88A-1E58-4F30-AC74-719E4F1321B1}"/>
              </a:ext>
            </a:extLst>
          </p:cNvPr>
          <p:cNvSpPr>
            <a:spLocks noGrp="1"/>
          </p:cNvSpPr>
          <p:nvPr>
            <p:ph idx="1"/>
          </p:nvPr>
        </p:nvSpPr>
        <p:spPr/>
        <p:txBody>
          <a:bodyPr>
            <a:noAutofit/>
          </a:bodyPr>
          <a:lstStyle/>
          <a:p>
            <a:r>
              <a:rPr lang="en-IN" sz="2000" b="1" dirty="0"/>
              <a:t>Network Layer</a:t>
            </a:r>
            <a:r>
              <a:rPr lang="en-IN" sz="2000" dirty="0"/>
              <a:t>: Internet Protocol Version 4</a:t>
            </a:r>
          </a:p>
          <a:p>
            <a:pPr lvl="1"/>
            <a:r>
              <a:rPr lang="en-IN" sz="1600" dirty="0"/>
              <a:t>IPv4 Addressing</a:t>
            </a:r>
          </a:p>
          <a:p>
            <a:pPr lvl="1"/>
            <a:r>
              <a:rPr lang="en-IN" sz="2000" dirty="0"/>
              <a:t>Main and Auxiliary protocols</a:t>
            </a:r>
            <a:endParaRPr lang="en-US" sz="2000" dirty="0"/>
          </a:p>
          <a:p>
            <a:r>
              <a:rPr lang="en-IN" sz="2000" b="1" dirty="0"/>
              <a:t>Routing Algorithms: </a:t>
            </a:r>
          </a:p>
          <a:p>
            <a:pPr lvl="1"/>
            <a:r>
              <a:rPr lang="en-IN" sz="2000" dirty="0"/>
              <a:t>Distance-Vector(DV) Routing</a:t>
            </a:r>
          </a:p>
          <a:p>
            <a:pPr lvl="1"/>
            <a:r>
              <a:rPr lang="en-IN" sz="2000" dirty="0"/>
              <a:t>Link-State Routing</a:t>
            </a:r>
          </a:p>
          <a:p>
            <a:pPr lvl="1"/>
            <a:r>
              <a:rPr lang="en-IN" sz="2000" dirty="0" err="1"/>
              <a:t>Unicast</a:t>
            </a:r>
            <a:r>
              <a:rPr lang="en-IN" sz="2000" dirty="0"/>
              <a:t> Routing Protocols</a:t>
            </a:r>
          </a:p>
          <a:p>
            <a:pPr lvl="2"/>
            <a:r>
              <a:rPr lang="en-IN" sz="2000" dirty="0"/>
              <a:t>Internet Structure</a:t>
            </a:r>
          </a:p>
          <a:p>
            <a:pPr lvl="2"/>
            <a:r>
              <a:rPr lang="en-IN" sz="2000" dirty="0"/>
              <a:t>Routing Information Protocol</a:t>
            </a:r>
          </a:p>
          <a:p>
            <a:pPr lvl="2"/>
            <a:r>
              <a:rPr lang="en-IN" sz="2000" dirty="0"/>
              <a:t>Open Shortest Path First</a:t>
            </a:r>
          </a:p>
          <a:p>
            <a:pPr lvl="2"/>
            <a:r>
              <a:rPr lang="en-IN" sz="2000" dirty="0"/>
              <a:t>Border Gateway Protocol version 4</a:t>
            </a:r>
            <a:endParaRPr lang="en-US" sz="2000" dirty="0"/>
          </a:p>
          <a:p>
            <a:endParaRPr lang="en-US" sz="2000" dirty="0"/>
          </a:p>
        </p:txBody>
      </p:sp>
    </p:spTree>
    <p:extLst>
      <p:ext uri="{BB962C8B-B14F-4D97-AF65-F5344CB8AC3E}">
        <p14:creationId xmlns:p14="http://schemas.microsoft.com/office/powerpoint/2010/main" val="1845010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Internet Protocol Version</a:t>
            </a:r>
            <a:endParaRPr lang="en-US" dirty="0"/>
          </a:p>
        </p:txBody>
      </p:sp>
      <p:sp>
        <p:nvSpPr>
          <p:cNvPr id="3" name="Content Placeholder 2"/>
          <p:cNvSpPr>
            <a:spLocks noGrp="1"/>
          </p:cNvSpPr>
          <p:nvPr>
            <p:ph idx="1"/>
          </p:nvPr>
        </p:nvSpPr>
        <p:spPr>
          <a:xfrm>
            <a:off x="76200" y="1143000"/>
            <a:ext cx="8991600" cy="5181600"/>
          </a:xfrm>
        </p:spPr>
        <p:txBody>
          <a:bodyPr>
            <a:noAutofit/>
          </a:bodyPr>
          <a:lstStyle/>
          <a:p>
            <a:r>
              <a:rPr lang="en-US" sz="2400" dirty="0"/>
              <a:t>two versions</a:t>
            </a:r>
          </a:p>
          <a:p>
            <a:pPr lvl="1"/>
            <a:r>
              <a:rPr lang="en-US" dirty="0"/>
              <a:t>IP Version 4 (IPv4) - almost depleted</a:t>
            </a:r>
          </a:p>
          <a:p>
            <a:pPr lvl="1"/>
            <a:r>
              <a:rPr lang="en-US" dirty="0"/>
              <a:t>IP Version 6 (IPv6)</a:t>
            </a:r>
          </a:p>
          <a:p>
            <a:r>
              <a:rPr lang="en-US" sz="2400" dirty="0"/>
              <a:t>Internet address or IP address - identifier used in IP layer of the TCP/IP protocol suite to identify the connection of each device to the Internet</a:t>
            </a:r>
          </a:p>
          <a:p>
            <a:r>
              <a:rPr lang="en-US" sz="2400" dirty="0"/>
              <a:t>IPv4 address is a 32-bit address  </a:t>
            </a:r>
          </a:p>
          <a:p>
            <a:pPr lvl="1"/>
            <a:r>
              <a:rPr lang="en-US" dirty="0"/>
              <a:t>Unique - If a device has two connections to the Internet, via two networks, it has two IPv4 addresses </a:t>
            </a:r>
          </a:p>
          <a:p>
            <a:pPr lvl="1"/>
            <a:r>
              <a:rPr lang="en-US" dirty="0"/>
              <a:t>universal - the addressing system must be accepted by any host that wants to be connected to the Internet</a:t>
            </a:r>
          </a:p>
          <a:p>
            <a:pPr lvl="1"/>
            <a:r>
              <a:rPr lang="en-US" dirty="0"/>
              <a:t>the address of the connection, not the host or the router</a:t>
            </a:r>
          </a:p>
          <a:p>
            <a:pPr lvl="2"/>
            <a:r>
              <a:rPr lang="en-US" sz="2400" dirty="0"/>
              <a:t>because if the device is moved to another network, the IP address may be changed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Address space</a:t>
            </a:r>
          </a:p>
        </p:txBody>
      </p:sp>
      <p:sp>
        <p:nvSpPr>
          <p:cNvPr id="3" name="Content Placeholder 2"/>
          <p:cNvSpPr>
            <a:spLocks noGrp="1"/>
          </p:cNvSpPr>
          <p:nvPr>
            <p:ph idx="1"/>
          </p:nvPr>
        </p:nvSpPr>
        <p:spPr/>
        <p:txBody>
          <a:bodyPr>
            <a:normAutofit/>
          </a:bodyPr>
          <a:lstStyle/>
          <a:p>
            <a:r>
              <a:rPr lang="en-US" dirty="0"/>
              <a:t>total number of addresses used by the protocol</a:t>
            </a:r>
          </a:p>
          <a:p>
            <a:r>
              <a:rPr lang="en-US" dirty="0"/>
              <a:t>If a protocol uses </a:t>
            </a:r>
            <a:r>
              <a:rPr lang="en-US" i="1" dirty="0"/>
              <a:t>b bits to define an address, the address space is 2^b because each bit can </a:t>
            </a:r>
            <a:r>
              <a:rPr lang="en-US" dirty="0"/>
              <a:t>have two different values (0 or 1).</a:t>
            </a:r>
          </a:p>
          <a:p>
            <a:r>
              <a:rPr lang="en-US" dirty="0"/>
              <a:t>IPv4 uses 32-bit addresses, which means that the address space is 2^32 or 4,294,967,296 (more than 4 billion).</a:t>
            </a:r>
          </a:p>
          <a:p>
            <a:r>
              <a:rPr lang="en-US" dirty="0"/>
              <a:t>If there were no restrictions, more than 4 billion devices could be connected to the Internet.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Notation</a:t>
            </a:r>
            <a:endParaRPr lang="en-US" dirty="0"/>
          </a:p>
        </p:txBody>
      </p:sp>
      <p:sp>
        <p:nvSpPr>
          <p:cNvPr id="3" name="Content Placeholder 2"/>
          <p:cNvSpPr>
            <a:spLocks noGrp="1"/>
          </p:cNvSpPr>
          <p:nvPr>
            <p:ph idx="1"/>
          </p:nvPr>
        </p:nvSpPr>
        <p:spPr>
          <a:xfrm>
            <a:off x="198303" y="1345139"/>
            <a:ext cx="8780444" cy="3684061"/>
          </a:xfrm>
        </p:spPr>
        <p:txBody>
          <a:bodyPr>
            <a:normAutofit fontScale="85000" lnSpcReduction="20000"/>
          </a:bodyPr>
          <a:lstStyle/>
          <a:p>
            <a:r>
              <a:rPr lang="en-US" dirty="0"/>
              <a:t>binary notation (base 2)</a:t>
            </a:r>
            <a:r>
              <a:rPr lang="en-US" i="1" dirty="0"/>
              <a:t> - displayed as 32 bit. </a:t>
            </a:r>
          </a:p>
          <a:p>
            <a:pPr lvl="1"/>
            <a:r>
              <a:rPr lang="en-US" i="1" dirty="0"/>
              <a:t>To make the </a:t>
            </a:r>
            <a:r>
              <a:rPr lang="en-US" dirty="0"/>
              <a:t>address more readable, one or more spaces are usually inserted between each octet (8 bits). </a:t>
            </a:r>
          </a:p>
          <a:p>
            <a:pPr lvl="1"/>
            <a:r>
              <a:rPr lang="en-US" dirty="0"/>
              <a:t>Each octet is often referred to as a byte </a:t>
            </a:r>
          </a:p>
          <a:p>
            <a:r>
              <a:rPr lang="en-US" dirty="0"/>
              <a:t>dotted-decimal notation (base 256) - usually written in decimal form with a decimal point (dot) separating the bytes</a:t>
            </a:r>
          </a:p>
          <a:p>
            <a:pPr lvl="1"/>
            <a:r>
              <a:rPr lang="en-US" i="1" dirty="0"/>
              <a:t>each byte (octet) is only 8 </a:t>
            </a:r>
            <a:r>
              <a:rPr lang="en-US" dirty="0"/>
              <a:t>bits, each number in the dotted-decimal notation is between 0 and 255</a:t>
            </a:r>
          </a:p>
          <a:p>
            <a:r>
              <a:rPr lang="en-US" dirty="0"/>
              <a:t>hexadecimal notation (base 16) </a:t>
            </a:r>
          </a:p>
          <a:p>
            <a:r>
              <a:rPr lang="en-US" dirty="0"/>
              <a:t>Each hexadecimal digit is equivalent to 4 bits. This means that a 32-bit address has eight hexadecimal digits</a:t>
            </a:r>
          </a:p>
        </p:txBody>
      </p:sp>
      <p:pic>
        <p:nvPicPr>
          <p:cNvPr id="258050" name="Picture 2"/>
          <p:cNvPicPr>
            <a:picLocks noChangeAspect="1" noChangeArrowheads="1"/>
          </p:cNvPicPr>
          <p:nvPr/>
        </p:nvPicPr>
        <p:blipFill>
          <a:blip r:embed="rId2"/>
          <a:srcRect/>
          <a:stretch>
            <a:fillRect/>
          </a:stretch>
        </p:blipFill>
        <p:spPr bwMode="auto">
          <a:xfrm>
            <a:off x="5257800" y="4724400"/>
            <a:ext cx="3810000" cy="1524000"/>
          </a:xfrm>
          <a:prstGeom prst="rect">
            <a:avLst/>
          </a:prstGeom>
          <a:noFill/>
          <a:ln w="9525">
            <a:noFill/>
            <a:miter lim="800000"/>
            <a:headEnd/>
            <a:tailEnd/>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Hierarchy in Addressing</a:t>
            </a:r>
            <a:endParaRPr lang="en-US" dirty="0"/>
          </a:p>
        </p:txBody>
      </p:sp>
      <p:sp>
        <p:nvSpPr>
          <p:cNvPr id="3" name="Content Placeholder 2"/>
          <p:cNvSpPr>
            <a:spLocks noGrp="1"/>
          </p:cNvSpPr>
          <p:nvPr>
            <p:ph idx="1"/>
          </p:nvPr>
        </p:nvSpPr>
        <p:spPr>
          <a:xfrm>
            <a:off x="198303" y="1345139"/>
            <a:ext cx="8780444" cy="3150661"/>
          </a:xfrm>
        </p:spPr>
        <p:txBody>
          <a:bodyPr>
            <a:normAutofit fontScale="85000" lnSpcReduction="10000"/>
          </a:bodyPr>
          <a:lstStyle/>
          <a:p>
            <a:r>
              <a:rPr lang="en-US" dirty="0"/>
              <a:t>any communication network that involves delivery - the addressing system is hierarchical</a:t>
            </a:r>
          </a:p>
          <a:p>
            <a:r>
              <a:rPr lang="en-US" dirty="0">
                <a:solidFill>
                  <a:schemeClr val="tx1"/>
                </a:solidFill>
              </a:rPr>
              <a:t>32-bit IPv4 address - hierarchical but is divided only into two parts</a:t>
            </a:r>
          </a:p>
          <a:p>
            <a:r>
              <a:rPr lang="en-US" i="1" dirty="0">
                <a:solidFill>
                  <a:schemeClr val="tx1"/>
                </a:solidFill>
              </a:rPr>
              <a:t>Prefix-defines the network (n-bits)</a:t>
            </a:r>
            <a:r>
              <a:rPr lang="en-US" dirty="0">
                <a:solidFill>
                  <a:schemeClr val="tx1"/>
                </a:solidFill>
              </a:rPr>
              <a:t> </a:t>
            </a:r>
          </a:p>
          <a:p>
            <a:pPr lvl="1"/>
            <a:r>
              <a:rPr lang="en-US" dirty="0">
                <a:solidFill>
                  <a:schemeClr val="tx1"/>
                </a:solidFill>
              </a:rPr>
              <a:t>fixed length -</a:t>
            </a:r>
            <a:r>
              <a:rPr lang="en-US" dirty="0" err="1">
                <a:solidFill>
                  <a:schemeClr val="tx1"/>
                </a:solidFill>
              </a:rPr>
              <a:t>classful</a:t>
            </a:r>
            <a:r>
              <a:rPr lang="en-US" dirty="0">
                <a:solidFill>
                  <a:schemeClr val="tx1"/>
                </a:solidFill>
              </a:rPr>
              <a:t> addressing - obsolete</a:t>
            </a:r>
          </a:p>
          <a:p>
            <a:pPr lvl="1"/>
            <a:r>
              <a:rPr lang="en-US" dirty="0">
                <a:solidFill>
                  <a:schemeClr val="tx1"/>
                </a:solidFill>
              </a:rPr>
              <a:t>variable length-classless addressing- </a:t>
            </a:r>
            <a:endParaRPr lang="en-US" i="1" dirty="0">
              <a:solidFill>
                <a:schemeClr val="tx1"/>
              </a:solidFill>
            </a:endParaRPr>
          </a:p>
          <a:p>
            <a:r>
              <a:rPr lang="en-US" dirty="0">
                <a:solidFill>
                  <a:schemeClr val="tx1"/>
                </a:solidFill>
              </a:rPr>
              <a:t>Address (</a:t>
            </a:r>
            <a:r>
              <a:rPr lang="en-US" i="1" dirty="0">
                <a:solidFill>
                  <a:schemeClr val="tx1"/>
                </a:solidFill>
              </a:rPr>
              <a:t>suffix) - the node - connection of </a:t>
            </a:r>
            <a:r>
              <a:rPr lang="en-US" dirty="0">
                <a:solidFill>
                  <a:schemeClr val="tx1"/>
                </a:solidFill>
              </a:rPr>
              <a:t>a device to the Internet  (32-n bits)</a:t>
            </a:r>
            <a:endParaRPr lang="en-US" dirty="0"/>
          </a:p>
        </p:txBody>
      </p:sp>
      <p:pic>
        <p:nvPicPr>
          <p:cNvPr id="259074" name="Picture 2"/>
          <p:cNvPicPr>
            <a:picLocks noChangeAspect="1" noChangeArrowheads="1"/>
          </p:cNvPicPr>
          <p:nvPr/>
        </p:nvPicPr>
        <p:blipFill>
          <a:blip r:embed="rId3"/>
          <a:srcRect/>
          <a:stretch>
            <a:fillRect/>
          </a:stretch>
        </p:blipFill>
        <p:spPr bwMode="auto">
          <a:xfrm>
            <a:off x="4876800" y="4114800"/>
            <a:ext cx="3930444" cy="2195383"/>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Classful</a:t>
            </a:r>
            <a:r>
              <a:rPr lang="en-US" i="1" dirty="0"/>
              <a:t> Addressing</a:t>
            </a:r>
            <a:endParaRPr lang="en-US" dirty="0"/>
          </a:p>
        </p:txBody>
      </p:sp>
      <p:sp>
        <p:nvSpPr>
          <p:cNvPr id="3" name="Content Placeholder 2"/>
          <p:cNvSpPr>
            <a:spLocks noGrp="1"/>
          </p:cNvSpPr>
          <p:nvPr>
            <p:ph idx="1"/>
          </p:nvPr>
        </p:nvSpPr>
        <p:spPr>
          <a:xfrm>
            <a:off x="198303" y="1345139"/>
            <a:ext cx="8780444" cy="2464861"/>
          </a:xfrm>
        </p:spPr>
        <p:txBody>
          <a:bodyPr>
            <a:normAutofit fontScale="92500" lnSpcReduction="10000"/>
          </a:bodyPr>
          <a:lstStyle/>
          <a:p>
            <a:r>
              <a:rPr lang="en-US" dirty="0"/>
              <a:t>to accommodate both small and large networks, three fixed-length prefixes were designed instead of one (</a:t>
            </a:r>
            <a:r>
              <a:rPr lang="en-US" i="1" dirty="0"/>
              <a:t>n = 8, n = 16, and n = 24)</a:t>
            </a:r>
          </a:p>
          <a:p>
            <a:r>
              <a:rPr lang="en-US" i="1" dirty="0"/>
              <a:t>The whole </a:t>
            </a:r>
            <a:r>
              <a:rPr lang="en-US" dirty="0"/>
              <a:t>address space was divided into five classes (classes A, B, C, D, and E)</a:t>
            </a:r>
          </a:p>
          <a:p>
            <a:r>
              <a:rPr lang="en-US" dirty="0"/>
              <a:t>helps us to understand classless addressing.</a:t>
            </a:r>
          </a:p>
        </p:txBody>
      </p:sp>
      <p:pic>
        <p:nvPicPr>
          <p:cNvPr id="260099" name="Picture 3"/>
          <p:cNvPicPr>
            <a:picLocks noChangeAspect="1" noChangeArrowheads="1"/>
          </p:cNvPicPr>
          <p:nvPr/>
        </p:nvPicPr>
        <p:blipFill>
          <a:blip r:embed="rId2"/>
          <a:srcRect/>
          <a:stretch>
            <a:fillRect/>
          </a:stretch>
        </p:blipFill>
        <p:spPr bwMode="auto">
          <a:xfrm>
            <a:off x="3276599" y="3657600"/>
            <a:ext cx="5452127" cy="246697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err="1"/>
              <a:t>Classful</a:t>
            </a:r>
            <a:r>
              <a:rPr lang="en-US" i="1" dirty="0"/>
              <a:t> Addressing cont…</a:t>
            </a:r>
            <a:endParaRPr lang="en-US" dirty="0"/>
          </a:p>
        </p:txBody>
      </p:sp>
      <p:sp>
        <p:nvSpPr>
          <p:cNvPr id="3" name="Content Placeholder 2"/>
          <p:cNvSpPr>
            <a:spLocks noGrp="1"/>
          </p:cNvSpPr>
          <p:nvPr>
            <p:ph idx="1"/>
          </p:nvPr>
        </p:nvSpPr>
        <p:spPr/>
        <p:txBody>
          <a:bodyPr>
            <a:normAutofit fontScale="70000" lnSpcReduction="20000"/>
          </a:bodyPr>
          <a:lstStyle/>
          <a:p>
            <a:r>
              <a:rPr lang="en-US" dirty="0"/>
              <a:t>class A - network length is 8 bits but because the first bit is 0, we can have only 7 bits as the network identifier.</a:t>
            </a:r>
          </a:p>
          <a:p>
            <a:pPr lvl="1"/>
            <a:r>
              <a:rPr lang="en-US" dirty="0"/>
              <a:t>2</a:t>
            </a:r>
            <a:r>
              <a:rPr lang="en-US" baseline="30000" dirty="0"/>
              <a:t>7</a:t>
            </a:r>
            <a:r>
              <a:rPr lang="en-US" dirty="0"/>
              <a:t> = 128 networks in the world</a:t>
            </a:r>
          </a:p>
          <a:p>
            <a:r>
              <a:rPr lang="en-US" dirty="0">
                <a:solidFill>
                  <a:schemeClr val="tx1"/>
                </a:solidFill>
              </a:rPr>
              <a:t>class B - the network length is 16 bits, but because the first 2 bits are (10)</a:t>
            </a:r>
            <a:r>
              <a:rPr lang="en-US" baseline="-25000" dirty="0">
                <a:solidFill>
                  <a:schemeClr val="tx1"/>
                </a:solidFill>
              </a:rPr>
              <a:t>2</a:t>
            </a:r>
            <a:r>
              <a:rPr lang="en-US" dirty="0">
                <a:solidFill>
                  <a:schemeClr val="tx1"/>
                </a:solidFill>
              </a:rPr>
              <a:t>, we can have only 14 bits as the network identifier</a:t>
            </a:r>
          </a:p>
          <a:p>
            <a:r>
              <a:rPr lang="en-US" dirty="0">
                <a:solidFill>
                  <a:schemeClr val="tx1"/>
                </a:solidFill>
              </a:rPr>
              <a:t>2</a:t>
            </a:r>
            <a:r>
              <a:rPr lang="en-US" baseline="30000" dirty="0">
                <a:solidFill>
                  <a:schemeClr val="tx1"/>
                </a:solidFill>
              </a:rPr>
              <a:t>14 </a:t>
            </a:r>
            <a:r>
              <a:rPr lang="en-US" dirty="0">
                <a:solidFill>
                  <a:schemeClr val="tx1"/>
                </a:solidFill>
              </a:rPr>
              <a:t>= 16,384 networks in the world</a:t>
            </a:r>
          </a:p>
          <a:p>
            <a:r>
              <a:rPr lang="en-US" dirty="0">
                <a:solidFill>
                  <a:schemeClr val="tx1"/>
                </a:solidFill>
              </a:rPr>
              <a:t>class C - network length is 24 bits  </a:t>
            </a:r>
            <a:r>
              <a:rPr lang="en-US" dirty="0"/>
              <a:t>but because the first 3 bits are  </a:t>
            </a:r>
            <a:r>
              <a:rPr lang="en-US" dirty="0">
                <a:solidFill>
                  <a:schemeClr val="tx1"/>
                </a:solidFill>
              </a:rPr>
              <a:t>(110)</a:t>
            </a:r>
            <a:r>
              <a:rPr lang="en-US" baseline="-25000" dirty="0">
                <a:solidFill>
                  <a:schemeClr val="tx1"/>
                </a:solidFill>
              </a:rPr>
              <a:t>2 </a:t>
            </a:r>
            <a:r>
              <a:rPr lang="en-US" dirty="0"/>
              <a:t>we can have only 21 bits as the network identifier.</a:t>
            </a:r>
          </a:p>
          <a:p>
            <a:pPr lvl="1"/>
            <a:r>
              <a:rPr lang="en-US" dirty="0"/>
              <a:t>2</a:t>
            </a:r>
            <a:r>
              <a:rPr lang="en-US" baseline="30000" dirty="0"/>
              <a:t>21</a:t>
            </a:r>
            <a:r>
              <a:rPr lang="en-US" dirty="0"/>
              <a:t> = </a:t>
            </a:r>
            <a:r>
              <a:rPr lang="en-US" dirty="0">
                <a:solidFill>
                  <a:schemeClr val="tx1"/>
                </a:solidFill>
              </a:rPr>
              <a:t> 2,097,152</a:t>
            </a:r>
            <a:r>
              <a:rPr lang="en-US" dirty="0"/>
              <a:t>networks in the world</a:t>
            </a:r>
            <a:endParaRPr lang="en-US" dirty="0">
              <a:solidFill>
                <a:schemeClr val="tx1"/>
              </a:solidFill>
            </a:endParaRPr>
          </a:p>
          <a:p>
            <a:r>
              <a:rPr lang="en-US" dirty="0">
                <a:solidFill>
                  <a:schemeClr val="tx1"/>
                </a:solidFill>
              </a:rPr>
              <a:t>Class D is not divided into prefix and suffix. It is used for multicast  addresses</a:t>
            </a:r>
          </a:p>
          <a:p>
            <a:r>
              <a:rPr lang="en-US" dirty="0">
                <a:solidFill>
                  <a:schemeClr val="tx1"/>
                </a:solidFill>
              </a:rPr>
              <a:t>class E -All addresses that start with 1111 in binary belong to. </a:t>
            </a:r>
          </a:p>
          <a:p>
            <a:r>
              <a:rPr lang="en-US" dirty="0">
                <a:solidFill>
                  <a:schemeClr val="tx1"/>
                </a:solidFill>
              </a:rPr>
              <a:t>As in class D, class E is not divided into prefix and suffix and is used as reserve.</a:t>
            </a:r>
            <a:endParaRPr lang="en-US"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Address Depletion</a:t>
            </a:r>
            <a:endParaRPr lang="en-US" dirty="0"/>
          </a:p>
        </p:txBody>
      </p:sp>
      <p:sp>
        <p:nvSpPr>
          <p:cNvPr id="3" name="Content Placeholder 2"/>
          <p:cNvSpPr>
            <a:spLocks noGrp="1"/>
          </p:cNvSpPr>
          <p:nvPr>
            <p:ph idx="1"/>
          </p:nvPr>
        </p:nvSpPr>
        <p:spPr>
          <a:xfrm>
            <a:off x="198303" y="1219200"/>
            <a:ext cx="8780444" cy="5181599"/>
          </a:xfrm>
        </p:spPr>
        <p:txBody>
          <a:bodyPr>
            <a:normAutofit fontScale="70000" lnSpcReduction="20000"/>
          </a:bodyPr>
          <a:lstStyle/>
          <a:p>
            <a:r>
              <a:rPr lang="en-US" dirty="0"/>
              <a:t>the addresses were not distributed properly so the Internet was faced with the problem of the addresses being rapidly used up, resulting in no more addresses being available for organizations and individuals that needed to have an Internet connection. </a:t>
            </a:r>
          </a:p>
          <a:p>
            <a:r>
              <a:rPr lang="en-US" dirty="0" err="1"/>
              <a:t>Eg</a:t>
            </a:r>
            <a:r>
              <a:rPr lang="en-US" dirty="0"/>
              <a:t>. class A -assigned to only 128 organizations in the world, but each organization would need to have one single network (seen by the rest of the world) with 16,777,216 nodes (computers in this single network). </a:t>
            </a:r>
          </a:p>
          <a:p>
            <a:pPr lvl="1"/>
            <a:r>
              <a:rPr lang="en-US" dirty="0"/>
              <a:t>Because there were only a few organizations that are this large, most of the addresses in this class were wasted (unused). </a:t>
            </a:r>
          </a:p>
          <a:p>
            <a:r>
              <a:rPr lang="en-US" dirty="0"/>
              <a:t>Class B addresses were designed for midsize organizations, but many of the addresses in this class also remained unused. </a:t>
            </a:r>
          </a:p>
          <a:p>
            <a:r>
              <a:rPr lang="en-US" dirty="0"/>
              <a:t>Class C addresses have a completely different design flaw. The number of addresses that can be used in each network (256) was so small that most companies were not comfortable using a block in this address. </a:t>
            </a:r>
          </a:p>
          <a:p>
            <a:r>
              <a:rPr lang="en-US" dirty="0"/>
              <a:t>Class E addresses were almost never used, wasting the whole class.</a:t>
            </a:r>
          </a:p>
          <a:p>
            <a:r>
              <a:rPr lang="en-US" dirty="0"/>
              <a:t>larger address space requires the length of IP addresses be increased -means the format of the IP packets needs to be changed (IPv6) - long-range solution</a:t>
            </a:r>
          </a:p>
          <a:p>
            <a:r>
              <a:rPr lang="en-US" dirty="0"/>
              <a:t>Short term solution – </a:t>
            </a:r>
            <a:r>
              <a:rPr lang="en-US" i="1" dirty="0"/>
              <a:t>classless addressing  (</a:t>
            </a:r>
            <a:r>
              <a:rPr lang="en-US" dirty="0"/>
              <a:t>no classes)</a:t>
            </a:r>
          </a:p>
        </p:txBody>
      </p:sp>
    </p:spTree>
  </p:cSld>
  <p:clrMapOvr>
    <a:masterClrMapping/>
  </p:clrMapOvr>
</p:sld>
</file>

<file path=ppt/theme/theme1.xml><?xml version="1.0" encoding="utf-8"?>
<a:theme xmlns:a="http://schemas.openxmlformats.org/drawingml/2006/main" name="Retrospect">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Eng-Thai Lecture Notes">
      <a:majorFont>
        <a:latin typeface="Calibri Light"/>
        <a:ea typeface=""/>
        <a:cs typeface="FreesiaUPC"/>
      </a:majorFont>
      <a:minorFont>
        <a:latin typeface="Calibri"/>
        <a:ea typeface=""/>
        <a:cs typeface="FreesiaUPC"/>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7262</TotalTime>
  <Words>1717</Words>
  <Application>Microsoft Office PowerPoint</Application>
  <PresentationFormat>On-screen Show (4:3)</PresentationFormat>
  <Paragraphs>126</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Retrospect</vt:lpstr>
      <vt:lpstr>Unit-3</vt:lpstr>
      <vt:lpstr>Outline of Unit-3</vt:lpstr>
      <vt:lpstr>Internet Protocol Version</vt:lpstr>
      <vt:lpstr>Address space</vt:lpstr>
      <vt:lpstr>Notation</vt:lpstr>
      <vt:lpstr>Hierarchy in Addressing</vt:lpstr>
      <vt:lpstr>Classful Addressing</vt:lpstr>
      <vt:lpstr>Classful Addressing cont…</vt:lpstr>
      <vt:lpstr>Address Depletion</vt:lpstr>
      <vt:lpstr>Classless Addressing</vt:lpstr>
      <vt:lpstr>Classless Addressing</vt:lpstr>
      <vt:lpstr>Prefix Length: Slash Notation</vt:lpstr>
      <vt:lpstr>Extracting Information from an Address</vt:lpstr>
      <vt:lpstr>Example 1</vt:lpstr>
      <vt:lpstr>Address Mask</vt:lpstr>
      <vt:lpstr>Address Mask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Subroutines</dc:title>
  <dc:creator>cpj</dc:creator>
  <cp:lastModifiedBy>Soumya Chakravarthy</cp:lastModifiedBy>
  <cp:revision>362</cp:revision>
  <dcterms:created xsi:type="dcterms:W3CDTF">2016-06-19T03:03:20Z</dcterms:created>
  <dcterms:modified xsi:type="dcterms:W3CDTF">2025-04-17T03:35:14Z</dcterms:modified>
</cp:coreProperties>
</file>