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84" r:id="rId17"/>
    <p:sldId id="383" r:id="rId18"/>
    <p:sldId id="271"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4" r:id="rId40"/>
    <p:sldId id="293"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8" r:id="rId54"/>
    <p:sldId id="309" r:id="rId55"/>
    <p:sldId id="307" r:id="rId56"/>
    <p:sldId id="310" r:id="rId57"/>
    <p:sldId id="311" r:id="rId58"/>
    <p:sldId id="312" r:id="rId59"/>
    <p:sldId id="313" r:id="rId60"/>
    <p:sldId id="314" r:id="rId61"/>
    <p:sldId id="315" r:id="rId62"/>
    <p:sldId id="316" r:id="rId63"/>
    <p:sldId id="317" r:id="rId64"/>
    <p:sldId id="319" r:id="rId65"/>
    <p:sldId id="325" r:id="rId66"/>
    <p:sldId id="321" r:id="rId67"/>
    <p:sldId id="322" r:id="rId68"/>
    <p:sldId id="323" r:id="rId69"/>
    <p:sldId id="324" r:id="rId70"/>
    <p:sldId id="326" r:id="rId71"/>
    <p:sldId id="327" r:id="rId72"/>
    <p:sldId id="329" r:id="rId73"/>
    <p:sldId id="330" r:id="rId74"/>
    <p:sldId id="331" r:id="rId75"/>
    <p:sldId id="332" r:id="rId76"/>
    <p:sldId id="333" r:id="rId77"/>
    <p:sldId id="334" r:id="rId78"/>
    <p:sldId id="335" r:id="rId79"/>
    <p:sldId id="336" r:id="rId80"/>
    <p:sldId id="337" r:id="rId81"/>
    <p:sldId id="339" r:id="rId82"/>
    <p:sldId id="338" r:id="rId83"/>
    <p:sldId id="340" r:id="rId84"/>
    <p:sldId id="341" r:id="rId85"/>
    <p:sldId id="342" r:id="rId86"/>
    <p:sldId id="344" r:id="rId87"/>
    <p:sldId id="345" r:id="rId88"/>
    <p:sldId id="343" r:id="rId89"/>
    <p:sldId id="346" r:id="rId90"/>
    <p:sldId id="349" r:id="rId91"/>
    <p:sldId id="348"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4" r:id="rId106"/>
    <p:sldId id="365" r:id="rId107"/>
    <p:sldId id="363" r:id="rId108"/>
    <p:sldId id="366" r:id="rId109"/>
    <p:sldId id="367" r:id="rId110"/>
    <p:sldId id="368" r:id="rId111"/>
    <p:sldId id="369" r:id="rId112"/>
    <p:sldId id="370" r:id="rId113"/>
    <p:sldId id="371" r:id="rId114"/>
    <p:sldId id="373" r:id="rId115"/>
    <p:sldId id="374" r:id="rId116"/>
    <p:sldId id="375" r:id="rId117"/>
    <p:sldId id="372" r:id="rId118"/>
    <p:sldId id="376" r:id="rId119"/>
    <p:sldId id="377" r:id="rId120"/>
    <p:sldId id="378" r:id="rId121"/>
    <p:sldId id="379" r:id="rId122"/>
    <p:sldId id="380" r:id="rId123"/>
    <p:sldId id="381" r:id="rId124"/>
    <p:sldId id="382" r:id="rId125"/>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99FF"/>
    <a:srgbClr val="00FF99"/>
    <a:srgbClr val="99FF33"/>
    <a:srgbClr val="993300"/>
    <a:srgbClr val="00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6237" autoAdjust="0"/>
  </p:normalViewPr>
  <p:slideViewPr>
    <p:cSldViewPr>
      <p:cViewPr varScale="1">
        <p:scale>
          <a:sx n="81" d="100"/>
          <a:sy n="81" d="100"/>
        </p:scale>
        <p:origin x="143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96FAC23-E1DC-4390-A344-A3C249DC07EC}" type="datetimeFigureOut">
              <a:rPr lang="en-US" smtClean="0"/>
              <a:pPr/>
              <a:t>4/28/2025</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B5DD572-C993-48CE-B837-79040D94BC8A}" type="slidenum">
              <a:rPr lang="en-US" smtClean="0"/>
              <a:pPr/>
              <a:t>‹#›</a:t>
            </a:fld>
            <a:endParaRPr lang="en-US"/>
          </a:p>
        </p:txBody>
      </p:sp>
    </p:spTree>
    <p:extLst>
      <p:ext uri="{BB962C8B-B14F-4D97-AF65-F5344CB8AC3E}">
        <p14:creationId xmlns:p14="http://schemas.microsoft.com/office/powerpoint/2010/main" val="66414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network identifier</a:t>
            </a:r>
          </a:p>
          <a:p>
            <a:r>
              <a:rPr lang="en-US" sz="1200" kern="1200" baseline="0" dirty="0">
                <a:solidFill>
                  <a:schemeClr val="tx1"/>
                </a:solidFill>
                <a:latin typeface="+mn-lt"/>
                <a:ea typeface="+mn-ea"/>
                <a:cs typeface="+mn-cs"/>
              </a:rPr>
              <a:t>in the IPv4 was first designed as a fixed-length prefix. This scheme, which is</a:t>
            </a:r>
          </a:p>
          <a:p>
            <a:r>
              <a:rPr lang="en-US" sz="1200" kern="1200" baseline="0" dirty="0">
                <a:solidFill>
                  <a:schemeClr val="tx1"/>
                </a:solidFill>
                <a:latin typeface="+mn-lt"/>
                <a:ea typeface="+mn-ea"/>
                <a:cs typeface="+mn-cs"/>
              </a:rPr>
              <a:t>now, is referred to as. The new scheme, which</a:t>
            </a:r>
          </a:p>
          <a:p>
            <a:r>
              <a:rPr lang="en-US" sz="1200" kern="1200" baseline="0" dirty="0">
                <a:solidFill>
                  <a:schemeClr val="tx1"/>
                </a:solidFill>
                <a:latin typeface="+mn-lt"/>
                <a:ea typeface="+mn-ea"/>
                <a:cs typeface="+mn-cs"/>
              </a:rPr>
              <a:t>is referred to as, uses a variable-length network prefix.</a:t>
            </a:r>
          </a:p>
          <a:p>
            <a:r>
              <a:rPr lang="en-US" sz="1200" kern="1200" baseline="0" dirty="0">
                <a:solidFill>
                  <a:schemeClr val="tx1"/>
                </a:solidFill>
                <a:latin typeface="+mn-lt"/>
                <a:ea typeface="+mn-ea"/>
                <a:cs typeface="+mn-cs"/>
              </a:rPr>
              <a:t>First, we briefly discuss </a:t>
            </a:r>
            <a:r>
              <a:rPr lang="en-US" sz="1200" kern="1200" baseline="0" dirty="0" err="1">
                <a:solidFill>
                  <a:schemeClr val="tx1"/>
                </a:solidFill>
                <a:latin typeface="+mn-lt"/>
                <a:ea typeface="+mn-ea"/>
                <a:cs typeface="+mn-cs"/>
              </a:rPr>
              <a:t>classful</a:t>
            </a:r>
            <a:r>
              <a:rPr lang="en-US" sz="1200" kern="1200" baseline="0" dirty="0">
                <a:solidFill>
                  <a:schemeClr val="tx1"/>
                </a:solidFill>
                <a:latin typeface="+mn-lt"/>
                <a:ea typeface="+mn-ea"/>
                <a:cs typeface="+mn-cs"/>
              </a:rPr>
              <a:t> addressing; then we concentrate on</a:t>
            </a:r>
          </a:p>
          <a:p>
            <a:r>
              <a:rPr lang="en-US" sz="1200" kern="1200" baseline="0" dirty="0">
                <a:solidFill>
                  <a:schemeClr val="tx1"/>
                </a:solidFill>
                <a:latin typeface="+mn-lt"/>
                <a:ea typeface="+mn-ea"/>
                <a:cs typeface="+mn-cs"/>
              </a:rPr>
              <a:t>classless addressing.</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a:t>
            </a:r>
          </a:p>
          <a:p>
            <a:r>
              <a:rPr lang="en-US" sz="1200" kern="1200" baseline="0" dirty="0">
                <a:solidFill>
                  <a:schemeClr val="tx1"/>
                </a:solidFill>
                <a:latin typeface="+mn-lt"/>
                <a:ea typeface="+mn-ea"/>
                <a:cs typeface="+mn-cs"/>
              </a:rPr>
              <a:t>All addresses that start with (110)2 belong to class C. In class C, the</a:t>
            </a:r>
          </a:p>
          <a:p>
            <a:r>
              <a:rPr lang="en-US" sz="1200" kern="1200" baseline="0" dirty="0">
                <a:solidFill>
                  <a:schemeClr val="tx1"/>
                </a:solidFill>
                <a:latin typeface="+mn-lt"/>
                <a:ea typeface="+mn-ea"/>
                <a:cs typeface="+mn-cs"/>
              </a:rPr>
              <a:t>network length is 24 bits, but because 3 bits define the class, we can have</a:t>
            </a:r>
          </a:p>
          <a:p>
            <a:r>
              <a:rPr lang="en-US" sz="1200" kern="1200" baseline="0" dirty="0">
                <a:solidFill>
                  <a:schemeClr val="tx1"/>
                </a:solidFill>
                <a:latin typeface="+mn-lt"/>
                <a:ea typeface="+mn-ea"/>
                <a:cs typeface="+mn-cs"/>
              </a:rPr>
              <a:t>only 21 bits as the network identifier. This means there are 221 = 2,097,152</a:t>
            </a:r>
          </a:p>
          <a:p>
            <a:r>
              <a:rPr lang="en-US" sz="1200" kern="1200" baseline="0" dirty="0">
                <a:solidFill>
                  <a:schemeClr val="tx1"/>
                </a:solidFill>
                <a:latin typeface="+mn-lt"/>
                <a:ea typeface="+mn-ea"/>
                <a:cs typeface="+mn-cs"/>
              </a:rPr>
              <a:t>networks in the world that can have a class C address.</a:t>
            </a:r>
          </a:p>
          <a:p>
            <a:r>
              <a:rPr lang="en-US" sz="1200" kern="1200" baseline="0" dirty="0">
                <a:solidFill>
                  <a:schemeClr val="tx1"/>
                </a:solidFill>
                <a:latin typeface="+mn-lt"/>
                <a:ea typeface="+mn-ea"/>
                <a:cs typeface="+mn-cs"/>
              </a:rPr>
              <a:t>Class D is not divided into prefix and suffix. It is used for multicast</a:t>
            </a:r>
          </a:p>
          <a:p>
            <a:r>
              <a:rPr lang="en-US" sz="1200" kern="1200" baseline="0" dirty="0">
                <a:solidFill>
                  <a:schemeClr val="tx1"/>
                </a:solidFill>
                <a:latin typeface="+mn-lt"/>
                <a:ea typeface="+mn-ea"/>
                <a:cs typeface="+mn-cs"/>
              </a:rPr>
              <a:t>addresses. All addresses that start with 1111 in binary belong to class E. As</a:t>
            </a:r>
          </a:p>
          <a:p>
            <a:r>
              <a:rPr lang="en-US" sz="1200" kern="1200" baseline="0" dirty="0">
                <a:solidFill>
                  <a:schemeClr val="tx1"/>
                </a:solidFill>
                <a:latin typeface="+mn-lt"/>
                <a:ea typeface="+mn-ea"/>
                <a:cs typeface="+mn-cs"/>
              </a:rPr>
              <a:t>in class D, class E is not divided into prefix and suffix and is used as</a:t>
            </a:r>
          </a:p>
          <a:p>
            <a:r>
              <a:rPr lang="en-US" sz="1200" kern="1200" baseline="0" dirty="0">
                <a:solidFill>
                  <a:schemeClr val="tx1"/>
                </a:solidFill>
                <a:latin typeface="+mn-lt"/>
                <a:ea typeface="+mn-ea"/>
                <a:cs typeface="+mn-cs"/>
              </a:rPr>
              <a:t>reserve.</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 restrictions need to be applied to the</a:t>
            </a:r>
          </a:p>
          <a:p>
            <a:r>
              <a:rPr lang="en-US" sz="1200" kern="1200" baseline="0" dirty="0">
                <a:solidFill>
                  <a:schemeClr val="tx1"/>
                </a:solidFill>
                <a:latin typeface="+mn-lt"/>
                <a:ea typeface="+mn-ea"/>
                <a:cs typeface="+mn-cs"/>
              </a:rPr>
              <a:t>allocated block.</a:t>
            </a:r>
          </a:p>
          <a:p>
            <a:r>
              <a:rPr lang="en-US" sz="1200" b="1" kern="1200" baseline="0" dirty="0">
                <a:solidFill>
                  <a:schemeClr val="tx1"/>
                </a:solidFill>
                <a:latin typeface="+mn-lt"/>
                <a:ea typeface="+mn-ea"/>
                <a:cs typeface="+mn-cs"/>
              </a:rPr>
              <a:t>1. The number of requested addresses, </a:t>
            </a:r>
            <a:r>
              <a:rPr lang="en-US" sz="1200" b="1" i="1" kern="1200" baseline="0" dirty="0">
                <a:solidFill>
                  <a:schemeClr val="tx1"/>
                </a:solidFill>
                <a:latin typeface="+mn-lt"/>
                <a:ea typeface="+mn-ea"/>
                <a:cs typeface="+mn-cs"/>
              </a:rPr>
              <a:t>N, needs to be a power of 2. The</a:t>
            </a:r>
          </a:p>
          <a:p>
            <a:r>
              <a:rPr lang="en-US" sz="1200" kern="1200" baseline="0" dirty="0">
                <a:solidFill>
                  <a:schemeClr val="tx1"/>
                </a:solidFill>
                <a:latin typeface="+mn-lt"/>
                <a:ea typeface="+mn-ea"/>
                <a:cs typeface="+mn-cs"/>
              </a:rPr>
              <a:t>reason is that </a:t>
            </a:r>
            <a:r>
              <a:rPr lang="en-US" sz="1200" i="1" kern="1200" baseline="0" dirty="0">
                <a:solidFill>
                  <a:schemeClr val="tx1"/>
                </a:solidFill>
                <a:latin typeface="+mn-lt"/>
                <a:ea typeface="+mn-ea"/>
                <a:cs typeface="+mn-cs"/>
              </a:rPr>
              <a:t>N = 232−n or n = 32 − log2 N. If N is not a power of 2, we</a:t>
            </a:r>
          </a:p>
          <a:p>
            <a:r>
              <a:rPr lang="en-US" sz="1200" kern="1200" baseline="0" dirty="0">
                <a:solidFill>
                  <a:schemeClr val="tx1"/>
                </a:solidFill>
                <a:latin typeface="+mn-lt"/>
                <a:ea typeface="+mn-ea"/>
                <a:cs typeface="+mn-cs"/>
              </a:rPr>
              <a:t>cannot have an integer value for </a:t>
            </a:r>
            <a:r>
              <a:rPr lang="en-US" sz="1200" i="1" kern="1200" baseline="0" dirty="0">
                <a:solidFill>
                  <a:schemeClr val="tx1"/>
                </a:solidFill>
                <a:latin typeface="+mn-lt"/>
                <a:ea typeface="+mn-ea"/>
                <a:cs typeface="+mn-cs"/>
              </a:rPr>
              <a:t>n.</a:t>
            </a:r>
          </a:p>
          <a:p>
            <a:r>
              <a:rPr lang="en-US" sz="1200" b="1" kern="1200" baseline="0" dirty="0">
                <a:solidFill>
                  <a:schemeClr val="tx1"/>
                </a:solidFill>
                <a:latin typeface="+mn-lt"/>
                <a:ea typeface="+mn-ea"/>
                <a:cs typeface="+mn-cs"/>
              </a:rPr>
              <a:t>2. The requested block needs to be allocated where there are a contiguous</a:t>
            </a:r>
          </a:p>
          <a:p>
            <a:r>
              <a:rPr lang="en-US" sz="1200" kern="1200" baseline="0" dirty="0">
                <a:solidFill>
                  <a:schemeClr val="tx1"/>
                </a:solidFill>
                <a:latin typeface="+mn-lt"/>
                <a:ea typeface="+mn-ea"/>
                <a:cs typeface="+mn-cs"/>
              </a:rPr>
              <a:t>number of available addresses in the address space. However, there is a</a:t>
            </a:r>
          </a:p>
          <a:p>
            <a:r>
              <a:rPr lang="en-US" sz="1200" kern="1200" baseline="0" dirty="0">
                <a:solidFill>
                  <a:schemeClr val="tx1"/>
                </a:solidFill>
                <a:latin typeface="+mn-lt"/>
                <a:ea typeface="+mn-ea"/>
                <a:cs typeface="+mn-cs"/>
              </a:rPr>
              <a:t>restriction on choosing the first address in the block. The first address</a:t>
            </a:r>
          </a:p>
          <a:p>
            <a:r>
              <a:rPr lang="en-US" sz="1200" kern="1200" baseline="0" dirty="0">
                <a:solidFill>
                  <a:schemeClr val="tx1"/>
                </a:solidFill>
                <a:latin typeface="+mn-lt"/>
                <a:ea typeface="+mn-ea"/>
                <a:cs typeface="+mn-cs"/>
              </a:rPr>
              <a:t>needs to be divisible by the number of addresses in the block. The reason</a:t>
            </a:r>
          </a:p>
          <a:p>
            <a:r>
              <a:rPr lang="en-US" sz="1200" kern="1200" baseline="0" dirty="0">
                <a:solidFill>
                  <a:schemeClr val="tx1"/>
                </a:solidFill>
                <a:latin typeface="+mn-lt"/>
                <a:ea typeface="+mn-ea"/>
                <a:cs typeface="+mn-cs"/>
              </a:rPr>
              <a:t>is that the first address needs to be the prefix followed by (32 − </a:t>
            </a:r>
            <a:r>
              <a:rPr lang="en-US" sz="1200" i="1" kern="1200" baseline="0" dirty="0">
                <a:solidFill>
                  <a:schemeClr val="tx1"/>
                </a:solidFill>
                <a:latin typeface="+mn-lt"/>
                <a:ea typeface="+mn-ea"/>
                <a:cs typeface="+mn-cs"/>
              </a:rPr>
              <a:t>n)</a:t>
            </a:r>
          </a:p>
          <a:p>
            <a:r>
              <a:rPr lang="en-US" sz="1200" kern="1200" baseline="0" dirty="0">
                <a:solidFill>
                  <a:schemeClr val="tx1"/>
                </a:solidFill>
                <a:latin typeface="+mn-lt"/>
                <a:ea typeface="+mn-ea"/>
                <a:cs typeface="+mn-cs"/>
              </a:rPr>
              <a:t>number of 0s. The decimal value of the first address is then</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5DD572-C993-48CE-B837-79040D94BC8A}" type="slidenum">
              <a:rPr lang="en-US" smtClean="0"/>
              <a:pPr/>
              <a:t>32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441448"/>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95800"/>
            <a:ext cx="7543800" cy="14478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00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F77E-C959-4680-9C8E-617BE5BF9925}"/>
              </a:ext>
            </a:extLst>
          </p:cNvPr>
          <p:cNvSpPr>
            <a:spLocks noGrp="1"/>
          </p:cNvSpPr>
          <p:nvPr>
            <p:ph type="ctrTitle"/>
          </p:nvPr>
        </p:nvSpPr>
        <p:spPr/>
        <p:txBody>
          <a:bodyPr>
            <a:noAutofit/>
          </a:bodyPr>
          <a:lstStyle/>
          <a:p>
            <a:r>
              <a:rPr lang="en-US" sz="4000" dirty="0">
                <a:solidFill>
                  <a:srgbClr val="C00000"/>
                </a:solidFill>
              </a:rPr>
              <a:t>Unit-3</a:t>
            </a:r>
          </a:p>
        </p:txBody>
      </p:sp>
      <p:sp>
        <p:nvSpPr>
          <p:cNvPr id="3" name="Subtitle 2">
            <a:extLst>
              <a:ext uri="{FF2B5EF4-FFF2-40B4-BE49-F238E27FC236}">
                <a16:creationId xmlns:a16="http://schemas.microsoft.com/office/drawing/2014/main" id="{22371A86-5B4A-4F97-A2AD-40AF493FCA60}"/>
              </a:ext>
            </a:extLst>
          </p:cNvPr>
          <p:cNvSpPr>
            <a:spLocks noGrp="1"/>
          </p:cNvSpPr>
          <p:nvPr>
            <p:ph type="subTitle" idx="1"/>
          </p:nvPr>
        </p:nvSpPr>
        <p:spPr>
          <a:xfrm>
            <a:off x="825038" y="3886200"/>
            <a:ext cx="7861762" cy="2362200"/>
          </a:xfrm>
        </p:spPr>
        <p:txBody>
          <a:bodyPr>
            <a:normAutofit/>
          </a:bodyPr>
          <a:lstStyle/>
          <a:p>
            <a:endParaRPr lang="en-US" sz="1600" dirty="0"/>
          </a:p>
        </p:txBody>
      </p:sp>
      <p:sp>
        <p:nvSpPr>
          <p:cNvPr id="6" name="TextBox 5">
            <a:extLst>
              <a:ext uri="{FF2B5EF4-FFF2-40B4-BE49-F238E27FC236}">
                <a16:creationId xmlns:a16="http://schemas.microsoft.com/office/drawing/2014/main" id="{15A623F6-8E78-4D86-8CB7-DC326FEAEE45}"/>
              </a:ext>
            </a:extLst>
          </p:cNvPr>
          <p:cNvSpPr txBox="1"/>
          <p:nvPr/>
        </p:nvSpPr>
        <p:spPr>
          <a:xfrm>
            <a:off x="1143000" y="3224561"/>
            <a:ext cx="5751254" cy="461665"/>
          </a:xfrm>
          <a:prstGeom prst="rect">
            <a:avLst/>
          </a:prstGeom>
          <a:noFill/>
        </p:spPr>
        <p:txBody>
          <a:bodyPr wrap="none" rtlCol="0">
            <a:spAutoFit/>
          </a:bodyPr>
          <a:lstStyle/>
          <a:p>
            <a:r>
              <a:rPr lang="en-US" sz="2400" dirty="0"/>
              <a:t>CS44 Data Communications and  Networking</a:t>
            </a:r>
          </a:p>
        </p:txBody>
      </p:sp>
    </p:spTree>
    <p:extLst>
      <p:ext uri="{BB962C8B-B14F-4D97-AF65-F5344CB8AC3E}">
        <p14:creationId xmlns:p14="http://schemas.microsoft.com/office/powerpoint/2010/main" val="406636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Classless Addressing</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new architecture announced in 1996 by the Internet authorities </a:t>
            </a:r>
          </a:p>
          <a:p>
            <a:r>
              <a:rPr lang="en-US" sz="2000" dirty="0"/>
              <a:t>use the same address space but change the distribution of addresses to provide a fair share to each organization</a:t>
            </a:r>
          </a:p>
          <a:p>
            <a:r>
              <a:rPr lang="en-US" sz="2000" dirty="0"/>
              <a:t>Motivation </a:t>
            </a:r>
          </a:p>
          <a:p>
            <a:pPr lvl="1"/>
            <a:r>
              <a:rPr lang="en-US" sz="2000" dirty="0"/>
              <a:t>Solution to address depletion</a:t>
            </a:r>
          </a:p>
          <a:p>
            <a:pPr lvl="1"/>
            <a:r>
              <a:rPr lang="en-US" sz="2000" dirty="0"/>
              <a:t>Manage Internet Service Providers (ISPs)</a:t>
            </a:r>
          </a:p>
          <a:p>
            <a:pPr lvl="2"/>
            <a:r>
              <a:rPr lang="en-US" sz="2000" dirty="0">
                <a:solidFill>
                  <a:schemeClr val="tx1"/>
                </a:solidFill>
              </a:rPr>
              <a:t>During the 1990s, Internet Service Providers (ISPs) came into prominence</a:t>
            </a:r>
          </a:p>
          <a:p>
            <a:pPr lvl="2"/>
            <a:r>
              <a:rPr lang="en-US" sz="2000" dirty="0">
                <a:solidFill>
                  <a:schemeClr val="tx1"/>
                </a:solidFill>
              </a:rPr>
              <a:t>An ISP is an organization that provides Internet access and services for individuals, small businesses, and midsize organizations that do not want to create an Internet site and become involved in providing Internet services (such as electronic mail) for their employees. </a:t>
            </a:r>
          </a:p>
          <a:p>
            <a:pPr lvl="2"/>
            <a:r>
              <a:rPr lang="en-US" sz="2000" dirty="0">
                <a:solidFill>
                  <a:schemeClr val="tx1"/>
                </a:solidFill>
              </a:rPr>
              <a:t>An ISP is granted a large range of addresses and then subdivides the addresses (in groups of 1, 2, 4, 8, 16, and so on), giving a range of addresses to a household or a small business </a:t>
            </a:r>
          </a:p>
          <a:p>
            <a:pPr lvl="3"/>
            <a:r>
              <a:rPr lang="en-US" sz="2000" dirty="0">
                <a:solidFill>
                  <a:schemeClr val="tx1"/>
                </a:solidFill>
              </a:rPr>
              <a:t>connected via a dial-up modem, DSL, or cable modem to the ISP</a:t>
            </a:r>
            <a:endParaRPr lang="en-US"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RIP Algorithm</a:t>
            </a:r>
            <a:endParaRPr lang="en-US" dirty="0"/>
          </a:p>
        </p:txBody>
      </p:sp>
      <p:sp>
        <p:nvSpPr>
          <p:cNvPr id="3" name="Content Placeholder 2"/>
          <p:cNvSpPr>
            <a:spLocks noGrp="1"/>
          </p:cNvSpPr>
          <p:nvPr>
            <p:ph idx="1"/>
          </p:nvPr>
        </p:nvSpPr>
        <p:spPr>
          <a:xfrm>
            <a:off x="152400" y="1295400"/>
            <a:ext cx="8780444" cy="4523955"/>
          </a:xfrm>
        </p:spPr>
        <p:txBody>
          <a:bodyPr>
            <a:noAutofit/>
          </a:bodyPr>
          <a:lstStyle/>
          <a:p>
            <a:r>
              <a:rPr lang="en-US" sz="2400" dirty="0"/>
              <a:t>Same as the distance-vector routing algorithm</a:t>
            </a:r>
          </a:p>
          <a:p>
            <a:r>
              <a:rPr lang="en-US" sz="2400" dirty="0"/>
              <a:t>some changes to be made to enable a router to update its forwarding table:</a:t>
            </a:r>
          </a:p>
          <a:p>
            <a:pPr lvl="1"/>
            <a:r>
              <a:rPr lang="en-US" dirty="0"/>
              <a:t>Instead of sending only distance vectors, a router needs to send the whole contents of its forwarding table in a response message.</a:t>
            </a:r>
          </a:p>
          <a:p>
            <a:pPr lvl="1"/>
            <a:r>
              <a:rPr lang="en-US" dirty="0"/>
              <a:t>The receiver adds one hop to each cost and changes the next router field to the address of the sending router</a:t>
            </a:r>
          </a:p>
          <a:p>
            <a:pPr lvl="2"/>
            <a:r>
              <a:rPr lang="en-US" sz="2400" dirty="0"/>
              <a:t>We call each route in the modified forwarding table the </a:t>
            </a:r>
            <a:r>
              <a:rPr lang="en-US" sz="2400" i="1" dirty="0"/>
              <a:t>received route and each route in the old forwarding </a:t>
            </a:r>
            <a:r>
              <a:rPr lang="en-US" sz="2400" dirty="0"/>
              <a:t>table the </a:t>
            </a:r>
            <a:r>
              <a:rPr lang="en-US" sz="2400" i="1" dirty="0"/>
              <a:t>old route</a:t>
            </a:r>
          </a:p>
          <a:p>
            <a:pPr lvl="2"/>
            <a:r>
              <a:rPr lang="en-US" sz="2400" i="1" dirty="0"/>
              <a:t>The received router selects the old routes as the new </a:t>
            </a:r>
            <a:r>
              <a:rPr lang="en-US" sz="2400" dirty="0"/>
              <a:t>ones three cases</a:t>
            </a:r>
          </a:p>
          <a:p>
            <a:pPr lvl="1"/>
            <a:r>
              <a:rPr lang="en-US" dirty="0"/>
              <a:t>The new forwarding table needs to be sorted according to the destination route (mostly using the longest prefix first).</a:t>
            </a:r>
          </a:p>
          <a:p>
            <a:pPr lvl="1"/>
            <a:endParaRPr lang="en-US" dirty="0"/>
          </a:p>
          <a:p>
            <a:pPr lvl="1"/>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RIP Algorithm - </a:t>
            </a:r>
            <a:r>
              <a:rPr lang="en-US" dirty="0"/>
              <a:t>three cases</a:t>
            </a:r>
          </a:p>
        </p:txBody>
      </p:sp>
      <p:sp>
        <p:nvSpPr>
          <p:cNvPr id="3" name="Content Placeholder 2"/>
          <p:cNvSpPr>
            <a:spLocks noGrp="1"/>
          </p:cNvSpPr>
          <p:nvPr>
            <p:ph idx="1"/>
          </p:nvPr>
        </p:nvSpPr>
        <p:spPr>
          <a:xfrm>
            <a:off x="152400" y="1143000"/>
            <a:ext cx="8780444" cy="5208061"/>
          </a:xfrm>
        </p:spPr>
        <p:txBody>
          <a:bodyPr>
            <a:noAutofit/>
          </a:bodyPr>
          <a:lstStyle/>
          <a:p>
            <a:pPr>
              <a:lnSpc>
                <a:spcPct val="100000"/>
              </a:lnSpc>
              <a:buNone/>
            </a:pPr>
            <a:r>
              <a:rPr lang="en-US" sz="2000" dirty="0"/>
              <a:t>Cases where the received router does not selects the old routes as the new ones</a:t>
            </a:r>
          </a:p>
          <a:p>
            <a:pPr>
              <a:lnSpc>
                <a:spcPct val="100000"/>
              </a:lnSpc>
            </a:pPr>
            <a:r>
              <a:rPr lang="en-US" sz="2000" dirty="0"/>
              <a:t>If the received route does not exist in the old forwarding table, it should be added to the route.</a:t>
            </a:r>
          </a:p>
          <a:p>
            <a:pPr>
              <a:lnSpc>
                <a:spcPct val="100000"/>
              </a:lnSpc>
            </a:pPr>
            <a:r>
              <a:rPr lang="en-US" sz="2000" dirty="0"/>
              <a:t>If the than cost of the received route is lower the cost of the old one, the received route should be selected as the new one. </a:t>
            </a:r>
          </a:p>
          <a:p>
            <a:pPr>
              <a:lnSpc>
                <a:spcPct val="100000"/>
              </a:lnSpc>
            </a:pPr>
            <a:r>
              <a:rPr lang="en-US" sz="2000" dirty="0"/>
              <a:t>If the cost of the received route is higher than the cost of the old one, but the value of the next router is the same in both routes, the received route should be selected as the new one. </a:t>
            </a:r>
          </a:p>
          <a:p>
            <a:pPr lvl="1">
              <a:lnSpc>
                <a:spcPct val="100000"/>
              </a:lnSpc>
            </a:pPr>
            <a:r>
              <a:rPr lang="en-US" sz="1800" dirty="0"/>
              <a:t>the route was actually advertised by the same router in the past, but now the situation has been changed</a:t>
            </a:r>
          </a:p>
          <a:p>
            <a:pPr lvl="2">
              <a:lnSpc>
                <a:spcPct val="100000"/>
              </a:lnSpc>
            </a:pPr>
            <a:r>
              <a:rPr lang="en-US" dirty="0"/>
              <a:t>For example, suppose a neighbor has previously advertised a route to a destination with cost 3, but now there is no path between this neighbor and that destination. </a:t>
            </a:r>
          </a:p>
          <a:p>
            <a:pPr lvl="3">
              <a:lnSpc>
                <a:spcPct val="100000"/>
              </a:lnSpc>
            </a:pPr>
            <a:r>
              <a:rPr lang="en-US" dirty="0"/>
              <a:t>The neighbor advertises this destination with cost value infinity (16 in RIP). </a:t>
            </a:r>
          </a:p>
          <a:p>
            <a:pPr lvl="3">
              <a:lnSpc>
                <a:spcPct val="100000"/>
              </a:lnSpc>
            </a:pPr>
            <a:r>
              <a:rPr lang="en-US" dirty="0"/>
              <a:t>The receiving router must not ignore this value even though its old route has a lower cost to the same destination.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Realistic example of the operation of RIP</a:t>
            </a:r>
          </a:p>
        </p:txBody>
      </p:sp>
      <p:sp>
        <p:nvSpPr>
          <p:cNvPr id="3" name="Content Placeholder 2"/>
          <p:cNvSpPr>
            <a:spLocks noGrp="1"/>
          </p:cNvSpPr>
          <p:nvPr>
            <p:ph idx="1"/>
          </p:nvPr>
        </p:nvSpPr>
        <p:spPr>
          <a:xfrm>
            <a:off x="152400" y="3276600"/>
            <a:ext cx="8780444" cy="2464861"/>
          </a:xfrm>
        </p:spPr>
        <p:txBody>
          <a:bodyPr>
            <a:normAutofit/>
          </a:bodyPr>
          <a:lstStyle/>
          <a:p>
            <a:r>
              <a:rPr lang="en-US" dirty="0"/>
              <a:t>All forwarding tables after all routers have been booted</a:t>
            </a:r>
          </a:p>
        </p:txBody>
      </p:sp>
      <p:pic>
        <p:nvPicPr>
          <p:cNvPr id="19458" name="Picture 2"/>
          <p:cNvPicPr>
            <a:picLocks noChangeAspect="1" noChangeArrowheads="1"/>
          </p:cNvPicPr>
          <p:nvPr/>
        </p:nvPicPr>
        <p:blipFill>
          <a:blip r:embed="rId2"/>
          <a:srcRect/>
          <a:stretch>
            <a:fillRect/>
          </a:stretch>
        </p:blipFill>
        <p:spPr bwMode="auto">
          <a:xfrm>
            <a:off x="381000" y="1219200"/>
            <a:ext cx="8110818" cy="1600200"/>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228599" y="4267200"/>
            <a:ext cx="8908093" cy="1295400"/>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780443" cy="915153"/>
          </a:xfrm>
        </p:spPr>
        <p:txBody>
          <a:bodyPr>
            <a:noAutofit/>
          </a:bodyPr>
          <a:lstStyle/>
          <a:p>
            <a:r>
              <a:rPr lang="en-US" sz="3200" dirty="0"/>
              <a:t>Realistic example of the operation of RIP</a:t>
            </a:r>
          </a:p>
        </p:txBody>
      </p:sp>
      <p:sp>
        <p:nvSpPr>
          <p:cNvPr id="3" name="Content Placeholder 2"/>
          <p:cNvSpPr>
            <a:spLocks noGrp="1"/>
          </p:cNvSpPr>
          <p:nvPr>
            <p:ph idx="1"/>
          </p:nvPr>
        </p:nvSpPr>
        <p:spPr>
          <a:xfrm>
            <a:off x="198303" y="1295400"/>
            <a:ext cx="8780444" cy="788461"/>
          </a:xfrm>
        </p:spPr>
        <p:txBody>
          <a:bodyPr>
            <a:normAutofit/>
          </a:bodyPr>
          <a:lstStyle/>
          <a:p>
            <a:r>
              <a:rPr lang="en-US" sz="2400" dirty="0"/>
              <a:t>Then it shows changes in some tables when some update messages have been exchanged</a:t>
            </a:r>
          </a:p>
        </p:txBody>
      </p:sp>
      <p:pic>
        <p:nvPicPr>
          <p:cNvPr id="20482" name="Picture 2"/>
          <p:cNvPicPr>
            <a:picLocks noChangeAspect="1" noChangeArrowheads="1"/>
          </p:cNvPicPr>
          <p:nvPr/>
        </p:nvPicPr>
        <p:blipFill>
          <a:blip r:embed="rId2"/>
          <a:srcRect/>
          <a:stretch>
            <a:fillRect/>
          </a:stretch>
        </p:blipFill>
        <p:spPr bwMode="auto">
          <a:xfrm>
            <a:off x="304800" y="1981200"/>
            <a:ext cx="8447230" cy="4191000"/>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780443" cy="915153"/>
          </a:xfrm>
        </p:spPr>
        <p:txBody>
          <a:bodyPr>
            <a:noAutofit/>
          </a:bodyPr>
          <a:lstStyle/>
          <a:p>
            <a:r>
              <a:rPr lang="en-US" sz="3200" dirty="0"/>
              <a:t>Realistic example of the operation of RIP</a:t>
            </a:r>
          </a:p>
        </p:txBody>
      </p:sp>
      <p:sp>
        <p:nvSpPr>
          <p:cNvPr id="3" name="Content Placeholder 2"/>
          <p:cNvSpPr>
            <a:spLocks noGrp="1"/>
          </p:cNvSpPr>
          <p:nvPr>
            <p:ph idx="1"/>
          </p:nvPr>
        </p:nvSpPr>
        <p:spPr/>
        <p:txBody>
          <a:bodyPr/>
          <a:lstStyle/>
          <a:p>
            <a:r>
              <a:rPr lang="en-US" dirty="0" err="1"/>
              <a:t>Thestabilized</a:t>
            </a:r>
            <a:r>
              <a:rPr lang="en-US" dirty="0"/>
              <a:t> forwarding tables when there is no more change</a:t>
            </a:r>
          </a:p>
          <a:p>
            <a:endParaRPr lang="en-US" dirty="0"/>
          </a:p>
          <a:p>
            <a:endParaRPr lang="en-US" dirty="0"/>
          </a:p>
        </p:txBody>
      </p:sp>
      <p:pic>
        <p:nvPicPr>
          <p:cNvPr id="21506" name="Picture 2"/>
          <p:cNvPicPr>
            <a:picLocks noChangeAspect="1" noChangeArrowheads="1"/>
          </p:cNvPicPr>
          <p:nvPr/>
        </p:nvPicPr>
        <p:blipFill>
          <a:blip r:embed="rId2"/>
          <a:srcRect/>
          <a:stretch>
            <a:fillRect/>
          </a:stretch>
        </p:blipFill>
        <p:spPr bwMode="auto">
          <a:xfrm>
            <a:off x="76200" y="2895600"/>
            <a:ext cx="8984202" cy="1828800"/>
          </a:xfrm>
          <a:prstGeom prst="rect">
            <a:avLst/>
          </a:prstGeom>
          <a:noFill/>
          <a:ln w="9525">
            <a:noFill/>
            <a:miter lim="800000"/>
            <a:headEnd/>
            <a:tailEnd/>
          </a:ln>
          <a:effec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Timers in RIP</a:t>
            </a:r>
            <a:endParaRPr lang="en-US" dirty="0"/>
          </a:p>
        </p:txBody>
      </p:sp>
      <p:sp>
        <p:nvSpPr>
          <p:cNvPr id="3" name="Content Placeholder 2"/>
          <p:cNvSpPr>
            <a:spLocks noGrp="1"/>
          </p:cNvSpPr>
          <p:nvPr>
            <p:ph idx="1"/>
          </p:nvPr>
        </p:nvSpPr>
        <p:spPr>
          <a:xfrm>
            <a:off x="198303" y="1295400"/>
            <a:ext cx="8780444" cy="5055661"/>
          </a:xfrm>
        </p:spPr>
        <p:txBody>
          <a:bodyPr>
            <a:noAutofit/>
          </a:bodyPr>
          <a:lstStyle/>
          <a:p>
            <a:r>
              <a:rPr lang="en-US" sz="2000" dirty="0"/>
              <a:t>RIP uses three timers to support its operation</a:t>
            </a:r>
          </a:p>
          <a:p>
            <a:r>
              <a:rPr lang="en-US" sz="2000" i="1" dirty="0"/>
              <a:t>Periodic timer controls </a:t>
            </a:r>
            <a:r>
              <a:rPr lang="en-US" sz="2000" dirty="0"/>
              <a:t>the advertising of regular update messages</a:t>
            </a:r>
          </a:p>
          <a:p>
            <a:pPr lvl="1"/>
            <a:r>
              <a:rPr lang="en-US" sz="2000" dirty="0"/>
              <a:t>Each router has one periodic timer that is randomly set to a number between 25 and 35 s (to prevent all routers sending their messages at the same time and creating excess traffic).</a:t>
            </a:r>
          </a:p>
          <a:p>
            <a:pPr lvl="1"/>
            <a:r>
              <a:rPr lang="en-US" sz="2000" dirty="0"/>
              <a:t>The timer counts down; when zero is reached, the update message is sent, and the timer is randomly set once again</a:t>
            </a:r>
          </a:p>
          <a:p>
            <a:r>
              <a:rPr lang="en-US" sz="2000" dirty="0"/>
              <a:t>The expiration timer governs the validity of a route</a:t>
            </a:r>
          </a:p>
          <a:p>
            <a:pPr lvl="1"/>
            <a:r>
              <a:rPr lang="en-US" sz="2000" dirty="0"/>
              <a:t>When a router receives update information for a route, the expiration timer is set to 180 s for that particular route.</a:t>
            </a:r>
          </a:p>
          <a:p>
            <a:pPr lvl="1"/>
            <a:r>
              <a:rPr lang="en-US" sz="2000" dirty="0"/>
              <a:t>Every time a new update for the route is received, the timer is reset. </a:t>
            </a:r>
          </a:p>
          <a:p>
            <a:pPr lvl="1"/>
            <a:r>
              <a:rPr lang="en-US" sz="2000" dirty="0"/>
              <a:t>If there is a problem on an internet and no update is received within the allotted 180 s, the route is considered expired and the hop count of the route is set to 16, which means the destination is unreachable. </a:t>
            </a:r>
          </a:p>
          <a:p>
            <a:pPr lvl="1"/>
            <a:r>
              <a:rPr lang="en-US" sz="2000" dirty="0"/>
              <a:t>Every route has its own expiration timer.</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Timers in RIP</a:t>
            </a:r>
            <a:endParaRPr lang="en-US" dirty="0"/>
          </a:p>
        </p:txBody>
      </p:sp>
      <p:sp>
        <p:nvSpPr>
          <p:cNvPr id="3" name="Content Placeholder 2"/>
          <p:cNvSpPr>
            <a:spLocks noGrp="1"/>
          </p:cNvSpPr>
          <p:nvPr>
            <p:ph idx="1"/>
          </p:nvPr>
        </p:nvSpPr>
        <p:spPr/>
        <p:txBody>
          <a:bodyPr>
            <a:normAutofit/>
          </a:bodyPr>
          <a:lstStyle/>
          <a:p>
            <a:r>
              <a:rPr lang="en-US" i="1" dirty="0"/>
              <a:t>Garbage collection timer is used to purge a route from the forwarding table.</a:t>
            </a:r>
          </a:p>
          <a:p>
            <a:pPr lvl="1"/>
            <a:r>
              <a:rPr lang="en-US" dirty="0"/>
              <a:t>When the information about a route becomes invalid, the router does not immediately purge that route from its table. </a:t>
            </a:r>
          </a:p>
          <a:p>
            <a:pPr lvl="1"/>
            <a:r>
              <a:rPr lang="en-US" dirty="0"/>
              <a:t>Instead, it continues to advertise the route with a metric value of 16.</a:t>
            </a:r>
          </a:p>
          <a:p>
            <a:pPr lvl="1"/>
            <a:r>
              <a:rPr lang="en-US" dirty="0"/>
              <a:t>At the same time, a garbage collection timer is set to 120 s for that route. </a:t>
            </a:r>
          </a:p>
          <a:p>
            <a:pPr lvl="1"/>
            <a:r>
              <a:rPr lang="en-US" dirty="0"/>
              <a:t>When the count reaches zero, the route is purged from the table. </a:t>
            </a:r>
          </a:p>
          <a:p>
            <a:pPr lvl="1"/>
            <a:r>
              <a:rPr lang="en-US" dirty="0"/>
              <a:t>This timer allows neighbors to become aware of the invalidity of a route prior to purging.</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Performance </a:t>
            </a:r>
            <a:r>
              <a:rPr lang="en-US" dirty="0"/>
              <a:t>of RIP</a:t>
            </a:r>
          </a:p>
        </p:txBody>
      </p:sp>
      <p:sp>
        <p:nvSpPr>
          <p:cNvPr id="3" name="Content Placeholder 2"/>
          <p:cNvSpPr>
            <a:spLocks noGrp="1"/>
          </p:cNvSpPr>
          <p:nvPr>
            <p:ph idx="1"/>
          </p:nvPr>
        </p:nvSpPr>
        <p:spPr>
          <a:xfrm>
            <a:off x="198303" y="1345139"/>
            <a:ext cx="8780444" cy="4827061"/>
          </a:xfrm>
        </p:spPr>
        <p:txBody>
          <a:bodyPr>
            <a:noAutofit/>
          </a:bodyPr>
          <a:lstStyle/>
          <a:p>
            <a:r>
              <a:rPr lang="en-US" sz="1800" b="1" dirty="0"/>
              <a:t>Update messages – have a very simple </a:t>
            </a:r>
            <a:r>
              <a:rPr lang="en-US" sz="1800" dirty="0"/>
              <a:t>format and are sent only to neighbors (local)</a:t>
            </a:r>
          </a:p>
          <a:p>
            <a:pPr lvl="1"/>
            <a:r>
              <a:rPr lang="en-US" sz="1800" dirty="0"/>
              <a:t>They do not normally create traffic because the routers try to avoid sending them at the same time.</a:t>
            </a:r>
          </a:p>
          <a:p>
            <a:r>
              <a:rPr lang="en-US" sz="1800" b="1" dirty="0"/>
              <a:t>Convergence of forwarding tables - the distance-vector </a:t>
            </a:r>
            <a:r>
              <a:rPr lang="en-US" sz="1800" dirty="0"/>
              <a:t>algorithm can converge slowly if the domain is large, but, because RIP allows only 15 hops in a domain (16 is considered as infinity), there is normally no problem in convergence</a:t>
            </a:r>
          </a:p>
          <a:p>
            <a:pPr lvl="1"/>
            <a:r>
              <a:rPr lang="en-US" sz="1800" dirty="0"/>
              <a:t>The only problems that may slow down convergence are count-to-infinity and loops created in the domain;</a:t>
            </a:r>
          </a:p>
          <a:p>
            <a:pPr lvl="2"/>
            <a:r>
              <a:rPr lang="en-US" dirty="0"/>
              <a:t>Solution - use of </a:t>
            </a:r>
            <a:r>
              <a:rPr lang="en-US" b="1" dirty="0"/>
              <a:t>poison-reverse and split-horizon strategies added to the RIP </a:t>
            </a:r>
            <a:r>
              <a:rPr lang="en-US" dirty="0"/>
              <a:t>extension</a:t>
            </a:r>
          </a:p>
          <a:p>
            <a:r>
              <a:rPr lang="en-US" sz="1800" b="1" dirty="0"/>
              <a:t>Robustness -  In distance-vector routing,  </a:t>
            </a:r>
            <a:r>
              <a:rPr lang="en-US" sz="1800" dirty="0"/>
              <a:t>each router sends what it knows about the whole domain to its neighbors</a:t>
            </a:r>
          </a:p>
          <a:p>
            <a:pPr lvl="1"/>
            <a:r>
              <a:rPr lang="en-US" sz="1800" dirty="0"/>
              <a:t>Calculation of the forwarding table depends on information received from immediate neighbors, which in turn receive their information from their own neighbors</a:t>
            </a:r>
          </a:p>
          <a:p>
            <a:pPr lvl="1"/>
            <a:r>
              <a:rPr lang="en-US" sz="1800" dirty="0"/>
              <a:t>If there is a failure or corruption in one router, the problem will be propagated to all routers and the forwarding in each router will be affected.</a:t>
            </a:r>
          </a:p>
          <a:p>
            <a:pPr lvl="2"/>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Shortest Path First (OSPF) </a:t>
            </a:r>
          </a:p>
        </p:txBody>
      </p:sp>
      <p:sp>
        <p:nvSpPr>
          <p:cNvPr id="3" name="Content Placeholder 2"/>
          <p:cNvSpPr>
            <a:spLocks noGrp="1"/>
          </p:cNvSpPr>
          <p:nvPr>
            <p:ph idx="1"/>
          </p:nvPr>
        </p:nvSpPr>
        <p:spPr/>
        <p:txBody>
          <a:bodyPr>
            <a:normAutofit lnSpcReduction="10000"/>
          </a:bodyPr>
          <a:lstStyle/>
          <a:p>
            <a:r>
              <a:rPr lang="en-US" b="1" dirty="0"/>
              <a:t>An </a:t>
            </a:r>
            <a:r>
              <a:rPr lang="en-US" b="1" dirty="0" err="1"/>
              <a:t>intradomain</a:t>
            </a:r>
            <a:r>
              <a:rPr lang="en-US" b="1" dirty="0"/>
              <a:t> routing protocol </a:t>
            </a:r>
            <a:r>
              <a:rPr lang="en-US" dirty="0"/>
              <a:t>like RIP, but it is based on the link-state routing protocol </a:t>
            </a:r>
          </a:p>
          <a:p>
            <a:r>
              <a:rPr lang="en-US" dirty="0"/>
              <a:t>OSPF is an </a:t>
            </a:r>
            <a:r>
              <a:rPr lang="en-US" i="1" dirty="0"/>
              <a:t>open protocol, which means that the </a:t>
            </a:r>
            <a:r>
              <a:rPr lang="en-US" dirty="0"/>
              <a:t>specification is a public document.</a:t>
            </a:r>
          </a:p>
          <a:p>
            <a:r>
              <a:rPr lang="en-US" dirty="0"/>
              <a:t>OSPF concept:</a:t>
            </a:r>
          </a:p>
          <a:p>
            <a:pPr lvl="1"/>
            <a:r>
              <a:rPr lang="en-US" dirty="0"/>
              <a:t>Metric </a:t>
            </a:r>
          </a:p>
          <a:p>
            <a:pPr lvl="1"/>
            <a:r>
              <a:rPr lang="en-US" dirty="0"/>
              <a:t>Forwarding tables</a:t>
            </a:r>
          </a:p>
          <a:p>
            <a:pPr lvl="1"/>
            <a:r>
              <a:rPr lang="en-US" dirty="0"/>
              <a:t>Areas </a:t>
            </a:r>
          </a:p>
          <a:p>
            <a:pPr lvl="1"/>
            <a:r>
              <a:rPr lang="en-US" dirty="0"/>
              <a:t>Link state advertisement </a:t>
            </a:r>
          </a:p>
          <a:p>
            <a:pPr lvl="1"/>
            <a:r>
              <a:rPr lang="en-US" dirty="0"/>
              <a:t>Implementation – OSPF messages, authentication, algorithm</a:t>
            </a:r>
          </a:p>
          <a:p>
            <a:pPr lvl="1"/>
            <a:r>
              <a:rPr lang="en-US" dirty="0"/>
              <a:t>Performance </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OSPF –Metric </a:t>
            </a:r>
          </a:p>
        </p:txBody>
      </p:sp>
      <p:sp>
        <p:nvSpPr>
          <p:cNvPr id="3" name="Content Placeholder 2"/>
          <p:cNvSpPr>
            <a:spLocks noGrp="1"/>
          </p:cNvSpPr>
          <p:nvPr>
            <p:ph idx="1"/>
          </p:nvPr>
        </p:nvSpPr>
        <p:spPr>
          <a:xfrm>
            <a:off x="198303" y="1345139"/>
            <a:ext cx="8780444" cy="2617261"/>
          </a:xfrm>
        </p:spPr>
        <p:txBody>
          <a:bodyPr>
            <a:normAutofit fontScale="92500" lnSpcReduction="20000"/>
          </a:bodyPr>
          <a:lstStyle/>
          <a:p>
            <a:r>
              <a:rPr lang="en-US" dirty="0"/>
              <a:t>Cost of reaching a destination from the host is calculated from the source router to the destination network</a:t>
            </a:r>
          </a:p>
          <a:p>
            <a:r>
              <a:rPr lang="en-US" dirty="0"/>
              <a:t>Each link (network) can be assigned a weight based on the throughput, round-trip time, reliability, and so on. </a:t>
            </a:r>
          </a:p>
          <a:p>
            <a:pPr lvl="1"/>
            <a:r>
              <a:rPr lang="en-US" dirty="0"/>
              <a:t>An administration can also decide to use the hop count as the cost</a:t>
            </a:r>
          </a:p>
          <a:p>
            <a:r>
              <a:rPr lang="en-US" dirty="0"/>
              <a:t>An interesting point about the cost in OSPF is that different service types (TOSs) can have different weights as the cost. </a:t>
            </a:r>
          </a:p>
        </p:txBody>
      </p:sp>
      <p:pic>
        <p:nvPicPr>
          <p:cNvPr id="22530" name="Picture 2"/>
          <p:cNvPicPr>
            <a:picLocks noChangeAspect="1" noChangeArrowheads="1"/>
          </p:cNvPicPr>
          <p:nvPr/>
        </p:nvPicPr>
        <p:blipFill>
          <a:blip r:embed="rId2"/>
          <a:srcRect/>
          <a:stretch>
            <a:fillRect/>
          </a:stretch>
        </p:blipFill>
        <p:spPr bwMode="auto">
          <a:xfrm>
            <a:off x="1142999" y="3886200"/>
            <a:ext cx="7170373" cy="2286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Classless Addressing</a:t>
            </a:r>
            <a:endParaRPr lang="en-US" dirty="0"/>
          </a:p>
        </p:txBody>
      </p:sp>
      <p:sp>
        <p:nvSpPr>
          <p:cNvPr id="3" name="Content Placeholder 2"/>
          <p:cNvSpPr>
            <a:spLocks noGrp="1"/>
          </p:cNvSpPr>
          <p:nvPr>
            <p:ph idx="1"/>
          </p:nvPr>
        </p:nvSpPr>
        <p:spPr/>
        <p:txBody>
          <a:bodyPr>
            <a:normAutofit/>
          </a:bodyPr>
          <a:lstStyle/>
          <a:p>
            <a:r>
              <a:rPr lang="en-US" dirty="0"/>
              <a:t>whole address space is divided into non overlapping variable-length blocks - block of 2</a:t>
            </a:r>
            <a:r>
              <a:rPr lang="en-US" baseline="30000" dirty="0"/>
              <a:t>0</a:t>
            </a:r>
            <a:r>
              <a:rPr lang="en-US" dirty="0"/>
              <a:t>, 2</a:t>
            </a:r>
            <a:r>
              <a:rPr lang="en-US" baseline="30000" dirty="0"/>
              <a:t>1</a:t>
            </a:r>
            <a:r>
              <a:rPr lang="en-US" dirty="0"/>
              <a:t>, 2</a:t>
            </a:r>
            <a:r>
              <a:rPr lang="en-US" baseline="30000" dirty="0"/>
              <a:t>2</a:t>
            </a:r>
            <a:r>
              <a:rPr lang="en-US" dirty="0"/>
              <a:t>, …, 2</a:t>
            </a:r>
            <a:r>
              <a:rPr lang="en-US" baseline="30000" dirty="0"/>
              <a:t>32</a:t>
            </a:r>
            <a:r>
              <a:rPr lang="en-US" dirty="0"/>
              <a:t> addresses</a:t>
            </a:r>
          </a:p>
          <a:p>
            <a:pPr lvl="1"/>
            <a:r>
              <a:rPr lang="en-US" dirty="0"/>
              <a:t>restrictions - the number of addresses in a block needs to be a power of 2</a:t>
            </a:r>
          </a:p>
          <a:p>
            <a:r>
              <a:rPr lang="en-US" dirty="0"/>
              <a:t>An organization can be granted one block of addresses. </a:t>
            </a:r>
          </a:p>
          <a:p>
            <a:r>
              <a:rPr lang="en-US" dirty="0"/>
              <a:t>prefix in an address defines the block (network) </a:t>
            </a:r>
          </a:p>
          <a:p>
            <a:r>
              <a:rPr lang="en-US" dirty="0"/>
              <a:t>suffix defines the node (device)</a:t>
            </a:r>
          </a:p>
        </p:txBody>
      </p:sp>
      <p:pic>
        <p:nvPicPr>
          <p:cNvPr id="261122" name="Picture 2"/>
          <p:cNvPicPr>
            <a:picLocks noChangeAspect="1" noChangeArrowheads="1"/>
          </p:cNvPicPr>
          <p:nvPr/>
        </p:nvPicPr>
        <p:blipFill>
          <a:blip r:embed="rId2"/>
          <a:srcRect/>
          <a:stretch>
            <a:fillRect/>
          </a:stretch>
        </p:blipFill>
        <p:spPr bwMode="auto">
          <a:xfrm>
            <a:off x="76200" y="4876800"/>
            <a:ext cx="8685439" cy="990600"/>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Forwarding Tables</a:t>
            </a:r>
            <a:endParaRPr lang="en-US" dirty="0"/>
          </a:p>
        </p:txBody>
      </p:sp>
      <p:sp>
        <p:nvSpPr>
          <p:cNvPr id="3" name="Content Placeholder 2"/>
          <p:cNvSpPr>
            <a:spLocks noGrp="1"/>
          </p:cNvSpPr>
          <p:nvPr>
            <p:ph idx="1"/>
          </p:nvPr>
        </p:nvSpPr>
        <p:spPr>
          <a:xfrm>
            <a:off x="198303" y="1345139"/>
            <a:ext cx="8780444" cy="2845861"/>
          </a:xfrm>
        </p:spPr>
        <p:txBody>
          <a:bodyPr>
            <a:normAutofit lnSpcReduction="10000"/>
          </a:bodyPr>
          <a:lstStyle/>
          <a:p>
            <a:r>
              <a:rPr lang="en-US" dirty="0"/>
              <a:t>Each OSPF router can create a forwarding table after finding the shortest path tree between itself and the destination using </a:t>
            </a:r>
            <a:r>
              <a:rPr lang="en-US" dirty="0" err="1"/>
              <a:t>Dijkstra’s</a:t>
            </a:r>
            <a:r>
              <a:rPr lang="en-US" dirty="0"/>
              <a:t> algorithm,</a:t>
            </a:r>
          </a:p>
          <a:p>
            <a:r>
              <a:rPr lang="en-US" dirty="0"/>
              <a:t>If we use the hop count for OSPF, the tables will be exactly the same as RIP because both protocols use the shortest-path trees to define the best route from a source to a destination.</a:t>
            </a:r>
          </a:p>
        </p:txBody>
      </p:sp>
      <p:pic>
        <p:nvPicPr>
          <p:cNvPr id="23554" name="Picture 2"/>
          <p:cNvPicPr>
            <a:picLocks noChangeAspect="1" noChangeArrowheads="1"/>
          </p:cNvPicPr>
          <p:nvPr/>
        </p:nvPicPr>
        <p:blipFill>
          <a:blip r:embed="rId2"/>
          <a:srcRect/>
          <a:stretch>
            <a:fillRect/>
          </a:stretch>
        </p:blipFill>
        <p:spPr bwMode="auto">
          <a:xfrm>
            <a:off x="533399" y="4114800"/>
            <a:ext cx="7952619" cy="1905000"/>
          </a:xfrm>
          <a:prstGeom prst="rect">
            <a:avLst/>
          </a:prstGeom>
          <a:noFill/>
          <a:ln w="9525">
            <a:noFill/>
            <a:miter lim="800000"/>
            <a:headEnd/>
            <a:tailEnd/>
          </a:ln>
          <a:effec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Areas</a:t>
            </a:r>
            <a:endParaRPr lang="en-US" dirty="0"/>
          </a:p>
        </p:txBody>
      </p:sp>
      <p:sp>
        <p:nvSpPr>
          <p:cNvPr id="3" name="Content Placeholder 2"/>
          <p:cNvSpPr>
            <a:spLocks noGrp="1"/>
          </p:cNvSpPr>
          <p:nvPr>
            <p:ph idx="1"/>
          </p:nvPr>
        </p:nvSpPr>
        <p:spPr>
          <a:xfrm>
            <a:off x="198303" y="1219200"/>
            <a:ext cx="8780444" cy="2617261"/>
          </a:xfrm>
        </p:spPr>
        <p:txBody>
          <a:bodyPr>
            <a:noAutofit/>
          </a:bodyPr>
          <a:lstStyle/>
          <a:p>
            <a:r>
              <a:rPr lang="en-US" sz="1900" dirty="0"/>
              <a:t>RIP is normally used in small ASs, OSPF was designed to be able to handle routing in a small or large autonomous system.</a:t>
            </a:r>
          </a:p>
          <a:p>
            <a:r>
              <a:rPr lang="en-US" sz="1900" dirty="0"/>
              <a:t>The formation of shortest-path trees in OSPF requires that all routers flood the whole AS with their LSPs to create the global LSDB.</a:t>
            </a:r>
          </a:p>
          <a:p>
            <a:r>
              <a:rPr lang="en-US" sz="1900" dirty="0"/>
              <a:t>Although this may not create a problem in a small AS, it may have created a huge volume of traffic in a large AS</a:t>
            </a:r>
          </a:p>
          <a:p>
            <a:r>
              <a:rPr lang="en-US" sz="1900" dirty="0"/>
              <a:t>OSPF uses another level of hierarchy in routing: The first level is the autonomous system, the second is the area</a:t>
            </a:r>
          </a:p>
          <a:p>
            <a:pPr lvl="1"/>
            <a:r>
              <a:rPr lang="en-US" sz="1900" dirty="0"/>
              <a:t>The AS needs to be divided into small sections called </a:t>
            </a:r>
            <a:r>
              <a:rPr lang="en-US" sz="1900" i="1" dirty="0"/>
              <a:t>areas</a:t>
            </a:r>
          </a:p>
          <a:p>
            <a:pPr lvl="1"/>
            <a:r>
              <a:rPr lang="en-US" sz="1900" i="1" dirty="0"/>
              <a:t>Each area acts as a small </a:t>
            </a:r>
            <a:r>
              <a:rPr lang="en-US" sz="1900" dirty="0"/>
              <a:t>independent domain for flooding LSPs.</a:t>
            </a:r>
          </a:p>
        </p:txBody>
      </p:sp>
      <p:pic>
        <p:nvPicPr>
          <p:cNvPr id="24578" name="Picture 2"/>
          <p:cNvPicPr>
            <a:picLocks noChangeAspect="1" noChangeArrowheads="1"/>
          </p:cNvPicPr>
          <p:nvPr/>
        </p:nvPicPr>
        <p:blipFill>
          <a:blip r:embed="rId2"/>
          <a:srcRect/>
          <a:stretch>
            <a:fillRect/>
          </a:stretch>
        </p:blipFill>
        <p:spPr bwMode="auto">
          <a:xfrm>
            <a:off x="2667000" y="4572000"/>
            <a:ext cx="4943475" cy="1914525"/>
          </a:xfrm>
          <a:prstGeom prst="rect">
            <a:avLst/>
          </a:prstGeom>
          <a:noFill/>
          <a:ln w="9525">
            <a:noFill/>
            <a:miter lim="800000"/>
            <a:headEnd/>
            <a:tailEnd/>
          </a:ln>
          <a:effectLst/>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However, each router in an area needs to know the information about the link states not only in its area but also in other areas.</a:t>
            </a:r>
          </a:p>
          <a:p>
            <a:r>
              <a:rPr lang="en-US" dirty="0"/>
              <a:t>For this reason, one of the areas in the AS is designated as the </a:t>
            </a:r>
            <a:r>
              <a:rPr lang="en-US" i="1" dirty="0"/>
              <a:t>backbone area, responsible for </a:t>
            </a:r>
            <a:r>
              <a:rPr lang="en-US" dirty="0"/>
              <a:t>gluing the areas together. </a:t>
            </a:r>
          </a:p>
          <a:p>
            <a:r>
              <a:rPr lang="en-US" dirty="0"/>
              <a:t>The routers in the backbone area are responsible for passing the information collected by each area to all other areas. </a:t>
            </a:r>
          </a:p>
          <a:p>
            <a:r>
              <a:rPr lang="en-US" dirty="0"/>
              <a:t>A router in an area can receive all LSPs generated in other areas</a:t>
            </a:r>
          </a:p>
          <a:p>
            <a:r>
              <a:rPr lang="en-US" dirty="0"/>
              <a:t>For the purpose of communication, each area has an area identification. </a:t>
            </a:r>
          </a:p>
          <a:p>
            <a:r>
              <a:rPr lang="en-US" dirty="0"/>
              <a:t>The area identification of the backbone is zero</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Link-State Advertisement</a:t>
            </a:r>
            <a:endParaRPr lang="en-US" dirty="0"/>
          </a:p>
        </p:txBody>
      </p:sp>
      <p:sp>
        <p:nvSpPr>
          <p:cNvPr id="3" name="Content Placeholder 2"/>
          <p:cNvSpPr>
            <a:spLocks noGrp="1"/>
          </p:cNvSpPr>
          <p:nvPr>
            <p:ph idx="1"/>
          </p:nvPr>
        </p:nvSpPr>
        <p:spPr/>
        <p:txBody>
          <a:bodyPr>
            <a:normAutofit/>
          </a:bodyPr>
          <a:lstStyle/>
          <a:p>
            <a:r>
              <a:rPr lang="en-US" sz="2000" dirty="0"/>
              <a:t>OSPF is based on the link-state routing algorithm, which requires that a router advertise the state of each link to all neighbors for the formation of the LSDB.</a:t>
            </a:r>
          </a:p>
          <a:p>
            <a:r>
              <a:rPr lang="en-US" sz="2000" dirty="0"/>
              <a:t>We need to advertise the existence of different entities as nodes, the different types of links that connect each node to its neighbors, and the different types of cost associated with each link</a:t>
            </a:r>
          </a:p>
          <a:p>
            <a:pPr lvl="1"/>
            <a:r>
              <a:rPr lang="en-US" sz="2000" dirty="0"/>
              <a:t>This means we need different types of advertisements, each capable of advertising different situations</a:t>
            </a:r>
          </a:p>
          <a:p>
            <a:r>
              <a:rPr lang="en-US" sz="2000" dirty="0"/>
              <a:t>We can have five types of link-state advertisements:</a:t>
            </a:r>
          </a:p>
          <a:p>
            <a:pPr lvl="1"/>
            <a:r>
              <a:rPr lang="en-US" sz="2000" i="1" dirty="0"/>
              <a:t>router link</a:t>
            </a:r>
          </a:p>
          <a:p>
            <a:pPr lvl="1"/>
            <a:r>
              <a:rPr lang="en-US" sz="2000" i="1" dirty="0"/>
              <a:t>network link</a:t>
            </a:r>
          </a:p>
          <a:p>
            <a:pPr lvl="1"/>
            <a:r>
              <a:rPr lang="en-US" sz="2000" i="1" dirty="0"/>
              <a:t>summary link to network</a:t>
            </a:r>
          </a:p>
          <a:p>
            <a:pPr lvl="1"/>
            <a:r>
              <a:rPr lang="en-US" sz="2000" i="1" dirty="0"/>
              <a:t>summary link to AS border router</a:t>
            </a:r>
          </a:p>
          <a:p>
            <a:pPr lvl="1"/>
            <a:r>
              <a:rPr lang="en-US" sz="2000" i="1" dirty="0"/>
              <a:t>external link</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Link-State Advertisement</a:t>
            </a:r>
            <a:endParaRPr lang="en-US" dirty="0"/>
          </a:p>
        </p:txBody>
      </p:sp>
      <p:sp>
        <p:nvSpPr>
          <p:cNvPr id="3" name="Content Placeholder 2"/>
          <p:cNvSpPr>
            <a:spLocks noGrp="1"/>
          </p:cNvSpPr>
          <p:nvPr>
            <p:ph idx="1"/>
          </p:nvPr>
        </p:nvSpPr>
        <p:spPr/>
        <p:txBody>
          <a:bodyPr>
            <a:normAutofit/>
          </a:bodyPr>
          <a:lstStyle/>
          <a:p>
            <a:pPr>
              <a:buNone/>
            </a:pPr>
            <a:r>
              <a:rPr lang="en-US" sz="2000" b="1" dirty="0"/>
              <a:t>1. Router link - advertises the existence of a router as a node</a:t>
            </a:r>
          </a:p>
          <a:p>
            <a:r>
              <a:rPr lang="en-US" sz="2000" dirty="0"/>
              <a:t>In addition to giving the address of the announcing router, this type of advertisement can define one or more types of links that connect the advertising router to other entities</a:t>
            </a:r>
          </a:p>
          <a:p>
            <a:pPr lvl="1"/>
            <a:r>
              <a:rPr lang="en-US" sz="2000" dirty="0"/>
              <a:t>A </a:t>
            </a:r>
            <a:r>
              <a:rPr lang="en-US" sz="2000" i="1" dirty="0"/>
              <a:t>transient link announces a link to a </a:t>
            </a:r>
            <a:r>
              <a:rPr lang="en-US" sz="2000" dirty="0"/>
              <a:t>transient network, a network that is connected to the rest of the networks by one or more routers</a:t>
            </a:r>
          </a:p>
          <a:p>
            <a:pPr lvl="2"/>
            <a:r>
              <a:rPr lang="en-US" sz="2000" dirty="0"/>
              <a:t>This type of advertisement should define the address of the transient network and the cost of the link</a:t>
            </a:r>
          </a:p>
          <a:p>
            <a:pPr lvl="1"/>
            <a:r>
              <a:rPr lang="en-US" sz="2000" dirty="0"/>
              <a:t>A </a:t>
            </a:r>
            <a:r>
              <a:rPr lang="en-US" sz="2000" i="1" dirty="0"/>
              <a:t>stub link </a:t>
            </a:r>
            <a:r>
              <a:rPr lang="en-US" sz="2000" dirty="0"/>
              <a:t>advertises a link to a stub network, a network that is not a through network</a:t>
            </a:r>
          </a:p>
          <a:p>
            <a:pPr lvl="2"/>
            <a:r>
              <a:rPr lang="en-US" sz="2000" dirty="0"/>
              <a:t>Again, the advertisement should define the address of the network and the cost</a:t>
            </a:r>
          </a:p>
          <a:p>
            <a:pPr lvl="1"/>
            <a:r>
              <a:rPr lang="en-US" sz="2000" dirty="0"/>
              <a:t>A </a:t>
            </a:r>
            <a:r>
              <a:rPr lang="en-US" sz="2000" i="1" dirty="0"/>
              <a:t>point-to-point link should define the address of </a:t>
            </a:r>
            <a:r>
              <a:rPr lang="en-US" sz="2000" dirty="0"/>
              <a:t>the router at the end of the point-to-point line and the cost to get there.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Link-State Advertisement</a:t>
            </a:r>
            <a:endParaRPr lang="en-US" dirty="0"/>
          </a:p>
        </p:txBody>
      </p:sp>
      <p:sp>
        <p:nvSpPr>
          <p:cNvPr id="3" name="Content Placeholder 2"/>
          <p:cNvSpPr>
            <a:spLocks noGrp="1"/>
          </p:cNvSpPr>
          <p:nvPr>
            <p:ph idx="1"/>
          </p:nvPr>
        </p:nvSpPr>
        <p:spPr/>
        <p:txBody>
          <a:bodyPr>
            <a:noAutofit/>
          </a:bodyPr>
          <a:lstStyle/>
          <a:p>
            <a:pPr>
              <a:buNone/>
            </a:pPr>
            <a:r>
              <a:rPr lang="en-US" sz="2000" b="1" dirty="0"/>
              <a:t>2. Network link - advertises the network as a node.</a:t>
            </a:r>
          </a:p>
          <a:p>
            <a:r>
              <a:rPr lang="en-US" sz="2000" dirty="0"/>
              <a:t>However, because a network cannot do announcements itself (it is a passive entity), one of the routers is assigned as the designated router and does the advertising</a:t>
            </a:r>
          </a:p>
          <a:p>
            <a:r>
              <a:rPr lang="en-US" sz="2000" dirty="0"/>
              <a:t>In addition to the address of the designated router, this type of LSP announces the IP address of all routers (including the designated router as a router and not as speaker of the network), but no cost is advertised because each router announces the cost to the network when it sends a router link advertisement.</a:t>
            </a:r>
          </a:p>
          <a:p>
            <a:pPr>
              <a:buNone/>
            </a:pPr>
            <a:r>
              <a:rPr lang="en-US" sz="2000" b="1" dirty="0"/>
              <a:t>3. Summary link to network -This is done by an area border router; it </a:t>
            </a:r>
            <a:r>
              <a:rPr lang="en-US" sz="2000" dirty="0"/>
              <a:t>advertises the summary of links collected by the backbone to an area or the summary of links collected by the area to the backbone</a:t>
            </a:r>
          </a:p>
          <a:p>
            <a:pPr lvl="1"/>
            <a:r>
              <a:rPr lang="en-US" sz="2000" dirty="0"/>
              <a:t>This type of information exchange is needed to glue the areas together.</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Link-State Advertisement</a:t>
            </a:r>
            <a:endParaRPr lang="en-US" dirty="0"/>
          </a:p>
        </p:txBody>
      </p:sp>
      <p:sp>
        <p:nvSpPr>
          <p:cNvPr id="3" name="Content Placeholder 2"/>
          <p:cNvSpPr>
            <a:spLocks noGrp="1"/>
          </p:cNvSpPr>
          <p:nvPr>
            <p:ph idx="1"/>
          </p:nvPr>
        </p:nvSpPr>
        <p:spPr/>
        <p:txBody>
          <a:bodyPr>
            <a:normAutofit/>
          </a:bodyPr>
          <a:lstStyle/>
          <a:p>
            <a:pPr>
              <a:buNone/>
            </a:pPr>
            <a:r>
              <a:rPr lang="en-US" b="1" dirty="0"/>
              <a:t>4. Summary link to AS - This is done by an AS router that advertises the </a:t>
            </a:r>
            <a:r>
              <a:rPr lang="en-US" dirty="0"/>
              <a:t>summary links from other ASs to the backbone area of the current AS, information which later can be disseminated to the areas so that they will know about the networks in other Ass</a:t>
            </a:r>
          </a:p>
          <a:p>
            <a:pPr>
              <a:buNone/>
            </a:pPr>
            <a:r>
              <a:rPr lang="en-US" b="1" dirty="0"/>
              <a:t>5. External link -This is also done by an AS router to announce the </a:t>
            </a:r>
            <a:r>
              <a:rPr lang="en-US" dirty="0"/>
              <a:t>existence of a single network outside the AS to the backbone area to be disseminated into the areas.</a:t>
            </a:r>
          </a:p>
          <a:p>
            <a:endParaRPr lang="en-US" dirty="0"/>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Link-State Advertisement</a:t>
            </a:r>
            <a:endParaRPr lang="en-US" dirty="0"/>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srcRect/>
          <a:stretch>
            <a:fillRect/>
          </a:stretch>
        </p:blipFill>
        <p:spPr bwMode="auto">
          <a:xfrm>
            <a:off x="445793" y="1295400"/>
            <a:ext cx="7402807" cy="4876800"/>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OSPF Implementation</a:t>
            </a:r>
            <a:endParaRPr lang="en-US" dirty="0"/>
          </a:p>
        </p:txBody>
      </p:sp>
      <p:sp>
        <p:nvSpPr>
          <p:cNvPr id="3" name="Content Placeholder 2"/>
          <p:cNvSpPr>
            <a:spLocks noGrp="1"/>
          </p:cNvSpPr>
          <p:nvPr>
            <p:ph idx="1"/>
          </p:nvPr>
        </p:nvSpPr>
        <p:spPr/>
        <p:txBody>
          <a:bodyPr>
            <a:normAutofit/>
          </a:bodyPr>
          <a:lstStyle/>
          <a:p>
            <a:r>
              <a:rPr lang="en-US" dirty="0"/>
              <a:t>OSPF is implemented as a program in the network layer that uses the service of the IP for propagation.</a:t>
            </a:r>
          </a:p>
          <a:p>
            <a:r>
              <a:rPr lang="en-US" dirty="0"/>
              <a:t>An IP datagram that carries a message from OSPF sets the value of the protocol field to 89.</a:t>
            </a:r>
          </a:p>
          <a:p>
            <a:r>
              <a:rPr lang="en-US" dirty="0"/>
              <a:t>This means that, although OSPF is a routing protocol to help IP to route its </a:t>
            </a:r>
            <a:r>
              <a:rPr lang="en-US" dirty="0" err="1"/>
              <a:t>datagrams</a:t>
            </a:r>
            <a:r>
              <a:rPr lang="en-US" dirty="0"/>
              <a:t> inside an AS, the OSPF messages are encapsulated inside </a:t>
            </a:r>
            <a:r>
              <a:rPr lang="en-US" dirty="0" err="1"/>
              <a:t>datagrams</a:t>
            </a:r>
            <a:r>
              <a:rPr lang="en-US" dirty="0"/>
              <a:t>.</a:t>
            </a:r>
          </a:p>
          <a:p>
            <a:r>
              <a:rPr lang="en-US" dirty="0"/>
              <a:t>OSPF has gone through two versions: version 1 and version 2.</a:t>
            </a:r>
          </a:p>
          <a:p>
            <a:pPr lvl="1"/>
            <a:r>
              <a:rPr lang="en-US" dirty="0"/>
              <a:t> Most implementations use version 2.</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OSPF Messages</a:t>
            </a:r>
            <a:endParaRPr lang="en-US" dirty="0"/>
          </a:p>
        </p:txBody>
      </p:sp>
      <p:sp>
        <p:nvSpPr>
          <p:cNvPr id="3" name="Content Placeholder 2"/>
          <p:cNvSpPr>
            <a:spLocks noGrp="1"/>
          </p:cNvSpPr>
          <p:nvPr>
            <p:ph idx="1"/>
          </p:nvPr>
        </p:nvSpPr>
        <p:spPr>
          <a:xfrm>
            <a:off x="198303" y="1345139"/>
            <a:ext cx="8780444" cy="1398061"/>
          </a:xfrm>
        </p:spPr>
        <p:txBody>
          <a:bodyPr>
            <a:normAutofit fontScale="85000" lnSpcReduction="20000"/>
          </a:bodyPr>
          <a:lstStyle/>
          <a:p>
            <a:r>
              <a:rPr lang="en-US" dirty="0"/>
              <a:t>OSPF is a very complex protocol; it uses five different types of messages</a:t>
            </a:r>
          </a:p>
          <a:p>
            <a:r>
              <a:rPr lang="en-US" dirty="0"/>
              <a:t>OSPF common header format (which is used in all messages) and the link-state general header (which is used in some messages)</a:t>
            </a:r>
          </a:p>
        </p:txBody>
      </p:sp>
      <p:pic>
        <p:nvPicPr>
          <p:cNvPr id="26626" name="Picture 2"/>
          <p:cNvPicPr>
            <a:picLocks noChangeAspect="1" noChangeArrowheads="1"/>
          </p:cNvPicPr>
          <p:nvPr/>
        </p:nvPicPr>
        <p:blipFill>
          <a:blip r:embed="rId2"/>
          <a:srcRect/>
          <a:stretch>
            <a:fillRect/>
          </a:stretch>
        </p:blipFill>
        <p:spPr bwMode="auto">
          <a:xfrm>
            <a:off x="228600" y="2819400"/>
            <a:ext cx="4505915" cy="1981200"/>
          </a:xfrm>
          <a:prstGeom prst="rect">
            <a:avLst/>
          </a:prstGeom>
          <a:noFill/>
          <a:ln w="9525">
            <a:noFill/>
            <a:miter lim="800000"/>
            <a:headEnd/>
            <a:tailEnd/>
          </a:ln>
          <a:effectLst/>
        </p:spPr>
      </p:pic>
      <p:pic>
        <p:nvPicPr>
          <p:cNvPr id="26627" name="Picture 3"/>
          <p:cNvPicPr>
            <a:picLocks noChangeAspect="1" noChangeArrowheads="1"/>
          </p:cNvPicPr>
          <p:nvPr/>
        </p:nvPicPr>
        <p:blipFill>
          <a:blip r:embed="rId3"/>
          <a:srcRect/>
          <a:stretch>
            <a:fillRect/>
          </a:stretch>
        </p:blipFill>
        <p:spPr bwMode="auto">
          <a:xfrm>
            <a:off x="4724400" y="2967038"/>
            <a:ext cx="4081805" cy="1616062"/>
          </a:xfrm>
          <a:prstGeom prst="rect">
            <a:avLst/>
          </a:prstGeom>
          <a:noFill/>
          <a:ln w="9525">
            <a:noFill/>
            <a:miter lim="800000"/>
            <a:headEnd/>
            <a:tailEnd/>
          </a:ln>
          <a:effectLst/>
        </p:spPr>
      </p:pic>
      <p:pic>
        <p:nvPicPr>
          <p:cNvPr id="26628" name="Picture 4"/>
          <p:cNvPicPr>
            <a:picLocks noChangeAspect="1" noChangeArrowheads="1"/>
          </p:cNvPicPr>
          <p:nvPr/>
        </p:nvPicPr>
        <p:blipFill>
          <a:blip r:embed="rId4"/>
          <a:srcRect/>
          <a:stretch>
            <a:fillRect/>
          </a:stretch>
        </p:blipFill>
        <p:spPr bwMode="auto">
          <a:xfrm>
            <a:off x="2149061" y="5029200"/>
            <a:ext cx="4099339" cy="1219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Prefix Length: Slash Notation</a:t>
            </a:r>
            <a:endParaRPr lang="en-US" dirty="0"/>
          </a:p>
        </p:txBody>
      </p:sp>
      <p:sp>
        <p:nvSpPr>
          <p:cNvPr id="3" name="Content Placeholder 2"/>
          <p:cNvSpPr>
            <a:spLocks noGrp="1"/>
          </p:cNvSpPr>
          <p:nvPr>
            <p:ph idx="1"/>
          </p:nvPr>
        </p:nvSpPr>
        <p:spPr/>
        <p:txBody>
          <a:bodyPr>
            <a:normAutofit/>
          </a:bodyPr>
          <a:lstStyle/>
          <a:p>
            <a:r>
              <a:rPr lang="en-US" dirty="0"/>
              <a:t>how to find the prefix length if an address is given?</a:t>
            </a:r>
          </a:p>
          <a:p>
            <a:r>
              <a:rPr lang="en-US" dirty="0"/>
              <a:t>Because the prefix length is not inherent in the address, we need to separately give the length of the prefix. </a:t>
            </a:r>
          </a:p>
          <a:p>
            <a:pPr lvl="1"/>
            <a:r>
              <a:rPr lang="en-US" dirty="0"/>
              <a:t>the prefix length, </a:t>
            </a:r>
            <a:r>
              <a:rPr lang="en-US" i="1" dirty="0"/>
              <a:t>n, is added to the address, separated by a slash.</a:t>
            </a:r>
          </a:p>
          <a:p>
            <a:r>
              <a:rPr lang="en-US" dirty="0"/>
              <a:t>The notation is informally referred to as </a:t>
            </a:r>
            <a:r>
              <a:rPr lang="en-US" i="1" dirty="0"/>
              <a:t>slash notation and formally as </a:t>
            </a:r>
            <a:r>
              <a:rPr lang="en-US" b="1" dirty="0"/>
              <a:t>classless </a:t>
            </a:r>
            <a:r>
              <a:rPr lang="en-US" b="1" dirty="0" err="1"/>
              <a:t>interdomain</a:t>
            </a:r>
            <a:r>
              <a:rPr lang="en-US" b="1" dirty="0"/>
              <a:t> routing (CIDR, pronounced cider) strategy.</a:t>
            </a:r>
            <a:endParaRPr lang="en-US" dirty="0"/>
          </a:p>
        </p:txBody>
      </p:sp>
      <p:pic>
        <p:nvPicPr>
          <p:cNvPr id="262146" name="Picture 2"/>
          <p:cNvPicPr>
            <a:picLocks noChangeAspect="1" noChangeArrowheads="1"/>
          </p:cNvPicPr>
          <p:nvPr/>
        </p:nvPicPr>
        <p:blipFill>
          <a:blip r:embed="rId2"/>
          <a:srcRect/>
          <a:stretch>
            <a:fillRect/>
          </a:stretch>
        </p:blipFill>
        <p:spPr bwMode="auto">
          <a:xfrm>
            <a:off x="228600" y="4572000"/>
            <a:ext cx="8128747" cy="1371600"/>
          </a:xfrm>
          <a:prstGeom prst="rect">
            <a:avLst/>
          </a:prstGeom>
          <a:noFill/>
          <a:ln w="9525">
            <a:noFill/>
            <a:miter lim="800000"/>
            <a:headEnd/>
            <a:tailEnd/>
          </a:ln>
          <a:effec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OSPF Messages</a:t>
            </a:r>
            <a:endParaRPr lang="en-US" dirty="0"/>
          </a:p>
        </p:txBody>
      </p:sp>
      <p:sp>
        <p:nvSpPr>
          <p:cNvPr id="3" name="Content Placeholder 2"/>
          <p:cNvSpPr>
            <a:spLocks noGrp="1"/>
          </p:cNvSpPr>
          <p:nvPr>
            <p:ph idx="1"/>
          </p:nvPr>
        </p:nvSpPr>
        <p:spPr>
          <a:xfrm>
            <a:off x="198303" y="1345139"/>
            <a:ext cx="4449897" cy="4523955"/>
          </a:xfrm>
        </p:spPr>
        <p:txBody>
          <a:bodyPr>
            <a:noAutofit/>
          </a:bodyPr>
          <a:lstStyle/>
          <a:p>
            <a:pPr>
              <a:buNone/>
            </a:pPr>
            <a:r>
              <a:rPr lang="en-US" sz="2000" dirty="0"/>
              <a:t>Five message types used in OSPF</a:t>
            </a:r>
          </a:p>
          <a:p>
            <a:r>
              <a:rPr lang="en-US" sz="2000" dirty="0"/>
              <a:t>The </a:t>
            </a:r>
            <a:r>
              <a:rPr lang="en-US" sz="2000" i="1" dirty="0"/>
              <a:t>hello message (type 1) is used by a router to introduce itself to </a:t>
            </a:r>
            <a:r>
              <a:rPr lang="en-US" sz="2000" dirty="0"/>
              <a:t>the neighbors and announces all neighbors that it already knows. </a:t>
            </a:r>
          </a:p>
          <a:p>
            <a:r>
              <a:rPr lang="en-US" sz="2000" dirty="0"/>
              <a:t>The </a:t>
            </a:r>
            <a:r>
              <a:rPr lang="en-US" sz="2000" i="1" dirty="0"/>
              <a:t>database description message (type 2) is normally sent in response to the </a:t>
            </a:r>
            <a:r>
              <a:rPr lang="en-US" sz="2000" dirty="0"/>
              <a:t>hello message to allow a newly joined router to acquire the full LSDB</a:t>
            </a:r>
          </a:p>
          <a:p>
            <a:r>
              <a:rPr lang="en-US" sz="2000" dirty="0"/>
              <a:t>The </a:t>
            </a:r>
            <a:r>
              <a:rPr lang="en-US" sz="2000" i="1" dirty="0"/>
              <a:t>link-state request message (type 3) is sent by a router that needs information </a:t>
            </a:r>
            <a:r>
              <a:rPr lang="en-US" sz="2000" dirty="0"/>
              <a:t>about a specific LS</a:t>
            </a:r>
          </a:p>
        </p:txBody>
      </p:sp>
      <p:pic>
        <p:nvPicPr>
          <p:cNvPr id="27650" name="Picture 2"/>
          <p:cNvPicPr>
            <a:picLocks noChangeAspect="1" noChangeArrowheads="1"/>
          </p:cNvPicPr>
          <p:nvPr/>
        </p:nvPicPr>
        <p:blipFill>
          <a:blip r:embed="rId2"/>
          <a:srcRect/>
          <a:stretch>
            <a:fillRect/>
          </a:stretch>
        </p:blipFill>
        <p:spPr bwMode="auto">
          <a:xfrm>
            <a:off x="5257800" y="1219200"/>
            <a:ext cx="3886200" cy="2043112"/>
          </a:xfrm>
          <a:prstGeom prst="rect">
            <a:avLst/>
          </a:prstGeom>
          <a:noFill/>
          <a:ln w="9525">
            <a:noFill/>
            <a:miter lim="800000"/>
            <a:headEnd/>
            <a:tailEnd/>
          </a:ln>
          <a:effectLst/>
        </p:spPr>
      </p:pic>
      <p:pic>
        <p:nvPicPr>
          <p:cNvPr id="27651" name="Picture 3"/>
          <p:cNvPicPr>
            <a:picLocks noChangeAspect="1" noChangeArrowheads="1"/>
          </p:cNvPicPr>
          <p:nvPr/>
        </p:nvPicPr>
        <p:blipFill>
          <a:blip r:embed="rId3"/>
          <a:srcRect/>
          <a:stretch>
            <a:fillRect/>
          </a:stretch>
        </p:blipFill>
        <p:spPr bwMode="auto">
          <a:xfrm>
            <a:off x="5410201" y="3276600"/>
            <a:ext cx="3733800" cy="1783080"/>
          </a:xfrm>
          <a:prstGeom prst="rect">
            <a:avLst/>
          </a:prstGeom>
          <a:noFill/>
          <a:ln w="9525">
            <a:noFill/>
            <a:miter lim="800000"/>
            <a:headEnd/>
            <a:tailEnd/>
          </a:ln>
          <a:effectLst/>
        </p:spPr>
      </p:pic>
      <p:pic>
        <p:nvPicPr>
          <p:cNvPr id="27652" name="Picture 4"/>
          <p:cNvPicPr>
            <a:picLocks noChangeAspect="1" noChangeArrowheads="1"/>
          </p:cNvPicPr>
          <p:nvPr/>
        </p:nvPicPr>
        <p:blipFill>
          <a:blip r:embed="rId4"/>
          <a:srcRect/>
          <a:stretch>
            <a:fillRect/>
          </a:stretch>
        </p:blipFill>
        <p:spPr bwMode="auto">
          <a:xfrm>
            <a:off x="5715001" y="5181600"/>
            <a:ext cx="3429000" cy="1258584"/>
          </a:xfrm>
          <a:prstGeom prst="rect">
            <a:avLst/>
          </a:prstGeom>
          <a:noFill/>
          <a:ln w="9525">
            <a:noFill/>
            <a:miter lim="800000"/>
            <a:headEnd/>
            <a:tailEnd/>
          </a:ln>
          <a:effec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OSPF Messages</a:t>
            </a:r>
            <a:endParaRPr lang="en-US" dirty="0"/>
          </a:p>
        </p:txBody>
      </p:sp>
      <p:sp>
        <p:nvSpPr>
          <p:cNvPr id="3" name="Content Placeholder 2"/>
          <p:cNvSpPr>
            <a:spLocks noGrp="1"/>
          </p:cNvSpPr>
          <p:nvPr>
            <p:ph idx="1"/>
          </p:nvPr>
        </p:nvSpPr>
        <p:spPr>
          <a:xfrm>
            <a:off x="198303" y="1345139"/>
            <a:ext cx="4068897" cy="4523955"/>
          </a:xfrm>
        </p:spPr>
        <p:txBody>
          <a:bodyPr/>
          <a:lstStyle/>
          <a:p>
            <a:r>
              <a:rPr lang="en-US" sz="2000" dirty="0"/>
              <a:t>The </a:t>
            </a:r>
            <a:r>
              <a:rPr lang="en-US" sz="2000" i="1" dirty="0"/>
              <a:t>link-state update message (type 4) is the main </a:t>
            </a:r>
            <a:r>
              <a:rPr lang="en-US" sz="2000" dirty="0"/>
              <a:t>OSPF message used for building the LSDB</a:t>
            </a:r>
          </a:p>
          <a:p>
            <a:pPr lvl="1"/>
            <a:r>
              <a:rPr lang="en-US" sz="2000" dirty="0"/>
              <a:t>This message, in fact, has five different versions (router link, network link, summary link to network, summary link to AS border router, and external link), </a:t>
            </a:r>
          </a:p>
          <a:p>
            <a:r>
              <a:rPr lang="en-US" sz="2000" dirty="0"/>
              <a:t>The </a:t>
            </a:r>
            <a:r>
              <a:rPr lang="en-US" sz="2000" i="1" dirty="0"/>
              <a:t>link-state acknowledgment message (type 5) is used to </a:t>
            </a:r>
            <a:r>
              <a:rPr lang="en-US" sz="2000" dirty="0"/>
              <a:t>create reliability in OSPF</a:t>
            </a:r>
          </a:p>
          <a:p>
            <a:pPr lvl="1"/>
            <a:r>
              <a:rPr lang="en-US" sz="2000" dirty="0"/>
              <a:t> each router that receives a link-state update message needs to acknowledge it.</a:t>
            </a:r>
          </a:p>
          <a:p>
            <a:endParaRPr lang="en-US" sz="2000" dirty="0"/>
          </a:p>
          <a:p>
            <a:endParaRPr lang="en-US" dirty="0"/>
          </a:p>
        </p:txBody>
      </p:sp>
      <p:pic>
        <p:nvPicPr>
          <p:cNvPr id="28675" name="Picture 3"/>
          <p:cNvPicPr>
            <a:picLocks noChangeAspect="1" noChangeArrowheads="1"/>
          </p:cNvPicPr>
          <p:nvPr/>
        </p:nvPicPr>
        <p:blipFill>
          <a:blip r:embed="rId2"/>
          <a:srcRect/>
          <a:stretch>
            <a:fillRect/>
          </a:stretch>
        </p:blipFill>
        <p:spPr bwMode="auto">
          <a:xfrm>
            <a:off x="4485762" y="1228725"/>
            <a:ext cx="4629663" cy="2962275"/>
          </a:xfrm>
          <a:prstGeom prst="rect">
            <a:avLst/>
          </a:prstGeom>
          <a:noFill/>
          <a:ln w="9525">
            <a:noFill/>
            <a:miter lim="800000"/>
            <a:headEnd/>
            <a:tailEnd/>
          </a:ln>
          <a:effectLst/>
        </p:spPr>
      </p:pic>
      <p:pic>
        <p:nvPicPr>
          <p:cNvPr id="28676" name="Picture 4"/>
          <p:cNvPicPr>
            <a:picLocks noChangeAspect="1" noChangeArrowheads="1"/>
          </p:cNvPicPr>
          <p:nvPr/>
        </p:nvPicPr>
        <p:blipFill>
          <a:blip r:embed="rId3"/>
          <a:srcRect/>
          <a:stretch>
            <a:fillRect/>
          </a:stretch>
        </p:blipFill>
        <p:spPr bwMode="auto">
          <a:xfrm>
            <a:off x="4270728" y="4267200"/>
            <a:ext cx="4701822" cy="1600200"/>
          </a:xfrm>
          <a:prstGeom prst="rect">
            <a:avLst/>
          </a:prstGeom>
          <a:noFill/>
          <a:ln w="9525">
            <a:noFill/>
            <a:miter lim="800000"/>
            <a:headEnd/>
            <a:tailEnd/>
          </a:ln>
          <a:effec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Authentication</a:t>
            </a:r>
            <a:endParaRPr lang="en-US" dirty="0"/>
          </a:p>
        </p:txBody>
      </p:sp>
      <p:sp>
        <p:nvSpPr>
          <p:cNvPr id="3" name="Content Placeholder 2"/>
          <p:cNvSpPr>
            <a:spLocks noGrp="1"/>
          </p:cNvSpPr>
          <p:nvPr>
            <p:ph idx="1"/>
          </p:nvPr>
        </p:nvSpPr>
        <p:spPr/>
        <p:txBody>
          <a:bodyPr>
            <a:normAutofit/>
          </a:bodyPr>
          <a:lstStyle/>
          <a:p>
            <a:r>
              <a:rPr lang="en-US" dirty="0"/>
              <a:t>The OSPF common header has the provision for authentication of the message sender to prevents a malicious entity from sending OSPF messages to a router and causing the router to become part of the routing system to which it actually does not belong</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OSPF Algorithm</a:t>
            </a:r>
            <a:endParaRPr lang="en-US" dirty="0"/>
          </a:p>
        </p:txBody>
      </p:sp>
      <p:sp>
        <p:nvSpPr>
          <p:cNvPr id="3" name="Content Placeholder 2"/>
          <p:cNvSpPr>
            <a:spLocks noGrp="1"/>
          </p:cNvSpPr>
          <p:nvPr>
            <p:ph idx="1"/>
          </p:nvPr>
        </p:nvSpPr>
        <p:spPr/>
        <p:txBody>
          <a:bodyPr/>
          <a:lstStyle/>
          <a:p>
            <a:r>
              <a:rPr lang="en-US" dirty="0"/>
              <a:t>OSPF implements the link-state routing algorithm </a:t>
            </a:r>
          </a:p>
          <a:p>
            <a:r>
              <a:rPr lang="en-US" dirty="0"/>
              <a:t>Some changes and augmentations need to be added to the algorithm:</a:t>
            </a:r>
          </a:p>
          <a:p>
            <a:pPr lvl="1"/>
            <a:r>
              <a:rPr lang="en-US" dirty="0"/>
              <a:t>After each router has created the shortest-path tree, the algorithm needs to use it to create the corresponding routing algorithm.</a:t>
            </a:r>
          </a:p>
          <a:p>
            <a:pPr lvl="1"/>
            <a:r>
              <a:rPr lang="en-US" dirty="0"/>
              <a:t>The algorithm needs to be augmented to handle sending and receiving all five types of messages.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Performance</a:t>
            </a:r>
            <a:endParaRPr lang="en-US" dirty="0"/>
          </a:p>
        </p:txBody>
      </p:sp>
      <p:sp>
        <p:nvSpPr>
          <p:cNvPr id="3" name="Content Placeholder 2"/>
          <p:cNvSpPr>
            <a:spLocks noGrp="1"/>
          </p:cNvSpPr>
          <p:nvPr>
            <p:ph idx="1"/>
          </p:nvPr>
        </p:nvSpPr>
        <p:spPr/>
        <p:txBody>
          <a:bodyPr>
            <a:normAutofit/>
          </a:bodyPr>
          <a:lstStyle/>
          <a:p>
            <a:r>
              <a:rPr lang="en-US" sz="2000" dirty="0"/>
              <a:t>Update messages - The link-state messages in OSPF have a somewhat complex format</a:t>
            </a:r>
          </a:p>
          <a:p>
            <a:pPr lvl="1"/>
            <a:r>
              <a:rPr lang="en-US" sz="2000" dirty="0"/>
              <a:t>They also are flooded to the whole area</a:t>
            </a:r>
          </a:p>
          <a:p>
            <a:pPr lvl="1"/>
            <a:r>
              <a:rPr lang="en-US" sz="2000" dirty="0"/>
              <a:t>If the area is large, these messages may create heavy traffic and use a lot of bandwidth.</a:t>
            </a:r>
          </a:p>
          <a:p>
            <a:r>
              <a:rPr lang="en-US" sz="2000" dirty="0"/>
              <a:t>Convergence of forwarding tables. - When the flooding of LSPs is completed, each router can create its own shortest-path tree and forwarding table; convergence is fairly quick. However, each router needs to run the </a:t>
            </a:r>
            <a:r>
              <a:rPr lang="en-US" sz="2000" dirty="0" err="1"/>
              <a:t>Dijkstra’s</a:t>
            </a:r>
            <a:r>
              <a:rPr lang="en-US" sz="2000" dirty="0"/>
              <a:t> algorithm, which may take some time.</a:t>
            </a:r>
          </a:p>
          <a:p>
            <a:r>
              <a:rPr lang="en-US" sz="2000" dirty="0"/>
              <a:t>Robustness - The OSPF protocol is more robust than RIP because, after receiving the completed LSDB, each router is independent and does not depend on other routers in the area</a:t>
            </a:r>
          </a:p>
          <a:p>
            <a:pPr lvl="1"/>
            <a:r>
              <a:rPr lang="en-US" sz="2000" dirty="0"/>
              <a:t>Corruption or failure in one router does not affect other routers as seriously as in RIP.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a:t>Extracting Information from an Address</a:t>
            </a:r>
            <a:endParaRPr lang="en-US" sz="3600" dirty="0"/>
          </a:p>
        </p:txBody>
      </p:sp>
      <p:sp>
        <p:nvSpPr>
          <p:cNvPr id="3" name="Content Placeholder 2"/>
          <p:cNvSpPr>
            <a:spLocks noGrp="1"/>
          </p:cNvSpPr>
          <p:nvPr>
            <p:ph idx="1"/>
          </p:nvPr>
        </p:nvSpPr>
        <p:spPr/>
        <p:txBody>
          <a:bodyPr>
            <a:normAutofit/>
          </a:bodyPr>
          <a:lstStyle/>
          <a:p>
            <a:r>
              <a:rPr lang="en-US" dirty="0"/>
              <a:t>Given any address in the block, we normally like to know three pieces of information about the block to which the address belongs: </a:t>
            </a:r>
          </a:p>
          <a:p>
            <a:pPr lvl="1"/>
            <a:r>
              <a:rPr lang="en-US" dirty="0"/>
              <a:t>the number of addresses</a:t>
            </a:r>
          </a:p>
          <a:p>
            <a:pPr lvl="1"/>
            <a:r>
              <a:rPr lang="en-US" dirty="0"/>
              <a:t>the first address in the block -</a:t>
            </a:r>
            <a:r>
              <a:rPr lang="en-US" b="1" dirty="0"/>
              <a:t>keep the </a:t>
            </a:r>
            <a:r>
              <a:rPr lang="en-US" b="1" i="1" dirty="0"/>
              <a:t>n leftmost bits and set the (32 − n)</a:t>
            </a:r>
            <a:endParaRPr lang="en-US" dirty="0"/>
          </a:p>
          <a:p>
            <a:pPr lvl="1"/>
            <a:r>
              <a:rPr lang="en-US" dirty="0"/>
              <a:t>the last address-</a:t>
            </a:r>
            <a:r>
              <a:rPr lang="en-US" b="1" dirty="0"/>
              <a:t> keep the </a:t>
            </a:r>
            <a:r>
              <a:rPr lang="en-US" b="1" i="1" dirty="0"/>
              <a:t>n leftmost bits and set the (32 − n)</a:t>
            </a:r>
            <a:r>
              <a:rPr lang="en-US" dirty="0"/>
              <a:t> rightmost bits all to 0s rightmost bits all to 1s</a:t>
            </a:r>
          </a:p>
          <a:p>
            <a:r>
              <a:rPr lang="en-US" dirty="0"/>
              <a:t>Because the value of prefix length, </a:t>
            </a:r>
            <a:r>
              <a:rPr lang="en-US" i="1" dirty="0"/>
              <a:t>n, is given, we can easily find these three pieces of </a:t>
            </a:r>
            <a:r>
              <a:rPr lang="en-US" dirty="0"/>
              <a:t>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endParaRPr lang="en-US" dirty="0"/>
          </a:p>
        </p:txBody>
      </p:sp>
      <p:pic>
        <p:nvPicPr>
          <p:cNvPr id="263170" name="Picture 2"/>
          <p:cNvPicPr>
            <a:picLocks noChangeAspect="1" noChangeArrowheads="1"/>
          </p:cNvPicPr>
          <p:nvPr/>
        </p:nvPicPr>
        <p:blipFill>
          <a:blip r:embed="rId2"/>
          <a:srcRect/>
          <a:stretch>
            <a:fillRect/>
          </a:stretch>
        </p:blipFill>
        <p:spPr bwMode="auto">
          <a:xfrm>
            <a:off x="381000" y="1447800"/>
            <a:ext cx="7505700" cy="1181100"/>
          </a:xfrm>
          <a:prstGeom prst="rect">
            <a:avLst/>
          </a:prstGeom>
          <a:noFill/>
          <a:ln w="9525">
            <a:noFill/>
            <a:miter lim="800000"/>
            <a:headEnd/>
            <a:tailEnd/>
          </a:ln>
          <a:effectLst/>
        </p:spPr>
      </p:pic>
      <p:pic>
        <p:nvPicPr>
          <p:cNvPr id="263171" name="Picture 3"/>
          <p:cNvPicPr>
            <a:picLocks noChangeAspect="1" noChangeArrowheads="1"/>
          </p:cNvPicPr>
          <p:nvPr/>
        </p:nvPicPr>
        <p:blipFill>
          <a:blip r:embed="rId3"/>
          <a:srcRect/>
          <a:stretch>
            <a:fillRect/>
          </a:stretch>
        </p:blipFill>
        <p:spPr bwMode="auto">
          <a:xfrm>
            <a:off x="457200" y="2952750"/>
            <a:ext cx="7400925" cy="28384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Address Mask</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Another way to find the first and last addresses in the block is to use the address mask. </a:t>
            </a:r>
          </a:p>
          <a:p>
            <a:r>
              <a:rPr lang="en-US" dirty="0"/>
              <a:t>The address mask is a 32-bit number in which the </a:t>
            </a:r>
            <a:r>
              <a:rPr lang="en-US" i="1" dirty="0"/>
              <a:t>n leftmost </a:t>
            </a:r>
            <a:r>
              <a:rPr lang="en-US" dirty="0"/>
              <a:t>bits are set to 1s and the rest of the bits (32 − </a:t>
            </a:r>
            <a:r>
              <a:rPr lang="en-US" i="1" dirty="0"/>
              <a:t>n) are set to 0s. </a:t>
            </a:r>
          </a:p>
          <a:p>
            <a:r>
              <a:rPr lang="en-US" i="1" dirty="0"/>
              <a:t>A computer </a:t>
            </a:r>
            <a:r>
              <a:rPr lang="en-US" dirty="0"/>
              <a:t>can easily find the address mask because it is the complement of (2</a:t>
            </a:r>
            <a:r>
              <a:rPr lang="en-US" baseline="30000" dirty="0"/>
              <a:t>32−</a:t>
            </a:r>
            <a:r>
              <a:rPr lang="en-US" i="1" baseline="30000" dirty="0"/>
              <a:t>n </a:t>
            </a:r>
            <a:r>
              <a:rPr lang="en-US" i="1" dirty="0"/>
              <a:t>− 1).</a:t>
            </a:r>
          </a:p>
          <a:p>
            <a:r>
              <a:rPr lang="en-US" dirty="0"/>
              <a:t>The reason for defining a mask in this way is that it can be used by a computer program to extract the information in a block, using the three bitwise operations NOT, AND, and OR.</a:t>
            </a:r>
          </a:p>
          <a:p>
            <a:pPr>
              <a:buNone/>
            </a:pPr>
            <a:r>
              <a:rPr lang="en-US" b="1" dirty="0"/>
              <a:t>1. The number of addresses in the block </a:t>
            </a:r>
            <a:r>
              <a:rPr lang="en-US" b="1" i="1" dirty="0"/>
              <a:t>N = NOT (Mask) + 1.</a:t>
            </a:r>
          </a:p>
          <a:p>
            <a:pPr>
              <a:buNone/>
            </a:pPr>
            <a:r>
              <a:rPr lang="en-US" b="1" dirty="0"/>
              <a:t>2. The first address in the block = (Any address in the block) AND (Mask).</a:t>
            </a:r>
          </a:p>
          <a:p>
            <a:pPr>
              <a:buNone/>
            </a:pPr>
            <a:r>
              <a:rPr lang="en-US" b="1" dirty="0"/>
              <a:t>3. The last address in the block = (Any address in the block) OR [(NOT </a:t>
            </a:r>
            <a:r>
              <a:rPr lang="en-US" dirty="0"/>
              <a:t>(Mask)].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C20D-174A-A600-B029-4A01F36B90F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BD4065-EDFD-F541-33B6-B906F97BB0C0}"/>
              </a:ext>
            </a:extLst>
          </p:cNvPr>
          <p:cNvSpPr>
            <a:spLocks noGrp="1"/>
          </p:cNvSpPr>
          <p:nvPr>
            <p:ph idx="1"/>
          </p:nvPr>
        </p:nvSpPr>
        <p:spPr/>
        <p:txBody>
          <a:bodyPr>
            <a:normAutofit fontScale="92500" lnSpcReduction="20000"/>
          </a:bodyPr>
          <a:lstStyle/>
          <a:p>
            <a:pPr>
              <a:buNone/>
            </a:pPr>
            <a:r>
              <a:rPr lang="en-US" b="1" dirty="0"/>
              <a:t>Imagine a city with streets and house numbers.</a:t>
            </a:r>
            <a:endParaRPr lang="en-US" dirty="0"/>
          </a:p>
          <a:p>
            <a:pPr>
              <a:buFont typeface="Arial" panose="020B0604020202020204" pitchFamily="34" charset="0"/>
              <a:buChar char="•"/>
            </a:pPr>
            <a:r>
              <a:rPr lang="en-US" dirty="0"/>
              <a:t>The </a:t>
            </a:r>
            <a:r>
              <a:rPr lang="en-US" b="1" dirty="0"/>
              <a:t>street name</a:t>
            </a:r>
            <a:r>
              <a:rPr lang="en-US" dirty="0"/>
              <a:t> is like the </a:t>
            </a:r>
            <a:r>
              <a:rPr lang="en-US" b="1" dirty="0"/>
              <a:t>network</a:t>
            </a:r>
            <a:r>
              <a:rPr lang="en-US" dirty="0"/>
              <a:t>.</a:t>
            </a:r>
          </a:p>
          <a:p>
            <a:pPr>
              <a:buFont typeface="Arial" panose="020B0604020202020204" pitchFamily="34" charset="0"/>
              <a:buChar char="•"/>
            </a:pPr>
            <a:r>
              <a:rPr lang="en-US" dirty="0"/>
              <a:t>The </a:t>
            </a:r>
            <a:r>
              <a:rPr lang="en-US" b="1" dirty="0"/>
              <a:t>house number</a:t>
            </a:r>
            <a:r>
              <a:rPr lang="en-US" dirty="0"/>
              <a:t> is like the </a:t>
            </a:r>
            <a:r>
              <a:rPr lang="en-US" b="1" dirty="0"/>
              <a:t>host</a:t>
            </a:r>
            <a:r>
              <a:rPr lang="en-US" dirty="0"/>
              <a:t>.</a:t>
            </a:r>
          </a:p>
          <a:p>
            <a:pPr>
              <a:buNone/>
            </a:pPr>
            <a:r>
              <a:rPr lang="en-US" dirty="0"/>
              <a:t>Now, if you want to deliver a letter:</a:t>
            </a:r>
          </a:p>
          <a:p>
            <a:pPr>
              <a:buFont typeface="Arial" panose="020B0604020202020204" pitchFamily="34" charset="0"/>
              <a:buChar char="•"/>
            </a:pPr>
            <a:r>
              <a:rPr lang="en-US" dirty="0"/>
              <a:t>First, you find the correct </a:t>
            </a:r>
            <a:r>
              <a:rPr lang="en-US" b="1" dirty="0"/>
              <a:t>street</a:t>
            </a:r>
            <a:r>
              <a:rPr lang="en-US" dirty="0"/>
              <a:t> (network).</a:t>
            </a:r>
          </a:p>
          <a:p>
            <a:pPr>
              <a:buFont typeface="Arial" panose="020B0604020202020204" pitchFamily="34" charset="0"/>
              <a:buChar char="•"/>
            </a:pPr>
            <a:r>
              <a:rPr lang="en-US" dirty="0"/>
              <a:t>Then, you find the </a:t>
            </a:r>
            <a:r>
              <a:rPr lang="en-US" b="1" dirty="0"/>
              <a:t>house number</a:t>
            </a:r>
            <a:r>
              <a:rPr lang="en-US" dirty="0"/>
              <a:t> (host) on that street.</a:t>
            </a:r>
          </a:p>
          <a:p>
            <a:pPr>
              <a:buNone/>
            </a:pPr>
            <a:r>
              <a:rPr lang="en-US" dirty="0"/>
              <a:t>The </a:t>
            </a:r>
            <a:r>
              <a:rPr lang="en-US" b="1" dirty="0"/>
              <a:t>address mask</a:t>
            </a:r>
            <a:r>
              <a:rPr lang="en-US" dirty="0"/>
              <a:t> is like a </a:t>
            </a:r>
            <a:r>
              <a:rPr lang="en-US" b="1" dirty="0"/>
              <a:t>rule</a:t>
            </a:r>
            <a:r>
              <a:rPr lang="en-US" dirty="0"/>
              <a:t> that tells you:</a:t>
            </a:r>
            <a:br>
              <a:rPr lang="en-US" dirty="0"/>
            </a:br>
            <a:r>
              <a:rPr lang="en-US" b="1" dirty="0"/>
              <a:t>"Only look at the street name first; ignore the house number until you are on the right street."</a:t>
            </a:r>
            <a:endParaRPr lang="en-US" dirty="0"/>
          </a:p>
          <a:p>
            <a:r>
              <a:rPr lang="en-US" dirty="0"/>
              <a:t>Without this rule, you would waste time checking every house in the city!</a:t>
            </a:r>
          </a:p>
          <a:p>
            <a:endParaRPr lang="en-IN" dirty="0"/>
          </a:p>
        </p:txBody>
      </p:sp>
    </p:spTree>
    <p:extLst>
      <p:ext uri="{BB962C8B-B14F-4D97-AF65-F5344CB8AC3E}">
        <p14:creationId xmlns:p14="http://schemas.microsoft.com/office/powerpoint/2010/main" val="4274209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451B-A4F5-3071-91EC-C700E01720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50329F-DAA9-9576-112A-E432AD2DB0F8}"/>
              </a:ext>
            </a:extLst>
          </p:cNvPr>
          <p:cNvSpPr>
            <a:spLocks noGrp="1"/>
          </p:cNvSpPr>
          <p:nvPr>
            <p:ph idx="1"/>
          </p:nvPr>
        </p:nvSpPr>
        <p:spPr/>
        <p:txBody>
          <a:bodyPr/>
          <a:lstStyle/>
          <a:p>
            <a:endParaRPr lang="en-IN" dirty="0"/>
          </a:p>
        </p:txBody>
      </p:sp>
      <p:pic>
        <p:nvPicPr>
          <p:cNvPr id="1026" name="Picture 2" descr="Generated image">
            <a:extLst>
              <a:ext uri="{FF2B5EF4-FFF2-40B4-BE49-F238E27FC236}">
                <a16:creationId xmlns:a16="http://schemas.microsoft.com/office/drawing/2014/main" id="{98D1AB94-0F8B-B84A-4E18-9FFCD3582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4400"/>
            <a:ext cx="4800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37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Address Mask</a:t>
            </a:r>
            <a:endParaRPr lang="en-US" dirty="0"/>
          </a:p>
        </p:txBody>
      </p:sp>
      <p:sp>
        <p:nvSpPr>
          <p:cNvPr id="3" name="Content Placeholder 2"/>
          <p:cNvSpPr>
            <a:spLocks noGrp="1"/>
          </p:cNvSpPr>
          <p:nvPr>
            <p:ph idx="1"/>
          </p:nvPr>
        </p:nvSpPr>
        <p:spPr/>
        <p:txBody>
          <a:bodyPr>
            <a:normAutofit/>
          </a:bodyPr>
          <a:lstStyle/>
          <a:p>
            <a:r>
              <a:rPr lang="en-US" dirty="0"/>
              <a:t>repeat Example 1 using the mask. The mask in dotted-decimal notation is 256.256.256.224. The AND, OR, and NOT operations can be applied to individual bytes using calculators and applets at the book website.</a:t>
            </a:r>
          </a:p>
          <a:p>
            <a:r>
              <a:rPr lang="en-US" dirty="0"/>
              <a:t>Number of addresses in the block: </a:t>
            </a:r>
            <a:r>
              <a:rPr lang="en-US" i="1" dirty="0"/>
              <a:t>N = </a:t>
            </a:r>
            <a:r>
              <a:rPr lang="en-US" b="1" i="1" dirty="0"/>
              <a:t>NOT (mask) + 1 = 0.0.0.31 + 1 = </a:t>
            </a:r>
            <a:r>
              <a:rPr lang="en-US" dirty="0"/>
              <a:t>32 addresses</a:t>
            </a:r>
          </a:p>
          <a:p>
            <a:r>
              <a:rPr lang="en-US" dirty="0"/>
              <a:t>First address: First = (address) </a:t>
            </a:r>
            <a:r>
              <a:rPr lang="en-US" b="1" dirty="0"/>
              <a:t>AND (mask) = </a:t>
            </a:r>
            <a:r>
              <a:rPr lang="en-US" dirty="0"/>
              <a:t>167.199.170. 82</a:t>
            </a:r>
          </a:p>
          <a:p>
            <a:r>
              <a:rPr lang="en-US" dirty="0"/>
              <a:t>Last address: Last = (address) </a:t>
            </a:r>
            <a:r>
              <a:rPr lang="en-US" b="1" dirty="0"/>
              <a:t>OR (NOT mask) = </a:t>
            </a:r>
            <a:r>
              <a:rPr lang="en-US" dirty="0"/>
              <a:t>167.199.170. 255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Network Address</a:t>
            </a:r>
            <a:endParaRPr lang="en-US" dirty="0"/>
          </a:p>
        </p:txBody>
      </p:sp>
      <p:sp>
        <p:nvSpPr>
          <p:cNvPr id="3" name="Content Placeholder 2"/>
          <p:cNvSpPr>
            <a:spLocks noGrp="1"/>
          </p:cNvSpPr>
          <p:nvPr>
            <p:ph idx="1"/>
          </p:nvPr>
        </p:nvSpPr>
        <p:spPr>
          <a:xfrm>
            <a:off x="198303" y="1345139"/>
            <a:ext cx="8780444" cy="4979461"/>
          </a:xfrm>
        </p:spPr>
        <p:txBody>
          <a:bodyPr>
            <a:normAutofit fontScale="85000" lnSpcReduction="20000"/>
          </a:bodyPr>
          <a:lstStyle/>
          <a:p>
            <a:r>
              <a:rPr lang="en-US" dirty="0"/>
              <a:t>The preceding examples show that, given any address, we can find all information about the block. </a:t>
            </a:r>
          </a:p>
          <a:p>
            <a:r>
              <a:rPr lang="en-US" dirty="0"/>
              <a:t>The first address, the </a:t>
            </a:r>
            <a:r>
              <a:rPr lang="en-US" b="1" dirty="0"/>
              <a:t>network address, is </a:t>
            </a:r>
            <a:r>
              <a:rPr lang="en-US" dirty="0"/>
              <a:t>particularly important because it is used in routing a packet to its destination network. </a:t>
            </a:r>
          </a:p>
          <a:p>
            <a:r>
              <a:rPr lang="en-US" dirty="0"/>
              <a:t>For the moment, let us assume that an internet is made up of </a:t>
            </a:r>
            <a:r>
              <a:rPr lang="en-US" i="1" dirty="0"/>
              <a:t>m </a:t>
            </a:r>
            <a:r>
              <a:rPr lang="en-US" dirty="0"/>
              <a:t>networks and a router with </a:t>
            </a:r>
            <a:r>
              <a:rPr lang="en-US" i="1" dirty="0"/>
              <a:t>m interfaces. </a:t>
            </a:r>
          </a:p>
          <a:p>
            <a:pPr lvl="1"/>
            <a:r>
              <a:rPr lang="en-US" i="1" dirty="0"/>
              <a:t>When a packet arrives at the router </a:t>
            </a:r>
            <a:r>
              <a:rPr lang="en-US" dirty="0"/>
              <a:t>from any source host, the router needs to know to which network the packet should be sent and from which interface the packet should be sent out. </a:t>
            </a:r>
          </a:p>
          <a:p>
            <a:pPr lvl="1"/>
            <a:r>
              <a:rPr lang="en-US" dirty="0"/>
              <a:t>When the packet arrives at the network, it reaches its destination host using link layer addressing</a:t>
            </a:r>
          </a:p>
          <a:p>
            <a:r>
              <a:rPr lang="en-US" dirty="0"/>
              <a:t>After the network address has been found, the router consults its forwarding table to find the corresponding interface from which the packet should be sent out.</a:t>
            </a:r>
          </a:p>
          <a:p>
            <a:r>
              <a:rPr lang="en-US" dirty="0"/>
              <a:t>The network address is the identifier of the network; each network is identified by its network address.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C7C3-A197-42B0-B1CC-A8ED02867A80}"/>
              </a:ext>
            </a:extLst>
          </p:cNvPr>
          <p:cNvSpPr>
            <a:spLocks noGrp="1"/>
          </p:cNvSpPr>
          <p:nvPr>
            <p:ph type="title"/>
          </p:nvPr>
        </p:nvSpPr>
        <p:spPr/>
        <p:txBody>
          <a:bodyPr/>
          <a:lstStyle/>
          <a:p>
            <a:r>
              <a:rPr lang="en-US" dirty="0"/>
              <a:t>Outline of Unit-3</a:t>
            </a:r>
          </a:p>
        </p:txBody>
      </p:sp>
      <p:sp>
        <p:nvSpPr>
          <p:cNvPr id="3" name="Content Placeholder 2">
            <a:extLst>
              <a:ext uri="{FF2B5EF4-FFF2-40B4-BE49-F238E27FC236}">
                <a16:creationId xmlns:a16="http://schemas.microsoft.com/office/drawing/2014/main" id="{A3C4C88A-1E58-4F30-AC74-719E4F1321B1}"/>
              </a:ext>
            </a:extLst>
          </p:cNvPr>
          <p:cNvSpPr>
            <a:spLocks noGrp="1"/>
          </p:cNvSpPr>
          <p:nvPr>
            <p:ph idx="1"/>
          </p:nvPr>
        </p:nvSpPr>
        <p:spPr/>
        <p:txBody>
          <a:bodyPr>
            <a:noAutofit/>
          </a:bodyPr>
          <a:lstStyle/>
          <a:p>
            <a:r>
              <a:rPr lang="en-IN" sz="2000" b="1" dirty="0"/>
              <a:t>Network Layer</a:t>
            </a:r>
            <a:r>
              <a:rPr lang="en-IN" sz="2000" dirty="0"/>
              <a:t>: Internet Protocol Version 4</a:t>
            </a:r>
          </a:p>
          <a:p>
            <a:pPr lvl="1"/>
            <a:r>
              <a:rPr lang="en-IN" sz="1600" dirty="0"/>
              <a:t>IPv4 Addressing</a:t>
            </a:r>
          </a:p>
          <a:p>
            <a:pPr lvl="1"/>
            <a:r>
              <a:rPr lang="en-IN" sz="2000" dirty="0"/>
              <a:t>Main and Auxiliary protocols</a:t>
            </a:r>
            <a:endParaRPr lang="en-US" sz="2000" dirty="0"/>
          </a:p>
          <a:p>
            <a:r>
              <a:rPr lang="en-IN" sz="2000" b="1" dirty="0"/>
              <a:t>Routing Algorithms: </a:t>
            </a:r>
          </a:p>
          <a:p>
            <a:pPr lvl="1"/>
            <a:r>
              <a:rPr lang="en-IN" sz="2000" dirty="0"/>
              <a:t>Distance-Vector(DV) Routing</a:t>
            </a:r>
          </a:p>
          <a:p>
            <a:pPr lvl="1"/>
            <a:r>
              <a:rPr lang="en-IN" sz="2000" dirty="0"/>
              <a:t>Link-State Routing</a:t>
            </a:r>
          </a:p>
          <a:p>
            <a:pPr lvl="1"/>
            <a:r>
              <a:rPr lang="en-IN" sz="2000" dirty="0" err="1"/>
              <a:t>Unicast</a:t>
            </a:r>
            <a:r>
              <a:rPr lang="en-IN" sz="2000" dirty="0"/>
              <a:t> Routing Protocols</a:t>
            </a:r>
          </a:p>
          <a:p>
            <a:pPr lvl="2"/>
            <a:r>
              <a:rPr lang="en-IN" sz="2000" dirty="0"/>
              <a:t>Internet Structure</a:t>
            </a:r>
          </a:p>
          <a:p>
            <a:pPr lvl="2"/>
            <a:r>
              <a:rPr lang="en-IN" sz="2000" dirty="0"/>
              <a:t>Routing Information Protocol</a:t>
            </a:r>
          </a:p>
          <a:p>
            <a:pPr lvl="2"/>
            <a:r>
              <a:rPr lang="en-IN" sz="2000" dirty="0"/>
              <a:t>Open Shortest Path First</a:t>
            </a:r>
          </a:p>
          <a:p>
            <a:pPr lvl="2"/>
            <a:r>
              <a:rPr lang="en-IN" sz="2000" dirty="0"/>
              <a:t>Border Gateway Protocol version 4</a:t>
            </a:r>
            <a:endParaRPr lang="en-US" sz="2000" dirty="0"/>
          </a:p>
          <a:p>
            <a:endParaRPr lang="en-US" sz="2000" dirty="0"/>
          </a:p>
        </p:txBody>
      </p:sp>
    </p:spTree>
    <p:extLst>
      <p:ext uri="{BB962C8B-B14F-4D97-AF65-F5344CB8AC3E}">
        <p14:creationId xmlns:p14="http://schemas.microsoft.com/office/powerpoint/2010/main" val="1845010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Network Address</a:t>
            </a:r>
            <a:endParaRPr lang="en-US" dirty="0"/>
          </a:p>
        </p:txBody>
      </p:sp>
      <p:sp>
        <p:nvSpPr>
          <p:cNvPr id="3" name="Content Placeholder 2"/>
          <p:cNvSpPr>
            <a:spLocks noGrp="1"/>
          </p:cNvSpPr>
          <p:nvPr>
            <p:ph idx="1"/>
          </p:nvPr>
        </p:nvSpPr>
        <p:spPr/>
        <p:txBody>
          <a:bodyPr/>
          <a:lstStyle/>
          <a:p>
            <a:endParaRPr lang="en-US"/>
          </a:p>
        </p:txBody>
      </p:sp>
      <p:pic>
        <p:nvPicPr>
          <p:cNvPr id="264194" name="Picture 2"/>
          <p:cNvPicPr>
            <a:picLocks noChangeAspect="1" noChangeArrowheads="1"/>
          </p:cNvPicPr>
          <p:nvPr/>
        </p:nvPicPr>
        <p:blipFill>
          <a:blip r:embed="rId2"/>
          <a:srcRect/>
          <a:stretch>
            <a:fillRect/>
          </a:stretch>
        </p:blipFill>
        <p:spPr bwMode="auto">
          <a:xfrm>
            <a:off x="304800" y="1447800"/>
            <a:ext cx="8169198" cy="44958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Block Allocation</a:t>
            </a:r>
            <a:endParaRPr lang="en-US" dirty="0"/>
          </a:p>
        </p:txBody>
      </p:sp>
      <p:sp>
        <p:nvSpPr>
          <p:cNvPr id="3" name="Content Placeholder 2"/>
          <p:cNvSpPr>
            <a:spLocks noGrp="1"/>
          </p:cNvSpPr>
          <p:nvPr>
            <p:ph idx="1"/>
          </p:nvPr>
        </p:nvSpPr>
        <p:spPr>
          <a:xfrm>
            <a:off x="198303" y="1345139"/>
            <a:ext cx="8780444" cy="4903261"/>
          </a:xfrm>
        </p:spPr>
        <p:txBody>
          <a:bodyPr>
            <a:normAutofit fontScale="92500" lnSpcReduction="20000"/>
          </a:bodyPr>
          <a:lstStyle/>
          <a:p>
            <a:r>
              <a:rPr lang="en-US" dirty="0"/>
              <a:t>How are the blocks allocated? </a:t>
            </a:r>
          </a:p>
          <a:p>
            <a:r>
              <a:rPr lang="en-US" dirty="0"/>
              <a:t>Global authority called the Internet Corporation for Assigned Names and Numbers (ICANN)</a:t>
            </a:r>
          </a:p>
          <a:p>
            <a:r>
              <a:rPr lang="en-US" dirty="0"/>
              <a:t>However, ICANN does not normally allocate addresses to individual Internet users. </a:t>
            </a:r>
          </a:p>
          <a:p>
            <a:r>
              <a:rPr lang="en-US" dirty="0"/>
              <a:t>It assigns a large block of addresses to an ISP (or a larger organization that is considered an ISP in this case).</a:t>
            </a:r>
          </a:p>
          <a:p>
            <a:r>
              <a:rPr lang="en-US" dirty="0"/>
              <a:t>For the proper operation of the CIDR, two restrictions need to be applied to the allocated block</a:t>
            </a:r>
          </a:p>
          <a:p>
            <a:pPr lvl="1"/>
            <a:r>
              <a:rPr lang="en-US" dirty="0"/>
              <a:t>The number of requested addresses, </a:t>
            </a:r>
            <a:r>
              <a:rPr lang="en-US" i="1" dirty="0"/>
              <a:t>N, needs to be a power of 2</a:t>
            </a:r>
          </a:p>
          <a:p>
            <a:pPr lvl="1"/>
            <a:r>
              <a:rPr lang="en-US" dirty="0"/>
              <a:t>The requested block needs to be allocated where there are a contiguous number of available addresses in the address space </a:t>
            </a:r>
          </a:p>
          <a:p>
            <a:pPr lvl="2"/>
            <a:r>
              <a:rPr lang="en-US" dirty="0"/>
              <a:t>first address needs to be divisible by the number of addresses in the block</a:t>
            </a:r>
          </a:p>
          <a:p>
            <a:pPr lvl="2"/>
            <a:r>
              <a:rPr lang="en-US" dirty="0"/>
              <a:t> First address = (prefix in decimal) × 2</a:t>
            </a:r>
            <a:r>
              <a:rPr lang="en-US" baseline="30000" dirty="0"/>
              <a:t>32−</a:t>
            </a:r>
            <a:r>
              <a:rPr lang="en-US" i="1" baseline="30000" dirty="0"/>
              <a:t>n</a:t>
            </a:r>
            <a:r>
              <a:rPr lang="en-US" i="1" dirty="0"/>
              <a:t> = (prefix in decimal) × 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An ISP has requested a block of 1000 addresses. Because 1000 is not a power of 2, 1024 addresses are granted. </a:t>
            </a:r>
          </a:p>
          <a:p>
            <a:r>
              <a:rPr lang="en-US" dirty="0"/>
              <a:t>The prefix length is calculated as </a:t>
            </a:r>
            <a:r>
              <a:rPr lang="en-US" i="1" dirty="0"/>
              <a:t>n </a:t>
            </a:r>
            <a:r>
              <a:rPr lang="en-US" dirty="0"/>
              <a:t>= 32 − log</a:t>
            </a:r>
            <a:r>
              <a:rPr lang="en-US" baseline="-25000" dirty="0"/>
              <a:t>2</a:t>
            </a:r>
            <a:r>
              <a:rPr lang="en-US" dirty="0"/>
              <a:t> 1024 = 22. </a:t>
            </a:r>
          </a:p>
          <a:p>
            <a:r>
              <a:rPr lang="en-US" dirty="0"/>
              <a:t>An available block, 18.14.12.0/</a:t>
            </a:r>
            <a:r>
              <a:rPr lang="en-US" b="1" dirty="0"/>
              <a:t>22, is granted to the </a:t>
            </a:r>
            <a:r>
              <a:rPr lang="en-US" dirty="0"/>
              <a:t>ISP.</a:t>
            </a:r>
          </a:p>
          <a:p>
            <a:r>
              <a:rPr lang="en-US" dirty="0"/>
              <a:t>It can be seen that the first address in decimal is 302,910,464, which is divisible by 1024.</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Subnetting</a:t>
            </a:r>
            <a:endParaRPr lang="en-US" dirty="0"/>
          </a:p>
        </p:txBody>
      </p:sp>
      <p:sp>
        <p:nvSpPr>
          <p:cNvPr id="3" name="Content Placeholder 2"/>
          <p:cNvSpPr>
            <a:spLocks noGrp="1"/>
          </p:cNvSpPr>
          <p:nvPr>
            <p:ph idx="1"/>
          </p:nvPr>
        </p:nvSpPr>
        <p:spPr>
          <a:xfrm>
            <a:off x="211156" y="1143000"/>
            <a:ext cx="8780444" cy="5181600"/>
          </a:xfrm>
        </p:spPr>
        <p:txBody>
          <a:bodyPr>
            <a:noAutofit/>
          </a:bodyPr>
          <a:lstStyle/>
          <a:p>
            <a:r>
              <a:rPr lang="en-US" sz="1800" dirty="0"/>
              <a:t>Created more levels of hierarchy</a:t>
            </a:r>
          </a:p>
          <a:p>
            <a:r>
              <a:rPr lang="en-US" sz="1800" dirty="0"/>
              <a:t>An organization (or an ISP) that is granted a range of addresses may divide the range into several </a:t>
            </a:r>
            <a:r>
              <a:rPr lang="en-US" sz="1800" dirty="0" err="1"/>
              <a:t>subranges</a:t>
            </a:r>
            <a:r>
              <a:rPr lang="en-US" sz="1800" dirty="0"/>
              <a:t> and assign each </a:t>
            </a:r>
            <a:r>
              <a:rPr lang="en-US" sz="1800" dirty="0" err="1"/>
              <a:t>subrange</a:t>
            </a:r>
            <a:r>
              <a:rPr lang="en-US" sz="1800" dirty="0"/>
              <a:t> to a </a:t>
            </a:r>
            <a:r>
              <a:rPr lang="en-US" sz="1800" dirty="0" err="1"/>
              <a:t>subnetwork</a:t>
            </a:r>
            <a:r>
              <a:rPr lang="en-US" sz="1800" dirty="0"/>
              <a:t> (or subnet).</a:t>
            </a:r>
          </a:p>
          <a:p>
            <a:r>
              <a:rPr lang="en-US" sz="1800" i="1" dirty="0"/>
              <a:t>N  - </a:t>
            </a:r>
            <a:r>
              <a:rPr lang="en-US" sz="1800" dirty="0"/>
              <a:t>total number of addresses granted to the organization</a:t>
            </a:r>
          </a:p>
          <a:p>
            <a:r>
              <a:rPr lang="en-US" sz="1800" i="1" dirty="0"/>
              <a:t>n -  prefix length</a:t>
            </a:r>
          </a:p>
          <a:p>
            <a:r>
              <a:rPr lang="en-US" sz="1800" i="1" dirty="0" err="1"/>
              <a:t>Nsub</a:t>
            </a:r>
            <a:r>
              <a:rPr lang="en-US" sz="1800" i="1" dirty="0"/>
              <a:t>- the assigned </a:t>
            </a:r>
            <a:r>
              <a:rPr lang="en-US" sz="1800" dirty="0"/>
              <a:t>number of addresses to each </a:t>
            </a:r>
            <a:r>
              <a:rPr lang="en-US" sz="1800" dirty="0" err="1"/>
              <a:t>subnetwork</a:t>
            </a:r>
            <a:r>
              <a:rPr lang="en-US" sz="1800" dirty="0"/>
              <a:t> </a:t>
            </a:r>
          </a:p>
          <a:p>
            <a:r>
              <a:rPr lang="en-US" sz="1800" i="1" dirty="0" err="1"/>
              <a:t>nsub</a:t>
            </a:r>
            <a:r>
              <a:rPr lang="en-US" sz="1800" i="1" dirty="0"/>
              <a:t> - the prefix length for </a:t>
            </a:r>
            <a:r>
              <a:rPr lang="en-US" sz="1800" dirty="0"/>
              <a:t>each </a:t>
            </a:r>
            <a:r>
              <a:rPr lang="en-US" sz="1800" dirty="0" err="1"/>
              <a:t>subnetwork</a:t>
            </a:r>
            <a:endParaRPr lang="en-US" sz="1800" dirty="0"/>
          </a:p>
          <a:p>
            <a:r>
              <a:rPr lang="en-US" sz="1800" i="1" dirty="0"/>
              <a:t>steps </a:t>
            </a:r>
            <a:r>
              <a:rPr lang="en-US" sz="1800" dirty="0"/>
              <a:t>to guarantee the proper operation of the </a:t>
            </a:r>
            <a:r>
              <a:rPr lang="en-US" sz="1800" dirty="0" err="1"/>
              <a:t>subnetworks</a:t>
            </a:r>
            <a:endParaRPr lang="en-US" sz="1800" dirty="0"/>
          </a:p>
          <a:p>
            <a:pPr lvl="1"/>
            <a:r>
              <a:rPr lang="en-US" sz="1800" dirty="0"/>
              <a:t>The number of addresses in each </a:t>
            </a:r>
            <a:r>
              <a:rPr lang="en-US" sz="1800" dirty="0" err="1"/>
              <a:t>subnetwork</a:t>
            </a:r>
            <a:r>
              <a:rPr lang="en-US" sz="1800" dirty="0"/>
              <a:t> should be a power of 2.</a:t>
            </a:r>
          </a:p>
          <a:p>
            <a:pPr lvl="1"/>
            <a:r>
              <a:rPr lang="en-US" sz="1800" dirty="0"/>
              <a:t>The prefix length for each </a:t>
            </a:r>
            <a:r>
              <a:rPr lang="en-US" sz="1800" dirty="0" err="1"/>
              <a:t>subnetwork</a:t>
            </a:r>
            <a:r>
              <a:rPr lang="en-US" sz="1800" dirty="0"/>
              <a:t> : </a:t>
            </a:r>
            <a:r>
              <a:rPr lang="en-US" sz="1800" i="1" dirty="0" err="1"/>
              <a:t>nsub</a:t>
            </a:r>
            <a:r>
              <a:rPr lang="en-US" sz="1800" i="1" dirty="0"/>
              <a:t> = 32 − log</a:t>
            </a:r>
            <a:r>
              <a:rPr lang="en-US" sz="1800" i="1" baseline="-25000" dirty="0"/>
              <a:t>2</a:t>
            </a:r>
            <a:r>
              <a:rPr lang="en-US" sz="1800" i="1" dirty="0"/>
              <a:t> </a:t>
            </a:r>
            <a:r>
              <a:rPr lang="en-US" sz="1800" i="1" dirty="0" err="1"/>
              <a:t>Nsub</a:t>
            </a:r>
            <a:endParaRPr lang="en-US" sz="1800" i="1" dirty="0"/>
          </a:p>
          <a:p>
            <a:pPr lvl="1"/>
            <a:r>
              <a:rPr lang="en-US" sz="1800" dirty="0"/>
              <a:t>The starting address in each </a:t>
            </a:r>
            <a:r>
              <a:rPr lang="en-US" sz="1800" dirty="0" err="1"/>
              <a:t>subnetwork</a:t>
            </a:r>
            <a:r>
              <a:rPr lang="en-US" sz="1800" dirty="0"/>
              <a:t> should be divisible by the number of addresses in that </a:t>
            </a:r>
            <a:r>
              <a:rPr lang="en-US" sz="1800" dirty="0" err="1"/>
              <a:t>subnetwork</a:t>
            </a:r>
            <a:r>
              <a:rPr lang="en-US" sz="1800" dirty="0"/>
              <a:t> - This can be achieved if we first assign addresses to larger </a:t>
            </a:r>
            <a:r>
              <a:rPr lang="en-US" sz="1800" dirty="0" err="1"/>
              <a:t>subnetworks</a:t>
            </a:r>
            <a:r>
              <a:rPr lang="en-US" sz="1800" dirty="0"/>
              <a:t>.</a:t>
            </a:r>
          </a:p>
          <a:p>
            <a:r>
              <a:rPr lang="en-US" sz="1800" dirty="0"/>
              <a:t>each </a:t>
            </a:r>
            <a:r>
              <a:rPr lang="en-US" sz="1800" dirty="0" err="1"/>
              <a:t>subnetwork</a:t>
            </a:r>
            <a:r>
              <a:rPr lang="en-US" sz="1800" dirty="0"/>
              <a:t> information (first and last address) – same process seen before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An organization is granted a block of addresses with the beginning address 14.24.74.0/24. The organization needs to have three </a:t>
            </a:r>
            <a:r>
              <a:rPr lang="en-US" dirty="0" err="1"/>
              <a:t>subblocks</a:t>
            </a:r>
            <a:r>
              <a:rPr lang="en-US" dirty="0"/>
              <a:t> of addresses to use in its three subnets: one </a:t>
            </a:r>
            <a:r>
              <a:rPr lang="en-US" dirty="0" err="1"/>
              <a:t>subblock</a:t>
            </a:r>
            <a:r>
              <a:rPr lang="en-US" dirty="0"/>
              <a:t> of 10 addresses, one </a:t>
            </a:r>
            <a:r>
              <a:rPr lang="en-US" dirty="0" err="1"/>
              <a:t>subblock</a:t>
            </a:r>
            <a:r>
              <a:rPr lang="en-US" dirty="0"/>
              <a:t> of 60 addresses, and one </a:t>
            </a:r>
            <a:r>
              <a:rPr lang="en-US" dirty="0" err="1"/>
              <a:t>subblock</a:t>
            </a:r>
            <a:r>
              <a:rPr lang="en-US" dirty="0"/>
              <a:t> of 120 addresses. Design the </a:t>
            </a:r>
            <a:r>
              <a:rPr lang="en-US" dirty="0" err="1"/>
              <a:t>subblocks</a:t>
            </a:r>
            <a:r>
              <a:rPr lang="en-US" dirty="0"/>
              <a:t>.</a:t>
            </a:r>
          </a:p>
          <a:p>
            <a:pPr lvl="1"/>
            <a:r>
              <a:rPr lang="en-US" dirty="0"/>
              <a:t>There are 2</a:t>
            </a:r>
            <a:r>
              <a:rPr lang="en-US" baseline="30000" dirty="0"/>
              <a:t>32–24 </a:t>
            </a:r>
            <a:r>
              <a:rPr lang="en-US" dirty="0"/>
              <a:t>= 256 addresses in this block.</a:t>
            </a:r>
          </a:p>
          <a:p>
            <a:pPr lvl="1"/>
            <a:r>
              <a:rPr lang="en-US" dirty="0"/>
              <a:t>The first address is 14.24.74.0/24; </a:t>
            </a:r>
          </a:p>
          <a:p>
            <a:pPr lvl="1"/>
            <a:r>
              <a:rPr lang="en-US" dirty="0"/>
              <a:t>the last address is 14.24.74.255/24. </a:t>
            </a:r>
          </a:p>
          <a:p>
            <a:pPr lvl="1"/>
            <a:r>
              <a:rPr lang="en-US" dirty="0"/>
              <a:t>To satisfy the third requirement, we assign addresses to </a:t>
            </a:r>
            <a:r>
              <a:rPr lang="en-US" dirty="0" err="1"/>
              <a:t>subblocks</a:t>
            </a:r>
            <a:r>
              <a:rPr lang="en-US" dirty="0"/>
              <a:t>, starting with the largest and ending with the smallest one.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sz="1800" b="1" dirty="0"/>
              <a:t>a. The number of addresses in the largest </a:t>
            </a:r>
            <a:r>
              <a:rPr lang="en-US" sz="1800" b="1" dirty="0" err="1"/>
              <a:t>subblock</a:t>
            </a:r>
            <a:r>
              <a:rPr lang="en-US" sz="1800" b="1" dirty="0"/>
              <a:t>, which requires 120 </a:t>
            </a:r>
            <a:r>
              <a:rPr lang="en-US" sz="1800" dirty="0"/>
              <a:t>addresses, is not a power of 2. </a:t>
            </a:r>
          </a:p>
          <a:p>
            <a:pPr lvl="1"/>
            <a:r>
              <a:rPr lang="en-US" sz="1800" dirty="0"/>
              <a:t>We allocate 128 addresses. </a:t>
            </a:r>
          </a:p>
          <a:p>
            <a:pPr lvl="1"/>
            <a:r>
              <a:rPr lang="en-US" sz="1800" dirty="0"/>
              <a:t>The subnet mask for this subnet can be found as </a:t>
            </a:r>
            <a:r>
              <a:rPr lang="en-US" sz="1800" i="1" dirty="0"/>
              <a:t>n1 = 32 − log</a:t>
            </a:r>
            <a:r>
              <a:rPr lang="en-US" sz="1800" i="1" baseline="-25000" dirty="0"/>
              <a:t>2</a:t>
            </a:r>
            <a:r>
              <a:rPr lang="en-US" sz="1800" i="1" dirty="0"/>
              <a:t> 128 = 25. </a:t>
            </a:r>
          </a:p>
          <a:p>
            <a:pPr lvl="1"/>
            <a:r>
              <a:rPr lang="en-US" sz="1800" i="1" dirty="0"/>
              <a:t>The first </a:t>
            </a:r>
            <a:r>
              <a:rPr lang="en-US" sz="1800" dirty="0"/>
              <a:t>address in this block is 14.24.74.0/25; </a:t>
            </a:r>
          </a:p>
          <a:p>
            <a:pPr lvl="1"/>
            <a:r>
              <a:rPr lang="en-US" sz="1800" dirty="0"/>
              <a:t>the last address is 14.24.74.127/25.</a:t>
            </a:r>
          </a:p>
          <a:p>
            <a:r>
              <a:rPr lang="en-US" sz="1800" b="1" dirty="0"/>
              <a:t>b. The number of addresses in the second largest </a:t>
            </a:r>
            <a:r>
              <a:rPr lang="en-US" sz="1800" b="1" dirty="0" err="1"/>
              <a:t>subblock</a:t>
            </a:r>
            <a:r>
              <a:rPr lang="en-US" sz="1800" b="1" dirty="0"/>
              <a:t>, which requires </a:t>
            </a:r>
            <a:r>
              <a:rPr lang="en-US" sz="1800" dirty="0"/>
              <a:t>60 addresses, is not a power of 2 either. </a:t>
            </a:r>
          </a:p>
          <a:p>
            <a:pPr lvl="1"/>
            <a:r>
              <a:rPr lang="en-US" sz="1800" dirty="0"/>
              <a:t>We allocate 64 addresses</a:t>
            </a:r>
          </a:p>
          <a:p>
            <a:pPr lvl="1"/>
            <a:r>
              <a:rPr lang="en-US" sz="1800" dirty="0"/>
              <a:t>The subnet mask for this subnet can be found as </a:t>
            </a:r>
            <a:r>
              <a:rPr lang="en-US" sz="1800" i="1" dirty="0"/>
              <a:t>n2 = 32 − log2 64 = 26. </a:t>
            </a:r>
          </a:p>
          <a:p>
            <a:pPr lvl="1"/>
            <a:r>
              <a:rPr lang="en-US" sz="1800" i="1" dirty="0"/>
              <a:t>The </a:t>
            </a:r>
            <a:r>
              <a:rPr lang="en-US" sz="1800" dirty="0"/>
              <a:t>first address in this block is 14.24.74.128/26; </a:t>
            </a:r>
          </a:p>
          <a:p>
            <a:pPr lvl="1"/>
            <a:r>
              <a:rPr lang="en-US" sz="1800" dirty="0"/>
              <a:t>the last address is 14.24.74.191/26.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r>
              <a:rPr lang="en-US" b="1" dirty="0"/>
              <a:t>c. </a:t>
            </a:r>
            <a:r>
              <a:rPr lang="en-US" dirty="0"/>
              <a:t>The number of addresses in the smallest </a:t>
            </a:r>
            <a:r>
              <a:rPr lang="en-US" dirty="0" err="1"/>
              <a:t>subblock</a:t>
            </a:r>
            <a:r>
              <a:rPr lang="en-US" dirty="0"/>
              <a:t>, which requires 10 addresses, is not a power of 2 either. </a:t>
            </a:r>
          </a:p>
          <a:p>
            <a:pPr lvl="1"/>
            <a:r>
              <a:rPr lang="en-US" dirty="0"/>
              <a:t>allocate 16 addresses. </a:t>
            </a:r>
          </a:p>
          <a:p>
            <a:pPr lvl="1"/>
            <a:r>
              <a:rPr lang="en-US" dirty="0"/>
              <a:t>The subnet mask for this subnet can be found as </a:t>
            </a:r>
            <a:r>
              <a:rPr lang="en-US" i="1" dirty="0"/>
              <a:t>n3 = 32 − log</a:t>
            </a:r>
            <a:r>
              <a:rPr lang="en-US" i="1" baseline="-25000" dirty="0"/>
              <a:t>2</a:t>
            </a:r>
            <a:r>
              <a:rPr lang="en-US" i="1" dirty="0"/>
              <a:t> 16 = 28. </a:t>
            </a:r>
          </a:p>
          <a:p>
            <a:pPr lvl="1"/>
            <a:r>
              <a:rPr lang="en-US" i="1" dirty="0"/>
              <a:t>The </a:t>
            </a:r>
            <a:r>
              <a:rPr lang="en-US" dirty="0"/>
              <a:t>first address in this block is 14.24.74.192/28; </a:t>
            </a:r>
          </a:p>
          <a:p>
            <a:pPr lvl="1"/>
            <a:r>
              <a:rPr lang="en-US" dirty="0"/>
              <a:t>the last </a:t>
            </a:r>
          </a:p>
          <a:p>
            <a:r>
              <a:rPr lang="en-US" dirty="0"/>
              <a:t>If we add all addresses in the previous </a:t>
            </a:r>
            <a:r>
              <a:rPr lang="en-US" dirty="0" err="1"/>
              <a:t>subblocks</a:t>
            </a:r>
            <a:r>
              <a:rPr lang="en-US" dirty="0"/>
              <a:t>, the result is 208 addresses, </a:t>
            </a:r>
          </a:p>
          <a:p>
            <a:pPr lvl="1"/>
            <a:r>
              <a:rPr lang="en-US" dirty="0"/>
              <a:t>means 48 addresses are left in reserve. </a:t>
            </a:r>
          </a:p>
          <a:p>
            <a:r>
              <a:rPr lang="en-US" dirty="0"/>
              <a:t>The first address in this range is 14.24.74.208. </a:t>
            </a:r>
          </a:p>
          <a:p>
            <a:r>
              <a:rPr lang="en-US" dirty="0"/>
              <a:t>The last address is 14.24.74.255.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264289" y="1828800"/>
            <a:ext cx="8727311" cy="39624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Address Aggregation</a:t>
            </a:r>
            <a:endParaRPr lang="en-US" dirty="0"/>
          </a:p>
        </p:txBody>
      </p:sp>
      <p:sp>
        <p:nvSpPr>
          <p:cNvPr id="3" name="Content Placeholder 2"/>
          <p:cNvSpPr>
            <a:spLocks noGrp="1"/>
          </p:cNvSpPr>
          <p:nvPr>
            <p:ph idx="1"/>
          </p:nvPr>
        </p:nvSpPr>
        <p:spPr/>
        <p:txBody>
          <a:bodyPr>
            <a:normAutofit/>
          </a:bodyPr>
          <a:lstStyle/>
          <a:p>
            <a:r>
              <a:rPr lang="en-US" dirty="0"/>
              <a:t>One of the advantages of the CIDR strategy is </a:t>
            </a:r>
            <a:r>
              <a:rPr lang="en-US" b="1" dirty="0"/>
              <a:t>address aggregation </a:t>
            </a:r>
            <a:r>
              <a:rPr lang="en-US" dirty="0"/>
              <a:t>(sometimes called </a:t>
            </a:r>
            <a:r>
              <a:rPr lang="en-US" i="1" dirty="0"/>
              <a:t>address summarization or route summarization). </a:t>
            </a:r>
          </a:p>
          <a:p>
            <a:r>
              <a:rPr lang="en-US" i="1" dirty="0"/>
              <a:t>When </a:t>
            </a:r>
            <a:r>
              <a:rPr lang="en-US" dirty="0"/>
              <a:t>blocks of addresses are combined to create a larger block, routing can be done based on the prefix of the larger block. </a:t>
            </a:r>
          </a:p>
          <a:p>
            <a:r>
              <a:rPr lang="en-US" dirty="0"/>
              <a:t>ICANN assigns a large block of addresses to an ISP. Each ISP in turn divides its assigned block into smaller </a:t>
            </a:r>
            <a:r>
              <a:rPr lang="en-US" dirty="0" err="1"/>
              <a:t>subblocks</a:t>
            </a:r>
            <a:r>
              <a:rPr lang="en-US" dirty="0"/>
              <a:t> and grants the </a:t>
            </a:r>
            <a:r>
              <a:rPr lang="en-US" dirty="0" err="1"/>
              <a:t>subblocks</a:t>
            </a:r>
            <a:r>
              <a:rPr lang="en-US" dirty="0"/>
              <a:t> to its customers.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Address Aggregation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Four small blocks of addresses are assigned to four organizations by an ISP. </a:t>
            </a:r>
          </a:p>
          <a:p>
            <a:r>
              <a:rPr lang="en-US" dirty="0"/>
              <a:t>The ISP combines these four blocks into one single block and advertises the larger block to the rest of the world. </a:t>
            </a:r>
          </a:p>
          <a:p>
            <a:r>
              <a:rPr lang="en-US" dirty="0"/>
              <a:t>Any packet destined for this larger block should be sent to this ISP.</a:t>
            </a:r>
          </a:p>
          <a:p>
            <a:r>
              <a:rPr lang="en-US" dirty="0"/>
              <a:t>It is the responsibility of the ISP to forward the packet to the appropriate organization. </a:t>
            </a:r>
          </a:p>
          <a:p>
            <a:r>
              <a:rPr lang="en-US" dirty="0"/>
              <a:t>a postal network - All packages coming from outside a country are sent first to the capital and then distributed to the corresponding destination.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Internet Protocol Version</a:t>
            </a:r>
            <a:endParaRPr lang="en-US" dirty="0"/>
          </a:p>
        </p:txBody>
      </p:sp>
      <p:sp>
        <p:nvSpPr>
          <p:cNvPr id="3" name="Content Placeholder 2"/>
          <p:cNvSpPr>
            <a:spLocks noGrp="1"/>
          </p:cNvSpPr>
          <p:nvPr>
            <p:ph idx="1"/>
          </p:nvPr>
        </p:nvSpPr>
        <p:spPr>
          <a:xfrm>
            <a:off x="76200" y="1143000"/>
            <a:ext cx="8991600" cy="5181600"/>
          </a:xfrm>
        </p:spPr>
        <p:txBody>
          <a:bodyPr>
            <a:noAutofit/>
          </a:bodyPr>
          <a:lstStyle/>
          <a:p>
            <a:r>
              <a:rPr lang="en-US" sz="2400" dirty="0"/>
              <a:t>two versions</a:t>
            </a:r>
          </a:p>
          <a:p>
            <a:pPr lvl="1"/>
            <a:r>
              <a:rPr lang="en-US" dirty="0"/>
              <a:t>IP Version 4 (IPv4) - almost depleted</a:t>
            </a:r>
          </a:p>
          <a:p>
            <a:pPr lvl="1"/>
            <a:r>
              <a:rPr lang="en-US" dirty="0"/>
              <a:t>IP Version 6 (IPv6)</a:t>
            </a:r>
          </a:p>
          <a:p>
            <a:r>
              <a:rPr lang="en-US" sz="2400" dirty="0"/>
              <a:t>Internet address or IP address - identifier used in IP layer of the TCP/IP protocol suite to identify the connection of each device to the Internet</a:t>
            </a:r>
          </a:p>
          <a:p>
            <a:r>
              <a:rPr lang="en-US" sz="2400" dirty="0"/>
              <a:t>IPv4 address is a 32-bit address  </a:t>
            </a:r>
          </a:p>
          <a:p>
            <a:pPr lvl="1"/>
            <a:r>
              <a:rPr lang="en-US" dirty="0"/>
              <a:t>Unique - If a device has two connections to the Internet, via two networks, it has two IPv4 addresses </a:t>
            </a:r>
          </a:p>
          <a:p>
            <a:pPr lvl="1"/>
            <a:r>
              <a:rPr lang="en-US" dirty="0"/>
              <a:t>universal - the addressing system must be accepted by any host that wants to be connected to the Internet</a:t>
            </a:r>
          </a:p>
          <a:p>
            <a:pPr lvl="1"/>
            <a:r>
              <a:rPr lang="en-US" dirty="0"/>
              <a:t>the address of the connection, not the host or the router</a:t>
            </a:r>
          </a:p>
          <a:p>
            <a:pPr lvl="2"/>
            <a:r>
              <a:rPr lang="en-US" sz="2400" dirty="0"/>
              <a:t>because if the device is moved to another network, the IP address may be changed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Address Aggregation</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304800" y="1371600"/>
            <a:ext cx="8589818" cy="4267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and Auxiliary Protocols</a:t>
            </a:r>
          </a:p>
        </p:txBody>
      </p:sp>
      <p:sp>
        <p:nvSpPr>
          <p:cNvPr id="3" name="Content Placeholder 2"/>
          <p:cNvSpPr>
            <a:spLocks noGrp="1"/>
          </p:cNvSpPr>
          <p:nvPr>
            <p:ph idx="1"/>
          </p:nvPr>
        </p:nvSpPr>
        <p:spPr/>
        <p:txBody>
          <a:bodyPr>
            <a:normAutofit/>
          </a:bodyPr>
          <a:lstStyle/>
          <a:p>
            <a:r>
              <a:rPr lang="en-US" dirty="0"/>
              <a:t>The network layer in version 4 - one main protocol and three auxiliary protocols</a:t>
            </a:r>
          </a:p>
          <a:p>
            <a:pPr lvl="1"/>
            <a:r>
              <a:rPr lang="en-US" dirty="0"/>
              <a:t>The main protocol, Internet Protocol version 4 (IPv4)</a:t>
            </a:r>
          </a:p>
          <a:p>
            <a:pPr lvl="1"/>
            <a:r>
              <a:rPr lang="en-US" dirty="0"/>
              <a:t>The Internet Control Message Protocol version 4 (ICMPv4)</a:t>
            </a:r>
          </a:p>
          <a:p>
            <a:pPr lvl="1"/>
            <a:r>
              <a:rPr lang="en-US" dirty="0"/>
              <a:t>The Internet Group Management Protocol (IGMP)</a:t>
            </a:r>
          </a:p>
          <a:p>
            <a:pPr lvl="1"/>
            <a:r>
              <a:rPr lang="en-US" dirty="0"/>
              <a:t>The Address Resolution Protocol (ARP)</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and Auxiliary Protocols</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srcRect/>
          <a:stretch>
            <a:fillRect/>
          </a:stretch>
        </p:blipFill>
        <p:spPr bwMode="auto">
          <a:xfrm>
            <a:off x="838199" y="2209800"/>
            <a:ext cx="6249971" cy="2743200"/>
          </a:xfrm>
          <a:prstGeom prst="rect">
            <a:avLst/>
          </a:prstGeom>
          <a:noFill/>
          <a:ln w="9525">
            <a:noFill/>
            <a:miter lim="800000"/>
            <a:headEnd/>
            <a:tailEnd/>
          </a:ln>
          <a:effectLst/>
        </p:spPr>
      </p:pic>
      <p:sp>
        <p:nvSpPr>
          <p:cNvPr id="5" name="Oval Callout 4"/>
          <p:cNvSpPr/>
          <p:nvPr/>
        </p:nvSpPr>
        <p:spPr>
          <a:xfrm>
            <a:off x="4419600" y="1143000"/>
            <a:ext cx="4267200" cy="914400"/>
          </a:xfrm>
          <a:prstGeom prst="wedgeEllipseCallout">
            <a:avLst>
              <a:gd name="adj1" fmla="val -28018"/>
              <a:gd name="adj2" fmla="val 2209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protocol: responsible for packetizing, forwarding, and delivery of a packet</a:t>
            </a:r>
          </a:p>
        </p:txBody>
      </p:sp>
      <p:sp>
        <p:nvSpPr>
          <p:cNvPr id="7" name="Oval Callout 6"/>
          <p:cNvSpPr/>
          <p:nvPr/>
        </p:nvSpPr>
        <p:spPr>
          <a:xfrm>
            <a:off x="4419600" y="4953000"/>
            <a:ext cx="4724400" cy="1295400"/>
          </a:xfrm>
          <a:prstGeom prst="wedgeEllipseCallout">
            <a:avLst>
              <a:gd name="adj1" fmla="val -2419"/>
              <a:gd name="adj2" fmla="val -1348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Auxiliary protocol: glue the network and data-link layers in mapping network-layer addresses to link-layer addresses</a:t>
            </a:r>
          </a:p>
        </p:txBody>
      </p:sp>
      <p:sp>
        <p:nvSpPr>
          <p:cNvPr id="8" name="Oval Callout 7"/>
          <p:cNvSpPr/>
          <p:nvPr/>
        </p:nvSpPr>
        <p:spPr>
          <a:xfrm>
            <a:off x="762000" y="1219200"/>
            <a:ext cx="3276600" cy="914400"/>
          </a:xfrm>
          <a:prstGeom prst="wedgeEllipseCallout">
            <a:avLst>
              <a:gd name="adj1" fmla="val -4208"/>
              <a:gd name="adj2" fmla="val 2037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Auxiliary protocol: help IPv4 in multicasting</a:t>
            </a:r>
          </a:p>
        </p:txBody>
      </p:sp>
      <p:sp>
        <p:nvSpPr>
          <p:cNvPr id="9" name="Oval Callout 8"/>
          <p:cNvSpPr/>
          <p:nvPr/>
        </p:nvSpPr>
        <p:spPr>
          <a:xfrm>
            <a:off x="0" y="5105400"/>
            <a:ext cx="4267200" cy="1219200"/>
          </a:xfrm>
          <a:prstGeom prst="wedgeEllipseCallout">
            <a:avLst>
              <a:gd name="adj1" fmla="val 17900"/>
              <a:gd name="adj2" fmla="val -1765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Auxiliary protocol: helps IPv4 to handle some errors that may occur in the network layer delivery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t>
            </a:r>
          </a:p>
        </p:txBody>
      </p:sp>
      <p:sp>
        <p:nvSpPr>
          <p:cNvPr id="3" name="Content Placeholder 2"/>
          <p:cNvSpPr>
            <a:spLocks noGrp="1"/>
          </p:cNvSpPr>
          <p:nvPr>
            <p:ph idx="1"/>
          </p:nvPr>
        </p:nvSpPr>
        <p:spPr>
          <a:xfrm>
            <a:off x="198303" y="1219200"/>
            <a:ext cx="8780444" cy="4903261"/>
          </a:xfrm>
        </p:spPr>
        <p:txBody>
          <a:bodyPr>
            <a:noAutofit/>
          </a:bodyPr>
          <a:lstStyle/>
          <a:p>
            <a:r>
              <a:rPr lang="en-US" sz="2400" dirty="0"/>
              <a:t>Unreliable datagram protocol—a best-effort delivery service.</a:t>
            </a:r>
          </a:p>
          <a:p>
            <a:r>
              <a:rPr lang="en-US" sz="2400" i="1" dirty="0"/>
              <a:t>Best effort means that IPv4 packets can be corrupted, be lost, arrive </a:t>
            </a:r>
            <a:r>
              <a:rPr lang="en-US" sz="2400" dirty="0"/>
              <a:t>out of order, be delayed or create congestion for the network. </a:t>
            </a:r>
          </a:p>
          <a:p>
            <a:r>
              <a:rPr lang="en-US" sz="2400" dirty="0"/>
              <a:t>If reliability is important, IPv4 must be paired with a reliable transport-layer protocol such as TCP. </a:t>
            </a:r>
          </a:p>
          <a:p>
            <a:r>
              <a:rPr lang="en-US" sz="2400" dirty="0"/>
              <a:t>Common best-effort delivery service is the post office. </a:t>
            </a:r>
          </a:p>
          <a:p>
            <a:pPr lvl="1"/>
            <a:r>
              <a:rPr lang="en-US" dirty="0"/>
              <a:t>The post office does its best to deliver the regular mail but does not always succeed. </a:t>
            </a:r>
          </a:p>
          <a:p>
            <a:pPr lvl="1"/>
            <a:r>
              <a:rPr lang="en-US" dirty="0"/>
              <a:t>The post office itself does not keep track of every letter and cannot notify a sender of loss or damage of one. </a:t>
            </a:r>
          </a:p>
          <a:p>
            <a:pPr lvl="1"/>
            <a:r>
              <a:rPr lang="en-US" dirty="0"/>
              <a:t>If an unregistered letter is lost or damaged in the mail, the would-be recipient will not receive the correspondence and the sender will need to re-create 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t>
            </a:r>
          </a:p>
        </p:txBody>
      </p:sp>
      <p:sp>
        <p:nvSpPr>
          <p:cNvPr id="3" name="Content Placeholder 2"/>
          <p:cNvSpPr>
            <a:spLocks noGrp="1"/>
          </p:cNvSpPr>
          <p:nvPr>
            <p:ph idx="1"/>
          </p:nvPr>
        </p:nvSpPr>
        <p:spPr/>
        <p:txBody>
          <a:bodyPr/>
          <a:lstStyle/>
          <a:p>
            <a:r>
              <a:rPr lang="en-US" dirty="0"/>
              <a:t>IPv4 is a connectionless protocol that uses the datagram approach. </a:t>
            </a:r>
          </a:p>
          <a:p>
            <a:r>
              <a:rPr lang="en-US" dirty="0"/>
              <a:t>This means that each datagram is handled independently, and each datagram can follow a different route to the destination</a:t>
            </a:r>
          </a:p>
          <a:p>
            <a:r>
              <a:rPr lang="en-US" dirty="0"/>
              <a:t>This implies that </a:t>
            </a:r>
            <a:r>
              <a:rPr lang="en-US" dirty="0" err="1"/>
              <a:t>datagrams</a:t>
            </a:r>
            <a:r>
              <a:rPr lang="en-US" dirty="0"/>
              <a:t> sent by the same source to the same destination could arrive out of order.</a:t>
            </a:r>
          </a:p>
          <a:p>
            <a:r>
              <a:rPr lang="en-US" dirty="0"/>
              <a:t>IPv4 relies on a higher-level protocol to take care of all these problems.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IPv4 Datagram Format</a:t>
            </a:r>
            <a:endParaRPr lang="en-US" dirty="0"/>
          </a:p>
        </p:txBody>
      </p:sp>
      <p:sp>
        <p:nvSpPr>
          <p:cNvPr id="3" name="Content Placeholder 2"/>
          <p:cNvSpPr>
            <a:spLocks noGrp="1"/>
          </p:cNvSpPr>
          <p:nvPr>
            <p:ph idx="1"/>
          </p:nvPr>
        </p:nvSpPr>
        <p:spPr/>
        <p:txBody>
          <a:bodyPr>
            <a:normAutofit fontScale="92500" lnSpcReduction="10000"/>
          </a:bodyPr>
          <a:lstStyle/>
          <a:p>
            <a:r>
              <a:rPr lang="en-US" dirty="0"/>
              <a:t>first service provided by IPv4 – packetizing</a:t>
            </a:r>
          </a:p>
          <a:p>
            <a:r>
              <a:rPr lang="en-US" dirty="0"/>
              <a:t>IPv4 format of a packet in which the data coming from the upper layer or other protocols are encapsulated.</a:t>
            </a:r>
          </a:p>
          <a:p>
            <a:r>
              <a:rPr lang="en-US" dirty="0"/>
              <a:t>Packets used by the IP are called </a:t>
            </a:r>
            <a:r>
              <a:rPr lang="en-US" i="1" dirty="0" err="1"/>
              <a:t>datagrams</a:t>
            </a:r>
            <a:r>
              <a:rPr lang="en-US" i="1" dirty="0"/>
              <a:t>.</a:t>
            </a:r>
          </a:p>
          <a:p>
            <a:r>
              <a:rPr lang="en-US" dirty="0"/>
              <a:t>A datagram is a variable-length packet consisting of two parts: </a:t>
            </a:r>
          </a:p>
          <a:p>
            <a:pPr lvl="1"/>
            <a:r>
              <a:rPr lang="en-US" dirty="0"/>
              <a:t>the header is 20 to 60 bytes in length and contains information essential to routing and delivery</a:t>
            </a:r>
          </a:p>
          <a:p>
            <a:pPr lvl="2"/>
            <a:r>
              <a:rPr lang="en-US" dirty="0"/>
              <a:t>first 20 bytes are essential and together are called the main header </a:t>
            </a:r>
          </a:p>
          <a:p>
            <a:pPr lvl="2"/>
            <a:r>
              <a:rPr lang="en-US" dirty="0"/>
              <a:t>next 40 bytes include options and padding that may or may not be present</a:t>
            </a:r>
          </a:p>
          <a:p>
            <a:pPr lvl="2"/>
            <a:r>
              <a:rPr lang="en-US" dirty="0"/>
              <a:t>It is customary in TCP/IP to show the header in 4-byte sections.</a:t>
            </a:r>
          </a:p>
          <a:p>
            <a:pPr lvl="1"/>
            <a:r>
              <a:rPr lang="en-US" dirty="0"/>
              <a:t>payload (data). </a:t>
            </a:r>
          </a:p>
          <a:p>
            <a:pPr lvl="1"/>
            <a:r>
              <a:rPr lang="en-US" dirty="0"/>
              <a:t>The header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IPv4 Datagram Format</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04799" y="1219200"/>
            <a:ext cx="7704667" cy="50292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IPv4 Datagram Format</a:t>
            </a:r>
            <a:endParaRPr lang="en-US" dirty="0"/>
          </a:p>
        </p:txBody>
      </p:sp>
      <p:sp>
        <p:nvSpPr>
          <p:cNvPr id="3" name="Content Placeholder 2"/>
          <p:cNvSpPr>
            <a:spLocks noGrp="1"/>
          </p:cNvSpPr>
          <p:nvPr>
            <p:ph idx="1"/>
          </p:nvPr>
        </p:nvSpPr>
        <p:spPr>
          <a:xfrm>
            <a:off x="198303" y="1345139"/>
            <a:ext cx="8780444" cy="4903261"/>
          </a:xfrm>
        </p:spPr>
        <p:txBody>
          <a:bodyPr>
            <a:normAutofit fontScale="85000" lnSpcReduction="20000"/>
          </a:bodyPr>
          <a:lstStyle/>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Arial" charset="0"/>
              </a:rPr>
              <a:t>Version</a:t>
            </a:r>
            <a:r>
              <a:rPr lang="en-IN" dirty="0">
                <a:solidFill>
                  <a:srgbClr val="0070C0"/>
                </a:solidFill>
                <a:latin typeface="Arial" charset="0"/>
              </a:rPr>
              <a:t> specifies the IP version. </a:t>
            </a: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Arial" charset="0"/>
              </a:rPr>
              <a:t>Header length</a:t>
            </a:r>
            <a:r>
              <a:rPr lang="en-IN" b="1" dirty="0">
                <a:solidFill>
                  <a:srgbClr val="000000"/>
                </a:solidFill>
                <a:latin typeface="Arial" charset="0"/>
              </a:rPr>
              <a:t> (</a:t>
            </a:r>
            <a:r>
              <a:rPr lang="en-US" dirty="0"/>
              <a:t>HLEN</a:t>
            </a:r>
            <a:r>
              <a:rPr lang="en-IN" b="1" dirty="0">
                <a:solidFill>
                  <a:srgbClr val="000000"/>
                </a:solidFill>
                <a:latin typeface="Arial" charset="0"/>
              </a:rPr>
              <a:t>) </a:t>
            </a:r>
            <a:r>
              <a:rPr lang="en-IN" dirty="0">
                <a:solidFill>
                  <a:srgbClr val="0070C0"/>
                </a:solidFill>
                <a:latin typeface="Arial" charset="0"/>
              </a:rPr>
              <a:t>specifies the length of the header (including options and padding) in terms of 4-byte blocks. For example, if the total header of a packet (including options and padding) is 60B, HL=60B/4B=15 which is 1111 in binary. </a:t>
            </a: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Arial" charset="0"/>
              </a:rPr>
              <a:t>Type of service</a:t>
            </a:r>
            <a:r>
              <a:rPr lang="en-IN" b="1" dirty="0">
                <a:solidFill>
                  <a:srgbClr val="000000"/>
                </a:solidFill>
                <a:latin typeface="Arial" charset="0"/>
              </a:rPr>
              <a:t> </a:t>
            </a:r>
            <a:r>
              <a:rPr lang="en-IN" dirty="0">
                <a:solidFill>
                  <a:srgbClr val="0070C0"/>
                </a:solidFill>
                <a:latin typeface="Arial" charset="0"/>
              </a:rPr>
              <a:t>specifies the quality-of-service (</a:t>
            </a:r>
            <a:r>
              <a:rPr lang="en-IN" dirty="0" err="1">
                <a:solidFill>
                  <a:srgbClr val="0070C0"/>
                </a:solidFill>
                <a:latin typeface="Arial" charset="0"/>
              </a:rPr>
              <a:t>QoS</a:t>
            </a:r>
            <a:r>
              <a:rPr lang="en-IN" dirty="0">
                <a:solidFill>
                  <a:srgbClr val="0070C0"/>
                </a:solidFill>
                <a:latin typeface="Arial" charset="0"/>
              </a:rPr>
              <a:t>) requirements of the packet, such as priority level, delay, reliability, throughput, and cost. </a:t>
            </a: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Arial" charset="0"/>
              </a:rPr>
              <a:t>Total length</a:t>
            </a:r>
            <a:r>
              <a:rPr lang="en-IN" b="1" dirty="0">
                <a:solidFill>
                  <a:srgbClr val="000000"/>
                </a:solidFill>
                <a:latin typeface="Arial" charset="0"/>
              </a:rPr>
              <a:t> </a:t>
            </a:r>
            <a:r>
              <a:rPr lang="en-IN" dirty="0">
                <a:solidFill>
                  <a:srgbClr val="0070C0"/>
                </a:solidFill>
                <a:latin typeface="Arial" charset="0"/>
              </a:rPr>
              <a:t>specifies the total length of the packet in bytes, including the header and data. A total of 16 bits are assigned to this field. </a:t>
            </a:r>
            <a:r>
              <a:rPr lang="en-US" dirty="0"/>
              <a:t>Length of data = total length − (HLEN) × 4</a:t>
            </a:r>
          </a:p>
          <a:p>
            <a:pPr lvl="1"/>
            <a:r>
              <a:rPr lang="en-US" dirty="0"/>
              <a:t>Helps to determine how much is really data and how much is padding</a:t>
            </a:r>
            <a:endParaRPr lang="en-IN" dirty="0">
              <a:solidFill>
                <a:srgbClr val="0070C0"/>
              </a:solidFill>
              <a:latin typeface="Arial" charset="0"/>
            </a:endParaRP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Arial" charset="0"/>
              </a:rPr>
              <a:t>Identification, flags</a:t>
            </a:r>
            <a:r>
              <a:rPr lang="en-IN" b="1" dirty="0">
                <a:solidFill>
                  <a:srgbClr val="000000"/>
                </a:solidFill>
                <a:latin typeface="Arial" charset="0"/>
              </a:rPr>
              <a:t>, and </a:t>
            </a:r>
            <a:r>
              <a:rPr lang="en-IN" b="1" i="1" dirty="0">
                <a:solidFill>
                  <a:srgbClr val="000000"/>
                </a:solidFill>
                <a:latin typeface="Arial" charset="0"/>
              </a:rPr>
              <a:t>fragment offset</a:t>
            </a:r>
            <a:r>
              <a:rPr lang="en-IN" b="1" dirty="0">
                <a:solidFill>
                  <a:srgbClr val="000000"/>
                </a:solidFill>
                <a:latin typeface="Arial" charset="0"/>
              </a:rPr>
              <a:t> </a:t>
            </a:r>
            <a:r>
              <a:rPr lang="en-IN" dirty="0">
                <a:solidFill>
                  <a:srgbClr val="0070C0"/>
                </a:solidFill>
                <a:latin typeface="Arial" charset="0"/>
              </a:rPr>
              <a:t>are used for packet fragmentation and reassembly. </a:t>
            </a: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endParaRPr lang="en-IN" dirty="0">
              <a:solidFill>
                <a:srgbClr val="0070C0"/>
              </a:solidFill>
              <a:latin typeface="Arial" charset="0"/>
            </a:endParaRP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IPv4 Datagram Format</a:t>
            </a:r>
            <a:endParaRPr lang="en-US" dirty="0"/>
          </a:p>
        </p:txBody>
      </p:sp>
      <p:sp>
        <p:nvSpPr>
          <p:cNvPr id="3" name="Content Placeholder 2"/>
          <p:cNvSpPr>
            <a:spLocks noGrp="1"/>
          </p:cNvSpPr>
          <p:nvPr>
            <p:ph idx="1"/>
          </p:nvPr>
        </p:nvSpPr>
        <p:spPr/>
        <p:txBody>
          <a:bodyPr>
            <a:normAutofit fontScale="92500"/>
          </a:bodyPr>
          <a:lstStyle/>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Times New Roman" pitchFamily="18" charset="0"/>
                <a:cs typeface="Times New Roman" pitchFamily="18" charset="0"/>
              </a:rPr>
              <a:t>Time to live</a:t>
            </a:r>
            <a:r>
              <a:rPr lang="en-IN" b="1" dirty="0">
                <a:solidFill>
                  <a:srgbClr val="000000"/>
                </a:solidFill>
                <a:latin typeface="Times New Roman" pitchFamily="18" charset="0"/>
                <a:cs typeface="Times New Roman" pitchFamily="18" charset="0"/>
              </a:rPr>
              <a:t> </a:t>
            </a:r>
            <a:r>
              <a:rPr lang="en-IN" dirty="0">
                <a:solidFill>
                  <a:srgbClr val="0070C0"/>
                </a:solidFill>
                <a:latin typeface="Times New Roman" pitchFamily="18" charset="0"/>
                <a:cs typeface="Times New Roman" pitchFamily="18" charset="0"/>
              </a:rPr>
              <a:t>specifies the maximum number of hops after which a packet must be discarded. </a:t>
            </a:r>
          </a:p>
          <a:p>
            <a:pPr lvl="1"/>
            <a:r>
              <a:rPr lang="en-US" dirty="0">
                <a:latin typeface="Times New Roman" pitchFamily="18" charset="0"/>
                <a:cs typeface="Times New Roman" pitchFamily="18" charset="0"/>
              </a:rPr>
              <a:t>value is approximately 2 times the maximum number of routes between any two hosts. </a:t>
            </a:r>
          </a:p>
          <a:p>
            <a:pPr lvl="1"/>
            <a:r>
              <a:rPr lang="en-US" dirty="0">
                <a:latin typeface="Times New Roman" pitchFamily="18" charset="0"/>
                <a:cs typeface="Times New Roman" pitchFamily="18" charset="0"/>
              </a:rPr>
              <a:t>Each router that processes the datagram decrements this number by one. </a:t>
            </a:r>
          </a:p>
          <a:p>
            <a:pPr lvl="1"/>
            <a:r>
              <a:rPr lang="en-US" dirty="0">
                <a:latin typeface="Times New Roman" pitchFamily="18" charset="0"/>
                <a:cs typeface="Times New Roman" pitchFamily="18" charset="0"/>
              </a:rPr>
              <a:t>If this value, after being decremented, is zero, the router discards the datagram.</a:t>
            </a:r>
            <a:endParaRPr lang="en-IN" dirty="0">
              <a:solidFill>
                <a:srgbClr val="0070C0"/>
              </a:solidFill>
              <a:latin typeface="Times New Roman" pitchFamily="18" charset="0"/>
              <a:cs typeface="Times New Roman" pitchFamily="18" charset="0"/>
            </a:endParaRP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Times New Roman" pitchFamily="18" charset="0"/>
                <a:cs typeface="Times New Roman" pitchFamily="18" charset="0"/>
              </a:rPr>
              <a:t>Protocol</a:t>
            </a:r>
            <a:r>
              <a:rPr lang="en-IN" b="1" dirty="0">
                <a:solidFill>
                  <a:srgbClr val="000000"/>
                </a:solidFill>
                <a:latin typeface="Times New Roman" pitchFamily="18" charset="0"/>
                <a:cs typeface="Times New Roman" pitchFamily="18" charset="0"/>
              </a:rPr>
              <a:t> </a:t>
            </a:r>
            <a:r>
              <a:rPr lang="en-IN" dirty="0">
                <a:solidFill>
                  <a:srgbClr val="0070C0"/>
                </a:solidFill>
                <a:latin typeface="Times New Roman" pitchFamily="18" charset="0"/>
                <a:cs typeface="Times New Roman" pitchFamily="18" charset="0"/>
              </a:rPr>
              <a:t>specifies the protocol of packet in payload. </a:t>
            </a:r>
          </a:p>
          <a:p>
            <a:pPr lvl="1"/>
            <a:r>
              <a:rPr lang="en-US" dirty="0">
                <a:latin typeface="Times New Roman" pitchFamily="18" charset="0"/>
                <a:cs typeface="Times New Roman" pitchFamily="18" charset="0"/>
              </a:rPr>
              <a:t>A datagram can carry a packet from other protocols that directly use the service of the IP, such as some routing protocols, any transport-layer protocol or some auxiliary protocols. </a:t>
            </a:r>
          </a:p>
          <a:p>
            <a:pPr lvl="1"/>
            <a:r>
              <a:rPr lang="en-US" dirty="0">
                <a:latin typeface="Times New Roman" pitchFamily="18" charset="0"/>
                <a:cs typeface="Times New Roman" pitchFamily="18" charset="0"/>
              </a:rPr>
              <a:t>provides multiplexing at the source and </a:t>
            </a:r>
            <a:r>
              <a:rPr lang="en-US" dirty="0" err="1">
                <a:latin typeface="Times New Roman" pitchFamily="18" charset="0"/>
                <a:cs typeface="Times New Roman" pitchFamily="18" charset="0"/>
              </a:rPr>
              <a:t>demultiplexing</a:t>
            </a:r>
            <a:r>
              <a:rPr lang="en-US" dirty="0">
                <a:latin typeface="Times New Roman" pitchFamily="18" charset="0"/>
                <a:cs typeface="Times New Roman" pitchFamily="18" charset="0"/>
              </a:rPr>
              <a:t> at the destination,</a:t>
            </a:r>
            <a:endParaRPr lang="en-IN" dirty="0">
              <a:solidFill>
                <a:srgbClr val="0070C0"/>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IPv4 Datagram Format</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0" y="1524000"/>
            <a:ext cx="8970818" cy="2819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a:t>
            </a:r>
          </a:p>
        </p:txBody>
      </p:sp>
      <p:sp>
        <p:nvSpPr>
          <p:cNvPr id="3" name="Content Placeholder 2"/>
          <p:cNvSpPr>
            <a:spLocks noGrp="1"/>
          </p:cNvSpPr>
          <p:nvPr>
            <p:ph idx="1"/>
          </p:nvPr>
        </p:nvSpPr>
        <p:spPr/>
        <p:txBody>
          <a:bodyPr>
            <a:normAutofit/>
          </a:bodyPr>
          <a:lstStyle/>
          <a:p>
            <a:r>
              <a:rPr lang="en-US" dirty="0"/>
              <a:t>total number of addresses used by the protocol</a:t>
            </a:r>
          </a:p>
          <a:p>
            <a:r>
              <a:rPr lang="en-US" dirty="0"/>
              <a:t>If a protocol uses </a:t>
            </a:r>
            <a:r>
              <a:rPr lang="en-US" i="1" dirty="0"/>
              <a:t>b bits to define an address, the address space is 2^b because each bit can </a:t>
            </a:r>
            <a:r>
              <a:rPr lang="en-US" dirty="0"/>
              <a:t>have two different values (0 or 1).</a:t>
            </a:r>
          </a:p>
          <a:p>
            <a:r>
              <a:rPr lang="en-US" dirty="0"/>
              <a:t>IPv4 uses 32-bit addresses, which means that the address space is 2^32 or 4,294,967,296 (more than 4 billion).</a:t>
            </a:r>
          </a:p>
          <a:p>
            <a:r>
              <a:rPr lang="en-US" dirty="0"/>
              <a:t>If there were no restrictions, more than 4 billion devices could be connected to the Internet.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IPv4 Datagram Format</a:t>
            </a:r>
            <a:endParaRPr lang="en-US" dirty="0"/>
          </a:p>
        </p:txBody>
      </p:sp>
      <p:sp>
        <p:nvSpPr>
          <p:cNvPr id="3" name="Content Placeholder 2"/>
          <p:cNvSpPr>
            <a:spLocks noGrp="1"/>
          </p:cNvSpPr>
          <p:nvPr>
            <p:ph idx="1"/>
          </p:nvPr>
        </p:nvSpPr>
        <p:spPr>
          <a:xfrm>
            <a:off x="198303" y="1345139"/>
            <a:ext cx="8780444" cy="4827061"/>
          </a:xfrm>
        </p:spPr>
        <p:txBody>
          <a:bodyPr>
            <a:normAutofit fontScale="85000" lnSpcReduction="10000"/>
          </a:bodyPr>
          <a:lstStyle/>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Times New Roman" pitchFamily="18" charset="0"/>
                <a:cs typeface="Times New Roman" pitchFamily="18" charset="0"/>
              </a:rPr>
              <a:t>Header checksum</a:t>
            </a:r>
            <a:r>
              <a:rPr lang="en-IN" b="1" dirty="0">
                <a:solidFill>
                  <a:srgbClr val="000000"/>
                </a:solidFill>
                <a:latin typeface="Times New Roman" pitchFamily="18" charset="0"/>
                <a:cs typeface="Times New Roman" pitchFamily="18" charset="0"/>
              </a:rPr>
              <a:t> </a:t>
            </a:r>
            <a:r>
              <a:rPr lang="en-IN" dirty="0">
                <a:solidFill>
                  <a:srgbClr val="0070C0"/>
                </a:solidFill>
                <a:latin typeface="Times New Roman" pitchFamily="18" charset="0"/>
                <a:cs typeface="Times New Roman" pitchFamily="18" charset="0"/>
              </a:rPr>
              <a:t>is a method of error detection </a:t>
            </a:r>
          </a:p>
          <a:p>
            <a:pPr lvl="1"/>
            <a:r>
              <a:rPr lang="en-US" dirty="0">
                <a:latin typeface="Times New Roman" pitchFamily="18" charset="0"/>
                <a:cs typeface="Times New Roman" pitchFamily="18" charset="0"/>
              </a:rPr>
              <a:t>the value of some fields, such as TTL, which are related to fragmentation and options, may change from router to router, the checksum needs to be recalculated at each router</a:t>
            </a:r>
            <a:r>
              <a:rPr lang="en-IN" dirty="0">
                <a:solidFill>
                  <a:srgbClr val="0070C0"/>
                </a:solidFill>
                <a:latin typeface="Times New Roman" pitchFamily="18" charset="0"/>
                <a:cs typeface="Times New Roman" pitchFamily="18" charset="0"/>
              </a:rPr>
              <a:t> </a:t>
            </a: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Times New Roman" pitchFamily="18" charset="0"/>
                <a:cs typeface="Times New Roman" pitchFamily="18" charset="0"/>
              </a:rPr>
              <a:t>Source address</a:t>
            </a:r>
            <a:r>
              <a:rPr lang="en-IN" b="1" dirty="0">
                <a:solidFill>
                  <a:srgbClr val="000000"/>
                </a:solidFill>
                <a:latin typeface="Times New Roman" pitchFamily="18" charset="0"/>
                <a:cs typeface="Times New Roman" pitchFamily="18" charset="0"/>
              </a:rPr>
              <a:t> </a:t>
            </a:r>
            <a:r>
              <a:rPr lang="en-IN" dirty="0">
                <a:solidFill>
                  <a:srgbClr val="0070C0"/>
                </a:solidFill>
                <a:latin typeface="Times New Roman" pitchFamily="18" charset="0"/>
                <a:cs typeface="Times New Roman" pitchFamily="18" charset="0"/>
              </a:rPr>
              <a:t>and </a:t>
            </a:r>
            <a:r>
              <a:rPr lang="en-IN" b="1" i="1" dirty="0">
                <a:solidFill>
                  <a:srgbClr val="000000"/>
                </a:solidFill>
                <a:latin typeface="Times New Roman" pitchFamily="18" charset="0"/>
                <a:cs typeface="Times New Roman" pitchFamily="18" charset="0"/>
              </a:rPr>
              <a:t>destination</a:t>
            </a:r>
            <a:r>
              <a:rPr lang="en-IN" i="1" dirty="0">
                <a:solidFill>
                  <a:srgbClr val="0070C0"/>
                </a:solidFill>
                <a:latin typeface="Times New Roman" pitchFamily="18" charset="0"/>
                <a:cs typeface="Times New Roman" pitchFamily="18" charset="0"/>
              </a:rPr>
              <a:t> address</a:t>
            </a:r>
            <a:r>
              <a:rPr lang="en-IN" dirty="0">
                <a:solidFill>
                  <a:srgbClr val="0070C0"/>
                </a:solidFill>
                <a:latin typeface="Times New Roman" pitchFamily="18" charset="0"/>
                <a:cs typeface="Times New Roman" pitchFamily="18" charset="0"/>
              </a:rPr>
              <a:t> are 32-bit fields specifying the source address and the destination address, respectively. </a:t>
            </a: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dirty="0">
                <a:latin typeface="Times New Roman" pitchFamily="18" charset="0"/>
                <a:cs typeface="Times New Roman" pitchFamily="18" charset="0"/>
              </a:rPr>
              <a:t>remain unchanged during the time the IP datagram travels from the source host to the destination host.</a:t>
            </a:r>
            <a:endParaRPr lang="en-IN" dirty="0">
              <a:solidFill>
                <a:srgbClr val="0070C0"/>
              </a:solidFill>
              <a:latin typeface="Times New Roman" pitchFamily="18" charset="0"/>
              <a:cs typeface="Times New Roman" pitchFamily="18" charset="0"/>
            </a:endParaRP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Times New Roman" pitchFamily="18" charset="0"/>
                <a:cs typeface="Times New Roman" pitchFamily="18" charset="0"/>
              </a:rPr>
              <a:t>Options</a:t>
            </a:r>
            <a:r>
              <a:rPr lang="en-IN" dirty="0">
                <a:solidFill>
                  <a:srgbClr val="0070C0"/>
                </a:solidFill>
                <a:latin typeface="Times New Roman" pitchFamily="18" charset="0"/>
                <a:cs typeface="Times New Roman" pitchFamily="18" charset="0"/>
              </a:rPr>
              <a:t> is a rarely used variable-length field to specify security level, timestamp, and type of route. </a:t>
            </a: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US" dirty="0">
                <a:latin typeface="Times New Roman" pitchFamily="18" charset="0"/>
                <a:cs typeface="Times New Roman" pitchFamily="18" charset="0"/>
              </a:rPr>
              <a:t>used for network testing and debugging</a:t>
            </a:r>
            <a:endParaRPr lang="en-IN" dirty="0">
              <a:solidFill>
                <a:srgbClr val="0070C0"/>
              </a:solidFill>
              <a:latin typeface="Times New Roman" pitchFamily="18" charset="0"/>
              <a:cs typeface="Times New Roman" pitchFamily="18" charset="0"/>
            </a:endParaRPr>
          </a:p>
          <a:p>
            <a:pPr marL="215900" indent="-21590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b="1" i="1" dirty="0">
                <a:solidFill>
                  <a:srgbClr val="000000"/>
                </a:solidFill>
                <a:latin typeface="Times New Roman" pitchFamily="18" charset="0"/>
                <a:cs typeface="Times New Roman" pitchFamily="18" charset="0"/>
              </a:rPr>
              <a:t>Padding</a:t>
            </a:r>
            <a:r>
              <a:rPr lang="en-IN" dirty="0">
                <a:solidFill>
                  <a:srgbClr val="0070C0"/>
                </a:solidFill>
                <a:latin typeface="Times New Roman" pitchFamily="18" charset="0"/>
                <a:cs typeface="Times New Roman" pitchFamily="18" charset="0"/>
              </a:rPr>
              <a:t> is used to ensure that the header is a multiple of 32 bits. </a:t>
            </a:r>
          </a:p>
          <a:p>
            <a:endParaRPr lang="en-US" dirty="0">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 </a:t>
            </a:r>
            <a:endParaRPr lang="en-US" dirty="0"/>
          </a:p>
        </p:txBody>
      </p:sp>
      <p:sp>
        <p:nvSpPr>
          <p:cNvPr id="3" name="Content Placeholder 2"/>
          <p:cNvSpPr>
            <a:spLocks noGrp="1"/>
          </p:cNvSpPr>
          <p:nvPr>
            <p:ph idx="1"/>
          </p:nvPr>
        </p:nvSpPr>
        <p:spPr/>
        <p:txBody>
          <a:bodyPr/>
          <a:lstStyle/>
          <a:p>
            <a:r>
              <a:rPr lang="en-US" dirty="0"/>
              <a:t>An IPv4 packet has arrived with the first 8 bits as (01000010)</a:t>
            </a:r>
            <a:r>
              <a:rPr lang="en-US" baseline="-25000" dirty="0"/>
              <a:t>2</a:t>
            </a:r>
            <a:r>
              <a:rPr lang="en-US" dirty="0"/>
              <a:t>. The receiver discards the packet. Why?</a:t>
            </a:r>
          </a:p>
        </p:txBody>
      </p:sp>
      <p:pic>
        <p:nvPicPr>
          <p:cNvPr id="9" name="Picture 8">
            <a:extLst>
              <a:ext uri="{FF2B5EF4-FFF2-40B4-BE49-F238E27FC236}">
                <a16:creationId xmlns:a16="http://schemas.microsoft.com/office/drawing/2014/main" id="{A4FBA3D3-5CF7-C9B2-63E5-E15B9B2EE38C}"/>
              </a:ext>
            </a:extLst>
          </p:cNvPr>
          <p:cNvPicPr>
            <a:picLocks noChangeAspect="1"/>
          </p:cNvPicPr>
          <p:nvPr/>
        </p:nvPicPr>
        <p:blipFill>
          <a:blip r:embed="rId2"/>
          <a:stretch>
            <a:fillRect/>
          </a:stretch>
        </p:blipFill>
        <p:spPr>
          <a:xfrm>
            <a:off x="319671" y="2395638"/>
            <a:ext cx="8504657" cy="206672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endParaRPr lang="en-US" dirty="0"/>
          </a:p>
        </p:txBody>
      </p:sp>
      <p:sp>
        <p:nvSpPr>
          <p:cNvPr id="3" name="Content Placeholder 2"/>
          <p:cNvSpPr>
            <a:spLocks noGrp="1"/>
          </p:cNvSpPr>
          <p:nvPr>
            <p:ph idx="1"/>
          </p:nvPr>
        </p:nvSpPr>
        <p:spPr/>
        <p:txBody>
          <a:bodyPr/>
          <a:lstStyle/>
          <a:p>
            <a:r>
              <a:rPr lang="en-US" dirty="0"/>
              <a:t>In an IPv4 packet, the value of HLEN is (1000)</a:t>
            </a:r>
            <a:r>
              <a:rPr lang="en-US" baseline="-25000" dirty="0"/>
              <a:t>2</a:t>
            </a:r>
            <a:r>
              <a:rPr lang="en-US" dirty="0"/>
              <a:t>. How many bytes of options are being carried by this packet?</a:t>
            </a:r>
          </a:p>
          <a:p>
            <a:pPr lvl="1"/>
            <a:r>
              <a:rPr lang="en-US" dirty="0"/>
              <a:t>The HLEN value is 8, which means the total number of bytes in the header is 8 × 4, or 32 bytes. </a:t>
            </a:r>
          </a:p>
          <a:p>
            <a:pPr lvl="1"/>
            <a:r>
              <a:rPr lang="en-US" dirty="0"/>
              <a:t>The first 20 bytes are the </a:t>
            </a:r>
            <a:r>
              <a:rPr lang="en-US" b="1" dirty="0"/>
              <a:t>base header, the next 12 bytes </a:t>
            </a:r>
            <a:r>
              <a:rPr lang="en-US" dirty="0"/>
              <a:t>are the options.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endParaRPr lang="en-US" dirty="0"/>
          </a:p>
        </p:txBody>
      </p:sp>
      <p:sp>
        <p:nvSpPr>
          <p:cNvPr id="3" name="Content Placeholder 2"/>
          <p:cNvSpPr>
            <a:spLocks noGrp="1"/>
          </p:cNvSpPr>
          <p:nvPr>
            <p:ph idx="1"/>
          </p:nvPr>
        </p:nvSpPr>
        <p:spPr/>
        <p:txBody>
          <a:bodyPr>
            <a:normAutofit/>
          </a:bodyPr>
          <a:lstStyle/>
          <a:p>
            <a:r>
              <a:rPr lang="en-US" dirty="0"/>
              <a:t>In an IPv4 packet, the value of HLEN is 5, and the value of the total length field is (0028)</a:t>
            </a:r>
            <a:r>
              <a:rPr lang="en-US" baseline="-25000" dirty="0"/>
              <a:t>16</a:t>
            </a:r>
            <a:r>
              <a:rPr lang="en-US" dirty="0"/>
              <a:t>. How many bytes of data are being carried by this packet?</a:t>
            </a:r>
          </a:p>
          <a:p>
            <a:pPr lvl="1"/>
            <a:r>
              <a:rPr lang="en-US" dirty="0"/>
              <a:t>The HLEN value is 5, which means the total number of bytes in the header is 5 × 4, or 20 bytes (no options). </a:t>
            </a:r>
          </a:p>
          <a:p>
            <a:pPr lvl="1"/>
            <a:r>
              <a:rPr lang="en-US" dirty="0"/>
              <a:t>The total length is (0028)</a:t>
            </a:r>
            <a:r>
              <a:rPr lang="en-US" baseline="-25000" dirty="0"/>
              <a:t>16</a:t>
            </a:r>
            <a:r>
              <a:rPr lang="en-US" dirty="0"/>
              <a:t> or 40 bytes, which means the packet is carrying 20 bytes of data (40 − 20).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endParaRPr lang="en-US" dirty="0"/>
          </a:p>
        </p:txBody>
      </p:sp>
      <p:sp>
        <p:nvSpPr>
          <p:cNvPr id="3" name="Content Placeholder 2"/>
          <p:cNvSpPr>
            <a:spLocks noGrp="1"/>
          </p:cNvSpPr>
          <p:nvPr>
            <p:ph idx="1"/>
          </p:nvPr>
        </p:nvSpPr>
        <p:spPr/>
        <p:txBody>
          <a:bodyPr>
            <a:normAutofit/>
          </a:bodyPr>
          <a:lstStyle/>
          <a:p>
            <a:r>
              <a:rPr lang="en-US" dirty="0"/>
              <a:t>An IPv4 packet has arrived with the first few hexadecimal digits as shown. (45000028000100000102 … )</a:t>
            </a:r>
            <a:r>
              <a:rPr lang="en-US" baseline="-25000" dirty="0"/>
              <a:t>16</a:t>
            </a:r>
          </a:p>
          <a:p>
            <a:r>
              <a:rPr lang="en-US" dirty="0"/>
              <a:t>How many hops can this packet travel before being dropped? To which upper-layer protocol do the data belong?</a:t>
            </a:r>
          </a:p>
          <a:p>
            <a:pPr lvl="1"/>
            <a:r>
              <a:rPr lang="en-US" dirty="0"/>
              <a:t>To find the time-to-live field, we skip 8 bytes (16 hexadecimal digits). </a:t>
            </a:r>
          </a:p>
          <a:p>
            <a:pPr lvl="1"/>
            <a:r>
              <a:rPr lang="en-US" dirty="0"/>
              <a:t>The time-to-live field is the ninth byte, which is (01)</a:t>
            </a:r>
            <a:r>
              <a:rPr lang="en-US" baseline="-25000" dirty="0"/>
              <a:t>16</a:t>
            </a:r>
            <a:r>
              <a:rPr lang="en-US" dirty="0"/>
              <a:t>. </a:t>
            </a:r>
          </a:p>
          <a:p>
            <a:pPr lvl="1"/>
            <a:r>
              <a:rPr lang="en-US" dirty="0"/>
              <a:t>This means the packet can travel only one hop.</a:t>
            </a:r>
          </a:p>
          <a:p>
            <a:pPr lvl="1"/>
            <a:r>
              <a:rPr lang="en-US" dirty="0"/>
              <a:t>The protocol field is the next byte (02)</a:t>
            </a:r>
            <a:r>
              <a:rPr lang="en-US" baseline="-25000" dirty="0"/>
              <a:t>16</a:t>
            </a:r>
            <a:r>
              <a:rPr lang="en-US" dirty="0"/>
              <a:t>, which means that the upper-layer protocol is IGMP.</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Example</a:t>
            </a:r>
            <a:endParaRPr lang="en-US" dirty="0"/>
          </a:p>
        </p:txBody>
      </p:sp>
      <p:sp>
        <p:nvSpPr>
          <p:cNvPr id="3" name="Content Placeholder 2"/>
          <p:cNvSpPr>
            <a:spLocks noGrp="1"/>
          </p:cNvSpPr>
          <p:nvPr>
            <p:ph idx="1"/>
          </p:nvPr>
        </p:nvSpPr>
        <p:spPr/>
        <p:txBody>
          <a:bodyPr/>
          <a:lstStyle/>
          <a:p>
            <a:r>
              <a:rPr lang="en-US" dirty="0"/>
              <a:t>Figure shows an example of a checksum calculation for an IPv4 header without options. The header is divided into 16-bit sections. All the sections are added, and the sum is complemented after wrapping the leftmost digit. The result is inserted in the checksum field.</a:t>
            </a:r>
          </a:p>
        </p:txBody>
      </p:sp>
      <p:pic>
        <p:nvPicPr>
          <p:cNvPr id="6146" name="Picture 2"/>
          <p:cNvPicPr>
            <a:picLocks noChangeAspect="1" noChangeArrowheads="1"/>
          </p:cNvPicPr>
          <p:nvPr/>
        </p:nvPicPr>
        <p:blipFill>
          <a:blip r:embed="rId2"/>
          <a:srcRect/>
          <a:stretch>
            <a:fillRect/>
          </a:stretch>
        </p:blipFill>
        <p:spPr bwMode="auto">
          <a:xfrm>
            <a:off x="5029200" y="3276600"/>
            <a:ext cx="3324225" cy="2647950"/>
          </a:xfrm>
          <a:prstGeom prst="rect">
            <a:avLst/>
          </a:prstGeom>
          <a:noFill/>
          <a:ln w="9525">
            <a:noFill/>
            <a:miter lim="800000"/>
            <a:headEnd/>
            <a:tailEnd/>
          </a:ln>
          <a:effectLst/>
        </p:spPr>
      </p:pic>
      <p:sp>
        <p:nvSpPr>
          <p:cNvPr id="5" name="Rectangle 4"/>
          <p:cNvSpPr/>
          <p:nvPr/>
        </p:nvSpPr>
        <p:spPr>
          <a:xfrm>
            <a:off x="228600" y="3505200"/>
            <a:ext cx="4572000" cy="1477328"/>
          </a:xfrm>
          <a:prstGeom prst="rect">
            <a:avLst/>
          </a:prstGeom>
        </p:spPr>
        <p:txBody>
          <a:bodyPr>
            <a:spAutoFit/>
          </a:bodyPr>
          <a:lstStyle/>
          <a:p>
            <a:r>
              <a:rPr lang="en-US" dirty="0"/>
              <a:t>Note that the calculation of wrapped sum and checksum can also be done as follows in hexadecimal:</a:t>
            </a:r>
          </a:p>
          <a:p>
            <a:r>
              <a:rPr lang="en-US" dirty="0"/>
              <a:t>Wrapped Sum = Sum mod FFFF</a:t>
            </a:r>
          </a:p>
          <a:p>
            <a:r>
              <a:rPr lang="en-US" dirty="0"/>
              <a:t>Checksum = FFFF − Wrapped Sum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datagram can travel through different networks.</a:t>
            </a:r>
          </a:p>
          <a:p>
            <a:r>
              <a:rPr lang="en-US" dirty="0"/>
              <a:t>Each router </a:t>
            </a:r>
            <a:r>
              <a:rPr lang="en-US" dirty="0" err="1"/>
              <a:t>decapsulates</a:t>
            </a:r>
            <a:r>
              <a:rPr lang="en-US" dirty="0"/>
              <a:t> the IP datagram from the frame it receives, processes it, and then encapsulates it in another frame. </a:t>
            </a:r>
          </a:p>
          <a:p>
            <a:r>
              <a:rPr lang="en-US" dirty="0"/>
              <a:t>The format and size of the </a:t>
            </a:r>
            <a:r>
              <a:rPr lang="en-US" b="1" dirty="0"/>
              <a:t>received</a:t>
            </a:r>
            <a:r>
              <a:rPr lang="en-US" dirty="0"/>
              <a:t> frame depend on the protocol used by the physical network through which the frame has just traveled. </a:t>
            </a:r>
          </a:p>
          <a:p>
            <a:r>
              <a:rPr lang="en-US" dirty="0"/>
              <a:t>The format and size of the </a:t>
            </a:r>
            <a:r>
              <a:rPr lang="en-US" b="1" dirty="0"/>
              <a:t>sent</a:t>
            </a:r>
            <a:r>
              <a:rPr lang="en-US" dirty="0"/>
              <a:t> frame depend on the protocol used by the physical network through which the frame is going to travel. </a:t>
            </a:r>
          </a:p>
          <a:p>
            <a:r>
              <a:rPr lang="en-US" dirty="0"/>
              <a:t>For example, if a router connects a LAN to a WAN, it receives a frame in the LAN format and sends a frame in the WAN format.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Maximum Transfer Unit (MTU)</a:t>
            </a:r>
            <a:endParaRPr lang="en-US" dirty="0"/>
          </a:p>
        </p:txBody>
      </p:sp>
      <p:sp>
        <p:nvSpPr>
          <p:cNvPr id="3" name="Content Placeholder 2"/>
          <p:cNvSpPr>
            <a:spLocks noGrp="1"/>
          </p:cNvSpPr>
          <p:nvPr>
            <p:ph idx="1"/>
          </p:nvPr>
        </p:nvSpPr>
        <p:spPr>
          <a:xfrm>
            <a:off x="198303" y="1345139"/>
            <a:ext cx="8780444" cy="3226861"/>
          </a:xfrm>
        </p:spPr>
        <p:txBody>
          <a:bodyPr>
            <a:normAutofit/>
          </a:bodyPr>
          <a:lstStyle/>
          <a:p>
            <a:r>
              <a:rPr lang="en-US" dirty="0"/>
              <a:t>Each link-layer protocol has its own frame format. </a:t>
            </a:r>
          </a:p>
          <a:p>
            <a:r>
              <a:rPr lang="en-US" dirty="0"/>
              <a:t>when a datagram is encapsulated in a frame, the total size of the datagram must be less than this maximum size, which is defined by the restrictions imposed by the hardware and software used in the network</a:t>
            </a:r>
          </a:p>
        </p:txBody>
      </p:sp>
      <p:pic>
        <p:nvPicPr>
          <p:cNvPr id="7170" name="Picture 2"/>
          <p:cNvPicPr>
            <a:picLocks noChangeAspect="1" noChangeArrowheads="1"/>
          </p:cNvPicPr>
          <p:nvPr/>
        </p:nvPicPr>
        <p:blipFill>
          <a:blip r:embed="rId2"/>
          <a:srcRect/>
          <a:stretch>
            <a:fillRect/>
          </a:stretch>
        </p:blipFill>
        <p:spPr bwMode="auto">
          <a:xfrm>
            <a:off x="381000" y="3657600"/>
            <a:ext cx="7982465" cy="2590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value of the maximum transfer unit (MTU) differs from one physical network protocol to another. </a:t>
            </a:r>
          </a:p>
          <a:p>
            <a:r>
              <a:rPr lang="en-US" dirty="0"/>
              <a:t>For example, the value for a LAN is normally 1500 bytes, but for a WAN it can be larger or smaller.</a:t>
            </a:r>
          </a:p>
          <a:p>
            <a:r>
              <a:rPr lang="en-IN" dirty="0">
                <a:solidFill>
                  <a:srgbClr val="0070C0"/>
                </a:solidFill>
                <a:latin typeface="Arial" charset="0"/>
              </a:rPr>
              <a:t>need a mechanism that avoids requiring large buffers at intermediate routers to store the fragments.</a:t>
            </a:r>
            <a:endParaRPr lang="en-US" dirty="0"/>
          </a:p>
          <a:p>
            <a:pPr lvl="1"/>
            <a:r>
              <a:rPr lang="en-US" dirty="0"/>
              <a:t>To make the IP protocol independent of the physical network, the designers decided to make the maximum length of the IP datagram equal to 65,535 bytes. </a:t>
            </a:r>
          </a:p>
          <a:p>
            <a:pPr lvl="1"/>
            <a:r>
              <a:rPr lang="en-US" dirty="0"/>
              <a:t>This makes transmission more efficient if one day we use a link-layer protocol with an MTU of this size.</a:t>
            </a:r>
          </a:p>
          <a:p>
            <a:pPr lvl="1"/>
            <a:r>
              <a:rPr lang="en-US" dirty="0"/>
              <a:t>However, for other physical networks, we must divide the datagram to make it possible for it to pass through these networks. This is called </a:t>
            </a:r>
            <a:r>
              <a:rPr lang="en-US" b="1" dirty="0"/>
              <a:t>fragmentation.</a:t>
            </a:r>
          </a:p>
          <a:p>
            <a:pPr lvl="2"/>
            <a:r>
              <a:rPr lang="en-US" dirty="0"/>
              <a:t>payload of the IP datagram is fragmented</a:t>
            </a:r>
          </a:p>
          <a:p>
            <a:pPr lvl="2"/>
            <a:r>
              <a:rPr lang="en-US" dirty="0"/>
              <a:t>most parts of the header, with the exception of some options, must be copied by all fragments.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When a datagram is fragmented, each fragment has its own header with most of the fields repeated, but some have been changed.</a:t>
            </a:r>
          </a:p>
          <a:p>
            <a:r>
              <a:rPr lang="en-US" dirty="0"/>
              <a:t>A fragmented datagram may itself be fragmented if it encounters a network with an even smaller MTU. </a:t>
            </a:r>
          </a:p>
          <a:p>
            <a:r>
              <a:rPr lang="en-US" dirty="0"/>
              <a:t>A datagram can be fragmented by the source host or any router in the path.</a:t>
            </a:r>
          </a:p>
          <a:p>
            <a:r>
              <a:rPr lang="en-US" dirty="0"/>
              <a:t>The </a:t>
            </a:r>
            <a:r>
              <a:rPr lang="en-US" i="1" dirty="0"/>
              <a:t>reassembly of the datagram, however, is done only by the </a:t>
            </a:r>
            <a:r>
              <a:rPr lang="en-US" dirty="0"/>
              <a:t>destination host, because each fragment becomes an independent datagram.</a:t>
            </a:r>
          </a:p>
          <a:p>
            <a:r>
              <a:rPr lang="en-US" dirty="0"/>
              <a:t>Whereas the fragmented datagram can travel through different routes, and we can never control or guarantee which route a fragmented datagram may take, all the fragments belonging to the same datagram should finally arrive at the destination host. </a:t>
            </a:r>
          </a:p>
          <a:p>
            <a:r>
              <a:rPr lang="en-US" dirty="0"/>
              <a:t>So it is logical to do the reassembly at the final destination.</a:t>
            </a:r>
          </a:p>
          <a:p>
            <a:r>
              <a:rPr lang="en-US" dirty="0"/>
              <a:t>An even stronger objection for reassembling packets during the transmission is the loss of efficiency it incurs.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Notation</a:t>
            </a:r>
            <a:endParaRPr lang="en-US" dirty="0"/>
          </a:p>
        </p:txBody>
      </p:sp>
      <p:sp>
        <p:nvSpPr>
          <p:cNvPr id="3" name="Content Placeholder 2"/>
          <p:cNvSpPr>
            <a:spLocks noGrp="1"/>
          </p:cNvSpPr>
          <p:nvPr>
            <p:ph idx="1"/>
          </p:nvPr>
        </p:nvSpPr>
        <p:spPr>
          <a:xfrm>
            <a:off x="198303" y="1345139"/>
            <a:ext cx="8780444" cy="3684061"/>
          </a:xfrm>
        </p:spPr>
        <p:txBody>
          <a:bodyPr>
            <a:normAutofit fontScale="85000" lnSpcReduction="20000"/>
          </a:bodyPr>
          <a:lstStyle/>
          <a:p>
            <a:r>
              <a:rPr lang="en-US" dirty="0"/>
              <a:t>binary notation (base 2)</a:t>
            </a:r>
            <a:r>
              <a:rPr lang="en-US" i="1" dirty="0"/>
              <a:t> - displayed as 32 bit. </a:t>
            </a:r>
          </a:p>
          <a:p>
            <a:pPr lvl="1"/>
            <a:r>
              <a:rPr lang="en-US" i="1" dirty="0"/>
              <a:t>To make the </a:t>
            </a:r>
            <a:r>
              <a:rPr lang="en-US" dirty="0"/>
              <a:t>address more readable, one or more spaces are usually inserted between each octet (8 bits). </a:t>
            </a:r>
          </a:p>
          <a:p>
            <a:pPr lvl="1"/>
            <a:r>
              <a:rPr lang="en-US" dirty="0"/>
              <a:t>Each octet is often referred to as a byte </a:t>
            </a:r>
          </a:p>
          <a:p>
            <a:r>
              <a:rPr lang="en-US" dirty="0"/>
              <a:t>dotted-decimal notation (base 256) - usually written in decimal form with a decimal point (dot) separating the bytes</a:t>
            </a:r>
          </a:p>
          <a:p>
            <a:pPr lvl="1"/>
            <a:r>
              <a:rPr lang="en-US" i="1" dirty="0"/>
              <a:t>each byte (octet) is only 8 </a:t>
            </a:r>
            <a:r>
              <a:rPr lang="en-US" dirty="0"/>
              <a:t>bits, each number in the dotted-decimal notation is between 0 and 255</a:t>
            </a:r>
          </a:p>
          <a:p>
            <a:r>
              <a:rPr lang="en-US" dirty="0"/>
              <a:t>hexadecimal notation (base 16) </a:t>
            </a:r>
          </a:p>
          <a:p>
            <a:r>
              <a:rPr lang="en-US" dirty="0"/>
              <a:t>Each hexadecimal digit is equivalent to 4 bits. This means that a 32-bit address has eight hexadecimal digits</a:t>
            </a:r>
          </a:p>
        </p:txBody>
      </p:sp>
      <p:pic>
        <p:nvPicPr>
          <p:cNvPr id="258050" name="Picture 2"/>
          <p:cNvPicPr>
            <a:picLocks noChangeAspect="1" noChangeArrowheads="1"/>
          </p:cNvPicPr>
          <p:nvPr/>
        </p:nvPicPr>
        <p:blipFill>
          <a:blip r:embed="rId2"/>
          <a:srcRect/>
          <a:stretch>
            <a:fillRect/>
          </a:stretch>
        </p:blipFill>
        <p:spPr bwMode="auto">
          <a:xfrm>
            <a:off x="5257800" y="4724400"/>
            <a:ext cx="3810000" cy="15240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host or router that fragments a datagram must change the values of three fields: flags, fragmentation offset, and total length. </a:t>
            </a:r>
          </a:p>
          <a:p>
            <a:r>
              <a:rPr lang="en-US" dirty="0"/>
              <a:t>The rest of the fields must be copied. </a:t>
            </a:r>
          </a:p>
          <a:p>
            <a:r>
              <a:rPr lang="en-US" dirty="0"/>
              <a:t>the value of the checksum must be recalculated regardless of fragmentation.</a:t>
            </a:r>
          </a:p>
          <a:p>
            <a:r>
              <a:rPr lang="en-IN" dirty="0">
                <a:solidFill>
                  <a:srgbClr val="0070C0"/>
                </a:solidFill>
                <a:latin typeface="Arial" charset="0"/>
              </a:rPr>
              <a:t>The </a:t>
            </a:r>
            <a:r>
              <a:rPr lang="en-IN" b="1" dirty="0">
                <a:solidFill>
                  <a:srgbClr val="000000"/>
                </a:solidFill>
                <a:latin typeface="Arial" charset="0"/>
              </a:rPr>
              <a:t>identification field </a:t>
            </a:r>
            <a:r>
              <a:rPr lang="en-US" dirty="0"/>
              <a:t>identifies a datagram originating from the source host.</a:t>
            </a:r>
          </a:p>
          <a:p>
            <a:pPr lvl="1"/>
            <a:r>
              <a:rPr lang="en-US" dirty="0"/>
              <a:t>Counter is initialized to a positive number</a:t>
            </a:r>
          </a:p>
          <a:p>
            <a:pPr lvl="1"/>
            <a:r>
              <a:rPr lang="en-US" dirty="0"/>
              <a:t>When a datagram is fragmented, the value in the identification field is copied into all fragments</a:t>
            </a:r>
          </a:p>
          <a:p>
            <a:pPr lvl="1"/>
            <a:r>
              <a:rPr lang="en-US" dirty="0"/>
              <a:t>identification number helps the destination in reassembling the fragmented packets.</a:t>
            </a:r>
            <a:endParaRPr lang="en-IN" dirty="0">
              <a:solidFill>
                <a:srgbClr val="0070C0"/>
              </a:solidFill>
              <a:latin typeface="Arial" charset="0"/>
            </a:endParaRPr>
          </a:p>
          <a:p>
            <a:pPr marL="431800" lvl="1" indent="-215900">
              <a:buClr>
                <a:srgbClr val="0070C0"/>
              </a:buClr>
              <a:buFont typeface="Wingdings" charset="2"/>
              <a:buChar char=""/>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pPr>
            <a:r>
              <a:rPr lang="en-IN" dirty="0">
                <a:solidFill>
                  <a:srgbClr val="0070C0"/>
                </a:solidFill>
                <a:latin typeface="Arial" charset="0"/>
              </a:rPr>
              <a:t>The </a:t>
            </a:r>
            <a:r>
              <a:rPr lang="en-IN" b="1" dirty="0">
                <a:solidFill>
                  <a:srgbClr val="000000"/>
                </a:solidFill>
                <a:latin typeface="Arial" charset="0"/>
              </a:rPr>
              <a:t>offset field </a:t>
            </a:r>
            <a:r>
              <a:rPr lang="en-IN" dirty="0">
                <a:solidFill>
                  <a:srgbClr val="0070C0"/>
                </a:solidFill>
                <a:latin typeface="Arial" charset="0"/>
              </a:rPr>
              <a:t>indicates the position of a fragment in the sequence of fragments making up the packet. The lengths of all the fragments, with the exception of the last one, must be divisible by 8.</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The 3-bit </a:t>
            </a:r>
            <a:r>
              <a:rPr lang="en-US" i="1" dirty="0"/>
              <a:t>flags field defines three flags. </a:t>
            </a:r>
          </a:p>
          <a:p>
            <a:r>
              <a:rPr lang="en-US" i="1" dirty="0"/>
              <a:t>The leftmost bit is reserved </a:t>
            </a:r>
            <a:r>
              <a:rPr lang="en-US" dirty="0"/>
              <a:t>(not used). </a:t>
            </a:r>
          </a:p>
          <a:p>
            <a:r>
              <a:rPr lang="en-US" dirty="0"/>
              <a:t>The second bit (D bit) is called the </a:t>
            </a:r>
            <a:r>
              <a:rPr lang="en-US" i="1" dirty="0"/>
              <a:t>do not fragment bit. </a:t>
            </a:r>
          </a:p>
          <a:p>
            <a:pPr lvl="1"/>
            <a:r>
              <a:rPr lang="en-US" i="1" dirty="0"/>
              <a:t>If its </a:t>
            </a:r>
            <a:r>
              <a:rPr lang="en-US" dirty="0"/>
              <a:t>value is 1, the machine must not fragment the datagram. </a:t>
            </a:r>
          </a:p>
          <a:p>
            <a:pPr lvl="1"/>
            <a:r>
              <a:rPr lang="en-US" dirty="0"/>
              <a:t>If it cannot pass the datagram through any available physical network, it discards the datagram and sends an ICMP error message to the source host </a:t>
            </a:r>
          </a:p>
          <a:p>
            <a:pPr lvl="1"/>
            <a:r>
              <a:rPr lang="en-US" dirty="0"/>
              <a:t>If its value is 0, the datagram can be fragmented if necessary. </a:t>
            </a:r>
          </a:p>
          <a:p>
            <a:r>
              <a:rPr lang="en-US" dirty="0"/>
              <a:t>The third bit (M bit) is called the </a:t>
            </a:r>
            <a:r>
              <a:rPr lang="en-US" i="1" dirty="0"/>
              <a:t>more fragment bit. </a:t>
            </a:r>
          </a:p>
          <a:p>
            <a:pPr lvl="1"/>
            <a:r>
              <a:rPr lang="en-US" i="1" dirty="0"/>
              <a:t>If its value is 1, it means the </a:t>
            </a:r>
            <a:r>
              <a:rPr lang="en-US" dirty="0"/>
              <a:t>datagram is not the last fragment; there are more fragments after this one. </a:t>
            </a:r>
          </a:p>
          <a:p>
            <a:pPr lvl="1"/>
            <a:r>
              <a:rPr lang="en-US" dirty="0"/>
              <a:t>If its value is 0, it means this is the last or only fragment.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a:xfrm>
            <a:off x="198303" y="1345139"/>
            <a:ext cx="8780444" cy="3303061"/>
          </a:xfrm>
        </p:spPr>
        <p:txBody>
          <a:bodyPr>
            <a:normAutofit fontScale="70000" lnSpcReduction="20000"/>
          </a:bodyPr>
          <a:lstStyle/>
          <a:p>
            <a:r>
              <a:rPr lang="en-US" dirty="0"/>
              <a:t>The 13-bit </a:t>
            </a:r>
            <a:r>
              <a:rPr lang="en-US" i="1" dirty="0"/>
              <a:t>fragmentation offset field shows the relative position of this </a:t>
            </a:r>
            <a:r>
              <a:rPr lang="en-US" dirty="0"/>
              <a:t>fragment with respect to the whole datagram.</a:t>
            </a:r>
          </a:p>
          <a:p>
            <a:r>
              <a:rPr lang="en-US" dirty="0"/>
              <a:t>It is the offset of the data in the original datagram measured in units of 8 bytes. </a:t>
            </a:r>
          </a:p>
          <a:p>
            <a:r>
              <a:rPr lang="en-US" dirty="0"/>
              <a:t>Datagram with a data size of 4000 bytes (numbered 0 to 3999) fragmented into three fragments. </a:t>
            </a:r>
          </a:p>
          <a:p>
            <a:r>
              <a:rPr lang="en-US" dirty="0"/>
              <a:t>The first fragment carries bytes 0 to 1399. The offset for this datagram is 0/8 = 0. </a:t>
            </a:r>
          </a:p>
          <a:p>
            <a:r>
              <a:rPr lang="en-US" dirty="0"/>
              <a:t>The second fragment carries bytes 1400 to 2799; the offset value for this fragment is 1400/8 = 175. </a:t>
            </a:r>
          </a:p>
          <a:p>
            <a:r>
              <a:rPr lang="en-US" dirty="0"/>
              <a:t>Finally, the third fragment carries bytes 2800 to 3999. The offset value for this fragment is 2800/8 = 350.</a:t>
            </a:r>
          </a:p>
        </p:txBody>
      </p:sp>
      <p:pic>
        <p:nvPicPr>
          <p:cNvPr id="8194" name="Picture 2"/>
          <p:cNvPicPr>
            <a:picLocks noChangeAspect="1" noChangeArrowheads="1"/>
          </p:cNvPicPr>
          <p:nvPr/>
        </p:nvPicPr>
        <p:blipFill>
          <a:blip r:embed="rId2"/>
          <a:srcRect/>
          <a:stretch>
            <a:fillRect/>
          </a:stretch>
        </p:blipFill>
        <p:spPr bwMode="auto">
          <a:xfrm>
            <a:off x="2667000" y="4419600"/>
            <a:ext cx="6271022" cy="17526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a:xfrm>
            <a:off x="198303" y="1345139"/>
            <a:ext cx="3764097" cy="4523955"/>
          </a:xfrm>
        </p:spPr>
        <p:txBody>
          <a:bodyPr>
            <a:normAutofit fontScale="92500" lnSpcReduction="20000"/>
          </a:bodyPr>
          <a:lstStyle/>
          <a:p>
            <a:r>
              <a:rPr lang="en-US" dirty="0"/>
              <a:t>The original packet starts at the client; the fragments are reassembled at the Server</a:t>
            </a:r>
          </a:p>
          <a:p>
            <a:r>
              <a:rPr lang="en-US" dirty="0"/>
              <a:t>M bit set for all fragments except the last</a:t>
            </a:r>
          </a:p>
          <a:p>
            <a:r>
              <a:rPr lang="en-US" dirty="0"/>
              <a:t>the second fragment is itself fragmented later into two fragments of 800 bytes and 600 bytes, but the offset shows the relative position of the fragments to the original data.</a:t>
            </a:r>
          </a:p>
        </p:txBody>
      </p:sp>
      <p:pic>
        <p:nvPicPr>
          <p:cNvPr id="9218" name="Picture 2"/>
          <p:cNvPicPr>
            <a:picLocks noChangeAspect="1" noChangeArrowheads="1"/>
          </p:cNvPicPr>
          <p:nvPr/>
        </p:nvPicPr>
        <p:blipFill>
          <a:blip r:embed="rId2"/>
          <a:srcRect/>
          <a:stretch>
            <a:fillRect/>
          </a:stretch>
        </p:blipFill>
        <p:spPr bwMode="auto">
          <a:xfrm>
            <a:off x="4048125" y="1219200"/>
            <a:ext cx="5095875" cy="459105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a:t>
            </a:r>
            <a:endParaRPr lang="en-US" dirty="0"/>
          </a:p>
        </p:txBody>
      </p:sp>
      <p:sp>
        <p:nvSpPr>
          <p:cNvPr id="3" name="Content Placeholder 2"/>
          <p:cNvSpPr>
            <a:spLocks noGrp="1"/>
          </p:cNvSpPr>
          <p:nvPr>
            <p:ph idx="1"/>
          </p:nvPr>
        </p:nvSpPr>
        <p:spPr/>
        <p:txBody>
          <a:bodyPr>
            <a:normAutofit/>
          </a:bodyPr>
          <a:lstStyle/>
          <a:p>
            <a:r>
              <a:rPr lang="en-US" dirty="0"/>
              <a:t>Reassembling strategy:</a:t>
            </a:r>
          </a:p>
          <a:p>
            <a:pPr>
              <a:buNone/>
            </a:pPr>
            <a:r>
              <a:rPr lang="en-US" dirty="0"/>
              <a:t>a. The first fragment has an offset field value of zero.</a:t>
            </a:r>
          </a:p>
          <a:p>
            <a:pPr>
              <a:buNone/>
            </a:pPr>
            <a:r>
              <a:rPr lang="en-US" dirty="0"/>
              <a:t>b. Divide the length of the first fragment by 8. The second fragment has an offset value equal to that result.</a:t>
            </a:r>
          </a:p>
          <a:p>
            <a:pPr>
              <a:buNone/>
            </a:pPr>
            <a:r>
              <a:rPr lang="en-US" dirty="0"/>
              <a:t>c. Divide the total length of the first and second fragment by 8. The third fragment has an offset value equal to that result.</a:t>
            </a:r>
          </a:p>
          <a:p>
            <a:pPr>
              <a:buNone/>
            </a:pPr>
            <a:r>
              <a:rPr lang="en-US" dirty="0"/>
              <a:t>d. Continue the process. The last fragment has its M bit set to 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 - example</a:t>
            </a:r>
            <a:endParaRPr lang="en-US" dirty="0"/>
          </a:p>
        </p:txBody>
      </p:sp>
      <p:sp>
        <p:nvSpPr>
          <p:cNvPr id="3" name="Content Placeholder 2"/>
          <p:cNvSpPr>
            <a:spLocks noGrp="1"/>
          </p:cNvSpPr>
          <p:nvPr>
            <p:ph idx="1"/>
          </p:nvPr>
        </p:nvSpPr>
        <p:spPr/>
        <p:txBody>
          <a:bodyPr/>
          <a:lstStyle/>
          <a:p>
            <a:r>
              <a:rPr lang="en-US" dirty="0"/>
              <a:t>Why value of the offset is measured in units of 8 bytes?</a:t>
            </a:r>
          </a:p>
          <a:p>
            <a:r>
              <a:rPr lang="en-US" dirty="0"/>
              <a:t>the length of the offset field is only 13 bits long and cannot represent a sequence of bytes greater than 8191. </a:t>
            </a:r>
          </a:p>
          <a:p>
            <a:r>
              <a:rPr lang="en-US" dirty="0"/>
              <a:t>This forces hosts or routers that fragment </a:t>
            </a:r>
            <a:r>
              <a:rPr lang="en-US" dirty="0" err="1"/>
              <a:t>datagrams</a:t>
            </a:r>
            <a:r>
              <a:rPr lang="en-US" dirty="0"/>
              <a:t> to choose the size of each fragment so that the first byte number is divisible by 8.</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 - example</a:t>
            </a:r>
            <a:endParaRPr lang="en-US" dirty="0"/>
          </a:p>
        </p:txBody>
      </p:sp>
      <p:sp>
        <p:nvSpPr>
          <p:cNvPr id="3" name="Content Placeholder 2"/>
          <p:cNvSpPr>
            <a:spLocks noGrp="1"/>
          </p:cNvSpPr>
          <p:nvPr>
            <p:ph idx="1"/>
          </p:nvPr>
        </p:nvSpPr>
        <p:spPr/>
        <p:txBody>
          <a:bodyPr/>
          <a:lstStyle/>
          <a:p>
            <a:r>
              <a:rPr lang="en-US" dirty="0"/>
              <a:t>A packet has arrived with an M bit value of 0. Is this the first fragment, the last fragment, or a middle fragment? Do we know if the packet was fragmented?</a:t>
            </a:r>
          </a:p>
          <a:p>
            <a:pPr lvl="1"/>
            <a:r>
              <a:rPr lang="en-US" dirty="0"/>
              <a:t>If the M bit is 0, it means that there are no more fragments; the fragment is the last one. </a:t>
            </a:r>
          </a:p>
          <a:p>
            <a:pPr lvl="1"/>
            <a:r>
              <a:rPr lang="en-US" dirty="0"/>
              <a:t>However, we cannot say if the original packet was fragmented or not. </a:t>
            </a:r>
          </a:p>
          <a:p>
            <a:pPr lvl="1"/>
            <a:r>
              <a:rPr lang="en-US" dirty="0"/>
              <a:t>A </a:t>
            </a:r>
            <a:r>
              <a:rPr lang="en-US" dirty="0" err="1"/>
              <a:t>nonfragmented</a:t>
            </a:r>
            <a:r>
              <a:rPr lang="en-US" dirty="0"/>
              <a:t> packet is considered the last fragment.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 - example</a:t>
            </a:r>
            <a:endParaRPr lang="en-US" dirty="0"/>
          </a:p>
        </p:txBody>
      </p:sp>
      <p:sp>
        <p:nvSpPr>
          <p:cNvPr id="3" name="Content Placeholder 2"/>
          <p:cNvSpPr>
            <a:spLocks noGrp="1"/>
          </p:cNvSpPr>
          <p:nvPr>
            <p:ph idx="1"/>
          </p:nvPr>
        </p:nvSpPr>
        <p:spPr/>
        <p:txBody>
          <a:bodyPr>
            <a:normAutofit/>
          </a:bodyPr>
          <a:lstStyle/>
          <a:p>
            <a:r>
              <a:rPr lang="en-US" dirty="0"/>
              <a:t>A packet has arrived with an M bit value of 1. Is this the first fragment, the last fragment, or a middle fragment? Do we know if the packet was fragmented?</a:t>
            </a:r>
          </a:p>
          <a:p>
            <a:pPr lvl="1"/>
            <a:r>
              <a:rPr lang="en-US" dirty="0"/>
              <a:t>If the M bit is 1, it means that there is at least one more fragment. </a:t>
            </a:r>
          </a:p>
          <a:p>
            <a:pPr lvl="1"/>
            <a:r>
              <a:rPr lang="en-US" dirty="0"/>
              <a:t>This fragment can be the first one or a middle one, but not the last one. </a:t>
            </a:r>
          </a:p>
          <a:p>
            <a:pPr lvl="1"/>
            <a:r>
              <a:rPr lang="en-US" dirty="0"/>
              <a:t>We don’t know if it is the first one or a middle one; we need more information (the value of the fragmentation offset).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 - example</a:t>
            </a:r>
            <a:endParaRPr lang="en-US" dirty="0"/>
          </a:p>
        </p:txBody>
      </p:sp>
      <p:sp>
        <p:nvSpPr>
          <p:cNvPr id="3" name="Content Placeholder 2"/>
          <p:cNvSpPr>
            <a:spLocks noGrp="1"/>
          </p:cNvSpPr>
          <p:nvPr>
            <p:ph idx="1"/>
          </p:nvPr>
        </p:nvSpPr>
        <p:spPr/>
        <p:txBody>
          <a:bodyPr/>
          <a:lstStyle/>
          <a:p>
            <a:r>
              <a:rPr lang="en-US" dirty="0"/>
              <a:t>A packet has arrived with an M bit value of 1 and a fragmentation offset value of 0. Is this the first fragment, the last fragment, or a middle fragment?</a:t>
            </a:r>
          </a:p>
          <a:p>
            <a:pPr lvl="1"/>
            <a:r>
              <a:rPr lang="en-US" dirty="0"/>
              <a:t>Because the M bit is 1, it is either the first fragment or a middle one. </a:t>
            </a:r>
          </a:p>
          <a:p>
            <a:pPr lvl="1"/>
            <a:r>
              <a:rPr lang="en-US" dirty="0"/>
              <a:t>Because the offset value is 0, it is the first fragment.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 - example</a:t>
            </a:r>
            <a:endParaRPr lang="en-US" dirty="0"/>
          </a:p>
        </p:txBody>
      </p:sp>
      <p:sp>
        <p:nvSpPr>
          <p:cNvPr id="3" name="Content Placeholder 2"/>
          <p:cNvSpPr>
            <a:spLocks noGrp="1"/>
          </p:cNvSpPr>
          <p:nvPr>
            <p:ph idx="1"/>
          </p:nvPr>
        </p:nvSpPr>
        <p:spPr/>
        <p:txBody>
          <a:bodyPr/>
          <a:lstStyle/>
          <a:p>
            <a:r>
              <a:rPr lang="en-US" dirty="0"/>
              <a:t>A packet has arrived in which the offset value is 100. What is the number of the first byte? Do we know the number of the last byte?</a:t>
            </a:r>
          </a:p>
          <a:p>
            <a:pPr lvl="1"/>
            <a:r>
              <a:rPr lang="en-US" dirty="0"/>
              <a:t>To find the number of the first byte, we multiply the offset value by 8. </a:t>
            </a:r>
          </a:p>
          <a:p>
            <a:pPr lvl="1"/>
            <a:r>
              <a:rPr lang="en-US" dirty="0"/>
              <a:t>This means that the first byte number is 800. </a:t>
            </a:r>
          </a:p>
          <a:p>
            <a:pPr lvl="1"/>
            <a:r>
              <a:rPr lang="en-US" dirty="0"/>
              <a:t>We cannot determine the number of the last byte unless we know the length of the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Hierarchy in Addressing</a:t>
            </a:r>
            <a:endParaRPr lang="en-US" dirty="0"/>
          </a:p>
        </p:txBody>
      </p:sp>
      <p:sp>
        <p:nvSpPr>
          <p:cNvPr id="3" name="Content Placeholder 2"/>
          <p:cNvSpPr>
            <a:spLocks noGrp="1"/>
          </p:cNvSpPr>
          <p:nvPr>
            <p:ph idx="1"/>
          </p:nvPr>
        </p:nvSpPr>
        <p:spPr>
          <a:xfrm>
            <a:off x="198303" y="1345139"/>
            <a:ext cx="8780444" cy="3150661"/>
          </a:xfrm>
        </p:spPr>
        <p:txBody>
          <a:bodyPr>
            <a:normAutofit fontScale="85000" lnSpcReduction="10000"/>
          </a:bodyPr>
          <a:lstStyle/>
          <a:p>
            <a:r>
              <a:rPr lang="en-US" dirty="0"/>
              <a:t>any communication network that involves delivery - the addressing system is hierarchical</a:t>
            </a:r>
          </a:p>
          <a:p>
            <a:r>
              <a:rPr lang="en-US" dirty="0">
                <a:solidFill>
                  <a:schemeClr val="tx1"/>
                </a:solidFill>
              </a:rPr>
              <a:t>32-bit IPv4 address - hierarchical but is divided only into two parts</a:t>
            </a:r>
          </a:p>
          <a:p>
            <a:r>
              <a:rPr lang="en-US" i="1" dirty="0">
                <a:solidFill>
                  <a:schemeClr val="tx1"/>
                </a:solidFill>
              </a:rPr>
              <a:t>Prefix-defines the network (n-bits)</a:t>
            </a:r>
            <a:r>
              <a:rPr lang="en-US" dirty="0">
                <a:solidFill>
                  <a:schemeClr val="tx1"/>
                </a:solidFill>
              </a:rPr>
              <a:t> </a:t>
            </a:r>
          </a:p>
          <a:p>
            <a:pPr lvl="1"/>
            <a:r>
              <a:rPr lang="en-US" dirty="0">
                <a:solidFill>
                  <a:schemeClr val="tx1"/>
                </a:solidFill>
              </a:rPr>
              <a:t>fixed length -</a:t>
            </a:r>
            <a:r>
              <a:rPr lang="en-US" dirty="0" err="1">
                <a:solidFill>
                  <a:schemeClr val="tx1"/>
                </a:solidFill>
              </a:rPr>
              <a:t>classful</a:t>
            </a:r>
            <a:r>
              <a:rPr lang="en-US" dirty="0">
                <a:solidFill>
                  <a:schemeClr val="tx1"/>
                </a:solidFill>
              </a:rPr>
              <a:t> addressing - obsolete</a:t>
            </a:r>
          </a:p>
          <a:p>
            <a:pPr lvl="1"/>
            <a:r>
              <a:rPr lang="en-US" dirty="0">
                <a:solidFill>
                  <a:schemeClr val="tx1"/>
                </a:solidFill>
              </a:rPr>
              <a:t>variable length-classless addressing- </a:t>
            </a:r>
            <a:endParaRPr lang="en-US" i="1" dirty="0">
              <a:solidFill>
                <a:schemeClr val="tx1"/>
              </a:solidFill>
            </a:endParaRPr>
          </a:p>
          <a:p>
            <a:r>
              <a:rPr lang="en-US" dirty="0">
                <a:solidFill>
                  <a:schemeClr val="tx1"/>
                </a:solidFill>
              </a:rPr>
              <a:t>Address (</a:t>
            </a:r>
            <a:r>
              <a:rPr lang="en-US" i="1" dirty="0">
                <a:solidFill>
                  <a:schemeClr val="tx1"/>
                </a:solidFill>
              </a:rPr>
              <a:t>suffix) - the node - connection of </a:t>
            </a:r>
            <a:r>
              <a:rPr lang="en-US" dirty="0">
                <a:solidFill>
                  <a:schemeClr val="tx1"/>
                </a:solidFill>
              </a:rPr>
              <a:t>a device to the Internet  (32-n bits)</a:t>
            </a:r>
            <a:endParaRPr lang="en-US" dirty="0"/>
          </a:p>
        </p:txBody>
      </p:sp>
      <p:pic>
        <p:nvPicPr>
          <p:cNvPr id="259074" name="Picture 2"/>
          <p:cNvPicPr>
            <a:picLocks noChangeAspect="1" noChangeArrowheads="1"/>
          </p:cNvPicPr>
          <p:nvPr/>
        </p:nvPicPr>
        <p:blipFill>
          <a:blip r:embed="rId3"/>
          <a:srcRect/>
          <a:stretch>
            <a:fillRect/>
          </a:stretch>
        </p:blipFill>
        <p:spPr bwMode="auto">
          <a:xfrm>
            <a:off x="4876800" y="4114800"/>
            <a:ext cx="3930444" cy="2195383"/>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Fragmentation - example</a:t>
            </a:r>
            <a:endParaRPr lang="en-US" dirty="0"/>
          </a:p>
        </p:txBody>
      </p:sp>
      <p:sp>
        <p:nvSpPr>
          <p:cNvPr id="3" name="Content Placeholder 2"/>
          <p:cNvSpPr>
            <a:spLocks noGrp="1"/>
          </p:cNvSpPr>
          <p:nvPr>
            <p:ph idx="1"/>
          </p:nvPr>
        </p:nvSpPr>
        <p:spPr/>
        <p:txBody>
          <a:bodyPr>
            <a:normAutofit/>
          </a:bodyPr>
          <a:lstStyle/>
          <a:p>
            <a:r>
              <a:rPr lang="en-US" dirty="0"/>
              <a:t>A packet has arrived in which the offset value is 100, the value of HLEN is 5, and the value of the total length field is 100. What are the numbers of the first byte and the last byte?</a:t>
            </a:r>
          </a:p>
          <a:p>
            <a:pPr lvl="1"/>
            <a:r>
              <a:rPr lang="en-US" dirty="0"/>
              <a:t>The first byte number is 100 × 8 = 800. </a:t>
            </a:r>
          </a:p>
          <a:p>
            <a:pPr lvl="1"/>
            <a:r>
              <a:rPr lang="en-US" dirty="0"/>
              <a:t>The total length is 100 bytes, and the header length is 20 bytes (5 × 4), which means that there are 80 bytes in this datagram.</a:t>
            </a:r>
          </a:p>
          <a:p>
            <a:pPr lvl="1"/>
            <a:r>
              <a:rPr lang="en-US" dirty="0"/>
              <a:t>If the first byte number is 800, the last byte number must be 879.</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t>Routing Algorithms - </a:t>
            </a:r>
            <a:r>
              <a:rPr lang="en-US" sz="3200" dirty="0"/>
              <a:t>Distance-Vector Routing</a:t>
            </a:r>
          </a:p>
        </p:txBody>
      </p:sp>
      <p:sp>
        <p:nvSpPr>
          <p:cNvPr id="3" name="Content Placeholder 2"/>
          <p:cNvSpPr>
            <a:spLocks noGrp="1"/>
          </p:cNvSpPr>
          <p:nvPr>
            <p:ph idx="1"/>
          </p:nvPr>
        </p:nvSpPr>
        <p:spPr/>
        <p:txBody>
          <a:bodyPr>
            <a:normAutofit fontScale="92500"/>
          </a:bodyPr>
          <a:lstStyle/>
          <a:p>
            <a:r>
              <a:rPr lang="en-US" dirty="0"/>
              <a:t>Goal - to find the best route</a:t>
            </a:r>
          </a:p>
          <a:p>
            <a:r>
              <a:rPr lang="en-US" dirty="0"/>
              <a:t>each node creates is its own least-cost tree with the rudimentary information it has about its immediate neighbors</a:t>
            </a:r>
          </a:p>
          <a:p>
            <a:r>
              <a:rPr lang="en-US" dirty="0"/>
              <a:t>The incomplete trees are exchanged between immediate neighbors to make the trees more and more complete and to represent the whole internet</a:t>
            </a:r>
          </a:p>
          <a:p>
            <a:pPr lvl="1"/>
            <a:r>
              <a:rPr lang="en-US" dirty="0"/>
              <a:t>router continuously tells all its neighbors about what it knows about the whole internet (although the knowledge can be incomplete).</a:t>
            </a:r>
          </a:p>
          <a:p>
            <a:r>
              <a:rPr lang="en-US" dirty="0"/>
              <a:t>Uses two important topics: the Bellman- Ford equation and the concept of distance vectors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Bellman-Ford Equation</a:t>
            </a:r>
            <a:endParaRPr lang="en-US" dirty="0"/>
          </a:p>
        </p:txBody>
      </p:sp>
      <p:sp>
        <p:nvSpPr>
          <p:cNvPr id="3" name="Content Placeholder 2"/>
          <p:cNvSpPr>
            <a:spLocks noGrp="1"/>
          </p:cNvSpPr>
          <p:nvPr>
            <p:ph idx="1"/>
          </p:nvPr>
        </p:nvSpPr>
        <p:spPr/>
        <p:txBody>
          <a:bodyPr>
            <a:normAutofit lnSpcReduction="10000"/>
          </a:bodyPr>
          <a:lstStyle/>
          <a:p>
            <a:r>
              <a:rPr lang="en-US" dirty="0"/>
              <a:t>find the least cost (shortest distance) between a source node, </a:t>
            </a:r>
            <a:r>
              <a:rPr lang="en-US" i="1" dirty="0"/>
              <a:t>x, and a destination node, y, through some intermediary nodes </a:t>
            </a:r>
            <a:r>
              <a:rPr lang="en-US" dirty="0"/>
              <a:t>(a, b, c, …) , when following are given</a:t>
            </a:r>
          </a:p>
          <a:p>
            <a:pPr lvl="1"/>
            <a:r>
              <a:rPr lang="en-US" dirty="0"/>
              <a:t>the costs between the source and the intermediary nodes</a:t>
            </a:r>
          </a:p>
          <a:p>
            <a:pPr lvl="1"/>
            <a:r>
              <a:rPr lang="en-US" dirty="0"/>
              <a:t>the least costs between the intermediary nodes and the destination</a:t>
            </a:r>
          </a:p>
          <a:p>
            <a:r>
              <a:rPr lang="en-US" dirty="0"/>
              <a:t>General case in which </a:t>
            </a:r>
            <a:r>
              <a:rPr lang="en-US" i="1" dirty="0" err="1"/>
              <a:t>D</a:t>
            </a:r>
            <a:r>
              <a:rPr lang="en-US" i="1" baseline="-25000" dirty="0" err="1"/>
              <a:t>ij</a:t>
            </a:r>
            <a:r>
              <a:rPr lang="en-US" i="1" baseline="-25000" dirty="0"/>
              <a:t> </a:t>
            </a:r>
            <a:r>
              <a:rPr lang="en-US" i="1" dirty="0"/>
              <a:t>is the shortest </a:t>
            </a:r>
            <a:r>
              <a:rPr lang="en-US" dirty="0"/>
              <a:t>distance and </a:t>
            </a:r>
            <a:r>
              <a:rPr lang="en-US" i="1" dirty="0" err="1"/>
              <a:t>c</a:t>
            </a:r>
            <a:r>
              <a:rPr lang="en-US" i="1" baseline="-25000" dirty="0" err="1"/>
              <a:t>ij</a:t>
            </a:r>
            <a:r>
              <a:rPr lang="en-US" i="1" dirty="0"/>
              <a:t> is the cost between nodes </a:t>
            </a:r>
            <a:r>
              <a:rPr lang="en-US" i="1" dirty="0" err="1"/>
              <a:t>i</a:t>
            </a:r>
            <a:r>
              <a:rPr lang="en-US" i="1" dirty="0"/>
              <a:t> and j</a:t>
            </a:r>
          </a:p>
          <a:p>
            <a:pPr lvl="1"/>
            <a:r>
              <a:rPr lang="en-US" i="1" dirty="0" err="1"/>
              <a:t>D</a:t>
            </a:r>
            <a:r>
              <a:rPr lang="en-US" i="1" baseline="-25000" dirty="0" err="1"/>
              <a:t>xy</a:t>
            </a:r>
            <a:r>
              <a:rPr lang="en-US" i="1" dirty="0"/>
              <a:t> = min {(</a:t>
            </a:r>
            <a:r>
              <a:rPr lang="en-US" i="1" dirty="0" err="1"/>
              <a:t>c</a:t>
            </a:r>
            <a:r>
              <a:rPr lang="en-US" i="1" baseline="-25000" dirty="0" err="1"/>
              <a:t>xa</a:t>
            </a:r>
            <a:r>
              <a:rPr lang="en-US" i="1" dirty="0"/>
              <a:t> + D</a:t>
            </a:r>
            <a:r>
              <a:rPr lang="en-US" i="1" baseline="-25000" dirty="0"/>
              <a:t>ay</a:t>
            </a:r>
            <a:r>
              <a:rPr lang="en-US" i="1" dirty="0"/>
              <a:t>), (</a:t>
            </a:r>
            <a:r>
              <a:rPr lang="en-US" i="1" dirty="0" err="1"/>
              <a:t>c</a:t>
            </a:r>
            <a:r>
              <a:rPr lang="en-US" i="1" baseline="-25000" dirty="0" err="1"/>
              <a:t>xb</a:t>
            </a:r>
            <a:r>
              <a:rPr lang="en-US" i="1" dirty="0"/>
              <a:t> + </a:t>
            </a:r>
            <a:r>
              <a:rPr lang="en-US" i="1" dirty="0" err="1"/>
              <a:t>D</a:t>
            </a:r>
            <a:r>
              <a:rPr lang="en-US" i="1" baseline="-25000" dirty="0" err="1"/>
              <a:t>by</a:t>
            </a:r>
            <a:r>
              <a:rPr lang="en-US" i="1" dirty="0"/>
              <a:t>), (</a:t>
            </a:r>
            <a:r>
              <a:rPr lang="en-US" i="1" dirty="0" err="1"/>
              <a:t>c</a:t>
            </a:r>
            <a:r>
              <a:rPr lang="en-US" i="1" baseline="-25000" dirty="0" err="1"/>
              <a:t>xc</a:t>
            </a:r>
            <a:r>
              <a:rPr lang="en-US" i="1" dirty="0"/>
              <a:t> + </a:t>
            </a:r>
            <a:r>
              <a:rPr lang="en-US" i="1" dirty="0" err="1"/>
              <a:t>D</a:t>
            </a:r>
            <a:r>
              <a:rPr lang="en-US" i="1" baseline="-25000" dirty="0" err="1"/>
              <a:t>cy</a:t>
            </a:r>
            <a:r>
              <a:rPr lang="en-US" i="1" dirty="0"/>
              <a:t>), …}</a:t>
            </a:r>
          </a:p>
          <a:p>
            <a:r>
              <a:rPr lang="en-US" dirty="0"/>
              <a:t>Bellman-Ford equation enables us to build a new least-cost path from previously established least-cost paths.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Bellman-Ford Equation</a:t>
            </a:r>
            <a:endParaRPr lang="en-US" dirty="0"/>
          </a:p>
        </p:txBody>
      </p:sp>
      <p:sp>
        <p:nvSpPr>
          <p:cNvPr id="3" name="Content Placeholder 2"/>
          <p:cNvSpPr>
            <a:spLocks noGrp="1"/>
          </p:cNvSpPr>
          <p:nvPr>
            <p:ph idx="1"/>
          </p:nvPr>
        </p:nvSpPr>
        <p:spPr/>
        <p:txBody>
          <a:bodyPr/>
          <a:lstStyle/>
          <a:p>
            <a:r>
              <a:rPr lang="en-US" dirty="0"/>
              <a:t>In distance-vector routing, normally we want to update an existing least cost with a least cost through an intermediary node, such as </a:t>
            </a:r>
            <a:r>
              <a:rPr lang="en-US" i="1" dirty="0"/>
              <a:t>z, if the latter is </a:t>
            </a:r>
            <a:r>
              <a:rPr lang="en-US" dirty="0"/>
              <a:t>shorter using </a:t>
            </a:r>
          </a:p>
          <a:p>
            <a:pPr lvl="1"/>
            <a:r>
              <a:rPr lang="en-US" i="1" dirty="0" err="1"/>
              <a:t>D</a:t>
            </a:r>
            <a:r>
              <a:rPr lang="en-US" i="1" baseline="-25000" dirty="0" err="1"/>
              <a:t>xy</a:t>
            </a:r>
            <a:r>
              <a:rPr lang="en-US" i="1" dirty="0"/>
              <a:t> = min{</a:t>
            </a:r>
            <a:r>
              <a:rPr lang="en-US" i="1" dirty="0" err="1"/>
              <a:t>D</a:t>
            </a:r>
            <a:r>
              <a:rPr lang="en-US" i="1" baseline="-25000" dirty="0" err="1"/>
              <a:t>xy</a:t>
            </a:r>
            <a:r>
              <a:rPr lang="en-US" i="1" dirty="0"/>
              <a:t>, (</a:t>
            </a:r>
            <a:r>
              <a:rPr lang="en-US" i="1" dirty="0" err="1"/>
              <a:t>c</a:t>
            </a:r>
            <a:r>
              <a:rPr lang="en-US" i="1" baseline="-25000" dirty="0" err="1"/>
              <a:t>xz</a:t>
            </a:r>
            <a:r>
              <a:rPr lang="en-US" i="1" dirty="0"/>
              <a:t> + </a:t>
            </a:r>
            <a:r>
              <a:rPr lang="en-US" i="1" dirty="0" err="1"/>
              <a:t>D</a:t>
            </a:r>
            <a:r>
              <a:rPr lang="en-US" i="1" baseline="-25000" dirty="0" err="1"/>
              <a:t>zy</a:t>
            </a:r>
            <a:r>
              <a:rPr lang="en-US" i="1" dirty="0"/>
              <a:t>)}</a:t>
            </a:r>
          </a:p>
          <a:p>
            <a:r>
              <a:rPr lang="en-US" i="1" dirty="0"/>
              <a:t>Graphical idea behind Bellman-Ford equation</a:t>
            </a:r>
            <a:endParaRPr lang="en-US" dirty="0"/>
          </a:p>
        </p:txBody>
      </p:sp>
      <p:pic>
        <p:nvPicPr>
          <p:cNvPr id="1026" name="Picture 2"/>
          <p:cNvPicPr>
            <a:picLocks noChangeAspect="1" noChangeArrowheads="1"/>
          </p:cNvPicPr>
          <p:nvPr/>
        </p:nvPicPr>
        <p:blipFill>
          <a:blip r:embed="rId2"/>
          <a:srcRect/>
          <a:stretch>
            <a:fillRect/>
          </a:stretch>
        </p:blipFill>
        <p:spPr bwMode="auto">
          <a:xfrm>
            <a:off x="0" y="3962400"/>
            <a:ext cx="4556369" cy="1676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31508" y="3810000"/>
            <a:ext cx="4212492" cy="1600200"/>
          </a:xfrm>
          <a:prstGeom prst="rect">
            <a:avLst/>
          </a:prstGeom>
          <a:noFill/>
          <a:ln w="9525">
            <a:noFill/>
            <a:miter lim="800000"/>
            <a:headEnd/>
            <a:tailEnd/>
          </a:ln>
          <a:effectLst/>
        </p:spPr>
      </p:pic>
      <p:sp>
        <p:nvSpPr>
          <p:cNvPr id="6" name="Rectangle 5"/>
          <p:cNvSpPr/>
          <p:nvPr/>
        </p:nvSpPr>
        <p:spPr>
          <a:xfrm>
            <a:off x="76200" y="5638800"/>
            <a:ext cx="4572000" cy="646331"/>
          </a:xfrm>
          <a:prstGeom prst="rect">
            <a:avLst/>
          </a:prstGeom>
        </p:spPr>
        <p:txBody>
          <a:bodyPr>
            <a:spAutoFit/>
          </a:bodyPr>
          <a:lstStyle/>
          <a:p>
            <a:r>
              <a:rPr lang="en-US" dirty="0"/>
              <a:t>(</a:t>
            </a:r>
            <a:r>
              <a:rPr lang="en-US" i="1" dirty="0"/>
              <a:t>a → y), (b → y), and (c → y) as previously established </a:t>
            </a:r>
            <a:r>
              <a:rPr lang="en-US" dirty="0"/>
              <a:t>least-cost paths </a:t>
            </a:r>
          </a:p>
        </p:txBody>
      </p:sp>
      <p:sp>
        <p:nvSpPr>
          <p:cNvPr id="7" name="Rectangle 6"/>
          <p:cNvSpPr/>
          <p:nvPr/>
        </p:nvSpPr>
        <p:spPr>
          <a:xfrm>
            <a:off x="5257800" y="5638800"/>
            <a:ext cx="3340594" cy="369332"/>
          </a:xfrm>
          <a:prstGeom prst="rect">
            <a:avLst/>
          </a:prstGeom>
        </p:spPr>
        <p:txBody>
          <a:bodyPr wrap="none">
            <a:spAutoFit/>
          </a:bodyPr>
          <a:lstStyle/>
          <a:p>
            <a:r>
              <a:rPr lang="en-US" dirty="0"/>
              <a:t>(</a:t>
            </a:r>
            <a:r>
              <a:rPr lang="en-US" i="1" dirty="0"/>
              <a:t>x → y) as the new least-cost path</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Distance vector</a:t>
            </a:r>
            <a:endParaRPr lang="en-US" dirty="0"/>
          </a:p>
        </p:txBody>
      </p:sp>
      <p:sp>
        <p:nvSpPr>
          <p:cNvPr id="3" name="Content Placeholder 2"/>
          <p:cNvSpPr>
            <a:spLocks noGrp="1"/>
          </p:cNvSpPr>
          <p:nvPr>
            <p:ph idx="1"/>
          </p:nvPr>
        </p:nvSpPr>
        <p:spPr>
          <a:xfrm>
            <a:off x="198303" y="1345139"/>
            <a:ext cx="8780444" cy="2845861"/>
          </a:xfrm>
        </p:spPr>
        <p:txBody>
          <a:bodyPr>
            <a:normAutofit fontScale="92500"/>
          </a:bodyPr>
          <a:lstStyle/>
          <a:p>
            <a:r>
              <a:rPr lang="en-US" i="1" dirty="0"/>
              <a:t>A least-cost tree is a combination of least-cost paths from the </a:t>
            </a:r>
            <a:r>
              <a:rPr lang="en-US" dirty="0"/>
              <a:t>root of the tree to all destinations</a:t>
            </a:r>
          </a:p>
          <a:p>
            <a:pPr lvl="1"/>
            <a:r>
              <a:rPr lang="en-US" dirty="0"/>
              <a:t>These paths are graphically glued together to form the tree. </a:t>
            </a:r>
          </a:p>
          <a:p>
            <a:r>
              <a:rPr lang="en-US" dirty="0"/>
              <a:t>Distance-vector routing unglues these paths and creates a </a:t>
            </a:r>
            <a:r>
              <a:rPr lang="en-US" i="1" dirty="0"/>
              <a:t>distance vector, a one-dimensional array to represent the tree</a:t>
            </a:r>
          </a:p>
          <a:p>
            <a:r>
              <a:rPr lang="en-US" i="1" dirty="0"/>
              <a:t>Consider an internet and its graphical representation</a:t>
            </a:r>
            <a:endParaRPr lang="en-US" dirty="0"/>
          </a:p>
          <a:p>
            <a:endParaRPr lang="en-US" i="1" dirty="0"/>
          </a:p>
        </p:txBody>
      </p:sp>
      <p:pic>
        <p:nvPicPr>
          <p:cNvPr id="5" name="Picture 3"/>
          <p:cNvPicPr>
            <a:picLocks noChangeAspect="1" noChangeArrowheads="1"/>
          </p:cNvPicPr>
          <p:nvPr/>
        </p:nvPicPr>
        <p:blipFill>
          <a:blip r:embed="rId2"/>
          <a:srcRect/>
          <a:stretch>
            <a:fillRect/>
          </a:stretch>
        </p:blipFill>
        <p:spPr bwMode="auto">
          <a:xfrm>
            <a:off x="228600" y="4038600"/>
            <a:ext cx="3775544" cy="1676400"/>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4191000" y="3962400"/>
            <a:ext cx="3136900" cy="1524000"/>
          </a:xfrm>
          <a:prstGeom prst="rect">
            <a:avLst/>
          </a:prstGeom>
          <a:noFill/>
          <a:ln w="9525">
            <a:noFill/>
            <a:miter lim="800000"/>
            <a:headEnd/>
            <a:tailEnd/>
          </a:ln>
          <a:effectLst/>
        </p:spPr>
      </p:pic>
      <p:pic>
        <p:nvPicPr>
          <p:cNvPr id="7" name="Picture 5"/>
          <p:cNvPicPr>
            <a:picLocks noChangeAspect="1" noChangeArrowheads="1"/>
          </p:cNvPicPr>
          <p:nvPr/>
        </p:nvPicPr>
        <p:blipFill>
          <a:blip r:embed="rId4"/>
          <a:srcRect/>
          <a:stretch>
            <a:fillRect/>
          </a:stretch>
        </p:blipFill>
        <p:spPr bwMode="auto">
          <a:xfrm>
            <a:off x="3886200" y="5562600"/>
            <a:ext cx="4114800" cy="685800"/>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Distance vector</a:t>
            </a:r>
            <a:endParaRPr lang="en-US" dirty="0"/>
          </a:p>
        </p:txBody>
      </p:sp>
      <p:sp>
        <p:nvSpPr>
          <p:cNvPr id="3" name="Content Placeholder 2"/>
          <p:cNvSpPr>
            <a:spLocks noGrp="1"/>
          </p:cNvSpPr>
          <p:nvPr>
            <p:ph idx="1"/>
          </p:nvPr>
        </p:nvSpPr>
        <p:spPr>
          <a:xfrm>
            <a:off x="198303" y="1345139"/>
            <a:ext cx="8780444" cy="559861"/>
          </a:xfrm>
        </p:spPr>
        <p:txBody>
          <a:bodyPr/>
          <a:lstStyle/>
          <a:p>
            <a:r>
              <a:rPr lang="en-US" dirty="0"/>
              <a:t>Tree for Node A and corresponding distance vector</a:t>
            </a:r>
          </a:p>
          <a:p>
            <a:endParaRPr lang="en-US" dirty="0"/>
          </a:p>
        </p:txBody>
      </p:sp>
      <p:pic>
        <p:nvPicPr>
          <p:cNvPr id="10" name="Picture 3"/>
          <p:cNvPicPr>
            <a:picLocks noChangeAspect="1" noChangeArrowheads="1"/>
          </p:cNvPicPr>
          <p:nvPr/>
        </p:nvPicPr>
        <p:blipFill>
          <a:blip r:embed="rId2"/>
          <a:srcRect/>
          <a:stretch>
            <a:fillRect/>
          </a:stretch>
        </p:blipFill>
        <p:spPr bwMode="auto">
          <a:xfrm>
            <a:off x="5394960" y="1828800"/>
            <a:ext cx="701040" cy="1828799"/>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a:srcRect/>
          <a:stretch>
            <a:fillRect/>
          </a:stretch>
        </p:blipFill>
        <p:spPr bwMode="auto">
          <a:xfrm>
            <a:off x="2133600" y="1828800"/>
            <a:ext cx="2895600" cy="1447800"/>
          </a:xfrm>
          <a:prstGeom prst="rect">
            <a:avLst/>
          </a:prstGeom>
          <a:noFill/>
          <a:ln w="9525">
            <a:noFill/>
            <a:miter lim="800000"/>
            <a:headEnd/>
            <a:tailEnd/>
          </a:ln>
          <a:effectLst/>
        </p:spPr>
      </p:pic>
      <p:sp>
        <p:nvSpPr>
          <p:cNvPr id="13" name="Rectangle 12"/>
          <p:cNvSpPr/>
          <p:nvPr/>
        </p:nvSpPr>
        <p:spPr>
          <a:xfrm>
            <a:off x="304800" y="3579674"/>
            <a:ext cx="8610600" cy="2677656"/>
          </a:xfrm>
          <a:prstGeom prst="rect">
            <a:avLst/>
          </a:prstGeom>
        </p:spPr>
        <p:txBody>
          <a:bodyPr wrap="square">
            <a:spAutoFit/>
          </a:bodyPr>
          <a:lstStyle/>
          <a:p>
            <a:pPr marL="231775" indent="-231775">
              <a:buFont typeface="Arial" pitchFamily="34" charset="0"/>
              <a:buChar char="•"/>
            </a:pPr>
            <a:r>
              <a:rPr lang="en-US" sz="2400" i="1" dirty="0"/>
              <a:t>Name of the distance vector defines the root, the indexes </a:t>
            </a:r>
            <a:r>
              <a:rPr lang="en-US" sz="2400" dirty="0"/>
              <a:t>define the destinations, and the </a:t>
            </a:r>
            <a:r>
              <a:rPr lang="en-US" sz="2400" i="1" dirty="0"/>
              <a:t>value of each cell defines the least cost from </a:t>
            </a:r>
            <a:r>
              <a:rPr lang="en-US" sz="2400" dirty="0"/>
              <a:t>the root to the destination.</a:t>
            </a:r>
          </a:p>
          <a:p>
            <a:pPr marL="231775" indent="-231775">
              <a:buFont typeface="Arial" pitchFamily="34" charset="0"/>
              <a:buChar char="•"/>
            </a:pPr>
            <a:r>
              <a:rPr lang="en-US" sz="2400" dirty="0"/>
              <a:t>A distance vector gives only the least costs to the destinations not the path to the destinations as the least-cost tree does</a:t>
            </a:r>
          </a:p>
          <a:p>
            <a:pPr marL="231775" indent="-231775">
              <a:buFont typeface="Arial" pitchFamily="34" charset="0"/>
              <a:buChar char="•"/>
            </a:pPr>
            <a:r>
              <a:rPr lang="en-US" sz="2400" dirty="0"/>
              <a:t>how each node in an internet originally creates the corresponding vector?</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Distance vector</a:t>
            </a:r>
            <a:endParaRPr lang="en-US" dirty="0"/>
          </a:p>
        </p:txBody>
      </p:sp>
      <p:sp>
        <p:nvSpPr>
          <p:cNvPr id="3" name="Content Placeholder 2"/>
          <p:cNvSpPr>
            <a:spLocks noGrp="1"/>
          </p:cNvSpPr>
          <p:nvPr>
            <p:ph idx="1"/>
          </p:nvPr>
        </p:nvSpPr>
        <p:spPr>
          <a:xfrm>
            <a:off x="198303" y="1345139"/>
            <a:ext cx="8780444" cy="4674661"/>
          </a:xfrm>
        </p:spPr>
        <p:txBody>
          <a:bodyPr>
            <a:normAutofit fontScale="85000" lnSpcReduction="20000"/>
          </a:bodyPr>
          <a:lstStyle/>
          <a:p>
            <a:r>
              <a:rPr lang="en-US" dirty="0"/>
              <a:t>Each node in an internet, when it is booted, creates a very rudimentary distance vector with the minimum information the node can obtain from its neighborhood. </a:t>
            </a:r>
          </a:p>
          <a:p>
            <a:r>
              <a:rPr lang="en-US" dirty="0"/>
              <a:t>The node sends some greeting messages out of its interfaces and discovers the identity of the immediate neighbors and the distance between itself and each neighbor</a:t>
            </a:r>
          </a:p>
          <a:p>
            <a:r>
              <a:rPr lang="en-US" dirty="0"/>
              <a:t>It then makes a simple distance vector by inserting the discovered distances in the corresponding cells and leaves the value of other cells as infinity</a:t>
            </a:r>
          </a:p>
          <a:p>
            <a:r>
              <a:rPr lang="en-US" dirty="0"/>
              <a:t>When we know only one distance between two nodes, it is the least cost.</a:t>
            </a:r>
          </a:p>
          <a:p>
            <a:r>
              <a:rPr lang="en-US" dirty="0"/>
              <a:t>These vectors are made asynchronously, when the corresponding node has been booted</a:t>
            </a:r>
          </a:p>
          <a:p>
            <a:pPr lvl="1"/>
            <a:r>
              <a:rPr lang="en-US" dirty="0"/>
              <a:t>The existence of all of them in a figure does not mean synchronous creation of them</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t>First distance vector for an internet</a:t>
            </a:r>
            <a:endParaRPr lang="en-US" sz="4000" dirty="0"/>
          </a:p>
        </p:txBody>
      </p:sp>
      <p:pic>
        <p:nvPicPr>
          <p:cNvPr id="3074" name="Picture 2"/>
          <p:cNvPicPr>
            <a:picLocks noChangeAspect="1" noChangeArrowheads="1"/>
          </p:cNvPicPr>
          <p:nvPr/>
        </p:nvPicPr>
        <p:blipFill>
          <a:blip r:embed="rId2"/>
          <a:srcRect/>
          <a:stretch>
            <a:fillRect/>
          </a:stretch>
        </p:blipFill>
        <p:spPr bwMode="auto">
          <a:xfrm>
            <a:off x="152400" y="1219200"/>
            <a:ext cx="4800600" cy="4645742"/>
          </a:xfrm>
          <a:prstGeom prst="rect">
            <a:avLst/>
          </a:prstGeom>
          <a:noFill/>
          <a:ln w="9525">
            <a:noFill/>
            <a:miter lim="800000"/>
            <a:headEnd/>
            <a:tailEnd/>
          </a:ln>
          <a:effectLst/>
        </p:spPr>
      </p:pic>
      <p:pic>
        <p:nvPicPr>
          <p:cNvPr id="5" name="Picture 4"/>
          <p:cNvPicPr>
            <a:picLocks noChangeAspect="1" noChangeArrowheads="1"/>
          </p:cNvPicPr>
          <p:nvPr/>
        </p:nvPicPr>
        <p:blipFill>
          <a:blip r:embed="rId3"/>
          <a:srcRect/>
          <a:stretch>
            <a:fillRect/>
          </a:stretch>
        </p:blipFill>
        <p:spPr bwMode="auto">
          <a:xfrm>
            <a:off x="5006972" y="1219199"/>
            <a:ext cx="3921128" cy="1905001"/>
          </a:xfrm>
          <a:prstGeom prst="rect">
            <a:avLst/>
          </a:prstGeom>
          <a:noFill/>
          <a:ln w="9525">
            <a:noFill/>
            <a:miter lim="800000"/>
            <a:headEnd/>
            <a:tailEnd/>
          </a:ln>
          <a:effectLst/>
        </p:spPr>
      </p:pic>
      <p:sp>
        <p:nvSpPr>
          <p:cNvPr id="6" name="Rectangle 5"/>
          <p:cNvSpPr/>
          <p:nvPr/>
        </p:nvSpPr>
        <p:spPr>
          <a:xfrm>
            <a:off x="3505200" y="4648200"/>
            <a:ext cx="5562600" cy="1631216"/>
          </a:xfrm>
          <a:prstGeom prst="rect">
            <a:avLst/>
          </a:prstGeom>
        </p:spPr>
        <p:txBody>
          <a:bodyPr wrap="square">
            <a:spAutoFit/>
          </a:bodyPr>
          <a:lstStyle/>
          <a:p>
            <a:pPr marL="231775" indent="-231775">
              <a:buFont typeface="Arial" pitchFamily="34" charset="0"/>
              <a:buChar char="•"/>
            </a:pPr>
            <a:r>
              <a:rPr lang="en-US" sz="2000" dirty="0"/>
              <a:t>These rudimentary vectors cannot help the internet to effectively forward a packet. </a:t>
            </a:r>
          </a:p>
          <a:p>
            <a:pPr marL="231775" indent="-231775">
              <a:buFont typeface="Arial" pitchFamily="34" charset="0"/>
              <a:buChar char="•"/>
            </a:pPr>
            <a:r>
              <a:rPr lang="en-US" sz="2000" dirty="0"/>
              <a:t>For example, node A thinks that it is not connected to node G because the corresponding cell shows the least cost of infinity.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Updating distance vectors</a:t>
            </a:r>
            <a:endParaRPr lang="en-US" dirty="0"/>
          </a:p>
        </p:txBody>
      </p:sp>
      <p:sp>
        <p:nvSpPr>
          <p:cNvPr id="3" name="Content Placeholder 2"/>
          <p:cNvSpPr>
            <a:spLocks noGrp="1"/>
          </p:cNvSpPr>
          <p:nvPr>
            <p:ph idx="1"/>
          </p:nvPr>
        </p:nvSpPr>
        <p:spPr>
          <a:xfrm>
            <a:off x="76200" y="1345139"/>
            <a:ext cx="8915400" cy="864661"/>
          </a:xfrm>
        </p:spPr>
        <p:txBody>
          <a:bodyPr>
            <a:noAutofit/>
          </a:bodyPr>
          <a:lstStyle/>
          <a:p>
            <a:r>
              <a:rPr lang="en-US" sz="2000" dirty="0"/>
              <a:t>After each node has created its vector, it sends a copy of the vector to all its immediate neighbors</a:t>
            </a:r>
          </a:p>
        </p:txBody>
      </p:sp>
      <p:pic>
        <p:nvPicPr>
          <p:cNvPr id="4" name="Picture 3"/>
          <p:cNvPicPr>
            <a:picLocks noChangeAspect="1" noChangeArrowheads="1"/>
          </p:cNvPicPr>
          <p:nvPr/>
        </p:nvPicPr>
        <p:blipFill>
          <a:blip r:embed="rId2"/>
          <a:srcRect/>
          <a:stretch>
            <a:fillRect/>
          </a:stretch>
        </p:blipFill>
        <p:spPr bwMode="auto">
          <a:xfrm>
            <a:off x="6634480" y="1981200"/>
            <a:ext cx="2509520" cy="1219200"/>
          </a:xfrm>
          <a:prstGeom prst="rect">
            <a:avLst/>
          </a:prstGeom>
          <a:noFill/>
          <a:ln w="9525">
            <a:noFill/>
            <a:miter lim="800000"/>
            <a:headEnd/>
            <a:tailEnd/>
          </a:ln>
          <a:effectLst/>
        </p:spPr>
      </p:pic>
      <p:pic>
        <p:nvPicPr>
          <p:cNvPr id="5" name="Picture 5"/>
          <p:cNvPicPr>
            <a:picLocks noChangeAspect="1" noChangeArrowheads="1"/>
          </p:cNvPicPr>
          <p:nvPr/>
        </p:nvPicPr>
        <p:blipFill>
          <a:blip r:embed="rId3"/>
          <a:srcRect/>
          <a:stretch>
            <a:fillRect/>
          </a:stretch>
        </p:blipFill>
        <p:spPr bwMode="auto">
          <a:xfrm>
            <a:off x="742950" y="3810000"/>
            <a:ext cx="3057525" cy="1962150"/>
          </a:xfrm>
          <a:prstGeom prst="rect">
            <a:avLst/>
          </a:prstGeom>
          <a:noFill/>
          <a:ln w="9525">
            <a:noFill/>
            <a:miter lim="800000"/>
            <a:headEnd/>
            <a:tailEnd/>
          </a:ln>
          <a:effectLst/>
        </p:spPr>
      </p:pic>
      <p:pic>
        <p:nvPicPr>
          <p:cNvPr id="6" name="Picture 7"/>
          <p:cNvPicPr>
            <a:picLocks noChangeAspect="1" noChangeArrowheads="1"/>
          </p:cNvPicPr>
          <p:nvPr/>
        </p:nvPicPr>
        <p:blipFill>
          <a:blip r:embed="rId4"/>
          <a:srcRect/>
          <a:stretch>
            <a:fillRect/>
          </a:stretch>
        </p:blipFill>
        <p:spPr bwMode="auto">
          <a:xfrm>
            <a:off x="5238750" y="3810000"/>
            <a:ext cx="2990850" cy="1914525"/>
          </a:xfrm>
          <a:prstGeom prst="rect">
            <a:avLst/>
          </a:prstGeom>
          <a:noFill/>
          <a:ln w="9525">
            <a:noFill/>
            <a:miter lim="800000"/>
            <a:headEnd/>
            <a:tailEnd/>
          </a:ln>
          <a:effectLst/>
        </p:spPr>
      </p:pic>
      <p:sp>
        <p:nvSpPr>
          <p:cNvPr id="7" name="Rectangle 6"/>
          <p:cNvSpPr/>
          <p:nvPr/>
        </p:nvSpPr>
        <p:spPr>
          <a:xfrm>
            <a:off x="76200" y="5678269"/>
            <a:ext cx="4419600" cy="646331"/>
          </a:xfrm>
          <a:prstGeom prst="rect">
            <a:avLst/>
          </a:prstGeom>
        </p:spPr>
        <p:txBody>
          <a:bodyPr wrap="square">
            <a:spAutoFit/>
          </a:bodyPr>
          <a:lstStyle/>
          <a:p>
            <a:r>
              <a:rPr lang="en-US" dirty="0"/>
              <a:t>Node A has sent its vector to node B. Node B updates its vector using the cost </a:t>
            </a:r>
            <a:r>
              <a:rPr lang="en-US" i="1" dirty="0" err="1"/>
              <a:t>c</a:t>
            </a:r>
            <a:r>
              <a:rPr lang="en-US" i="1" baseline="-25000" dirty="0" err="1"/>
              <a:t>BA</a:t>
            </a:r>
            <a:r>
              <a:rPr lang="en-US" i="1" dirty="0"/>
              <a:t> = 2</a:t>
            </a:r>
            <a:endParaRPr lang="en-US" dirty="0"/>
          </a:p>
        </p:txBody>
      </p:sp>
      <p:sp>
        <p:nvSpPr>
          <p:cNvPr id="8" name="Rectangle 7"/>
          <p:cNvSpPr/>
          <p:nvPr/>
        </p:nvSpPr>
        <p:spPr>
          <a:xfrm>
            <a:off x="4648200" y="5638800"/>
            <a:ext cx="4343400" cy="646331"/>
          </a:xfrm>
          <a:prstGeom prst="rect">
            <a:avLst/>
          </a:prstGeom>
        </p:spPr>
        <p:txBody>
          <a:bodyPr wrap="square">
            <a:spAutoFit/>
          </a:bodyPr>
          <a:lstStyle/>
          <a:p>
            <a:r>
              <a:rPr lang="en-US" i="1" dirty="0"/>
              <a:t>Node E has sent its vector </a:t>
            </a:r>
            <a:r>
              <a:rPr lang="en-US" dirty="0"/>
              <a:t>to node B. Node B updates its vector using the cost </a:t>
            </a:r>
            <a:r>
              <a:rPr lang="en-US" i="1" dirty="0" err="1"/>
              <a:t>c</a:t>
            </a:r>
            <a:r>
              <a:rPr lang="en-US" i="1" baseline="-25000" dirty="0" err="1"/>
              <a:t>EA</a:t>
            </a:r>
            <a:r>
              <a:rPr lang="en-US" i="1" dirty="0"/>
              <a:t> = 4</a:t>
            </a:r>
            <a:endParaRPr lang="en-US" dirty="0"/>
          </a:p>
        </p:txBody>
      </p:sp>
      <p:sp>
        <p:nvSpPr>
          <p:cNvPr id="9" name="Rectangle 8"/>
          <p:cNvSpPr/>
          <p:nvPr/>
        </p:nvSpPr>
        <p:spPr>
          <a:xfrm>
            <a:off x="6705600" y="3276600"/>
            <a:ext cx="2150269" cy="369332"/>
          </a:xfrm>
          <a:prstGeom prst="rect">
            <a:avLst/>
          </a:prstGeom>
        </p:spPr>
        <p:txBody>
          <a:bodyPr wrap="none">
            <a:spAutoFit/>
          </a:bodyPr>
          <a:lstStyle/>
          <a:p>
            <a:r>
              <a:rPr lang="en-US" dirty="0"/>
              <a:t>X[]: the whole vector</a:t>
            </a:r>
          </a:p>
        </p:txBody>
      </p:sp>
      <p:sp>
        <p:nvSpPr>
          <p:cNvPr id="10" name="Rectangle 9"/>
          <p:cNvSpPr/>
          <p:nvPr/>
        </p:nvSpPr>
        <p:spPr>
          <a:xfrm>
            <a:off x="0" y="1981200"/>
            <a:ext cx="6553200" cy="1810752"/>
          </a:xfrm>
          <a:prstGeom prst="rect">
            <a:avLst/>
          </a:prstGeom>
        </p:spPr>
        <p:txBody>
          <a:bodyPr wrap="square">
            <a:spAutoFit/>
          </a:bodyPr>
          <a:lstStyle/>
          <a:p>
            <a:pPr marL="231775" lvl="1" indent="-176213">
              <a:spcBef>
                <a:spcPts val="1200"/>
              </a:spcBef>
              <a:spcAft>
                <a:spcPts val="200"/>
              </a:spcAft>
              <a:buSzPct val="100000"/>
              <a:buFont typeface="Arial" panose="020B0604020202020204" pitchFamily="34" charset="0"/>
              <a:buChar char="•"/>
            </a:pPr>
            <a:r>
              <a:rPr lang="en-US" sz="2000" dirty="0"/>
              <a:t>After a node receives a distance vector from a neighbor, it updates its distance vector using the Bellman-Ford equation: </a:t>
            </a:r>
            <a:r>
              <a:rPr lang="en-US" sz="2000" i="1" dirty="0" err="1"/>
              <a:t>D</a:t>
            </a:r>
            <a:r>
              <a:rPr lang="en-US" sz="2000" i="1" baseline="-25000" dirty="0" err="1"/>
              <a:t>xy</a:t>
            </a:r>
            <a:r>
              <a:rPr lang="en-US" sz="2000" i="1" dirty="0"/>
              <a:t> = min{</a:t>
            </a:r>
            <a:r>
              <a:rPr lang="en-US" sz="2000" i="1" dirty="0" err="1"/>
              <a:t>D</a:t>
            </a:r>
            <a:r>
              <a:rPr lang="en-US" sz="2000" i="1" baseline="-25000" dirty="0" err="1"/>
              <a:t>xy</a:t>
            </a:r>
            <a:r>
              <a:rPr lang="en-US" sz="2000" i="1" dirty="0"/>
              <a:t>, (</a:t>
            </a:r>
            <a:r>
              <a:rPr lang="en-US" sz="2000" i="1" dirty="0" err="1"/>
              <a:t>c</a:t>
            </a:r>
            <a:r>
              <a:rPr lang="en-US" sz="2000" i="1" baseline="-25000" dirty="0" err="1"/>
              <a:t>xz</a:t>
            </a:r>
            <a:r>
              <a:rPr lang="en-US" sz="2000" i="1" dirty="0"/>
              <a:t> + </a:t>
            </a:r>
            <a:r>
              <a:rPr lang="en-US" sz="2000" i="1" dirty="0" err="1"/>
              <a:t>D</a:t>
            </a:r>
            <a:r>
              <a:rPr lang="en-US" sz="2000" i="1" baseline="-25000" dirty="0" err="1"/>
              <a:t>zy</a:t>
            </a:r>
            <a:r>
              <a:rPr lang="en-US" sz="2000" i="1" dirty="0"/>
              <a:t>)}</a:t>
            </a:r>
          </a:p>
          <a:p>
            <a:pPr marL="231775" lvl="1" indent="-176213">
              <a:spcBef>
                <a:spcPts val="1200"/>
              </a:spcBef>
              <a:spcAft>
                <a:spcPts val="200"/>
              </a:spcAft>
              <a:buSzPct val="100000"/>
              <a:buFont typeface="Arial" panose="020B0604020202020204" pitchFamily="34" charset="0"/>
              <a:buChar char="•"/>
            </a:pPr>
            <a:r>
              <a:rPr lang="en-US" sz="2000" dirty="0"/>
              <a:t>Two asynchronous events, happening one after another with some time in between.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Updating distance vectors</a:t>
            </a:r>
            <a:endParaRPr lang="en-US" dirty="0"/>
          </a:p>
        </p:txBody>
      </p:sp>
      <p:sp>
        <p:nvSpPr>
          <p:cNvPr id="3" name="Content Placeholder 2"/>
          <p:cNvSpPr>
            <a:spLocks noGrp="1"/>
          </p:cNvSpPr>
          <p:nvPr>
            <p:ph idx="1"/>
          </p:nvPr>
        </p:nvSpPr>
        <p:spPr>
          <a:xfrm>
            <a:off x="363556" y="1345139"/>
            <a:ext cx="8780444" cy="4523955"/>
          </a:xfrm>
        </p:spPr>
        <p:txBody>
          <a:bodyPr>
            <a:normAutofit fontScale="92500" lnSpcReduction="20000"/>
          </a:bodyPr>
          <a:lstStyle/>
          <a:p>
            <a:r>
              <a:rPr lang="en-US" dirty="0"/>
              <a:t>After the first event, node B has one improvement in its vector; its least cost to node D has changed from infinity to 5 (via node A)</a:t>
            </a:r>
          </a:p>
          <a:p>
            <a:r>
              <a:rPr lang="en-US" dirty="0"/>
              <a:t>After the second event, node B has one more improvement in its vector; its least cost to node F has changed from infinity to 6 (via node E)</a:t>
            </a:r>
          </a:p>
          <a:p>
            <a:r>
              <a:rPr lang="en-US" dirty="0"/>
              <a:t>Exchanging vectors eventually stabilizes the system and allows all nodes to find the ultimate least cost between themselves and any other node</a:t>
            </a:r>
          </a:p>
          <a:p>
            <a:r>
              <a:rPr lang="en-US" dirty="0"/>
              <a:t>After updating a node, it immediately sends its updated vector to all neighbors.</a:t>
            </a:r>
          </a:p>
          <a:p>
            <a:r>
              <a:rPr lang="en-US" dirty="0"/>
              <a:t>Even if its neighbors have received the previous vector, the updated one may help more.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Classful</a:t>
            </a:r>
            <a:r>
              <a:rPr lang="en-US" i="1" dirty="0"/>
              <a:t> Addressing</a:t>
            </a:r>
            <a:endParaRPr lang="en-US" dirty="0"/>
          </a:p>
        </p:txBody>
      </p:sp>
      <p:sp>
        <p:nvSpPr>
          <p:cNvPr id="3" name="Content Placeholder 2"/>
          <p:cNvSpPr>
            <a:spLocks noGrp="1"/>
          </p:cNvSpPr>
          <p:nvPr>
            <p:ph idx="1"/>
          </p:nvPr>
        </p:nvSpPr>
        <p:spPr>
          <a:xfrm>
            <a:off x="198303" y="1345139"/>
            <a:ext cx="8780444" cy="2464861"/>
          </a:xfrm>
        </p:spPr>
        <p:txBody>
          <a:bodyPr>
            <a:normAutofit fontScale="92500" lnSpcReduction="10000"/>
          </a:bodyPr>
          <a:lstStyle/>
          <a:p>
            <a:r>
              <a:rPr lang="en-US" dirty="0"/>
              <a:t>to accommodate both small and large networks, three fixed-length prefixes were designed instead of one (</a:t>
            </a:r>
            <a:r>
              <a:rPr lang="en-US" i="1" dirty="0"/>
              <a:t>n = 8, n = 16, and n = 24)</a:t>
            </a:r>
          </a:p>
          <a:p>
            <a:r>
              <a:rPr lang="en-US" i="1" dirty="0"/>
              <a:t>The whole </a:t>
            </a:r>
            <a:r>
              <a:rPr lang="en-US" dirty="0"/>
              <a:t>address space was divided into five classes (classes A, B, C, D, and E)</a:t>
            </a:r>
          </a:p>
          <a:p>
            <a:r>
              <a:rPr lang="en-US" dirty="0"/>
              <a:t>helps us to understand classless addressing.</a:t>
            </a:r>
          </a:p>
        </p:txBody>
      </p:sp>
      <p:pic>
        <p:nvPicPr>
          <p:cNvPr id="260099" name="Picture 3"/>
          <p:cNvPicPr>
            <a:picLocks noChangeAspect="1" noChangeArrowheads="1"/>
          </p:cNvPicPr>
          <p:nvPr/>
        </p:nvPicPr>
        <p:blipFill>
          <a:blip r:embed="rId2"/>
          <a:srcRect/>
          <a:stretch>
            <a:fillRect/>
          </a:stretch>
        </p:blipFill>
        <p:spPr bwMode="auto">
          <a:xfrm>
            <a:off x="3276599" y="3657600"/>
            <a:ext cx="5452127" cy="2466975"/>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i="1" dirty="0"/>
              <a:t>Distance-Vector Routing Algorithm</a:t>
            </a:r>
            <a:endParaRPr lang="en-US" sz="4000" dirty="0"/>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srcRect/>
          <a:stretch>
            <a:fillRect/>
          </a:stretch>
        </p:blipFill>
        <p:spPr bwMode="auto">
          <a:xfrm>
            <a:off x="0" y="1219200"/>
            <a:ext cx="5211964" cy="5105400"/>
          </a:xfrm>
          <a:prstGeom prst="rect">
            <a:avLst/>
          </a:prstGeom>
          <a:noFill/>
          <a:ln w="9525">
            <a:noFill/>
            <a:miter lim="800000"/>
            <a:headEnd/>
            <a:tailEnd/>
          </a:ln>
          <a:effectLst/>
        </p:spPr>
      </p:pic>
      <p:sp>
        <p:nvSpPr>
          <p:cNvPr id="5" name="Rectangle 4"/>
          <p:cNvSpPr/>
          <p:nvPr/>
        </p:nvSpPr>
        <p:spPr>
          <a:xfrm>
            <a:off x="5105400" y="1828800"/>
            <a:ext cx="4038600" cy="646331"/>
          </a:xfrm>
          <a:prstGeom prst="rect">
            <a:avLst/>
          </a:prstGeom>
        </p:spPr>
        <p:txBody>
          <a:bodyPr wrap="square">
            <a:spAutoFit/>
          </a:bodyPr>
          <a:lstStyle/>
          <a:p>
            <a:r>
              <a:rPr lang="en-US" dirty="0"/>
              <a:t>Lines 4 to 11 initialize the vector for the node</a:t>
            </a:r>
          </a:p>
        </p:txBody>
      </p:sp>
      <p:sp>
        <p:nvSpPr>
          <p:cNvPr id="6" name="Rectangle 5"/>
          <p:cNvSpPr/>
          <p:nvPr/>
        </p:nvSpPr>
        <p:spPr>
          <a:xfrm>
            <a:off x="5105400" y="2581870"/>
            <a:ext cx="4038600" cy="923330"/>
          </a:xfrm>
          <a:prstGeom prst="rect">
            <a:avLst/>
          </a:prstGeom>
        </p:spPr>
        <p:txBody>
          <a:bodyPr wrap="square">
            <a:spAutoFit/>
          </a:bodyPr>
          <a:lstStyle/>
          <a:p>
            <a:r>
              <a:rPr lang="en-US" dirty="0"/>
              <a:t>Lines 14 to 23 show how the vector can be updated after receiving a vector from the immediate neighbor</a:t>
            </a:r>
          </a:p>
        </p:txBody>
      </p:sp>
      <p:sp>
        <p:nvSpPr>
          <p:cNvPr id="7" name="Rectangle 6"/>
          <p:cNvSpPr/>
          <p:nvPr/>
        </p:nvSpPr>
        <p:spPr>
          <a:xfrm>
            <a:off x="5105400" y="3877270"/>
            <a:ext cx="4038600" cy="923330"/>
          </a:xfrm>
          <a:prstGeom prst="rect">
            <a:avLst/>
          </a:prstGeom>
        </p:spPr>
        <p:txBody>
          <a:bodyPr wrap="square">
            <a:spAutoFit/>
          </a:bodyPr>
          <a:lstStyle/>
          <a:p>
            <a:r>
              <a:rPr lang="en-US" dirty="0"/>
              <a:t>The </a:t>
            </a:r>
            <a:r>
              <a:rPr lang="en-US" i="1" dirty="0"/>
              <a:t>for loop in lines 17 to 20 allows all entries (cells) in the </a:t>
            </a:r>
            <a:r>
              <a:rPr lang="en-US" dirty="0"/>
              <a:t>vector to be updated after receiving a new vector.</a:t>
            </a:r>
          </a:p>
        </p:txBody>
      </p:sp>
      <p:sp>
        <p:nvSpPr>
          <p:cNvPr id="8" name="Rectangle 7"/>
          <p:cNvSpPr/>
          <p:nvPr/>
        </p:nvSpPr>
        <p:spPr>
          <a:xfrm>
            <a:off x="5105400" y="5029200"/>
            <a:ext cx="4038600" cy="923330"/>
          </a:xfrm>
          <a:prstGeom prst="rect">
            <a:avLst/>
          </a:prstGeom>
        </p:spPr>
        <p:txBody>
          <a:bodyPr wrap="square">
            <a:spAutoFit/>
          </a:bodyPr>
          <a:lstStyle/>
          <a:p>
            <a:r>
              <a:rPr lang="en-US" dirty="0"/>
              <a:t>the node sends its vector in line 12, after being initialized, and in line 22, after it is updated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Problem with DVR- </a:t>
            </a:r>
            <a:r>
              <a:rPr lang="en-US" sz="3600" i="1" dirty="0"/>
              <a:t>Count to infinity</a:t>
            </a:r>
            <a:endParaRPr lang="en-US" sz="3600" dirty="0"/>
          </a:p>
        </p:txBody>
      </p:sp>
      <p:sp>
        <p:nvSpPr>
          <p:cNvPr id="3" name="Content Placeholder 2"/>
          <p:cNvSpPr>
            <a:spLocks noGrp="1"/>
          </p:cNvSpPr>
          <p:nvPr>
            <p:ph idx="1"/>
          </p:nvPr>
        </p:nvSpPr>
        <p:spPr/>
        <p:txBody>
          <a:bodyPr>
            <a:normAutofit/>
          </a:bodyPr>
          <a:lstStyle/>
          <a:p>
            <a:r>
              <a:rPr lang="en-US" dirty="0"/>
              <a:t>Any decrease in cost (good news) propagates quickly, but any increase in cost (bad news) will propagate slowly.</a:t>
            </a:r>
          </a:p>
          <a:p>
            <a:r>
              <a:rPr lang="en-US" dirty="0"/>
              <a:t>For a routing protocol to work properly, if a link is broken (cost becomes infinity), every other router should be aware of it immediately, but in distance-vector routing, this takes some time</a:t>
            </a:r>
          </a:p>
          <a:p>
            <a:r>
              <a:rPr lang="en-US" i="1" dirty="0"/>
              <a:t>It sometimes takes several updates before the cost for a </a:t>
            </a:r>
            <a:r>
              <a:rPr lang="en-US" dirty="0"/>
              <a:t>broken link is recorded as infinity by all routers.</a:t>
            </a:r>
          </a:p>
          <a:p>
            <a:r>
              <a:rPr lang="en-US" dirty="0"/>
              <a:t>Example of count to infinity - </a:t>
            </a:r>
            <a:r>
              <a:rPr lang="en-US" b="1" i="1" dirty="0"/>
              <a:t>Two-Node Loop</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 to infinity - </a:t>
            </a:r>
            <a:r>
              <a:rPr lang="en-US" i="1" dirty="0"/>
              <a:t>Two-Node Loop</a:t>
            </a:r>
            <a:endParaRPr lang="en-US" dirty="0"/>
          </a:p>
        </p:txBody>
      </p:sp>
      <p:sp>
        <p:nvSpPr>
          <p:cNvPr id="3" name="Content Placeholder 2"/>
          <p:cNvSpPr>
            <a:spLocks noGrp="1"/>
          </p:cNvSpPr>
          <p:nvPr>
            <p:ph idx="1"/>
          </p:nvPr>
        </p:nvSpPr>
        <p:spPr>
          <a:xfrm>
            <a:off x="198303" y="1345139"/>
            <a:ext cx="5592897" cy="5055661"/>
          </a:xfrm>
        </p:spPr>
        <p:txBody>
          <a:bodyPr>
            <a:normAutofit fontScale="70000" lnSpcReduction="20000"/>
          </a:bodyPr>
          <a:lstStyle/>
          <a:p>
            <a:r>
              <a:rPr lang="en-US" dirty="0"/>
              <a:t>Both nodes A and B know how to reach node X</a:t>
            </a:r>
          </a:p>
          <a:p>
            <a:endParaRPr lang="en-US" dirty="0"/>
          </a:p>
          <a:p>
            <a:endParaRPr lang="en-US" dirty="0"/>
          </a:p>
          <a:p>
            <a:r>
              <a:rPr lang="en-US" dirty="0">
                <a:solidFill>
                  <a:schemeClr val="tx1"/>
                </a:solidFill>
              </a:rPr>
              <a:t>Link between A and X fails. </a:t>
            </a:r>
            <a:r>
              <a:rPr lang="en-US" dirty="0"/>
              <a:t>Node A changes its table.</a:t>
            </a:r>
          </a:p>
          <a:p>
            <a:endParaRPr lang="en-US" dirty="0"/>
          </a:p>
          <a:p>
            <a:endParaRPr lang="en-US" dirty="0"/>
          </a:p>
          <a:p>
            <a:endParaRPr lang="en-US" dirty="0"/>
          </a:p>
          <a:p>
            <a:r>
              <a:rPr lang="en-US" dirty="0"/>
              <a:t>If A can send its table to B immediately, everything is fine. </a:t>
            </a:r>
          </a:p>
          <a:p>
            <a:pPr lvl="1"/>
            <a:r>
              <a:rPr lang="en-US" dirty="0"/>
              <a:t>However, the system becomes unstable if B sends its forwarding table to A before receiving A’s forwarding table. </a:t>
            </a:r>
          </a:p>
          <a:p>
            <a:pPr lvl="1"/>
            <a:r>
              <a:rPr lang="en-US" dirty="0"/>
              <a:t>Node A receives the update and, assuming that B has found a way to reach X, immediately updates its forwarding table.</a:t>
            </a:r>
          </a:p>
          <a:p>
            <a:endParaRPr lang="en-US" dirty="0"/>
          </a:p>
          <a:p>
            <a:endParaRPr lang="en-US" dirty="0"/>
          </a:p>
          <a:p>
            <a:endParaRPr lang="en-US" dirty="0"/>
          </a:p>
        </p:txBody>
      </p:sp>
      <p:pic>
        <p:nvPicPr>
          <p:cNvPr id="7" name="Picture 2"/>
          <p:cNvPicPr>
            <a:picLocks noChangeAspect="1" noChangeArrowheads="1"/>
          </p:cNvPicPr>
          <p:nvPr/>
        </p:nvPicPr>
        <p:blipFill>
          <a:blip r:embed="rId2"/>
          <a:srcRect/>
          <a:stretch>
            <a:fillRect/>
          </a:stretch>
        </p:blipFill>
        <p:spPr bwMode="auto">
          <a:xfrm>
            <a:off x="6400800" y="1295400"/>
            <a:ext cx="2590800" cy="1174711"/>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6089822" y="2590800"/>
            <a:ext cx="2643316" cy="129540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a:srcRect/>
          <a:stretch>
            <a:fillRect/>
          </a:stretch>
        </p:blipFill>
        <p:spPr bwMode="auto">
          <a:xfrm>
            <a:off x="5977944" y="4648200"/>
            <a:ext cx="2827986" cy="12954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Count to infinity - </a:t>
            </a:r>
            <a:r>
              <a:rPr lang="en-US" i="1" dirty="0"/>
              <a:t>Two-Node Loop</a:t>
            </a:r>
            <a:endParaRPr lang="en-US" dirty="0"/>
          </a:p>
        </p:txBody>
      </p:sp>
      <p:sp>
        <p:nvSpPr>
          <p:cNvPr id="3" name="Content Placeholder 2"/>
          <p:cNvSpPr>
            <a:spLocks noGrp="1"/>
          </p:cNvSpPr>
          <p:nvPr>
            <p:ph idx="1"/>
          </p:nvPr>
        </p:nvSpPr>
        <p:spPr>
          <a:xfrm>
            <a:off x="76200" y="2895600"/>
            <a:ext cx="8991600" cy="3352800"/>
          </a:xfrm>
        </p:spPr>
        <p:txBody>
          <a:bodyPr>
            <a:normAutofit fontScale="85000" lnSpcReduction="20000"/>
          </a:bodyPr>
          <a:lstStyle/>
          <a:p>
            <a:r>
              <a:rPr lang="en-US" dirty="0"/>
              <a:t>Now A sends its new update to B.</a:t>
            </a:r>
          </a:p>
          <a:p>
            <a:pPr lvl="1"/>
            <a:r>
              <a:rPr lang="en-US" dirty="0"/>
              <a:t>Now B thinks that something has been changed around A and updates its forwarding table. </a:t>
            </a:r>
          </a:p>
          <a:p>
            <a:pPr lvl="1"/>
            <a:r>
              <a:rPr lang="en-US" dirty="0"/>
              <a:t>The cost of reaching X increases gradually until it reaches infinity. At this moment, both A and B know that X cannot be reached.</a:t>
            </a:r>
          </a:p>
          <a:p>
            <a:r>
              <a:rPr lang="en-US" dirty="0"/>
              <a:t>During this time the system is not stable. </a:t>
            </a:r>
          </a:p>
          <a:p>
            <a:pPr lvl="1"/>
            <a:r>
              <a:rPr lang="en-US" dirty="0"/>
              <a:t>Node A thinks that the route to X is via B; node B thinks that the route to X is via A.</a:t>
            </a:r>
          </a:p>
          <a:p>
            <a:pPr lvl="1"/>
            <a:r>
              <a:rPr lang="en-US" dirty="0"/>
              <a:t>If A receives a packet destined for X, the packet goes to B and then comes back to A. </a:t>
            </a:r>
          </a:p>
          <a:p>
            <a:pPr lvl="1"/>
            <a:r>
              <a:rPr lang="en-US" dirty="0"/>
              <a:t>Similarly, if B receives a packet destined for X, it goes to A and comes back to B. </a:t>
            </a:r>
          </a:p>
          <a:p>
            <a:pPr lvl="1"/>
            <a:r>
              <a:rPr lang="en-US" dirty="0"/>
              <a:t>Packets bounce between A and B, creating a two-node loop problem.</a:t>
            </a:r>
          </a:p>
        </p:txBody>
      </p:sp>
      <p:pic>
        <p:nvPicPr>
          <p:cNvPr id="9218" name="Picture 2"/>
          <p:cNvPicPr>
            <a:picLocks noChangeAspect="1" noChangeArrowheads="1"/>
          </p:cNvPicPr>
          <p:nvPr/>
        </p:nvPicPr>
        <p:blipFill>
          <a:blip r:embed="rId2"/>
          <a:srcRect/>
          <a:stretch>
            <a:fillRect/>
          </a:stretch>
        </p:blipFill>
        <p:spPr bwMode="auto">
          <a:xfrm>
            <a:off x="0" y="1295400"/>
            <a:ext cx="9144000" cy="1271139"/>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Solution to instability - </a:t>
            </a:r>
            <a:r>
              <a:rPr lang="en-US" sz="4000" i="1" dirty="0"/>
              <a:t>split horizon</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a:t>Instead of flooding the table through each interface, each node sends only part of its table through each interface. </a:t>
            </a:r>
          </a:p>
          <a:p>
            <a:r>
              <a:rPr lang="en-US" dirty="0"/>
              <a:t>If, according to its table, node B thinks that the optimum route to reach X is via A, it does not need to advertise this piece of information to A</a:t>
            </a:r>
          </a:p>
          <a:p>
            <a:pPr lvl="1"/>
            <a:r>
              <a:rPr lang="en-US" dirty="0"/>
              <a:t>the information has come from A (A already knows).</a:t>
            </a:r>
          </a:p>
          <a:p>
            <a:pPr lvl="2"/>
            <a:r>
              <a:rPr lang="en-US" dirty="0"/>
              <a:t>Taking information from node A, modifying it, and sending it back to node A is what creates the confusion. </a:t>
            </a:r>
          </a:p>
          <a:p>
            <a:pPr lvl="1"/>
            <a:r>
              <a:rPr lang="en-US" dirty="0"/>
              <a:t>Node A keeps the value of infinity as the distance to X - Later, when node A sends its forwarding table to B, node B also corrects its forwarding table. </a:t>
            </a:r>
          </a:p>
          <a:p>
            <a:r>
              <a:rPr lang="en-US" dirty="0"/>
              <a:t> The system becomes stable after the first update: Both nodes A and B know that X is not reachable.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Poisoned Reverse</a:t>
            </a:r>
            <a:endParaRPr lang="en-US" dirty="0"/>
          </a:p>
        </p:txBody>
      </p:sp>
      <p:sp>
        <p:nvSpPr>
          <p:cNvPr id="3" name="Content Placeholder 2"/>
          <p:cNvSpPr>
            <a:spLocks noGrp="1"/>
          </p:cNvSpPr>
          <p:nvPr>
            <p:ph idx="1"/>
          </p:nvPr>
        </p:nvSpPr>
        <p:spPr>
          <a:xfrm>
            <a:off x="198303" y="1345139"/>
            <a:ext cx="8780444" cy="4979461"/>
          </a:xfrm>
        </p:spPr>
        <p:txBody>
          <a:bodyPr>
            <a:normAutofit fontScale="85000" lnSpcReduction="20000"/>
          </a:bodyPr>
          <a:lstStyle/>
          <a:p>
            <a:pPr>
              <a:buNone/>
            </a:pPr>
            <a:r>
              <a:rPr lang="en-US" dirty="0"/>
              <a:t>Split horizon problem: </a:t>
            </a:r>
          </a:p>
          <a:p>
            <a:r>
              <a:rPr lang="en-US" dirty="0"/>
              <a:t>Normally, the corresponding protocol uses a timer</a:t>
            </a:r>
          </a:p>
          <a:p>
            <a:r>
              <a:rPr lang="en-US" dirty="0"/>
              <a:t>If there is no news about a route, the node deletes the route from its table</a:t>
            </a:r>
          </a:p>
          <a:p>
            <a:pPr lvl="1"/>
            <a:r>
              <a:rPr lang="en-US" dirty="0"/>
              <a:t>When node B in the previous scenario eliminates the route to X from its advertisement to A, node A cannot guess whether this is due to the split-horizon strategy (the source of information was A) or because B has not received any news about X recently</a:t>
            </a:r>
          </a:p>
          <a:p>
            <a:r>
              <a:rPr lang="en-US" dirty="0"/>
              <a:t>Solution: poisoned reverse strategy</a:t>
            </a:r>
          </a:p>
          <a:p>
            <a:pPr lvl="1"/>
            <a:r>
              <a:rPr lang="en-US" dirty="0"/>
              <a:t>B can still advertise the value for X, but if the source of information is A, it can replace the distance with infinity as a warning: “Do not use this value; what I know about this route comes from you.”</a:t>
            </a:r>
          </a:p>
          <a:p>
            <a:r>
              <a:rPr lang="en-US" dirty="0"/>
              <a:t>The two-node instability can be avoided using split horizon combined with poisoned reverse.</a:t>
            </a:r>
          </a:p>
          <a:p>
            <a:r>
              <a:rPr lang="en-US" dirty="0"/>
              <a:t>If the instability is between three nodes , it cannot be guaranteed</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Link-State Routing</a:t>
            </a:r>
          </a:p>
        </p:txBody>
      </p:sp>
      <p:sp>
        <p:nvSpPr>
          <p:cNvPr id="3" name="Content Placeholder 2"/>
          <p:cNvSpPr>
            <a:spLocks noGrp="1"/>
          </p:cNvSpPr>
          <p:nvPr>
            <p:ph idx="1"/>
          </p:nvPr>
        </p:nvSpPr>
        <p:spPr/>
        <p:txBody>
          <a:bodyPr>
            <a:normAutofit/>
          </a:bodyPr>
          <a:lstStyle/>
          <a:p>
            <a:r>
              <a:rPr lang="en-US" dirty="0"/>
              <a:t>Directly follows creation of least cost trees and forwarding tables</a:t>
            </a:r>
            <a:endParaRPr lang="en-US" b="1" dirty="0"/>
          </a:p>
          <a:p>
            <a:r>
              <a:rPr lang="en-US" i="1" dirty="0"/>
              <a:t>Link state - the characteristic of a link (an edge) that </a:t>
            </a:r>
            <a:r>
              <a:rPr lang="en-US" dirty="0"/>
              <a:t>represents a network in the internet</a:t>
            </a:r>
          </a:p>
          <a:p>
            <a:pPr lvl="1"/>
            <a:r>
              <a:rPr lang="en-US" dirty="0"/>
              <a:t>The cost associated with an edge defines the state of the link.</a:t>
            </a:r>
          </a:p>
          <a:p>
            <a:r>
              <a:rPr lang="en-US" dirty="0"/>
              <a:t> Links with lower costs are preferred to links with higher costs</a:t>
            </a:r>
          </a:p>
          <a:p>
            <a:pPr lvl="1"/>
            <a:r>
              <a:rPr lang="en-US" dirty="0"/>
              <a:t>if the cost of a link is infinity, it means that the link does not exist or has been broken.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Link-State Database (LSDB)</a:t>
            </a:r>
            <a:endParaRPr lang="en-US" dirty="0"/>
          </a:p>
        </p:txBody>
      </p:sp>
      <p:sp>
        <p:nvSpPr>
          <p:cNvPr id="3" name="Content Placeholder 2"/>
          <p:cNvSpPr>
            <a:spLocks noGrp="1"/>
          </p:cNvSpPr>
          <p:nvPr>
            <p:ph idx="1"/>
          </p:nvPr>
        </p:nvSpPr>
        <p:spPr>
          <a:xfrm>
            <a:off x="198303" y="1345139"/>
            <a:ext cx="8780444" cy="3074461"/>
          </a:xfrm>
        </p:spPr>
        <p:txBody>
          <a:bodyPr>
            <a:normAutofit fontScale="92500" lnSpcReduction="20000"/>
          </a:bodyPr>
          <a:lstStyle/>
          <a:p>
            <a:r>
              <a:rPr lang="en-US" dirty="0"/>
              <a:t>To create a least-cost tree, each node needs to have a complete </a:t>
            </a:r>
            <a:r>
              <a:rPr lang="en-US" i="1" dirty="0"/>
              <a:t>map of the network, which means it needs to know the state of each </a:t>
            </a:r>
            <a:r>
              <a:rPr lang="en-US" dirty="0"/>
              <a:t>link</a:t>
            </a:r>
          </a:p>
          <a:p>
            <a:r>
              <a:rPr lang="en-US" dirty="0"/>
              <a:t>The collection of states for all links - </a:t>
            </a:r>
            <a:r>
              <a:rPr lang="en-US" b="1" dirty="0"/>
              <a:t>link-state database </a:t>
            </a:r>
            <a:r>
              <a:rPr lang="en-US" dirty="0"/>
              <a:t>(</a:t>
            </a:r>
            <a:r>
              <a:rPr lang="en-US" b="1" dirty="0"/>
              <a:t>LSDB) </a:t>
            </a:r>
          </a:p>
          <a:p>
            <a:pPr lvl="1"/>
            <a:r>
              <a:rPr lang="en-US" dirty="0"/>
              <a:t>There is only one LSDB for the whole internet; </a:t>
            </a:r>
          </a:p>
          <a:p>
            <a:pPr lvl="1"/>
            <a:r>
              <a:rPr lang="en-US" dirty="0"/>
              <a:t>each node needs to have a duplicate of it to be able to create the least-cost tree</a:t>
            </a:r>
          </a:p>
          <a:p>
            <a:pPr lvl="1"/>
            <a:r>
              <a:rPr lang="en-US" dirty="0"/>
              <a:t>The LSDB can be represented as a two-dimensional array (matrix) in which the value of each cell defines the cost of the corresponding link.</a:t>
            </a:r>
          </a:p>
        </p:txBody>
      </p:sp>
      <p:pic>
        <p:nvPicPr>
          <p:cNvPr id="10242" name="Picture 2"/>
          <p:cNvPicPr>
            <a:picLocks noChangeAspect="1" noChangeArrowheads="1"/>
          </p:cNvPicPr>
          <p:nvPr/>
        </p:nvPicPr>
        <p:blipFill>
          <a:blip r:embed="rId2"/>
          <a:srcRect/>
          <a:stretch>
            <a:fillRect/>
          </a:stretch>
        </p:blipFill>
        <p:spPr bwMode="auto">
          <a:xfrm>
            <a:off x="1828800" y="4572000"/>
            <a:ext cx="2994959" cy="14478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371253" y="4114800"/>
            <a:ext cx="2477347" cy="2143858"/>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LSDB creation</a:t>
            </a:r>
          </a:p>
        </p:txBody>
      </p:sp>
      <p:sp>
        <p:nvSpPr>
          <p:cNvPr id="3" name="Content Placeholder 2"/>
          <p:cNvSpPr>
            <a:spLocks noGrp="1"/>
          </p:cNvSpPr>
          <p:nvPr>
            <p:ph idx="1"/>
          </p:nvPr>
        </p:nvSpPr>
        <p:spPr>
          <a:xfrm>
            <a:off x="198303" y="1345139"/>
            <a:ext cx="8780444" cy="3074461"/>
          </a:xfrm>
        </p:spPr>
        <p:txBody>
          <a:bodyPr>
            <a:normAutofit fontScale="92500" lnSpcReduction="20000"/>
          </a:bodyPr>
          <a:lstStyle/>
          <a:p>
            <a:pPr>
              <a:buNone/>
            </a:pPr>
            <a:r>
              <a:rPr lang="en-US" dirty="0"/>
              <a:t>“How can each node create this LSDB that contains information about the whole internet?”</a:t>
            </a:r>
          </a:p>
          <a:p>
            <a:r>
              <a:rPr lang="en-US" dirty="0"/>
              <a:t>done by a process called flooding</a:t>
            </a:r>
          </a:p>
          <a:p>
            <a:r>
              <a:rPr lang="en-US" dirty="0"/>
              <a:t>Each node can send some greeting messages to all its immediate neighbors (those nodes to which it is connected directly) to collect two pieces of information for each neighboring node: </a:t>
            </a:r>
          </a:p>
          <a:p>
            <a:pPr lvl="1"/>
            <a:r>
              <a:rPr lang="en-US" dirty="0"/>
              <a:t>the identity of the node </a:t>
            </a:r>
          </a:p>
          <a:p>
            <a:pPr lvl="1"/>
            <a:r>
              <a:rPr lang="en-US" dirty="0"/>
              <a:t>the cost of the link</a:t>
            </a:r>
          </a:p>
        </p:txBody>
      </p:sp>
      <p:pic>
        <p:nvPicPr>
          <p:cNvPr id="4" name="Picture 2"/>
          <p:cNvPicPr>
            <a:picLocks noChangeAspect="1" noChangeArrowheads="1"/>
          </p:cNvPicPr>
          <p:nvPr/>
        </p:nvPicPr>
        <p:blipFill>
          <a:blip r:embed="rId2"/>
          <a:srcRect/>
          <a:stretch>
            <a:fillRect/>
          </a:stretch>
        </p:blipFill>
        <p:spPr bwMode="auto">
          <a:xfrm>
            <a:off x="3962400" y="3581400"/>
            <a:ext cx="4988310" cy="2647950"/>
          </a:xfrm>
          <a:prstGeom prst="rect">
            <a:avLst/>
          </a:prstGeom>
          <a:noFill/>
          <a:ln w="9525">
            <a:noFill/>
            <a:miter lim="800000"/>
            <a:headEnd/>
            <a:tailEnd/>
          </a:ln>
          <a:effectLst/>
        </p:spPr>
      </p:pic>
      <p:sp>
        <p:nvSpPr>
          <p:cNvPr id="5" name="Rectangle 4"/>
          <p:cNvSpPr/>
          <p:nvPr/>
        </p:nvSpPr>
        <p:spPr>
          <a:xfrm>
            <a:off x="0" y="4419600"/>
            <a:ext cx="3810000" cy="1938992"/>
          </a:xfrm>
          <a:prstGeom prst="rect">
            <a:avLst/>
          </a:prstGeom>
        </p:spPr>
        <p:txBody>
          <a:bodyPr wrap="square">
            <a:spAutoFit/>
          </a:bodyPr>
          <a:lstStyle/>
          <a:p>
            <a:pPr marL="231775" lvl="1" indent="-225425">
              <a:buFont typeface="Arial" pitchFamily="34" charset="0"/>
              <a:buChar char="•"/>
            </a:pPr>
            <a:r>
              <a:rPr lang="en-US" sz="2400" dirty="0"/>
              <a:t>The combination of these two pieces of information is called the </a:t>
            </a:r>
            <a:r>
              <a:rPr lang="en-US" sz="2400" i="1" dirty="0"/>
              <a:t>LS packet (LSP)</a:t>
            </a:r>
          </a:p>
          <a:p>
            <a:pPr marL="231775" lvl="1" indent="-225425">
              <a:buFont typeface="Arial" pitchFamily="34" charset="0"/>
              <a:buChar char="•"/>
            </a:pPr>
            <a:r>
              <a:rPr lang="en-US" sz="2400" i="1" dirty="0"/>
              <a:t>LSP is sent out of each </a:t>
            </a:r>
            <a:r>
              <a:rPr lang="en-US" sz="2400" dirty="0"/>
              <a:t>interface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LSDB creation</a:t>
            </a:r>
          </a:p>
        </p:txBody>
      </p:sp>
      <p:sp>
        <p:nvSpPr>
          <p:cNvPr id="3" name="Content Placeholder 2"/>
          <p:cNvSpPr>
            <a:spLocks noGrp="1"/>
          </p:cNvSpPr>
          <p:nvPr>
            <p:ph idx="1"/>
          </p:nvPr>
        </p:nvSpPr>
        <p:spPr>
          <a:xfrm>
            <a:off x="198303" y="1345139"/>
            <a:ext cx="8780444" cy="3684061"/>
          </a:xfrm>
        </p:spPr>
        <p:txBody>
          <a:bodyPr>
            <a:normAutofit/>
          </a:bodyPr>
          <a:lstStyle/>
          <a:p>
            <a:r>
              <a:rPr lang="en-US" sz="1800" dirty="0"/>
              <a:t>When a node receives an LSP from one of its interfaces, it compares the LSP with the copy it may already have. </a:t>
            </a:r>
          </a:p>
          <a:p>
            <a:pPr lvl="1"/>
            <a:r>
              <a:rPr lang="en-US" sz="1800" dirty="0"/>
              <a:t>If the newly arrived LSP is older than the one it has (found by checking the sequence number), it discards the LSP. </a:t>
            </a:r>
          </a:p>
          <a:p>
            <a:pPr lvl="1"/>
            <a:r>
              <a:rPr lang="en-US" sz="1800" dirty="0"/>
              <a:t>If it is newer or the first one received, the node discards the old LSP (if there is one) and keeps the received one.</a:t>
            </a:r>
          </a:p>
          <a:p>
            <a:pPr lvl="1"/>
            <a:r>
              <a:rPr lang="en-US" sz="1800" dirty="0"/>
              <a:t>It then sends a copy of it out of each interface except the one from which the packet arrived. </a:t>
            </a:r>
          </a:p>
          <a:p>
            <a:pPr lvl="2"/>
            <a:r>
              <a:rPr lang="en-US" dirty="0"/>
              <a:t>This guarantees that flooding stops somewhere in the network (where a node has only one interface)</a:t>
            </a:r>
          </a:p>
          <a:p>
            <a:r>
              <a:rPr lang="en-US" sz="1800" dirty="0"/>
              <a:t>After receiving all new LSPs, each node creates the comprehensive LSDB, which is same for each node and shows the whole map of the internet</a:t>
            </a:r>
          </a:p>
        </p:txBody>
      </p:sp>
      <p:graphicFrame>
        <p:nvGraphicFramePr>
          <p:cNvPr id="5" name="Table 4"/>
          <p:cNvGraphicFramePr>
            <a:graphicFrameLocks noGrp="1"/>
          </p:cNvGraphicFramePr>
          <p:nvPr/>
        </p:nvGraphicFramePr>
        <p:xfrm>
          <a:off x="457200" y="5029200"/>
          <a:ext cx="8153400" cy="1097280"/>
        </p:xfrm>
        <a:graphic>
          <a:graphicData uri="http://schemas.openxmlformats.org/drawingml/2006/table">
            <a:tbl>
              <a:tblPr firstRow="1" bandRow="1">
                <a:tableStyleId>{5C22544A-7EE6-4342-B048-85BDC9FD1C3A}</a:tableStyleId>
              </a:tblPr>
              <a:tblGrid>
                <a:gridCol w="4039299">
                  <a:extLst>
                    <a:ext uri="{9D8B030D-6E8A-4147-A177-3AD203B41FA5}">
                      <a16:colId xmlns:a16="http://schemas.microsoft.com/office/drawing/2014/main" val="20000"/>
                    </a:ext>
                  </a:extLst>
                </a:gridCol>
                <a:gridCol w="4114101">
                  <a:extLst>
                    <a:ext uri="{9D8B030D-6E8A-4147-A177-3AD203B41FA5}">
                      <a16:colId xmlns:a16="http://schemas.microsoft.com/office/drawing/2014/main" val="20001"/>
                    </a:ext>
                  </a:extLst>
                </a:gridCol>
              </a:tblGrid>
              <a:tr h="370840">
                <a:tc>
                  <a:txBody>
                    <a:bodyPr/>
                    <a:lstStyle/>
                    <a:p>
                      <a:r>
                        <a:rPr lang="en-US" sz="2000" dirty="0"/>
                        <a:t>Distance-vector routing algorithm</a:t>
                      </a:r>
                    </a:p>
                  </a:txBody>
                  <a:tcPr/>
                </a:tc>
                <a:tc>
                  <a:txBody>
                    <a:bodyPr/>
                    <a:lstStyle/>
                    <a:p>
                      <a:r>
                        <a:rPr lang="en-US" sz="2000" dirty="0"/>
                        <a:t>Link-state routing algorithm</a:t>
                      </a:r>
                    </a:p>
                  </a:txBody>
                  <a:tcPr/>
                </a:tc>
                <a:extLst>
                  <a:ext uri="{0D108BD9-81ED-4DB2-BD59-A6C34878D82A}">
                    <a16:rowId xmlns:a16="http://schemas.microsoft.com/office/drawing/2014/main" val="10000"/>
                  </a:ext>
                </a:extLst>
              </a:tr>
              <a:tr h="370840">
                <a:tc>
                  <a:txBody>
                    <a:bodyPr/>
                    <a:lstStyle/>
                    <a:p>
                      <a:r>
                        <a:rPr lang="en-US" sz="2000" dirty="0"/>
                        <a:t>Each router tells its neighbors what it knows about the whole internet</a:t>
                      </a:r>
                    </a:p>
                  </a:txBody>
                  <a:tcPr/>
                </a:tc>
                <a:tc>
                  <a:txBody>
                    <a:bodyPr/>
                    <a:lstStyle/>
                    <a:p>
                      <a:r>
                        <a:rPr lang="en-US" sz="2000" dirty="0"/>
                        <a:t>Each router tells the whole internet what it knows about its neighbors.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Classful</a:t>
            </a:r>
            <a:r>
              <a:rPr lang="en-US" i="1" dirty="0"/>
              <a:t> Addressing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class A - network length is 8 bits but because the first bit is 0, we can have only 7 bits as the network identifier.</a:t>
            </a:r>
          </a:p>
          <a:p>
            <a:pPr lvl="1"/>
            <a:r>
              <a:rPr lang="en-US" dirty="0"/>
              <a:t>2</a:t>
            </a:r>
            <a:r>
              <a:rPr lang="en-US" baseline="30000" dirty="0"/>
              <a:t>7</a:t>
            </a:r>
            <a:r>
              <a:rPr lang="en-US" dirty="0"/>
              <a:t> = 128 networks in the world</a:t>
            </a:r>
          </a:p>
          <a:p>
            <a:r>
              <a:rPr lang="en-US" dirty="0">
                <a:solidFill>
                  <a:schemeClr val="tx1"/>
                </a:solidFill>
              </a:rPr>
              <a:t>class B - the network length is 16 bits, but because the first 2 bits are (10)</a:t>
            </a:r>
            <a:r>
              <a:rPr lang="en-US" baseline="-25000" dirty="0">
                <a:solidFill>
                  <a:schemeClr val="tx1"/>
                </a:solidFill>
              </a:rPr>
              <a:t>2</a:t>
            </a:r>
            <a:r>
              <a:rPr lang="en-US" dirty="0">
                <a:solidFill>
                  <a:schemeClr val="tx1"/>
                </a:solidFill>
              </a:rPr>
              <a:t>, we can have only 14 bits as the network identifier</a:t>
            </a:r>
          </a:p>
          <a:p>
            <a:r>
              <a:rPr lang="en-US" dirty="0">
                <a:solidFill>
                  <a:schemeClr val="tx1"/>
                </a:solidFill>
              </a:rPr>
              <a:t>2</a:t>
            </a:r>
            <a:r>
              <a:rPr lang="en-US" baseline="30000" dirty="0">
                <a:solidFill>
                  <a:schemeClr val="tx1"/>
                </a:solidFill>
              </a:rPr>
              <a:t>14 </a:t>
            </a:r>
            <a:r>
              <a:rPr lang="en-US" dirty="0">
                <a:solidFill>
                  <a:schemeClr val="tx1"/>
                </a:solidFill>
              </a:rPr>
              <a:t>= 16,384 networks in the world</a:t>
            </a:r>
          </a:p>
          <a:p>
            <a:r>
              <a:rPr lang="en-US" dirty="0">
                <a:solidFill>
                  <a:schemeClr val="tx1"/>
                </a:solidFill>
              </a:rPr>
              <a:t>class C - network length is 24 bits  </a:t>
            </a:r>
            <a:r>
              <a:rPr lang="en-US" dirty="0"/>
              <a:t>but because the first 3 bits are  </a:t>
            </a:r>
            <a:r>
              <a:rPr lang="en-US" dirty="0">
                <a:solidFill>
                  <a:schemeClr val="tx1"/>
                </a:solidFill>
              </a:rPr>
              <a:t>(110)</a:t>
            </a:r>
            <a:r>
              <a:rPr lang="en-US" baseline="-25000" dirty="0">
                <a:solidFill>
                  <a:schemeClr val="tx1"/>
                </a:solidFill>
              </a:rPr>
              <a:t>2 </a:t>
            </a:r>
            <a:r>
              <a:rPr lang="en-US" dirty="0"/>
              <a:t>we can have only 21 bits as the network identifier.</a:t>
            </a:r>
          </a:p>
          <a:p>
            <a:pPr lvl="1"/>
            <a:r>
              <a:rPr lang="en-US" dirty="0"/>
              <a:t>2</a:t>
            </a:r>
            <a:r>
              <a:rPr lang="en-US" baseline="30000" dirty="0"/>
              <a:t>21</a:t>
            </a:r>
            <a:r>
              <a:rPr lang="en-US" dirty="0"/>
              <a:t> = </a:t>
            </a:r>
            <a:r>
              <a:rPr lang="en-US" dirty="0">
                <a:solidFill>
                  <a:schemeClr val="tx1"/>
                </a:solidFill>
              </a:rPr>
              <a:t> 2,097,152</a:t>
            </a:r>
            <a:r>
              <a:rPr lang="en-US" dirty="0"/>
              <a:t>networks in the world</a:t>
            </a:r>
            <a:endParaRPr lang="en-US" dirty="0">
              <a:solidFill>
                <a:schemeClr val="tx1"/>
              </a:solidFill>
            </a:endParaRPr>
          </a:p>
          <a:p>
            <a:r>
              <a:rPr lang="en-US" dirty="0">
                <a:solidFill>
                  <a:schemeClr val="tx1"/>
                </a:solidFill>
              </a:rPr>
              <a:t>Class D is not divided into prefix and suffix. It is used for multicast  addresses</a:t>
            </a:r>
          </a:p>
          <a:p>
            <a:r>
              <a:rPr lang="en-US" dirty="0">
                <a:solidFill>
                  <a:schemeClr val="tx1"/>
                </a:solidFill>
              </a:rPr>
              <a:t>class E -All addresses that start with 1111 in binary belong to. </a:t>
            </a:r>
          </a:p>
          <a:p>
            <a:r>
              <a:rPr lang="en-US" dirty="0">
                <a:solidFill>
                  <a:schemeClr val="tx1"/>
                </a:solidFill>
              </a:rPr>
              <a:t>As in class D, class E is not divided into prefix and suffix and is used as reserve.</a:t>
            </a:r>
            <a:endParaRPr lang="en-US" dirty="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Formation of Least-Cost Trees</a:t>
            </a:r>
            <a:endParaRPr lang="en-US" dirty="0"/>
          </a:p>
        </p:txBody>
      </p:sp>
      <p:sp>
        <p:nvSpPr>
          <p:cNvPr id="3" name="Content Placeholder 2"/>
          <p:cNvSpPr>
            <a:spLocks noGrp="1"/>
          </p:cNvSpPr>
          <p:nvPr>
            <p:ph idx="1"/>
          </p:nvPr>
        </p:nvSpPr>
        <p:spPr>
          <a:xfrm>
            <a:off x="45903" y="1345139"/>
            <a:ext cx="4068897" cy="4979461"/>
          </a:xfrm>
        </p:spPr>
        <p:txBody>
          <a:bodyPr>
            <a:normAutofit fontScale="70000" lnSpcReduction="20000"/>
          </a:bodyPr>
          <a:lstStyle/>
          <a:p>
            <a:r>
              <a:rPr lang="en-US" dirty="0"/>
              <a:t>To create a least-cost tree for itself, using the shared LSDB, each node needs to run the famous iterative algorithm </a:t>
            </a:r>
            <a:r>
              <a:rPr lang="en-US" dirty="0" err="1"/>
              <a:t>Dijkstra’s</a:t>
            </a:r>
            <a:r>
              <a:rPr lang="en-US" dirty="0"/>
              <a:t> algorithm</a:t>
            </a:r>
          </a:p>
          <a:p>
            <a:pPr>
              <a:buNone/>
            </a:pPr>
            <a:r>
              <a:rPr lang="en-US" dirty="0"/>
              <a:t>1. The node chooses itself as the root of the tree, creating a tree with a single node, and sets the total cost of each node based on the information in the LSDB. (Lines 4 to 13)</a:t>
            </a:r>
          </a:p>
          <a:p>
            <a:pPr>
              <a:buNone/>
            </a:pPr>
            <a:r>
              <a:rPr lang="en-US" dirty="0"/>
              <a:t>2. The node selects one node, among all nodes not in the tree, which is closest to the root, and adds this to the tree. After this node is added to the tree, the cost of all other nodes not in the tree needs to be updated because the paths may have been changed. (Lines 16 to 23)</a:t>
            </a:r>
          </a:p>
          <a:p>
            <a:pPr>
              <a:buNone/>
            </a:pPr>
            <a:r>
              <a:rPr lang="en-US" dirty="0"/>
              <a:t>3. The node repeats step 2 until all nodes are added to the tree.</a:t>
            </a:r>
          </a:p>
        </p:txBody>
      </p:sp>
      <p:pic>
        <p:nvPicPr>
          <p:cNvPr id="4" name="Picture 2"/>
          <p:cNvPicPr>
            <a:picLocks noChangeAspect="1" noChangeArrowheads="1"/>
          </p:cNvPicPr>
          <p:nvPr/>
        </p:nvPicPr>
        <p:blipFill>
          <a:blip r:embed="rId3"/>
          <a:srcRect/>
          <a:stretch>
            <a:fillRect/>
          </a:stretch>
        </p:blipFill>
        <p:spPr bwMode="auto">
          <a:xfrm>
            <a:off x="4181995" y="1219200"/>
            <a:ext cx="4962005" cy="4953000"/>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Formation of Least-Cost Trees</a:t>
            </a:r>
            <a:endParaRPr lang="en-US" dirty="0"/>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srcRect/>
          <a:stretch>
            <a:fillRect/>
          </a:stretch>
        </p:blipFill>
        <p:spPr bwMode="auto">
          <a:xfrm>
            <a:off x="304800" y="1219200"/>
            <a:ext cx="6547556" cy="220980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457200" y="3810000"/>
            <a:ext cx="7280299" cy="2133600"/>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Formation of Least-Cost Trees</a:t>
            </a:r>
            <a:endParaRPr lang="en-US" dirty="0"/>
          </a:p>
        </p:txBody>
      </p:sp>
      <p:pic>
        <p:nvPicPr>
          <p:cNvPr id="7" name="Picture 2"/>
          <p:cNvPicPr>
            <a:picLocks noChangeAspect="1" noChangeArrowheads="1"/>
          </p:cNvPicPr>
          <p:nvPr/>
        </p:nvPicPr>
        <p:blipFill>
          <a:blip r:embed="rId2"/>
          <a:srcRect/>
          <a:stretch>
            <a:fillRect/>
          </a:stretch>
        </p:blipFill>
        <p:spPr bwMode="auto">
          <a:xfrm>
            <a:off x="304800" y="1219200"/>
            <a:ext cx="6547556" cy="2209800"/>
          </a:xfrm>
          <a:prstGeom prst="rect">
            <a:avLst/>
          </a:prstGeom>
          <a:noFill/>
          <a:ln w="9525">
            <a:noFill/>
            <a:miter lim="800000"/>
            <a:headEnd/>
            <a:tailEnd/>
          </a:ln>
          <a:effectLst/>
        </p:spPr>
      </p:pic>
      <p:pic>
        <p:nvPicPr>
          <p:cNvPr id="12293" name="Picture 5"/>
          <p:cNvPicPr>
            <a:picLocks noChangeAspect="1" noChangeArrowheads="1"/>
          </p:cNvPicPr>
          <p:nvPr/>
        </p:nvPicPr>
        <p:blipFill>
          <a:blip r:embed="rId3"/>
          <a:srcRect/>
          <a:stretch>
            <a:fillRect/>
          </a:stretch>
        </p:blipFill>
        <p:spPr bwMode="auto">
          <a:xfrm>
            <a:off x="228600" y="3733800"/>
            <a:ext cx="8781614" cy="23622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Formation of Least-Cost Trees</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304800" y="1219200"/>
            <a:ext cx="6547556" cy="2209800"/>
          </a:xfrm>
          <a:prstGeom prst="rect">
            <a:avLst/>
          </a:prstGeom>
          <a:noFill/>
          <a:ln w="9525">
            <a:noFill/>
            <a:miter lim="800000"/>
            <a:headEnd/>
            <a:tailEnd/>
          </a:ln>
          <a:effectLst/>
        </p:spPr>
      </p:pic>
      <p:pic>
        <p:nvPicPr>
          <p:cNvPr id="14338" name="Picture 2"/>
          <p:cNvPicPr>
            <a:picLocks noChangeAspect="1" noChangeArrowheads="1"/>
          </p:cNvPicPr>
          <p:nvPr/>
        </p:nvPicPr>
        <p:blipFill>
          <a:blip r:embed="rId3"/>
          <a:srcRect/>
          <a:stretch>
            <a:fillRect/>
          </a:stretch>
        </p:blipFill>
        <p:spPr bwMode="auto">
          <a:xfrm>
            <a:off x="0" y="3886200"/>
            <a:ext cx="8987433" cy="2362200"/>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Formation of Least-Cost Trees</a:t>
            </a:r>
            <a:endParaRPr lang="en-US" dirty="0"/>
          </a:p>
        </p:txBody>
      </p:sp>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2"/>
          <a:srcRect/>
          <a:stretch>
            <a:fillRect/>
          </a:stretch>
        </p:blipFill>
        <p:spPr bwMode="auto">
          <a:xfrm>
            <a:off x="304800" y="1219200"/>
            <a:ext cx="6547556" cy="22098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srcRect/>
          <a:stretch>
            <a:fillRect/>
          </a:stretch>
        </p:blipFill>
        <p:spPr bwMode="auto">
          <a:xfrm>
            <a:off x="152400" y="3810000"/>
            <a:ext cx="8915400" cy="2288347"/>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Unicast</a:t>
            </a:r>
            <a:r>
              <a:rPr lang="en-US" dirty="0"/>
              <a:t> routing protocols</a:t>
            </a:r>
          </a:p>
        </p:txBody>
      </p:sp>
      <p:sp>
        <p:nvSpPr>
          <p:cNvPr id="3" name="Content Placeholder 2"/>
          <p:cNvSpPr>
            <a:spLocks noGrp="1"/>
          </p:cNvSpPr>
          <p:nvPr>
            <p:ph idx="1"/>
          </p:nvPr>
        </p:nvSpPr>
        <p:spPr/>
        <p:txBody>
          <a:bodyPr>
            <a:normAutofit fontScale="92500"/>
          </a:bodyPr>
          <a:lstStyle/>
          <a:p>
            <a:r>
              <a:rPr lang="en-US" dirty="0"/>
              <a:t>A protocol is more than an algorithm</a:t>
            </a:r>
          </a:p>
          <a:p>
            <a:r>
              <a:rPr lang="en-US" dirty="0"/>
              <a:t>Protocol needs to define</a:t>
            </a:r>
          </a:p>
          <a:p>
            <a:pPr lvl="1"/>
            <a:r>
              <a:rPr lang="en-US" dirty="0"/>
              <a:t>its domain of operation</a:t>
            </a:r>
          </a:p>
          <a:p>
            <a:pPr lvl="1"/>
            <a:r>
              <a:rPr lang="en-US" dirty="0"/>
              <a:t>the messages exchanged</a:t>
            </a:r>
          </a:p>
          <a:p>
            <a:pPr lvl="1"/>
            <a:r>
              <a:rPr lang="en-US" dirty="0"/>
              <a:t>Communication between routers</a:t>
            </a:r>
          </a:p>
          <a:p>
            <a:pPr lvl="1"/>
            <a:r>
              <a:rPr lang="en-US" dirty="0"/>
              <a:t>interaction with protocols in other domains</a:t>
            </a:r>
          </a:p>
          <a:p>
            <a:r>
              <a:rPr lang="en-US" dirty="0"/>
              <a:t>Three common protocols used in the Internet:</a:t>
            </a:r>
          </a:p>
          <a:p>
            <a:pPr lvl="1"/>
            <a:r>
              <a:rPr lang="en-US" dirty="0"/>
              <a:t>Routing Information Protocol (RIP), based on the distance-vector algorithm</a:t>
            </a:r>
          </a:p>
          <a:p>
            <a:pPr lvl="1"/>
            <a:r>
              <a:rPr lang="en-US" dirty="0"/>
              <a:t>Open Shortest Path First (OSPF), based on the link-state algorithm</a:t>
            </a:r>
          </a:p>
          <a:p>
            <a:pPr lvl="1"/>
            <a:r>
              <a:rPr lang="en-US" dirty="0"/>
              <a:t>Border Gateway Protocol (BGP), based on the path-vector algorithm</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2" name="Rectangle 8"/>
          <p:cNvSpPr>
            <a:spLocks noGrp="1" noChangeArrowheads="1"/>
          </p:cNvSpPr>
          <p:nvPr>
            <p:ph type="title"/>
          </p:nvPr>
        </p:nvSpPr>
        <p:spPr/>
        <p:txBody>
          <a:bodyPr lIns="92075" tIns="46038" rIns="92075" bIns="46038"/>
          <a:lstStyle/>
          <a:p>
            <a:pPr eaLnBrk="1" hangingPunct="1">
              <a:defRPr/>
            </a:pPr>
            <a:r>
              <a:rPr lang="en-US" dirty="0"/>
              <a:t>Internet</a:t>
            </a:r>
          </a:p>
        </p:txBody>
      </p:sp>
      <p:sp>
        <p:nvSpPr>
          <p:cNvPr id="57384" name="Rectangle 40"/>
          <p:cNvSpPr>
            <a:spLocks noGrp="1" noChangeArrowheads="1"/>
          </p:cNvSpPr>
          <p:nvPr>
            <p:ph type="body" idx="1"/>
          </p:nvPr>
        </p:nvSpPr>
        <p:spPr/>
        <p:txBody>
          <a:bodyPr/>
          <a:lstStyle/>
          <a:p>
            <a:pPr eaLnBrk="1" hangingPunct="1">
              <a:defRPr/>
            </a:pPr>
            <a:r>
              <a:rPr lang="en-US" sz="2800" dirty="0"/>
              <a:t>The largest internetwork in the world</a:t>
            </a:r>
          </a:p>
          <a:p>
            <a:r>
              <a:rPr lang="en-IN" b="1" dirty="0"/>
              <a:t>Internet </a:t>
            </a:r>
            <a:r>
              <a:rPr lang="en-IN" dirty="0"/>
              <a:t>(uppercase I ), is composed of thousands of interconnected networks</a:t>
            </a:r>
          </a:p>
        </p:txBody>
      </p:sp>
      <p:pic>
        <p:nvPicPr>
          <p:cNvPr id="1026" name="Picture 2"/>
          <p:cNvPicPr>
            <a:picLocks noChangeAspect="1" noChangeArrowheads="1"/>
          </p:cNvPicPr>
          <p:nvPr/>
        </p:nvPicPr>
        <p:blipFill>
          <a:blip r:embed="rId2"/>
          <a:srcRect/>
          <a:stretch>
            <a:fillRect/>
          </a:stretch>
        </p:blipFill>
        <p:spPr bwMode="auto">
          <a:xfrm>
            <a:off x="2971800" y="2671769"/>
            <a:ext cx="5943600" cy="3627798"/>
          </a:xfrm>
          <a:prstGeom prst="rect">
            <a:avLst/>
          </a:prstGeom>
          <a:noFill/>
          <a:ln w="9525">
            <a:noFill/>
            <a:miter lim="800000"/>
            <a:headEnd/>
            <a:tailEnd/>
          </a:ln>
        </p:spPr>
      </p:pic>
      <p:sp>
        <p:nvSpPr>
          <p:cNvPr id="21" name="Rectangle 20"/>
          <p:cNvSpPr/>
          <p:nvPr/>
        </p:nvSpPr>
        <p:spPr>
          <a:xfrm>
            <a:off x="152400" y="3505200"/>
            <a:ext cx="3124200" cy="1384995"/>
          </a:xfrm>
          <a:prstGeom prst="rect">
            <a:avLst/>
          </a:prstGeom>
        </p:spPr>
        <p:txBody>
          <a:bodyPr wrap="square">
            <a:spAutoFit/>
          </a:bodyPr>
          <a:lstStyle/>
          <a:p>
            <a:r>
              <a:rPr lang="en-IN" sz="2800" dirty="0">
                <a:solidFill>
                  <a:schemeClr val="tx1">
                    <a:lumMod val="75000"/>
                    <a:lumOff val="25000"/>
                  </a:schemeClr>
                </a:solidFill>
              </a:rPr>
              <a:t>Conceptual (not geographical) view of the Internet</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089830310"/>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t>
            </a:r>
            <a:endParaRPr lang="en-IN" dirty="0"/>
          </a:p>
        </p:txBody>
      </p:sp>
      <p:sp>
        <p:nvSpPr>
          <p:cNvPr id="3" name="Content Placeholder 2"/>
          <p:cNvSpPr>
            <a:spLocks noGrp="1"/>
          </p:cNvSpPr>
          <p:nvPr>
            <p:ph idx="1"/>
          </p:nvPr>
        </p:nvSpPr>
        <p:spPr/>
        <p:txBody>
          <a:bodyPr>
            <a:normAutofit fontScale="92500" lnSpcReduction="20000"/>
          </a:bodyPr>
          <a:lstStyle/>
          <a:p>
            <a:r>
              <a:rPr lang="en-IN" dirty="0"/>
              <a:t>Internet  consists of several </a:t>
            </a:r>
          </a:p>
          <a:p>
            <a:pPr lvl="1"/>
            <a:r>
              <a:rPr lang="en-IN" dirty="0"/>
              <a:t>Backbones (top level)</a:t>
            </a:r>
          </a:p>
          <a:p>
            <a:pPr lvl="2"/>
            <a:r>
              <a:rPr lang="en-IN" dirty="0"/>
              <a:t>large networks owned by some communication companies such as Sprint, Verizon (MCI), AT&amp;T, and NTT</a:t>
            </a:r>
          </a:p>
          <a:p>
            <a:pPr lvl="2"/>
            <a:r>
              <a:rPr lang="en-IN" dirty="0"/>
              <a:t>connected through some complex switching systems, called </a:t>
            </a:r>
            <a:r>
              <a:rPr lang="en-IN" i="1" dirty="0"/>
              <a:t>peering points</a:t>
            </a:r>
            <a:endParaRPr lang="en-IN" dirty="0"/>
          </a:p>
          <a:p>
            <a:pPr lvl="1"/>
            <a:r>
              <a:rPr lang="en-IN" dirty="0"/>
              <a:t>provider networks (second level) - smaller networks</a:t>
            </a:r>
          </a:p>
          <a:p>
            <a:pPr lvl="2"/>
            <a:r>
              <a:rPr lang="en-IN" dirty="0"/>
              <a:t>use the services of the backbones for a fee</a:t>
            </a:r>
          </a:p>
          <a:p>
            <a:pPr lvl="2"/>
            <a:r>
              <a:rPr lang="en-IN" dirty="0"/>
              <a:t>connected to backbones and sometimes to other provider networks</a:t>
            </a:r>
          </a:p>
          <a:p>
            <a:pPr lvl="1"/>
            <a:r>
              <a:rPr lang="en-IN" dirty="0"/>
              <a:t>Customer networks (the edge of the Internet)</a:t>
            </a:r>
          </a:p>
          <a:p>
            <a:pPr lvl="2"/>
            <a:r>
              <a:rPr lang="en-IN" dirty="0"/>
              <a:t>actually use the services provided by the Internet</a:t>
            </a:r>
          </a:p>
          <a:p>
            <a:pPr lvl="2"/>
            <a:r>
              <a:rPr lang="en-IN" dirty="0"/>
              <a:t>pay fees to provider networks for receiving services</a:t>
            </a:r>
          </a:p>
          <a:p>
            <a:r>
              <a:rPr lang="en-IN" dirty="0"/>
              <a:t>Backbones and provider networks are also called </a:t>
            </a:r>
            <a:r>
              <a:rPr lang="en-IN" b="1" dirty="0"/>
              <a:t>Internet Service Providers (ISPs)</a:t>
            </a:r>
          </a:p>
          <a:p>
            <a:pPr lvl="1"/>
            <a:r>
              <a:rPr lang="en-IN" dirty="0"/>
              <a:t>Backbones  = </a:t>
            </a:r>
            <a:r>
              <a:rPr lang="en-IN" i="1" dirty="0"/>
              <a:t>international ISPs</a:t>
            </a:r>
          </a:p>
          <a:p>
            <a:pPr lvl="1"/>
            <a:r>
              <a:rPr lang="en-IN" dirty="0"/>
              <a:t>provider networks = </a:t>
            </a:r>
            <a:r>
              <a:rPr lang="en-IN" i="1" dirty="0"/>
              <a:t>national or regional ISPs</a:t>
            </a:r>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Hierarchical Routing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Internet today is made up of a huge number of networks and routers that connect them.</a:t>
            </a:r>
          </a:p>
          <a:p>
            <a:r>
              <a:rPr lang="en-US" dirty="0"/>
              <a:t>Routing in the Internet cannot be done using one single protocol for two reasons:</a:t>
            </a:r>
          </a:p>
          <a:p>
            <a:pPr lvl="1"/>
            <a:r>
              <a:rPr lang="en-US" dirty="0"/>
              <a:t>a scalability problem  - </a:t>
            </a:r>
            <a:r>
              <a:rPr lang="en-US" i="1" dirty="0"/>
              <a:t>the size of the </a:t>
            </a:r>
            <a:r>
              <a:rPr lang="en-US" dirty="0"/>
              <a:t>forwarding tables becomes huge, searching for a destination in a forwarding table becomes time consuming, and updating creates a huge amount of traffic</a:t>
            </a:r>
          </a:p>
          <a:p>
            <a:pPr lvl="1"/>
            <a:r>
              <a:rPr lang="en-US" dirty="0"/>
              <a:t>an administrative issue</a:t>
            </a:r>
            <a:r>
              <a:rPr lang="en-US" i="1" dirty="0"/>
              <a:t>- related to the Internet structure </a:t>
            </a:r>
          </a:p>
          <a:p>
            <a:pPr lvl="2"/>
            <a:r>
              <a:rPr lang="en-US" dirty="0"/>
              <a:t>each ISP is run by an administrative authority</a:t>
            </a:r>
          </a:p>
          <a:p>
            <a:pPr lvl="2"/>
            <a:r>
              <a:rPr lang="en-US" dirty="0"/>
              <a:t>The administrator needs to have control in its system. </a:t>
            </a:r>
          </a:p>
          <a:p>
            <a:pPr lvl="2"/>
            <a:r>
              <a:rPr lang="en-US" dirty="0"/>
              <a:t>organization must be able to use as many subnets and routers as it needs, may desire that the routers be from a particular manufacturer, may wish to run a specific routing algorithm to meet the needs of the organization, and may want to impose some policy on the traffic passing through its ISP</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Hierarchical Routing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Hierarchical routing means considering each ISP as an </a:t>
            </a:r>
            <a:r>
              <a:rPr lang="en-US" b="1" dirty="0"/>
              <a:t>autonomous system (AS)</a:t>
            </a:r>
          </a:p>
          <a:p>
            <a:r>
              <a:rPr lang="en-US" b="1" dirty="0"/>
              <a:t>Each AS can run a routing protocol that meets its needs, but the </a:t>
            </a:r>
            <a:r>
              <a:rPr lang="en-US" dirty="0"/>
              <a:t>global Internet runs a global protocol to glue all ASs together</a:t>
            </a:r>
          </a:p>
          <a:p>
            <a:pPr lvl="1"/>
            <a:r>
              <a:rPr lang="en-US" dirty="0"/>
              <a:t>The routing protocol run in each AS is referred to as </a:t>
            </a:r>
            <a:r>
              <a:rPr lang="en-US" i="1" dirty="0"/>
              <a:t>intra-AS routing protocol, </a:t>
            </a:r>
            <a:r>
              <a:rPr lang="en-US" i="1" dirty="0" err="1"/>
              <a:t>intradomain</a:t>
            </a:r>
            <a:r>
              <a:rPr lang="en-US" i="1" dirty="0"/>
              <a:t> routing protocol, or interior gateway protocol (IGP);</a:t>
            </a:r>
          </a:p>
          <a:p>
            <a:pPr lvl="2"/>
            <a:r>
              <a:rPr lang="en-US" dirty="0"/>
              <a:t>RIP and OSP</a:t>
            </a:r>
            <a:endParaRPr lang="en-US" i="1" dirty="0"/>
          </a:p>
          <a:p>
            <a:pPr lvl="1"/>
            <a:r>
              <a:rPr lang="en-US" i="1" dirty="0"/>
              <a:t>the </a:t>
            </a:r>
            <a:r>
              <a:rPr lang="en-US" dirty="0"/>
              <a:t>global routing protocol is referred to as </a:t>
            </a:r>
            <a:r>
              <a:rPr lang="en-US" i="1" dirty="0"/>
              <a:t>inter-AS routing protocol, </a:t>
            </a:r>
            <a:r>
              <a:rPr lang="en-US" i="1" dirty="0" err="1"/>
              <a:t>interdomain</a:t>
            </a:r>
            <a:r>
              <a:rPr lang="en-US" i="1" dirty="0"/>
              <a:t> routing protocol, or exterior gateway protocol (EGP)</a:t>
            </a:r>
          </a:p>
          <a:p>
            <a:pPr lvl="2"/>
            <a:r>
              <a:rPr lang="en-US" dirty="0"/>
              <a:t>BGP</a:t>
            </a:r>
            <a:endParaRPr lang="en-US" i="1" dirty="0"/>
          </a:p>
          <a:p>
            <a:r>
              <a:rPr lang="en-US" dirty="0"/>
              <a:t>Several </a:t>
            </a:r>
            <a:r>
              <a:rPr lang="en-US" dirty="0" err="1"/>
              <a:t>intradomain</a:t>
            </a:r>
            <a:r>
              <a:rPr lang="en-US" dirty="0"/>
              <a:t> routing protocols -each AS is free to choose one, but only one </a:t>
            </a:r>
            <a:r>
              <a:rPr lang="en-US" dirty="0" err="1"/>
              <a:t>interdomain</a:t>
            </a:r>
            <a:r>
              <a:rPr lang="en-US" dirty="0"/>
              <a:t> protocol that handles routing between these entities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Address Depletion</a:t>
            </a:r>
            <a:endParaRPr lang="en-US" dirty="0"/>
          </a:p>
        </p:txBody>
      </p:sp>
      <p:sp>
        <p:nvSpPr>
          <p:cNvPr id="3" name="Content Placeholder 2"/>
          <p:cNvSpPr>
            <a:spLocks noGrp="1"/>
          </p:cNvSpPr>
          <p:nvPr>
            <p:ph idx="1"/>
          </p:nvPr>
        </p:nvSpPr>
        <p:spPr>
          <a:xfrm>
            <a:off x="198303" y="1219200"/>
            <a:ext cx="8780444" cy="5181599"/>
          </a:xfrm>
        </p:spPr>
        <p:txBody>
          <a:bodyPr>
            <a:normAutofit fontScale="70000" lnSpcReduction="20000"/>
          </a:bodyPr>
          <a:lstStyle/>
          <a:p>
            <a:r>
              <a:rPr lang="en-US" dirty="0"/>
              <a:t>the addresses were not distributed properly so the Internet was faced with the problem of the addresses being rapidly used up, resulting in no more addresses being available for organizations and individuals that needed to have an Internet connection. </a:t>
            </a:r>
          </a:p>
          <a:p>
            <a:r>
              <a:rPr lang="en-US" dirty="0" err="1"/>
              <a:t>Eg</a:t>
            </a:r>
            <a:r>
              <a:rPr lang="en-US" dirty="0"/>
              <a:t>. class A -assigned to only 128 organizations in the world, but each organization would need to have one single network (seen by the rest of the world) with 16,777,216 nodes (computers in this single network). </a:t>
            </a:r>
          </a:p>
          <a:p>
            <a:pPr lvl="1"/>
            <a:r>
              <a:rPr lang="en-US" dirty="0"/>
              <a:t>Because there were only a few organizations that are this large, most of the addresses in this class were wasted (unused). </a:t>
            </a:r>
          </a:p>
          <a:p>
            <a:r>
              <a:rPr lang="en-US" dirty="0"/>
              <a:t>Class B addresses were designed for midsize organizations, but many of the addresses in this class also remained unused. </a:t>
            </a:r>
          </a:p>
          <a:p>
            <a:r>
              <a:rPr lang="en-US" dirty="0"/>
              <a:t>Class C addresses have a completely different design flaw. The number of addresses that can be used in each network (256) was so small that most companies were not comfortable using a block in this address. </a:t>
            </a:r>
          </a:p>
          <a:p>
            <a:r>
              <a:rPr lang="en-US" dirty="0"/>
              <a:t>Class E addresses were almost never used, wasting the whole class.</a:t>
            </a:r>
          </a:p>
          <a:p>
            <a:r>
              <a:rPr lang="en-US" dirty="0"/>
              <a:t>larger address space requires the length of IP addresses be increased -means the format of the IP packets needs to be changed (IPv6) - long-range solution</a:t>
            </a:r>
          </a:p>
          <a:p>
            <a:r>
              <a:rPr lang="en-US" dirty="0"/>
              <a:t>Short term solution – </a:t>
            </a:r>
            <a:r>
              <a:rPr lang="en-US" i="1" dirty="0"/>
              <a:t>classless addressing  (</a:t>
            </a:r>
            <a:r>
              <a:rPr lang="en-US" dirty="0"/>
              <a:t>no classes)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Autonomous Systems</a:t>
            </a:r>
            <a:endParaRPr lang="en-US" dirty="0"/>
          </a:p>
        </p:txBody>
      </p:sp>
      <p:sp>
        <p:nvSpPr>
          <p:cNvPr id="3" name="Content Placeholder 2"/>
          <p:cNvSpPr>
            <a:spLocks noGrp="1"/>
          </p:cNvSpPr>
          <p:nvPr>
            <p:ph idx="1"/>
          </p:nvPr>
        </p:nvSpPr>
        <p:spPr/>
        <p:txBody>
          <a:bodyPr>
            <a:normAutofit lnSpcReduction="10000"/>
          </a:bodyPr>
          <a:lstStyle/>
          <a:p>
            <a:r>
              <a:rPr lang="en-US" dirty="0"/>
              <a:t>each ISP is an autonomous system when it comes to managing networks and routers under its control</a:t>
            </a:r>
          </a:p>
          <a:p>
            <a:r>
              <a:rPr lang="en-US" dirty="0"/>
              <a:t>Although we may have small, medium-size, and large ASs, each AS is given an autonomous number (ASN) by the Internet Corporation for Assigned Names and Numbers (ICANN)</a:t>
            </a:r>
          </a:p>
          <a:p>
            <a:r>
              <a:rPr lang="en-US" dirty="0"/>
              <a:t>Each ASN is a 16-bit unsigned integer that uniquely defines an AS</a:t>
            </a:r>
          </a:p>
          <a:p>
            <a:r>
              <a:rPr lang="en-US" dirty="0"/>
              <a:t>The autonomous systems, however, are not categorized according to their size; they are categorized according to the way they are connected to other Ass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Types of Autonomous Systems</a:t>
            </a:r>
            <a:endParaRPr lang="en-US" dirty="0"/>
          </a:p>
        </p:txBody>
      </p:sp>
      <p:sp>
        <p:nvSpPr>
          <p:cNvPr id="3" name="Content Placeholder 2"/>
          <p:cNvSpPr>
            <a:spLocks noGrp="1"/>
          </p:cNvSpPr>
          <p:nvPr>
            <p:ph idx="1"/>
          </p:nvPr>
        </p:nvSpPr>
        <p:spPr/>
        <p:txBody>
          <a:bodyPr>
            <a:normAutofit fontScale="85000" lnSpcReduction="10000"/>
          </a:bodyPr>
          <a:lstStyle/>
          <a:p>
            <a:r>
              <a:rPr lang="en-US" dirty="0"/>
              <a:t>Stub AS- has only one connection to another AS</a:t>
            </a:r>
          </a:p>
          <a:p>
            <a:pPr lvl="1"/>
            <a:r>
              <a:rPr lang="en-US" dirty="0"/>
              <a:t>The data traffic can be either initiated or terminated in a stub AS</a:t>
            </a:r>
          </a:p>
          <a:p>
            <a:pPr lvl="1"/>
            <a:r>
              <a:rPr lang="en-US" dirty="0"/>
              <a:t>the data cannot pass through it</a:t>
            </a:r>
          </a:p>
          <a:p>
            <a:pPr lvl="1"/>
            <a:r>
              <a:rPr lang="en-US" dirty="0"/>
              <a:t>A good example of a stub AS is the costumer network, which is either the source or the sink of data.</a:t>
            </a:r>
          </a:p>
          <a:p>
            <a:r>
              <a:rPr lang="en-US" dirty="0" err="1"/>
              <a:t>Multihomed</a:t>
            </a:r>
            <a:r>
              <a:rPr lang="en-US" dirty="0"/>
              <a:t> AS-can have more than one connection to other ASs, but it does not allow data traffic to pass through it</a:t>
            </a:r>
          </a:p>
          <a:p>
            <a:r>
              <a:rPr lang="en-US" dirty="0"/>
              <a:t>A good example of such an AS is some of the costumer ASs that may use the services of more than one provider network, but their policy does not allow data to be passed through them.</a:t>
            </a:r>
          </a:p>
          <a:p>
            <a:r>
              <a:rPr lang="en-US" dirty="0"/>
              <a:t>Transient AS -  connected to more than one other AS and also allows the traffic to pass through</a:t>
            </a:r>
          </a:p>
          <a:p>
            <a:pPr lvl="1"/>
            <a:r>
              <a:rPr lang="en-US" dirty="0"/>
              <a:t>The provider networks and the backbone are good examples of transient ASs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Routing Information Protocol (RIP)</a:t>
            </a:r>
          </a:p>
        </p:txBody>
      </p:sp>
      <p:sp>
        <p:nvSpPr>
          <p:cNvPr id="3" name="Content Placeholder 2"/>
          <p:cNvSpPr>
            <a:spLocks noGrp="1"/>
          </p:cNvSpPr>
          <p:nvPr>
            <p:ph idx="1"/>
          </p:nvPr>
        </p:nvSpPr>
        <p:spPr/>
        <p:txBody>
          <a:bodyPr>
            <a:normAutofit/>
          </a:bodyPr>
          <a:lstStyle/>
          <a:p>
            <a:r>
              <a:rPr lang="en-US" dirty="0" err="1"/>
              <a:t>intradomain</a:t>
            </a:r>
            <a:r>
              <a:rPr lang="en-US" dirty="0"/>
              <a:t> routing protocols based on the distance-vector routing algorithm</a:t>
            </a:r>
          </a:p>
          <a:p>
            <a:r>
              <a:rPr lang="en-US" dirty="0"/>
              <a:t>started as part of the Xerox Network System (XNS), but it was the Berkeley Software Distribution (BSD) version of UNIX that helped make the use of widespread RIP</a:t>
            </a:r>
          </a:p>
          <a:p>
            <a:r>
              <a:rPr lang="en-US" dirty="0"/>
              <a:t>RIP concept:</a:t>
            </a:r>
          </a:p>
          <a:p>
            <a:pPr lvl="1"/>
            <a:r>
              <a:rPr lang="en-US" dirty="0"/>
              <a:t>Hop count</a:t>
            </a:r>
          </a:p>
          <a:p>
            <a:pPr lvl="1"/>
            <a:r>
              <a:rPr lang="en-US" dirty="0"/>
              <a:t>Forwarding tables</a:t>
            </a:r>
          </a:p>
          <a:p>
            <a:pPr lvl="1"/>
            <a:r>
              <a:rPr lang="en-US" dirty="0"/>
              <a:t>Implementation – RIP messages, algorithm, timers</a:t>
            </a:r>
          </a:p>
          <a:p>
            <a:pPr lvl="1"/>
            <a:r>
              <a:rPr lang="en-US" dirty="0"/>
              <a:t>performance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 – Hop count</a:t>
            </a:r>
          </a:p>
        </p:txBody>
      </p:sp>
      <p:sp>
        <p:nvSpPr>
          <p:cNvPr id="3" name="Content Placeholder 2"/>
          <p:cNvSpPr>
            <a:spLocks noGrp="1"/>
          </p:cNvSpPr>
          <p:nvPr>
            <p:ph idx="1"/>
          </p:nvPr>
        </p:nvSpPr>
        <p:spPr/>
        <p:txBody>
          <a:bodyPr>
            <a:normAutofit fontScale="92500" lnSpcReduction="20000"/>
          </a:bodyPr>
          <a:lstStyle/>
          <a:p>
            <a:r>
              <a:rPr lang="en-US" dirty="0"/>
              <a:t>A router in an AS needs to know how to forward a packet to different networks (subnets) in an AS so RIP routers advertise the cost of reaching different networks instead of reaching other nodes in a theoretical graph</a:t>
            </a:r>
          </a:p>
          <a:p>
            <a:pPr lvl="1"/>
            <a:r>
              <a:rPr lang="en-US" dirty="0"/>
              <a:t>the cost is defined between a router and the network in which the destination host is located</a:t>
            </a:r>
          </a:p>
          <a:p>
            <a:r>
              <a:rPr lang="en-US" dirty="0"/>
              <a:t>To make the implementation of the cost simpler (independent from performance factors of the routers and links, such as delay, and bandwidth), the cost is defined as the number of hops, which means the number of networks (subnets) a packet needs to travel through from the source router to the final destination host</a:t>
            </a:r>
          </a:p>
          <a:p>
            <a:pPr lvl="1"/>
            <a:r>
              <a:rPr lang="en-US" dirty="0"/>
              <a:t>The network in which the source host is connected is not counted in this calculation because the source host does not use a forwarding table</a:t>
            </a:r>
          </a:p>
          <a:p>
            <a:pPr lvl="1"/>
            <a:r>
              <a:rPr lang="en-US" dirty="0"/>
              <a:t>the packet is delivered to the default router.</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RIP – Hop count</a:t>
            </a:r>
          </a:p>
        </p:txBody>
      </p:sp>
      <p:sp>
        <p:nvSpPr>
          <p:cNvPr id="3" name="Content Placeholder 2"/>
          <p:cNvSpPr>
            <a:spLocks noGrp="1"/>
          </p:cNvSpPr>
          <p:nvPr>
            <p:ph idx="1"/>
          </p:nvPr>
        </p:nvSpPr>
        <p:spPr>
          <a:xfrm>
            <a:off x="198303" y="1345139"/>
            <a:ext cx="8780444" cy="1017061"/>
          </a:xfrm>
        </p:spPr>
        <p:txBody>
          <a:bodyPr>
            <a:normAutofit/>
          </a:bodyPr>
          <a:lstStyle/>
          <a:p>
            <a:r>
              <a:rPr lang="en-US" dirty="0"/>
              <a:t>hop count advertised by three routers from a source host to a destination host</a:t>
            </a:r>
          </a:p>
        </p:txBody>
      </p:sp>
      <p:pic>
        <p:nvPicPr>
          <p:cNvPr id="16386" name="Picture 2"/>
          <p:cNvPicPr>
            <a:picLocks noChangeAspect="1" noChangeArrowheads="1"/>
          </p:cNvPicPr>
          <p:nvPr/>
        </p:nvPicPr>
        <p:blipFill>
          <a:blip r:embed="rId2"/>
          <a:srcRect/>
          <a:stretch>
            <a:fillRect/>
          </a:stretch>
        </p:blipFill>
        <p:spPr bwMode="auto">
          <a:xfrm>
            <a:off x="838200" y="2286000"/>
            <a:ext cx="7346092" cy="2209800"/>
          </a:xfrm>
          <a:prstGeom prst="rect">
            <a:avLst/>
          </a:prstGeom>
          <a:noFill/>
          <a:ln w="9525">
            <a:noFill/>
            <a:miter lim="800000"/>
            <a:headEnd/>
            <a:tailEnd/>
          </a:ln>
          <a:effectLst/>
        </p:spPr>
      </p:pic>
      <p:sp>
        <p:nvSpPr>
          <p:cNvPr id="5" name="Content Placeholder 2"/>
          <p:cNvSpPr txBox="1">
            <a:spLocks/>
          </p:cNvSpPr>
          <p:nvPr/>
        </p:nvSpPr>
        <p:spPr>
          <a:xfrm>
            <a:off x="134956" y="4800600"/>
            <a:ext cx="8780444" cy="1524000"/>
          </a:xfrm>
          <a:prstGeom prst="rect">
            <a:avLst/>
          </a:prstGeom>
        </p:spPr>
        <p:txBody>
          <a:bodyPr vert="horz" lIns="0" tIns="45720" rIns="0" bIns="45720" rtlCol="0">
            <a:normAutofit fontScale="92500" lnSpcReduction="20000"/>
          </a:bodyPr>
          <a:lstStyle/>
          <a:p>
            <a:pPr marL="231775" marR="0" lvl="0" indent="-176213"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In RIP, the maximum cost of a path can be 15, which means 16 is considered as infinity (no connection)</a:t>
            </a:r>
          </a:p>
          <a:p>
            <a:pPr marL="231775" marR="0" lvl="0" indent="-176213" algn="l" defTabSz="914400" rtl="0" eaLnBrk="1" fontAlgn="auto" latinLnBrk="0" hangingPunct="1">
              <a:lnSpc>
                <a:spcPct val="90000"/>
              </a:lnSpc>
              <a:spcBef>
                <a:spcPts val="1200"/>
              </a:spcBef>
              <a:spcAft>
                <a:spcPts val="200"/>
              </a:spcAft>
              <a:buClr>
                <a:schemeClr val="accent1"/>
              </a:buClr>
              <a:buSzPct val="100000"/>
              <a:buFont typeface="Arial" panose="020B0604020202020204" pitchFamily="34" charset="0"/>
              <a:buChar char="•"/>
              <a:tabLst/>
              <a:defRPr/>
            </a:pPr>
            <a:r>
              <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For this reason, RIP can be used only in autonomous systems in which the diameter of the AS is not more than 15 hops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RIP- Forwarding Tables</a:t>
            </a:r>
            <a:endParaRPr lang="en-US" dirty="0"/>
          </a:p>
        </p:txBody>
      </p:sp>
      <p:sp>
        <p:nvSpPr>
          <p:cNvPr id="3" name="Content Placeholder 2"/>
          <p:cNvSpPr>
            <a:spLocks noGrp="1"/>
          </p:cNvSpPr>
          <p:nvPr>
            <p:ph idx="1"/>
          </p:nvPr>
        </p:nvSpPr>
        <p:spPr>
          <a:xfrm>
            <a:off x="152400" y="1295400"/>
            <a:ext cx="8780444" cy="2845861"/>
          </a:xfrm>
        </p:spPr>
        <p:txBody>
          <a:bodyPr>
            <a:noAutofit/>
          </a:bodyPr>
          <a:lstStyle/>
          <a:p>
            <a:r>
              <a:rPr lang="en-US" sz="2000" dirty="0"/>
              <a:t>Routers in an autonomous system need to keep forwarding tables to forward packets to their destination networks</a:t>
            </a:r>
          </a:p>
          <a:p>
            <a:r>
              <a:rPr lang="en-US" sz="2000" dirty="0"/>
              <a:t>A forwarding table in RIP is a three column table </a:t>
            </a:r>
          </a:p>
          <a:p>
            <a:pPr lvl="1"/>
            <a:r>
              <a:rPr lang="en-US" sz="2000" dirty="0"/>
              <a:t>the address of the destination network</a:t>
            </a:r>
          </a:p>
          <a:p>
            <a:pPr lvl="1"/>
            <a:r>
              <a:rPr lang="en-US" sz="2000" dirty="0"/>
              <a:t>the address of the next router to which the packet should be forwarded</a:t>
            </a:r>
          </a:p>
          <a:p>
            <a:pPr lvl="1"/>
            <a:r>
              <a:rPr lang="en-US" sz="2000" dirty="0"/>
              <a:t>the cost (the number of hops) to reach the destination network</a:t>
            </a:r>
          </a:p>
          <a:p>
            <a:r>
              <a:rPr lang="en-US" sz="2000" dirty="0"/>
              <a:t>the first and third columns together convey the same information as does a distance vector, but the cost shows the number of hops to the destination networks.</a:t>
            </a:r>
          </a:p>
        </p:txBody>
      </p:sp>
      <p:pic>
        <p:nvPicPr>
          <p:cNvPr id="17410" name="Picture 2"/>
          <p:cNvPicPr>
            <a:picLocks noChangeAspect="1" noChangeArrowheads="1"/>
          </p:cNvPicPr>
          <p:nvPr/>
        </p:nvPicPr>
        <p:blipFill>
          <a:blip r:embed="rId2"/>
          <a:srcRect/>
          <a:stretch>
            <a:fillRect/>
          </a:stretch>
        </p:blipFill>
        <p:spPr bwMode="auto">
          <a:xfrm>
            <a:off x="1430080" y="4267200"/>
            <a:ext cx="7456968" cy="18288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RIP- Forwarding Tables</a:t>
            </a:r>
            <a:endParaRPr lang="en-US" dirty="0"/>
          </a:p>
        </p:txBody>
      </p:sp>
      <p:sp>
        <p:nvSpPr>
          <p:cNvPr id="3" name="Content Placeholder 2"/>
          <p:cNvSpPr>
            <a:spLocks noGrp="1"/>
          </p:cNvSpPr>
          <p:nvPr>
            <p:ph idx="1"/>
          </p:nvPr>
        </p:nvSpPr>
        <p:spPr/>
        <p:txBody>
          <a:bodyPr>
            <a:normAutofit lnSpcReduction="10000"/>
          </a:bodyPr>
          <a:lstStyle/>
          <a:p>
            <a:r>
              <a:rPr lang="en-US" dirty="0"/>
              <a:t>Although a forwarding table in RIP defines only the next router in the second column, it gives the information about the whole least-cost tree</a:t>
            </a:r>
          </a:p>
          <a:p>
            <a:r>
              <a:rPr lang="en-US" dirty="0"/>
              <a:t>For example, R1 defines that the next router for the path to N4 is R2; R2 defines that the next router to N4 is R3; R3 defines that there is no next router for this path. </a:t>
            </a:r>
          </a:p>
          <a:p>
            <a:pPr lvl="1"/>
            <a:r>
              <a:rPr lang="en-US" dirty="0"/>
              <a:t>The tree is then R1 → R2 → R3 → N4.</a:t>
            </a:r>
          </a:p>
          <a:p>
            <a:r>
              <a:rPr lang="en-US" dirty="0"/>
              <a:t>What the use of the third column?</a:t>
            </a:r>
          </a:p>
          <a:p>
            <a:pPr lvl="1"/>
            <a:r>
              <a:rPr lang="en-US" dirty="0"/>
              <a:t>The third column is not needed for forwarding the packet, but it is needed for updating the forwarding table when there is a change in the route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RIP Implementation</a:t>
            </a:r>
            <a:endParaRPr lang="en-US" dirty="0"/>
          </a:p>
        </p:txBody>
      </p:sp>
      <p:sp>
        <p:nvSpPr>
          <p:cNvPr id="3" name="Content Placeholder 2"/>
          <p:cNvSpPr>
            <a:spLocks noGrp="1"/>
          </p:cNvSpPr>
          <p:nvPr>
            <p:ph idx="1"/>
          </p:nvPr>
        </p:nvSpPr>
        <p:spPr/>
        <p:txBody>
          <a:bodyPr>
            <a:normAutofit/>
          </a:bodyPr>
          <a:lstStyle/>
          <a:p>
            <a:r>
              <a:rPr lang="en-US" sz="2000" dirty="0"/>
              <a:t>uses the service of User Datagram Protocol (UDP) on the well-known port number 520</a:t>
            </a:r>
          </a:p>
          <a:p>
            <a:r>
              <a:rPr lang="en-US" sz="2000" dirty="0"/>
              <a:t>In BSD, RIP is a daemon process (a process running at the background), named </a:t>
            </a:r>
            <a:r>
              <a:rPr lang="en-US" sz="2000" i="1" dirty="0"/>
              <a:t>routed </a:t>
            </a:r>
            <a:r>
              <a:rPr lang="en-US" sz="2000" dirty="0"/>
              <a:t>(abbreviation for </a:t>
            </a:r>
            <a:r>
              <a:rPr lang="en-US" sz="2000" i="1" dirty="0"/>
              <a:t>route daemon and pronounced route-</a:t>
            </a:r>
            <a:r>
              <a:rPr lang="en-US" sz="2000" i="1" dirty="0" err="1"/>
              <a:t>dee</a:t>
            </a:r>
            <a:r>
              <a:rPr lang="en-US" sz="2000" i="1" dirty="0"/>
              <a:t>)</a:t>
            </a:r>
          </a:p>
          <a:p>
            <a:pPr lvl="1"/>
            <a:r>
              <a:rPr lang="en-US" sz="2000" dirty="0"/>
              <a:t>Although RIP is a routing protocol to help IP route its </a:t>
            </a:r>
            <a:r>
              <a:rPr lang="en-US" sz="2000" dirty="0" err="1"/>
              <a:t>datagrams</a:t>
            </a:r>
            <a:r>
              <a:rPr lang="en-US" sz="2000" dirty="0"/>
              <a:t> through the AS, the RIP messages are encapsulated inside UDP user </a:t>
            </a:r>
            <a:r>
              <a:rPr lang="en-US" sz="2000" dirty="0" err="1"/>
              <a:t>datagrams</a:t>
            </a:r>
            <a:r>
              <a:rPr lang="en-US" sz="2000" dirty="0"/>
              <a:t>, which in turn are encapsulated inside IP </a:t>
            </a:r>
            <a:r>
              <a:rPr lang="en-US" sz="2000" dirty="0" err="1"/>
              <a:t>datagrams</a:t>
            </a:r>
            <a:r>
              <a:rPr lang="en-US" sz="2000" dirty="0"/>
              <a:t>.</a:t>
            </a:r>
          </a:p>
          <a:p>
            <a:pPr lvl="2"/>
            <a:r>
              <a:rPr lang="en-US" sz="2000" dirty="0"/>
              <a:t>RIP runs at the application layer, but creates forwarding tables for IP at the network later</a:t>
            </a:r>
          </a:p>
          <a:p>
            <a:r>
              <a:rPr lang="en-US" sz="2000" dirty="0"/>
              <a:t>RIP has gone through two versions: RIP-1 and RIP-2 (backward-compatible ) </a:t>
            </a:r>
          </a:p>
          <a:p>
            <a:r>
              <a:rPr lang="en-US" sz="2000" dirty="0"/>
              <a:t>RIP-2 allows the use of more information in the RIP messages that were set to 0 in the first version.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RIP Messages</a:t>
            </a:r>
            <a:endParaRPr lang="en-US" dirty="0"/>
          </a:p>
        </p:txBody>
      </p:sp>
      <p:sp>
        <p:nvSpPr>
          <p:cNvPr id="3" name="Content Placeholder 2"/>
          <p:cNvSpPr>
            <a:spLocks noGrp="1"/>
          </p:cNvSpPr>
          <p:nvPr>
            <p:ph idx="1"/>
          </p:nvPr>
        </p:nvSpPr>
        <p:spPr/>
        <p:txBody>
          <a:bodyPr>
            <a:normAutofit/>
          </a:bodyPr>
          <a:lstStyle/>
          <a:p>
            <a:r>
              <a:rPr lang="en-US" dirty="0"/>
              <a:t>Two RIP processes, a client and a server need to exchange messages</a:t>
            </a:r>
          </a:p>
          <a:p>
            <a:r>
              <a:rPr lang="en-US" dirty="0"/>
              <a:t>Part of the message -call an entry</a:t>
            </a:r>
          </a:p>
          <a:p>
            <a:pPr lvl="1"/>
            <a:r>
              <a:rPr lang="en-US" dirty="0"/>
              <a:t>Each entry carries the information related to one line in the forwarding table of the router that sends the message.</a:t>
            </a:r>
          </a:p>
        </p:txBody>
      </p:sp>
      <p:pic>
        <p:nvPicPr>
          <p:cNvPr id="18434" name="Picture 2"/>
          <p:cNvPicPr>
            <a:picLocks noChangeAspect="1" noChangeArrowheads="1"/>
          </p:cNvPicPr>
          <p:nvPr/>
        </p:nvPicPr>
        <p:blipFill>
          <a:blip r:embed="rId2"/>
          <a:srcRect/>
          <a:stretch>
            <a:fillRect/>
          </a:stretch>
        </p:blipFill>
        <p:spPr bwMode="auto">
          <a:xfrm>
            <a:off x="228600" y="3733800"/>
            <a:ext cx="8629090" cy="2269935"/>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RIP Messages</a:t>
            </a:r>
            <a:endParaRPr lang="en-US" dirty="0"/>
          </a:p>
        </p:txBody>
      </p:sp>
      <p:sp>
        <p:nvSpPr>
          <p:cNvPr id="3" name="Content Placeholder 2"/>
          <p:cNvSpPr>
            <a:spLocks noGrp="1"/>
          </p:cNvSpPr>
          <p:nvPr>
            <p:ph idx="1"/>
          </p:nvPr>
        </p:nvSpPr>
        <p:spPr/>
        <p:txBody>
          <a:bodyPr>
            <a:normAutofit/>
          </a:bodyPr>
          <a:lstStyle/>
          <a:p>
            <a:r>
              <a:rPr lang="en-US" dirty="0"/>
              <a:t>RIP has two types of messages: request and response</a:t>
            </a:r>
          </a:p>
          <a:p>
            <a:r>
              <a:rPr lang="en-US" dirty="0"/>
              <a:t> A request message </a:t>
            </a:r>
          </a:p>
          <a:p>
            <a:pPr lvl="1"/>
            <a:r>
              <a:rPr lang="en-US" dirty="0"/>
              <a:t>Is sent by a router that has just come up or by a router that has some time-out entries</a:t>
            </a:r>
          </a:p>
          <a:p>
            <a:pPr lvl="1"/>
            <a:r>
              <a:rPr lang="en-US" dirty="0"/>
              <a:t>can ask about specific entries or all entries</a:t>
            </a:r>
          </a:p>
          <a:p>
            <a:r>
              <a:rPr lang="en-US" dirty="0"/>
              <a:t>A response (or update) message </a:t>
            </a:r>
          </a:p>
          <a:p>
            <a:pPr lvl="1"/>
            <a:r>
              <a:rPr lang="en-US" dirty="0"/>
              <a:t>Solicited - sent only in answer to a request message</a:t>
            </a:r>
          </a:p>
          <a:p>
            <a:pPr lvl="2"/>
            <a:r>
              <a:rPr lang="en-US" dirty="0"/>
              <a:t>contains information about the destination specified in the corresponding request message</a:t>
            </a:r>
          </a:p>
          <a:p>
            <a:pPr lvl="1"/>
            <a:r>
              <a:rPr lang="en-US" dirty="0"/>
              <a:t>Unsolicited- sent periodically, every 30 s or when there is a change in the forwarding table.</a:t>
            </a:r>
          </a:p>
        </p:txBody>
      </p:sp>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7335</TotalTime>
  <Words>11656</Words>
  <Application>Microsoft Office PowerPoint</Application>
  <PresentationFormat>On-screen Show (4:3)</PresentationFormat>
  <Paragraphs>785</Paragraphs>
  <Slides>124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124</vt:i4>
      </vt:variant>
    </vt:vector>
  </HeadingPairs>
  <TitlesOfParts>
    <vt:vector size="130" baseType="lpstr">
      <vt:lpstr>Arial</vt:lpstr>
      <vt:lpstr>Calibri</vt:lpstr>
      <vt:lpstr>Calibri Light</vt:lpstr>
      <vt:lpstr>Times New Roman</vt:lpstr>
      <vt:lpstr>Wingdings</vt:lpstr>
      <vt:lpstr>Retrospect</vt:lpstr>
      <vt:lpstr>Unit-3</vt:lpstr>
      <vt:lpstr>Outline of Unit-3</vt:lpstr>
      <vt:lpstr>Internet Protocol Version</vt:lpstr>
      <vt:lpstr>Address space</vt:lpstr>
      <vt:lpstr>Notation</vt:lpstr>
      <vt:lpstr>Hierarchy in Addressing</vt:lpstr>
      <vt:lpstr>Classful Addressing</vt:lpstr>
      <vt:lpstr>Classful Addressing cont…</vt:lpstr>
      <vt:lpstr>Address Depletion</vt:lpstr>
      <vt:lpstr>Classless Addressing</vt:lpstr>
      <vt:lpstr>Classless Addressing</vt:lpstr>
      <vt:lpstr>Prefix Length: Slash Notation</vt:lpstr>
      <vt:lpstr>Extracting Information from an Address</vt:lpstr>
      <vt:lpstr>Example 1</vt:lpstr>
      <vt:lpstr>Address Mask</vt:lpstr>
      <vt:lpstr>PowerPoint Presentation</vt:lpstr>
      <vt:lpstr>PowerPoint Presentation</vt:lpstr>
      <vt:lpstr>Address Mask</vt:lpstr>
      <vt:lpstr>Network Address</vt:lpstr>
      <vt:lpstr>Network Address</vt:lpstr>
      <vt:lpstr>Block Allocation</vt:lpstr>
      <vt:lpstr>Example</vt:lpstr>
      <vt:lpstr>Subnetting</vt:lpstr>
      <vt:lpstr>Example</vt:lpstr>
      <vt:lpstr>Example</vt:lpstr>
      <vt:lpstr>Example</vt:lpstr>
      <vt:lpstr>Example</vt:lpstr>
      <vt:lpstr>Address Aggregation</vt:lpstr>
      <vt:lpstr>Address Aggregation</vt:lpstr>
      <vt:lpstr>Address Aggregation</vt:lpstr>
      <vt:lpstr>Main and Auxiliary Protocols</vt:lpstr>
      <vt:lpstr>Main and Auxiliary Protocols</vt:lpstr>
      <vt:lpstr>IPv4 </vt:lpstr>
      <vt:lpstr>IPv4 </vt:lpstr>
      <vt:lpstr>IPv4 Datagram Format</vt:lpstr>
      <vt:lpstr>IPv4 Datagram Format</vt:lpstr>
      <vt:lpstr>IPv4 Datagram Format</vt:lpstr>
      <vt:lpstr>IPv4 Datagram Format</vt:lpstr>
      <vt:lpstr>IPv4 Datagram Format</vt:lpstr>
      <vt:lpstr>IPv4 Datagram Format</vt:lpstr>
      <vt:lpstr>Example </vt:lpstr>
      <vt:lpstr>Example</vt:lpstr>
      <vt:lpstr>Example</vt:lpstr>
      <vt:lpstr>Example</vt:lpstr>
      <vt:lpstr>Example</vt:lpstr>
      <vt:lpstr>Fragmentation</vt:lpstr>
      <vt:lpstr>Maximum Transfer Unit (MTU)</vt:lpstr>
      <vt:lpstr>Fragmentation</vt:lpstr>
      <vt:lpstr>Fragmentation</vt:lpstr>
      <vt:lpstr>Fragmentation</vt:lpstr>
      <vt:lpstr>Fragmentation</vt:lpstr>
      <vt:lpstr>Fragmentation</vt:lpstr>
      <vt:lpstr>Fragmentation</vt:lpstr>
      <vt:lpstr>Fragmentation</vt:lpstr>
      <vt:lpstr>Fragmentation - example</vt:lpstr>
      <vt:lpstr>Fragmentation - example</vt:lpstr>
      <vt:lpstr>Fragmentation - example</vt:lpstr>
      <vt:lpstr>Fragmentation - example</vt:lpstr>
      <vt:lpstr>Fragmentation - example</vt:lpstr>
      <vt:lpstr>Fragmentation - example</vt:lpstr>
      <vt:lpstr>Routing Algorithms - Distance-Vector Routing</vt:lpstr>
      <vt:lpstr>Bellman-Ford Equation</vt:lpstr>
      <vt:lpstr>Bellman-Ford Equation</vt:lpstr>
      <vt:lpstr>Distance vector</vt:lpstr>
      <vt:lpstr>Distance vector</vt:lpstr>
      <vt:lpstr>Distance vector</vt:lpstr>
      <vt:lpstr>First distance vector for an internet</vt:lpstr>
      <vt:lpstr>Updating distance vectors</vt:lpstr>
      <vt:lpstr>Updating distance vectors</vt:lpstr>
      <vt:lpstr>Distance-Vector Routing Algorithm</vt:lpstr>
      <vt:lpstr>Problem with DVR- Count to infinity</vt:lpstr>
      <vt:lpstr>Count to infinity - Two-Node Loop</vt:lpstr>
      <vt:lpstr>Count to infinity - Two-Node Loop</vt:lpstr>
      <vt:lpstr>Solution to instability - split horizon</vt:lpstr>
      <vt:lpstr>Poisoned Reverse</vt:lpstr>
      <vt:lpstr>Link-State Routing</vt:lpstr>
      <vt:lpstr>Link-State Database (LSDB)</vt:lpstr>
      <vt:lpstr>LSDB creation</vt:lpstr>
      <vt:lpstr>LSDB creation</vt:lpstr>
      <vt:lpstr>Formation of Least-Cost Trees</vt:lpstr>
      <vt:lpstr>Formation of Least-Cost Trees</vt:lpstr>
      <vt:lpstr>Formation of Least-Cost Trees</vt:lpstr>
      <vt:lpstr>Formation of Least-Cost Trees</vt:lpstr>
      <vt:lpstr>Formation of Least-Cost Trees</vt:lpstr>
      <vt:lpstr>Unicast routing protocols</vt:lpstr>
      <vt:lpstr>Internet</vt:lpstr>
      <vt:lpstr>Internet …</vt:lpstr>
      <vt:lpstr>Hierarchical Routing</vt:lpstr>
      <vt:lpstr>Hierarchical Routing</vt:lpstr>
      <vt:lpstr>Autonomous Systems</vt:lpstr>
      <vt:lpstr>Types of Autonomous Systems</vt:lpstr>
      <vt:lpstr>Routing Information Protocol (RIP)</vt:lpstr>
      <vt:lpstr>RIP – Hop count</vt:lpstr>
      <vt:lpstr>RIP – Hop count</vt:lpstr>
      <vt:lpstr>RIP- Forwarding Tables</vt:lpstr>
      <vt:lpstr>RIP- Forwarding Tables</vt:lpstr>
      <vt:lpstr>RIP Implementation</vt:lpstr>
      <vt:lpstr>RIP Messages</vt:lpstr>
      <vt:lpstr>RIP Messages</vt:lpstr>
      <vt:lpstr>RIP Algorithm</vt:lpstr>
      <vt:lpstr>RIP Algorithm - three cases</vt:lpstr>
      <vt:lpstr>Realistic example of the operation of RIP</vt:lpstr>
      <vt:lpstr>Realistic example of the operation of RIP</vt:lpstr>
      <vt:lpstr>Realistic example of the operation of RIP</vt:lpstr>
      <vt:lpstr>Timers in RIP</vt:lpstr>
      <vt:lpstr>Timers in RIP</vt:lpstr>
      <vt:lpstr>Performance of RIP</vt:lpstr>
      <vt:lpstr>Open Shortest Path First (OSPF) </vt:lpstr>
      <vt:lpstr>OSPF –Metric </vt:lpstr>
      <vt:lpstr>Forwarding Tables</vt:lpstr>
      <vt:lpstr>Areas</vt:lpstr>
      <vt:lpstr>PowerPoint Presentation</vt:lpstr>
      <vt:lpstr>Link-State Advertisement</vt:lpstr>
      <vt:lpstr>Link-State Advertisement</vt:lpstr>
      <vt:lpstr>Link-State Advertisement</vt:lpstr>
      <vt:lpstr>Link-State Advertisement</vt:lpstr>
      <vt:lpstr>Link-State Advertisement</vt:lpstr>
      <vt:lpstr>OSPF Implementation</vt:lpstr>
      <vt:lpstr>OSPF Messages</vt:lpstr>
      <vt:lpstr>OSPF Messages</vt:lpstr>
      <vt:lpstr>OSPF Messages</vt:lpstr>
      <vt:lpstr>Authentication</vt:lpstr>
      <vt:lpstr>OSPF Algorithm</vt:lpstr>
      <vt:lpstr>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Subroutines</dc:title>
  <dc:creator>cpj</dc:creator>
  <cp:lastModifiedBy>Soumya Chakravarthy</cp:lastModifiedBy>
  <cp:revision>363</cp:revision>
  <dcterms:created xsi:type="dcterms:W3CDTF">2016-06-19T03:03:20Z</dcterms:created>
  <dcterms:modified xsi:type="dcterms:W3CDTF">2025-04-28T06:38:29Z</dcterms:modified>
</cp:coreProperties>
</file>