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30"/>
  </p:notesMasterIdLst>
  <p:sldIdLst>
    <p:sldId id="256" r:id="rId2"/>
    <p:sldId id="433" r:id="rId3"/>
    <p:sldId id="434" r:id="rId4"/>
    <p:sldId id="429" r:id="rId5"/>
    <p:sldId id="435" r:id="rId6"/>
    <p:sldId id="539" r:id="rId7"/>
    <p:sldId id="540" r:id="rId8"/>
    <p:sldId id="541" r:id="rId9"/>
    <p:sldId id="542" r:id="rId10"/>
    <p:sldId id="543" r:id="rId11"/>
    <p:sldId id="544" r:id="rId12"/>
    <p:sldId id="545" r:id="rId13"/>
    <p:sldId id="546" r:id="rId14"/>
    <p:sldId id="553" r:id="rId15"/>
    <p:sldId id="554" r:id="rId16"/>
    <p:sldId id="555" r:id="rId17"/>
    <p:sldId id="556" r:id="rId18"/>
    <p:sldId id="582" r:id="rId19"/>
    <p:sldId id="663" r:id="rId20"/>
    <p:sldId id="664" r:id="rId21"/>
    <p:sldId id="665" r:id="rId22"/>
    <p:sldId id="666" r:id="rId23"/>
    <p:sldId id="667" r:id="rId24"/>
    <p:sldId id="668" r:id="rId25"/>
    <p:sldId id="669" r:id="rId26"/>
    <p:sldId id="670" r:id="rId27"/>
    <p:sldId id="671" r:id="rId28"/>
    <p:sldId id="673" r:id="rId29"/>
    <p:sldId id="674" r:id="rId30"/>
    <p:sldId id="675" r:id="rId31"/>
    <p:sldId id="676" r:id="rId32"/>
    <p:sldId id="677" r:id="rId33"/>
    <p:sldId id="678" r:id="rId34"/>
    <p:sldId id="679" r:id="rId35"/>
    <p:sldId id="680" r:id="rId36"/>
    <p:sldId id="681" r:id="rId37"/>
    <p:sldId id="682" r:id="rId38"/>
    <p:sldId id="683" r:id="rId39"/>
    <p:sldId id="684" r:id="rId40"/>
    <p:sldId id="685" r:id="rId41"/>
    <p:sldId id="686" r:id="rId42"/>
    <p:sldId id="688" r:id="rId43"/>
    <p:sldId id="689" r:id="rId44"/>
    <p:sldId id="690" r:id="rId45"/>
    <p:sldId id="691" r:id="rId46"/>
    <p:sldId id="692" r:id="rId47"/>
    <p:sldId id="697" r:id="rId48"/>
    <p:sldId id="720" r:id="rId49"/>
    <p:sldId id="721" r:id="rId50"/>
    <p:sldId id="722" r:id="rId51"/>
    <p:sldId id="723" r:id="rId52"/>
    <p:sldId id="724" r:id="rId53"/>
    <p:sldId id="725" r:id="rId54"/>
    <p:sldId id="726" r:id="rId55"/>
    <p:sldId id="727" r:id="rId56"/>
    <p:sldId id="728" r:id="rId57"/>
    <p:sldId id="729" r:id="rId58"/>
    <p:sldId id="635" r:id="rId59"/>
    <p:sldId id="636" r:id="rId60"/>
    <p:sldId id="637" r:id="rId61"/>
    <p:sldId id="638" r:id="rId62"/>
    <p:sldId id="639" r:id="rId63"/>
    <p:sldId id="640" r:id="rId64"/>
    <p:sldId id="641" r:id="rId65"/>
    <p:sldId id="642" r:id="rId66"/>
    <p:sldId id="643" r:id="rId67"/>
    <p:sldId id="644" r:id="rId68"/>
    <p:sldId id="645" r:id="rId69"/>
    <p:sldId id="646" r:id="rId70"/>
    <p:sldId id="647" r:id="rId71"/>
    <p:sldId id="648" r:id="rId72"/>
    <p:sldId id="649" r:id="rId73"/>
    <p:sldId id="650" r:id="rId74"/>
    <p:sldId id="651" r:id="rId75"/>
    <p:sldId id="652" r:id="rId76"/>
    <p:sldId id="653" r:id="rId77"/>
    <p:sldId id="654" r:id="rId78"/>
    <p:sldId id="655" r:id="rId79"/>
    <p:sldId id="656" r:id="rId80"/>
    <p:sldId id="657" r:id="rId81"/>
    <p:sldId id="658" r:id="rId82"/>
    <p:sldId id="730" r:id="rId83"/>
    <p:sldId id="731" r:id="rId84"/>
    <p:sldId id="732" r:id="rId85"/>
    <p:sldId id="733" r:id="rId86"/>
    <p:sldId id="734" r:id="rId87"/>
    <p:sldId id="755" r:id="rId88"/>
    <p:sldId id="756" r:id="rId89"/>
    <p:sldId id="757" r:id="rId90"/>
    <p:sldId id="758" r:id="rId91"/>
    <p:sldId id="759" r:id="rId92"/>
    <p:sldId id="760" r:id="rId93"/>
    <p:sldId id="761" r:id="rId94"/>
    <p:sldId id="762" r:id="rId95"/>
    <p:sldId id="763" r:id="rId96"/>
    <p:sldId id="764" r:id="rId97"/>
    <p:sldId id="765" r:id="rId98"/>
    <p:sldId id="766" r:id="rId99"/>
    <p:sldId id="767" r:id="rId100"/>
    <p:sldId id="768" r:id="rId101"/>
    <p:sldId id="769" r:id="rId102"/>
    <p:sldId id="770" r:id="rId103"/>
    <p:sldId id="771" r:id="rId104"/>
    <p:sldId id="772" r:id="rId105"/>
    <p:sldId id="773" r:id="rId106"/>
    <p:sldId id="775" r:id="rId107"/>
    <p:sldId id="776" r:id="rId108"/>
    <p:sldId id="777" r:id="rId109"/>
    <p:sldId id="778" r:id="rId110"/>
    <p:sldId id="779" r:id="rId111"/>
    <p:sldId id="780" r:id="rId112"/>
    <p:sldId id="781" r:id="rId113"/>
    <p:sldId id="782" r:id="rId114"/>
    <p:sldId id="783" r:id="rId115"/>
    <p:sldId id="784" r:id="rId116"/>
    <p:sldId id="785" r:id="rId117"/>
    <p:sldId id="786" r:id="rId118"/>
    <p:sldId id="787" r:id="rId119"/>
    <p:sldId id="788" r:id="rId120"/>
    <p:sldId id="789" r:id="rId121"/>
    <p:sldId id="790" r:id="rId122"/>
    <p:sldId id="791" r:id="rId123"/>
    <p:sldId id="792" r:id="rId124"/>
    <p:sldId id="793" r:id="rId125"/>
    <p:sldId id="794" r:id="rId126"/>
    <p:sldId id="795" r:id="rId127"/>
    <p:sldId id="796" r:id="rId128"/>
    <p:sldId id="797" r:id="rId1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FF9933"/>
    <a:srgbClr val="007033"/>
    <a:srgbClr val="76B531"/>
    <a:srgbClr val="990000"/>
    <a:srgbClr val="CC6600"/>
    <a:srgbClr val="99FF33"/>
    <a:srgbClr val="00FFCC"/>
    <a:srgbClr val="FFFF6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81004" autoAdjust="0"/>
  </p:normalViewPr>
  <p:slideViewPr>
    <p:cSldViewPr>
      <p:cViewPr varScale="1">
        <p:scale>
          <a:sx n="85" d="100"/>
          <a:sy n="85" d="100"/>
        </p:scale>
        <p:origin x="131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FAC23-E1DC-4390-A344-A3C249DC07EC}" type="datetimeFigureOut">
              <a:rPr lang="en-US" smtClean="0"/>
              <a:pPr/>
              <a:t>5/21/2025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One of the central concepts in coding for error control is the idea of the Hamming distance.</a:t>
            </a:r>
          </a:p>
          <a:p>
            <a:r>
              <a:rPr lang="en-IN" sz="1200" kern="1200" baseline="0" dirty="0">
                <a:solidFill>
                  <a:schemeClr val="tx1"/>
                </a:solidFill>
                <a:latin typeface="+mn-lt"/>
                <a:ea typeface="+mn-ea"/>
                <a:cs typeface="+mn-cs"/>
              </a:rPr>
              <a:t>The </a:t>
            </a:r>
            <a:r>
              <a:rPr lang="en-IN" sz="1200" b="1" kern="1200" baseline="0" dirty="0">
                <a:solidFill>
                  <a:schemeClr val="tx1"/>
                </a:solidFill>
                <a:latin typeface="+mn-lt"/>
                <a:ea typeface="+mn-ea"/>
                <a:cs typeface="+mn-cs"/>
              </a:rPr>
              <a:t>Hamming distance between two words (of the same size) is the number of</a:t>
            </a:r>
          </a:p>
          <a:p>
            <a:r>
              <a:rPr lang="en-IN" sz="1200" kern="1200" baseline="0" dirty="0">
                <a:solidFill>
                  <a:schemeClr val="tx1"/>
                </a:solidFill>
                <a:latin typeface="+mn-lt"/>
                <a:ea typeface="+mn-ea"/>
                <a:cs typeface="+mn-cs"/>
              </a:rPr>
              <a:t>differences between the corresponding bits. We show the Hamming distance between two</a:t>
            </a:r>
          </a:p>
          <a:p>
            <a:r>
              <a:rPr lang="en-IN" sz="1200" kern="1200" baseline="0" dirty="0">
                <a:solidFill>
                  <a:schemeClr val="tx1"/>
                </a:solidFill>
                <a:latin typeface="+mn-lt"/>
                <a:ea typeface="+mn-ea"/>
                <a:cs typeface="+mn-cs"/>
              </a:rPr>
              <a:t>words </a:t>
            </a:r>
            <a:r>
              <a:rPr lang="en-IN" sz="1200" i="1" kern="1200" baseline="0" dirty="0">
                <a:solidFill>
                  <a:schemeClr val="tx1"/>
                </a:solidFill>
                <a:latin typeface="+mn-lt"/>
                <a:ea typeface="+mn-ea"/>
                <a:cs typeface="+mn-cs"/>
              </a:rPr>
              <a:t>x and y as </a:t>
            </a:r>
            <a:r>
              <a:rPr lang="en-IN" sz="1200" b="1" i="1" kern="1200" baseline="0" dirty="0">
                <a:solidFill>
                  <a:schemeClr val="tx1"/>
                </a:solidFill>
                <a:latin typeface="+mn-lt"/>
                <a:ea typeface="+mn-ea"/>
                <a:cs typeface="+mn-cs"/>
              </a:rPr>
              <a:t>d(x, y). We may wonder why Hamming distance is important for error </a:t>
            </a:r>
            <a:r>
              <a:rPr lang="en-IN" sz="1200" kern="1200" baseline="0" dirty="0">
                <a:solidFill>
                  <a:schemeClr val="tx1"/>
                </a:solidFill>
                <a:latin typeface="+mn-lt"/>
                <a:ea typeface="+mn-ea"/>
                <a:cs typeface="+mn-cs"/>
              </a:rPr>
              <a:t>detection. The reason is that the Hamming distance between the received codeword and the sent codeword is the number of bits that are corrupted during transmission. For example,</a:t>
            </a:r>
          </a:p>
          <a:p>
            <a:r>
              <a:rPr lang="en-IN" sz="1200" kern="1200" baseline="0" dirty="0">
                <a:solidFill>
                  <a:schemeClr val="tx1"/>
                </a:solidFill>
                <a:latin typeface="+mn-lt"/>
                <a:ea typeface="+mn-ea"/>
                <a:cs typeface="+mn-cs"/>
              </a:rPr>
              <a:t>if the codeword 00000 is sent and 01101 is received, 3 bits are in error and the Hamming</a:t>
            </a:r>
          </a:p>
          <a:p>
            <a:r>
              <a:rPr lang="en-IN" sz="1200" kern="1200" baseline="0" dirty="0">
                <a:solidFill>
                  <a:schemeClr val="tx1"/>
                </a:solidFill>
                <a:latin typeface="+mn-lt"/>
                <a:ea typeface="+mn-ea"/>
                <a:cs typeface="+mn-cs"/>
              </a:rPr>
              <a:t>distance between the two is </a:t>
            </a:r>
            <a:r>
              <a:rPr lang="en-IN" sz="1200" b="1" i="1" kern="1200" baseline="0" dirty="0">
                <a:solidFill>
                  <a:schemeClr val="tx1"/>
                </a:solidFill>
                <a:latin typeface="+mn-lt"/>
                <a:ea typeface="+mn-ea"/>
                <a:cs typeface="+mn-cs"/>
              </a:rPr>
              <a:t>d(00000, 01101) = 3. In other words, if the Hamming </a:t>
            </a:r>
            <a:r>
              <a:rPr lang="en-IN" sz="1200" kern="1200" baseline="0" dirty="0">
                <a:solidFill>
                  <a:schemeClr val="tx1"/>
                </a:solidFill>
                <a:latin typeface="+mn-lt"/>
                <a:ea typeface="+mn-ea"/>
                <a:cs typeface="+mn-cs"/>
              </a:rPr>
              <a:t>distance between the sent and the received codeword is not zero, the codeword has been corrupted during transmission.</a:t>
            </a:r>
          </a:p>
          <a:p>
            <a:r>
              <a:rPr lang="en-IN" sz="1200" kern="1200" baseline="0" dirty="0">
                <a:solidFill>
                  <a:schemeClr val="tx1"/>
                </a:solidFill>
                <a:latin typeface="+mn-lt"/>
                <a:ea typeface="+mn-ea"/>
                <a:cs typeface="+mn-cs"/>
              </a:rPr>
              <a:t>The Hamming distance can easily be found if we apply the XOR operation (⊕). Note that the Hamming distance is a value greater than or equal to zero.</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In a set of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the </a:t>
            </a:r>
            <a:r>
              <a:rPr lang="en-IN" sz="1200" b="1" kern="1200" baseline="0" dirty="0">
                <a:solidFill>
                  <a:schemeClr val="tx1"/>
                </a:solidFill>
                <a:latin typeface="+mn-lt"/>
                <a:ea typeface="+mn-ea"/>
                <a:cs typeface="+mn-cs"/>
              </a:rPr>
              <a:t>minimum Hamming distance is the smallest Hamming distance </a:t>
            </a:r>
            <a:r>
              <a:rPr lang="en-IN" sz="1200" kern="1200" baseline="0" dirty="0">
                <a:solidFill>
                  <a:schemeClr val="tx1"/>
                </a:solidFill>
                <a:latin typeface="+mn-lt"/>
                <a:ea typeface="+mn-ea"/>
                <a:cs typeface="+mn-cs"/>
              </a:rPr>
              <a:t>between all possible pairs of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Now let us find the minimum Hamming distance in a code if we want to be able to detect up to </a:t>
            </a:r>
            <a:r>
              <a:rPr lang="en-IN" sz="1200" i="1" kern="1200" baseline="0" dirty="0">
                <a:solidFill>
                  <a:schemeClr val="tx1"/>
                </a:solidFill>
                <a:latin typeface="+mn-lt"/>
                <a:ea typeface="+mn-ea"/>
                <a:cs typeface="+mn-cs"/>
              </a:rPr>
              <a:t>s errors. If s errors occur during </a:t>
            </a:r>
            <a:r>
              <a:rPr lang="en-IN" sz="1200" kern="1200" baseline="0" dirty="0">
                <a:solidFill>
                  <a:schemeClr val="tx1"/>
                </a:solidFill>
                <a:latin typeface="+mn-lt"/>
                <a:ea typeface="+mn-ea"/>
                <a:cs typeface="+mn-cs"/>
              </a:rPr>
              <a:t>transmission, the Hamming distance between the sent codeword and received codeword is </a:t>
            </a:r>
            <a:r>
              <a:rPr lang="en-IN" sz="1200" i="1" kern="1200" baseline="0" dirty="0">
                <a:solidFill>
                  <a:schemeClr val="tx1"/>
                </a:solidFill>
                <a:latin typeface="+mn-lt"/>
                <a:ea typeface="+mn-ea"/>
                <a:cs typeface="+mn-cs"/>
              </a:rPr>
              <a:t>s. If our system is to detect up to s errors, the minimum distance between the valid </a:t>
            </a:r>
            <a:r>
              <a:rPr lang="en-IN" sz="1200" kern="1200" baseline="0" dirty="0">
                <a:solidFill>
                  <a:schemeClr val="tx1"/>
                </a:solidFill>
                <a:latin typeface="+mn-lt"/>
                <a:ea typeface="+mn-ea"/>
                <a:cs typeface="+mn-cs"/>
              </a:rPr>
              <a:t>codes must be (</a:t>
            </a:r>
            <a:r>
              <a:rPr lang="en-IN" sz="1200" i="1" kern="1200" baseline="0" dirty="0">
                <a:solidFill>
                  <a:schemeClr val="tx1"/>
                </a:solidFill>
                <a:latin typeface="+mn-lt"/>
                <a:ea typeface="+mn-ea"/>
                <a:cs typeface="+mn-cs"/>
              </a:rPr>
              <a:t>s + 1), so that the received codeword does not match a valid codeword. </a:t>
            </a:r>
            <a:r>
              <a:rPr lang="en-IN" sz="1200" kern="1200" baseline="0" dirty="0">
                <a:solidFill>
                  <a:schemeClr val="tx1"/>
                </a:solidFill>
                <a:latin typeface="+mn-lt"/>
                <a:ea typeface="+mn-ea"/>
                <a:cs typeface="+mn-cs"/>
              </a:rPr>
              <a:t>In other words, if the minimum distance between all valid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is (</a:t>
            </a:r>
            <a:r>
              <a:rPr lang="en-IN" sz="1200" i="1" kern="1200" baseline="0" dirty="0">
                <a:solidFill>
                  <a:schemeClr val="tx1"/>
                </a:solidFill>
                <a:latin typeface="+mn-lt"/>
                <a:ea typeface="+mn-ea"/>
                <a:cs typeface="+mn-cs"/>
              </a:rPr>
              <a:t>s + 1), the </a:t>
            </a:r>
            <a:r>
              <a:rPr lang="en-IN" sz="1200" kern="1200" baseline="0" dirty="0">
                <a:solidFill>
                  <a:schemeClr val="tx1"/>
                </a:solidFill>
                <a:latin typeface="+mn-lt"/>
                <a:ea typeface="+mn-ea"/>
                <a:cs typeface="+mn-cs"/>
              </a:rPr>
              <a:t>received codeword cannot be erroneously mistaken for another codeword. The error will be detected. We need to clarify a point here: Although a code with </a:t>
            </a:r>
            <a:r>
              <a:rPr lang="en-IN" sz="1200" i="1" kern="1200" baseline="0" dirty="0" err="1">
                <a:solidFill>
                  <a:schemeClr val="tx1"/>
                </a:solidFill>
                <a:latin typeface="+mn-lt"/>
                <a:ea typeface="+mn-ea"/>
                <a:cs typeface="+mn-cs"/>
              </a:rPr>
              <a:t>dmin</a:t>
            </a:r>
            <a:r>
              <a:rPr lang="en-IN" sz="1200" i="1" kern="1200" baseline="0" dirty="0">
                <a:solidFill>
                  <a:schemeClr val="tx1"/>
                </a:solidFill>
                <a:latin typeface="+mn-lt"/>
                <a:ea typeface="+mn-ea"/>
                <a:cs typeface="+mn-cs"/>
              </a:rPr>
              <a:t> = s + 1 may </a:t>
            </a:r>
            <a:r>
              <a:rPr lang="en-IN" sz="1200" kern="1200" baseline="0" dirty="0">
                <a:solidFill>
                  <a:schemeClr val="tx1"/>
                </a:solidFill>
                <a:latin typeface="+mn-lt"/>
                <a:ea typeface="+mn-ea"/>
                <a:cs typeface="+mn-cs"/>
              </a:rPr>
              <a:t>be able to detect more than </a:t>
            </a:r>
            <a:r>
              <a:rPr lang="en-IN" sz="1200" i="1" kern="1200" baseline="0" dirty="0">
                <a:solidFill>
                  <a:schemeClr val="tx1"/>
                </a:solidFill>
                <a:latin typeface="+mn-lt"/>
                <a:ea typeface="+mn-ea"/>
                <a:cs typeface="+mn-cs"/>
              </a:rPr>
              <a:t>s errors in some special cases, only s or fewer errors are </a:t>
            </a:r>
            <a:r>
              <a:rPr lang="en-IN" sz="1200" kern="1200" baseline="0" dirty="0">
                <a:solidFill>
                  <a:schemeClr val="tx1"/>
                </a:solidFill>
                <a:latin typeface="+mn-lt"/>
                <a:ea typeface="+mn-ea"/>
                <a:cs typeface="+mn-cs"/>
              </a:rPr>
              <a:t>guaranteed to be detected.</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minimum Hamming distance for our first code scheme (Table 10.1) is 2. This code guarantees detection of only a single error. For example, if the third codeword (101) is sent and one error occurs, the received codeword does not match any valid codeword. If two errors occur,</a:t>
            </a:r>
          </a:p>
          <a:p>
            <a:r>
              <a:rPr lang="en-US" sz="1200" kern="1200" baseline="0" dirty="0">
                <a:solidFill>
                  <a:schemeClr val="tx1"/>
                </a:solidFill>
                <a:latin typeface="+mn-lt"/>
                <a:ea typeface="+mn-ea"/>
                <a:cs typeface="+mn-cs"/>
              </a:rPr>
              <a:t>however, the received codeword may match a valid codeword and the errors are not detected.</a:t>
            </a:r>
          </a:p>
          <a:p>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Almost all block codes used today belong to a subset of block codes called </a:t>
            </a:r>
            <a:r>
              <a:rPr lang="en-US" sz="1200" b="1" i="1" kern="1200" baseline="0" dirty="0">
                <a:solidFill>
                  <a:schemeClr val="tx1"/>
                </a:solidFill>
                <a:latin typeface="+mn-lt"/>
                <a:ea typeface="+mn-ea"/>
                <a:cs typeface="+mn-cs"/>
              </a:rPr>
              <a:t>linear block</a:t>
            </a:r>
          </a:p>
          <a:p>
            <a:r>
              <a:rPr lang="en-US" sz="1200" b="1" i="1" kern="1200" baseline="0" dirty="0">
                <a:solidFill>
                  <a:schemeClr val="tx1"/>
                </a:solidFill>
                <a:latin typeface="+mn-lt"/>
                <a:ea typeface="+mn-ea"/>
                <a:cs typeface="+mn-cs"/>
              </a:rPr>
              <a:t>codes. The use of nonlinear block codes for error detection and correction is not as</a:t>
            </a:r>
          </a:p>
          <a:p>
            <a:r>
              <a:rPr lang="en-US" sz="1200" kern="1200" baseline="0" dirty="0">
                <a:solidFill>
                  <a:schemeClr val="tx1"/>
                </a:solidFill>
                <a:latin typeface="+mn-lt"/>
                <a:ea typeface="+mn-ea"/>
                <a:cs typeface="+mn-cs"/>
              </a:rPr>
              <a:t>widespread because their structure makes theoretical analysis and implementation difficult.</a:t>
            </a:r>
          </a:p>
          <a:p>
            <a:r>
              <a:rPr lang="en-US" sz="1200" kern="1200" baseline="0" dirty="0">
                <a:solidFill>
                  <a:schemeClr val="tx1"/>
                </a:solidFill>
                <a:latin typeface="+mn-lt"/>
                <a:ea typeface="+mn-ea"/>
                <a:cs typeface="+mn-cs"/>
              </a:rPr>
              <a:t>We therefore concentrate on linear block codes. The formal definition of linear</a:t>
            </a:r>
          </a:p>
          <a:p>
            <a:r>
              <a:rPr lang="en-US" sz="1200" kern="1200" baseline="0" dirty="0">
                <a:solidFill>
                  <a:schemeClr val="tx1"/>
                </a:solidFill>
                <a:latin typeface="+mn-lt"/>
                <a:ea typeface="+mn-ea"/>
                <a:cs typeface="+mn-cs"/>
              </a:rPr>
              <a:t>block codes requires the knowledge of abstract algebra (particularly Galois fields),</a:t>
            </a:r>
          </a:p>
          <a:p>
            <a:r>
              <a:rPr lang="en-US" sz="1200" kern="1200" baseline="0" dirty="0">
                <a:solidFill>
                  <a:schemeClr val="tx1"/>
                </a:solidFill>
                <a:latin typeface="+mn-lt"/>
                <a:ea typeface="+mn-ea"/>
                <a:cs typeface="+mn-cs"/>
              </a:rPr>
              <a:t>which is beyond the scope of this book. We therefore give an informal definition. For</a:t>
            </a:r>
          </a:p>
          <a:p>
            <a:r>
              <a:rPr lang="en-US" sz="1200" kern="1200" baseline="0" dirty="0">
                <a:solidFill>
                  <a:schemeClr val="tx1"/>
                </a:solidFill>
                <a:latin typeface="+mn-lt"/>
                <a:ea typeface="+mn-ea"/>
                <a:cs typeface="+mn-cs"/>
              </a:rPr>
              <a:t>our purposes, a linear block code is a code in which the exclusive OR (addition</a:t>
            </a:r>
          </a:p>
          <a:p>
            <a:r>
              <a:rPr lang="en-US" sz="1200" kern="1200" baseline="0" dirty="0">
                <a:solidFill>
                  <a:schemeClr val="tx1"/>
                </a:solidFill>
                <a:latin typeface="+mn-lt"/>
                <a:ea typeface="+mn-ea"/>
                <a:cs typeface="+mn-cs"/>
              </a:rPr>
              <a:t>modulo-2) of two valid </a:t>
            </a:r>
            <a:r>
              <a:rPr lang="en-US" sz="1200" kern="1200" baseline="0" dirty="0" err="1">
                <a:solidFill>
                  <a:schemeClr val="tx1"/>
                </a:solidFill>
                <a:latin typeface="+mn-lt"/>
                <a:ea typeface="+mn-ea"/>
                <a:cs typeface="+mn-cs"/>
              </a:rPr>
              <a:t>codewords</a:t>
            </a:r>
            <a:r>
              <a:rPr lang="en-US" sz="1200" kern="1200" baseline="0" dirty="0">
                <a:solidFill>
                  <a:schemeClr val="tx1"/>
                </a:solidFill>
                <a:latin typeface="+mn-lt"/>
                <a:ea typeface="+mn-ea"/>
                <a:cs typeface="+mn-cs"/>
              </a:rPr>
              <a:t> creates another valid codeword.</a:t>
            </a:r>
          </a:p>
          <a:p>
            <a:endParaRPr lang="en-US" dirty="0"/>
          </a:p>
          <a:p>
            <a:r>
              <a:rPr lang="en-US" sz="1200" kern="1200" baseline="0" dirty="0">
                <a:solidFill>
                  <a:schemeClr val="tx1"/>
                </a:solidFill>
                <a:latin typeface="+mn-lt"/>
                <a:ea typeface="+mn-ea"/>
                <a:cs typeface="+mn-cs"/>
              </a:rPr>
              <a:t>The code in Table 10.1 is a linear block code because the result of </a:t>
            </a:r>
            <a:r>
              <a:rPr lang="en-US" sz="1200" kern="1200" baseline="0" dirty="0" err="1">
                <a:solidFill>
                  <a:schemeClr val="tx1"/>
                </a:solidFill>
                <a:latin typeface="+mn-lt"/>
                <a:ea typeface="+mn-ea"/>
                <a:cs typeface="+mn-cs"/>
              </a:rPr>
              <a:t>XORing</a:t>
            </a:r>
            <a:r>
              <a:rPr lang="en-US" sz="1200" kern="1200" baseline="0" dirty="0">
                <a:solidFill>
                  <a:schemeClr val="tx1"/>
                </a:solidFill>
                <a:latin typeface="+mn-lt"/>
                <a:ea typeface="+mn-ea"/>
                <a:cs typeface="+mn-cs"/>
              </a:rPr>
              <a:t> any codeword with any other codeword is a valid codeword. For example, the </a:t>
            </a:r>
            <a:r>
              <a:rPr lang="en-US" sz="1200" kern="1200" baseline="0" dirty="0" err="1">
                <a:solidFill>
                  <a:schemeClr val="tx1"/>
                </a:solidFill>
                <a:latin typeface="+mn-lt"/>
                <a:ea typeface="+mn-ea"/>
                <a:cs typeface="+mn-cs"/>
              </a:rPr>
              <a:t>XORing</a:t>
            </a:r>
            <a:r>
              <a:rPr lang="en-US" sz="1200" kern="1200" baseline="0" dirty="0">
                <a:solidFill>
                  <a:schemeClr val="tx1"/>
                </a:solidFill>
                <a:latin typeface="+mn-lt"/>
                <a:ea typeface="+mn-ea"/>
                <a:cs typeface="+mn-cs"/>
              </a:rPr>
              <a:t> of the second and third </a:t>
            </a:r>
            <a:r>
              <a:rPr lang="en-US" sz="1200" kern="1200" baseline="0" dirty="0" err="1">
                <a:solidFill>
                  <a:schemeClr val="tx1"/>
                </a:solidFill>
                <a:latin typeface="+mn-lt"/>
                <a:ea typeface="+mn-ea"/>
                <a:cs typeface="+mn-cs"/>
              </a:rPr>
              <a:t>codewords</a:t>
            </a:r>
            <a:r>
              <a:rPr lang="en-US" sz="1200" kern="1200" baseline="0" dirty="0">
                <a:solidFill>
                  <a:schemeClr val="tx1"/>
                </a:solidFill>
                <a:latin typeface="+mn-lt"/>
                <a:ea typeface="+mn-ea"/>
                <a:cs typeface="+mn-cs"/>
              </a:rPr>
              <a:t> creates the fourth one.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Perhaps the most familiar error-detecting code is the </a:t>
            </a:r>
            <a:r>
              <a:rPr lang="en-US" sz="1200" b="1" kern="1200" baseline="0" dirty="0">
                <a:solidFill>
                  <a:schemeClr val="tx1"/>
                </a:solidFill>
                <a:latin typeface="+mn-lt"/>
                <a:ea typeface="+mn-ea"/>
                <a:cs typeface="+mn-cs"/>
              </a:rPr>
              <a:t>parity-check code. This code is</a:t>
            </a:r>
          </a:p>
          <a:p>
            <a:r>
              <a:rPr lang="en-US" sz="1200" kern="1200" baseline="0" dirty="0">
                <a:solidFill>
                  <a:schemeClr val="tx1"/>
                </a:solidFill>
                <a:latin typeface="+mn-lt"/>
                <a:ea typeface="+mn-ea"/>
                <a:cs typeface="+mn-cs"/>
              </a:rPr>
              <a:t>. In this code,</a:t>
            </a:r>
            <a:r>
              <a:rPr lang="en-US" sz="1200" i="1" kern="1200" baseline="0" dirty="0">
                <a:solidFill>
                  <a:schemeClr val="tx1"/>
                </a:solidFill>
                <a:latin typeface="+mn-lt"/>
                <a:ea typeface="+mn-ea"/>
                <a:cs typeface="+mn-cs"/>
              </a:rPr>
              <a:t>. The extra bit,, is selected to</a:t>
            </a:r>
            <a:r>
              <a:rPr lang="en-US" sz="1200" kern="1200" baseline="0" dirty="0">
                <a:solidFill>
                  <a:schemeClr val="tx1"/>
                </a:solidFill>
                <a:latin typeface="+mn-lt"/>
                <a:ea typeface="+mn-ea"/>
                <a:cs typeface="+mn-cs"/>
              </a:rPr>
              <a:t>. Although some implementations specify an odd</a:t>
            </a:r>
          </a:p>
          <a:p>
            <a:r>
              <a:rPr lang="en-US" sz="1200" kern="1200" baseline="0" dirty="0">
                <a:solidFill>
                  <a:schemeClr val="tx1"/>
                </a:solidFill>
                <a:latin typeface="+mn-lt"/>
                <a:ea typeface="+mn-ea"/>
                <a:cs typeface="+mn-cs"/>
              </a:rPr>
              <a:t>number of 1s, we discuss the even case.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minimum Hamming distance for this category is </a:t>
            </a:r>
            <a:r>
              <a:rPr lang="en-US" sz="1200" i="1" kern="1200" baseline="0" dirty="0" err="1">
                <a:solidFill>
                  <a:schemeClr val="tx1"/>
                </a:solidFill>
                <a:latin typeface="+mn-lt"/>
                <a:ea typeface="+mn-ea"/>
                <a:cs typeface="+mn-cs"/>
              </a:rPr>
              <a:t>dmin</a:t>
            </a:r>
            <a:r>
              <a:rPr lang="en-US" sz="1200" i="1" kern="1200" baseline="0" dirty="0">
                <a:solidFill>
                  <a:schemeClr val="tx1"/>
                </a:solidFill>
                <a:latin typeface="+mn-lt"/>
                <a:ea typeface="+mn-ea"/>
                <a:cs typeface="+mn-cs"/>
              </a:rPr>
              <a:t> = 2, which. Our</a:t>
            </a:r>
          </a:p>
          <a:p>
            <a:r>
              <a:rPr lang="en-US" sz="1200" kern="1200" baseline="0" dirty="0">
                <a:solidFill>
                  <a:schemeClr val="tx1"/>
                </a:solidFill>
                <a:latin typeface="+mn-lt"/>
                <a:ea typeface="+mn-ea"/>
                <a:cs typeface="+mn-cs"/>
              </a:rPr>
              <a:t>first code (Table 10.1) is a parity-check code (</a:t>
            </a:r>
            <a:r>
              <a:rPr lang="en-US" sz="1200" i="1" kern="1200" baseline="0" dirty="0">
                <a:solidFill>
                  <a:schemeClr val="tx1"/>
                </a:solidFill>
                <a:latin typeface="+mn-lt"/>
                <a:ea typeface="+mn-ea"/>
                <a:cs typeface="+mn-cs"/>
              </a:rPr>
              <a:t>k = 2 and n = 3). The code in Table 10.2</a:t>
            </a:r>
          </a:p>
          <a:p>
            <a:r>
              <a:rPr lang="en-US" sz="1200" kern="1200" baseline="0" dirty="0">
                <a:solidFill>
                  <a:schemeClr val="tx1"/>
                </a:solidFill>
                <a:latin typeface="+mn-lt"/>
                <a:ea typeface="+mn-ea"/>
                <a:cs typeface="+mn-cs"/>
              </a:rPr>
              <a:t>is also a parity-check code with </a:t>
            </a:r>
            <a:r>
              <a:rPr lang="en-US" sz="1200" i="1" kern="1200" baseline="0" dirty="0">
                <a:solidFill>
                  <a:schemeClr val="tx1"/>
                </a:solidFill>
                <a:latin typeface="+mn-lt"/>
                <a:ea typeface="+mn-ea"/>
                <a:cs typeface="+mn-cs"/>
              </a:rPr>
              <a:t>k = 4 and n = 5.</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calculation is done in </a:t>
            </a:r>
            <a:r>
              <a:rPr lang="en-US" sz="1200" b="1" kern="1200" baseline="0" dirty="0">
                <a:solidFill>
                  <a:schemeClr val="tx1"/>
                </a:solidFill>
                <a:latin typeface="+mn-lt"/>
                <a:ea typeface="+mn-ea"/>
                <a:cs typeface="+mn-cs"/>
              </a:rPr>
              <a:t>modular arithmetic (see Appendix E). The encoder </a:t>
            </a:r>
            <a:r>
              <a:rPr lang="en-US" sz="1200" kern="1200" baseline="0" dirty="0">
                <a:solidFill>
                  <a:schemeClr val="tx1"/>
                </a:solidFill>
                <a:latin typeface="+mn-lt"/>
                <a:ea typeface="+mn-ea"/>
                <a:cs typeface="+mn-cs"/>
              </a:rPr>
              <a:t>uses a generator that takes a copy of a 4-bit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a:t>
            </a:r>
            <a:r>
              <a:rPr lang="en-US" sz="1200" i="1" kern="1200" baseline="0" dirty="0">
                <a:solidFill>
                  <a:schemeClr val="tx1"/>
                </a:solidFill>
                <a:latin typeface="+mn-lt"/>
                <a:ea typeface="+mn-ea"/>
                <a:cs typeface="+mn-cs"/>
              </a:rPr>
              <a:t>a0, a1, a2, and a3) and generates </a:t>
            </a:r>
            <a:r>
              <a:rPr lang="en-US" sz="1200" kern="1200" baseline="0" dirty="0">
                <a:solidFill>
                  <a:schemeClr val="tx1"/>
                </a:solidFill>
                <a:latin typeface="+mn-lt"/>
                <a:ea typeface="+mn-ea"/>
                <a:cs typeface="+mn-cs"/>
              </a:rPr>
              <a:t>a parity bit </a:t>
            </a:r>
            <a:r>
              <a:rPr lang="en-US" sz="1200" i="1" kern="1200" baseline="0" dirty="0">
                <a:solidFill>
                  <a:schemeClr val="tx1"/>
                </a:solidFill>
                <a:latin typeface="+mn-lt"/>
                <a:ea typeface="+mn-ea"/>
                <a:cs typeface="+mn-cs"/>
              </a:rPr>
              <a:t>r0. The </a:t>
            </a:r>
            <a:r>
              <a:rPr lang="en-US" sz="1200" i="1" kern="1200" baseline="0" dirty="0" err="1">
                <a:solidFill>
                  <a:schemeClr val="tx1"/>
                </a:solidFill>
                <a:latin typeface="+mn-lt"/>
                <a:ea typeface="+mn-ea"/>
                <a:cs typeface="+mn-cs"/>
              </a:rPr>
              <a:t>dataword</a:t>
            </a:r>
            <a:r>
              <a:rPr lang="en-US" sz="1200" i="1" kern="1200" baseline="0" dirty="0">
                <a:solidFill>
                  <a:schemeClr val="tx1"/>
                </a:solidFill>
                <a:latin typeface="+mn-lt"/>
                <a:ea typeface="+mn-ea"/>
                <a:cs typeface="+mn-cs"/>
              </a:rPr>
              <a:t> bits and the parity bit create the 5-bit codeword. The parity </a:t>
            </a:r>
            <a:r>
              <a:rPr lang="en-US" sz="1200" kern="1200" baseline="0" dirty="0">
                <a:solidFill>
                  <a:schemeClr val="tx1"/>
                </a:solidFill>
                <a:latin typeface="+mn-lt"/>
                <a:ea typeface="+mn-ea"/>
                <a:cs typeface="+mn-cs"/>
              </a:rPr>
              <a:t>bit that is added makes the number of 1s in the codeword even. This is normally done by adding the 4 bits of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(modulo-2); the result is the parity bit.</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sender sends the codeword, which may be corrupted during transmission. The receiver receives a 5-bit word. The checker at the receiver does the same thing as the generator in the sender with one exception: The addition is done over all 5 bits. The result, which is called the </a:t>
            </a:r>
            <a:r>
              <a:rPr lang="en-US" sz="1200" b="1" i="1" kern="1200" baseline="0" dirty="0">
                <a:solidFill>
                  <a:schemeClr val="tx1"/>
                </a:solidFill>
                <a:latin typeface="+mn-lt"/>
                <a:ea typeface="+mn-ea"/>
                <a:cs typeface="+mn-cs"/>
              </a:rPr>
              <a:t>syndrome, is just 1 bit. The syndrome is 0 when the number of 1s in </a:t>
            </a:r>
            <a:r>
              <a:rPr lang="en-US" sz="1200" kern="1200" baseline="0" dirty="0">
                <a:solidFill>
                  <a:schemeClr val="tx1"/>
                </a:solidFill>
                <a:latin typeface="+mn-lt"/>
                <a:ea typeface="+mn-ea"/>
                <a:cs typeface="+mn-cs"/>
              </a:rPr>
              <a:t>the received codeword is even; otherwise, it is 1. The syndrome is passed to the decision logic analyzer. If the syndrome is 0, there is no detectable error in the received codeword; the data portion of the received codeword is accepted as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if the syndrome is 1, the data portion of the received codeword is discarded.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is not created.</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41</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are with one extra property. In a </a:t>
            </a:r>
            <a:r>
              <a:rPr lang="en-US" sz="1200" b="1" kern="1200" baseline="0" dirty="0">
                <a:solidFill>
                  <a:schemeClr val="tx1"/>
                </a:solidFill>
                <a:latin typeface="+mn-lt"/>
                <a:ea typeface="+mn-ea"/>
                <a:cs typeface="+mn-cs"/>
              </a:rPr>
              <a:t>cyclic code, if </a:t>
            </a:r>
            <a:r>
              <a:rPr lang="en-US" sz="1200" kern="1200" baseline="0" dirty="0">
                <a:solidFill>
                  <a:schemeClr val="tx1"/>
                </a:solidFill>
                <a:latin typeface="+mn-lt"/>
                <a:ea typeface="+mn-ea"/>
                <a:cs typeface="+mn-cs"/>
              </a:rPr>
              <a:t>a codeword is cyclically shifted (rotated), the result is another codeword. For example, if 1011000 is a codeword and we cyclically left-shift, then 0110001 is also a codeword. In this case, if we call the bits in the first word </a:t>
            </a:r>
            <a:r>
              <a:rPr lang="en-US" sz="1200" i="1" kern="1200" baseline="0" dirty="0">
                <a:solidFill>
                  <a:schemeClr val="tx1"/>
                </a:solidFill>
                <a:latin typeface="+mn-lt"/>
                <a:ea typeface="+mn-ea"/>
                <a:cs typeface="+mn-cs"/>
              </a:rPr>
              <a:t>a0 to a6, and the bits in the second word b0 to b6, we can shift the bits by using the following:</a:t>
            </a:r>
          </a:p>
          <a:p>
            <a:r>
              <a:rPr lang="en-US" sz="1200" kern="1200" baseline="0" dirty="0">
                <a:solidFill>
                  <a:schemeClr val="tx1"/>
                </a:solidFill>
                <a:latin typeface="+mn-lt"/>
                <a:ea typeface="+mn-ea"/>
                <a:cs typeface="+mn-cs"/>
              </a:rPr>
              <a:t>create. However, the theoretical background required is beyond the scope of this book. </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42</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encoder,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has </a:t>
            </a:r>
            <a:r>
              <a:rPr lang="en-US" sz="1200" i="1" kern="1200" baseline="0" dirty="0">
                <a:solidFill>
                  <a:schemeClr val="tx1"/>
                </a:solidFill>
                <a:latin typeface="+mn-lt"/>
                <a:ea typeface="+mn-ea"/>
                <a:cs typeface="+mn-cs"/>
              </a:rPr>
              <a:t>k bits (4 here); the codeword has n bits (7 here). </a:t>
            </a:r>
            <a:r>
              <a:rPr lang="en-US" sz="1200" kern="1200" baseline="0" dirty="0">
                <a:solidFill>
                  <a:schemeClr val="tx1"/>
                </a:solidFill>
                <a:latin typeface="+mn-lt"/>
                <a:ea typeface="+mn-ea"/>
                <a:cs typeface="+mn-cs"/>
              </a:rPr>
              <a:t>The size of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is augmented by adding </a:t>
            </a:r>
            <a:r>
              <a:rPr lang="en-US" sz="1200" i="1" kern="1200" baseline="0" dirty="0">
                <a:solidFill>
                  <a:schemeClr val="tx1"/>
                </a:solidFill>
                <a:latin typeface="+mn-lt"/>
                <a:ea typeface="+mn-ea"/>
                <a:cs typeface="+mn-cs"/>
              </a:rPr>
              <a:t>n − k (3 here) 0s to the right-hand side </a:t>
            </a:r>
            <a:r>
              <a:rPr lang="en-US" sz="1200" kern="1200" baseline="0" dirty="0">
                <a:solidFill>
                  <a:schemeClr val="tx1"/>
                </a:solidFill>
                <a:latin typeface="+mn-lt"/>
                <a:ea typeface="+mn-ea"/>
                <a:cs typeface="+mn-cs"/>
              </a:rPr>
              <a:t>of the word. The </a:t>
            </a:r>
            <a:r>
              <a:rPr lang="en-US" sz="1200" i="1" kern="1200" baseline="0" dirty="0">
                <a:solidFill>
                  <a:schemeClr val="tx1"/>
                </a:solidFill>
                <a:latin typeface="+mn-lt"/>
                <a:ea typeface="+mn-ea"/>
                <a:cs typeface="+mn-cs"/>
              </a:rPr>
              <a:t>n-bit result is fed into the generator. The generator uses a divisor of size n − k + 1 (4 here), predefined and agreed upon. The generator divides the augmented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by the divisor (modulo-2 division). The quotient of the division is discarded; the remainder (</a:t>
            </a:r>
            <a:r>
              <a:rPr lang="en-US" sz="1200" i="1" kern="1200" baseline="0" dirty="0">
                <a:solidFill>
                  <a:schemeClr val="tx1"/>
                </a:solidFill>
                <a:latin typeface="+mn-lt"/>
                <a:ea typeface="+mn-ea"/>
                <a:cs typeface="+mn-cs"/>
              </a:rPr>
              <a:t>r2r1r0) is appended to the </a:t>
            </a:r>
            <a:r>
              <a:rPr lang="en-US" sz="1200" i="1" kern="1200" baseline="0" dirty="0" err="1">
                <a:solidFill>
                  <a:schemeClr val="tx1"/>
                </a:solidFill>
                <a:latin typeface="+mn-lt"/>
                <a:ea typeface="+mn-ea"/>
                <a:cs typeface="+mn-cs"/>
              </a:rPr>
              <a:t>dataword</a:t>
            </a:r>
            <a:r>
              <a:rPr lang="en-US" sz="1200" i="1" kern="1200" baseline="0" dirty="0">
                <a:solidFill>
                  <a:schemeClr val="tx1"/>
                </a:solidFill>
                <a:latin typeface="+mn-lt"/>
                <a:ea typeface="+mn-ea"/>
                <a:cs typeface="+mn-cs"/>
              </a:rPr>
              <a:t> to create the codeword.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decoder receives the codeword (possibly corrupted in transition). A copy of all </a:t>
            </a:r>
            <a:r>
              <a:rPr lang="en-US" sz="1200" i="1" kern="1200" baseline="0" dirty="0">
                <a:solidFill>
                  <a:schemeClr val="tx1"/>
                </a:solidFill>
                <a:latin typeface="+mn-lt"/>
                <a:ea typeface="+mn-ea"/>
                <a:cs typeface="+mn-cs"/>
              </a:rPr>
              <a:t>n bits is fed to the checker, which is a replica of the generator. The remainder produced </a:t>
            </a:r>
            <a:r>
              <a:rPr lang="en-US" sz="1200" kern="1200" baseline="0" dirty="0">
                <a:solidFill>
                  <a:schemeClr val="tx1"/>
                </a:solidFill>
                <a:latin typeface="+mn-lt"/>
                <a:ea typeface="+mn-ea"/>
                <a:cs typeface="+mn-cs"/>
              </a:rPr>
              <a:t>by the checker is a syndrome of </a:t>
            </a:r>
            <a:r>
              <a:rPr lang="en-US" sz="1200" i="1" kern="1200" baseline="0" dirty="0">
                <a:solidFill>
                  <a:schemeClr val="tx1"/>
                </a:solidFill>
                <a:latin typeface="+mn-lt"/>
                <a:ea typeface="+mn-ea"/>
                <a:cs typeface="+mn-cs"/>
              </a:rPr>
              <a:t>n − k (3 here) bits, which is fed to the decision logic </a:t>
            </a:r>
            <a:r>
              <a:rPr lang="en-US" sz="1200" kern="1200" baseline="0" dirty="0">
                <a:solidFill>
                  <a:schemeClr val="tx1"/>
                </a:solidFill>
                <a:latin typeface="+mn-lt"/>
                <a:ea typeface="+mn-ea"/>
                <a:cs typeface="+mn-cs"/>
              </a:rPr>
              <a:t>analyzer. The analyzer has a simple function. If the syndrome bits are all 0s, the 4 leftmost bits of the codeword are accepted as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(interpreted as no error); otherwise, the 4 bits are discarded (error). </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 of modulo-2 binary division is the same as the familiar division process we use for decimal numbers. However, addition and subtraction in this case are the same; we use the XOR operation to do both. As in decimal division, the process is done step by step. In each step, a copy of the divisor is </a:t>
            </a:r>
            <a:r>
              <a:rPr lang="en-US" sz="1200" kern="1200" baseline="0" dirty="0" err="1">
                <a:solidFill>
                  <a:schemeClr val="tx1"/>
                </a:solidFill>
                <a:latin typeface="+mn-lt"/>
                <a:ea typeface="+mn-ea"/>
                <a:cs typeface="+mn-cs"/>
              </a:rPr>
              <a:t>XORed</a:t>
            </a:r>
            <a:r>
              <a:rPr lang="en-US" sz="1200" kern="1200" baseline="0" dirty="0">
                <a:solidFill>
                  <a:schemeClr val="tx1"/>
                </a:solidFill>
                <a:latin typeface="+mn-lt"/>
                <a:ea typeface="+mn-ea"/>
                <a:cs typeface="+mn-cs"/>
              </a:rPr>
              <a:t> with the 4 bits of the dividend. The result of the XOR operation (remainder) is 3 bits (in this case), which is used for the next step after 1 extra bit is pulled down to make it 4 bits long. There is one important point we need to remember in this type of division. If the leftmost bit of the dividend (or the part used in each step) is 0, the step cannot use the regular divisor; we need to use an all-0s divisor.</a:t>
            </a:r>
          </a:p>
          <a:p>
            <a:r>
              <a:rPr lang="en-US" sz="1200" kern="1200" baseline="0" dirty="0">
                <a:solidFill>
                  <a:schemeClr val="tx1"/>
                </a:solidFill>
                <a:latin typeface="+mn-lt"/>
                <a:ea typeface="+mn-ea"/>
                <a:cs typeface="+mn-cs"/>
              </a:rPr>
              <a:t>When there are no bits left to pull down, we have a result. The 3-bit remainder forms the </a:t>
            </a:r>
            <a:r>
              <a:rPr lang="en-US" sz="1200" b="1" kern="1200" baseline="0" dirty="0">
                <a:solidFill>
                  <a:schemeClr val="tx1"/>
                </a:solidFill>
                <a:latin typeface="+mn-lt"/>
                <a:ea typeface="+mn-ea"/>
                <a:cs typeface="+mn-cs"/>
              </a:rPr>
              <a:t>check bits (</a:t>
            </a:r>
            <a:r>
              <a:rPr lang="en-US" sz="1200" b="1" i="1" kern="1200" baseline="0" dirty="0">
                <a:solidFill>
                  <a:schemeClr val="tx1"/>
                </a:solidFill>
                <a:latin typeface="+mn-lt"/>
                <a:ea typeface="+mn-ea"/>
                <a:cs typeface="+mn-cs"/>
              </a:rPr>
              <a:t>r2, r1, and r0). They are appended to the </a:t>
            </a:r>
            <a:r>
              <a:rPr lang="en-US" sz="1200" b="1" i="1" kern="1200" baseline="0" dirty="0" err="1">
                <a:solidFill>
                  <a:schemeClr val="tx1"/>
                </a:solidFill>
                <a:latin typeface="+mn-lt"/>
                <a:ea typeface="+mn-ea"/>
                <a:cs typeface="+mn-cs"/>
              </a:rPr>
              <a:t>dataword</a:t>
            </a:r>
            <a:r>
              <a:rPr lang="en-US" sz="1200" b="1" i="1" kern="1200" baseline="0" dirty="0">
                <a:solidFill>
                  <a:schemeClr val="tx1"/>
                </a:solidFill>
                <a:latin typeface="+mn-lt"/>
                <a:ea typeface="+mn-ea"/>
                <a:cs typeface="+mn-cs"/>
              </a:rPr>
              <a:t> to create the </a:t>
            </a:r>
            <a:r>
              <a:rPr lang="en-US" sz="1200" kern="1200" baseline="0" dirty="0">
                <a:solidFill>
                  <a:schemeClr val="tx1"/>
                </a:solidFill>
                <a:latin typeface="+mn-lt"/>
                <a:ea typeface="+mn-ea"/>
                <a:cs typeface="+mn-cs"/>
              </a:rPr>
              <a:t>codeword.</a:t>
            </a:r>
          </a:p>
          <a:p>
            <a:r>
              <a:rPr lang="en-US" sz="1200" b="1" i="1" kern="1200" baseline="0" dirty="0">
                <a:solidFill>
                  <a:schemeClr val="tx1"/>
                </a:solidFill>
                <a:latin typeface="+mn-lt"/>
                <a:ea typeface="+mn-ea"/>
                <a:cs typeface="+mn-cs"/>
              </a:rPr>
              <a:t>Divisor: </a:t>
            </a:r>
            <a:r>
              <a:rPr lang="en-US" sz="1200" kern="1200" baseline="0" dirty="0">
                <a:solidFill>
                  <a:schemeClr val="tx1"/>
                </a:solidFill>
                <a:latin typeface="+mn-lt"/>
                <a:ea typeface="+mn-ea"/>
                <a:cs typeface="+mn-cs"/>
              </a:rPr>
              <a:t>We may be wondering how the divisor 1011 is chosen. This depends on the expectation we have from the code. We will show some standard divisors later in the chapter (Table 10.4) after we discuss polynomials.</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codeword can change during transmission. The decoder does the same division process as the encoder. The remainder of the division is the syndrome. If the syndrome is all 0s, there is no error with a high probability; the </a:t>
            </a:r>
            <a:r>
              <a:rPr lang="en-US" sz="1200" kern="1200" baseline="0" dirty="0" err="1">
                <a:solidFill>
                  <a:schemeClr val="tx1"/>
                </a:solidFill>
                <a:latin typeface="+mn-lt"/>
                <a:ea typeface="+mn-ea"/>
                <a:cs typeface="+mn-cs"/>
              </a:rPr>
              <a:t>dataword</a:t>
            </a:r>
            <a:r>
              <a:rPr lang="en-US" sz="1200" kern="1200" baseline="0" dirty="0">
                <a:solidFill>
                  <a:schemeClr val="tx1"/>
                </a:solidFill>
                <a:latin typeface="+mn-lt"/>
                <a:ea typeface="+mn-ea"/>
                <a:cs typeface="+mn-cs"/>
              </a:rPr>
              <a:t> is separated from the received codeword and accepted. Otherwise, everything is discarded. Figure 10.7 shows two cases: The left-hand figure shows the value of the syndrome when no error has occurred; the syndrome is 000. The right-hand part of the figure shows the case in which there is a single error. The syndrome is not all 0s (it is 011).</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ar-SA" sz="1200" i="1" dirty="0"/>
              <a:t>The most important responsibilities of the data link  layer are </a:t>
            </a:r>
            <a:r>
              <a:rPr lang="en-US" altLang="ar-SA" sz="1200" i="1" dirty="0">
                <a:solidFill>
                  <a:srgbClr val="7E0000"/>
                </a:solidFill>
              </a:rPr>
              <a:t>flow control </a:t>
            </a:r>
            <a:r>
              <a:rPr lang="en-US" altLang="ar-SA" sz="1200" i="1" dirty="0"/>
              <a:t>and </a:t>
            </a:r>
            <a:r>
              <a:rPr lang="en-US" altLang="ar-SA" sz="1200" i="1" dirty="0">
                <a:solidFill>
                  <a:srgbClr val="7E0000"/>
                </a:solidFill>
              </a:rPr>
              <a:t>error control. </a:t>
            </a:r>
            <a:r>
              <a:rPr lang="en-US" altLang="ar-SA" sz="1200" i="1" dirty="0"/>
              <a:t>these  functions are known as :</a:t>
            </a:r>
          </a:p>
          <a:p>
            <a:endParaRPr lang="en-US" altLang="ar-SA" sz="1200" i="1" dirty="0"/>
          </a:p>
          <a:p>
            <a:pPr algn="ctr"/>
            <a:r>
              <a:rPr lang="en-US" altLang="ar-SA" sz="1200" i="1" dirty="0">
                <a:solidFill>
                  <a:srgbClr val="002060"/>
                </a:solidFill>
              </a:rPr>
              <a:t>data link control.</a:t>
            </a:r>
            <a:endParaRPr lang="ar-SA" altLang="ar-SA" sz="1200" i="1" dirty="0">
              <a:solidFill>
                <a:srgbClr val="002060"/>
              </a:solidFill>
            </a:endParaRPr>
          </a:p>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result is </a:t>
            </a:r>
            <a:r>
              <a:rPr lang="en-US" sz="1200" i="1" kern="1200" baseline="0" dirty="0">
                <a:solidFill>
                  <a:schemeClr val="tx1"/>
                </a:solidFill>
                <a:latin typeface="+mn-lt"/>
                <a:ea typeface="+mn-ea"/>
                <a:cs typeface="+mn-cs"/>
              </a:rPr>
              <a:t>x6 + x3. Division is straightforward. We </a:t>
            </a:r>
            <a:r>
              <a:rPr lang="en-US" sz="1200" kern="1200" baseline="0" dirty="0">
                <a:solidFill>
                  <a:schemeClr val="tx1"/>
                </a:solidFill>
                <a:latin typeface="+mn-lt"/>
                <a:ea typeface="+mn-ea"/>
                <a:cs typeface="+mn-cs"/>
              </a:rPr>
              <a:t>divide the first term of the dividend, </a:t>
            </a:r>
            <a:r>
              <a:rPr lang="en-US" sz="1200" i="1" kern="1200" baseline="0" dirty="0">
                <a:solidFill>
                  <a:schemeClr val="tx1"/>
                </a:solidFill>
                <a:latin typeface="+mn-lt"/>
                <a:ea typeface="+mn-ea"/>
                <a:cs typeface="+mn-cs"/>
              </a:rPr>
              <a:t>x6, by the first term of the divisor, x3. The first term</a:t>
            </a:r>
          </a:p>
          <a:p>
            <a:r>
              <a:rPr lang="en-US" sz="1200" kern="1200" baseline="0" dirty="0">
                <a:solidFill>
                  <a:schemeClr val="tx1"/>
                </a:solidFill>
                <a:latin typeface="+mn-lt"/>
                <a:ea typeface="+mn-ea"/>
                <a:cs typeface="+mn-cs"/>
              </a:rPr>
              <a:t>of the quotient is then </a:t>
            </a:r>
            <a:r>
              <a:rPr lang="en-US" sz="1200" i="1" kern="1200" baseline="0" dirty="0">
                <a:solidFill>
                  <a:schemeClr val="tx1"/>
                </a:solidFill>
                <a:latin typeface="+mn-lt"/>
                <a:ea typeface="+mn-ea"/>
                <a:cs typeface="+mn-cs"/>
              </a:rPr>
              <a:t>x6/x3, or x3. Then we multiply x3 by the divisor and subtract </a:t>
            </a:r>
            <a:r>
              <a:rPr lang="en-US" sz="1200" kern="1200" baseline="0" dirty="0">
                <a:solidFill>
                  <a:schemeClr val="tx1"/>
                </a:solidFill>
                <a:latin typeface="+mn-lt"/>
                <a:ea typeface="+mn-ea"/>
                <a:cs typeface="+mn-cs"/>
              </a:rPr>
              <a:t>(according to our previous definition of subtraction) the result from the dividend. The result is </a:t>
            </a:r>
            <a:r>
              <a:rPr lang="en-US" sz="1200" i="1" kern="1200" baseline="0" dirty="0">
                <a:solidFill>
                  <a:schemeClr val="tx1"/>
                </a:solidFill>
                <a:latin typeface="+mn-lt"/>
                <a:ea typeface="+mn-ea"/>
                <a:cs typeface="+mn-cs"/>
              </a:rPr>
              <a:t>x4, with a degree greater than the divisor’s degree; we continue to divide until </a:t>
            </a:r>
            <a:r>
              <a:rPr lang="en-US" sz="1200" kern="1200" baseline="0" dirty="0">
                <a:solidFill>
                  <a:schemeClr val="tx1"/>
                </a:solidFill>
                <a:latin typeface="+mn-lt"/>
                <a:ea typeface="+mn-ea"/>
                <a:cs typeface="+mn-cs"/>
              </a:rPr>
              <a:t>the degree of the remainder is less than the degree of the divisor.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can be seen that the polynomial representation can easily simplify the operation of division in this case, because the two steps involving all-0s divisors are not needed here. (Of course, one could argue that the all-0s divisor step can also be eliminated in binary division.) In a polynomial representation, the divisor is normally referred to as the </a:t>
            </a:r>
            <a:r>
              <a:rPr lang="en-US" sz="1200" b="1" i="1" kern="1200" baseline="0" dirty="0">
                <a:solidFill>
                  <a:schemeClr val="tx1"/>
                </a:solidFill>
                <a:latin typeface="+mn-lt"/>
                <a:ea typeface="+mn-ea"/>
                <a:cs typeface="+mn-cs"/>
              </a:rPr>
              <a:t>generator polynomial t(x).</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47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0" dirty="0"/>
              <a:t>(10)</a:t>
            </a:r>
            <a:r>
              <a:rPr lang="en-IN" b="0" baseline="-25000" dirty="0"/>
              <a:t>2</a:t>
            </a:r>
            <a:r>
              <a:rPr lang="en-IN" b="0" dirty="0"/>
              <a:t> + (0100)</a:t>
            </a:r>
            <a:r>
              <a:rPr lang="en-IN" b="0" baseline="-25000" dirty="0"/>
              <a:t>2</a:t>
            </a:r>
            <a:r>
              <a:rPr lang="en-IN" b="0" dirty="0"/>
              <a:t> = (0110)</a:t>
            </a:r>
            <a:r>
              <a:rPr lang="en-IN" b="0" baseline="-25000" dirty="0"/>
              <a:t>2</a:t>
            </a:r>
            <a:r>
              <a:rPr lang="en-IN" b="0" dirty="0"/>
              <a:t> → (6)</a:t>
            </a:r>
            <a:r>
              <a:rPr lang="en-IN" b="0" baseline="-25000" dirty="0"/>
              <a:t>10</a:t>
            </a:r>
          </a:p>
          <a:p>
            <a:r>
              <a:rPr lang="en-IN" dirty="0"/>
              <a:t>Instead of sending 36 as the sum, we can send 6 as the sum (7, 11, 12, 0, 6, </a:t>
            </a:r>
            <a:r>
              <a:rPr lang="en-IN" b="1" dirty="0"/>
              <a:t>6)</a:t>
            </a:r>
          </a:p>
          <a:p>
            <a:r>
              <a:rPr lang="en-IN" b="1" dirty="0"/>
              <a:t>The receiver </a:t>
            </a:r>
            <a:r>
              <a:rPr lang="en-IN" dirty="0"/>
              <a:t>can add the first five numbers in one’s complement arithmetic</a:t>
            </a:r>
          </a:p>
          <a:p>
            <a:pPr lvl="1"/>
            <a:r>
              <a:rPr lang="en-IN" dirty="0"/>
              <a:t>If the result is 6, the numbers are accepted; otherwise, they are rejected</a:t>
            </a:r>
          </a:p>
          <a:p>
            <a:endParaRPr lang="en-IN" dirty="0"/>
          </a:p>
          <a:p>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53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54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1" i="1" kern="1200" baseline="0" dirty="0">
                <a:solidFill>
                  <a:schemeClr val="tx1"/>
                </a:solidFill>
                <a:latin typeface="+mn-lt"/>
                <a:ea typeface="+mn-ea"/>
                <a:cs typeface="+mn-cs"/>
              </a:rPr>
              <a:t>Payload field. This field carries either the user data or other information that we</a:t>
            </a:r>
          </a:p>
          <a:p>
            <a:r>
              <a:rPr lang="en-IN" sz="1200" kern="1200" baseline="0" dirty="0">
                <a:solidFill>
                  <a:schemeClr val="tx1"/>
                </a:solidFill>
                <a:latin typeface="+mn-lt"/>
                <a:ea typeface="+mn-ea"/>
                <a:cs typeface="+mn-cs"/>
              </a:rPr>
              <a:t>will discuss shortly. The data field is a sequence of bytes with the default of a</a:t>
            </a:r>
          </a:p>
          <a:p>
            <a:r>
              <a:rPr lang="en-IN" sz="1200" kern="1200" baseline="0" dirty="0">
                <a:solidFill>
                  <a:schemeClr val="tx1"/>
                </a:solidFill>
                <a:latin typeface="+mn-lt"/>
                <a:ea typeface="+mn-ea"/>
                <a:cs typeface="+mn-cs"/>
              </a:rPr>
              <a:t>maximum of 1500 bytes; but this can be changed during negotiation. The data field</a:t>
            </a:r>
          </a:p>
          <a:p>
            <a:r>
              <a:rPr lang="en-IN" sz="1200" kern="1200" baseline="0" dirty="0">
                <a:solidFill>
                  <a:schemeClr val="tx1"/>
                </a:solidFill>
                <a:latin typeface="+mn-lt"/>
                <a:ea typeface="+mn-ea"/>
                <a:cs typeface="+mn-cs"/>
              </a:rPr>
              <a:t>is byte-stuffed if the flag byte pattern appears in this field. Because there is no field</a:t>
            </a:r>
          </a:p>
          <a:p>
            <a:r>
              <a:rPr lang="en-IN" sz="1200" kern="1200" baseline="0" dirty="0">
                <a:solidFill>
                  <a:schemeClr val="tx1"/>
                </a:solidFill>
                <a:latin typeface="+mn-lt"/>
                <a:ea typeface="+mn-ea"/>
                <a:cs typeface="+mn-cs"/>
              </a:rPr>
              <a:t>defining the size of the data field, padding is needed if the size is less than the maximum</a:t>
            </a:r>
          </a:p>
          <a:p>
            <a:r>
              <a:rPr lang="en-IN" sz="1200" kern="1200" baseline="0" dirty="0">
                <a:solidFill>
                  <a:schemeClr val="tx1"/>
                </a:solidFill>
                <a:latin typeface="+mn-lt"/>
                <a:ea typeface="+mn-ea"/>
                <a:cs typeface="+mn-cs"/>
              </a:rPr>
              <a:t>default value or the maximum negotiated value.</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IN" sz="1200" kern="1200" baseline="0" dirty="0">
                <a:solidFill>
                  <a:schemeClr val="tx1"/>
                </a:solidFill>
                <a:latin typeface="+mn-lt"/>
                <a:ea typeface="+mn-ea"/>
                <a:cs typeface="+mn-cs"/>
              </a:rPr>
              <a:t>In</a:t>
            </a:r>
          </a:p>
          <a:p>
            <a:r>
              <a:rPr lang="en-IN" sz="1200" kern="1200" baseline="0" dirty="0">
                <a:solidFill>
                  <a:schemeClr val="tx1"/>
                </a:solidFill>
                <a:latin typeface="+mn-lt"/>
                <a:ea typeface="+mn-ea"/>
                <a:cs typeface="+mn-cs"/>
              </a:rPr>
              <a:t>this state, there is no active carrier (at the physical layer) and the line is quiet. When one</a:t>
            </a:r>
          </a:p>
          <a:p>
            <a:r>
              <a:rPr lang="en-IN" sz="1200" kern="1200" baseline="0" dirty="0">
                <a:solidFill>
                  <a:schemeClr val="tx1"/>
                </a:solidFill>
                <a:latin typeface="+mn-lt"/>
                <a:ea typeface="+mn-ea"/>
                <a:cs typeface="+mn-cs"/>
              </a:rPr>
              <a:t>of the two nodes starts the communication, the connection goes into the </a:t>
            </a:r>
            <a:r>
              <a:rPr lang="en-IN" sz="1200" i="1" kern="1200" baseline="0" dirty="0">
                <a:solidFill>
                  <a:schemeClr val="tx1"/>
                </a:solidFill>
                <a:latin typeface="+mn-lt"/>
                <a:ea typeface="+mn-ea"/>
                <a:cs typeface="+mn-cs"/>
              </a:rPr>
              <a:t>establish state. In</a:t>
            </a:r>
          </a:p>
          <a:p>
            <a:r>
              <a:rPr lang="en-IN" sz="1200" kern="1200" baseline="0" dirty="0">
                <a:solidFill>
                  <a:schemeClr val="tx1"/>
                </a:solidFill>
                <a:latin typeface="+mn-lt"/>
                <a:ea typeface="+mn-ea"/>
                <a:cs typeface="+mn-cs"/>
              </a:rPr>
              <a:t>this state, options are negotiated between the two parties. If the two parties agree that they</a:t>
            </a:r>
          </a:p>
          <a:p>
            <a:r>
              <a:rPr lang="en-IN" sz="1200" kern="1200" baseline="0" dirty="0">
                <a:solidFill>
                  <a:schemeClr val="tx1"/>
                </a:solidFill>
                <a:latin typeface="+mn-lt"/>
                <a:ea typeface="+mn-ea"/>
                <a:cs typeface="+mn-cs"/>
              </a:rPr>
              <a:t>need authentication (for example, if they do not know each other), then the system needs</a:t>
            </a:r>
          </a:p>
          <a:p>
            <a:r>
              <a:rPr lang="en-IN" sz="1200" kern="1200" baseline="0" dirty="0">
                <a:solidFill>
                  <a:schemeClr val="tx1"/>
                </a:solidFill>
                <a:latin typeface="+mn-lt"/>
                <a:ea typeface="+mn-ea"/>
                <a:cs typeface="+mn-cs"/>
              </a:rPr>
              <a:t>to do authentication (an extra step); otherwise, the parties can simply start communication.</a:t>
            </a:r>
          </a:p>
          <a:p>
            <a:r>
              <a:rPr lang="en-IN" sz="1200" kern="1200" baseline="0" dirty="0">
                <a:solidFill>
                  <a:schemeClr val="tx1"/>
                </a:solidFill>
                <a:latin typeface="+mn-lt"/>
                <a:ea typeface="+mn-ea"/>
                <a:cs typeface="+mn-cs"/>
              </a:rPr>
              <a:t>The link-control protocol packets, discussed shortly, are used for this purpose. Several</a:t>
            </a:r>
          </a:p>
          <a:p>
            <a:r>
              <a:rPr lang="en-IN" sz="1200" kern="1200" baseline="0" dirty="0">
                <a:solidFill>
                  <a:schemeClr val="tx1"/>
                </a:solidFill>
                <a:latin typeface="+mn-lt"/>
                <a:ea typeface="+mn-ea"/>
                <a:cs typeface="+mn-cs"/>
              </a:rPr>
              <a:t>packets may be exchanged here. Data transfer takes place in the </a:t>
            </a:r>
            <a:r>
              <a:rPr lang="en-IN" sz="1200" i="1" kern="1200" baseline="0" dirty="0">
                <a:solidFill>
                  <a:schemeClr val="tx1"/>
                </a:solidFill>
                <a:latin typeface="+mn-lt"/>
                <a:ea typeface="+mn-ea"/>
                <a:cs typeface="+mn-cs"/>
              </a:rPr>
              <a:t>open state. When a</a:t>
            </a:r>
          </a:p>
          <a:p>
            <a:r>
              <a:rPr lang="en-IN" sz="1200" kern="1200" baseline="0" dirty="0">
                <a:solidFill>
                  <a:schemeClr val="tx1"/>
                </a:solidFill>
                <a:latin typeface="+mn-lt"/>
                <a:ea typeface="+mn-ea"/>
                <a:cs typeface="+mn-cs"/>
              </a:rPr>
              <a:t>connection reaches this state, the exchange of data packets can be started. The connection</a:t>
            </a:r>
          </a:p>
          <a:p>
            <a:r>
              <a:rPr lang="en-IN" sz="1200" kern="1200" baseline="0" dirty="0">
                <a:solidFill>
                  <a:schemeClr val="tx1"/>
                </a:solidFill>
                <a:latin typeface="+mn-lt"/>
                <a:ea typeface="+mn-ea"/>
                <a:cs typeface="+mn-cs"/>
              </a:rPr>
              <a:t>remains in this state until one of the endpoints wants to terminate the connection. In this</a:t>
            </a:r>
          </a:p>
          <a:p>
            <a:r>
              <a:rPr lang="en-IN" sz="1200" kern="1200" baseline="0" dirty="0">
                <a:solidFill>
                  <a:schemeClr val="tx1"/>
                </a:solidFill>
                <a:latin typeface="+mn-lt"/>
                <a:ea typeface="+mn-ea"/>
                <a:cs typeface="+mn-cs"/>
              </a:rPr>
              <a:t>case, the system goes to the </a:t>
            </a:r>
            <a:r>
              <a:rPr lang="en-IN" sz="1200" i="1" kern="1200" baseline="0" dirty="0">
                <a:solidFill>
                  <a:schemeClr val="tx1"/>
                </a:solidFill>
                <a:latin typeface="+mn-lt"/>
                <a:ea typeface="+mn-ea"/>
                <a:cs typeface="+mn-cs"/>
              </a:rPr>
              <a:t>terminate state. The system remains in this state until the carrier</a:t>
            </a:r>
          </a:p>
          <a:p>
            <a:r>
              <a:rPr lang="en-IN" sz="1200" kern="1200" baseline="0" dirty="0">
                <a:solidFill>
                  <a:schemeClr val="tx1"/>
                </a:solidFill>
                <a:latin typeface="+mn-lt"/>
                <a:ea typeface="+mn-ea"/>
                <a:cs typeface="+mn-cs"/>
              </a:rPr>
              <a:t>(physical-layer signal) is dropped, which moves the system to the </a:t>
            </a:r>
            <a:r>
              <a:rPr lang="en-IN" sz="1200" i="1" kern="1200" baseline="0" dirty="0">
                <a:solidFill>
                  <a:schemeClr val="tx1"/>
                </a:solidFill>
                <a:latin typeface="+mn-lt"/>
                <a:ea typeface="+mn-ea"/>
                <a:cs typeface="+mn-cs"/>
              </a:rPr>
              <a:t>dead state again.</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There are three categories of packets. </a:t>
            </a:r>
          </a:p>
          <a:p>
            <a:r>
              <a:rPr lang="en-IN" sz="1200" kern="1200" baseline="0" dirty="0">
                <a:solidFill>
                  <a:schemeClr val="tx1"/>
                </a:solidFill>
                <a:latin typeface="+mn-lt"/>
                <a:ea typeface="+mn-ea"/>
                <a:cs typeface="+mn-cs"/>
              </a:rPr>
              <a:t>The first category, comprising the first four packet types, is used for link configuration during the establish phase.</a:t>
            </a:r>
          </a:p>
          <a:p>
            <a:r>
              <a:rPr lang="en-IN" sz="1200" kern="1200" baseline="0" dirty="0">
                <a:solidFill>
                  <a:schemeClr val="tx1"/>
                </a:solidFill>
                <a:latin typeface="+mn-lt"/>
                <a:ea typeface="+mn-ea"/>
                <a:cs typeface="+mn-cs"/>
              </a:rPr>
              <a:t> The second category, comprising packet types 5 and 6, is used for link termination during the termination phase</a:t>
            </a:r>
          </a:p>
          <a:p>
            <a:r>
              <a:rPr lang="en-IN" sz="1200" kern="1200" baseline="0" dirty="0">
                <a:solidFill>
                  <a:schemeClr val="tx1"/>
                </a:solidFill>
                <a:latin typeface="+mn-lt"/>
                <a:ea typeface="+mn-ea"/>
                <a:cs typeface="+mn-cs"/>
              </a:rPr>
              <a:t>The last five packets are used for link monitoring and debugging.</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At time </a:t>
            </a:r>
            <a:r>
              <a:rPr lang="en-IN" sz="1200" i="1" kern="1200" baseline="0" dirty="0">
                <a:solidFill>
                  <a:schemeClr val="tx1"/>
                </a:solidFill>
                <a:latin typeface="+mn-lt"/>
                <a:ea typeface="+mn-ea"/>
                <a:cs typeface="+mn-cs"/>
              </a:rPr>
              <a:t>t1, station B senses the medium and finds it idle, so it sends a frame. At</a:t>
            </a:r>
          </a:p>
          <a:p>
            <a:r>
              <a:rPr lang="en-IN" sz="1200" kern="1200" baseline="0" dirty="0">
                <a:solidFill>
                  <a:schemeClr val="tx1"/>
                </a:solidFill>
                <a:latin typeface="+mn-lt"/>
                <a:ea typeface="+mn-ea"/>
                <a:cs typeface="+mn-cs"/>
              </a:rPr>
              <a:t>time </a:t>
            </a:r>
            <a:r>
              <a:rPr lang="en-IN" sz="1200" i="1" kern="1200" baseline="0" dirty="0">
                <a:solidFill>
                  <a:schemeClr val="tx1"/>
                </a:solidFill>
                <a:latin typeface="+mn-lt"/>
                <a:ea typeface="+mn-ea"/>
                <a:cs typeface="+mn-cs"/>
              </a:rPr>
              <a:t>t2 (t2 &gt; t1), station C senses the medium and finds it idle because, at this time, the</a:t>
            </a:r>
          </a:p>
          <a:p>
            <a:r>
              <a:rPr lang="en-IN" sz="1200" kern="1200" baseline="0" dirty="0">
                <a:solidFill>
                  <a:schemeClr val="tx1"/>
                </a:solidFill>
                <a:latin typeface="+mn-lt"/>
                <a:ea typeface="+mn-ea"/>
                <a:cs typeface="+mn-cs"/>
              </a:rPr>
              <a:t>first bits from station B have not reached station C. Station C also sends a frame. The</a:t>
            </a:r>
          </a:p>
          <a:p>
            <a:r>
              <a:rPr lang="en-IN" sz="1200" kern="1200" baseline="0" dirty="0">
                <a:solidFill>
                  <a:schemeClr val="tx1"/>
                </a:solidFill>
                <a:latin typeface="+mn-lt"/>
                <a:ea typeface="+mn-ea"/>
                <a:cs typeface="+mn-cs"/>
              </a:rPr>
              <a:t>two signals collide and both frames are destroyed.</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Whenever bits flow from one point to another, they are subject to unpredictable changes because of </a:t>
            </a:r>
            <a:r>
              <a:rPr lang="en-IN" sz="1200" b="1" kern="1200" baseline="0" dirty="0">
                <a:solidFill>
                  <a:schemeClr val="tx1"/>
                </a:solidFill>
                <a:latin typeface="+mn-lt"/>
                <a:ea typeface="+mn-ea"/>
                <a:cs typeface="+mn-cs"/>
              </a:rPr>
              <a:t>interference</a:t>
            </a:r>
            <a:r>
              <a:rPr lang="en-IN" sz="1200" b="1" i="1" kern="1200" baseline="0" dirty="0">
                <a:solidFill>
                  <a:schemeClr val="tx1"/>
                </a:solidFill>
                <a:latin typeface="+mn-lt"/>
                <a:ea typeface="+mn-ea"/>
                <a:cs typeface="+mn-cs"/>
              </a:rPr>
              <a:t>. This interference can change the shape of the signal.</a:t>
            </a:r>
          </a:p>
          <a:p>
            <a:r>
              <a:rPr lang="en-IN" sz="1200" kern="1200" baseline="0" dirty="0">
                <a:solidFill>
                  <a:schemeClr val="tx1"/>
                </a:solidFill>
                <a:latin typeface="+mn-lt"/>
                <a:ea typeface="+mn-ea"/>
                <a:cs typeface="+mn-cs"/>
              </a:rPr>
              <a:t>The term </a:t>
            </a:r>
            <a:r>
              <a:rPr lang="en-IN" sz="1200" b="1" i="1" kern="1200" baseline="0" dirty="0">
                <a:solidFill>
                  <a:schemeClr val="tx1"/>
                </a:solidFill>
                <a:latin typeface="+mn-lt"/>
                <a:ea typeface="+mn-ea"/>
                <a:cs typeface="+mn-cs"/>
              </a:rPr>
              <a:t>single-bit error means that only 1 bit of a given data unit (such as a byte, </a:t>
            </a:r>
            <a:r>
              <a:rPr lang="en-IN" sz="1200" kern="1200" baseline="0" dirty="0">
                <a:solidFill>
                  <a:schemeClr val="tx1"/>
                </a:solidFill>
                <a:latin typeface="+mn-lt"/>
                <a:ea typeface="+mn-ea"/>
                <a:cs typeface="+mn-cs"/>
              </a:rPr>
              <a:t>character, or packet) is changed from 1 to 0 or from 0 to 1. The term </a:t>
            </a:r>
            <a:r>
              <a:rPr lang="en-IN" sz="1200" b="1" i="1" kern="1200" baseline="0" dirty="0">
                <a:solidFill>
                  <a:schemeClr val="tx1"/>
                </a:solidFill>
                <a:latin typeface="+mn-lt"/>
                <a:ea typeface="+mn-ea"/>
                <a:cs typeface="+mn-cs"/>
              </a:rPr>
              <a:t>burst error means </a:t>
            </a:r>
            <a:r>
              <a:rPr lang="en-IN" sz="1200" kern="1200" baseline="0" dirty="0">
                <a:solidFill>
                  <a:schemeClr val="tx1"/>
                </a:solidFill>
                <a:latin typeface="+mn-lt"/>
                <a:ea typeface="+mn-ea"/>
                <a:cs typeface="+mn-cs"/>
              </a:rPr>
              <a:t>that 2 or more bits in the data unit have changed from 1 to 0 or from 0 to 1. Figure 10.1</a:t>
            </a:r>
          </a:p>
          <a:p>
            <a:r>
              <a:rPr lang="en-IN" sz="1200" kern="1200" baseline="0" dirty="0">
                <a:solidFill>
                  <a:schemeClr val="tx1"/>
                </a:solidFill>
                <a:latin typeface="+mn-lt"/>
                <a:ea typeface="+mn-ea"/>
                <a:cs typeface="+mn-cs"/>
              </a:rPr>
              <a:t>shows the effect of a single-bit and a burst error on a data unit.</a:t>
            </a:r>
          </a:p>
          <a:p>
            <a:endParaRPr lang="en-IN" sz="1200"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A burst error is more likely to occur than a single-bit error because the duration of the noise signal is normally longer than the duration of 1 bit, which means that when noise affects data, it affects a set of bits. The number of bits affected depends on the data rate and duration of noise. For example, if we are sending data at 1 kbps, a noise of 1/100 second can affect 10 bits; if we are sending data at 1 Mbps, the same noise can affect 10,000 bits.</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To be able to detect or correct errors, we need to send some extra bits with our data. These redundant</a:t>
            </a:r>
          </a:p>
          <a:p>
            <a:r>
              <a:rPr lang="en-IN" sz="1200" kern="1200" baseline="0" dirty="0">
                <a:solidFill>
                  <a:schemeClr val="tx1"/>
                </a:solidFill>
                <a:latin typeface="+mn-lt"/>
                <a:ea typeface="+mn-ea"/>
                <a:cs typeface="+mn-cs"/>
              </a:rPr>
              <a:t>bits are added by the sender and removed by the receiver. Their presence allows the receiver to detect or correct corrupted bits.</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Redundancy is achieved through various coding schemes. The sender adds redundant bits through a. The receiver checks the relationships between the two sets of bits to detect errors. The ratio of redundant bits to data bits and the robustness of the process are important factors in any coding scheme.</a:t>
            </a:r>
          </a:p>
          <a:p>
            <a:r>
              <a:rPr lang="en-IN" sz="1200" kern="1200" baseline="0" dirty="0">
                <a:solidFill>
                  <a:schemeClr val="tx1"/>
                </a:solidFill>
                <a:latin typeface="+mn-lt"/>
                <a:ea typeface="+mn-ea"/>
                <a:cs typeface="+mn-cs"/>
              </a:rPr>
              <a:t>We can divide coding schemes into two broad categories: </a:t>
            </a:r>
            <a:r>
              <a:rPr lang="en-IN" sz="1200" b="1" kern="1200" baseline="0" dirty="0">
                <a:solidFill>
                  <a:schemeClr val="tx1"/>
                </a:solidFill>
                <a:latin typeface="+mn-lt"/>
                <a:ea typeface="+mn-ea"/>
                <a:cs typeface="+mn-cs"/>
              </a:rPr>
              <a:t>block coding and convolution coding</a:t>
            </a:r>
            <a:r>
              <a:rPr lang="en-IN" sz="1200" b="1" i="1" kern="1200" baseline="0" dirty="0">
                <a:solidFill>
                  <a:schemeClr val="tx1"/>
                </a:solidFill>
                <a:latin typeface="+mn-lt"/>
                <a:ea typeface="+mn-ea"/>
                <a:cs typeface="+mn-cs"/>
              </a:rPr>
              <a:t>. In this book, we concentrate on block coding; convolution coding is </a:t>
            </a:r>
            <a:r>
              <a:rPr lang="en-IN" sz="1200" kern="1200" baseline="0" dirty="0">
                <a:solidFill>
                  <a:schemeClr val="tx1"/>
                </a:solidFill>
                <a:latin typeface="+mn-lt"/>
                <a:ea typeface="+mn-ea"/>
                <a:cs typeface="+mn-cs"/>
              </a:rPr>
              <a:t>more complex and beyond the scope of this book.</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The. In. The answer is a simple yes or no. We are not even interested in the number of corrupted bits. A single-bit error is the same for us as a</a:t>
            </a:r>
          </a:p>
          <a:p>
            <a:r>
              <a:rPr lang="en-IN" sz="1200" kern="1200" baseline="0" dirty="0">
                <a:solidFill>
                  <a:schemeClr val="tx1"/>
                </a:solidFill>
                <a:latin typeface="+mn-lt"/>
                <a:ea typeface="+mn-ea"/>
                <a:cs typeface="+mn-cs"/>
              </a:rPr>
              <a:t>burst error. In</a:t>
            </a:r>
            <a:endParaRPr lang="en-IN" sz="1200" b="1" i="1" kern="1200" baseline="0" dirty="0">
              <a:solidFill>
                <a:schemeClr val="tx1"/>
              </a:solidFill>
              <a:latin typeface="+mn-lt"/>
              <a:ea typeface="+mn-ea"/>
              <a:cs typeface="+mn-cs"/>
            </a:endParaRPr>
          </a:p>
          <a:p>
            <a:r>
              <a:rPr lang="en-IN" sz="1200" kern="1200" baseline="0" dirty="0">
                <a:solidFill>
                  <a:schemeClr val="tx1"/>
                </a:solidFill>
                <a:latin typeface="+mn-lt"/>
                <a:ea typeface="+mn-ea"/>
                <a:cs typeface="+mn-cs"/>
              </a:rPr>
              <a:t>and, more importantly,. The number of errors and the size of the message are important factors. If we need in an 8-bit</a:t>
            </a:r>
          </a:p>
          <a:p>
            <a:r>
              <a:rPr lang="en-IN" sz="1200" kern="1200" baseline="0" dirty="0">
                <a:solidFill>
                  <a:schemeClr val="tx1"/>
                </a:solidFill>
                <a:latin typeface="+mn-lt"/>
                <a:ea typeface="+mn-ea"/>
                <a:cs typeface="+mn-cs"/>
              </a:rPr>
              <a:t>data unit, we; if we need to correct two errors in a data unit of the same size, we need to consider 28 (permutation of 8 by 2) possibilities. You can imagine the receiver’s difficulty in finding 10 errors in a data unit of 1000 bits.</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2</a:t>
            </a:r>
            <a:r>
              <a:rPr lang="en-IN" sz="1200" i="1" kern="1200" baseline="0" dirty="0">
                <a:solidFill>
                  <a:schemeClr val="tx1"/>
                </a:solidFill>
                <a:latin typeface="+mn-lt"/>
                <a:ea typeface="+mn-ea"/>
                <a:cs typeface="+mn-cs"/>
              </a:rPr>
              <a:t>n − 2k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that are not used. We call these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invalid or illegal. The trick in</a:t>
            </a:r>
          </a:p>
          <a:p>
            <a:r>
              <a:rPr lang="en-IN" sz="1200" kern="1200" baseline="0" dirty="0">
                <a:solidFill>
                  <a:schemeClr val="tx1"/>
                </a:solidFill>
                <a:latin typeface="+mn-lt"/>
                <a:ea typeface="+mn-ea"/>
                <a:cs typeface="+mn-cs"/>
              </a:rPr>
              <a:t>error detection is the existence of these invalid codes, as we discuss next. If the receiver receives an invalid codeword, this indicates that the data was corrupted during transmission.</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The sender creates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out of </a:t>
            </a:r>
            <a:r>
              <a:rPr lang="en-IN" sz="1200" kern="1200" baseline="0" dirty="0" err="1">
                <a:solidFill>
                  <a:schemeClr val="tx1"/>
                </a:solidFill>
                <a:latin typeface="+mn-lt"/>
                <a:ea typeface="+mn-ea"/>
                <a:cs typeface="+mn-cs"/>
              </a:rPr>
              <a:t>datawords</a:t>
            </a:r>
            <a:r>
              <a:rPr lang="en-IN" sz="1200" kern="1200" baseline="0" dirty="0">
                <a:solidFill>
                  <a:schemeClr val="tx1"/>
                </a:solidFill>
                <a:latin typeface="+mn-lt"/>
                <a:ea typeface="+mn-ea"/>
                <a:cs typeface="+mn-cs"/>
              </a:rPr>
              <a:t> by using a generator that applies the rules and procedures of encoding (discussed later). Each codeword sent to the receiver may change during transmission. If the received codeword is the same as one of the valid </a:t>
            </a:r>
            <a:r>
              <a:rPr lang="en-IN" sz="1200" kern="1200" baseline="0" dirty="0" err="1">
                <a:solidFill>
                  <a:schemeClr val="tx1"/>
                </a:solidFill>
                <a:latin typeface="+mn-lt"/>
                <a:ea typeface="+mn-ea"/>
                <a:cs typeface="+mn-cs"/>
              </a:rPr>
              <a:t>codewords</a:t>
            </a:r>
            <a:r>
              <a:rPr lang="en-IN" sz="1200" kern="1200" baseline="0" dirty="0">
                <a:solidFill>
                  <a:schemeClr val="tx1"/>
                </a:solidFill>
                <a:latin typeface="+mn-lt"/>
                <a:ea typeface="+mn-ea"/>
                <a:cs typeface="+mn-cs"/>
              </a:rPr>
              <a:t>, the word is accepted; the corresponding </a:t>
            </a:r>
            <a:r>
              <a:rPr lang="en-IN" sz="1200" kern="1200" baseline="0" dirty="0" err="1">
                <a:solidFill>
                  <a:schemeClr val="tx1"/>
                </a:solidFill>
                <a:latin typeface="+mn-lt"/>
                <a:ea typeface="+mn-ea"/>
                <a:cs typeface="+mn-cs"/>
              </a:rPr>
              <a:t>dataword</a:t>
            </a:r>
            <a:r>
              <a:rPr lang="en-IN" sz="1200" kern="1200" baseline="0" dirty="0">
                <a:solidFill>
                  <a:schemeClr val="tx1"/>
                </a:solidFill>
                <a:latin typeface="+mn-lt"/>
                <a:ea typeface="+mn-ea"/>
                <a:cs typeface="+mn-cs"/>
              </a:rPr>
              <a:t> is extracted for use. If the received codeword is not valid, it is discarded. However, if the codeword is corrupted during transmission but the received word still matches a valid codeword, the error remains undetected.</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kern="1200" baseline="0" dirty="0">
                <a:solidFill>
                  <a:schemeClr val="tx1"/>
                </a:solidFill>
                <a:latin typeface="+mn-lt"/>
                <a:ea typeface="+mn-ea"/>
                <a:cs typeface="+mn-cs"/>
              </a:rPr>
              <a:t>Assume the sender encodes the </a:t>
            </a:r>
            <a:r>
              <a:rPr lang="en-IN" sz="1200" kern="1200" baseline="0" dirty="0" err="1">
                <a:solidFill>
                  <a:schemeClr val="tx1"/>
                </a:solidFill>
                <a:latin typeface="+mn-lt"/>
                <a:ea typeface="+mn-ea"/>
                <a:cs typeface="+mn-cs"/>
              </a:rPr>
              <a:t>dataword</a:t>
            </a:r>
            <a:r>
              <a:rPr lang="en-IN" sz="1200" kern="1200" baseline="0" dirty="0">
                <a:solidFill>
                  <a:schemeClr val="tx1"/>
                </a:solidFill>
                <a:latin typeface="+mn-lt"/>
                <a:ea typeface="+mn-ea"/>
                <a:cs typeface="+mn-cs"/>
              </a:rPr>
              <a:t> 01 as 011 and sends it to the receiver. Consider the</a:t>
            </a:r>
          </a:p>
          <a:p>
            <a:r>
              <a:rPr lang="en-IN" sz="1200" kern="1200" baseline="0" dirty="0">
                <a:solidFill>
                  <a:schemeClr val="tx1"/>
                </a:solidFill>
                <a:latin typeface="+mn-lt"/>
                <a:ea typeface="+mn-ea"/>
                <a:cs typeface="+mn-cs"/>
              </a:rPr>
              <a:t>following cases:</a:t>
            </a:r>
          </a:p>
          <a:p>
            <a:r>
              <a:rPr lang="en-IN" sz="1200" b="1" kern="1200" baseline="0" dirty="0">
                <a:solidFill>
                  <a:schemeClr val="tx1"/>
                </a:solidFill>
                <a:latin typeface="+mn-lt"/>
                <a:ea typeface="+mn-ea"/>
                <a:cs typeface="+mn-cs"/>
              </a:rPr>
              <a:t>1. The. The receiver from it.</a:t>
            </a:r>
          </a:p>
          <a:p>
            <a:r>
              <a:rPr lang="en-IN" sz="1200" b="1" kern="1200" baseline="0" dirty="0">
                <a:solidFill>
                  <a:schemeClr val="tx1"/>
                </a:solidFill>
                <a:latin typeface="+mn-lt"/>
                <a:ea typeface="+mn-ea"/>
                <a:cs typeface="+mn-cs"/>
              </a:rPr>
              <a:t>2. The codeword is corrupted during transmission, and (the leftmost bit is corrupted).</a:t>
            </a:r>
          </a:p>
          <a:p>
            <a:r>
              <a:rPr lang="en-IN" sz="1200" kern="1200" baseline="0" dirty="0">
                <a:solidFill>
                  <a:schemeClr val="tx1"/>
                </a:solidFill>
                <a:latin typeface="+mn-lt"/>
                <a:ea typeface="+mn-ea"/>
                <a:cs typeface="+mn-cs"/>
              </a:rPr>
              <a:t>This is.</a:t>
            </a:r>
          </a:p>
          <a:p>
            <a:r>
              <a:rPr lang="en-IN" sz="1200" b="1" kern="1200" baseline="0" dirty="0">
                <a:solidFill>
                  <a:schemeClr val="tx1"/>
                </a:solidFill>
                <a:latin typeface="+mn-lt"/>
                <a:ea typeface="+mn-ea"/>
                <a:cs typeface="+mn-cs"/>
              </a:rPr>
              <a:t>3. The codeword is corrupted during transmission, and 000 is received (the right two bits are</a:t>
            </a:r>
          </a:p>
          <a:p>
            <a:r>
              <a:rPr lang="en-IN" sz="1200" kern="1200" baseline="0" dirty="0">
                <a:solidFill>
                  <a:schemeClr val="tx1"/>
                </a:solidFill>
                <a:latin typeface="+mn-lt"/>
                <a:ea typeface="+mn-ea"/>
                <a:cs typeface="+mn-cs"/>
              </a:rPr>
              <a:t>corrupted). This is a valid codeword. The receiver incorrectly extracts the </a:t>
            </a:r>
            <a:r>
              <a:rPr lang="en-IN" sz="1200" kern="1200" baseline="0" dirty="0" err="1">
                <a:solidFill>
                  <a:schemeClr val="tx1"/>
                </a:solidFill>
                <a:latin typeface="+mn-lt"/>
                <a:ea typeface="+mn-ea"/>
                <a:cs typeface="+mn-cs"/>
              </a:rPr>
              <a:t>dataword</a:t>
            </a:r>
            <a:r>
              <a:rPr lang="en-IN" sz="1200" kern="1200" baseline="0" dirty="0">
                <a:solidFill>
                  <a:schemeClr val="tx1"/>
                </a:solidFill>
                <a:latin typeface="+mn-lt"/>
                <a:ea typeface="+mn-ea"/>
                <a:cs typeface="+mn-cs"/>
              </a:rPr>
              <a:t> 00. Two corrupted bits have made the error undetectable.</a:t>
            </a:r>
            <a:endParaRPr lang="en-IN"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3EB9878-0156-450F-AF36-82B960D45CCB}" type="datetime1">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BA6FE-FC75-40A5-9BB9-1FE8BCF42E52}" type="datetime1">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100ACB-FD78-4096-9A8F-7C3FCC0EBD44}" type="datetime1">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25AB199-F982-4E58-9303-D0E607FDD927}" type="datetime1">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E5544-04A8-46DD-A0DF-C55B306828B2}" type="datetime1">
              <a:rPr lang="en-US" smtClean="0"/>
              <a:pPr/>
              <a:t>5/21/2025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E349463-599D-4A45-8A92-757BC420B215}" type="datetime1">
              <a:rPr lang="en-US" smtClean="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FEFE8C-7BAD-4FD8-8F68-52FF2619C559}" type="datetime1">
              <a:rPr lang="en-US" smtClean="0"/>
              <a:pPr/>
              <a:t>5/21/2025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3D7DA5-49DF-4EC4-8EBF-FBFB08A529EC}" type="datetime1">
              <a:rPr lang="en-US" smtClean="0"/>
              <a:pPr/>
              <a:t>5/21/2025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8D7F1B8-F9EC-475F-A5B2-48706A1A0353}" type="datetime1">
              <a:rPr lang="en-US" smtClean="0"/>
              <a:pPr/>
              <a:t>5/21/2025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F02C669-F485-4FE6-8C05-13097599D497}" type="datetime1">
              <a:rPr lang="en-US" smtClean="0"/>
              <a:pPr/>
              <a:t>5/21/2025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extLst>
                <a:ext uri="{28A0092B-C50C-407E-A947-70E740481C1C}">
                  <a14:useLocalDpi xmlns:a14="http://schemas.microsoft.com/office/drawing/2010/main" val="0"/>
                </a:ext>
              </a:extLst>
            </a:blip>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375E2F1-A2DD-4C6C-B002-F37189101480}" type="datetime1">
              <a:rPr lang="en-US" smtClean="0"/>
              <a:pPr/>
              <a:t>5/21/2025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E67C515C-A6DD-4B19-82D0-806A58EB767A}" type="datetime1">
              <a:rPr lang="en-US" smtClean="0"/>
              <a:pPr/>
              <a:t>5/21/2025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hdr="0" ftr="0" dt="0"/>
  <p:txStyles>
    <p:titleStyle>
      <a:lvl1pPr algn="l" defTabSz="914400" rtl="0" eaLnBrk="1" latinLnBrk="0" hangingPunct="1">
        <a:lnSpc>
          <a:spcPct val="85000"/>
        </a:lnSpc>
        <a:spcBef>
          <a:spcPct val="0"/>
        </a:spcBef>
        <a:buNone/>
        <a:defRPr sz="5400" b="1" kern="1200" spc="-50" baseline="0">
          <a:solidFill>
            <a:schemeClr val="tx1">
              <a:lumMod val="75000"/>
              <a:lumOff val="25000"/>
            </a:schemeClr>
          </a:solidFill>
          <a:effectLst>
            <a:outerShdw blurRad="38100" dist="38100" dir="2700000" algn="tl">
              <a:srgbClr val="000000">
                <a:alpha val="43137"/>
              </a:srgbClr>
            </a:outerShdw>
          </a:effectLst>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77E-C959-4680-9C8E-617BE5BF9925}"/>
              </a:ext>
            </a:extLst>
          </p:cNvPr>
          <p:cNvSpPr>
            <a:spLocks noGrp="1"/>
          </p:cNvSpPr>
          <p:nvPr>
            <p:ph type="ctrTitle"/>
          </p:nvPr>
        </p:nvSpPr>
        <p:spPr/>
        <p:txBody>
          <a:bodyPr>
            <a:noAutofit/>
          </a:bodyPr>
          <a:lstStyle/>
          <a:p>
            <a:r>
              <a:rPr lang="en-US" sz="5400" dirty="0">
                <a:solidFill>
                  <a:srgbClr val="C00000"/>
                </a:solidFill>
              </a:rPr>
              <a:t>Data Link Control (DLC)</a:t>
            </a:r>
          </a:p>
        </p:txBody>
      </p:sp>
      <p:sp>
        <p:nvSpPr>
          <p:cNvPr id="3" name="Subtitle 2">
            <a:extLst>
              <a:ext uri="{FF2B5EF4-FFF2-40B4-BE49-F238E27FC236}">
                <a16:creationId xmlns:a16="http://schemas.microsoft.com/office/drawing/2014/main" id="{22371A86-5B4A-4F97-A2AD-40AF493FCA60}"/>
              </a:ext>
            </a:extLst>
          </p:cNvPr>
          <p:cNvSpPr>
            <a:spLocks noGrp="1"/>
          </p:cNvSpPr>
          <p:nvPr>
            <p:ph type="subTitle" idx="1"/>
          </p:nvPr>
        </p:nvSpPr>
        <p:spPr>
          <a:xfrm>
            <a:off x="825038" y="4267200"/>
            <a:ext cx="7543800" cy="1447800"/>
          </a:xfrm>
        </p:spPr>
        <p:txBody>
          <a:bodyPr>
            <a:normAutofit/>
          </a:bodyPr>
          <a:lstStyle/>
          <a:p>
            <a:pPr lvl="0">
              <a:defRPr/>
            </a:pPr>
            <a:endParaRPr lang="en-US" dirty="0"/>
          </a:p>
        </p:txBody>
      </p:sp>
      <p:sp>
        <p:nvSpPr>
          <p:cNvPr id="6" name="TextBox 5">
            <a:extLst>
              <a:ext uri="{FF2B5EF4-FFF2-40B4-BE49-F238E27FC236}">
                <a16:creationId xmlns:a16="http://schemas.microsoft.com/office/drawing/2014/main" id="{15A623F6-8E78-4D86-8CB7-DC326FEAEE45}"/>
              </a:ext>
            </a:extLst>
          </p:cNvPr>
          <p:cNvSpPr txBox="1"/>
          <p:nvPr/>
        </p:nvSpPr>
        <p:spPr>
          <a:xfrm>
            <a:off x="1143000" y="3224561"/>
            <a:ext cx="5562100" cy="461665"/>
          </a:xfrm>
          <a:prstGeom prst="rect">
            <a:avLst/>
          </a:prstGeom>
          <a:noFill/>
        </p:spPr>
        <p:txBody>
          <a:bodyPr wrap="none" rtlCol="0">
            <a:spAutoFit/>
          </a:bodyPr>
          <a:lstStyle/>
          <a:p>
            <a:r>
              <a:rPr lang="en-US" sz="2400" dirty="0"/>
              <a:t>CS44 Data Communication and Networking</a:t>
            </a:r>
          </a:p>
        </p:txBody>
      </p:sp>
    </p:spTree>
    <p:extLst>
      <p:ext uri="{BB962C8B-B14F-4D97-AF65-F5344CB8AC3E}">
        <p14:creationId xmlns:p14="http://schemas.microsoft.com/office/powerpoint/2010/main" val="40663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rPr>
              <a:t>Byte stuffing and </a:t>
            </a:r>
            <a:r>
              <a:rPr lang="en-US" dirty="0" err="1">
                <a:latin typeface="Times New Roman" pitchFamily="18" charset="0"/>
              </a:rPr>
              <a:t>unstuffing</a:t>
            </a:r>
            <a:endParaRPr lang="en-US" dirty="0"/>
          </a:p>
        </p:txBody>
      </p:sp>
      <p:sp>
        <p:nvSpPr>
          <p:cNvPr id="3" name="Content Placeholder 2"/>
          <p:cNvSpPr>
            <a:spLocks noGrp="1"/>
          </p:cNvSpPr>
          <p:nvPr>
            <p:ph idx="1"/>
          </p:nvPr>
        </p:nvSpPr>
        <p:spPr>
          <a:xfrm>
            <a:off x="152400" y="5410200"/>
            <a:ext cx="8780444" cy="916094"/>
          </a:xfrm>
        </p:spPr>
        <p:txBody>
          <a:bodyPr>
            <a:normAutofit fontScale="85000" lnSpcReduction="20000"/>
          </a:bodyPr>
          <a:lstStyle/>
          <a:p>
            <a:r>
              <a:rPr lang="en-US" dirty="0"/>
              <a:t>The universal coding systems in use today, such as Unicode, have 16-bit and 32-bit characters that conflict with 8-bit characters</a:t>
            </a:r>
          </a:p>
          <a:p>
            <a:pPr lvl="1"/>
            <a:r>
              <a:rPr lang="en-US" dirty="0"/>
              <a:t>bit-oriented protocols</a:t>
            </a:r>
          </a:p>
        </p:txBody>
      </p:sp>
      <p:pic>
        <p:nvPicPr>
          <p:cNvPr id="4" name="Picture 6"/>
          <p:cNvPicPr>
            <a:picLocks noChangeAspect="1" noChangeArrowheads="1"/>
          </p:cNvPicPr>
          <p:nvPr/>
        </p:nvPicPr>
        <p:blipFill>
          <a:blip r:embed="rId2"/>
          <a:srcRect/>
          <a:stretch>
            <a:fillRect/>
          </a:stretch>
        </p:blipFill>
        <p:spPr bwMode="auto">
          <a:xfrm>
            <a:off x="762000" y="1143000"/>
            <a:ext cx="7331075" cy="4064000"/>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0" dirty="0"/>
              <a:t>CSMA/CD - </a:t>
            </a:r>
            <a:r>
              <a:rPr lang="en-US" sz="4400" b="0" dirty="0"/>
              <a:t>Collision and abortion </a:t>
            </a:r>
            <a:endParaRPr lang="en-IN" sz="4400" b="0" dirty="0"/>
          </a:p>
        </p:txBody>
      </p:sp>
      <p:sp>
        <p:nvSpPr>
          <p:cNvPr id="3" name="Content Placeholder 2"/>
          <p:cNvSpPr>
            <a:spLocks noGrp="1"/>
          </p:cNvSpPr>
          <p:nvPr>
            <p:ph idx="1"/>
          </p:nvPr>
        </p:nvSpPr>
        <p:spPr/>
        <p:txBody>
          <a:bodyPr/>
          <a:lstStyle/>
          <a:p>
            <a:endParaRPr lang="en-IN"/>
          </a:p>
        </p:txBody>
      </p:sp>
      <p:pic>
        <p:nvPicPr>
          <p:cNvPr id="4" name="Picture 7"/>
          <p:cNvPicPr>
            <a:picLocks noChangeAspect="1" noChangeArrowheads="1"/>
          </p:cNvPicPr>
          <p:nvPr/>
        </p:nvPicPr>
        <p:blipFill>
          <a:blip r:embed="rId2"/>
          <a:srcRect/>
          <a:stretch>
            <a:fillRect/>
          </a:stretch>
        </p:blipFill>
        <p:spPr bwMode="auto">
          <a:xfrm>
            <a:off x="149225" y="2767013"/>
            <a:ext cx="8994775" cy="2947987"/>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0" dirty="0"/>
              <a:t>CSMA/CD  -</a:t>
            </a:r>
            <a:r>
              <a:rPr lang="en-IN" sz="4400" b="0" i="1" dirty="0"/>
              <a:t>Minimum Frame Size</a:t>
            </a:r>
            <a:endParaRPr lang="en-IN" sz="4400" b="0" dirty="0"/>
          </a:p>
        </p:txBody>
      </p:sp>
      <p:sp>
        <p:nvSpPr>
          <p:cNvPr id="3" name="Content Placeholder 2"/>
          <p:cNvSpPr>
            <a:spLocks noGrp="1"/>
          </p:cNvSpPr>
          <p:nvPr>
            <p:ph idx="1"/>
          </p:nvPr>
        </p:nvSpPr>
        <p:spPr/>
        <p:txBody>
          <a:bodyPr>
            <a:normAutofit fontScale="92500" lnSpcReduction="10000"/>
          </a:bodyPr>
          <a:lstStyle/>
          <a:p>
            <a:r>
              <a:rPr lang="en-IN" dirty="0"/>
              <a:t>Need a restriction on the frame size</a:t>
            </a:r>
          </a:p>
          <a:p>
            <a:r>
              <a:rPr lang="en-IN" dirty="0"/>
              <a:t>Before sending the last bit of the frame, the sending station must detect a collision, if any, and abort the transmission</a:t>
            </a:r>
          </a:p>
          <a:p>
            <a:pPr lvl="1"/>
            <a:r>
              <a:rPr lang="en-IN" dirty="0"/>
              <a:t>because the station, once the entire frame is sent, does not keep a copy of the frame and does not monitor the line for collision detection</a:t>
            </a:r>
          </a:p>
          <a:p>
            <a:pPr lvl="1"/>
            <a:r>
              <a:rPr lang="en-IN" dirty="0"/>
              <a:t>The frame transmission time </a:t>
            </a:r>
            <a:r>
              <a:rPr lang="en-IN" i="1" dirty="0" err="1"/>
              <a:t>T</a:t>
            </a:r>
            <a:r>
              <a:rPr lang="en-IN" sz="2000" i="1" baseline="-25000" dirty="0" err="1"/>
              <a:t>fr</a:t>
            </a:r>
            <a:r>
              <a:rPr lang="en-IN" sz="2000" i="1" dirty="0"/>
              <a:t> </a:t>
            </a:r>
            <a:r>
              <a:rPr lang="en-IN" i="1" dirty="0"/>
              <a:t>must be at least two times the maximum propagation time </a:t>
            </a:r>
            <a:r>
              <a:rPr lang="en-IN" i="1" dirty="0" err="1"/>
              <a:t>T</a:t>
            </a:r>
            <a:r>
              <a:rPr lang="en-IN" sz="2000" i="1" dirty="0" err="1"/>
              <a:t>p</a:t>
            </a:r>
            <a:endParaRPr lang="en-IN" i="1" dirty="0"/>
          </a:p>
          <a:p>
            <a:pPr lvl="1"/>
            <a:r>
              <a:rPr lang="en-IN" dirty="0"/>
              <a:t>Worst-case scenario. If the two stations involved in a collision are the maximum distance apart, the signal from the first takes time </a:t>
            </a:r>
            <a:r>
              <a:rPr lang="en-IN" i="1" dirty="0" err="1"/>
              <a:t>T</a:t>
            </a:r>
            <a:r>
              <a:rPr lang="en-IN" sz="2000" i="1" dirty="0" err="1"/>
              <a:t>p</a:t>
            </a:r>
            <a:r>
              <a:rPr lang="en-IN" sz="2000" i="1" dirty="0"/>
              <a:t> </a:t>
            </a:r>
            <a:r>
              <a:rPr lang="en-IN" i="1" dirty="0"/>
              <a:t>to reach </a:t>
            </a:r>
            <a:r>
              <a:rPr lang="en-IN" dirty="0"/>
              <a:t>the second, and the effect of the collision takes another time </a:t>
            </a:r>
            <a:r>
              <a:rPr lang="en-IN" i="1" dirty="0"/>
              <a:t>T</a:t>
            </a:r>
            <a:r>
              <a:rPr lang="en-IN" sz="2000" i="1" dirty="0"/>
              <a:t>P </a:t>
            </a:r>
            <a:r>
              <a:rPr lang="en-IN" i="1" dirty="0"/>
              <a:t>to reach the first</a:t>
            </a:r>
          </a:p>
          <a:p>
            <a:pPr lvl="1"/>
            <a:r>
              <a:rPr lang="en-IN" i="1" dirty="0"/>
              <a:t>So the </a:t>
            </a:r>
            <a:r>
              <a:rPr lang="en-IN" dirty="0"/>
              <a:t>requirement is that the first station must still be transmitting after 2</a:t>
            </a:r>
            <a:r>
              <a:rPr lang="en-IN" i="1" dirty="0"/>
              <a:t>T</a:t>
            </a:r>
            <a:r>
              <a:rPr lang="en-IN" sz="2000" i="1" dirty="0"/>
              <a:t>p</a:t>
            </a:r>
            <a:endParaRPr lang="en-IN"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CSMA/CD Example</a:t>
            </a:r>
          </a:p>
        </p:txBody>
      </p:sp>
      <p:sp>
        <p:nvSpPr>
          <p:cNvPr id="3" name="Content Placeholder 2"/>
          <p:cNvSpPr>
            <a:spLocks noGrp="1"/>
          </p:cNvSpPr>
          <p:nvPr>
            <p:ph idx="1"/>
          </p:nvPr>
        </p:nvSpPr>
        <p:spPr/>
        <p:txBody>
          <a:bodyPr>
            <a:normAutofit lnSpcReduction="10000"/>
          </a:bodyPr>
          <a:lstStyle/>
          <a:p>
            <a:r>
              <a:rPr lang="en-IN" dirty="0"/>
              <a:t>A network using CSMA/CD has a bandwidth of 10 Mbps</a:t>
            </a:r>
          </a:p>
          <a:p>
            <a:r>
              <a:rPr lang="en-IN" dirty="0"/>
              <a:t>If the maximum propagation time (including the delays in the devices and ignoring the time needed to send a jamming signal is 25.6 </a:t>
            </a:r>
            <a:r>
              <a:rPr lang="en-IN" dirty="0" err="1"/>
              <a:t>μs</a:t>
            </a:r>
            <a:r>
              <a:rPr lang="en-IN" dirty="0"/>
              <a:t>, what is the minimum size of the frame?</a:t>
            </a:r>
          </a:p>
          <a:p>
            <a:r>
              <a:rPr lang="en-IN" b="1" dirty="0"/>
              <a:t>Solution</a:t>
            </a:r>
          </a:p>
          <a:p>
            <a:pPr lvl="1"/>
            <a:r>
              <a:rPr lang="en-IN" dirty="0"/>
              <a:t>The minimum frame transmission time is </a:t>
            </a:r>
            <a:r>
              <a:rPr lang="en-IN" i="1" dirty="0" err="1"/>
              <a:t>T</a:t>
            </a:r>
            <a:r>
              <a:rPr lang="en-IN" i="1" baseline="-25000" dirty="0" err="1"/>
              <a:t>fr</a:t>
            </a:r>
            <a:r>
              <a:rPr lang="en-IN" i="1" dirty="0"/>
              <a:t> = 2 × </a:t>
            </a:r>
            <a:r>
              <a:rPr lang="en-IN" i="1" dirty="0" err="1"/>
              <a:t>Tp</a:t>
            </a:r>
            <a:r>
              <a:rPr lang="en-IN" i="1" dirty="0"/>
              <a:t> = 51.2 </a:t>
            </a:r>
            <a:r>
              <a:rPr lang="en-IN" i="1" dirty="0" err="1"/>
              <a:t>μs</a:t>
            </a:r>
            <a:endParaRPr lang="en-IN" i="1" dirty="0"/>
          </a:p>
          <a:p>
            <a:pPr lvl="1"/>
            <a:r>
              <a:rPr lang="en-IN" i="1" dirty="0"/>
              <a:t>The worst case, a </a:t>
            </a:r>
            <a:r>
              <a:rPr lang="en-IN" dirty="0"/>
              <a:t>station needs to transmit for a period of 51.2 </a:t>
            </a:r>
            <a:r>
              <a:rPr lang="en-IN" dirty="0" err="1"/>
              <a:t>μs</a:t>
            </a:r>
            <a:r>
              <a:rPr lang="en-IN" dirty="0"/>
              <a:t> to detect the collision</a:t>
            </a:r>
          </a:p>
          <a:p>
            <a:pPr lvl="1"/>
            <a:r>
              <a:rPr lang="en-IN" dirty="0"/>
              <a:t>The minimum size of the frame is 10 Mbps × 51.2 </a:t>
            </a:r>
            <a:r>
              <a:rPr lang="en-IN" dirty="0" err="1"/>
              <a:t>μs</a:t>
            </a:r>
            <a:r>
              <a:rPr lang="en-IN" dirty="0"/>
              <a:t> = 512 bits or 64 bytes</a:t>
            </a:r>
          </a:p>
          <a:p>
            <a:pPr lvl="2"/>
            <a:r>
              <a:rPr lang="en-IN" dirty="0"/>
              <a:t>This is actually the minimum size of the frame for Standard Ethernet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Flow diagram for CSMA/CD</a:t>
            </a:r>
          </a:p>
        </p:txBody>
      </p:sp>
      <p:sp>
        <p:nvSpPr>
          <p:cNvPr id="3" name="Content Placeholder 2"/>
          <p:cNvSpPr>
            <a:spLocks noGrp="1"/>
          </p:cNvSpPr>
          <p:nvPr>
            <p:ph idx="1"/>
          </p:nvPr>
        </p:nvSpPr>
        <p:spPr/>
        <p:txBody>
          <a:bodyPr/>
          <a:lstStyle/>
          <a:p>
            <a:endParaRPr lang="en-IN" dirty="0"/>
          </a:p>
        </p:txBody>
      </p:sp>
      <p:pic>
        <p:nvPicPr>
          <p:cNvPr id="4" name="Picture 7"/>
          <p:cNvPicPr>
            <a:picLocks noChangeAspect="1" noChangeArrowheads="1"/>
          </p:cNvPicPr>
          <p:nvPr/>
        </p:nvPicPr>
        <p:blipFill>
          <a:blip r:embed="rId2"/>
          <a:srcRect/>
          <a:stretch>
            <a:fillRect/>
          </a:stretch>
        </p:blipFill>
        <p:spPr bwMode="auto">
          <a:xfrm>
            <a:off x="838200" y="1241425"/>
            <a:ext cx="6769638" cy="5464175"/>
          </a:xfrm>
          <a:prstGeom prst="rect">
            <a:avLst/>
          </a:prstGeom>
          <a:noFill/>
          <a:ln w="9525">
            <a:noFill/>
            <a:miter lim="800000"/>
            <a:headEnd/>
            <a:tailEnd/>
          </a:ln>
          <a:effec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Flow diagram for CSMA/CD</a:t>
            </a:r>
          </a:p>
        </p:txBody>
      </p:sp>
      <p:sp>
        <p:nvSpPr>
          <p:cNvPr id="3" name="Content Placeholder 2"/>
          <p:cNvSpPr>
            <a:spLocks noGrp="1"/>
          </p:cNvSpPr>
          <p:nvPr>
            <p:ph idx="1"/>
          </p:nvPr>
        </p:nvSpPr>
        <p:spPr/>
        <p:txBody>
          <a:bodyPr>
            <a:normAutofit fontScale="92500" lnSpcReduction="10000"/>
          </a:bodyPr>
          <a:lstStyle/>
          <a:p>
            <a:r>
              <a:rPr lang="en-IN" dirty="0"/>
              <a:t>Similar to the one for the ALOHA protocol with 3-differences</a:t>
            </a:r>
          </a:p>
          <a:p>
            <a:pPr lvl="1"/>
            <a:r>
              <a:rPr lang="en-IN" dirty="0"/>
              <a:t>addition of the persistence process - sense the channel before start sending the frame by using one of the persistence processes (</a:t>
            </a:r>
            <a:r>
              <a:rPr lang="en-IN" dirty="0" err="1"/>
              <a:t>nonpersistent</a:t>
            </a:r>
            <a:r>
              <a:rPr lang="en-IN" dirty="0"/>
              <a:t>, 1-persistent, or </a:t>
            </a:r>
            <a:r>
              <a:rPr lang="en-IN" i="1" dirty="0"/>
              <a:t>p-persistent)</a:t>
            </a:r>
            <a:endParaRPr lang="en-IN" dirty="0"/>
          </a:p>
          <a:p>
            <a:pPr lvl="1"/>
            <a:r>
              <a:rPr lang="en-IN" dirty="0"/>
              <a:t>frame transmission </a:t>
            </a:r>
          </a:p>
          <a:p>
            <a:pPr lvl="2"/>
            <a:r>
              <a:rPr lang="en-IN" dirty="0"/>
              <a:t>In ALOHA, first transmit the entire frame and then wait for an acknowledgment</a:t>
            </a:r>
          </a:p>
          <a:p>
            <a:pPr lvl="2"/>
            <a:r>
              <a:rPr lang="en-IN" dirty="0"/>
              <a:t>In CSMA/CD, transmission and collision detection are continuous processes ( shown as a loop) </a:t>
            </a:r>
          </a:p>
          <a:p>
            <a:pPr lvl="3"/>
            <a:r>
              <a:rPr lang="en-IN" dirty="0"/>
              <a:t>constantly monitor in order to detect one of two conditions to stop transmission </a:t>
            </a:r>
          </a:p>
          <a:p>
            <a:pPr lvl="4"/>
            <a:r>
              <a:rPr lang="en-IN" dirty="0"/>
              <a:t>either transmission is finished or</a:t>
            </a:r>
          </a:p>
          <a:p>
            <a:pPr lvl="4"/>
            <a:r>
              <a:rPr lang="en-IN" dirty="0"/>
              <a:t>a collision is detected</a:t>
            </a:r>
          </a:p>
          <a:p>
            <a:pPr lvl="3"/>
            <a:r>
              <a:rPr lang="en-IN" dirty="0"/>
              <a:t>On loop exit, if a collision has not been detected, it means that transmission is complete; the entire frame is transmitted. Otherwise, a collision has occurred</a:t>
            </a:r>
          </a:p>
          <a:p>
            <a:pPr lvl="1"/>
            <a:r>
              <a:rPr lang="en-IN" dirty="0"/>
              <a:t>Sending of a short </a:t>
            </a:r>
            <a:r>
              <a:rPr lang="en-IN" b="1" dirty="0"/>
              <a:t>jamming signal to make sure that all </a:t>
            </a:r>
            <a:r>
              <a:rPr lang="en-IN" dirty="0"/>
              <a:t>other stations become aware of the collision</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CSMA/CD - </a:t>
            </a:r>
            <a:r>
              <a:rPr lang="en-IN" i="1" dirty="0"/>
              <a:t>Energy Level</a:t>
            </a:r>
            <a:endParaRPr lang="en-IN" dirty="0"/>
          </a:p>
        </p:txBody>
      </p:sp>
      <p:sp>
        <p:nvSpPr>
          <p:cNvPr id="3" name="Content Placeholder 2"/>
          <p:cNvSpPr>
            <a:spLocks noGrp="1"/>
          </p:cNvSpPr>
          <p:nvPr>
            <p:ph idx="1"/>
          </p:nvPr>
        </p:nvSpPr>
        <p:spPr>
          <a:xfrm>
            <a:off x="198303" y="1345139"/>
            <a:ext cx="8780444" cy="3379261"/>
          </a:xfrm>
        </p:spPr>
        <p:txBody>
          <a:bodyPr>
            <a:normAutofit lnSpcReduction="10000"/>
          </a:bodyPr>
          <a:lstStyle/>
          <a:p>
            <a:r>
              <a:rPr lang="en-IN" dirty="0"/>
              <a:t>The level of energy in a channel can have three values: </a:t>
            </a:r>
          </a:p>
          <a:p>
            <a:pPr lvl="1"/>
            <a:r>
              <a:rPr lang="en-IN" dirty="0"/>
              <a:t>Zero - the channel is idle</a:t>
            </a:r>
          </a:p>
          <a:p>
            <a:pPr lvl="1"/>
            <a:r>
              <a:rPr lang="en-IN" dirty="0"/>
              <a:t>Normal - station has successfully captured the channel and is sending its frame </a:t>
            </a:r>
          </a:p>
          <a:p>
            <a:pPr lvl="1"/>
            <a:r>
              <a:rPr lang="en-IN" dirty="0"/>
              <a:t>Abnormal –there is a collision and the level of the energy is twice the normal level</a:t>
            </a:r>
          </a:p>
          <a:p>
            <a:r>
              <a:rPr lang="en-IN" dirty="0"/>
              <a:t>A station that has a frame to send or is sending a frame needs to monitor the energy level to determine if the channel is idle, busy, or in collision mode</a:t>
            </a:r>
          </a:p>
        </p:txBody>
      </p:sp>
      <p:pic>
        <p:nvPicPr>
          <p:cNvPr id="5122" name="Picture 2"/>
          <p:cNvPicPr>
            <a:picLocks noChangeAspect="1" noChangeArrowheads="1"/>
          </p:cNvPicPr>
          <p:nvPr/>
        </p:nvPicPr>
        <p:blipFill>
          <a:blip r:embed="rId2"/>
          <a:srcRect/>
          <a:stretch>
            <a:fillRect/>
          </a:stretch>
        </p:blipFill>
        <p:spPr bwMode="auto">
          <a:xfrm>
            <a:off x="992841" y="4648200"/>
            <a:ext cx="5788959" cy="160020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3" y="152400"/>
            <a:ext cx="8780443" cy="1143000"/>
          </a:xfrm>
        </p:spPr>
        <p:txBody>
          <a:bodyPr>
            <a:noAutofit/>
          </a:bodyPr>
          <a:lstStyle/>
          <a:p>
            <a:r>
              <a:rPr lang="en-IN" sz="4000" b="0" dirty="0"/>
              <a:t>Carrier sense multiple access with collision avoidance - CSMA/CA</a:t>
            </a:r>
          </a:p>
        </p:txBody>
      </p:sp>
      <p:sp>
        <p:nvSpPr>
          <p:cNvPr id="3" name="Content Placeholder 2"/>
          <p:cNvSpPr>
            <a:spLocks noGrp="1"/>
          </p:cNvSpPr>
          <p:nvPr>
            <p:ph idx="1"/>
          </p:nvPr>
        </p:nvSpPr>
        <p:spPr>
          <a:xfrm>
            <a:off x="76200" y="1345139"/>
            <a:ext cx="3992697" cy="4523955"/>
          </a:xfrm>
        </p:spPr>
        <p:txBody>
          <a:bodyPr>
            <a:normAutofit/>
          </a:bodyPr>
          <a:lstStyle/>
          <a:p>
            <a:r>
              <a:rPr lang="en-IN" b="1" dirty="0"/>
              <a:t>Invented </a:t>
            </a:r>
            <a:r>
              <a:rPr lang="en-IN" dirty="0"/>
              <a:t>for wireless networks</a:t>
            </a:r>
          </a:p>
          <a:p>
            <a:r>
              <a:rPr lang="en-IN" dirty="0"/>
              <a:t>Collisions are avoided through the use of CSMA/CA’s three strategies:</a:t>
            </a:r>
          </a:p>
          <a:p>
            <a:pPr lvl="1"/>
            <a:r>
              <a:rPr lang="en-IN" dirty="0"/>
              <a:t>the </a:t>
            </a:r>
            <a:r>
              <a:rPr lang="en-IN" dirty="0" err="1"/>
              <a:t>interframe</a:t>
            </a:r>
            <a:r>
              <a:rPr lang="en-IN" dirty="0"/>
              <a:t> space</a:t>
            </a:r>
          </a:p>
          <a:p>
            <a:pPr lvl="1"/>
            <a:r>
              <a:rPr lang="en-IN" dirty="0"/>
              <a:t>the contention window</a:t>
            </a:r>
          </a:p>
          <a:p>
            <a:pPr lvl="1"/>
            <a:r>
              <a:rPr lang="en-IN" dirty="0"/>
              <a:t>acknowledgments</a:t>
            </a:r>
          </a:p>
        </p:txBody>
      </p:sp>
      <p:pic>
        <p:nvPicPr>
          <p:cNvPr id="6146" name="Picture 2"/>
          <p:cNvPicPr>
            <a:picLocks noChangeAspect="1" noChangeArrowheads="1"/>
          </p:cNvPicPr>
          <p:nvPr/>
        </p:nvPicPr>
        <p:blipFill>
          <a:blip r:embed="rId2"/>
          <a:srcRect/>
          <a:stretch>
            <a:fillRect/>
          </a:stretch>
        </p:blipFill>
        <p:spPr bwMode="auto">
          <a:xfrm>
            <a:off x="3733800" y="1219201"/>
            <a:ext cx="5335398" cy="5486400"/>
          </a:xfrm>
          <a:prstGeom prst="rect">
            <a:avLst/>
          </a:prstGeom>
          <a:noFill/>
          <a:ln w="9525">
            <a:noFill/>
            <a:miter lim="800000"/>
            <a:headEnd/>
            <a:tailEnd/>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0" dirty="0"/>
              <a:t>CSMA/CA- </a:t>
            </a:r>
            <a:r>
              <a:rPr lang="en-IN" sz="4400" b="0" i="1" dirty="0" err="1"/>
              <a:t>Interframe</a:t>
            </a:r>
            <a:r>
              <a:rPr lang="en-IN" sz="4400" b="0" i="1" dirty="0"/>
              <a:t> Space (IFS)</a:t>
            </a:r>
            <a:endParaRPr lang="en-IN" sz="4400" b="0" dirty="0"/>
          </a:p>
        </p:txBody>
      </p:sp>
      <p:sp>
        <p:nvSpPr>
          <p:cNvPr id="3" name="Content Placeholder 2"/>
          <p:cNvSpPr>
            <a:spLocks noGrp="1"/>
          </p:cNvSpPr>
          <p:nvPr>
            <p:ph idx="1"/>
          </p:nvPr>
        </p:nvSpPr>
        <p:spPr/>
        <p:txBody>
          <a:bodyPr>
            <a:normAutofit fontScale="92500" lnSpcReduction="20000"/>
          </a:bodyPr>
          <a:lstStyle/>
          <a:p>
            <a:r>
              <a:rPr lang="en-IN" i="1" dirty="0"/>
              <a:t>Avoids collisions by deferring transmission even </a:t>
            </a:r>
            <a:r>
              <a:rPr lang="en-IN" dirty="0"/>
              <a:t>if the channel is found idle</a:t>
            </a:r>
          </a:p>
          <a:p>
            <a:r>
              <a:rPr lang="en-IN" dirty="0"/>
              <a:t>When an idle channel is found, the station waits for a period of </a:t>
            </a:r>
            <a:r>
              <a:rPr lang="en-IN" i="1" dirty="0"/>
              <a:t>IFS </a:t>
            </a:r>
            <a:r>
              <a:rPr lang="en-IN" dirty="0"/>
              <a:t>time </a:t>
            </a:r>
          </a:p>
          <a:p>
            <a:r>
              <a:rPr lang="en-IN" dirty="0"/>
              <a:t>IFS time allows the front of the transmitted signal by the distant station to reach this station</a:t>
            </a:r>
          </a:p>
          <a:p>
            <a:r>
              <a:rPr lang="en-IN" dirty="0"/>
              <a:t>After waiting an IFS time, if the channel is still idle, the station can send, but it still needs to wait a time equal to the contention window</a:t>
            </a:r>
          </a:p>
          <a:p>
            <a:r>
              <a:rPr lang="en-IN" dirty="0"/>
              <a:t>The IFS variable can also be used to prioritize stations or frame types</a:t>
            </a:r>
          </a:p>
          <a:p>
            <a:pPr lvl="1"/>
            <a:r>
              <a:rPr lang="en-IN" dirty="0"/>
              <a:t>For example, a station that is assigned a shorter IFS has a higher priority</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dirty="0"/>
              <a:t>CSMA/CA - </a:t>
            </a:r>
            <a:r>
              <a:rPr lang="en-IN" sz="4400" i="1" dirty="0"/>
              <a:t>Contention Window</a:t>
            </a:r>
            <a:endParaRPr lang="en-IN" sz="4400" dirty="0"/>
          </a:p>
        </p:txBody>
      </p:sp>
      <p:sp>
        <p:nvSpPr>
          <p:cNvPr id="5" name="Content Placeholder 4"/>
          <p:cNvSpPr>
            <a:spLocks noGrp="1"/>
          </p:cNvSpPr>
          <p:nvPr>
            <p:ph idx="1"/>
          </p:nvPr>
        </p:nvSpPr>
        <p:spPr/>
        <p:txBody>
          <a:bodyPr>
            <a:normAutofit fontScale="77500" lnSpcReduction="20000"/>
          </a:bodyPr>
          <a:lstStyle/>
          <a:p>
            <a:r>
              <a:rPr lang="en-IN" b="1" i="1" dirty="0"/>
              <a:t>An amount of time divided into </a:t>
            </a:r>
            <a:r>
              <a:rPr lang="en-IN" dirty="0"/>
              <a:t>slots</a:t>
            </a:r>
          </a:p>
          <a:p>
            <a:r>
              <a:rPr lang="en-IN" dirty="0"/>
              <a:t>A station that is ready to send chooses a random number of slots as its wait time</a:t>
            </a:r>
          </a:p>
          <a:p>
            <a:r>
              <a:rPr lang="en-IN" dirty="0"/>
              <a:t>The number of slots in the window changes according to the binary exponential </a:t>
            </a:r>
            <a:r>
              <a:rPr lang="en-IN" dirty="0" err="1"/>
              <a:t>backoff</a:t>
            </a:r>
            <a:r>
              <a:rPr lang="en-IN" dirty="0"/>
              <a:t> strategy</a:t>
            </a:r>
          </a:p>
          <a:p>
            <a:pPr lvl="1"/>
            <a:r>
              <a:rPr lang="en-IN" dirty="0"/>
              <a:t>It is set to one slot the first time and then doubles each time the station cannot detect an idle channel after the IFS time</a:t>
            </a:r>
          </a:p>
          <a:p>
            <a:pPr lvl="1"/>
            <a:r>
              <a:rPr lang="en-IN" dirty="0"/>
              <a:t>Very similar to the </a:t>
            </a:r>
            <a:r>
              <a:rPr lang="en-IN" i="1" dirty="0"/>
              <a:t>p-persistent method except that a random outcome defines the </a:t>
            </a:r>
            <a:r>
              <a:rPr lang="en-IN" dirty="0"/>
              <a:t>number of slots taken by the waiting station</a:t>
            </a:r>
          </a:p>
          <a:p>
            <a:r>
              <a:rPr lang="en-IN" dirty="0"/>
              <a:t>The station needs to sense the channel after each time slot</a:t>
            </a:r>
          </a:p>
          <a:p>
            <a:r>
              <a:rPr lang="en-IN" dirty="0"/>
              <a:t>However, if the station finds the channel busy, it does not restart the process; it just stops the timer and restarts it when the channel is sensed as idle</a:t>
            </a:r>
          </a:p>
          <a:p>
            <a:r>
              <a:rPr lang="en-IN" dirty="0"/>
              <a:t>This gives priority to the station with the longest waiting time</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CSMA/CA - </a:t>
            </a:r>
            <a:r>
              <a:rPr lang="en-US" dirty="0"/>
              <a:t>Timing </a:t>
            </a:r>
            <a:endParaRPr lang="en-IN" dirty="0"/>
          </a:p>
        </p:txBody>
      </p:sp>
      <p:sp>
        <p:nvSpPr>
          <p:cNvPr id="3" name="Content Placeholder 2"/>
          <p:cNvSpPr>
            <a:spLocks noGrp="1"/>
          </p:cNvSpPr>
          <p:nvPr>
            <p:ph idx="1"/>
          </p:nvPr>
        </p:nvSpPr>
        <p:spPr/>
        <p:txBody>
          <a:bodyPr/>
          <a:lstStyle/>
          <a:p>
            <a:endParaRPr lang="en-IN"/>
          </a:p>
        </p:txBody>
      </p:sp>
      <p:pic>
        <p:nvPicPr>
          <p:cNvPr id="4" name="Picture 7"/>
          <p:cNvPicPr>
            <a:picLocks noChangeAspect="1" noChangeArrowheads="1"/>
          </p:cNvPicPr>
          <p:nvPr/>
        </p:nvPicPr>
        <p:blipFill>
          <a:blip r:embed="rId2"/>
          <a:srcRect/>
          <a:stretch>
            <a:fillRect/>
          </a:stretch>
        </p:blipFill>
        <p:spPr bwMode="auto">
          <a:xfrm>
            <a:off x="252413" y="2438400"/>
            <a:ext cx="8510587" cy="1944688"/>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Bit-Oriented Framing</a:t>
            </a:r>
          </a:p>
        </p:txBody>
      </p:sp>
      <p:sp>
        <p:nvSpPr>
          <p:cNvPr id="3" name="Content Placeholder 2"/>
          <p:cNvSpPr>
            <a:spLocks noGrp="1"/>
          </p:cNvSpPr>
          <p:nvPr>
            <p:ph idx="1"/>
          </p:nvPr>
        </p:nvSpPr>
        <p:spPr/>
        <p:txBody>
          <a:bodyPr/>
          <a:lstStyle/>
          <a:p>
            <a:r>
              <a:rPr lang="en-US" dirty="0"/>
              <a:t>Data section of a frame is a sequence of bits to be interpreted by the upper layer as text, graphic, audio, video, and so on</a:t>
            </a:r>
          </a:p>
          <a:p>
            <a:r>
              <a:rPr lang="en-US" dirty="0"/>
              <a:t>In addition to headers (and possible trailers), need a delimiter to separate one frame from the other</a:t>
            </a:r>
          </a:p>
          <a:p>
            <a:pPr lvl="1"/>
            <a:r>
              <a:rPr lang="en-US" dirty="0"/>
              <a:t>Most protocols use a special 8-bit pattern flag, 01111110, as the delimiter to define the beginning and the end of the frame</a:t>
            </a:r>
          </a:p>
        </p:txBody>
      </p:sp>
      <p:pic>
        <p:nvPicPr>
          <p:cNvPr id="4" name="Picture 6"/>
          <p:cNvPicPr>
            <a:picLocks noChangeAspect="1" noChangeArrowheads="1"/>
          </p:cNvPicPr>
          <p:nvPr/>
        </p:nvPicPr>
        <p:blipFill>
          <a:blip r:embed="rId2"/>
          <a:srcRect/>
          <a:stretch>
            <a:fillRect/>
          </a:stretch>
        </p:blipFill>
        <p:spPr bwMode="auto">
          <a:xfrm>
            <a:off x="609600" y="4572000"/>
            <a:ext cx="6800850" cy="1260475"/>
          </a:xfrm>
          <a:prstGeom prst="rect">
            <a:avLst/>
          </a:prstGeom>
          <a:noFill/>
          <a:ln w="9525">
            <a:noFill/>
            <a:miter lim="800000"/>
            <a:headEnd/>
            <a:tailEnd/>
          </a:ln>
          <a:effec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b="0" dirty="0"/>
              <a:t>CSMA/CA - </a:t>
            </a:r>
            <a:r>
              <a:rPr lang="en-IN" sz="4800" b="0" i="1" dirty="0"/>
              <a:t>Acknowledgment</a:t>
            </a:r>
            <a:endParaRPr lang="en-IN" sz="4800" b="0" dirty="0"/>
          </a:p>
        </p:txBody>
      </p:sp>
      <p:sp>
        <p:nvSpPr>
          <p:cNvPr id="3" name="Content Placeholder 2"/>
          <p:cNvSpPr>
            <a:spLocks noGrp="1"/>
          </p:cNvSpPr>
          <p:nvPr>
            <p:ph idx="1"/>
          </p:nvPr>
        </p:nvSpPr>
        <p:spPr/>
        <p:txBody>
          <a:bodyPr/>
          <a:lstStyle/>
          <a:p>
            <a:r>
              <a:rPr lang="en-IN" dirty="0"/>
              <a:t>With all these precautions, there still may be a collision resulting in destroyed data</a:t>
            </a:r>
          </a:p>
          <a:p>
            <a:r>
              <a:rPr lang="en-IN" dirty="0"/>
              <a:t>In addition, the data may be corrupted during the transmission</a:t>
            </a:r>
          </a:p>
          <a:p>
            <a:r>
              <a:rPr lang="en-IN" dirty="0"/>
              <a:t>The positive acknowledgment and the time-out timer can help guarantee that the receiver has received the frame</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0" dirty="0"/>
              <a:t>CSMA/CA -</a:t>
            </a:r>
            <a:r>
              <a:rPr lang="en-IN" sz="3600" b="0" i="1" dirty="0"/>
              <a:t>Frame Exchange Time Line</a:t>
            </a:r>
            <a:endParaRPr lang="en-IN" sz="3600" b="0" dirty="0"/>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srcRect/>
          <a:stretch>
            <a:fillRect/>
          </a:stretch>
        </p:blipFill>
        <p:spPr bwMode="auto">
          <a:xfrm>
            <a:off x="1676400" y="1752600"/>
            <a:ext cx="5523379" cy="40386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0" dirty="0"/>
              <a:t>CSMA/CA -</a:t>
            </a:r>
            <a:r>
              <a:rPr lang="en-IN" sz="3600" b="0" i="1" dirty="0"/>
              <a:t>Frame Exchange Time Line</a:t>
            </a:r>
            <a:endParaRPr lang="en-IN" sz="3600" b="0" dirty="0"/>
          </a:p>
        </p:txBody>
      </p:sp>
      <p:sp>
        <p:nvSpPr>
          <p:cNvPr id="3" name="Content Placeholder 2"/>
          <p:cNvSpPr>
            <a:spLocks noGrp="1"/>
          </p:cNvSpPr>
          <p:nvPr>
            <p:ph idx="1"/>
          </p:nvPr>
        </p:nvSpPr>
        <p:spPr>
          <a:xfrm>
            <a:off x="198303" y="1345139"/>
            <a:ext cx="8780444" cy="4903261"/>
          </a:xfrm>
        </p:spPr>
        <p:txBody>
          <a:bodyPr>
            <a:normAutofit fontScale="85000" lnSpcReduction="10000"/>
          </a:bodyPr>
          <a:lstStyle/>
          <a:p>
            <a:r>
              <a:rPr lang="en-IN" dirty="0"/>
              <a:t>Exchange of data and control frames in time.</a:t>
            </a:r>
          </a:p>
          <a:p>
            <a:pPr lvl="1">
              <a:buNone/>
            </a:pPr>
            <a:r>
              <a:rPr lang="en-IN" dirty="0"/>
              <a:t>1. Before sending a frame, the source station senses the medium by checking the energy level at the carrier frequency</a:t>
            </a:r>
          </a:p>
          <a:p>
            <a:pPr lvl="1">
              <a:buNone/>
            </a:pPr>
            <a:r>
              <a:rPr lang="en-IN" dirty="0"/>
              <a:t>	a. The channel uses a persistence strategy with </a:t>
            </a:r>
            <a:r>
              <a:rPr lang="en-IN" dirty="0" err="1"/>
              <a:t>backoff</a:t>
            </a:r>
            <a:r>
              <a:rPr lang="en-IN" dirty="0"/>
              <a:t> until the channel is idle</a:t>
            </a:r>
          </a:p>
          <a:p>
            <a:pPr lvl="1">
              <a:buNone/>
            </a:pPr>
            <a:r>
              <a:rPr lang="en-IN" dirty="0"/>
              <a:t>	b. After the station is found to be idle, the station waits for a period of time called the </a:t>
            </a:r>
            <a:r>
              <a:rPr lang="en-IN" i="1" dirty="0"/>
              <a:t>DCF </a:t>
            </a:r>
            <a:r>
              <a:rPr lang="en-IN" i="1" dirty="0" err="1"/>
              <a:t>interframe</a:t>
            </a:r>
            <a:r>
              <a:rPr lang="en-IN" i="1" dirty="0"/>
              <a:t> space (DIFS); then the station sends a control frame called </a:t>
            </a:r>
            <a:r>
              <a:rPr lang="en-IN" dirty="0"/>
              <a:t>the </a:t>
            </a:r>
            <a:r>
              <a:rPr lang="en-IN" i="1" dirty="0"/>
              <a:t>request to send (RTS).</a:t>
            </a:r>
          </a:p>
          <a:p>
            <a:pPr lvl="1">
              <a:buNone/>
            </a:pPr>
            <a:r>
              <a:rPr lang="en-IN" dirty="0"/>
              <a:t>2. After receiving the RTS and waiting a period of time called the </a:t>
            </a:r>
            <a:r>
              <a:rPr lang="en-IN" i="1" dirty="0"/>
              <a:t>short </a:t>
            </a:r>
            <a:r>
              <a:rPr lang="en-IN" i="1" dirty="0" err="1"/>
              <a:t>interframe</a:t>
            </a:r>
            <a:r>
              <a:rPr lang="en-IN" i="1" dirty="0"/>
              <a:t> space (SIFS), the destination station sends a control frame, called the clear to send (CTS), to the source station. This control frame indicates that the destination </a:t>
            </a:r>
            <a:r>
              <a:rPr lang="en-IN" dirty="0"/>
              <a:t>station is ready to receive data.</a:t>
            </a:r>
          </a:p>
          <a:p>
            <a:pPr lvl="1">
              <a:buNone/>
            </a:pPr>
            <a:r>
              <a:rPr lang="en-IN" dirty="0"/>
              <a:t>3. The source station sends data after waiting an amount of time equal to SIFS.</a:t>
            </a:r>
          </a:p>
          <a:p>
            <a:pPr lvl="1">
              <a:buNone/>
            </a:pPr>
            <a:r>
              <a:rPr lang="en-IN" dirty="0"/>
              <a:t>4. The destination station, after waiting an amount of time equal to SIFS, sends an acknowledgment to show that the frame has been received. Acknowledgment is needed in this protocol because the station does not have any means to check for the successful arrival of its data at the destination. On the other hand, the lack of collision is a kind of indication to the source that data have arrived.</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0" dirty="0"/>
              <a:t>CSMA/CA - </a:t>
            </a:r>
            <a:r>
              <a:rPr lang="en-IN" sz="4000" b="0" i="1" dirty="0"/>
              <a:t>Network Allocation Vector</a:t>
            </a:r>
            <a:endParaRPr lang="en-IN" sz="4000" b="0" dirty="0"/>
          </a:p>
        </p:txBody>
      </p:sp>
      <p:sp>
        <p:nvSpPr>
          <p:cNvPr id="3" name="Content Placeholder 2"/>
          <p:cNvSpPr>
            <a:spLocks noGrp="1"/>
          </p:cNvSpPr>
          <p:nvPr>
            <p:ph idx="1"/>
          </p:nvPr>
        </p:nvSpPr>
        <p:spPr/>
        <p:txBody>
          <a:bodyPr>
            <a:normAutofit fontScale="92500" lnSpcReduction="10000"/>
          </a:bodyPr>
          <a:lstStyle/>
          <a:p>
            <a:r>
              <a:rPr lang="en-IN" dirty="0"/>
              <a:t>How do other stations defer sending their data if one station acquires access? </a:t>
            </a:r>
          </a:p>
          <a:p>
            <a:r>
              <a:rPr lang="en-IN" dirty="0"/>
              <a:t>how is the </a:t>
            </a:r>
            <a:r>
              <a:rPr lang="en-IN" i="1" dirty="0"/>
              <a:t>collision avoidance aspect of this protocol accomplished? </a:t>
            </a:r>
          </a:p>
          <a:p>
            <a:r>
              <a:rPr lang="en-IN" i="1" dirty="0"/>
              <a:t>Use key </a:t>
            </a:r>
            <a:r>
              <a:rPr lang="en-IN" dirty="0"/>
              <a:t>feature </a:t>
            </a:r>
            <a:r>
              <a:rPr lang="en-IN" i="1" dirty="0"/>
              <a:t>Network Allocation Vector (NAV): </a:t>
            </a:r>
          </a:p>
          <a:p>
            <a:pPr lvl="1"/>
            <a:r>
              <a:rPr lang="en-IN" dirty="0"/>
              <a:t>When a station sends an RTS frame, it includes the duration of time that it needs to occupy the channel</a:t>
            </a:r>
          </a:p>
          <a:p>
            <a:pPr lvl="1"/>
            <a:r>
              <a:rPr lang="en-IN" dirty="0"/>
              <a:t>The stations that are affected by this transmission create a timer called a </a:t>
            </a:r>
            <a:r>
              <a:rPr lang="en-IN" b="1" dirty="0"/>
              <a:t>network allocation vector (NAV) that shows how much time must pass before </a:t>
            </a:r>
            <a:r>
              <a:rPr lang="en-IN" dirty="0"/>
              <a:t>these stations are allowed to check the channel for idleness</a:t>
            </a:r>
          </a:p>
          <a:p>
            <a:pPr lvl="1"/>
            <a:r>
              <a:rPr lang="en-IN" dirty="0"/>
              <a:t>Each time a station accesses the system and sends an RTS frame, other stations start their NAV</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b="0" dirty="0"/>
              <a:t>CSMA/CA -</a:t>
            </a:r>
            <a:r>
              <a:rPr lang="en-IN" sz="3600" b="0" i="1" dirty="0"/>
              <a:t>Collision During Handshaking</a:t>
            </a:r>
            <a:endParaRPr lang="en-IN" sz="3600" b="0" dirty="0"/>
          </a:p>
        </p:txBody>
      </p:sp>
      <p:sp>
        <p:nvSpPr>
          <p:cNvPr id="3" name="Content Placeholder 2"/>
          <p:cNvSpPr>
            <a:spLocks noGrp="1"/>
          </p:cNvSpPr>
          <p:nvPr>
            <p:ph idx="1"/>
          </p:nvPr>
        </p:nvSpPr>
        <p:spPr>
          <a:xfrm>
            <a:off x="76200" y="1345139"/>
            <a:ext cx="8945697" cy="4523955"/>
          </a:xfrm>
        </p:spPr>
        <p:txBody>
          <a:bodyPr>
            <a:normAutofit lnSpcReduction="10000"/>
          </a:bodyPr>
          <a:lstStyle/>
          <a:p>
            <a:r>
              <a:rPr lang="en-IN" i="1" dirty="0"/>
              <a:t>handshaking period - </a:t>
            </a:r>
            <a:r>
              <a:rPr lang="en-IN" dirty="0"/>
              <a:t>time when RTS or CTS control frames are in transition</a:t>
            </a:r>
            <a:endParaRPr lang="en-IN" i="1" dirty="0"/>
          </a:p>
          <a:p>
            <a:r>
              <a:rPr lang="en-IN" dirty="0"/>
              <a:t>What happens if there is a collision during </a:t>
            </a:r>
            <a:r>
              <a:rPr lang="en-IN" i="1" dirty="0"/>
              <a:t>handshaking period ?</a:t>
            </a:r>
            <a:endParaRPr lang="en-IN" dirty="0"/>
          </a:p>
          <a:p>
            <a:r>
              <a:rPr lang="en-IN" i="1" dirty="0"/>
              <a:t>Indicates two or more stations may try to </a:t>
            </a:r>
            <a:r>
              <a:rPr lang="en-IN" dirty="0"/>
              <a:t>send RTS frames at the same time which may collides</a:t>
            </a:r>
          </a:p>
          <a:p>
            <a:r>
              <a:rPr lang="en-IN" dirty="0"/>
              <a:t>No mechanism for collision detection, the sender assumes there has been a collision if it has not received a CTS frame from the receiver</a:t>
            </a:r>
          </a:p>
          <a:p>
            <a:r>
              <a:rPr lang="en-IN" dirty="0"/>
              <a:t>The </a:t>
            </a:r>
            <a:r>
              <a:rPr lang="en-IN" dirty="0" err="1"/>
              <a:t>backoff</a:t>
            </a:r>
            <a:r>
              <a:rPr lang="en-IN" dirty="0"/>
              <a:t> strategy is employed, and the sender tries again</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0" dirty="0"/>
              <a:t>CSMA/CA - Hidden-Station Problem</a:t>
            </a:r>
          </a:p>
        </p:txBody>
      </p:sp>
      <p:sp>
        <p:nvSpPr>
          <p:cNvPr id="3" name="Content Placeholder 2"/>
          <p:cNvSpPr>
            <a:spLocks noGrp="1"/>
          </p:cNvSpPr>
          <p:nvPr>
            <p:ph idx="1"/>
          </p:nvPr>
        </p:nvSpPr>
        <p:spPr>
          <a:xfrm>
            <a:off x="198303" y="1345139"/>
            <a:ext cx="8780444" cy="2845861"/>
          </a:xfrm>
        </p:spPr>
        <p:txBody>
          <a:bodyPr>
            <a:normAutofit fontScale="92500" lnSpcReduction="20000"/>
          </a:bodyPr>
          <a:lstStyle/>
          <a:p>
            <a:r>
              <a:rPr lang="en-IN" dirty="0"/>
              <a:t>Use of the handshake frames (RTS and CTS)</a:t>
            </a:r>
          </a:p>
          <a:p>
            <a:r>
              <a:rPr lang="en-IN" dirty="0"/>
              <a:t>The RTS message from A reaches B, but not C.</a:t>
            </a:r>
          </a:p>
          <a:p>
            <a:r>
              <a:rPr lang="en-IN" dirty="0"/>
              <a:t>However, because both A and C are within the range of B, the CTS message, which contains the duration of data transmission from B to A, reaches C</a:t>
            </a:r>
          </a:p>
          <a:p>
            <a:r>
              <a:rPr lang="en-IN" dirty="0"/>
              <a:t>Station C knows that some hidden station is using the channel and refrains from transmitting until that duration is over</a:t>
            </a:r>
          </a:p>
        </p:txBody>
      </p:sp>
      <p:pic>
        <p:nvPicPr>
          <p:cNvPr id="4" name="Picture 2"/>
          <p:cNvPicPr>
            <a:picLocks noChangeAspect="1" noChangeArrowheads="1"/>
          </p:cNvPicPr>
          <p:nvPr/>
        </p:nvPicPr>
        <p:blipFill>
          <a:blip r:embed="rId2"/>
          <a:srcRect/>
          <a:stretch>
            <a:fillRect/>
          </a:stretch>
        </p:blipFill>
        <p:spPr bwMode="auto">
          <a:xfrm>
            <a:off x="3048000" y="4343400"/>
            <a:ext cx="2709582" cy="1981200"/>
          </a:xfrm>
          <a:prstGeom prst="rect">
            <a:avLst/>
          </a:prstGeom>
          <a:noFill/>
          <a:ln w="9525">
            <a:noFill/>
            <a:miter lim="800000"/>
            <a:headEnd/>
            <a:tailEnd/>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Controlled access</a:t>
            </a:r>
          </a:p>
        </p:txBody>
      </p:sp>
      <p:sp>
        <p:nvSpPr>
          <p:cNvPr id="3" name="Content Placeholder 2"/>
          <p:cNvSpPr>
            <a:spLocks noGrp="1"/>
          </p:cNvSpPr>
          <p:nvPr>
            <p:ph idx="1"/>
          </p:nvPr>
        </p:nvSpPr>
        <p:spPr/>
        <p:txBody>
          <a:bodyPr>
            <a:normAutofit/>
          </a:bodyPr>
          <a:lstStyle/>
          <a:p>
            <a:r>
              <a:rPr lang="en-IN" b="1" dirty="0"/>
              <a:t>The stations consult one another to find which station has the right </a:t>
            </a:r>
            <a:r>
              <a:rPr lang="en-IN" dirty="0"/>
              <a:t>to send</a:t>
            </a:r>
          </a:p>
          <a:p>
            <a:r>
              <a:rPr lang="en-IN" dirty="0"/>
              <a:t>A station cannot send unless it has been authorized by other stations</a:t>
            </a:r>
          </a:p>
          <a:p>
            <a:r>
              <a:rPr lang="en-IN" dirty="0"/>
              <a:t>Three controlled-access methods</a:t>
            </a:r>
          </a:p>
          <a:p>
            <a:pPr lvl="1"/>
            <a:r>
              <a:rPr lang="en-IN" b="1" dirty="0"/>
              <a:t>Reservation method</a:t>
            </a:r>
          </a:p>
          <a:p>
            <a:pPr lvl="1"/>
            <a:r>
              <a:rPr lang="en-IN" b="1" dirty="0"/>
              <a:t>Polling</a:t>
            </a:r>
          </a:p>
          <a:p>
            <a:pPr lvl="1"/>
            <a:r>
              <a:rPr lang="en-IN" b="1" dirty="0"/>
              <a:t>Token Passing</a:t>
            </a:r>
            <a:endParaRPr lang="en-IN"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Reservation method </a:t>
            </a:r>
          </a:p>
        </p:txBody>
      </p:sp>
      <p:sp>
        <p:nvSpPr>
          <p:cNvPr id="3" name="Content Placeholder 2"/>
          <p:cNvSpPr>
            <a:spLocks noGrp="1"/>
          </p:cNvSpPr>
          <p:nvPr>
            <p:ph idx="1"/>
          </p:nvPr>
        </p:nvSpPr>
        <p:spPr/>
        <p:txBody>
          <a:bodyPr>
            <a:normAutofit fontScale="92500" lnSpcReduction="10000"/>
          </a:bodyPr>
          <a:lstStyle/>
          <a:p>
            <a:r>
              <a:rPr lang="en-IN" b="1" dirty="0"/>
              <a:t>A station needs to make a reservation before sending data</a:t>
            </a:r>
          </a:p>
          <a:p>
            <a:r>
              <a:rPr lang="en-IN" dirty="0"/>
              <a:t>Time is divided into intervals</a:t>
            </a:r>
          </a:p>
          <a:p>
            <a:r>
              <a:rPr lang="en-IN" dirty="0"/>
              <a:t>A reservation frame precedes the data frames sent in each interval.</a:t>
            </a:r>
          </a:p>
          <a:p>
            <a:r>
              <a:rPr lang="en-IN" dirty="0"/>
              <a:t>If there are </a:t>
            </a:r>
            <a:r>
              <a:rPr lang="en-IN" i="1" dirty="0"/>
              <a:t>N stations in the system, there are exactly N reservation mini slots in the </a:t>
            </a:r>
            <a:r>
              <a:rPr lang="en-IN" dirty="0"/>
              <a:t>reservation frame</a:t>
            </a:r>
          </a:p>
          <a:p>
            <a:r>
              <a:rPr lang="en-IN" dirty="0"/>
              <a:t>Each </a:t>
            </a:r>
            <a:r>
              <a:rPr lang="en-IN" dirty="0" err="1"/>
              <a:t>minislot</a:t>
            </a:r>
            <a:r>
              <a:rPr lang="en-IN" dirty="0"/>
              <a:t> belongs to a station - When a station needs to send a data frame, it makes a reservation in its own </a:t>
            </a:r>
            <a:r>
              <a:rPr lang="en-IN" dirty="0" err="1"/>
              <a:t>minislot</a:t>
            </a:r>
            <a:endParaRPr lang="en-IN" dirty="0"/>
          </a:p>
          <a:p>
            <a:r>
              <a:rPr lang="en-IN" dirty="0"/>
              <a:t>The stations that have made reservations can send their data frames after the reservation frame</a:t>
            </a:r>
          </a:p>
          <a:p>
            <a:endParaRPr lang="en-IN"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Reservation access method</a:t>
            </a:r>
          </a:p>
        </p:txBody>
      </p:sp>
      <p:sp>
        <p:nvSpPr>
          <p:cNvPr id="3" name="Content Placeholder 2"/>
          <p:cNvSpPr>
            <a:spLocks noGrp="1"/>
          </p:cNvSpPr>
          <p:nvPr>
            <p:ph idx="1"/>
          </p:nvPr>
        </p:nvSpPr>
        <p:spPr/>
        <p:txBody>
          <a:bodyPr/>
          <a:lstStyle/>
          <a:p>
            <a:r>
              <a:rPr lang="en-IN" dirty="0"/>
              <a:t>Five stations and a five-</a:t>
            </a:r>
            <a:r>
              <a:rPr lang="en-IN" dirty="0" err="1"/>
              <a:t>minislot</a:t>
            </a:r>
            <a:r>
              <a:rPr lang="en-IN" dirty="0"/>
              <a:t> reservation frame</a:t>
            </a:r>
          </a:p>
          <a:p>
            <a:r>
              <a:rPr lang="en-IN" dirty="0"/>
              <a:t>In the first interval, only stations 1, 3, and 4 have made reservations</a:t>
            </a:r>
          </a:p>
          <a:p>
            <a:r>
              <a:rPr lang="en-IN" dirty="0"/>
              <a:t>In the second interval, only station 1 has made a reservation</a:t>
            </a:r>
          </a:p>
        </p:txBody>
      </p:sp>
      <p:pic>
        <p:nvPicPr>
          <p:cNvPr id="1026" name="Picture 2"/>
          <p:cNvPicPr>
            <a:picLocks noChangeAspect="1" noChangeArrowheads="1"/>
          </p:cNvPicPr>
          <p:nvPr/>
        </p:nvPicPr>
        <p:blipFill>
          <a:blip r:embed="rId2"/>
          <a:srcRect/>
          <a:stretch>
            <a:fillRect/>
          </a:stretch>
        </p:blipFill>
        <p:spPr bwMode="auto">
          <a:xfrm>
            <a:off x="304800" y="3962400"/>
            <a:ext cx="8382000" cy="2238204"/>
          </a:xfrm>
          <a:prstGeom prst="rect">
            <a:avLst/>
          </a:prstGeom>
          <a:noFill/>
          <a:ln w="9525">
            <a:noFill/>
            <a:miter lim="800000"/>
            <a:headEnd/>
            <a:tailEnd/>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Polling </a:t>
            </a:r>
          </a:p>
        </p:txBody>
      </p:sp>
      <p:sp>
        <p:nvSpPr>
          <p:cNvPr id="3" name="Content Placeholder 2"/>
          <p:cNvSpPr>
            <a:spLocks noGrp="1"/>
          </p:cNvSpPr>
          <p:nvPr>
            <p:ph idx="1"/>
          </p:nvPr>
        </p:nvSpPr>
        <p:spPr/>
        <p:txBody>
          <a:bodyPr>
            <a:normAutofit fontScale="92500"/>
          </a:bodyPr>
          <a:lstStyle/>
          <a:p>
            <a:r>
              <a:rPr lang="en-IN" dirty="0"/>
              <a:t>Works with topologies in which one device is designated as a primary station that controls the link and the other devices are secondary stations that follow its instructions</a:t>
            </a:r>
          </a:p>
          <a:p>
            <a:r>
              <a:rPr lang="en-IN" dirty="0"/>
              <a:t>All data exchanges must be made through the primary device even when the ultimate destination is a secondary device</a:t>
            </a:r>
          </a:p>
          <a:p>
            <a:r>
              <a:rPr lang="en-IN" dirty="0"/>
              <a:t>Primary device - determine which device is allowed to use the channel at a given time and always the initiator of a session</a:t>
            </a:r>
          </a:p>
          <a:p>
            <a:r>
              <a:rPr lang="en-IN" dirty="0"/>
              <a:t>uses poll and select functions to prevent collisions</a:t>
            </a:r>
          </a:p>
          <a:p>
            <a:r>
              <a:rPr lang="en-IN" dirty="0"/>
              <a:t>Drawback - if the primary station fails, the system goes down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Bit-Oriented Framing</a:t>
            </a:r>
          </a:p>
        </p:txBody>
      </p:sp>
      <p:sp>
        <p:nvSpPr>
          <p:cNvPr id="3" name="Content Placeholder 2"/>
          <p:cNvSpPr>
            <a:spLocks noGrp="1"/>
          </p:cNvSpPr>
          <p:nvPr>
            <p:ph idx="1"/>
          </p:nvPr>
        </p:nvSpPr>
        <p:spPr/>
        <p:txBody>
          <a:bodyPr/>
          <a:lstStyle/>
          <a:p>
            <a:r>
              <a:rPr lang="en-US" dirty="0"/>
              <a:t>Bit stuffing is the process of adding one extra 0 whenever five consecutive 1s follow a 0 in the data, so that the receiver does not mistake the pattern 0111110 for a flag</a:t>
            </a:r>
          </a:p>
          <a:p>
            <a:r>
              <a:rPr lang="en-US" dirty="0"/>
              <a:t>If the </a:t>
            </a:r>
            <a:r>
              <a:rPr lang="en-US" dirty="0" err="1"/>
              <a:t>flaglike</a:t>
            </a:r>
            <a:r>
              <a:rPr lang="en-US" dirty="0"/>
              <a:t> pattern 01111110 appears in the data, it will change to 011111010 (stuffed) and is not mistaken for a flag by the receiver</a:t>
            </a:r>
          </a:p>
          <a:p>
            <a:pPr lvl="1"/>
            <a:r>
              <a:rPr lang="en-US" dirty="0"/>
              <a:t> The real flag 01111110 is not stuffed by the sender and is recognized by the receiver</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dirty="0"/>
              <a:t>Polling ...</a:t>
            </a:r>
          </a:p>
        </p:txBody>
      </p:sp>
      <p:sp>
        <p:nvSpPr>
          <p:cNvPr id="8" name="Content Placeholder 7"/>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a:stretch>
            <a:fillRect/>
          </a:stretch>
        </p:blipFill>
        <p:spPr bwMode="auto">
          <a:xfrm>
            <a:off x="1524001" y="1197757"/>
            <a:ext cx="5029200" cy="2078843"/>
          </a:xfrm>
          <a:prstGeom prst="rect">
            <a:avLst/>
          </a:prstGeom>
          <a:noFill/>
          <a:ln w="9525">
            <a:noFill/>
            <a:miter lim="800000"/>
            <a:headEnd/>
            <a:tailEnd/>
          </a:ln>
        </p:spPr>
      </p:pic>
      <p:sp>
        <p:nvSpPr>
          <p:cNvPr id="5" name="Rectangle 4"/>
          <p:cNvSpPr/>
          <p:nvPr/>
        </p:nvSpPr>
        <p:spPr>
          <a:xfrm>
            <a:off x="0" y="3200400"/>
            <a:ext cx="3276600" cy="3046988"/>
          </a:xfrm>
          <a:prstGeom prst="rect">
            <a:avLst/>
          </a:prstGeom>
        </p:spPr>
        <p:txBody>
          <a:bodyPr wrap="square">
            <a:spAutoFit/>
          </a:bodyPr>
          <a:lstStyle/>
          <a:p>
            <a:pPr marL="174625" indent="-174625" algn="just">
              <a:buFont typeface="Arial" pitchFamily="34" charset="0"/>
              <a:buChar char="•"/>
            </a:pPr>
            <a:r>
              <a:rPr lang="en-IN" sz="1600" i="1" dirty="0"/>
              <a:t>used whenever the primary device has something to send.</a:t>
            </a:r>
          </a:p>
          <a:p>
            <a:pPr marL="174625" indent="-174625" algn="just">
              <a:buFont typeface="Arial" pitchFamily="34" charset="0"/>
              <a:buChar char="•"/>
            </a:pPr>
            <a:r>
              <a:rPr lang="en-IN" sz="1600" i="1" dirty="0"/>
              <a:t>Primary </a:t>
            </a:r>
            <a:r>
              <a:rPr lang="en-IN" sz="1600" dirty="0"/>
              <a:t>does not know whether the target device is prepared to receive</a:t>
            </a:r>
          </a:p>
          <a:p>
            <a:pPr marL="174625" indent="-174625" algn="just">
              <a:buFont typeface="Arial" pitchFamily="34" charset="0"/>
              <a:buChar char="•"/>
            </a:pPr>
            <a:r>
              <a:rPr lang="en-IN" sz="1600" dirty="0"/>
              <a:t>Primary alert the secondary about the upcoming transmission and wait for an acknowledgment of the secondary’s ready status using select (SEL) frame</a:t>
            </a:r>
          </a:p>
          <a:p>
            <a:pPr marL="174625" indent="-174625" algn="just">
              <a:buFont typeface="Arial" pitchFamily="34" charset="0"/>
              <a:buChar char="•"/>
            </a:pPr>
            <a:r>
              <a:rPr lang="en-IN" sz="1600" dirty="0"/>
              <a:t>One field of SEL includes the address of the intended secondary</a:t>
            </a:r>
          </a:p>
        </p:txBody>
      </p:sp>
      <p:sp>
        <p:nvSpPr>
          <p:cNvPr id="6" name="Rectangle 5"/>
          <p:cNvSpPr/>
          <p:nvPr/>
        </p:nvSpPr>
        <p:spPr>
          <a:xfrm>
            <a:off x="3429000" y="3240881"/>
            <a:ext cx="5715000" cy="3046988"/>
          </a:xfrm>
          <a:prstGeom prst="rect">
            <a:avLst/>
          </a:prstGeom>
        </p:spPr>
        <p:txBody>
          <a:bodyPr wrap="square">
            <a:spAutoFit/>
          </a:bodyPr>
          <a:lstStyle/>
          <a:p>
            <a:pPr marL="174625" indent="-174625">
              <a:buFont typeface="Arial" pitchFamily="34" charset="0"/>
              <a:buChar char="•"/>
            </a:pPr>
            <a:r>
              <a:rPr lang="en-IN" sz="1600" i="1" dirty="0"/>
              <a:t>Used by the primary device to solicit transmissions from the secondary </a:t>
            </a:r>
            <a:r>
              <a:rPr lang="en-IN" sz="1600" dirty="0"/>
              <a:t>devices</a:t>
            </a:r>
          </a:p>
          <a:p>
            <a:pPr marL="174625" indent="-174625">
              <a:buFont typeface="Arial" pitchFamily="34" charset="0"/>
              <a:buChar char="•"/>
            </a:pPr>
            <a:r>
              <a:rPr lang="en-IN" sz="1600" dirty="0"/>
              <a:t>When the primary is ready to receive data, it must ask (poll) each device in turn if it has anything to send</a:t>
            </a:r>
          </a:p>
          <a:p>
            <a:pPr marL="174625" indent="-174625">
              <a:buFont typeface="Arial" pitchFamily="34" charset="0"/>
              <a:buChar char="•"/>
            </a:pPr>
            <a:r>
              <a:rPr lang="en-IN" sz="1600" dirty="0"/>
              <a:t>When the first secondary is approached, it responds either with a  AK frame if it has nothing to send or with data if it does</a:t>
            </a:r>
          </a:p>
          <a:p>
            <a:pPr marL="174625" indent="-174625">
              <a:buFont typeface="Arial" pitchFamily="34" charset="0"/>
              <a:buChar char="•"/>
            </a:pPr>
            <a:r>
              <a:rPr lang="en-IN" sz="1600" dirty="0"/>
              <a:t>If the response is negative (a NAK frame), then the primary polls the next secondary in the same manner until it finds one with data to send</a:t>
            </a:r>
          </a:p>
          <a:p>
            <a:pPr marL="174625" indent="-174625">
              <a:buFont typeface="Arial" pitchFamily="34" charset="0"/>
              <a:buChar char="•"/>
            </a:pPr>
            <a:r>
              <a:rPr lang="en-IN" sz="1600" dirty="0"/>
              <a:t>When the response is positive (a data frame), the primary reads the frame and returns an acknowledgment (ACK frame), verifying its receipt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Passing</a:t>
            </a:r>
          </a:p>
        </p:txBody>
      </p:sp>
      <p:sp>
        <p:nvSpPr>
          <p:cNvPr id="3" name="Content Placeholder 2"/>
          <p:cNvSpPr>
            <a:spLocks noGrp="1"/>
          </p:cNvSpPr>
          <p:nvPr>
            <p:ph idx="1"/>
          </p:nvPr>
        </p:nvSpPr>
        <p:spPr/>
        <p:txBody>
          <a:bodyPr>
            <a:normAutofit/>
          </a:bodyPr>
          <a:lstStyle/>
          <a:p>
            <a:r>
              <a:rPr lang="en-IN" b="1" dirty="0"/>
              <a:t>The stations in a network are organized in a logical ring where </a:t>
            </a:r>
            <a:r>
              <a:rPr lang="en-IN" dirty="0"/>
              <a:t>each station has a </a:t>
            </a:r>
            <a:r>
              <a:rPr lang="en-IN" i="1" dirty="0"/>
              <a:t>predecessor and a successor</a:t>
            </a:r>
          </a:p>
          <a:p>
            <a:r>
              <a:rPr lang="en-IN" i="1" dirty="0"/>
              <a:t>The predecessor </a:t>
            </a:r>
            <a:r>
              <a:rPr lang="en-IN" dirty="0"/>
              <a:t>is the station which is logically before the station in the ring; the successor is the station which is after the station in the ring</a:t>
            </a:r>
          </a:p>
          <a:p>
            <a:r>
              <a:rPr lang="en-IN" dirty="0"/>
              <a:t>The current station is the one that is accessing the channel now</a:t>
            </a:r>
          </a:p>
          <a:p>
            <a:r>
              <a:rPr lang="en-IN" dirty="0"/>
              <a:t>The right to this access has been passed from the predecessor to the current station then to the successor when the current station has no more data to send</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Passing</a:t>
            </a:r>
          </a:p>
        </p:txBody>
      </p:sp>
      <p:sp>
        <p:nvSpPr>
          <p:cNvPr id="3" name="Content Placeholder 2"/>
          <p:cNvSpPr>
            <a:spLocks noGrp="1"/>
          </p:cNvSpPr>
          <p:nvPr>
            <p:ph idx="1"/>
          </p:nvPr>
        </p:nvSpPr>
        <p:spPr/>
        <p:txBody>
          <a:bodyPr>
            <a:normAutofit fontScale="77500" lnSpcReduction="20000"/>
          </a:bodyPr>
          <a:lstStyle/>
          <a:p>
            <a:pPr>
              <a:buNone/>
            </a:pPr>
            <a:r>
              <a:rPr lang="en-IN" dirty="0"/>
              <a:t>how is the right to access the channel passed from one station to another?</a:t>
            </a:r>
          </a:p>
          <a:p>
            <a:r>
              <a:rPr lang="en-IN" dirty="0"/>
              <a:t>A special packet called a </a:t>
            </a:r>
            <a:r>
              <a:rPr lang="en-IN" b="1" i="1" dirty="0"/>
              <a:t>token circulates through the ring</a:t>
            </a:r>
          </a:p>
          <a:p>
            <a:r>
              <a:rPr lang="en-IN" b="1" i="1" dirty="0"/>
              <a:t>The possession </a:t>
            </a:r>
            <a:r>
              <a:rPr lang="en-IN" dirty="0"/>
              <a:t>of the token gives the station the right to access the channel and send its data</a:t>
            </a:r>
          </a:p>
          <a:p>
            <a:r>
              <a:rPr lang="en-IN" dirty="0"/>
              <a:t>When a station has some data to send, it waits until it receives the token from its predecessor</a:t>
            </a:r>
          </a:p>
          <a:p>
            <a:r>
              <a:rPr lang="en-IN" dirty="0"/>
              <a:t>It then holds the token and sends its data</a:t>
            </a:r>
          </a:p>
          <a:p>
            <a:r>
              <a:rPr lang="en-IN" dirty="0"/>
              <a:t>When the station has no more data to send, it releases the token, passing it to the next logical station in the ring</a:t>
            </a:r>
          </a:p>
          <a:p>
            <a:r>
              <a:rPr lang="en-IN" dirty="0"/>
              <a:t>The station cannot send data until it receives the token again in the next round</a:t>
            </a:r>
          </a:p>
          <a:p>
            <a:r>
              <a:rPr lang="en-IN" dirty="0"/>
              <a:t>When a station receives the token and has no data to send, it just passes the data to the next station</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Token management </a:t>
            </a:r>
          </a:p>
        </p:txBody>
      </p:sp>
      <p:sp>
        <p:nvSpPr>
          <p:cNvPr id="3" name="Content Placeholder 2"/>
          <p:cNvSpPr>
            <a:spLocks noGrp="1"/>
          </p:cNvSpPr>
          <p:nvPr>
            <p:ph idx="1"/>
          </p:nvPr>
        </p:nvSpPr>
        <p:spPr/>
        <p:txBody>
          <a:bodyPr>
            <a:normAutofit/>
          </a:bodyPr>
          <a:lstStyle/>
          <a:p>
            <a:r>
              <a:rPr lang="en-IN" dirty="0"/>
              <a:t>Stations must be limited</a:t>
            </a:r>
          </a:p>
          <a:p>
            <a:r>
              <a:rPr lang="en-IN" dirty="0"/>
              <a:t>The token must be monitored to ensure it has not been lost or destroyed</a:t>
            </a:r>
          </a:p>
          <a:p>
            <a:pPr lvl="1"/>
            <a:r>
              <a:rPr lang="en-IN" dirty="0"/>
              <a:t>For example, if a station that is holding the token fails, the token will disappear from the network</a:t>
            </a:r>
          </a:p>
          <a:p>
            <a:r>
              <a:rPr lang="en-IN" dirty="0"/>
              <a:t>Assign priorities to the stations and to the types of data being transmitted</a:t>
            </a:r>
          </a:p>
          <a:p>
            <a:r>
              <a:rPr lang="en-IN" dirty="0"/>
              <a:t>make low-priority stations release the token to high-priority stations</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Logical Ring</a:t>
            </a:r>
            <a:endParaRPr lang="en-IN" dirty="0"/>
          </a:p>
        </p:txBody>
      </p:sp>
      <p:sp>
        <p:nvSpPr>
          <p:cNvPr id="3" name="Content Placeholder 2"/>
          <p:cNvSpPr>
            <a:spLocks noGrp="1"/>
          </p:cNvSpPr>
          <p:nvPr>
            <p:ph idx="1"/>
          </p:nvPr>
        </p:nvSpPr>
        <p:spPr/>
        <p:txBody>
          <a:bodyPr>
            <a:normAutofit/>
          </a:bodyPr>
          <a:lstStyle/>
          <a:p>
            <a:r>
              <a:rPr lang="en-IN" dirty="0"/>
              <a:t>Four different physical topologies that can create a logical ring</a:t>
            </a:r>
          </a:p>
        </p:txBody>
      </p:sp>
      <p:pic>
        <p:nvPicPr>
          <p:cNvPr id="3074" name="Picture 2"/>
          <p:cNvPicPr>
            <a:picLocks noChangeAspect="1" noChangeArrowheads="1"/>
          </p:cNvPicPr>
          <p:nvPr/>
        </p:nvPicPr>
        <p:blipFill>
          <a:blip r:embed="rId2"/>
          <a:srcRect/>
          <a:stretch>
            <a:fillRect/>
          </a:stretch>
        </p:blipFill>
        <p:spPr bwMode="auto">
          <a:xfrm>
            <a:off x="1604625" y="1905000"/>
            <a:ext cx="6015375" cy="4267200"/>
          </a:xfrm>
          <a:prstGeom prst="rect">
            <a:avLst/>
          </a:prstGeom>
          <a:noFill/>
          <a:ln w="9525">
            <a:noFill/>
            <a:miter lim="800000"/>
            <a:headEnd/>
            <a:tailEnd/>
          </a:ln>
        </p:spPr>
      </p:pic>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Physical Ring Topology</a:t>
            </a:r>
          </a:p>
        </p:txBody>
      </p:sp>
      <p:sp>
        <p:nvSpPr>
          <p:cNvPr id="3" name="Content Placeholder 2"/>
          <p:cNvSpPr>
            <a:spLocks noGrp="1"/>
          </p:cNvSpPr>
          <p:nvPr>
            <p:ph idx="1"/>
          </p:nvPr>
        </p:nvSpPr>
        <p:spPr/>
        <p:txBody>
          <a:bodyPr/>
          <a:lstStyle/>
          <a:p>
            <a:r>
              <a:rPr lang="en-IN" dirty="0"/>
              <a:t>When a station sends the token to its successor, the token cannot be seen by other stations; the successor is the next one in line</a:t>
            </a:r>
          </a:p>
          <a:p>
            <a:r>
              <a:rPr lang="en-IN" dirty="0"/>
              <a:t>Token does not have to have the address of the next successor</a:t>
            </a:r>
          </a:p>
          <a:p>
            <a:r>
              <a:rPr lang="en-IN" dirty="0"/>
              <a:t>Problem - if one of the links (the medium between two adjacent stations) fails, the whole system fails</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Dual Ring Topology </a:t>
            </a:r>
          </a:p>
        </p:txBody>
      </p:sp>
      <p:sp>
        <p:nvSpPr>
          <p:cNvPr id="3" name="Content Placeholder 2"/>
          <p:cNvSpPr>
            <a:spLocks noGrp="1"/>
          </p:cNvSpPr>
          <p:nvPr>
            <p:ph idx="1"/>
          </p:nvPr>
        </p:nvSpPr>
        <p:spPr/>
        <p:txBody>
          <a:bodyPr>
            <a:normAutofit fontScale="92500" lnSpcReduction="20000"/>
          </a:bodyPr>
          <a:lstStyle/>
          <a:p>
            <a:r>
              <a:rPr lang="en-IN" dirty="0"/>
              <a:t>Uses a second (auxiliary) ring which operates in the reverse direction compared with the main ring</a:t>
            </a:r>
          </a:p>
          <a:p>
            <a:r>
              <a:rPr lang="en-IN" dirty="0"/>
              <a:t>The second ring is for emergencies only (such as a spare tire for a car) - If one of the links in the main ring fails, the system automatically combines the two rings to form a temporary ring</a:t>
            </a:r>
          </a:p>
          <a:p>
            <a:r>
              <a:rPr lang="en-IN" dirty="0"/>
              <a:t>After the failed link is restored, the auxiliary ring becomes idle again</a:t>
            </a:r>
          </a:p>
          <a:p>
            <a:r>
              <a:rPr lang="en-IN" dirty="0"/>
              <a:t>Each station needs to have two transmitter ports and two receiver ports</a:t>
            </a:r>
          </a:p>
          <a:p>
            <a:r>
              <a:rPr lang="en-IN" dirty="0"/>
              <a:t>The high-speed Token Ring networks called </a:t>
            </a:r>
            <a:r>
              <a:rPr lang="en-IN" i="1" dirty="0"/>
              <a:t>FDDI (</a:t>
            </a:r>
            <a:r>
              <a:rPr lang="en-IN" i="1" dirty="0" err="1"/>
              <a:t>Fiber</a:t>
            </a:r>
            <a:r>
              <a:rPr lang="en-IN" i="1" dirty="0"/>
              <a:t> Distributed Data Interface) and CDDI (Copper Distributed Data Interface) use this topology</a:t>
            </a:r>
            <a:endParaRPr lang="en-I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Bus Ring Topology – Token Bus</a:t>
            </a:r>
          </a:p>
        </p:txBody>
      </p:sp>
      <p:sp>
        <p:nvSpPr>
          <p:cNvPr id="3" name="Content Placeholder 2"/>
          <p:cNvSpPr>
            <a:spLocks noGrp="1"/>
          </p:cNvSpPr>
          <p:nvPr>
            <p:ph idx="1"/>
          </p:nvPr>
        </p:nvSpPr>
        <p:spPr/>
        <p:txBody>
          <a:bodyPr>
            <a:normAutofit lnSpcReduction="10000"/>
          </a:bodyPr>
          <a:lstStyle/>
          <a:p>
            <a:r>
              <a:rPr lang="en-IN" dirty="0"/>
              <a:t>Stations are connected to a single cable called a </a:t>
            </a:r>
            <a:r>
              <a:rPr lang="en-IN" i="1" dirty="0"/>
              <a:t>bus-make a logical ring, because each station knows </a:t>
            </a:r>
            <a:r>
              <a:rPr lang="en-IN" dirty="0"/>
              <a:t>the address of its successor (and also predecessor for token management purposes)</a:t>
            </a:r>
          </a:p>
          <a:p>
            <a:r>
              <a:rPr lang="en-IN" dirty="0"/>
              <a:t>When a station has finished sending its data, it releases the token and inserts the address of its successor in the token</a:t>
            </a:r>
          </a:p>
          <a:p>
            <a:r>
              <a:rPr lang="en-IN" dirty="0"/>
              <a:t>Only the station with the address matching the destination address of the token gets the token to access the shared media</a:t>
            </a:r>
          </a:p>
          <a:p>
            <a:r>
              <a:rPr lang="en-IN" dirty="0"/>
              <a:t>The Token Bus LAN, standardized by IEEE, uses this topology</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Star Ring Topology</a:t>
            </a:r>
          </a:p>
        </p:txBody>
      </p:sp>
      <p:sp>
        <p:nvSpPr>
          <p:cNvPr id="3" name="Content Placeholder 2"/>
          <p:cNvSpPr>
            <a:spLocks noGrp="1"/>
          </p:cNvSpPr>
          <p:nvPr>
            <p:ph idx="1"/>
          </p:nvPr>
        </p:nvSpPr>
        <p:spPr/>
        <p:txBody>
          <a:bodyPr>
            <a:normAutofit/>
          </a:bodyPr>
          <a:lstStyle/>
          <a:p>
            <a:r>
              <a:rPr lang="en-IN" dirty="0"/>
              <a:t>Physical topology is a star where a hub acts as the connector</a:t>
            </a:r>
          </a:p>
          <a:p>
            <a:r>
              <a:rPr lang="en-IN" dirty="0"/>
              <a:t>The wiring inside the hub makes the ring; the stations are connected to this ring through the two wire connections</a:t>
            </a:r>
          </a:p>
          <a:p>
            <a:r>
              <a:rPr lang="en-IN" dirty="0"/>
              <a:t>This topology makes the network less prone to failure because if a link goes down, it will be bypassed by the hub and the rest of the stations can operate</a:t>
            </a:r>
          </a:p>
          <a:p>
            <a:r>
              <a:rPr lang="en-IN" dirty="0"/>
              <a:t>Also adding and removing stations from the ring is easier</a:t>
            </a:r>
          </a:p>
          <a:p>
            <a:r>
              <a:rPr lang="en-IN" dirty="0"/>
              <a:t>Still used in the Token Ring LAN designed by IBM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Bit-Oriented Framing</a:t>
            </a:r>
          </a:p>
        </p:txBody>
      </p:sp>
      <p:sp>
        <p:nvSpPr>
          <p:cNvPr id="3" name="Content Placeholder 2"/>
          <p:cNvSpPr>
            <a:spLocks noGrp="1"/>
          </p:cNvSpPr>
          <p:nvPr>
            <p:ph idx="1"/>
          </p:nvPr>
        </p:nvSpPr>
        <p:spPr/>
        <p:txBody>
          <a:bodyPr/>
          <a:lstStyle/>
          <a:p>
            <a:endParaRPr lang="en-US"/>
          </a:p>
        </p:txBody>
      </p:sp>
      <p:pic>
        <p:nvPicPr>
          <p:cNvPr id="4" name="Picture 6"/>
          <p:cNvPicPr>
            <a:picLocks noChangeAspect="1" noChangeArrowheads="1"/>
          </p:cNvPicPr>
          <p:nvPr/>
        </p:nvPicPr>
        <p:blipFill>
          <a:blip r:embed="rId2"/>
          <a:srcRect/>
          <a:stretch>
            <a:fillRect/>
          </a:stretch>
        </p:blipFill>
        <p:spPr bwMode="auto">
          <a:xfrm>
            <a:off x="1081088" y="1697038"/>
            <a:ext cx="5776912" cy="409416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Byte-stuff the following frame payload in which </a:t>
            </a:r>
          </a:p>
          <a:p>
            <a:pPr lvl="1"/>
            <a:r>
              <a:rPr lang="en-US" dirty="0"/>
              <a:t>E is the escape byte</a:t>
            </a:r>
          </a:p>
          <a:p>
            <a:pPr lvl="1"/>
            <a:r>
              <a:rPr lang="en-US" dirty="0"/>
              <a:t>F is the flag byte</a:t>
            </a:r>
          </a:p>
          <a:p>
            <a:pPr lvl="1"/>
            <a:r>
              <a:rPr lang="en-US" dirty="0"/>
              <a:t>D is a data byte </a:t>
            </a:r>
          </a:p>
          <a:p>
            <a:pPr lvl="1"/>
            <a:r>
              <a:rPr lang="en-US" dirty="0"/>
              <a:t>other than an escape or a flag character.</a:t>
            </a:r>
          </a:p>
          <a:p>
            <a:pPr lvl="1"/>
            <a:endParaRPr lang="en-US" dirty="0"/>
          </a:p>
          <a:p>
            <a:pPr lvl="1"/>
            <a:endParaRPr lang="en-US" dirty="0"/>
          </a:p>
          <a:p>
            <a:pPr lvl="1"/>
            <a:endParaRPr lang="en-US" dirty="0"/>
          </a:p>
        </p:txBody>
      </p:sp>
      <p:pic>
        <p:nvPicPr>
          <p:cNvPr id="1026" name="Picture 2"/>
          <p:cNvPicPr>
            <a:picLocks noChangeAspect="1" noChangeArrowheads="1"/>
          </p:cNvPicPr>
          <p:nvPr/>
        </p:nvPicPr>
        <p:blipFill>
          <a:blip r:embed="rId2"/>
          <a:srcRect/>
          <a:stretch>
            <a:fillRect/>
          </a:stretch>
        </p:blipFill>
        <p:spPr bwMode="auto">
          <a:xfrm>
            <a:off x="2362200" y="3733800"/>
            <a:ext cx="4000500" cy="381000"/>
          </a:xfrm>
          <a:prstGeom prst="rect">
            <a:avLst/>
          </a:prstGeom>
          <a:noFill/>
          <a:ln w="9525">
            <a:noFill/>
            <a:miter lim="800000"/>
            <a:headEnd/>
            <a:tailEnd/>
          </a:ln>
          <a:effectLst/>
        </p:spPr>
      </p:pic>
      <p:sp>
        <p:nvSpPr>
          <p:cNvPr id="5" name="Rectangle 4"/>
          <p:cNvSpPr/>
          <p:nvPr/>
        </p:nvSpPr>
        <p:spPr>
          <a:xfrm>
            <a:off x="2209800" y="4953000"/>
            <a:ext cx="3918060" cy="369332"/>
          </a:xfrm>
          <a:prstGeom prst="rect">
            <a:avLst/>
          </a:prstGeom>
        </p:spPr>
        <p:txBody>
          <a:bodyPr wrap="none">
            <a:spAutoFit/>
          </a:bodyPr>
          <a:lstStyle/>
          <a:p>
            <a:pPr lvl="1"/>
            <a:r>
              <a:rPr lang="en-US" dirty="0"/>
              <a:t>F D E </a:t>
            </a:r>
            <a:r>
              <a:rPr lang="en-US" dirty="0" err="1"/>
              <a:t>E</a:t>
            </a:r>
            <a:r>
              <a:rPr lang="en-US" dirty="0"/>
              <a:t> D </a:t>
            </a:r>
            <a:r>
              <a:rPr lang="en-US" dirty="0" err="1"/>
              <a:t>D</a:t>
            </a:r>
            <a:r>
              <a:rPr lang="en-US" dirty="0"/>
              <a:t> E F D </a:t>
            </a:r>
            <a:r>
              <a:rPr lang="en-US" dirty="0" err="1"/>
              <a:t>D</a:t>
            </a:r>
            <a:r>
              <a:rPr lang="en-US" dirty="0"/>
              <a:t> E </a:t>
            </a:r>
            <a:r>
              <a:rPr lang="en-US" dirty="0" err="1"/>
              <a:t>E</a:t>
            </a:r>
            <a:r>
              <a:rPr lang="en-US" dirty="0"/>
              <a:t> </a:t>
            </a:r>
            <a:r>
              <a:rPr lang="en-US" dirty="0" err="1"/>
              <a:t>E</a:t>
            </a:r>
            <a:r>
              <a:rPr lang="en-US" dirty="0"/>
              <a:t> </a:t>
            </a:r>
            <a:r>
              <a:rPr lang="en-US" dirty="0" err="1"/>
              <a:t>E</a:t>
            </a:r>
            <a:r>
              <a:rPr lang="en-US" dirty="0"/>
              <a:t> D E F D 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err="1"/>
              <a:t>Unstuff</a:t>
            </a:r>
            <a:r>
              <a:rPr lang="en-US" dirty="0"/>
              <a:t> the following frame payload in which </a:t>
            </a:r>
          </a:p>
          <a:p>
            <a:pPr lvl="1"/>
            <a:r>
              <a:rPr lang="en-US" dirty="0"/>
              <a:t>E is the escape byte</a:t>
            </a:r>
          </a:p>
          <a:p>
            <a:pPr lvl="1"/>
            <a:r>
              <a:rPr lang="en-US" dirty="0"/>
              <a:t>F is the flag byte</a:t>
            </a:r>
          </a:p>
          <a:p>
            <a:pPr lvl="1"/>
            <a:r>
              <a:rPr lang="en-US" dirty="0"/>
              <a:t>D is a data byte </a:t>
            </a:r>
          </a:p>
          <a:p>
            <a:pPr lvl="1"/>
            <a:r>
              <a:rPr lang="en-US" dirty="0"/>
              <a:t>other than an escape or a flag character.</a:t>
            </a:r>
          </a:p>
        </p:txBody>
      </p:sp>
      <p:pic>
        <p:nvPicPr>
          <p:cNvPr id="2050" name="Picture 2"/>
          <p:cNvPicPr>
            <a:picLocks noChangeAspect="1" noChangeArrowheads="1"/>
          </p:cNvPicPr>
          <p:nvPr/>
        </p:nvPicPr>
        <p:blipFill>
          <a:blip r:embed="rId2"/>
          <a:srcRect/>
          <a:stretch>
            <a:fillRect/>
          </a:stretch>
        </p:blipFill>
        <p:spPr bwMode="auto">
          <a:xfrm>
            <a:off x="2057400" y="3657600"/>
            <a:ext cx="3505200" cy="247650"/>
          </a:xfrm>
          <a:prstGeom prst="rect">
            <a:avLst/>
          </a:prstGeom>
          <a:noFill/>
          <a:ln w="9525">
            <a:noFill/>
            <a:miter lim="800000"/>
            <a:headEnd/>
            <a:tailEnd/>
          </a:ln>
          <a:effectLst/>
        </p:spPr>
      </p:pic>
      <p:sp>
        <p:nvSpPr>
          <p:cNvPr id="5" name="Rectangle 4"/>
          <p:cNvSpPr/>
          <p:nvPr/>
        </p:nvSpPr>
        <p:spPr>
          <a:xfrm>
            <a:off x="2209800" y="4953000"/>
            <a:ext cx="2520242" cy="369332"/>
          </a:xfrm>
          <a:prstGeom prst="rect">
            <a:avLst/>
          </a:prstGeom>
        </p:spPr>
        <p:txBody>
          <a:bodyPr wrap="none">
            <a:spAutoFit/>
          </a:bodyPr>
          <a:lstStyle/>
          <a:p>
            <a:pPr lvl="1"/>
            <a:r>
              <a:rPr lang="en-US" dirty="0"/>
              <a:t>E  D F D </a:t>
            </a:r>
            <a:r>
              <a:rPr lang="en-US" dirty="0" err="1"/>
              <a:t>D</a:t>
            </a:r>
            <a:r>
              <a:rPr lang="en-US" dirty="0"/>
              <a:t> F E D </a:t>
            </a:r>
            <a:r>
              <a:rPr lang="en-US" dirty="0" err="1"/>
              <a:t>D</a:t>
            </a:r>
            <a:r>
              <a:rPr lang="en-US" dirty="0"/>
              <a:t> </a:t>
            </a:r>
            <a:r>
              <a:rPr lang="en-US" dirty="0" err="1"/>
              <a:t>D</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p>
        </p:txBody>
      </p:sp>
      <p:sp>
        <p:nvSpPr>
          <p:cNvPr id="3" name="Content Placeholder 2"/>
          <p:cNvSpPr>
            <a:spLocks noGrp="1"/>
          </p:cNvSpPr>
          <p:nvPr>
            <p:ph idx="1"/>
          </p:nvPr>
        </p:nvSpPr>
        <p:spPr/>
        <p:txBody>
          <a:bodyPr/>
          <a:lstStyle/>
          <a:p>
            <a:r>
              <a:rPr lang="en-US" dirty="0"/>
              <a:t>Bit-stuff the following frame payload:</a:t>
            </a:r>
          </a:p>
          <a:p>
            <a:pPr>
              <a:buNone/>
            </a:pPr>
            <a:r>
              <a:rPr lang="en-US" dirty="0"/>
              <a:t>		0001111111001111101000111111111110000111</a:t>
            </a:r>
          </a:p>
          <a:p>
            <a:endParaRPr lang="en-US" dirty="0"/>
          </a:p>
        </p:txBody>
      </p:sp>
      <p:sp>
        <p:nvSpPr>
          <p:cNvPr id="6" name="Rectangle 5"/>
          <p:cNvSpPr/>
          <p:nvPr/>
        </p:nvSpPr>
        <p:spPr>
          <a:xfrm>
            <a:off x="609600" y="3886200"/>
            <a:ext cx="8225329" cy="523220"/>
          </a:xfrm>
          <a:prstGeom prst="rect">
            <a:avLst/>
          </a:prstGeom>
        </p:spPr>
        <p:txBody>
          <a:bodyPr wrap="none">
            <a:spAutoFit/>
          </a:bodyPr>
          <a:lstStyle/>
          <a:p>
            <a:pPr marL="0" lvl="1"/>
            <a:r>
              <a:rPr lang="en-US" sz="2800" dirty="0">
                <a:solidFill>
                  <a:schemeClr val="tx1">
                    <a:lumMod val="75000"/>
                    <a:lumOff val="25000"/>
                  </a:schemeClr>
                </a:solidFill>
              </a:rPr>
              <a:t>00011111</a:t>
            </a:r>
            <a:r>
              <a:rPr lang="en-US" sz="2800" dirty="0">
                <a:solidFill>
                  <a:srgbClr val="FF0000"/>
                </a:solidFill>
              </a:rPr>
              <a:t>0</a:t>
            </a:r>
            <a:r>
              <a:rPr lang="en-US" sz="2800" dirty="0">
                <a:solidFill>
                  <a:schemeClr val="tx1">
                    <a:lumMod val="75000"/>
                    <a:lumOff val="25000"/>
                  </a:schemeClr>
                </a:solidFill>
              </a:rPr>
              <a:t>110011111</a:t>
            </a:r>
            <a:r>
              <a:rPr lang="en-US" sz="2800" dirty="0">
                <a:solidFill>
                  <a:srgbClr val="FF0000"/>
                </a:solidFill>
              </a:rPr>
              <a:t>0</a:t>
            </a:r>
            <a:r>
              <a:rPr lang="en-US" sz="2800" dirty="0">
                <a:solidFill>
                  <a:schemeClr val="tx1">
                    <a:lumMod val="75000"/>
                    <a:lumOff val="25000"/>
                  </a:schemeClr>
                </a:solidFill>
              </a:rPr>
              <a:t>0100011111</a:t>
            </a:r>
            <a:r>
              <a:rPr lang="en-US" sz="2800" dirty="0">
                <a:solidFill>
                  <a:srgbClr val="FF0000"/>
                </a:solidFill>
              </a:rPr>
              <a:t>0</a:t>
            </a:r>
            <a:r>
              <a:rPr lang="en-US" sz="2800" dirty="0">
                <a:solidFill>
                  <a:schemeClr val="tx1">
                    <a:lumMod val="75000"/>
                    <a:lumOff val="25000"/>
                  </a:schemeClr>
                </a:solidFill>
              </a:rPr>
              <a:t>11111</a:t>
            </a:r>
            <a:r>
              <a:rPr lang="en-US" sz="2800" dirty="0">
                <a:solidFill>
                  <a:srgbClr val="FF0000"/>
                </a:solidFill>
              </a:rPr>
              <a:t>0</a:t>
            </a:r>
            <a:r>
              <a:rPr lang="en-US" sz="2800" dirty="0">
                <a:solidFill>
                  <a:schemeClr val="tx1">
                    <a:lumMod val="75000"/>
                    <a:lumOff val="25000"/>
                  </a:schemeClr>
                </a:solidFill>
              </a:rPr>
              <a:t>10000111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p>
        </p:txBody>
      </p:sp>
      <p:sp>
        <p:nvSpPr>
          <p:cNvPr id="3" name="Content Placeholder 2"/>
          <p:cNvSpPr>
            <a:spLocks noGrp="1"/>
          </p:cNvSpPr>
          <p:nvPr>
            <p:ph idx="1"/>
          </p:nvPr>
        </p:nvSpPr>
        <p:spPr/>
        <p:txBody>
          <a:bodyPr/>
          <a:lstStyle/>
          <a:p>
            <a:r>
              <a:rPr lang="en-US" dirty="0" err="1"/>
              <a:t>Unstuff</a:t>
            </a:r>
            <a:r>
              <a:rPr lang="en-US" dirty="0"/>
              <a:t> the following frame payload:</a:t>
            </a:r>
          </a:p>
          <a:p>
            <a:pPr>
              <a:buNone/>
            </a:pPr>
            <a:r>
              <a:rPr lang="en-US" dirty="0"/>
              <a:t>	00011111000001111101110100111011111000001111</a:t>
            </a:r>
          </a:p>
        </p:txBody>
      </p:sp>
      <p:sp>
        <p:nvSpPr>
          <p:cNvPr id="4" name="Rectangle 3"/>
          <p:cNvSpPr/>
          <p:nvPr/>
        </p:nvSpPr>
        <p:spPr>
          <a:xfrm>
            <a:off x="609600" y="2971800"/>
            <a:ext cx="8225329" cy="954107"/>
          </a:xfrm>
          <a:prstGeom prst="rect">
            <a:avLst/>
          </a:prstGeom>
        </p:spPr>
        <p:txBody>
          <a:bodyPr wrap="none">
            <a:spAutoFit/>
          </a:bodyPr>
          <a:lstStyle/>
          <a:p>
            <a:pPr>
              <a:buNone/>
            </a:pPr>
            <a:r>
              <a:rPr lang="en-US" sz="2800" dirty="0"/>
              <a:t>00011111</a:t>
            </a:r>
            <a:r>
              <a:rPr lang="en-US" sz="2800" dirty="0">
                <a:solidFill>
                  <a:srgbClr val="FF0000"/>
                </a:solidFill>
              </a:rPr>
              <a:t>0</a:t>
            </a:r>
            <a:r>
              <a:rPr lang="en-US" sz="2800" dirty="0"/>
              <a:t>000011111</a:t>
            </a:r>
            <a:r>
              <a:rPr lang="en-US" sz="2800" dirty="0">
                <a:solidFill>
                  <a:srgbClr val="FF0000"/>
                </a:solidFill>
              </a:rPr>
              <a:t>0</a:t>
            </a:r>
            <a:r>
              <a:rPr lang="en-US" sz="2800" dirty="0"/>
              <a:t>1110100111011111</a:t>
            </a:r>
            <a:r>
              <a:rPr lang="en-US" sz="2800" dirty="0">
                <a:solidFill>
                  <a:srgbClr val="FF0000"/>
                </a:solidFill>
              </a:rPr>
              <a:t>0</a:t>
            </a:r>
            <a:r>
              <a:rPr lang="en-US" sz="2800" dirty="0"/>
              <a:t>00001111</a:t>
            </a:r>
            <a:endParaRPr lang="en-US" sz="2800" dirty="0">
              <a:solidFill>
                <a:schemeClr val="tx1">
                  <a:lumMod val="75000"/>
                  <a:lumOff val="25000"/>
                </a:schemeClr>
              </a:solidFill>
            </a:endParaRPr>
          </a:p>
          <a:p>
            <a:pPr>
              <a:buNone/>
            </a:pPr>
            <a:r>
              <a:rPr lang="en-US" sz="2800" dirty="0">
                <a:solidFill>
                  <a:schemeClr val="tx1">
                    <a:lumMod val="75000"/>
                    <a:lumOff val="25000"/>
                  </a:schemeClr>
                </a:solidFill>
              </a:rPr>
              <a:t>00011111000011111111010011101111100001111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Examples</a:t>
            </a:r>
          </a:p>
        </p:txBody>
      </p:sp>
      <p:sp>
        <p:nvSpPr>
          <p:cNvPr id="3" name="Content Placeholder 2"/>
          <p:cNvSpPr>
            <a:spLocks noGrp="1"/>
          </p:cNvSpPr>
          <p:nvPr>
            <p:ph idx="1"/>
          </p:nvPr>
        </p:nvSpPr>
        <p:spPr/>
        <p:txBody>
          <a:bodyPr/>
          <a:lstStyle/>
          <a:p>
            <a:r>
              <a:rPr lang="en-US" dirty="0"/>
              <a:t>Write and test a program that simulates the byte stuffing and byte </a:t>
            </a:r>
            <a:r>
              <a:rPr lang="en-US" dirty="0" err="1"/>
              <a:t>unstuffing</a:t>
            </a:r>
            <a:endParaRPr lang="en-US" dirty="0"/>
          </a:p>
          <a:p>
            <a:r>
              <a:rPr lang="en-US" dirty="0"/>
              <a:t>Write and test a program that simulates the bit stuffing and bit </a:t>
            </a:r>
            <a:r>
              <a:rPr lang="en-US" dirty="0" err="1"/>
              <a:t>unstuffing</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r>
              <a:rPr lang="en-US" b="0" dirty="0"/>
              <a:t>Error Control</a:t>
            </a:r>
          </a:p>
        </p:txBody>
      </p:sp>
      <p:sp>
        <p:nvSpPr>
          <p:cNvPr id="405507" name="Rectangle 3"/>
          <p:cNvSpPr>
            <a:spLocks noGrp="1" noChangeArrowheads="1"/>
          </p:cNvSpPr>
          <p:nvPr>
            <p:ph type="body" idx="1"/>
          </p:nvPr>
        </p:nvSpPr>
        <p:spPr>
          <a:xfrm>
            <a:off x="198303" y="1345139"/>
            <a:ext cx="8780444" cy="4979461"/>
          </a:xfrm>
        </p:spPr>
        <p:txBody>
          <a:bodyPr>
            <a:normAutofit fontScale="85000" lnSpcReduction="20000"/>
          </a:bodyPr>
          <a:lstStyle/>
          <a:p>
            <a:r>
              <a:rPr lang="en-IN" dirty="0"/>
              <a:t>At the data-link layer, corrupted frame needs to be corrected before it continues its journey to other nodes</a:t>
            </a:r>
            <a:endParaRPr lang="en-US" dirty="0"/>
          </a:p>
          <a:p>
            <a:r>
              <a:rPr lang="en-US" dirty="0"/>
              <a:t>Detecting errors </a:t>
            </a:r>
          </a:p>
          <a:p>
            <a:pPr lvl="1"/>
            <a:r>
              <a:rPr lang="en-IN" dirty="0"/>
              <a:t>block coding</a:t>
            </a:r>
          </a:p>
          <a:p>
            <a:pPr lvl="1"/>
            <a:r>
              <a:rPr lang="en-IN" dirty="0"/>
              <a:t>cyclic codes – CRC</a:t>
            </a:r>
          </a:p>
          <a:p>
            <a:pPr lvl="1"/>
            <a:r>
              <a:rPr lang="en-IN" dirty="0"/>
              <a:t>checksums</a:t>
            </a:r>
            <a:endParaRPr lang="en-US" dirty="0"/>
          </a:p>
          <a:p>
            <a:r>
              <a:rPr lang="en-US" dirty="0"/>
              <a:t>Correcting errors</a:t>
            </a:r>
          </a:p>
          <a:p>
            <a:pPr lvl="1"/>
            <a:r>
              <a:rPr lang="en-US" dirty="0"/>
              <a:t>Forward error correction</a:t>
            </a:r>
          </a:p>
          <a:p>
            <a:pPr lvl="2"/>
            <a:r>
              <a:rPr lang="en-IN" dirty="0"/>
              <a:t>Hamming distance</a:t>
            </a:r>
          </a:p>
          <a:p>
            <a:pPr lvl="2"/>
            <a:r>
              <a:rPr lang="en-IN" dirty="0" err="1"/>
              <a:t>XORing</a:t>
            </a:r>
            <a:r>
              <a:rPr lang="en-IN" dirty="0"/>
              <a:t> of packets</a:t>
            </a:r>
          </a:p>
          <a:p>
            <a:pPr lvl="2"/>
            <a:r>
              <a:rPr lang="en-IN" dirty="0"/>
              <a:t>interleaving chunks</a:t>
            </a:r>
          </a:p>
          <a:p>
            <a:pPr lvl="2"/>
            <a:r>
              <a:rPr lang="en-IN" dirty="0"/>
              <a:t>compounding high and low resolutions packets</a:t>
            </a:r>
            <a:endParaRPr lang="en-US" dirty="0"/>
          </a:p>
          <a:p>
            <a:pPr lvl="1"/>
            <a:r>
              <a:rPr lang="en-US" dirty="0"/>
              <a:t>Automatic repeat request (ARQ)</a:t>
            </a:r>
          </a:p>
          <a:p>
            <a:r>
              <a:rPr lang="en-IN" dirty="0"/>
              <a:t>Most link-layer protocols simply discard the frame and let the upper-layer protocols handle the retransmission of the frame</a:t>
            </a:r>
            <a:endParaRPr lang="en-US" dirty="0"/>
          </a:p>
        </p:txBody>
      </p:sp>
      <p:sp>
        <p:nvSpPr>
          <p:cNvPr id="2" name="Rectangle: Rounded Corners 1">
            <a:extLst>
              <a:ext uri="{FF2B5EF4-FFF2-40B4-BE49-F238E27FC236}">
                <a16:creationId xmlns:a16="http://schemas.microsoft.com/office/drawing/2014/main" id="{79B705B6-D3C5-46BD-AD44-F75B5D3191D9}"/>
              </a:ext>
            </a:extLst>
          </p:cNvPr>
          <p:cNvSpPr/>
          <p:nvPr/>
        </p:nvSpPr>
        <p:spPr>
          <a:xfrm>
            <a:off x="122103" y="1981200"/>
            <a:ext cx="5059497" cy="28956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55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Layers</a:t>
            </a:r>
          </a:p>
        </p:txBody>
      </p:sp>
      <p:pic>
        <p:nvPicPr>
          <p:cNvPr id="4" name="Picture 6"/>
          <p:cNvPicPr>
            <a:picLocks noChangeAspect="1" noChangeArrowheads="1"/>
          </p:cNvPicPr>
          <p:nvPr/>
        </p:nvPicPr>
        <p:blipFill>
          <a:blip r:embed="rId3"/>
          <a:srcRect/>
          <a:stretch>
            <a:fillRect/>
          </a:stretch>
        </p:blipFill>
        <p:spPr bwMode="auto">
          <a:xfrm>
            <a:off x="609600" y="1219200"/>
            <a:ext cx="8189912" cy="3765550"/>
          </a:xfrm>
          <a:prstGeom prst="rect">
            <a:avLst/>
          </a:prstGeom>
          <a:noFill/>
          <a:ln w="9525">
            <a:noFill/>
            <a:miter lim="800000"/>
            <a:headEnd/>
            <a:tailEnd/>
          </a:ln>
          <a:effectLst/>
        </p:spPr>
      </p:pic>
      <p:sp>
        <p:nvSpPr>
          <p:cNvPr id="6" name="Content Placeholder 5"/>
          <p:cNvSpPr>
            <a:spLocks noGrp="1"/>
          </p:cNvSpPr>
          <p:nvPr>
            <p:ph idx="1"/>
          </p:nvPr>
        </p:nvSpPr>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144000" cy="915153"/>
          </a:xfrm>
        </p:spPr>
        <p:txBody>
          <a:bodyPr>
            <a:noAutofit/>
          </a:bodyPr>
          <a:lstStyle/>
          <a:p>
            <a:r>
              <a:rPr lang="en-IN" sz="4000" b="0" dirty="0"/>
              <a:t>Error Detection and Correction Issues</a:t>
            </a:r>
          </a:p>
        </p:txBody>
      </p:sp>
      <p:sp>
        <p:nvSpPr>
          <p:cNvPr id="3" name="Content Placeholder 2"/>
          <p:cNvSpPr>
            <a:spLocks noGrp="1"/>
          </p:cNvSpPr>
          <p:nvPr>
            <p:ph idx="1"/>
          </p:nvPr>
        </p:nvSpPr>
        <p:spPr/>
        <p:txBody>
          <a:bodyPr/>
          <a:lstStyle/>
          <a:p>
            <a:r>
              <a:rPr lang="en-IN" dirty="0">
                <a:solidFill>
                  <a:schemeClr val="tx1"/>
                </a:solidFill>
              </a:rPr>
              <a:t>Types of Errors</a:t>
            </a:r>
          </a:p>
          <a:p>
            <a:pPr lvl="1"/>
            <a:r>
              <a:rPr lang="en-IN" dirty="0">
                <a:solidFill>
                  <a:schemeClr val="tx1"/>
                </a:solidFill>
              </a:rPr>
              <a:t>Single-bit and burst error</a:t>
            </a:r>
          </a:p>
          <a:p>
            <a:r>
              <a:rPr lang="en-IN" dirty="0">
                <a:solidFill>
                  <a:schemeClr val="tx1"/>
                </a:solidFill>
              </a:rPr>
              <a:t>Redundancy</a:t>
            </a:r>
          </a:p>
          <a:p>
            <a:pPr lvl="1"/>
            <a:r>
              <a:rPr lang="en-IN" dirty="0">
                <a:solidFill>
                  <a:schemeClr val="tx1"/>
                </a:solidFill>
              </a:rPr>
              <a:t>some extra bits with our data</a:t>
            </a:r>
          </a:p>
          <a:p>
            <a:r>
              <a:rPr lang="en-IN" dirty="0">
                <a:solidFill>
                  <a:schemeClr val="tx1"/>
                </a:solidFill>
              </a:rPr>
              <a:t>Detection versus Correction</a:t>
            </a:r>
          </a:p>
          <a:p>
            <a:r>
              <a:rPr lang="en-IN" dirty="0">
                <a:solidFill>
                  <a:schemeClr val="tx1"/>
                </a:solidFill>
              </a:rPr>
              <a:t>Coding</a:t>
            </a:r>
          </a:p>
          <a:p>
            <a:pPr lvl="1"/>
            <a:r>
              <a:rPr lang="en-IN" dirty="0">
                <a:solidFill>
                  <a:schemeClr val="tx1"/>
                </a:solidFill>
              </a:rPr>
              <a:t>block coding and convolution coding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r>
              <a:rPr lang="en-US" b="0" dirty="0"/>
              <a:t>Types of Errors</a:t>
            </a:r>
          </a:p>
        </p:txBody>
      </p:sp>
      <p:sp>
        <p:nvSpPr>
          <p:cNvPr id="399363" name="Rectangle 3"/>
          <p:cNvSpPr>
            <a:spLocks noGrp="1" noChangeArrowheads="1"/>
          </p:cNvSpPr>
          <p:nvPr>
            <p:ph type="body" idx="1"/>
          </p:nvPr>
        </p:nvSpPr>
        <p:spPr>
          <a:xfrm>
            <a:off x="304800" y="1219200"/>
            <a:ext cx="8610600" cy="4953000"/>
          </a:xfrm>
        </p:spPr>
        <p:txBody>
          <a:bodyPr/>
          <a:lstStyle/>
          <a:p>
            <a:r>
              <a:rPr lang="en-US" dirty="0"/>
              <a:t>Single-bit </a:t>
            </a:r>
            <a:r>
              <a:rPr lang="en-US" dirty="0">
                <a:solidFill>
                  <a:schemeClr val="tx1"/>
                </a:solidFill>
              </a:rPr>
              <a:t>errors:  </a:t>
            </a:r>
            <a:r>
              <a:rPr lang="en-IN" dirty="0">
                <a:solidFill>
                  <a:schemeClr val="tx1"/>
                </a:solidFill>
              </a:rPr>
              <a:t>only 1 bit of a given data unit is changed from 1 to 0 or from 0 to 1</a:t>
            </a:r>
            <a:endParaRPr lang="en-US" dirty="0">
              <a:solidFill>
                <a:schemeClr val="tx1"/>
              </a:solidFill>
            </a:endParaRPr>
          </a:p>
          <a:p>
            <a:pPr lvl="1"/>
            <a:endParaRPr lang="en-US" dirty="0"/>
          </a:p>
          <a:p>
            <a:pPr lvl="1"/>
            <a:endParaRPr lang="en-US" dirty="0"/>
          </a:p>
          <a:p>
            <a:pPr lvl="1"/>
            <a:endParaRPr lang="en-US" dirty="0"/>
          </a:p>
          <a:p>
            <a:r>
              <a:rPr lang="en-US" dirty="0"/>
              <a:t>Burst errors: </a:t>
            </a:r>
            <a:r>
              <a:rPr lang="en-IN" dirty="0">
                <a:solidFill>
                  <a:schemeClr val="tx1"/>
                </a:solidFill>
              </a:rPr>
              <a:t>2 or more bits in the data unit is changed from 1 to 0 or from 0 to 1</a:t>
            </a:r>
            <a:endParaRPr lang="en-US" dirty="0"/>
          </a:p>
        </p:txBody>
      </p:sp>
      <p:pic>
        <p:nvPicPr>
          <p:cNvPr id="39936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057400"/>
            <a:ext cx="5715000" cy="1177869"/>
          </a:xfrm>
          <a:prstGeom prst="rect">
            <a:avLst/>
          </a:prstGeom>
          <a:noFill/>
          <a:ln w="9525">
            <a:noFill/>
            <a:miter lim="800000"/>
            <a:headEnd/>
            <a:tailEnd/>
          </a:ln>
          <a:effectLst/>
        </p:spPr>
      </p:pic>
      <p:pic>
        <p:nvPicPr>
          <p:cNvPr id="399365" name="Picture 5"/>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08020" y="3886200"/>
            <a:ext cx="4735980" cy="2286000"/>
          </a:xfrm>
          <a:prstGeom prst="rect">
            <a:avLst/>
          </a:prstGeom>
          <a:noFill/>
          <a:ln w="9525">
            <a:noFill/>
            <a:miter lim="800000"/>
            <a:headEnd/>
            <a:tailEnd/>
          </a:ln>
          <a:effectLst/>
        </p:spPr>
      </p:pic>
      <p:sp>
        <p:nvSpPr>
          <p:cNvPr id="6" name="Rectangle 5"/>
          <p:cNvSpPr/>
          <p:nvPr/>
        </p:nvSpPr>
        <p:spPr>
          <a:xfrm>
            <a:off x="76200" y="4114800"/>
            <a:ext cx="4191000" cy="2308324"/>
          </a:xfrm>
          <a:prstGeom prst="rect">
            <a:avLst/>
          </a:prstGeom>
        </p:spPr>
        <p:txBody>
          <a:bodyPr wrap="square">
            <a:spAutoFit/>
          </a:bodyPr>
          <a:lstStyle/>
          <a:p>
            <a:pPr marL="171450" indent="-171450">
              <a:buFont typeface="Arial" pitchFamily="34" charset="0"/>
              <a:buChar char="•"/>
            </a:pPr>
            <a:r>
              <a:rPr lang="en-IN" dirty="0"/>
              <a:t>more likely to occur because the duration of the noise signal is normally longer than the duration of 1 bit</a:t>
            </a:r>
          </a:p>
          <a:p>
            <a:pPr marL="171450" indent="-171450">
              <a:buFont typeface="Arial" pitchFamily="34" charset="0"/>
              <a:buChar char="•"/>
            </a:pPr>
            <a:r>
              <a:rPr lang="en-IN" dirty="0"/>
              <a:t>The number of bits affected depends on the data rate and duration of noise</a:t>
            </a:r>
          </a:p>
          <a:p>
            <a:pPr marL="171450" indent="-171450">
              <a:buFont typeface="Arial" pitchFamily="34" charset="0"/>
              <a:buChar char="•"/>
            </a:pPr>
            <a:r>
              <a:rPr lang="en-IN" dirty="0"/>
              <a:t>Consider a noise of 1/100 second, 1 kbps data rate can affect 10 bits whereas 1 Mbps data rate affect 10,000 bits</a:t>
            </a:r>
          </a:p>
        </p:txBody>
      </p:sp>
    </p:spTree>
    <p:extLst>
      <p:ext uri="{BB962C8B-B14F-4D97-AF65-F5344CB8AC3E}">
        <p14:creationId xmlns:p14="http://schemas.microsoft.com/office/powerpoint/2010/main" val="256432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99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r>
              <a:rPr lang="en-US" b="0" dirty="0"/>
              <a:t>Redundancy</a:t>
            </a:r>
          </a:p>
        </p:txBody>
      </p:sp>
      <p:sp>
        <p:nvSpPr>
          <p:cNvPr id="400387" name="Rectangle 3"/>
          <p:cNvSpPr>
            <a:spLocks noGrp="1" noChangeArrowheads="1"/>
          </p:cNvSpPr>
          <p:nvPr>
            <p:ph type="body" idx="1"/>
          </p:nvPr>
        </p:nvSpPr>
        <p:spPr>
          <a:xfrm>
            <a:off x="152400" y="1345139"/>
            <a:ext cx="8945697" cy="4523955"/>
          </a:xfrm>
        </p:spPr>
        <p:txBody>
          <a:bodyPr/>
          <a:lstStyle/>
          <a:p>
            <a:r>
              <a:rPr lang="en-US" dirty="0"/>
              <a:t>To detect or correct errors, redundant bits (</a:t>
            </a:r>
            <a:r>
              <a:rPr lang="en-IN" dirty="0">
                <a:solidFill>
                  <a:schemeClr val="tx1"/>
                </a:solidFill>
              </a:rPr>
              <a:t>some extra bits)</a:t>
            </a:r>
            <a:r>
              <a:rPr lang="en-US" dirty="0"/>
              <a:t> of data must be added </a:t>
            </a:r>
            <a:r>
              <a:rPr lang="en-IN" dirty="0">
                <a:solidFill>
                  <a:schemeClr val="tx1"/>
                </a:solidFill>
              </a:rPr>
              <a:t>by sender and removed by receiver</a:t>
            </a:r>
          </a:p>
          <a:p>
            <a:pPr lvl="1"/>
            <a:r>
              <a:rPr lang="en-IN" dirty="0">
                <a:solidFill>
                  <a:schemeClr val="tx1"/>
                </a:solidFill>
              </a:rPr>
              <a:t>allows the receiver to detect or correct corrupted bits</a:t>
            </a:r>
            <a:endParaRPr lang="en-US" dirty="0"/>
          </a:p>
        </p:txBody>
      </p:sp>
      <p:pic>
        <p:nvPicPr>
          <p:cNvPr id="40038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2895600"/>
            <a:ext cx="7947025" cy="3205163"/>
          </a:xfrm>
          <a:prstGeom prst="rect">
            <a:avLst/>
          </a:prstGeom>
          <a:noFill/>
          <a:ln w="9525">
            <a:noFill/>
            <a:miter lim="800000"/>
            <a:headEnd/>
            <a:tailEnd/>
          </a:ln>
          <a:effectLst/>
        </p:spPr>
      </p:pic>
    </p:spTree>
    <p:extLst>
      <p:ext uri="{BB962C8B-B14F-4D97-AF65-F5344CB8AC3E}">
        <p14:creationId xmlns:p14="http://schemas.microsoft.com/office/powerpoint/2010/main" val="1770740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b="0" dirty="0"/>
              <a:t>Coding</a:t>
            </a:r>
          </a:p>
        </p:txBody>
      </p:sp>
      <p:sp>
        <p:nvSpPr>
          <p:cNvPr id="401411" name="Rectangle 3"/>
          <p:cNvSpPr>
            <a:spLocks noGrp="1" noChangeArrowheads="1"/>
          </p:cNvSpPr>
          <p:nvPr>
            <p:ph type="body" idx="1"/>
          </p:nvPr>
        </p:nvSpPr>
        <p:spPr/>
        <p:txBody>
          <a:bodyPr>
            <a:normAutofit lnSpcReduction="10000"/>
          </a:bodyPr>
          <a:lstStyle/>
          <a:p>
            <a:r>
              <a:rPr lang="en-US" sz="2800" dirty="0"/>
              <a:t> The process of adding redundancy for error detection or correction </a:t>
            </a:r>
            <a:r>
              <a:rPr lang="en-IN" dirty="0">
                <a:solidFill>
                  <a:schemeClr val="tx1"/>
                </a:solidFill>
              </a:rPr>
              <a:t>creates a relationship between the redundant bits and the actual data bits</a:t>
            </a:r>
            <a:endParaRPr lang="en-US" sz="2800" dirty="0"/>
          </a:p>
          <a:p>
            <a:r>
              <a:rPr lang="en-US" sz="2800" dirty="0"/>
              <a:t>Two types:</a:t>
            </a:r>
          </a:p>
          <a:p>
            <a:pPr lvl="1"/>
            <a:r>
              <a:rPr lang="en-US" sz="2400" dirty="0"/>
              <a:t>Block codes</a:t>
            </a:r>
          </a:p>
          <a:p>
            <a:pPr lvl="2"/>
            <a:r>
              <a:rPr lang="en-US" sz="2000" dirty="0"/>
              <a:t>Divides the data to be sent into a set of blocks</a:t>
            </a:r>
          </a:p>
          <a:p>
            <a:pPr lvl="2"/>
            <a:r>
              <a:rPr lang="en-US" sz="2000" dirty="0"/>
              <a:t>Extra information attached to each block</a:t>
            </a:r>
          </a:p>
          <a:p>
            <a:pPr lvl="2"/>
            <a:r>
              <a:rPr lang="en-US" sz="2000" dirty="0"/>
              <a:t>Memoryless</a:t>
            </a:r>
          </a:p>
          <a:p>
            <a:pPr lvl="1"/>
            <a:r>
              <a:rPr lang="en-US" sz="2400" dirty="0"/>
              <a:t>Convolutional codes</a:t>
            </a:r>
          </a:p>
          <a:p>
            <a:pPr lvl="2"/>
            <a:r>
              <a:rPr lang="en-US" sz="2000" dirty="0"/>
              <a:t>Treats data as a series of bits, and computes a code over a continuous series</a:t>
            </a:r>
          </a:p>
          <a:p>
            <a:pPr lvl="2"/>
            <a:r>
              <a:rPr lang="en-US" sz="2000" dirty="0"/>
              <a:t>The code computed for a set of bits depends on the current and previous input</a:t>
            </a:r>
          </a:p>
        </p:txBody>
      </p:sp>
      <p:sp>
        <p:nvSpPr>
          <p:cNvPr id="5" name="Rectangle: Rounded Corners 4">
            <a:extLst>
              <a:ext uri="{FF2B5EF4-FFF2-40B4-BE49-F238E27FC236}">
                <a16:creationId xmlns:a16="http://schemas.microsoft.com/office/drawing/2014/main" id="{AF6FCE0F-4305-487B-8454-FE00F65F7BEA}"/>
              </a:ext>
            </a:extLst>
          </p:cNvPr>
          <p:cNvSpPr/>
          <p:nvPr/>
        </p:nvSpPr>
        <p:spPr>
          <a:xfrm>
            <a:off x="228600" y="2971800"/>
            <a:ext cx="8488497" cy="160020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035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Detection versus Correction</a:t>
            </a:r>
          </a:p>
        </p:txBody>
      </p:sp>
      <p:sp>
        <p:nvSpPr>
          <p:cNvPr id="3" name="Content Placeholder 2"/>
          <p:cNvSpPr>
            <a:spLocks noGrp="1"/>
          </p:cNvSpPr>
          <p:nvPr>
            <p:ph idx="1"/>
          </p:nvPr>
        </p:nvSpPr>
        <p:spPr/>
        <p:txBody>
          <a:bodyPr>
            <a:normAutofit lnSpcReduction="10000"/>
          </a:bodyPr>
          <a:lstStyle/>
          <a:p>
            <a:r>
              <a:rPr lang="en-IN" dirty="0">
                <a:solidFill>
                  <a:schemeClr val="tx1"/>
                </a:solidFill>
              </a:rPr>
              <a:t>correction of errors is more difficult than the detection</a:t>
            </a:r>
          </a:p>
          <a:p>
            <a:r>
              <a:rPr lang="en-IN" dirty="0">
                <a:solidFill>
                  <a:schemeClr val="tx1"/>
                </a:solidFill>
              </a:rPr>
              <a:t>error detection </a:t>
            </a:r>
            <a:r>
              <a:rPr lang="en-IN" dirty="0">
                <a:solidFill>
                  <a:schemeClr val="tx1"/>
                </a:solidFill>
                <a:sym typeface="Wingdings" pitchFamily="2" charset="2"/>
              </a:rPr>
              <a:t></a:t>
            </a:r>
            <a:r>
              <a:rPr lang="en-IN" dirty="0">
                <a:solidFill>
                  <a:schemeClr val="tx1"/>
                </a:solidFill>
              </a:rPr>
              <a:t> only looking to see if any error has occurred not the number of corrupted bits</a:t>
            </a:r>
          </a:p>
          <a:p>
            <a:pPr lvl="1"/>
            <a:r>
              <a:rPr lang="en-IN" dirty="0">
                <a:solidFill>
                  <a:schemeClr val="tx1"/>
                </a:solidFill>
              </a:rPr>
              <a:t>No difference between a single-bit error and a burst error</a:t>
            </a:r>
          </a:p>
          <a:p>
            <a:r>
              <a:rPr lang="en-IN" dirty="0">
                <a:solidFill>
                  <a:schemeClr val="tx1"/>
                </a:solidFill>
              </a:rPr>
              <a:t>error correction</a:t>
            </a:r>
            <a:r>
              <a:rPr lang="en-IN" dirty="0">
                <a:solidFill>
                  <a:schemeClr val="tx1"/>
                </a:solidFill>
                <a:sym typeface="Wingdings" pitchFamily="2" charset="2"/>
              </a:rPr>
              <a:t> </a:t>
            </a:r>
            <a:r>
              <a:rPr lang="en-IN" dirty="0">
                <a:solidFill>
                  <a:schemeClr val="tx1"/>
                </a:solidFill>
              </a:rPr>
              <a:t>need to know the exact number of bits that are corrupted  with their location in the message</a:t>
            </a:r>
          </a:p>
          <a:p>
            <a:pPr lvl="1"/>
            <a:r>
              <a:rPr lang="en-IN" dirty="0">
                <a:solidFill>
                  <a:schemeClr val="tx1"/>
                </a:solidFill>
              </a:rPr>
              <a:t>8-bit data unit</a:t>
            </a:r>
          </a:p>
          <a:p>
            <a:pPr lvl="2"/>
            <a:r>
              <a:rPr lang="en-IN" dirty="0">
                <a:solidFill>
                  <a:schemeClr val="tx1"/>
                </a:solidFill>
              </a:rPr>
              <a:t>to correct a single error </a:t>
            </a:r>
            <a:r>
              <a:rPr lang="en-IN" dirty="0">
                <a:solidFill>
                  <a:schemeClr val="tx1"/>
                </a:solidFill>
                <a:sym typeface="Wingdings" pitchFamily="2" charset="2"/>
              </a:rPr>
              <a:t></a:t>
            </a:r>
            <a:r>
              <a:rPr lang="en-IN" dirty="0">
                <a:solidFill>
                  <a:schemeClr val="tx1"/>
                </a:solidFill>
              </a:rPr>
              <a:t> need to consider eight possible error locations</a:t>
            </a:r>
          </a:p>
          <a:p>
            <a:pPr lvl="2"/>
            <a:r>
              <a:rPr lang="en-IN" dirty="0">
                <a:solidFill>
                  <a:schemeClr val="tx1"/>
                </a:solidFill>
              </a:rPr>
              <a:t>to correct two errors </a:t>
            </a:r>
            <a:r>
              <a:rPr lang="en-IN" dirty="0">
                <a:solidFill>
                  <a:schemeClr val="tx1"/>
                </a:solidFill>
                <a:sym typeface="Wingdings" pitchFamily="2" charset="2"/>
              </a:rPr>
              <a:t></a:t>
            </a:r>
            <a:r>
              <a:rPr lang="en-IN" dirty="0">
                <a:solidFill>
                  <a:schemeClr val="tx1"/>
                </a:solidFill>
              </a:rPr>
              <a:t> need to consider 2^8 (permutation of 8 by 2) possible error locations</a:t>
            </a:r>
          </a:p>
          <a:p>
            <a:pPr lvl="1"/>
            <a:r>
              <a:rPr lang="en-IN" dirty="0">
                <a:solidFill>
                  <a:schemeClr val="tx1"/>
                </a:solidFill>
              </a:rPr>
              <a:t>Receiver find difficulty to correct 10 errors in a data unit of 1000 bits</a:t>
            </a:r>
          </a:p>
          <a:p>
            <a:pPr lvl="2"/>
            <a:endParaRPr lang="en-IN"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b="0" i="1" dirty="0"/>
              <a:t>Notes</a:t>
            </a:r>
          </a:p>
        </p:txBody>
      </p:sp>
      <p:sp>
        <p:nvSpPr>
          <p:cNvPr id="411651" name="Rectangle 3"/>
          <p:cNvSpPr>
            <a:spLocks noGrp="1" noChangeArrowheads="1"/>
          </p:cNvSpPr>
          <p:nvPr>
            <p:ph type="body" idx="1"/>
          </p:nvPr>
        </p:nvSpPr>
        <p:spPr/>
        <p:txBody>
          <a:bodyPr/>
          <a:lstStyle/>
          <a:p>
            <a:r>
              <a:rPr lang="en-US" dirty="0"/>
              <a:t>An error-detecting/correcting code can detect/correct only the types of errors for which it is designed</a:t>
            </a:r>
          </a:p>
          <a:p>
            <a:pPr lvl="1"/>
            <a:r>
              <a:rPr lang="en-US" dirty="0"/>
              <a:t>Other types of errors may remain undetected.</a:t>
            </a:r>
          </a:p>
          <a:p>
            <a:r>
              <a:rPr lang="en-US" dirty="0">
                <a:solidFill>
                  <a:srgbClr val="FF0000"/>
                </a:solidFill>
              </a:rPr>
              <a:t>There is no way to detect/correct every possible error!</a:t>
            </a:r>
          </a:p>
        </p:txBody>
      </p:sp>
    </p:spTree>
    <p:extLst>
      <p:ext uri="{BB962C8B-B14F-4D97-AF65-F5344CB8AC3E}">
        <p14:creationId xmlns:p14="http://schemas.microsoft.com/office/powerpoint/2010/main" val="3174040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b="0" dirty="0"/>
              <a:t>XOR Operation</a:t>
            </a:r>
          </a:p>
        </p:txBody>
      </p:sp>
      <p:sp>
        <p:nvSpPr>
          <p:cNvPr id="402435" name="Rectangle 3"/>
          <p:cNvSpPr>
            <a:spLocks noGrp="1" noChangeArrowheads="1"/>
          </p:cNvSpPr>
          <p:nvPr>
            <p:ph type="body" idx="1"/>
          </p:nvPr>
        </p:nvSpPr>
        <p:spPr/>
        <p:txBody>
          <a:bodyPr/>
          <a:lstStyle/>
          <a:p>
            <a:r>
              <a:rPr lang="en-US" dirty="0"/>
              <a:t>Main operation for computing error detection/correction codes</a:t>
            </a:r>
          </a:p>
          <a:p>
            <a:pPr lvl="1"/>
            <a:r>
              <a:rPr lang="en-US" dirty="0"/>
              <a:t>Simpler and faster than addition; no carry bit!</a:t>
            </a:r>
          </a:p>
          <a:p>
            <a:r>
              <a:rPr lang="en-US" dirty="0"/>
              <a:t>Similar to modulo-2 addition</a:t>
            </a:r>
          </a:p>
        </p:txBody>
      </p:sp>
      <p:pic>
        <p:nvPicPr>
          <p:cNvPr id="4024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3300412"/>
            <a:ext cx="7380288" cy="1804988"/>
          </a:xfrm>
          <a:prstGeom prst="rect">
            <a:avLst/>
          </a:prstGeom>
          <a:noFill/>
          <a:ln w="9525">
            <a:noFill/>
            <a:miter lim="800000"/>
            <a:headEnd/>
            <a:tailEnd/>
          </a:ln>
          <a:effectLst/>
        </p:spPr>
      </p:pic>
    </p:spTree>
    <p:extLst>
      <p:ext uri="{BB962C8B-B14F-4D97-AF65-F5344CB8AC3E}">
        <p14:creationId xmlns:p14="http://schemas.microsoft.com/office/powerpoint/2010/main" val="1524001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r>
              <a:rPr lang="en-US" b="0" dirty="0"/>
              <a:t>Block Coding</a:t>
            </a:r>
          </a:p>
        </p:txBody>
      </p:sp>
      <p:sp>
        <p:nvSpPr>
          <p:cNvPr id="406531" name="Rectangle 3"/>
          <p:cNvSpPr>
            <a:spLocks noGrp="1" noChangeArrowheads="1"/>
          </p:cNvSpPr>
          <p:nvPr>
            <p:ph type="body" idx="1"/>
          </p:nvPr>
        </p:nvSpPr>
        <p:spPr/>
        <p:txBody>
          <a:bodyPr/>
          <a:lstStyle/>
          <a:p>
            <a:r>
              <a:rPr lang="en-US" dirty="0"/>
              <a:t>Message is divided into </a:t>
            </a:r>
            <a:r>
              <a:rPr lang="en-US" i="1" dirty="0"/>
              <a:t>k</a:t>
            </a:r>
            <a:r>
              <a:rPr lang="en-US" dirty="0"/>
              <a:t>-bit blocks</a:t>
            </a:r>
          </a:p>
          <a:p>
            <a:pPr lvl="1"/>
            <a:r>
              <a:rPr lang="en-US" dirty="0"/>
              <a:t>Known as </a:t>
            </a:r>
            <a:r>
              <a:rPr lang="en-US" i="1" dirty="0" err="1">
                <a:solidFill>
                  <a:schemeClr val="tx2"/>
                </a:solidFill>
              </a:rPr>
              <a:t>datawords</a:t>
            </a:r>
            <a:endParaRPr lang="en-US" i="1" dirty="0">
              <a:solidFill>
                <a:schemeClr val="tx2"/>
              </a:solidFill>
            </a:endParaRPr>
          </a:p>
          <a:p>
            <a:r>
              <a:rPr lang="en-US" i="1" dirty="0"/>
              <a:t>r</a:t>
            </a:r>
            <a:r>
              <a:rPr lang="en-US" dirty="0"/>
              <a:t> redundant bits are added</a:t>
            </a:r>
          </a:p>
          <a:p>
            <a:pPr lvl="1"/>
            <a:r>
              <a:rPr lang="en-US" dirty="0"/>
              <a:t>Blocks become </a:t>
            </a:r>
            <a:r>
              <a:rPr lang="en-US" i="1" dirty="0"/>
              <a:t>n</a:t>
            </a:r>
            <a:r>
              <a:rPr lang="en-US" dirty="0"/>
              <a:t>=</a:t>
            </a:r>
            <a:r>
              <a:rPr lang="en-US" i="1" dirty="0" err="1"/>
              <a:t>k</a:t>
            </a:r>
            <a:r>
              <a:rPr lang="en-US" dirty="0" err="1"/>
              <a:t>+</a:t>
            </a:r>
            <a:r>
              <a:rPr lang="en-US" i="1" dirty="0" err="1"/>
              <a:t>r</a:t>
            </a:r>
            <a:r>
              <a:rPr lang="en-US" dirty="0"/>
              <a:t> bits</a:t>
            </a:r>
          </a:p>
          <a:p>
            <a:pPr lvl="1"/>
            <a:r>
              <a:rPr lang="en-US" dirty="0"/>
              <a:t>Known as </a:t>
            </a:r>
            <a:r>
              <a:rPr lang="en-US" i="1" dirty="0" err="1">
                <a:solidFill>
                  <a:schemeClr val="tx2"/>
                </a:solidFill>
              </a:rPr>
              <a:t>codewords</a:t>
            </a:r>
            <a:endParaRPr lang="en-US" i="1" dirty="0">
              <a:solidFill>
                <a:schemeClr val="tx2"/>
              </a:solidFill>
            </a:endParaRPr>
          </a:p>
        </p:txBody>
      </p:sp>
      <p:pic>
        <p:nvPicPr>
          <p:cNvPr id="4065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3810000"/>
            <a:ext cx="6167718" cy="2286000"/>
          </a:xfrm>
          <a:prstGeom prst="rect">
            <a:avLst/>
          </a:prstGeom>
          <a:noFill/>
          <a:ln w="9525">
            <a:noFill/>
            <a:miter lim="800000"/>
            <a:headEnd/>
            <a:tailEnd/>
          </a:ln>
          <a:effectLst/>
        </p:spPr>
      </p:pic>
      <p:sp>
        <p:nvSpPr>
          <p:cNvPr id="6" name="Rectangle 5"/>
          <p:cNvSpPr/>
          <p:nvPr/>
        </p:nvSpPr>
        <p:spPr>
          <a:xfrm>
            <a:off x="5334000" y="3200400"/>
            <a:ext cx="3733800" cy="1754326"/>
          </a:xfrm>
          <a:prstGeom prst="rect">
            <a:avLst/>
          </a:prstGeom>
        </p:spPr>
        <p:txBody>
          <a:bodyPr wrap="square">
            <a:spAutoFit/>
          </a:bodyPr>
          <a:lstStyle/>
          <a:p>
            <a:pPr marL="171450" indent="-171450">
              <a:buFont typeface="Arial" pitchFamily="34" charset="0"/>
              <a:buChar char="•"/>
            </a:pPr>
            <a:r>
              <a:rPr lang="en-IN" dirty="0"/>
              <a:t>2</a:t>
            </a:r>
            <a:r>
              <a:rPr lang="en-IN" i="1" baseline="30000" dirty="0"/>
              <a:t>n</a:t>
            </a:r>
            <a:r>
              <a:rPr lang="en-IN" i="1" dirty="0"/>
              <a:t> − 2</a:t>
            </a:r>
            <a:r>
              <a:rPr lang="en-IN" i="1" baseline="30000" dirty="0"/>
              <a:t>k</a:t>
            </a:r>
            <a:r>
              <a:rPr lang="en-IN" i="1" dirty="0"/>
              <a:t> </a:t>
            </a:r>
            <a:r>
              <a:rPr lang="en-IN" dirty="0" err="1"/>
              <a:t>codewords</a:t>
            </a:r>
            <a:r>
              <a:rPr lang="en-IN" dirty="0"/>
              <a:t> that are not used</a:t>
            </a:r>
          </a:p>
          <a:p>
            <a:pPr marL="628650" lvl="1" indent="-171450">
              <a:buFont typeface="Arial" pitchFamily="34" charset="0"/>
              <a:buChar char="•"/>
            </a:pPr>
            <a:r>
              <a:rPr lang="en-IN" dirty="0"/>
              <a:t>invalid or illegal</a:t>
            </a:r>
          </a:p>
          <a:p>
            <a:pPr marL="171450" indent="-171450">
              <a:buFont typeface="Arial" pitchFamily="34" charset="0"/>
              <a:buChar char="•"/>
            </a:pPr>
            <a:r>
              <a:rPr lang="en-IN" dirty="0"/>
              <a:t>If the receiver receives an invalid codeword, this indicates that the data was corrupted during transmission.</a:t>
            </a:r>
          </a:p>
        </p:txBody>
      </p:sp>
    </p:spTree>
    <p:extLst>
      <p:ext uri="{BB962C8B-B14F-4D97-AF65-F5344CB8AC3E}">
        <p14:creationId xmlns:p14="http://schemas.microsoft.com/office/powerpoint/2010/main" val="3442753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28600"/>
            <a:ext cx="9144000" cy="915153"/>
          </a:xfrm>
        </p:spPr>
        <p:txBody>
          <a:bodyPr>
            <a:noAutofit/>
          </a:bodyPr>
          <a:lstStyle/>
          <a:p>
            <a:r>
              <a:rPr lang="en-IN" sz="3600" b="0" dirty="0"/>
              <a:t>How can errors be detected by using block coding?</a:t>
            </a:r>
          </a:p>
        </p:txBody>
      </p:sp>
      <p:sp>
        <p:nvSpPr>
          <p:cNvPr id="3" name="Content Placeholder 2"/>
          <p:cNvSpPr>
            <a:spLocks noGrp="1"/>
          </p:cNvSpPr>
          <p:nvPr>
            <p:ph idx="1"/>
          </p:nvPr>
        </p:nvSpPr>
        <p:spPr/>
        <p:txBody>
          <a:bodyPr/>
          <a:lstStyle/>
          <a:p>
            <a:r>
              <a:rPr lang="en-IN" dirty="0"/>
              <a:t>Two conditions the receiver follows to detect a change in the original codeword</a:t>
            </a:r>
          </a:p>
          <a:p>
            <a:pPr>
              <a:buNone/>
            </a:pPr>
            <a:r>
              <a:rPr lang="en-IN" dirty="0"/>
              <a:t>1. The receiver has (or can find) a list of valid </a:t>
            </a:r>
            <a:r>
              <a:rPr lang="en-IN" dirty="0" err="1"/>
              <a:t>codewords</a:t>
            </a:r>
            <a:endParaRPr lang="en-IN" dirty="0"/>
          </a:p>
          <a:p>
            <a:pPr>
              <a:buNone/>
            </a:pPr>
            <a:r>
              <a:rPr lang="en-IN" dirty="0"/>
              <a:t>2. The original codeword has changed to an invalid one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noAutofit/>
          </a:bodyPr>
          <a:lstStyle/>
          <a:p>
            <a:r>
              <a:rPr lang="en-US" sz="4400" b="0" dirty="0"/>
              <a:t>Error Detection in Block Coding</a:t>
            </a:r>
          </a:p>
        </p:txBody>
      </p:sp>
      <p:pic>
        <p:nvPicPr>
          <p:cNvPr id="40960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4957" y="1295400"/>
            <a:ext cx="8780443" cy="3528012"/>
          </a:xfrm>
          <a:prstGeom prst="rect">
            <a:avLst/>
          </a:prstGeom>
          <a:noFill/>
          <a:ln w="9525">
            <a:noFill/>
            <a:miter lim="800000"/>
            <a:headEnd/>
            <a:tailEnd/>
          </a:ln>
          <a:effectLst/>
        </p:spPr>
      </p:pic>
      <p:sp>
        <p:nvSpPr>
          <p:cNvPr id="4" name="Rectangle 3"/>
          <p:cNvSpPr/>
          <p:nvPr/>
        </p:nvSpPr>
        <p:spPr>
          <a:xfrm>
            <a:off x="228600" y="4876800"/>
            <a:ext cx="8382000" cy="1384995"/>
          </a:xfrm>
          <a:prstGeom prst="rect">
            <a:avLst/>
          </a:prstGeom>
        </p:spPr>
        <p:txBody>
          <a:bodyPr wrap="square">
            <a:spAutoFit/>
          </a:bodyPr>
          <a:lstStyle/>
          <a:p>
            <a:r>
              <a:rPr lang="en-IN" sz="2800" dirty="0"/>
              <a:t>if the codeword is corrupted during transmission but the received word still matches a valid codeword, the error remains undetected.</a:t>
            </a:r>
          </a:p>
        </p:txBody>
      </p:sp>
    </p:spTree>
    <p:extLst>
      <p:ext uri="{BB962C8B-B14F-4D97-AF65-F5344CB8AC3E}">
        <p14:creationId xmlns:p14="http://schemas.microsoft.com/office/powerpoint/2010/main" val="11864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Link Layer - functions </a:t>
            </a:r>
          </a:p>
        </p:txBody>
      </p:sp>
      <p:sp>
        <p:nvSpPr>
          <p:cNvPr id="3" name="Content Placeholder 2"/>
          <p:cNvSpPr>
            <a:spLocks noGrp="1"/>
          </p:cNvSpPr>
          <p:nvPr>
            <p:ph idx="1"/>
          </p:nvPr>
        </p:nvSpPr>
        <p:spPr/>
        <p:txBody>
          <a:bodyPr/>
          <a:lstStyle/>
          <a:p>
            <a:endParaRPr lang="en-US"/>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199" y="1295400"/>
            <a:ext cx="8998213" cy="43434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0" dirty="0"/>
              <a:t>Error-detecting Code Example</a:t>
            </a:r>
          </a:p>
        </p:txBody>
      </p:sp>
      <p:sp>
        <p:nvSpPr>
          <p:cNvPr id="3" name="Content Placeholder 2"/>
          <p:cNvSpPr>
            <a:spLocks noGrp="1"/>
          </p:cNvSpPr>
          <p:nvPr>
            <p:ph idx="1"/>
          </p:nvPr>
        </p:nvSpPr>
        <p:spPr>
          <a:xfrm>
            <a:off x="198303" y="1345139"/>
            <a:ext cx="8780444" cy="4979461"/>
          </a:xfrm>
        </p:spPr>
        <p:txBody>
          <a:bodyPr>
            <a:normAutofit/>
          </a:bodyPr>
          <a:lstStyle/>
          <a:p>
            <a:r>
              <a:rPr lang="en-IN" dirty="0"/>
              <a:t>Let us assume that </a:t>
            </a:r>
            <a:r>
              <a:rPr lang="en-IN" i="1" dirty="0"/>
              <a:t>k = 2 and n = 3 </a:t>
            </a:r>
          </a:p>
          <a:p>
            <a:r>
              <a:rPr lang="en-IN" i="1" dirty="0"/>
              <a:t>The list of </a:t>
            </a:r>
            <a:r>
              <a:rPr lang="en-IN" i="1" dirty="0" err="1"/>
              <a:t>datawords</a:t>
            </a:r>
            <a:r>
              <a:rPr lang="en-IN" i="1" dirty="0"/>
              <a:t> and </a:t>
            </a:r>
            <a:r>
              <a:rPr lang="en-IN" i="1" dirty="0" err="1"/>
              <a:t>codewords</a:t>
            </a:r>
            <a:endParaRPr lang="en-IN" i="1" dirty="0"/>
          </a:p>
          <a:p>
            <a:endParaRPr lang="en-IN" i="1" dirty="0"/>
          </a:p>
          <a:p>
            <a:endParaRPr lang="en-IN" i="1" dirty="0"/>
          </a:p>
          <a:p>
            <a:r>
              <a:rPr lang="en-IN" dirty="0">
                <a:solidFill>
                  <a:schemeClr val="tx1"/>
                </a:solidFill>
              </a:rPr>
              <a:t>sender encodes the </a:t>
            </a:r>
            <a:r>
              <a:rPr lang="en-IN" dirty="0" err="1">
                <a:solidFill>
                  <a:schemeClr val="tx1"/>
                </a:solidFill>
              </a:rPr>
              <a:t>dataword</a:t>
            </a:r>
            <a:r>
              <a:rPr lang="en-IN" dirty="0">
                <a:solidFill>
                  <a:schemeClr val="tx1"/>
                </a:solidFill>
              </a:rPr>
              <a:t> 01 as 011 and sends it to the receiver</a:t>
            </a:r>
            <a:r>
              <a:rPr lang="en-IN" i="1" dirty="0"/>
              <a:t> </a:t>
            </a:r>
          </a:p>
          <a:p>
            <a:pPr lvl="1"/>
            <a:r>
              <a:rPr lang="en-IN" dirty="0">
                <a:solidFill>
                  <a:schemeClr val="tx1"/>
                </a:solidFill>
              </a:rPr>
              <a:t>receiver receives 011</a:t>
            </a:r>
            <a:r>
              <a:rPr lang="en-IN" dirty="0">
                <a:solidFill>
                  <a:schemeClr val="tx1"/>
                </a:solidFill>
                <a:sym typeface="Wingdings" pitchFamily="2" charset="2"/>
              </a:rPr>
              <a:t> </a:t>
            </a:r>
            <a:r>
              <a:rPr lang="en-IN" dirty="0">
                <a:solidFill>
                  <a:schemeClr val="tx1"/>
                </a:solidFill>
              </a:rPr>
              <a:t>a valid codeword </a:t>
            </a:r>
            <a:r>
              <a:rPr lang="en-IN" dirty="0">
                <a:solidFill>
                  <a:schemeClr val="tx1"/>
                </a:solidFill>
                <a:sym typeface="Wingdings" pitchFamily="2" charset="2"/>
              </a:rPr>
              <a:t> </a:t>
            </a:r>
            <a:r>
              <a:rPr lang="en-IN" dirty="0">
                <a:solidFill>
                  <a:schemeClr val="tx1"/>
                </a:solidFill>
              </a:rPr>
              <a:t>extracts 01 </a:t>
            </a:r>
            <a:r>
              <a:rPr lang="en-IN" dirty="0" err="1">
                <a:solidFill>
                  <a:schemeClr val="tx1"/>
                </a:solidFill>
              </a:rPr>
              <a:t>dataword</a:t>
            </a:r>
            <a:endParaRPr lang="en-IN" dirty="0">
              <a:solidFill>
                <a:schemeClr val="tx1"/>
              </a:solidFill>
            </a:endParaRPr>
          </a:p>
          <a:p>
            <a:pPr lvl="1"/>
            <a:r>
              <a:rPr lang="en-IN" dirty="0">
                <a:solidFill>
                  <a:schemeClr val="tx1"/>
                </a:solidFill>
              </a:rPr>
              <a:t>receiver receives 111 </a:t>
            </a:r>
            <a:r>
              <a:rPr lang="en-IN" dirty="0">
                <a:solidFill>
                  <a:schemeClr val="tx1"/>
                </a:solidFill>
                <a:sym typeface="Wingdings" pitchFamily="2" charset="2"/>
              </a:rPr>
              <a:t></a:t>
            </a:r>
            <a:r>
              <a:rPr lang="en-IN" dirty="0">
                <a:solidFill>
                  <a:schemeClr val="tx1"/>
                </a:solidFill>
              </a:rPr>
              <a:t>not a valid codeword </a:t>
            </a:r>
            <a:r>
              <a:rPr lang="en-IN" dirty="0">
                <a:solidFill>
                  <a:schemeClr val="tx1"/>
                </a:solidFill>
                <a:sym typeface="Wingdings" pitchFamily="2" charset="2"/>
              </a:rPr>
              <a:t></a:t>
            </a:r>
            <a:r>
              <a:rPr lang="en-IN" dirty="0">
                <a:solidFill>
                  <a:schemeClr val="tx1"/>
                </a:solidFill>
              </a:rPr>
              <a:t> discarded</a:t>
            </a:r>
          </a:p>
          <a:p>
            <a:pPr lvl="1"/>
            <a:r>
              <a:rPr lang="en-IN" dirty="0">
                <a:solidFill>
                  <a:schemeClr val="tx1"/>
                </a:solidFill>
              </a:rPr>
              <a:t>receiver receives 000</a:t>
            </a:r>
            <a:r>
              <a:rPr lang="en-IN" dirty="0">
                <a:solidFill>
                  <a:schemeClr val="tx1"/>
                </a:solidFill>
                <a:sym typeface="Wingdings" pitchFamily="2" charset="2"/>
              </a:rPr>
              <a:t> </a:t>
            </a:r>
            <a:r>
              <a:rPr lang="en-IN" dirty="0">
                <a:solidFill>
                  <a:schemeClr val="tx1"/>
                </a:solidFill>
              </a:rPr>
              <a:t>a valid codeword </a:t>
            </a:r>
            <a:r>
              <a:rPr lang="en-IN" dirty="0">
                <a:solidFill>
                  <a:schemeClr val="tx1"/>
                </a:solidFill>
                <a:sym typeface="Wingdings" pitchFamily="2" charset="2"/>
              </a:rPr>
              <a:t> incorrectly </a:t>
            </a:r>
            <a:r>
              <a:rPr lang="en-IN" dirty="0">
                <a:solidFill>
                  <a:schemeClr val="tx1"/>
                </a:solidFill>
              </a:rPr>
              <a:t>extracts 00 </a:t>
            </a:r>
            <a:r>
              <a:rPr lang="en-IN" dirty="0" err="1">
                <a:solidFill>
                  <a:schemeClr val="tx1"/>
                </a:solidFill>
              </a:rPr>
              <a:t>dataword</a:t>
            </a:r>
            <a:r>
              <a:rPr lang="en-IN" dirty="0">
                <a:solidFill>
                  <a:schemeClr val="tx1"/>
                </a:solidFill>
              </a:rPr>
              <a:t> </a:t>
            </a:r>
            <a:r>
              <a:rPr lang="en-IN" dirty="0">
                <a:solidFill>
                  <a:schemeClr val="tx1"/>
                </a:solidFill>
                <a:sym typeface="Wingdings" pitchFamily="2" charset="2"/>
              </a:rPr>
              <a:t> </a:t>
            </a:r>
            <a:r>
              <a:rPr lang="en-IN" dirty="0">
                <a:solidFill>
                  <a:schemeClr val="tx1"/>
                </a:solidFill>
              </a:rPr>
              <a:t>Two corrupted bits have made the error undetectable</a:t>
            </a:r>
            <a:endParaRPr lang="en-IN" i="1" dirty="0"/>
          </a:p>
        </p:txBody>
      </p:sp>
      <p:pic>
        <p:nvPicPr>
          <p:cNvPr id="1026" name="Picture 2"/>
          <p:cNvPicPr>
            <a:picLocks noChangeAspect="1" noChangeArrowheads="1"/>
          </p:cNvPicPr>
          <p:nvPr/>
        </p:nvPicPr>
        <p:blipFill>
          <a:blip r:embed="rId3"/>
          <a:srcRect/>
          <a:stretch>
            <a:fillRect/>
          </a:stretch>
        </p:blipFill>
        <p:spPr bwMode="auto">
          <a:xfrm>
            <a:off x="219576" y="2438400"/>
            <a:ext cx="8772024" cy="9906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b="0" dirty="0"/>
              <a:t>Hamming Distance</a:t>
            </a:r>
          </a:p>
        </p:txBody>
      </p:sp>
      <p:sp>
        <p:nvSpPr>
          <p:cNvPr id="416771" name="Rectangle 3"/>
          <p:cNvSpPr>
            <a:spLocks noGrp="1" noChangeArrowheads="1"/>
          </p:cNvSpPr>
          <p:nvPr>
            <p:ph type="body" idx="1"/>
          </p:nvPr>
        </p:nvSpPr>
        <p:spPr>
          <a:xfrm>
            <a:off x="152400" y="2438400"/>
            <a:ext cx="8915400" cy="3962400"/>
          </a:xfrm>
        </p:spPr>
        <p:txBody>
          <a:bodyPr>
            <a:normAutofit fontScale="92500" lnSpcReduction="20000"/>
          </a:bodyPr>
          <a:lstStyle/>
          <a:p>
            <a:r>
              <a:rPr lang="en-IN" dirty="0">
                <a:solidFill>
                  <a:schemeClr val="tx1"/>
                </a:solidFill>
              </a:rPr>
              <a:t>Hamming distance between the received codeword and the sent codeword is the number of bits that are corrupted during transmission </a:t>
            </a:r>
            <a:r>
              <a:rPr lang="en-IN" dirty="0">
                <a:solidFill>
                  <a:schemeClr val="tx1"/>
                </a:solidFill>
                <a:sym typeface="Wingdings" pitchFamily="2" charset="2"/>
              </a:rPr>
              <a:t> </a:t>
            </a:r>
            <a:r>
              <a:rPr lang="en-IN" i="1" dirty="0">
                <a:solidFill>
                  <a:schemeClr val="tx1"/>
                </a:solidFill>
              </a:rPr>
              <a:t>important for error </a:t>
            </a:r>
            <a:r>
              <a:rPr lang="en-IN" dirty="0">
                <a:solidFill>
                  <a:schemeClr val="tx1"/>
                </a:solidFill>
              </a:rPr>
              <a:t>detection </a:t>
            </a:r>
          </a:p>
          <a:p>
            <a:r>
              <a:rPr lang="en-IN" i="1" dirty="0">
                <a:solidFill>
                  <a:schemeClr val="tx1"/>
                </a:solidFill>
              </a:rPr>
              <a:t>if the Hamming </a:t>
            </a:r>
            <a:r>
              <a:rPr lang="en-IN" dirty="0">
                <a:solidFill>
                  <a:schemeClr val="tx1"/>
                </a:solidFill>
              </a:rPr>
              <a:t>distance between the sent and the received codeword is not zero, the codeword has been corrupted during transmission</a:t>
            </a:r>
          </a:p>
          <a:p>
            <a:pPr lvl="1"/>
            <a:r>
              <a:rPr lang="en-IN" dirty="0">
                <a:solidFill>
                  <a:schemeClr val="tx1"/>
                </a:solidFill>
              </a:rPr>
              <a:t>Found by XOR operation (⊕) on the two words and count the number of 1s in the result</a:t>
            </a:r>
          </a:p>
          <a:p>
            <a:r>
              <a:rPr lang="en-IN" i="1" dirty="0"/>
              <a:t>d(000, 011) is 2 because (000 ⊕ 011) is 011 (two 1s)</a:t>
            </a:r>
          </a:p>
          <a:p>
            <a:r>
              <a:rPr lang="en-IN" i="1" dirty="0"/>
              <a:t>d(10101, 11110) is 3 because (10101 ⊕ 11110) is 01011 (three 1s)</a:t>
            </a:r>
            <a:endParaRPr lang="en-US" dirty="0"/>
          </a:p>
        </p:txBody>
      </p:sp>
      <p:sp>
        <p:nvSpPr>
          <p:cNvPr id="416772" name="Text Box 4"/>
          <p:cNvSpPr txBox="1">
            <a:spLocks noChangeArrowheads="1"/>
          </p:cNvSpPr>
          <p:nvPr/>
        </p:nvSpPr>
        <p:spPr bwMode="auto">
          <a:xfrm>
            <a:off x="76200" y="1255693"/>
            <a:ext cx="8991600" cy="954107"/>
          </a:xfrm>
          <a:prstGeom prst="rect">
            <a:avLst/>
          </a:prstGeom>
          <a:solidFill>
            <a:srgbClr val="FFFF00"/>
          </a:solidFill>
          <a:ln w="9525">
            <a:noFill/>
            <a:miter lim="800000"/>
            <a:headEnd/>
            <a:tailEnd/>
          </a:ln>
          <a:effectLst>
            <a:glow rad="63500">
              <a:srgbClr val="FF0000">
                <a:alpha val="40000"/>
              </a:srgbClr>
            </a:glow>
          </a:effectLst>
        </p:spPr>
        <p:txBody>
          <a:bodyPr wrap="square">
            <a:spAutoFit/>
          </a:bodyPr>
          <a:lstStyle>
            <a:defPPr>
              <a:defRPr lang="en-US"/>
            </a:defPPr>
            <a:lvl1pPr algn="ctr">
              <a:defRPr sz="3200" b="1" i="1">
                <a:solidFill>
                  <a:srgbClr val="FF0000"/>
                </a:solidFill>
                <a:effectLst>
                  <a:outerShdw blurRad="38100" dist="38100" dir="2700000" algn="tl">
                    <a:srgbClr val="000000"/>
                  </a:outerShdw>
                </a:effectLst>
                <a:latin typeface="+mj-lt"/>
              </a:defRPr>
            </a:lvl1pPr>
          </a:lstStyle>
          <a:p>
            <a:r>
              <a:rPr lang="en-US" sz="2800" dirty="0"/>
              <a:t>Hamming Distance</a:t>
            </a:r>
            <a:r>
              <a:rPr lang="en-US" sz="2800" dirty="0">
                <a:solidFill>
                  <a:srgbClr val="00B050"/>
                </a:solidFill>
              </a:rPr>
              <a:t> between two words is the number of differences between corresponding bits.</a:t>
            </a:r>
          </a:p>
        </p:txBody>
      </p:sp>
    </p:spTree>
    <p:extLst>
      <p:ext uri="{BB962C8B-B14F-4D97-AF65-F5344CB8AC3E}">
        <p14:creationId xmlns:p14="http://schemas.microsoft.com/office/powerpoint/2010/main" val="8548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normAutofit/>
          </a:bodyPr>
          <a:lstStyle/>
          <a:p>
            <a:r>
              <a:rPr lang="en-US" b="0" dirty="0"/>
              <a:t>Minimum Hamming Distance</a:t>
            </a:r>
          </a:p>
        </p:txBody>
      </p:sp>
      <p:sp>
        <p:nvSpPr>
          <p:cNvPr id="417795" name="Rectangle 3"/>
          <p:cNvSpPr>
            <a:spLocks noGrp="1" noChangeArrowheads="1"/>
          </p:cNvSpPr>
          <p:nvPr>
            <p:ph type="body" idx="1"/>
          </p:nvPr>
        </p:nvSpPr>
        <p:spPr>
          <a:xfrm>
            <a:off x="457200" y="2971800"/>
            <a:ext cx="8229600" cy="3200400"/>
          </a:xfrm>
        </p:spPr>
        <p:txBody>
          <a:bodyPr/>
          <a:lstStyle/>
          <a:p>
            <a:r>
              <a:rPr lang="en-US" dirty="0"/>
              <a:t>Find the minimum Hamming Distance of the following codebook</a:t>
            </a:r>
          </a:p>
        </p:txBody>
      </p:sp>
      <p:sp>
        <p:nvSpPr>
          <p:cNvPr id="417796" name="Text Box 4"/>
          <p:cNvSpPr txBox="1">
            <a:spLocks noChangeArrowheads="1"/>
          </p:cNvSpPr>
          <p:nvPr/>
        </p:nvSpPr>
        <p:spPr bwMode="auto">
          <a:xfrm>
            <a:off x="1066800" y="1454150"/>
            <a:ext cx="7162800" cy="1384995"/>
          </a:xfrm>
          <a:prstGeom prst="rect">
            <a:avLst/>
          </a:prstGeom>
          <a:solidFill>
            <a:srgbClr val="FFFF00"/>
          </a:solidFill>
          <a:ln w="9525">
            <a:noFill/>
            <a:miter lim="800000"/>
            <a:headEnd/>
            <a:tailEnd/>
          </a:ln>
          <a:effectLst>
            <a:glow rad="63500">
              <a:srgbClr val="FF0000">
                <a:alpha val="40000"/>
              </a:srgbClr>
            </a:glow>
          </a:effectLst>
        </p:spPr>
        <p:txBody>
          <a:bodyPr>
            <a:spAutoFit/>
          </a:bodyPr>
          <a:lstStyle>
            <a:defPPr>
              <a:defRPr lang="en-US"/>
            </a:defPPr>
            <a:lvl1pPr algn="ctr">
              <a:defRPr sz="2800" b="1" i="1">
                <a:solidFill>
                  <a:srgbClr val="00B050"/>
                </a:solidFill>
                <a:effectLst>
                  <a:outerShdw blurRad="38100" dist="38100" dir="2700000" algn="tl">
                    <a:srgbClr val="000000"/>
                  </a:outerShdw>
                </a:effectLst>
                <a:latin typeface="+mj-lt"/>
              </a:defRPr>
            </a:lvl1pPr>
          </a:lstStyle>
          <a:p>
            <a:r>
              <a:rPr lang="en-US" dirty="0"/>
              <a:t>The </a:t>
            </a:r>
            <a:r>
              <a:rPr lang="en-US" dirty="0">
                <a:solidFill>
                  <a:srgbClr val="FF0000"/>
                </a:solidFill>
              </a:rPr>
              <a:t>minimum Hamming distance</a:t>
            </a:r>
            <a:r>
              <a:rPr lang="en-US" dirty="0"/>
              <a:t> is the smallest Hamming distance between</a:t>
            </a:r>
            <a:br>
              <a:rPr lang="en-US" dirty="0"/>
            </a:br>
            <a:r>
              <a:rPr lang="en-US" dirty="0"/>
              <a:t> </a:t>
            </a:r>
            <a:r>
              <a:rPr lang="en-US" u="sng" dirty="0"/>
              <a:t>all possible pairs</a:t>
            </a:r>
            <a:r>
              <a:rPr lang="en-US" dirty="0"/>
              <a:t> in a set of codewords.</a:t>
            </a:r>
          </a:p>
        </p:txBody>
      </p:sp>
      <p:graphicFrame>
        <p:nvGraphicFramePr>
          <p:cNvPr id="417814" name="Group 22"/>
          <p:cNvGraphicFramePr>
            <a:graphicFrameLocks noGrp="1"/>
          </p:cNvGraphicFramePr>
          <p:nvPr>
            <p:extLst>
              <p:ext uri="{D42A27DB-BD31-4B8C-83A1-F6EECF244321}">
                <p14:modId xmlns:p14="http://schemas.microsoft.com/office/powerpoint/2010/main" val="2352035993"/>
              </p:ext>
            </p:extLst>
          </p:nvPr>
        </p:nvGraphicFramePr>
        <p:xfrm>
          <a:off x="4038600" y="3886200"/>
          <a:ext cx="1219200" cy="2072640"/>
        </p:xfrm>
        <a:graphic>
          <a:graphicData uri="http://schemas.openxmlformats.org/drawingml/2006/table">
            <a:tbl>
              <a:tblPr/>
              <a:tblGrid>
                <a:gridCol w="1219200">
                  <a:extLst>
                    <a:ext uri="{9D8B030D-6E8A-4147-A177-3AD203B41FA5}">
                      <a16:colId xmlns:a16="http://schemas.microsoft.com/office/drawing/2014/main" val="20000"/>
                    </a:ext>
                  </a:extLst>
                </a:gridCol>
              </a:tblGrid>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ahoma" pitchFamily="34" charset="0"/>
                          <a:cs typeface="Arial" charset="0"/>
                        </a:rPr>
                        <a:t>00000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2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ahoma" pitchFamily="34" charset="0"/>
                          <a:cs typeface="Arial" charset="0"/>
                        </a:rPr>
                        <a:t>01011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ahoma" pitchFamily="34" charset="0"/>
                          <a:cs typeface="Arial" charset="0"/>
                        </a:rPr>
                        <a:t>10101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Tahoma" pitchFamily="34" charset="0"/>
                          <a:cs typeface="Arial" charset="0"/>
                        </a:rPr>
                        <a:t>11110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 name="Rectangle 5"/>
          <p:cNvSpPr/>
          <p:nvPr/>
        </p:nvSpPr>
        <p:spPr>
          <a:xfrm>
            <a:off x="228600" y="4343400"/>
            <a:ext cx="3293915" cy="369332"/>
          </a:xfrm>
          <a:prstGeom prst="rect">
            <a:avLst/>
          </a:prstGeom>
        </p:spPr>
        <p:txBody>
          <a:bodyPr wrap="none">
            <a:spAutoFit/>
          </a:bodyPr>
          <a:lstStyle/>
          <a:p>
            <a:r>
              <a:rPr lang="en-US" dirty="0"/>
              <a:t>minimum Hamming Distance = 3 </a:t>
            </a:r>
          </a:p>
        </p:txBody>
      </p:sp>
    </p:spTree>
    <p:extLst>
      <p:ext uri="{BB962C8B-B14F-4D97-AF65-F5344CB8AC3E}">
        <p14:creationId xmlns:p14="http://schemas.microsoft.com/office/powerpoint/2010/main" val="76490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normAutofit/>
          </a:bodyPr>
          <a:lstStyle/>
          <a:p>
            <a:r>
              <a:rPr lang="en-US" b="0" dirty="0"/>
              <a:t>Detection Capability of Code</a:t>
            </a:r>
          </a:p>
        </p:txBody>
      </p:sp>
      <p:sp>
        <p:nvSpPr>
          <p:cNvPr id="418819" name="Rectangle 3"/>
          <p:cNvSpPr>
            <a:spLocks noGrp="1" noChangeArrowheads="1"/>
          </p:cNvSpPr>
          <p:nvPr>
            <p:ph type="body" idx="1"/>
          </p:nvPr>
        </p:nvSpPr>
        <p:spPr/>
        <p:txBody>
          <a:bodyPr/>
          <a:lstStyle/>
          <a:p>
            <a:r>
              <a:rPr lang="en-US" dirty="0"/>
              <a:t>To guarantee the </a:t>
            </a:r>
            <a:r>
              <a:rPr lang="en-US" b="1" i="1" dirty="0">
                <a:solidFill>
                  <a:srgbClr val="7030A0"/>
                </a:solidFill>
              </a:rPr>
              <a:t>detection</a:t>
            </a:r>
            <a:r>
              <a:rPr lang="en-US" dirty="0"/>
              <a:t> of up to </a:t>
            </a:r>
            <a:r>
              <a:rPr lang="en-US" b="1" i="1" dirty="0">
                <a:solidFill>
                  <a:srgbClr val="00B050"/>
                </a:solidFill>
              </a:rPr>
              <a:t>s</a:t>
            </a:r>
            <a:r>
              <a:rPr lang="en-US" dirty="0"/>
              <a:t>-bit errors, the minimum Hamming distance in a block code must be</a:t>
            </a:r>
          </a:p>
        </p:txBody>
      </p:sp>
      <p:pic>
        <p:nvPicPr>
          <p:cNvPr id="41882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819400"/>
            <a:ext cx="6477000" cy="2849563"/>
          </a:xfrm>
          <a:prstGeom prst="rect">
            <a:avLst/>
          </a:prstGeom>
          <a:noFill/>
          <a:ln w="9525">
            <a:noFill/>
            <a:miter lim="800000"/>
            <a:headEnd/>
            <a:tailEnd/>
          </a:ln>
          <a:effectLst/>
        </p:spPr>
      </p:pic>
      <p:sp>
        <p:nvSpPr>
          <p:cNvPr id="418821" name="Text Box 5"/>
          <p:cNvSpPr txBox="1">
            <a:spLocks noChangeArrowheads="1"/>
          </p:cNvSpPr>
          <p:nvPr/>
        </p:nvSpPr>
        <p:spPr bwMode="auto">
          <a:xfrm>
            <a:off x="3505200" y="2286000"/>
            <a:ext cx="1818126" cy="523220"/>
          </a:xfrm>
          <a:prstGeom prst="rect">
            <a:avLst/>
          </a:prstGeom>
          <a:solidFill>
            <a:srgbClr val="FFFF00"/>
          </a:solidFill>
          <a:ln w="28575">
            <a:solidFill>
              <a:schemeClr val="hlink"/>
            </a:solidFill>
            <a:miter lim="800000"/>
            <a:headEnd/>
            <a:tailEnd/>
          </a:ln>
          <a:effectLst>
            <a:outerShdw dist="35921" dir="2700000" algn="ctr" rotWithShape="0">
              <a:schemeClr val="bg2"/>
            </a:outerShdw>
          </a:effectLst>
        </p:spPr>
        <p:txBody>
          <a:bodyPr wrap="none">
            <a:spAutoFit/>
          </a:bodyPr>
          <a:lstStyle/>
          <a:p>
            <a:pPr>
              <a:spcBef>
                <a:spcPct val="20000"/>
              </a:spcBef>
              <a:buClr>
                <a:schemeClr val="hlink"/>
              </a:buClr>
              <a:buSzPct val="65000"/>
              <a:buFont typeface="Wingdings" pitchFamily="2" charset="2"/>
              <a:buNone/>
            </a:pPr>
            <a:r>
              <a:rPr lang="en-US" sz="2800" i="1" dirty="0" err="1">
                <a:solidFill>
                  <a:srgbClr val="002060"/>
                </a:solidFill>
                <a:latin typeface="Times New Roman" panose="02020603050405020304" pitchFamily="18" charset="0"/>
                <a:cs typeface="Times New Roman" panose="02020603050405020304" pitchFamily="18" charset="0"/>
              </a:rPr>
              <a:t>d</a:t>
            </a:r>
            <a:r>
              <a:rPr lang="en-US" sz="2800" i="1" baseline="-25000" dirty="0" err="1">
                <a:solidFill>
                  <a:srgbClr val="002060"/>
                </a:solidFill>
                <a:latin typeface="Times New Roman" panose="02020603050405020304" pitchFamily="18" charset="0"/>
                <a:cs typeface="Times New Roman" panose="02020603050405020304" pitchFamily="18" charset="0"/>
              </a:rPr>
              <a:t>min</a:t>
            </a:r>
            <a:r>
              <a:rPr lang="en-US" sz="2800" dirty="0">
                <a:solidFill>
                  <a:srgbClr val="002060"/>
                </a:solidFill>
                <a:latin typeface="Times New Roman" panose="02020603050405020304" pitchFamily="18" charset="0"/>
                <a:cs typeface="Times New Roman" panose="02020603050405020304" pitchFamily="18" charset="0"/>
              </a:rPr>
              <a:t> = </a:t>
            </a:r>
            <a:r>
              <a:rPr lang="en-US" sz="2800" i="1" dirty="0">
                <a:solidFill>
                  <a:srgbClr val="002060"/>
                </a:solidFill>
                <a:latin typeface="Times New Roman" panose="02020603050405020304" pitchFamily="18" charset="0"/>
                <a:cs typeface="Times New Roman" panose="02020603050405020304" pitchFamily="18" charset="0"/>
              </a:rPr>
              <a:t>s</a:t>
            </a:r>
            <a:r>
              <a:rPr lang="en-US" sz="2800" dirty="0">
                <a:solidFill>
                  <a:srgbClr val="002060"/>
                </a:solidFill>
                <a:latin typeface="Times New Roman" panose="02020603050405020304" pitchFamily="18" charset="0"/>
                <a:cs typeface="Times New Roman" panose="02020603050405020304" pitchFamily="18" charset="0"/>
              </a:rPr>
              <a:t> + 1</a:t>
            </a:r>
          </a:p>
        </p:txBody>
      </p:sp>
      <p:sp>
        <p:nvSpPr>
          <p:cNvPr id="6" name="Rectangle 5"/>
          <p:cNvSpPr/>
          <p:nvPr/>
        </p:nvSpPr>
        <p:spPr>
          <a:xfrm>
            <a:off x="0" y="5657671"/>
            <a:ext cx="8915400" cy="707886"/>
          </a:xfrm>
          <a:prstGeom prst="rect">
            <a:avLst/>
          </a:prstGeom>
        </p:spPr>
        <p:txBody>
          <a:bodyPr wrap="square">
            <a:spAutoFit/>
          </a:bodyPr>
          <a:lstStyle/>
          <a:p>
            <a:r>
              <a:rPr lang="en-US" sz="2000" dirty="0"/>
              <a:t>A code scheme with Hamming distance </a:t>
            </a:r>
            <a:r>
              <a:rPr lang="en-US" sz="2000" i="1" dirty="0" err="1"/>
              <a:t>d</a:t>
            </a:r>
            <a:r>
              <a:rPr lang="en-US" sz="2000" i="1" baseline="-25000" dirty="0" err="1"/>
              <a:t>min</a:t>
            </a:r>
            <a:r>
              <a:rPr lang="en-US" sz="2000" i="1" dirty="0"/>
              <a:t> = 4 guarantees the detection of up to </a:t>
            </a:r>
            <a:r>
              <a:rPr lang="en-US" sz="2000" dirty="0"/>
              <a:t>three errors (</a:t>
            </a:r>
            <a:r>
              <a:rPr lang="en-US" sz="2000" i="1" dirty="0"/>
              <a:t>d = s + 1 or s = 3)</a:t>
            </a:r>
            <a:endParaRPr lang="en-US" sz="2000" dirty="0"/>
          </a:p>
        </p:txBody>
      </p:sp>
    </p:spTree>
    <p:extLst>
      <p:ext uri="{BB962C8B-B14F-4D97-AF65-F5344CB8AC3E}">
        <p14:creationId xmlns:p14="http://schemas.microsoft.com/office/powerpoint/2010/main" val="2682819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400" b="0" dirty="0"/>
              <a:t>Error-detecting Code Example</a:t>
            </a:r>
          </a:p>
        </p:txBody>
      </p:sp>
      <p:sp>
        <p:nvSpPr>
          <p:cNvPr id="3" name="Content Placeholder 2"/>
          <p:cNvSpPr>
            <a:spLocks noGrp="1"/>
          </p:cNvSpPr>
          <p:nvPr>
            <p:ph idx="1"/>
          </p:nvPr>
        </p:nvSpPr>
        <p:spPr>
          <a:xfrm>
            <a:off x="198303" y="1345139"/>
            <a:ext cx="8780444" cy="4979461"/>
          </a:xfrm>
        </p:spPr>
        <p:txBody>
          <a:bodyPr>
            <a:normAutofit fontScale="77500" lnSpcReduction="20000"/>
          </a:bodyPr>
          <a:lstStyle/>
          <a:p>
            <a:r>
              <a:rPr lang="en-IN" dirty="0"/>
              <a:t>Let us assume that </a:t>
            </a:r>
            <a:r>
              <a:rPr lang="en-IN" i="1" dirty="0"/>
              <a:t>k = 2 and n = 3. The list of </a:t>
            </a:r>
            <a:r>
              <a:rPr lang="en-IN" i="1" dirty="0" err="1"/>
              <a:t>datawords</a:t>
            </a:r>
            <a:r>
              <a:rPr lang="en-IN" i="1" dirty="0"/>
              <a:t> and </a:t>
            </a:r>
            <a:r>
              <a:rPr lang="en-IN" i="1" dirty="0" err="1"/>
              <a:t>codewords</a:t>
            </a:r>
            <a:endParaRPr lang="en-IN" i="1" dirty="0"/>
          </a:p>
          <a:p>
            <a:endParaRPr lang="en-IN" i="1" dirty="0"/>
          </a:p>
          <a:p>
            <a:endParaRPr lang="en-IN" i="1" dirty="0"/>
          </a:p>
          <a:p>
            <a:r>
              <a:rPr lang="en-US" dirty="0">
                <a:solidFill>
                  <a:schemeClr val="tx1"/>
                </a:solidFill>
              </a:rPr>
              <a:t>The minimum Hamming distance  =2</a:t>
            </a:r>
          </a:p>
          <a:p>
            <a:pPr lvl="1"/>
            <a:r>
              <a:rPr lang="en-US" dirty="0">
                <a:solidFill>
                  <a:schemeClr val="tx1"/>
                </a:solidFill>
              </a:rPr>
              <a:t>guarantees detection of only a single error</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endParaRPr lang="en-US" dirty="0">
              <a:solidFill>
                <a:schemeClr val="tx1"/>
              </a:solidFill>
            </a:endParaRPr>
          </a:p>
          <a:p>
            <a:r>
              <a:rPr lang="en-US" dirty="0">
                <a:solidFill>
                  <a:schemeClr val="tx1"/>
                </a:solidFill>
              </a:rPr>
              <a:t>If the codeword 101 is sent and one error occurs, the received codeword does not match any valid codeword</a:t>
            </a:r>
          </a:p>
          <a:p>
            <a:r>
              <a:rPr lang="en-US" dirty="0">
                <a:solidFill>
                  <a:schemeClr val="tx1"/>
                </a:solidFill>
              </a:rPr>
              <a:t> If two errors occur, however, the received codeword may match a valid codeword and the errors are not detected</a:t>
            </a:r>
          </a:p>
        </p:txBody>
      </p:sp>
      <p:pic>
        <p:nvPicPr>
          <p:cNvPr id="1026" name="Picture 2"/>
          <p:cNvPicPr>
            <a:picLocks noChangeAspect="1" noChangeArrowheads="1"/>
          </p:cNvPicPr>
          <p:nvPr/>
        </p:nvPicPr>
        <p:blipFill>
          <a:blip r:embed="rId3"/>
          <a:srcRect/>
          <a:stretch>
            <a:fillRect/>
          </a:stretch>
        </p:blipFill>
        <p:spPr bwMode="auto">
          <a:xfrm>
            <a:off x="990600" y="1752600"/>
            <a:ext cx="6028824" cy="680818"/>
          </a:xfrm>
          <a:prstGeom prst="rect">
            <a:avLst/>
          </a:prstGeom>
          <a:noFill/>
          <a:ln w="9525">
            <a:noFill/>
            <a:miter lim="800000"/>
            <a:headEnd/>
            <a:tailEnd/>
          </a:ln>
        </p:spPr>
      </p:pic>
      <p:graphicFrame>
        <p:nvGraphicFramePr>
          <p:cNvPr id="5" name="Table 4"/>
          <p:cNvGraphicFramePr>
            <a:graphicFrameLocks noGrp="1"/>
          </p:cNvGraphicFramePr>
          <p:nvPr/>
        </p:nvGraphicFramePr>
        <p:xfrm>
          <a:off x="1524000" y="3276600"/>
          <a:ext cx="5486399" cy="1219200"/>
        </p:xfrm>
        <a:graphic>
          <a:graphicData uri="http://schemas.openxmlformats.org/drawingml/2006/table">
            <a:tbl>
              <a:tblPr firstRow="1" bandRow="1">
                <a:tableStyleId>{5C22544A-7EE6-4342-B048-85BDC9FD1C3A}</a:tableStyleId>
              </a:tblPr>
              <a:tblGrid>
                <a:gridCol w="1948792">
                  <a:extLst>
                    <a:ext uri="{9D8B030D-6E8A-4147-A177-3AD203B41FA5}">
                      <a16:colId xmlns:a16="http://schemas.microsoft.com/office/drawing/2014/main" val="20000"/>
                    </a:ext>
                  </a:extLst>
                </a:gridCol>
                <a:gridCol w="5658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152400">
                <a:tc>
                  <a:txBody>
                    <a:bodyPr/>
                    <a:lstStyle/>
                    <a:p>
                      <a:r>
                        <a:rPr lang="en-US" sz="1400" dirty="0"/>
                        <a:t>First codeword</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011</a:t>
                      </a:r>
                    </a:p>
                  </a:txBody>
                  <a:tcPr/>
                </a:tc>
                <a:tc>
                  <a:txBody>
                    <a:bodyPr/>
                    <a:lstStyle/>
                    <a:p>
                      <a:r>
                        <a:rPr lang="en-US" sz="1400" dirty="0"/>
                        <a:t>011</a:t>
                      </a:r>
                    </a:p>
                  </a:txBody>
                  <a:tcPr/>
                </a:tc>
                <a:tc>
                  <a:txBody>
                    <a:bodyPr/>
                    <a:lstStyle/>
                    <a:p>
                      <a:r>
                        <a:rPr lang="en-US" sz="1400" dirty="0"/>
                        <a:t>101</a:t>
                      </a:r>
                    </a:p>
                  </a:txBody>
                  <a:tcPr/>
                </a:tc>
                <a:extLst>
                  <a:ext uri="{0D108BD9-81ED-4DB2-BD59-A6C34878D82A}">
                    <a16:rowId xmlns:a16="http://schemas.microsoft.com/office/drawing/2014/main" val="10000"/>
                  </a:ext>
                </a:extLst>
              </a:tr>
              <a:tr h="228600">
                <a:tc>
                  <a:txBody>
                    <a:bodyPr/>
                    <a:lstStyle/>
                    <a:p>
                      <a:r>
                        <a:rPr lang="en-US" sz="1400" dirty="0"/>
                        <a:t>Second codeword</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extLst>
                  <a:ext uri="{0D108BD9-81ED-4DB2-BD59-A6C34878D82A}">
                    <a16:rowId xmlns:a16="http://schemas.microsoft.com/office/drawing/2014/main" val="10001"/>
                  </a:ext>
                </a:extLst>
              </a:tr>
              <a:tr h="152400">
                <a:tc>
                  <a:txBody>
                    <a:bodyPr/>
                    <a:lstStyle/>
                    <a:p>
                      <a:r>
                        <a:rPr lang="en-US" sz="1400" dirty="0"/>
                        <a:t>result</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011</a:t>
                      </a:r>
                    </a:p>
                  </a:txBody>
                  <a:tcPr/>
                </a:tc>
                <a:extLst>
                  <a:ext uri="{0D108BD9-81ED-4DB2-BD59-A6C34878D82A}">
                    <a16:rowId xmlns:a16="http://schemas.microsoft.com/office/drawing/2014/main" val="10002"/>
                  </a:ext>
                </a:extLst>
              </a:tr>
              <a:tr h="152400">
                <a:tc>
                  <a:txBody>
                    <a:bodyPr/>
                    <a:lstStyle/>
                    <a:p>
                      <a:r>
                        <a:rPr lang="en-US" sz="1400" dirty="0"/>
                        <a:t>Hamming distance </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Linear Block Codes</a:t>
            </a:r>
            <a:endParaRPr lang="en-US" b="0" dirty="0"/>
          </a:p>
        </p:txBody>
      </p:sp>
      <p:sp>
        <p:nvSpPr>
          <p:cNvPr id="3" name="Content Placeholder 2"/>
          <p:cNvSpPr>
            <a:spLocks noGrp="1"/>
          </p:cNvSpPr>
          <p:nvPr>
            <p:ph idx="1"/>
          </p:nvPr>
        </p:nvSpPr>
        <p:spPr>
          <a:xfrm>
            <a:off x="198303" y="1345139"/>
            <a:ext cx="8780444" cy="3988861"/>
          </a:xfrm>
        </p:spPr>
        <p:txBody>
          <a:bodyPr>
            <a:normAutofit fontScale="92500" lnSpcReduction="10000"/>
          </a:bodyPr>
          <a:lstStyle/>
          <a:p>
            <a:r>
              <a:rPr lang="en-US" dirty="0"/>
              <a:t>Two types </a:t>
            </a:r>
          </a:p>
          <a:p>
            <a:pPr lvl="1"/>
            <a:r>
              <a:rPr lang="en-US" i="1" dirty="0"/>
              <a:t>linear block codes – today's choice</a:t>
            </a:r>
          </a:p>
          <a:p>
            <a:pPr lvl="2"/>
            <a:r>
              <a:rPr lang="en-US" dirty="0"/>
              <a:t>requires the knowledge of abstract algebra (particularly Galois fields) </a:t>
            </a:r>
          </a:p>
          <a:p>
            <a:pPr lvl="2"/>
            <a:r>
              <a:rPr lang="en-US" dirty="0"/>
              <a:t>a code in which the exclusive OR (addition modulo-2) of two valid </a:t>
            </a:r>
            <a:r>
              <a:rPr lang="en-US" dirty="0" err="1"/>
              <a:t>codewords</a:t>
            </a:r>
            <a:r>
              <a:rPr lang="en-US" dirty="0"/>
              <a:t> creates another valid codeword</a:t>
            </a:r>
            <a:endParaRPr lang="en-US" i="1" dirty="0"/>
          </a:p>
          <a:p>
            <a:pPr lvl="1"/>
            <a:r>
              <a:rPr lang="en-US" i="1" dirty="0"/>
              <a:t>nonlinear block codes - not as </a:t>
            </a:r>
            <a:r>
              <a:rPr lang="en-US" dirty="0"/>
              <a:t>widespread because their structure makes theoretical analysis and implementation difficult</a:t>
            </a:r>
          </a:p>
          <a:p>
            <a:pPr lvl="1">
              <a:buNone/>
            </a:pPr>
            <a:endParaRPr lang="en-US" dirty="0"/>
          </a:p>
          <a:p>
            <a:pPr lvl="1">
              <a:buNone/>
            </a:pPr>
            <a:endParaRPr lang="en-US" dirty="0"/>
          </a:p>
          <a:p>
            <a:r>
              <a:rPr lang="en-US" dirty="0">
                <a:solidFill>
                  <a:schemeClr val="tx1"/>
                </a:solidFill>
              </a:rPr>
              <a:t>This code in Table is a linear block code because the result of </a:t>
            </a:r>
            <a:r>
              <a:rPr lang="en-US" dirty="0" err="1">
                <a:solidFill>
                  <a:schemeClr val="tx1"/>
                </a:solidFill>
              </a:rPr>
              <a:t>XORing</a:t>
            </a:r>
            <a:r>
              <a:rPr lang="en-US" dirty="0">
                <a:solidFill>
                  <a:schemeClr val="tx1"/>
                </a:solidFill>
              </a:rPr>
              <a:t> any codeword with any other codeword is a valid codeword</a:t>
            </a:r>
            <a:endParaRPr lang="en-US" dirty="0"/>
          </a:p>
        </p:txBody>
      </p:sp>
      <p:pic>
        <p:nvPicPr>
          <p:cNvPr id="4" name="Picture 2"/>
          <p:cNvPicPr>
            <a:picLocks noChangeAspect="1" noChangeArrowheads="1"/>
          </p:cNvPicPr>
          <p:nvPr/>
        </p:nvPicPr>
        <p:blipFill>
          <a:blip r:embed="rId3"/>
          <a:srcRect/>
          <a:stretch>
            <a:fillRect/>
          </a:stretch>
        </p:blipFill>
        <p:spPr bwMode="auto">
          <a:xfrm>
            <a:off x="1295400" y="3505200"/>
            <a:ext cx="5800224" cy="655003"/>
          </a:xfrm>
          <a:prstGeom prst="rect">
            <a:avLst/>
          </a:prstGeom>
          <a:noFill/>
          <a:ln w="9525">
            <a:noFill/>
            <a:miter lim="800000"/>
            <a:headEnd/>
            <a:tailEnd/>
          </a:ln>
        </p:spPr>
      </p:pic>
      <p:graphicFrame>
        <p:nvGraphicFramePr>
          <p:cNvPr id="5" name="Table 4"/>
          <p:cNvGraphicFramePr>
            <a:graphicFrameLocks noGrp="1"/>
          </p:cNvGraphicFramePr>
          <p:nvPr/>
        </p:nvGraphicFramePr>
        <p:xfrm>
          <a:off x="2514600" y="4953000"/>
          <a:ext cx="5486399" cy="1219200"/>
        </p:xfrm>
        <a:graphic>
          <a:graphicData uri="http://schemas.openxmlformats.org/drawingml/2006/table">
            <a:tbl>
              <a:tblPr firstRow="1" bandRow="1">
                <a:tableStyleId>{5C22544A-7EE6-4342-B048-85BDC9FD1C3A}</a:tableStyleId>
              </a:tblPr>
              <a:tblGrid>
                <a:gridCol w="1948792">
                  <a:extLst>
                    <a:ext uri="{9D8B030D-6E8A-4147-A177-3AD203B41FA5}">
                      <a16:colId xmlns:a16="http://schemas.microsoft.com/office/drawing/2014/main" val="20000"/>
                    </a:ext>
                  </a:extLst>
                </a:gridCol>
                <a:gridCol w="5658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152400">
                <a:tc>
                  <a:txBody>
                    <a:bodyPr/>
                    <a:lstStyle/>
                    <a:p>
                      <a:r>
                        <a:rPr lang="en-US" sz="1400" dirty="0"/>
                        <a:t>First codeword</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011</a:t>
                      </a:r>
                    </a:p>
                  </a:txBody>
                  <a:tcPr/>
                </a:tc>
                <a:tc>
                  <a:txBody>
                    <a:bodyPr/>
                    <a:lstStyle/>
                    <a:p>
                      <a:r>
                        <a:rPr lang="en-US" sz="1400" dirty="0"/>
                        <a:t>011</a:t>
                      </a:r>
                    </a:p>
                  </a:txBody>
                  <a:tcPr/>
                </a:tc>
                <a:tc>
                  <a:txBody>
                    <a:bodyPr/>
                    <a:lstStyle/>
                    <a:p>
                      <a:r>
                        <a:rPr lang="en-US" sz="1400" dirty="0"/>
                        <a:t>101</a:t>
                      </a:r>
                    </a:p>
                  </a:txBody>
                  <a:tcPr/>
                </a:tc>
                <a:extLst>
                  <a:ext uri="{0D108BD9-81ED-4DB2-BD59-A6C34878D82A}">
                    <a16:rowId xmlns:a16="http://schemas.microsoft.com/office/drawing/2014/main" val="10000"/>
                  </a:ext>
                </a:extLst>
              </a:tr>
              <a:tr h="228600">
                <a:tc>
                  <a:txBody>
                    <a:bodyPr/>
                    <a:lstStyle/>
                    <a:p>
                      <a:r>
                        <a:rPr lang="en-US" sz="1400" dirty="0"/>
                        <a:t>Second codeword</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extLst>
                  <a:ext uri="{0D108BD9-81ED-4DB2-BD59-A6C34878D82A}">
                    <a16:rowId xmlns:a16="http://schemas.microsoft.com/office/drawing/2014/main" val="10001"/>
                  </a:ext>
                </a:extLst>
              </a:tr>
              <a:tr h="152400">
                <a:tc>
                  <a:txBody>
                    <a:bodyPr/>
                    <a:lstStyle/>
                    <a:p>
                      <a:r>
                        <a:rPr lang="en-US" sz="1400" dirty="0"/>
                        <a:t>result</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011</a:t>
                      </a:r>
                    </a:p>
                  </a:txBody>
                  <a:tcPr/>
                </a:tc>
                <a:extLst>
                  <a:ext uri="{0D108BD9-81ED-4DB2-BD59-A6C34878D82A}">
                    <a16:rowId xmlns:a16="http://schemas.microsoft.com/office/drawing/2014/main" val="10002"/>
                  </a:ext>
                </a:extLst>
              </a:tr>
              <a:tr h="152400">
                <a:tc>
                  <a:txBody>
                    <a:bodyPr/>
                    <a:lstStyle/>
                    <a:p>
                      <a:r>
                        <a:rPr lang="en-US" sz="1400" dirty="0"/>
                        <a:t>Valid/invalid</a:t>
                      </a:r>
                    </a:p>
                  </a:txBody>
                  <a:tcPr/>
                </a:tc>
                <a:tc>
                  <a:txBody>
                    <a:bodyPr/>
                    <a:lstStyle/>
                    <a:p>
                      <a:r>
                        <a:rPr lang="en-US" sz="1400" dirty="0"/>
                        <a:t>V</a:t>
                      </a:r>
                      <a:r>
                        <a:rPr lang="en-US" sz="1400" baseline="0" dirty="0"/>
                        <a:t> </a:t>
                      </a:r>
                      <a:endParaRPr lang="en-US" sz="1400" dirty="0"/>
                    </a:p>
                  </a:txBody>
                  <a:tcPr/>
                </a:tc>
                <a:tc>
                  <a:txBody>
                    <a:bodyPr/>
                    <a:lstStyle/>
                    <a:p>
                      <a:r>
                        <a:rPr lang="en-US" sz="1400"/>
                        <a:t>V</a:t>
                      </a:r>
                      <a:endParaRPr lang="en-US" sz="1400" dirty="0"/>
                    </a:p>
                  </a:txBody>
                  <a:tcPr/>
                </a:tc>
                <a:tc>
                  <a:txBody>
                    <a:bodyPr/>
                    <a:lstStyle/>
                    <a:p>
                      <a:r>
                        <a:rPr lang="en-US" sz="1400"/>
                        <a:t>V</a:t>
                      </a:r>
                      <a:endParaRPr lang="en-US" sz="1400" dirty="0"/>
                    </a:p>
                  </a:txBody>
                  <a:tcPr/>
                </a:tc>
                <a:tc>
                  <a:txBody>
                    <a:bodyPr/>
                    <a:lstStyle/>
                    <a:p>
                      <a:r>
                        <a:rPr lang="en-US" sz="1400"/>
                        <a:t>V</a:t>
                      </a:r>
                      <a:endParaRPr lang="en-US" sz="1400" dirty="0"/>
                    </a:p>
                  </a:txBody>
                  <a:tcPr/>
                </a:tc>
                <a:tc>
                  <a:txBody>
                    <a:bodyPr/>
                    <a:lstStyle/>
                    <a:p>
                      <a:r>
                        <a:rPr lang="en-US" sz="1400"/>
                        <a:t>V</a:t>
                      </a:r>
                      <a:endParaRPr lang="en-US" sz="1400" dirty="0"/>
                    </a:p>
                  </a:txBody>
                  <a:tcPr/>
                </a:tc>
                <a:tc>
                  <a:txBody>
                    <a:bodyPr/>
                    <a:lstStyle/>
                    <a:p>
                      <a:r>
                        <a:rPr lang="en-US" sz="1400" dirty="0"/>
                        <a:t>V</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Minimum Distance for Linear Block Codes</a:t>
            </a:r>
          </a:p>
        </p:txBody>
      </p:sp>
      <p:sp>
        <p:nvSpPr>
          <p:cNvPr id="3" name="Content Placeholder 2"/>
          <p:cNvSpPr>
            <a:spLocks noGrp="1"/>
          </p:cNvSpPr>
          <p:nvPr>
            <p:ph idx="1"/>
          </p:nvPr>
        </p:nvSpPr>
        <p:spPr/>
        <p:txBody>
          <a:bodyPr/>
          <a:lstStyle/>
          <a:p>
            <a:r>
              <a:rPr lang="en-US" dirty="0"/>
              <a:t>the number of 1s in the nonzero valid codeword with the smallest number of 1s</a:t>
            </a:r>
          </a:p>
          <a:p>
            <a:r>
              <a:rPr lang="en-US" dirty="0"/>
              <a:t>So the minimum Hamming distance is </a:t>
            </a:r>
            <a:r>
              <a:rPr lang="en-US" i="1" dirty="0" err="1"/>
              <a:t>d</a:t>
            </a:r>
            <a:r>
              <a:rPr lang="en-US" i="1" baseline="-25000" dirty="0" err="1"/>
              <a:t>min</a:t>
            </a:r>
            <a:r>
              <a:rPr lang="en-US" i="1" dirty="0"/>
              <a:t> = 2.</a:t>
            </a:r>
            <a:endParaRPr lang="en-US" dirty="0"/>
          </a:p>
        </p:txBody>
      </p:sp>
      <p:graphicFrame>
        <p:nvGraphicFramePr>
          <p:cNvPr id="4" name="Table 3"/>
          <p:cNvGraphicFramePr>
            <a:graphicFrameLocks noGrp="1"/>
          </p:cNvGraphicFramePr>
          <p:nvPr/>
        </p:nvGraphicFramePr>
        <p:xfrm>
          <a:off x="1371600" y="4038600"/>
          <a:ext cx="5486399" cy="1219200"/>
        </p:xfrm>
        <a:graphic>
          <a:graphicData uri="http://schemas.openxmlformats.org/drawingml/2006/table">
            <a:tbl>
              <a:tblPr firstRow="1" bandRow="1">
                <a:tableStyleId>{5C22544A-7EE6-4342-B048-85BDC9FD1C3A}</a:tableStyleId>
              </a:tblPr>
              <a:tblGrid>
                <a:gridCol w="1948792">
                  <a:extLst>
                    <a:ext uri="{9D8B030D-6E8A-4147-A177-3AD203B41FA5}">
                      <a16:colId xmlns:a16="http://schemas.microsoft.com/office/drawing/2014/main" val="20000"/>
                    </a:ext>
                  </a:extLst>
                </a:gridCol>
                <a:gridCol w="565807">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152400">
                <a:tc>
                  <a:txBody>
                    <a:bodyPr/>
                    <a:lstStyle/>
                    <a:p>
                      <a:r>
                        <a:rPr lang="en-US" sz="1400" dirty="0"/>
                        <a:t>First codeword</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000</a:t>
                      </a:r>
                    </a:p>
                  </a:txBody>
                  <a:tcPr/>
                </a:tc>
                <a:tc>
                  <a:txBody>
                    <a:bodyPr/>
                    <a:lstStyle/>
                    <a:p>
                      <a:r>
                        <a:rPr lang="en-US" sz="1400" dirty="0"/>
                        <a:t>011</a:t>
                      </a:r>
                    </a:p>
                  </a:txBody>
                  <a:tcPr/>
                </a:tc>
                <a:tc>
                  <a:txBody>
                    <a:bodyPr/>
                    <a:lstStyle/>
                    <a:p>
                      <a:r>
                        <a:rPr lang="en-US" sz="1400" dirty="0"/>
                        <a:t>011</a:t>
                      </a:r>
                    </a:p>
                  </a:txBody>
                  <a:tcPr/>
                </a:tc>
                <a:tc>
                  <a:txBody>
                    <a:bodyPr/>
                    <a:lstStyle/>
                    <a:p>
                      <a:r>
                        <a:rPr lang="en-US" sz="1400" dirty="0"/>
                        <a:t>101</a:t>
                      </a:r>
                    </a:p>
                  </a:txBody>
                  <a:tcPr/>
                </a:tc>
                <a:extLst>
                  <a:ext uri="{0D108BD9-81ED-4DB2-BD59-A6C34878D82A}">
                    <a16:rowId xmlns:a16="http://schemas.microsoft.com/office/drawing/2014/main" val="10000"/>
                  </a:ext>
                </a:extLst>
              </a:tr>
              <a:tr h="228600">
                <a:tc>
                  <a:txBody>
                    <a:bodyPr/>
                    <a:lstStyle/>
                    <a:p>
                      <a:r>
                        <a:rPr lang="en-US" sz="1400" dirty="0"/>
                        <a:t>Second codeword</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extLst>
                  <a:ext uri="{0D108BD9-81ED-4DB2-BD59-A6C34878D82A}">
                    <a16:rowId xmlns:a16="http://schemas.microsoft.com/office/drawing/2014/main" val="10001"/>
                  </a:ext>
                </a:extLst>
              </a:tr>
              <a:tr h="152400">
                <a:tc>
                  <a:txBody>
                    <a:bodyPr/>
                    <a:lstStyle/>
                    <a:p>
                      <a:r>
                        <a:rPr lang="en-US" sz="1400" dirty="0"/>
                        <a:t>result</a:t>
                      </a:r>
                    </a:p>
                  </a:txBody>
                  <a:tcPr/>
                </a:tc>
                <a:tc>
                  <a:txBody>
                    <a:bodyPr/>
                    <a:lstStyle/>
                    <a:p>
                      <a:r>
                        <a:rPr lang="en-US" sz="1400" dirty="0"/>
                        <a:t>011</a:t>
                      </a:r>
                    </a:p>
                  </a:txBody>
                  <a:tcPr/>
                </a:tc>
                <a:tc>
                  <a:txBody>
                    <a:bodyPr/>
                    <a:lstStyle/>
                    <a:p>
                      <a:r>
                        <a:rPr lang="en-US" sz="1400" dirty="0"/>
                        <a:t>101</a:t>
                      </a:r>
                    </a:p>
                  </a:txBody>
                  <a:tcPr/>
                </a:tc>
                <a:tc>
                  <a:txBody>
                    <a:bodyPr/>
                    <a:lstStyle/>
                    <a:p>
                      <a:r>
                        <a:rPr lang="en-US" sz="1400" dirty="0"/>
                        <a:t>110</a:t>
                      </a:r>
                    </a:p>
                  </a:txBody>
                  <a:tcPr/>
                </a:tc>
                <a:tc>
                  <a:txBody>
                    <a:bodyPr/>
                    <a:lstStyle/>
                    <a:p>
                      <a:r>
                        <a:rPr lang="en-US" sz="1400" dirty="0"/>
                        <a:t>110</a:t>
                      </a:r>
                    </a:p>
                  </a:txBody>
                  <a:tcPr/>
                </a:tc>
                <a:tc>
                  <a:txBody>
                    <a:bodyPr/>
                    <a:lstStyle/>
                    <a:p>
                      <a:r>
                        <a:rPr lang="en-US" sz="1400" dirty="0"/>
                        <a:t>101</a:t>
                      </a:r>
                    </a:p>
                  </a:txBody>
                  <a:tcPr/>
                </a:tc>
                <a:tc>
                  <a:txBody>
                    <a:bodyPr/>
                    <a:lstStyle/>
                    <a:p>
                      <a:r>
                        <a:rPr lang="en-US" sz="1400" dirty="0"/>
                        <a:t>011</a:t>
                      </a:r>
                    </a:p>
                  </a:txBody>
                  <a:tcPr/>
                </a:tc>
                <a:extLst>
                  <a:ext uri="{0D108BD9-81ED-4DB2-BD59-A6C34878D82A}">
                    <a16:rowId xmlns:a16="http://schemas.microsoft.com/office/drawing/2014/main" val="10002"/>
                  </a:ext>
                </a:extLst>
              </a:tr>
              <a:tr h="152400">
                <a:tc>
                  <a:txBody>
                    <a:bodyPr/>
                    <a:lstStyle/>
                    <a:p>
                      <a:r>
                        <a:rPr lang="en-US" sz="1400" dirty="0"/>
                        <a:t>Hamming distance </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tc>
                  <a:txBody>
                    <a:bodyPr/>
                    <a:lstStyle/>
                    <a:p>
                      <a:r>
                        <a:rPr lang="en-US" sz="1400" dirty="0"/>
                        <a:t>2</a:t>
                      </a:r>
                    </a:p>
                  </a:txBody>
                  <a:tcPr/>
                </a:tc>
                <a:extLst>
                  <a:ext uri="{0D108BD9-81ED-4DB2-BD59-A6C34878D82A}">
                    <a16:rowId xmlns:a16="http://schemas.microsoft.com/office/drawing/2014/main" val="10003"/>
                  </a:ext>
                </a:extLst>
              </a:tr>
            </a:tbl>
          </a:graphicData>
        </a:graphic>
      </p:graphicFrame>
      <p:pic>
        <p:nvPicPr>
          <p:cNvPr id="5" name="Picture 2"/>
          <p:cNvPicPr>
            <a:picLocks noChangeAspect="1" noChangeArrowheads="1"/>
          </p:cNvPicPr>
          <p:nvPr/>
        </p:nvPicPr>
        <p:blipFill>
          <a:blip r:embed="rId2"/>
          <a:srcRect/>
          <a:stretch>
            <a:fillRect/>
          </a:stretch>
        </p:blipFill>
        <p:spPr bwMode="auto">
          <a:xfrm>
            <a:off x="1295400" y="3124200"/>
            <a:ext cx="5800224" cy="655003"/>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normAutofit/>
          </a:bodyPr>
          <a:lstStyle/>
          <a:p>
            <a:r>
              <a:rPr lang="en-US" b="0" dirty="0"/>
              <a:t>Common Detection Methods</a:t>
            </a:r>
          </a:p>
        </p:txBody>
      </p:sp>
      <p:sp>
        <p:nvSpPr>
          <p:cNvPr id="421891" name="Rectangle 3"/>
          <p:cNvSpPr>
            <a:spLocks noGrp="1" noChangeArrowheads="1"/>
          </p:cNvSpPr>
          <p:nvPr>
            <p:ph type="body" idx="1"/>
          </p:nvPr>
        </p:nvSpPr>
        <p:spPr/>
        <p:txBody>
          <a:bodyPr/>
          <a:lstStyle/>
          <a:p>
            <a:r>
              <a:rPr lang="en-US"/>
              <a:t>Parity check</a:t>
            </a:r>
          </a:p>
          <a:p>
            <a:r>
              <a:rPr lang="en-US"/>
              <a:t>Cyclic Redundancy Check</a:t>
            </a:r>
          </a:p>
          <a:p>
            <a:r>
              <a:rPr lang="en-US"/>
              <a:t>Checksum</a:t>
            </a:r>
          </a:p>
        </p:txBody>
      </p:sp>
    </p:spTree>
    <p:extLst>
      <p:ext uri="{BB962C8B-B14F-4D97-AF65-F5344CB8AC3E}">
        <p14:creationId xmlns:p14="http://schemas.microsoft.com/office/powerpoint/2010/main" val="2685764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r>
              <a:rPr lang="en-US" b="0" dirty="0"/>
              <a:t>Parity Check</a:t>
            </a:r>
          </a:p>
        </p:txBody>
      </p:sp>
      <p:sp>
        <p:nvSpPr>
          <p:cNvPr id="424963" name="Rectangle 3"/>
          <p:cNvSpPr>
            <a:spLocks noGrp="1" noChangeArrowheads="1"/>
          </p:cNvSpPr>
          <p:nvPr>
            <p:ph type="body" idx="1"/>
          </p:nvPr>
        </p:nvSpPr>
        <p:spPr>
          <a:xfrm>
            <a:off x="198303" y="1345139"/>
            <a:ext cx="8780444" cy="4979461"/>
          </a:xfrm>
        </p:spPr>
        <p:txBody>
          <a:bodyPr>
            <a:normAutofit fontScale="92500" lnSpcReduction="10000"/>
          </a:bodyPr>
          <a:lstStyle/>
          <a:p>
            <a:r>
              <a:rPr lang="en-US" sz="3200" dirty="0"/>
              <a:t>Most common </a:t>
            </a:r>
            <a:r>
              <a:rPr lang="en-US" sz="3200" dirty="0">
                <a:solidFill>
                  <a:schemeClr val="tx1"/>
                </a:solidFill>
              </a:rPr>
              <a:t>linear block code</a:t>
            </a:r>
            <a:r>
              <a:rPr lang="en-US" sz="3200" dirty="0"/>
              <a:t>, least complex</a:t>
            </a:r>
          </a:p>
          <a:p>
            <a:r>
              <a:rPr lang="en-US" sz="3200" dirty="0"/>
              <a:t>Single bit (</a:t>
            </a:r>
            <a:r>
              <a:rPr lang="en-US" sz="3200" i="1" dirty="0">
                <a:solidFill>
                  <a:schemeClr val="tx1"/>
                </a:solidFill>
              </a:rPr>
              <a:t>called the parity bit) </a:t>
            </a:r>
            <a:r>
              <a:rPr lang="en-US" sz="3200" dirty="0"/>
              <a:t>is added to a block</a:t>
            </a:r>
          </a:p>
          <a:p>
            <a:pPr lvl="1"/>
            <a:r>
              <a:rPr lang="en-US" dirty="0">
                <a:solidFill>
                  <a:schemeClr val="tx1"/>
                </a:solidFill>
              </a:rPr>
              <a:t>a </a:t>
            </a:r>
            <a:r>
              <a:rPr lang="en-US" i="1" dirty="0">
                <a:solidFill>
                  <a:schemeClr val="tx1"/>
                </a:solidFill>
              </a:rPr>
              <a:t>k-bit </a:t>
            </a:r>
            <a:r>
              <a:rPr lang="en-US" i="1" dirty="0" err="1">
                <a:solidFill>
                  <a:schemeClr val="tx1"/>
                </a:solidFill>
              </a:rPr>
              <a:t>dataword</a:t>
            </a:r>
            <a:r>
              <a:rPr lang="en-US" i="1" dirty="0">
                <a:solidFill>
                  <a:schemeClr val="tx1"/>
                </a:solidFill>
              </a:rPr>
              <a:t> is changed to an n-bit codeword </a:t>
            </a:r>
            <a:r>
              <a:rPr lang="en-US" dirty="0">
                <a:solidFill>
                  <a:schemeClr val="tx1"/>
                </a:solidFill>
              </a:rPr>
              <a:t>where </a:t>
            </a:r>
            <a:r>
              <a:rPr lang="en-US" i="1" dirty="0">
                <a:solidFill>
                  <a:schemeClr val="tx1"/>
                </a:solidFill>
              </a:rPr>
              <a:t>n = k + 1</a:t>
            </a:r>
            <a:endParaRPr lang="en-US" dirty="0"/>
          </a:p>
          <a:p>
            <a:r>
              <a:rPr lang="en-US" sz="3200" dirty="0"/>
              <a:t>Two schemes:</a:t>
            </a:r>
          </a:p>
          <a:p>
            <a:pPr lvl="1"/>
            <a:r>
              <a:rPr lang="en-US" sz="2800" dirty="0"/>
              <a:t>Even parity – Maintain even number of 1s</a:t>
            </a:r>
          </a:p>
          <a:p>
            <a:pPr lvl="2"/>
            <a:r>
              <a:rPr lang="en-US" sz="2200" i="1" dirty="0">
                <a:solidFill>
                  <a:schemeClr val="tx1"/>
                </a:solidFill>
              </a:rPr>
              <a:t>Extra bit used to make the total </a:t>
            </a:r>
            <a:r>
              <a:rPr lang="en-US" sz="2200" dirty="0">
                <a:solidFill>
                  <a:schemeClr val="tx1"/>
                </a:solidFill>
              </a:rPr>
              <a:t>number of 1s in the codeword even</a:t>
            </a:r>
            <a:endParaRPr lang="en-US" sz="2200" dirty="0"/>
          </a:p>
          <a:p>
            <a:pPr lvl="2"/>
            <a:r>
              <a:rPr lang="en-US" sz="2000" dirty="0"/>
              <a:t>E.g., 1011 </a:t>
            </a:r>
            <a:r>
              <a:rPr lang="en-US" sz="2000" dirty="0">
                <a:sym typeface="Symbol" pitchFamily="18" charset="2"/>
              </a:rPr>
              <a:t> 1011</a:t>
            </a:r>
            <a:r>
              <a:rPr lang="en-US" sz="2000" b="1" u="sng" dirty="0">
                <a:sym typeface="Symbol" pitchFamily="18" charset="2"/>
              </a:rPr>
              <a:t>1</a:t>
            </a:r>
          </a:p>
          <a:p>
            <a:pPr lvl="1"/>
            <a:r>
              <a:rPr lang="en-US" sz="2800" dirty="0"/>
              <a:t>Odd parity – Maintain odd number of 1s</a:t>
            </a:r>
          </a:p>
          <a:p>
            <a:pPr lvl="2"/>
            <a:r>
              <a:rPr lang="en-US" sz="2200" i="1" dirty="0">
                <a:solidFill>
                  <a:schemeClr val="tx1"/>
                </a:solidFill>
              </a:rPr>
              <a:t>Extra bit used to make the total </a:t>
            </a:r>
            <a:r>
              <a:rPr lang="en-US" sz="2200" dirty="0">
                <a:solidFill>
                  <a:schemeClr val="tx1"/>
                </a:solidFill>
              </a:rPr>
              <a:t>number of 1s in the codeword odd</a:t>
            </a:r>
            <a:endParaRPr lang="en-US" sz="2200" dirty="0"/>
          </a:p>
          <a:p>
            <a:pPr lvl="2"/>
            <a:r>
              <a:rPr lang="en-US" sz="2000" dirty="0"/>
              <a:t>E.g., 1011 </a:t>
            </a:r>
            <a:r>
              <a:rPr lang="en-US" sz="2000" dirty="0">
                <a:sym typeface="Symbol" pitchFamily="18" charset="2"/>
              </a:rPr>
              <a:t> 1011</a:t>
            </a:r>
            <a:r>
              <a:rPr lang="en-US" sz="2000" b="1" u="sng" dirty="0">
                <a:sym typeface="Symbol" pitchFamily="18" charset="2"/>
              </a:rPr>
              <a:t>0</a:t>
            </a:r>
          </a:p>
          <a:p>
            <a:r>
              <a:rPr lang="en-US" sz="3000" dirty="0">
                <a:solidFill>
                  <a:schemeClr val="tx1"/>
                </a:solidFill>
              </a:rPr>
              <a:t>Minimum Hamming distance is </a:t>
            </a:r>
            <a:r>
              <a:rPr lang="en-US" sz="3000" i="1" dirty="0" err="1">
                <a:solidFill>
                  <a:schemeClr val="tx1"/>
                </a:solidFill>
              </a:rPr>
              <a:t>d</a:t>
            </a:r>
            <a:r>
              <a:rPr lang="en-US" sz="3000" i="1" baseline="-25000" dirty="0" err="1">
                <a:solidFill>
                  <a:schemeClr val="tx1"/>
                </a:solidFill>
              </a:rPr>
              <a:t>min</a:t>
            </a:r>
            <a:r>
              <a:rPr lang="en-US" sz="3000" i="1" dirty="0">
                <a:solidFill>
                  <a:schemeClr val="tx1"/>
                </a:solidFill>
              </a:rPr>
              <a:t> = 2</a:t>
            </a:r>
          </a:p>
          <a:p>
            <a:pPr lvl="1"/>
            <a:r>
              <a:rPr lang="en-US" i="1" dirty="0">
                <a:solidFill>
                  <a:schemeClr val="tx1"/>
                </a:solidFill>
              </a:rPr>
              <a:t>means that the code is a single-bit error-detecting code</a:t>
            </a:r>
            <a:endParaRPr lang="en-US" sz="2600" b="1" u="sng" dirty="0">
              <a:sym typeface="Symbol" pitchFamily="18" charset="2"/>
            </a:endParaRPr>
          </a:p>
        </p:txBody>
      </p:sp>
    </p:spTree>
    <p:extLst>
      <p:ext uri="{BB962C8B-B14F-4D97-AF65-F5344CB8AC3E}">
        <p14:creationId xmlns:p14="http://schemas.microsoft.com/office/powerpoint/2010/main" val="2573883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Parity Check Examples</a:t>
            </a:r>
          </a:p>
        </p:txBody>
      </p:sp>
      <p:sp>
        <p:nvSpPr>
          <p:cNvPr id="3" name="Content Placeholder 2"/>
          <p:cNvSpPr>
            <a:spLocks noGrp="1"/>
          </p:cNvSpPr>
          <p:nvPr>
            <p:ph idx="1"/>
          </p:nvPr>
        </p:nvSpPr>
        <p:spPr/>
        <p:txBody>
          <a:bodyPr/>
          <a:lstStyle/>
          <a:p>
            <a:r>
              <a:rPr lang="en-US" dirty="0">
                <a:solidFill>
                  <a:schemeClr val="tx1"/>
                </a:solidFill>
              </a:rPr>
              <a:t>A parity-check code </a:t>
            </a:r>
            <a:r>
              <a:rPr lang="en-US" i="1" dirty="0">
                <a:solidFill>
                  <a:schemeClr val="tx1"/>
                </a:solidFill>
              </a:rPr>
              <a:t>k = 2 and n = 3</a:t>
            </a:r>
          </a:p>
          <a:p>
            <a:endParaRPr lang="en-US" i="1" dirty="0">
              <a:solidFill>
                <a:schemeClr val="tx1"/>
              </a:solidFill>
            </a:endParaRPr>
          </a:p>
          <a:p>
            <a:endParaRPr lang="en-US" i="1" dirty="0">
              <a:solidFill>
                <a:schemeClr val="tx1"/>
              </a:solidFill>
            </a:endParaRPr>
          </a:p>
          <a:p>
            <a:endParaRPr lang="en-US" i="1" dirty="0">
              <a:solidFill>
                <a:schemeClr val="tx1"/>
              </a:solidFill>
            </a:endParaRPr>
          </a:p>
          <a:p>
            <a:r>
              <a:rPr lang="en-US" dirty="0">
                <a:solidFill>
                  <a:schemeClr val="tx1"/>
                </a:solidFill>
              </a:rPr>
              <a:t>A parity-check code with </a:t>
            </a:r>
            <a:r>
              <a:rPr lang="en-US" i="1" dirty="0">
                <a:solidFill>
                  <a:schemeClr val="tx1"/>
                </a:solidFill>
              </a:rPr>
              <a:t>k = 4 and n = 5</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761999" y="4038600"/>
            <a:ext cx="6965695" cy="2200275"/>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2667000" y="1828800"/>
          <a:ext cx="3048000" cy="1828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tblGrid>
              <a:tr h="279400">
                <a:tc>
                  <a:txBody>
                    <a:bodyPr/>
                    <a:lstStyle/>
                    <a:p>
                      <a:r>
                        <a:rPr lang="en-US" dirty="0" err="1"/>
                        <a:t>Dataword</a:t>
                      </a:r>
                      <a:r>
                        <a:rPr lang="en-US" dirty="0"/>
                        <a:t> </a:t>
                      </a:r>
                    </a:p>
                  </a:txBody>
                  <a:tcPr/>
                </a:tc>
                <a:tc>
                  <a:txBody>
                    <a:bodyPr/>
                    <a:lstStyle/>
                    <a:p>
                      <a:r>
                        <a:rPr lang="en-US" dirty="0"/>
                        <a:t>codeword</a:t>
                      </a:r>
                    </a:p>
                  </a:txBody>
                  <a:tcPr/>
                </a:tc>
                <a:extLst>
                  <a:ext uri="{0D108BD9-81ED-4DB2-BD59-A6C34878D82A}">
                    <a16:rowId xmlns:a16="http://schemas.microsoft.com/office/drawing/2014/main" val="10000"/>
                  </a:ext>
                </a:extLst>
              </a:tr>
              <a:tr h="218440">
                <a:tc>
                  <a:txBody>
                    <a:bodyPr/>
                    <a:lstStyle/>
                    <a:p>
                      <a:r>
                        <a:rPr lang="en-US" dirty="0"/>
                        <a:t>00</a:t>
                      </a:r>
                    </a:p>
                  </a:txBody>
                  <a:tcPr/>
                </a:tc>
                <a:tc>
                  <a:txBody>
                    <a:bodyPr/>
                    <a:lstStyle/>
                    <a:p>
                      <a:r>
                        <a:rPr lang="en-US" dirty="0"/>
                        <a:t>00</a:t>
                      </a:r>
                      <a:r>
                        <a:rPr lang="en-US" b="1" dirty="0">
                          <a:solidFill>
                            <a:srgbClr val="FF0000"/>
                          </a:solidFill>
                        </a:rPr>
                        <a:t>0</a:t>
                      </a:r>
                    </a:p>
                  </a:txBody>
                  <a:tcPr/>
                </a:tc>
                <a:extLst>
                  <a:ext uri="{0D108BD9-81ED-4DB2-BD59-A6C34878D82A}">
                    <a16:rowId xmlns:a16="http://schemas.microsoft.com/office/drawing/2014/main" val="10001"/>
                  </a:ext>
                </a:extLst>
              </a:tr>
              <a:tr h="233680">
                <a:tc>
                  <a:txBody>
                    <a:bodyPr/>
                    <a:lstStyle/>
                    <a:p>
                      <a:r>
                        <a:rPr lang="en-US" dirty="0"/>
                        <a:t>01</a:t>
                      </a:r>
                    </a:p>
                  </a:txBody>
                  <a:tcPr/>
                </a:tc>
                <a:tc>
                  <a:txBody>
                    <a:bodyPr/>
                    <a:lstStyle/>
                    <a:p>
                      <a:r>
                        <a:rPr lang="en-US" dirty="0"/>
                        <a:t>01</a:t>
                      </a:r>
                      <a:r>
                        <a:rPr lang="en-US" b="1" dirty="0">
                          <a:solidFill>
                            <a:srgbClr val="FF0000"/>
                          </a:solidFill>
                        </a:rPr>
                        <a:t>1</a:t>
                      </a:r>
                    </a:p>
                  </a:txBody>
                  <a:tcPr/>
                </a:tc>
                <a:extLst>
                  <a:ext uri="{0D108BD9-81ED-4DB2-BD59-A6C34878D82A}">
                    <a16:rowId xmlns:a16="http://schemas.microsoft.com/office/drawing/2014/main" val="10002"/>
                  </a:ext>
                </a:extLst>
              </a:tr>
              <a:tr h="248920">
                <a:tc>
                  <a:txBody>
                    <a:bodyPr/>
                    <a:lstStyle/>
                    <a:p>
                      <a:r>
                        <a:rPr lang="en-US" dirty="0"/>
                        <a:t>10</a:t>
                      </a:r>
                    </a:p>
                  </a:txBody>
                  <a:tcPr/>
                </a:tc>
                <a:tc>
                  <a:txBody>
                    <a:bodyPr/>
                    <a:lstStyle/>
                    <a:p>
                      <a:r>
                        <a:rPr lang="en-US" dirty="0"/>
                        <a:t>10</a:t>
                      </a:r>
                      <a:r>
                        <a:rPr lang="en-US" b="1" dirty="0">
                          <a:solidFill>
                            <a:srgbClr val="FF0000"/>
                          </a:solidFill>
                        </a:rPr>
                        <a:t>1</a:t>
                      </a:r>
                    </a:p>
                  </a:txBody>
                  <a:tcPr/>
                </a:tc>
                <a:extLst>
                  <a:ext uri="{0D108BD9-81ED-4DB2-BD59-A6C34878D82A}">
                    <a16:rowId xmlns:a16="http://schemas.microsoft.com/office/drawing/2014/main" val="10003"/>
                  </a:ext>
                </a:extLst>
              </a:tr>
              <a:tr h="0">
                <a:tc>
                  <a:txBody>
                    <a:bodyPr/>
                    <a:lstStyle/>
                    <a:p>
                      <a:r>
                        <a:rPr lang="en-US" dirty="0"/>
                        <a:t>11</a:t>
                      </a:r>
                    </a:p>
                  </a:txBody>
                  <a:tcPr/>
                </a:tc>
                <a:tc>
                  <a:txBody>
                    <a:bodyPr/>
                    <a:lstStyle/>
                    <a:p>
                      <a:r>
                        <a:rPr lang="en-US" dirty="0"/>
                        <a:t>11</a:t>
                      </a:r>
                      <a:r>
                        <a:rPr lang="en-US" b="1" dirty="0">
                          <a:solidFill>
                            <a:srgbClr val="FF0000"/>
                          </a:solidFill>
                        </a:rPr>
                        <a:t>0</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 Functions </a:t>
            </a:r>
          </a:p>
        </p:txBody>
      </p:sp>
      <p:sp>
        <p:nvSpPr>
          <p:cNvPr id="3" name="Content Placeholder 2"/>
          <p:cNvSpPr>
            <a:spLocks noGrp="1"/>
          </p:cNvSpPr>
          <p:nvPr>
            <p:ph idx="1"/>
          </p:nvPr>
        </p:nvSpPr>
        <p:spPr>
          <a:xfrm>
            <a:off x="198303" y="1345139"/>
            <a:ext cx="8780444" cy="4903261"/>
          </a:xfrm>
        </p:spPr>
        <p:txBody>
          <a:bodyPr>
            <a:normAutofit lnSpcReduction="10000"/>
          </a:bodyPr>
          <a:lstStyle/>
          <a:p>
            <a:r>
              <a:rPr lang="en-US" dirty="0"/>
              <a:t>The data-link layer is divided into two </a:t>
            </a:r>
            <a:r>
              <a:rPr lang="en-US" dirty="0" err="1"/>
              <a:t>sublayers</a:t>
            </a:r>
            <a:endParaRPr lang="en-US" dirty="0"/>
          </a:p>
          <a:p>
            <a:pPr lvl="1"/>
            <a:r>
              <a:rPr lang="en-US" dirty="0"/>
              <a:t>Data link control  (DLC)</a:t>
            </a:r>
          </a:p>
          <a:p>
            <a:pPr lvl="2"/>
            <a:r>
              <a:rPr lang="en-US" dirty="0"/>
              <a:t>Deals with the design and procedures for communication between two adjacent nodes: node-to-node communication</a:t>
            </a:r>
          </a:p>
          <a:p>
            <a:pPr lvl="2"/>
            <a:r>
              <a:rPr lang="en-US" dirty="0"/>
              <a:t>DLC functions include </a:t>
            </a:r>
          </a:p>
          <a:p>
            <a:pPr lvl="3"/>
            <a:r>
              <a:rPr lang="en-US" dirty="0"/>
              <a:t>Framing</a:t>
            </a:r>
          </a:p>
          <a:p>
            <a:pPr lvl="3"/>
            <a:r>
              <a:rPr lang="en-US" dirty="0"/>
              <a:t>flow and error control</a:t>
            </a:r>
          </a:p>
          <a:p>
            <a:pPr lvl="1"/>
            <a:r>
              <a:rPr lang="en-US" dirty="0"/>
              <a:t>Media access control  (MAC)</a:t>
            </a:r>
          </a:p>
          <a:p>
            <a:pPr lvl="2"/>
            <a:r>
              <a:rPr lang="en-US" dirty="0" err="1"/>
              <a:t>Dealswith</a:t>
            </a:r>
            <a:r>
              <a:rPr lang="en-US" dirty="0"/>
              <a:t>  how to share the link</a:t>
            </a:r>
          </a:p>
          <a:p>
            <a:r>
              <a:rPr lang="en-US" dirty="0"/>
              <a:t>To implement data link control, we need protocols that provide smooth and reliable transmission of frames between nodes </a:t>
            </a:r>
          </a:p>
          <a:p>
            <a:pPr lvl="1"/>
            <a:r>
              <a:rPr lang="en-US" dirty="0"/>
              <a:t>a set of rules that need to be implemented in software and run by the two nodes involved in data exchange at the data link layer</a:t>
            </a:r>
          </a:p>
        </p:txBody>
      </p:sp>
      <p:sp>
        <p:nvSpPr>
          <p:cNvPr id="4" name="Oval 5"/>
          <p:cNvSpPr>
            <a:spLocks noChangeArrowheads="1"/>
          </p:cNvSpPr>
          <p:nvPr/>
        </p:nvSpPr>
        <p:spPr bwMode="auto">
          <a:xfrm>
            <a:off x="228600" y="1371600"/>
            <a:ext cx="3810000" cy="2286000"/>
          </a:xfrm>
          <a:prstGeom prst="ellipse">
            <a:avLst/>
          </a:prstGeom>
          <a:noFill/>
          <a:ln w="76200">
            <a:solidFill>
              <a:srgbClr val="FF7C80"/>
            </a:solidFill>
            <a:round/>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r>
              <a:rPr lang="en-US" b="0" dirty="0"/>
              <a:t>Example: </a:t>
            </a:r>
            <a:r>
              <a:rPr lang="en-US" b="0" i="1" dirty="0"/>
              <a:t>Parity Check</a:t>
            </a:r>
          </a:p>
        </p:txBody>
      </p:sp>
      <p:sp>
        <p:nvSpPr>
          <p:cNvPr id="425988" name="Rectangle 4"/>
          <p:cNvSpPr>
            <a:spLocks noChangeArrowheads="1"/>
          </p:cNvSpPr>
          <p:nvPr/>
        </p:nvSpPr>
        <p:spPr bwMode="auto">
          <a:xfrm>
            <a:off x="381000" y="1295400"/>
            <a:ext cx="8458200" cy="2285241"/>
          </a:xfrm>
          <a:prstGeom prst="rect">
            <a:avLst/>
          </a:prstGeom>
          <a:solidFill>
            <a:srgbClr val="CCFF99"/>
          </a:solidFill>
          <a:ln w="9525">
            <a:solidFill>
              <a:schemeClr val="hlink"/>
            </a:solidFill>
            <a:miter lim="800000"/>
            <a:headEnd/>
            <a:tailEnd/>
          </a:ln>
          <a:effectLst>
            <a:outerShdw dist="35921" dir="2700000" algn="ctr" rotWithShape="0">
              <a:schemeClr val="bg2"/>
            </a:outerShdw>
          </a:effectLst>
        </p:spPr>
        <p:txBody>
          <a:bodyPr>
            <a:spAutoFit/>
          </a:bodyPr>
          <a:lstStyle/>
          <a:p>
            <a:pPr>
              <a:spcBef>
                <a:spcPct val="50000"/>
              </a:spcBef>
            </a:pPr>
            <a:r>
              <a:rPr lang="en-US" sz="2800" dirty="0">
                <a:cs typeface="Times New Roman" pitchFamily="18" charset="0"/>
              </a:rPr>
              <a:t>Suppose the sender wants to send the word </a:t>
            </a:r>
            <a:r>
              <a:rPr lang="en-US" sz="2800" i="1" dirty="0">
                <a:cs typeface="Times New Roman" pitchFamily="18" charset="0"/>
              </a:rPr>
              <a:t>world</a:t>
            </a:r>
            <a:r>
              <a:rPr lang="en-US" sz="2800" dirty="0">
                <a:cs typeface="Times New Roman" pitchFamily="18" charset="0"/>
              </a:rPr>
              <a:t>. In ASCII the five characters are coded (with </a:t>
            </a:r>
            <a:r>
              <a:rPr lang="en-US" sz="2800" b="1" i="1" dirty="0">
                <a:cs typeface="Times New Roman" pitchFamily="18" charset="0"/>
              </a:rPr>
              <a:t>even parity</a:t>
            </a:r>
            <a:r>
              <a:rPr lang="en-US" sz="2800" dirty="0">
                <a:cs typeface="Times New Roman" pitchFamily="18" charset="0"/>
              </a:rPr>
              <a:t>) as </a:t>
            </a:r>
          </a:p>
          <a:p>
            <a:pPr algn="ctr">
              <a:spcBef>
                <a:spcPts val="140"/>
              </a:spcBef>
            </a:pPr>
            <a:r>
              <a:rPr lang="en-US" sz="2800" dirty="0">
                <a:cs typeface="Times New Roman" pitchFamily="18" charset="0"/>
              </a:rPr>
              <a:t> </a:t>
            </a:r>
            <a:r>
              <a:rPr lang="en-US" sz="2800" b="1" dirty="0">
                <a:latin typeface="Consolas" panose="020B0609020204030204" pitchFamily="49" charset="0"/>
                <a:cs typeface="Times New Roman" pitchFamily="18" charset="0"/>
              </a:rPr>
              <a:t>1110111 1101111 1110010 1101100 1100100</a:t>
            </a:r>
          </a:p>
          <a:p>
            <a:pPr>
              <a:spcBef>
                <a:spcPts val="140"/>
              </a:spcBef>
            </a:pPr>
            <a:r>
              <a:rPr lang="en-US" sz="2800" dirty="0">
                <a:cs typeface="Times New Roman" pitchFamily="18" charset="0"/>
              </a:rPr>
              <a:t>The following shows the actual bits sent</a:t>
            </a:r>
          </a:p>
          <a:p>
            <a:pPr algn="ctr">
              <a:spcBef>
                <a:spcPts val="140"/>
              </a:spcBef>
            </a:pPr>
            <a:r>
              <a:rPr lang="en-US" sz="2800" dirty="0">
                <a:cs typeface="Times New Roman" pitchFamily="18" charset="0"/>
              </a:rPr>
              <a:t> </a:t>
            </a:r>
            <a:r>
              <a:rPr lang="en-US" sz="2400" dirty="0">
                <a:latin typeface="Consolas" panose="020B0609020204030204" pitchFamily="49" charset="0"/>
                <a:cs typeface="Times New Roman" pitchFamily="18" charset="0"/>
              </a:rPr>
              <a:t>1110111</a:t>
            </a:r>
            <a:r>
              <a:rPr lang="en-US" sz="2400" b="1" u="sng" dirty="0">
                <a:solidFill>
                  <a:srgbClr val="FF0000"/>
                </a:solidFill>
                <a:latin typeface="Consolas" panose="020B0609020204030204" pitchFamily="49" charset="0"/>
                <a:cs typeface="Times New Roman" pitchFamily="18" charset="0"/>
              </a:rPr>
              <a:t>0</a:t>
            </a:r>
            <a:r>
              <a:rPr lang="en-US" sz="2400" dirty="0">
                <a:latin typeface="Consolas" panose="020B0609020204030204" pitchFamily="49" charset="0"/>
                <a:cs typeface="Times New Roman" pitchFamily="18" charset="0"/>
              </a:rPr>
              <a:t>  1101111</a:t>
            </a:r>
            <a:r>
              <a:rPr lang="en-US" sz="2400" b="1" u="sng" dirty="0">
                <a:solidFill>
                  <a:srgbClr val="FF0000"/>
                </a:solidFill>
                <a:latin typeface="Consolas" panose="020B0609020204030204" pitchFamily="49" charset="0"/>
                <a:cs typeface="Times New Roman" pitchFamily="18" charset="0"/>
              </a:rPr>
              <a:t>0</a:t>
            </a:r>
            <a:r>
              <a:rPr lang="en-US" sz="2400" dirty="0">
                <a:latin typeface="Consolas" panose="020B0609020204030204" pitchFamily="49" charset="0"/>
                <a:cs typeface="Times New Roman" pitchFamily="18" charset="0"/>
              </a:rPr>
              <a:t>  1110010</a:t>
            </a:r>
            <a:r>
              <a:rPr lang="en-US" sz="2400" b="1" u="sng" dirty="0">
                <a:solidFill>
                  <a:srgbClr val="FF0000"/>
                </a:solidFill>
                <a:latin typeface="Consolas" panose="020B0609020204030204" pitchFamily="49" charset="0"/>
                <a:cs typeface="Times New Roman" pitchFamily="18" charset="0"/>
              </a:rPr>
              <a:t>0</a:t>
            </a:r>
            <a:r>
              <a:rPr lang="en-US" sz="2400" dirty="0">
                <a:latin typeface="Consolas" panose="020B0609020204030204" pitchFamily="49" charset="0"/>
                <a:cs typeface="Times New Roman" pitchFamily="18" charset="0"/>
              </a:rPr>
              <a:t>  1101100</a:t>
            </a:r>
            <a:r>
              <a:rPr lang="en-US" sz="2400" b="1" u="sng" dirty="0">
                <a:solidFill>
                  <a:srgbClr val="FF0000"/>
                </a:solidFill>
                <a:latin typeface="Consolas" panose="020B0609020204030204" pitchFamily="49" charset="0"/>
                <a:cs typeface="Times New Roman" pitchFamily="18" charset="0"/>
              </a:rPr>
              <a:t>0</a:t>
            </a:r>
            <a:r>
              <a:rPr lang="en-US" sz="2400" dirty="0">
                <a:latin typeface="Consolas" panose="020B0609020204030204" pitchFamily="49" charset="0"/>
                <a:cs typeface="Times New Roman" pitchFamily="18" charset="0"/>
              </a:rPr>
              <a:t>  1100100</a:t>
            </a:r>
            <a:r>
              <a:rPr lang="en-US" sz="2400" b="1" u="sng" dirty="0">
                <a:solidFill>
                  <a:srgbClr val="FF0000"/>
                </a:solidFill>
                <a:latin typeface="Consolas" panose="020B0609020204030204" pitchFamily="49" charset="0"/>
                <a:cs typeface="Times New Roman" pitchFamily="18" charset="0"/>
              </a:rPr>
              <a:t>1</a:t>
            </a:r>
          </a:p>
        </p:txBody>
      </p:sp>
      <p:sp>
        <p:nvSpPr>
          <p:cNvPr id="4" name="Rectangle 4"/>
          <p:cNvSpPr>
            <a:spLocks noChangeArrowheads="1"/>
          </p:cNvSpPr>
          <p:nvPr/>
        </p:nvSpPr>
        <p:spPr bwMode="auto">
          <a:xfrm>
            <a:off x="381000" y="3657600"/>
            <a:ext cx="8458200" cy="2113399"/>
          </a:xfrm>
          <a:prstGeom prst="rect">
            <a:avLst/>
          </a:prstGeom>
          <a:solidFill>
            <a:srgbClr val="CCFF99"/>
          </a:solidFill>
          <a:ln w="9525">
            <a:solidFill>
              <a:srgbClr val="0066FF"/>
            </a:solidFill>
            <a:prstDash val="dash"/>
            <a:miter lim="800000"/>
            <a:headEnd/>
            <a:tailEnd/>
          </a:ln>
          <a:effectLst/>
        </p:spPr>
        <p:txBody>
          <a:bodyPr>
            <a:spAutoFit/>
          </a:bodyPr>
          <a:lstStyle/>
          <a:p>
            <a:pPr>
              <a:spcBef>
                <a:spcPct val="50000"/>
              </a:spcBef>
            </a:pPr>
            <a:r>
              <a:rPr lang="en-US" sz="2800" dirty="0">
                <a:cs typeface="Times New Roman" pitchFamily="18" charset="0"/>
              </a:rPr>
              <a:t>Receiver receives this sequence of words:</a:t>
            </a:r>
          </a:p>
          <a:p>
            <a:pPr algn="ctr">
              <a:spcBef>
                <a:spcPts val="140"/>
              </a:spcBef>
            </a:pPr>
            <a:r>
              <a:rPr lang="en-US" sz="2400" dirty="0">
                <a:solidFill>
                  <a:srgbClr val="0070C0"/>
                </a:solidFill>
                <a:latin typeface="Consolas" panose="020B0609020204030204" pitchFamily="49" charset="0"/>
                <a:cs typeface="Times New Roman" pitchFamily="18" charset="0"/>
              </a:rPr>
              <a:t>11111110 11011110 11101100 11011000 11001001</a:t>
            </a:r>
          </a:p>
          <a:p>
            <a:pPr>
              <a:spcBef>
                <a:spcPts val="140"/>
              </a:spcBef>
            </a:pPr>
            <a:r>
              <a:rPr lang="en-US" sz="2800" dirty="0">
                <a:cs typeface="Times New Roman" pitchFamily="18" charset="0"/>
              </a:rPr>
              <a:t>Which blocks are accepted?  Which are rejected?</a:t>
            </a:r>
          </a:p>
          <a:p>
            <a:pPr>
              <a:spcBef>
                <a:spcPts val="140"/>
              </a:spcBef>
            </a:pPr>
            <a:r>
              <a:rPr lang="en-US" sz="2400" dirty="0">
                <a:solidFill>
                  <a:srgbClr val="0070C0"/>
                </a:solidFill>
                <a:latin typeface="Consolas" panose="020B0609020204030204" pitchFamily="49" charset="0"/>
                <a:cs typeface="Times New Roman" pitchFamily="18" charset="0"/>
              </a:rPr>
              <a:t>11111110 11011110 11101100 11011000 11001001</a:t>
            </a:r>
          </a:p>
          <a:p>
            <a:pPr>
              <a:spcBef>
                <a:spcPts val="140"/>
              </a:spcBef>
            </a:pPr>
            <a:r>
              <a:rPr lang="en-US" sz="2400" dirty="0">
                <a:solidFill>
                  <a:srgbClr val="0070C0"/>
                </a:solidFill>
                <a:latin typeface="Consolas" panose="020B0609020204030204" pitchFamily="49" charset="0"/>
                <a:cs typeface="Times New Roman" pitchFamily="18" charset="0"/>
              </a:rPr>
              <a:t>R				A			R				A			</a:t>
            </a:r>
            <a:r>
              <a:rPr lang="en-US" sz="2400" dirty="0" err="1">
                <a:solidFill>
                  <a:srgbClr val="0070C0"/>
                </a:solidFill>
                <a:latin typeface="Consolas" panose="020B0609020204030204" pitchFamily="49" charset="0"/>
                <a:cs typeface="Times New Roman" pitchFamily="18" charset="0"/>
              </a:rPr>
              <a:t>A</a:t>
            </a:r>
            <a:endParaRPr lang="en-US" sz="2800" dirty="0">
              <a:cs typeface="Times New Roman" pitchFamily="18" charset="0"/>
            </a:endParaRPr>
          </a:p>
        </p:txBody>
      </p:sp>
    </p:spTree>
    <p:extLst>
      <p:ext uri="{BB962C8B-B14F-4D97-AF65-F5344CB8AC3E}">
        <p14:creationId xmlns:p14="http://schemas.microsoft.com/office/powerpoint/2010/main" val="264110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59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8"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76200" y="228600"/>
            <a:ext cx="8945697" cy="915153"/>
          </a:xfrm>
        </p:spPr>
        <p:txBody>
          <a:bodyPr>
            <a:normAutofit/>
          </a:bodyPr>
          <a:lstStyle/>
          <a:p>
            <a:r>
              <a:rPr lang="en-US" sz="4800" b="0" dirty="0"/>
              <a:t>Parity-Check: Encoding/Decoding</a:t>
            </a:r>
          </a:p>
        </p:txBody>
      </p:sp>
      <p:pic>
        <p:nvPicPr>
          <p:cNvPr id="42291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1" y="1265238"/>
            <a:ext cx="7924800" cy="4279267"/>
          </a:xfrm>
          <a:prstGeom prst="rect">
            <a:avLst/>
          </a:prstGeom>
          <a:noFill/>
          <a:ln w="9525">
            <a:noFill/>
            <a:miter lim="800000"/>
            <a:headEnd/>
            <a:tailEnd/>
          </a:ln>
          <a:effectLst/>
        </p:spPr>
      </p:pic>
      <p:sp>
        <p:nvSpPr>
          <p:cNvPr id="4" name="Rectangle 3"/>
          <p:cNvSpPr/>
          <p:nvPr/>
        </p:nvSpPr>
        <p:spPr>
          <a:xfrm>
            <a:off x="228600" y="5638800"/>
            <a:ext cx="4419600" cy="523220"/>
          </a:xfrm>
          <a:prstGeom prst="rect">
            <a:avLst/>
          </a:prstGeom>
        </p:spPr>
        <p:txBody>
          <a:bodyPr wrap="square">
            <a:spAutoFit/>
          </a:bodyPr>
          <a:lstStyle/>
          <a:p>
            <a:r>
              <a:rPr lang="en-US" sz="1400" dirty="0"/>
              <a:t>Rule to  make total number of 1s in the codeword is even: If the number of 1s is even, r0=0 else r0=1</a:t>
            </a:r>
          </a:p>
        </p:txBody>
      </p:sp>
      <p:sp>
        <p:nvSpPr>
          <p:cNvPr id="5" name="Rectangle 4"/>
          <p:cNvSpPr/>
          <p:nvPr/>
        </p:nvSpPr>
        <p:spPr>
          <a:xfrm>
            <a:off x="1905000" y="2286000"/>
            <a:ext cx="1676400" cy="523220"/>
          </a:xfrm>
          <a:prstGeom prst="rect">
            <a:avLst/>
          </a:prstGeom>
        </p:spPr>
        <p:txBody>
          <a:bodyPr wrap="square">
            <a:spAutoFit/>
          </a:bodyPr>
          <a:lstStyle/>
          <a:p>
            <a:r>
              <a:rPr lang="pt-BR" sz="1400" dirty="0"/>
              <a:t>r0 = a3 + a2 +a1 +a0 (modulo-2)</a:t>
            </a:r>
            <a:endParaRPr lang="en-US" sz="1400" dirty="0"/>
          </a:p>
        </p:txBody>
      </p:sp>
      <p:sp>
        <p:nvSpPr>
          <p:cNvPr id="6" name="Rectangle 5"/>
          <p:cNvSpPr/>
          <p:nvPr/>
        </p:nvSpPr>
        <p:spPr>
          <a:xfrm>
            <a:off x="4572000" y="2438400"/>
            <a:ext cx="1981200" cy="523220"/>
          </a:xfrm>
          <a:prstGeom prst="rect">
            <a:avLst/>
          </a:prstGeom>
        </p:spPr>
        <p:txBody>
          <a:bodyPr wrap="square">
            <a:spAutoFit/>
          </a:bodyPr>
          <a:lstStyle/>
          <a:p>
            <a:r>
              <a:rPr lang="pt-BR" sz="1400" dirty="0"/>
              <a:t>s0 = b3 + b2 +b1 +b0+q0  (modulo-2)</a:t>
            </a:r>
            <a:endParaRPr lang="en-US" sz="1400" dirty="0"/>
          </a:p>
        </p:txBody>
      </p:sp>
      <p:sp>
        <p:nvSpPr>
          <p:cNvPr id="7" name="Rectangle 6"/>
          <p:cNvSpPr/>
          <p:nvPr/>
        </p:nvSpPr>
        <p:spPr>
          <a:xfrm>
            <a:off x="5105400" y="5562600"/>
            <a:ext cx="3962400" cy="738664"/>
          </a:xfrm>
          <a:prstGeom prst="rect">
            <a:avLst/>
          </a:prstGeom>
        </p:spPr>
        <p:txBody>
          <a:bodyPr wrap="square">
            <a:spAutoFit/>
          </a:bodyPr>
          <a:lstStyle/>
          <a:p>
            <a:r>
              <a:rPr lang="en-US" sz="1400" dirty="0"/>
              <a:t>Rule of the decision logic analyzer :  If s0=0, no detectable error in the received codeword  (accept) else detectable error  (discard)</a:t>
            </a:r>
          </a:p>
        </p:txBody>
      </p:sp>
    </p:spTree>
    <p:extLst>
      <p:ext uri="{BB962C8B-B14F-4D97-AF65-F5344CB8AC3E}">
        <p14:creationId xmlns:p14="http://schemas.microsoft.com/office/powerpoint/2010/main" val="2385152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solidFill>
                  <a:schemeClr val="tx1"/>
                </a:solidFill>
                <a:latin typeface="+mn-lt"/>
                <a:ea typeface="+mn-ea"/>
                <a:cs typeface="+mn-cs"/>
              </a:rPr>
              <a:t>Cyclic Codes </a:t>
            </a:r>
            <a:endParaRPr lang="en-US" b="0" dirty="0"/>
          </a:p>
        </p:txBody>
      </p:sp>
      <p:sp>
        <p:nvSpPr>
          <p:cNvPr id="3" name="Content Placeholder 2"/>
          <p:cNvSpPr>
            <a:spLocks noGrp="1"/>
          </p:cNvSpPr>
          <p:nvPr>
            <p:ph idx="1"/>
          </p:nvPr>
        </p:nvSpPr>
        <p:spPr/>
        <p:txBody>
          <a:bodyPr>
            <a:normAutofit fontScale="85000" lnSpcReduction="20000"/>
          </a:bodyPr>
          <a:lstStyle/>
          <a:p>
            <a:r>
              <a:rPr lang="en-US" dirty="0">
                <a:solidFill>
                  <a:schemeClr val="tx1"/>
                </a:solidFill>
              </a:rPr>
              <a:t>Special linear block codes</a:t>
            </a:r>
          </a:p>
          <a:p>
            <a:r>
              <a:rPr lang="en-US" dirty="0"/>
              <a:t>In a cyclic code, rotating a codeword always results in another codeword</a:t>
            </a:r>
          </a:p>
          <a:p>
            <a:pPr lvl="1"/>
            <a:r>
              <a:rPr lang="en-US" dirty="0"/>
              <a:t>n the rightmost equation, the last bit of the first word is wrapped around and becomes the first bit of the second word</a:t>
            </a:r>
          </a:p>
          <a:p>
            <a:r>
              <a:rPr lang="en-US" dirty="0"/>
              <a:t>Example: Consider the bits in the first word </a:t>
            </a:r>
            <a:r>
              <a:rPr lang="en-US" i="1" dirty="0"/>
              <a:t>a0 to a6, and the bits in the second word b0 to b6, we can shift the bits by using the following</a:t>
            </a:r>
          </a:p>
          <a:p>
            <a:pPr lvl="2">
              <a:buNone/>
            </a:pPr>
            <a:r>
              <a:rPr lang="pt-BR" i="1" dirty="0"/>
              <a:t>b1 = a0 </a:t>
            </a:r>
          </a:p>
          <a:p>
            <a:pPr lvl="2">
              <a:buNone/>
            </a:pPr>
            <a:r>
              <a:rPr lang="pt-BR" i="1" dirty="0"/>
              <a:t>b2 = a1 </a:t>
            </a:r>
          </a:p>
          <a:p>
            <a:pPr lvl="2">
              <a:buNone/>
            </a:pPr>
            <a:r>
              <a:rPr lang="pt-BR" i="1" dirty="0"/>
              <a:t>b3 = a2 </a:t>
            </a:r>
          </a:p>
          <a:p>
            <a:pPr lvl="2">
              <a:buNone/>
            </a:pPr>
            <a:r>
              <a:rPr lang="pt-BR" i="1" dirty="0"/>
              <a:t>b4 = a3 </a:t>
            </a:r>
          </a:p>
          <a:p>
            <a:pPr lvl="2">
              <a:buNone/>
            </a:pPr>
            <a:r>
              <a:rPr lang="pt-BR" i="1" dirty="0"/>
              <a:t>b5 = a4 </a:t>
            </a:r>
          </a:p>
          <a:p>
            <a:pPr lvl="2">
              <a:buNone/>
            </a:pPr>
            <a:r>
              <a:rPr lang="pt-BR" i="1" dirty="0"/>
              <a:t>b6 = a5 </a:t>
            </a:r>
          </a:p>
          <a:p>
            <a:pPr lvl="2">
              <a:buNone/>
            </a:pPr>
            <a:r>
              <a:rPr lang="pt-BR" i="1" dirty="0"/>
              <a:t>b0 = a6</a:t>
            </a:r>
          </a:p>
          <a:p>
            <a:r>
              <a:rPr lang="en-US" dirty="0">
                <a:solidFill>
                  <a:schemeClr val="tx1"/>
                </a:solidFill>
              </a:rPr>
              <a:t>Cyclic  codes </a:t>
            </a:r>
            <a:r>
              <a:rPr lang="en-US" dirty="0">
                <a:solidFill>
                  <a:schemeClr val="tx1"/>
                </a:solidFill>
                <a:sym typeface="Wingdings" pitchFamily="2" charset="2"/>
              </a:rPr>
              <a:t> </a:t>
            </a:r>
            <a:r>
              <a:rPr lang="en-US" dirty="0">
                <a:solidFill>
                  <a:schemeClr val="tx1"/>
                </a:solidFill>
              </a:rPr>
              <a:t>correct errors</a:t>
            </a:r>
            <a:endParaRPr lang="en-US" dirty="0"/>
          </a:p>
          <a:p>
            <a:endParaRPr lang="en-US" dirty="0"/>
          </a:p>
        </p:txBody>
      </p:sp>
      <p:sp>
        <p:nvSpPr>
          <p:cNvPr id="4" name="Rectangle 3"/>
          <p:cNvSpPr/>
          <p:nvPr/>
        </p:nvSpPr>
        <p:spPr>
          <a:xfrm>
            <a:off x="2819400" y="4114800"/>
            <a:ext cx="5943600" cy="830997"/>
          </a:xfrm>
          <a:prstGeom prst="rect">
            <a:avLst/>
          </a:prstGeom>
        </p:spPr>
        <p:txBody>
          <a:bodyPr wrap="square">
            <a:spAutoFit/>
          </a:bodyPr>
          <a:lstStyle/>
          <a:p>
            <a:r>
              <a:rPr lang="en-US" sz="2400" dirty="0"/>
              <a:t>1011000 is a codeword </a:t>
            </a:r>
            <a:r>
              <a:rPr lang="en-US" sz="2400" dirty="0">
                <a:sym typeface="Wingdings" pitchFamily="2" charset="2"/>
              </a:rPr>
              <a:t> </a:t>
            </a:r>
            <a:r>
              <a:rPr lang="en-US" sz="2400" dirty="0"/>
              <a:t>cyclically left-shift</a:t>
            </a:r>
            <a:r>
              <a:rPr lang="en-US" sz="2400" dirty="0">
                <a:sym typeface="Wingdings" pitchFamily="2" charset="2"/>
              </a:rPr>
              <a:t> </a:t>
            </a:r>
          </a:p>
          <a:p>
            <a:r>
              <a:rPr lang="en-US" sz="2400" dirty="0">
                <a:sym typeface="Wingdings" pitchFamily="2" charset="2"/>
              </a:rPr>
              <a:t>Result is </a:t>
            </a:r>
            <a:r>
              <a:rPr lang="en-US" sz="2400" dirty="0"/>
              <a:t>0110001  </a:t>
            </a:r>
            <a:r>
              <a:rPr lang="en-US" sz="2400" dirty="0">
                <a:sym typeface="Wingdings" pitchFamily="2" charset="2"/>
              </a:rPr>
              <a:t> </a:t>
            </a:r>
            <a:r>
              <a:rPr lang="en-US" sz="2400" dirty="0"/>
              <a:t>also a codeword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noAutofit/>
          </a:bodyPr>
          <a:lstStyle/>
          <a:p>
            <a:r>
              <a:rPr lang="en-US" sz="4400" b="0" dirty="0"/>
              <a:t>Cyclic Redundancy Check (CRC)</a:t>
            </a:r>
          </a:p>
        </p:txBody>
      </p:sp>
      <p:sp>
        <p:nvSpPr>
          <p:cNvPr id="437251" name="Rectangle 3"/>
          <p:cNvSpPr>
            <a:spLocks noGrp="1" noChangeArrowheads="1"/>
          </p:cNvSpPr>
          <p:nvPr>
            <p:ph type="body" idx="1"/>
          </p:nvPr>
        </p:nvSpPr>
        <p:spPr>
          <a:xfrm>
            <a:off x="211156" y="1268939"/>
            <a:ext cx="8780444" cy="1855261"/>
          </a:xfrm>
        </p:spPr>
        <p:txBody>
          <a:bodyPr>
            <a:normAutofit fontScale="92500" lnSpcReduction="20000"/>
          </a:bodyPr>
          <a:lstStyle/>
          <a:p>
            <a:r>
              <a:rPr lang="en-US" dirty="0">
                <a:solidFill>
                  <a:schemeClr val="tx1"/>
                </a:solidFill>
              </a:rPr>
              <a:t>A subset of cyclic codes </a:t>
            </a:r>
          </a:p>
          <a:p>
            <a:r>
              <a:rPr lang="en-US" dirty="0">
                <a:solidFill>
                  <a:schemeClr val="tx1"/>
                </a:solidFill>
              </a:rPr>
              <a:t>Has </a:t>
            </a:r>
            <a:r>
              <a:rPr lang="en-US" dirty="0"/>
              <a:t>both the linear and cyclic properties</a:t>
            </a:r>
            <a:endParaRPr lang="en-US" dirty="0">
              <a:solidFill>
                <a:schemeClr val="tx1"/>
              </a:solidFill>
            </a:endParaRPr>
          </a:p>
          <a:p>
            <a:r>
              <a:rPr lang="en-US" b="1" dirty="0">
                <a:solidFill>
                  <a:schemeClr val="tx1"/>
                </a:solidFill>
              </a:rPr>
              <a:t>Used in networks  </a:t>
            </a:r>
            <a:r>
              <a:rPr lang="en-US" dirty="0">
                <a:solidFill>
                  <a:schemeClr val="tx1"/>
                </a:solidFill>
              </a:rPr>
              <a:t>such as LANs and WANs</a:t>
            </a:r>
            <a:endParaRPr lang="en-US" dirty="0"/>
          </a:p>
          <a:p>
            <a:r>
              <a:rPr lang="en-US" i="1" dirty="0"/>
              <a:t>A CRC code with C(7, 4)</a:t>
            </a:r>
            <a:endParaRPr lang="en-US" dirty="0"/>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19200" y="3048000"/>
            <a:ext cx="6629400" cy="3250148"/>
          </a:xfrm>
          <a:prstGeom prst="rect">
            <a:avLst/>
          </a:prstGeom>
          <a:noFill/>
          <a:ln w="9525">
            <a:noFill/>
            <a:miter lim="800000"/>
            <a:headEnd/>
            <a:tailEnd/>
          </a:ln>
          <a:effectLst/>
        </p:spPr>
      </p:pic>
    </p:spTree>
    <p:extLst>
      <p:ext uri="{BB962C8B-B14F-4D97-AF65-F5344CB8AC3E}">
        <p14:creationId xmlns:p14="http://schemas.microsoft.com/office/powerpoint/2010/main" val="3116116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en-US" b="0" dirty="0"/>
              <a:t>CRC Encoder/Decoder</a:t>
            </a:r>
          </a:p>
        </p:txBody>
      </p:sp>
      <p:pic>
        <p:nvPicPr>
          <p:cNvPr id="4413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162" y="1871103"/>
            <a:ext cx="8355013" cy="4386262"/>
          </a:xfrm>
          <a:prstGeom prst="rect">
            <a:avLst/>
          </a:prstGeom>
          <a:noFill/>
          <a:ln w="9525">
            <a:noFill/>
            <a:miter lim="800000"/>
            <a:headEnd/>
            <a:tailEnd/>
          </a:ln>
          <a:effectLst/>
        </p:spPr>
      </p:pic>
      <p:sp>
        <p:nvSpPr>
          <p:cNvPr id="4" name="Rectangle 3"/>
          <p:cNvSpPr/>
          <p:nvPr/>
        </p:nvSpPr>
        <p:spPr>
          <a:xfrm>
            <a:off x="304800" y="1524000"/>
            <a:ext cx="2109873" cy="369332"/>
          </a:xfrm>
          <a:prstGeom prst="rect">
            <a:avLst/>
          </a:prstGeom>
        </p:spPr>
        <p:txBody>
          <a:bodyPr wrap="none">
            <a:spAutoFit/>
          </a:bodyPr>
          <a:lstStyle/>
          <a:p>
            <a:r>
              <a:rPr lang="en-US" dirty="0"/>
              <a:t>One possible design:</a:t>
            </a:r>
          </a:p>
        </p:txBody>
      </p:sp>
      <p:sp>
        <p:nvSpPr>
          <p:cNvPr id="5" name="Rectangle 4"/>
          <p:cNvSpPr/>
          <p:nvPr/>
        </p:nvSpPr>
        <p:spPr>
          <a:xfrm>
            <a:off x="1524000" y="2336884"/>
            <a:ext cx="1066800" cy="253916"/>
          </a:xfrm>
          <a:prstGeom prst="rect">
            <a:avLst/>
          </a:prstGeom>
        </p:spPr>
        <p:txBody>
          <a:bodyPr wrap="square">
            <a:spAutoFit/>
          </a:bodyPr>
          <a:lstStyle/>
          <a:p>
            <a:r>
              <a:rPr lang="en-US" sz="1050" i="1" dirty="0"/>
              <a:t>k bits (4 here)</a:t>
            </a:r>
            <a:endParaRPr lang="en-US" sz="1050" dirty="0"/>
          </a:p>
        </p:txBody>
      </p:sp>
      <p:sp>
        <p:nvSpPr>
          <p:cNvPr id="6" name="Rectangle 5"/>
          <p:cNvSpPr/>
          <p:nvPr/>
        </p:nvSpPr>
        <p:spPr>
          <a:xfrm>
            <a:off x="1905000" y="5986790"/>
            <a:ext cx="990599" cy="261610"/>
          </a:xfrm>
          <a:prstGeom prst="rect">
            <a:avLst/>
          </a:prstGeom>
        </p:spPr>
        <p:txBody>
          <a:bodyPr wrap="square">
            <a:spAutoFit/>
          </a:bodyPr>
          <a:lstStyle/>
          <a:p>
            <a:r>
              <a:rPr lang="en-US" sz="1100" i="1" dirty="0"/>
              <a:t>n bits (7 here)</a:t>
            </a:r>
            <a:endParaRPr lang="en-US" sz="1100" dirty="0"/>
          </a:p>
        </p:txBody>
      </p:sp>
      <p:sp>
        <p:nvSpPr>
          <p:cNvPr id="7" name="Rectangle 6"/>
          <p:cNvSpPr/>
          <p:nvPr/>
        </p:nvSpPr>
        <p:spPr>
          <a:xfrm>
            <a:off x="1828800" y="2743200"/>
            <a:ext cx="1447800" cy="646331"/>
          </a:xfrm>
          <a:prstGeom prst="rect">
            <a:avLst/>
          </a:prstGeom>
        </p:spPr>
        <p:txBody>
          <a:bodyPr wrap="square">
            <a:spAutoFit/>
          </a:bodyPr>
          <a:lstStyle/>
          <a:p>
            <a:r>
              <a:rPr lang="en-US" sz="1200" dirty="0"/>
              <a:t>Added </a:t>
            </a:r>
            <a:r>
              <a:rPr lang="en-US" sz="1200" i="1" dirty="0"/>
              <a:t>n − k (3 here) 0s to the right-hand side</a:t>
            </a:r>
            <a:endParaRPr lang="en-US" sz="1200" dirty="0"/>
          </a:p>
        </p:txBody>
      </p:sp>
      <p:sp>
        <p:nvSpPr>
          <p:cNvPr id="8" name="Rectangle 7"/>
          <p:cNvSpPr/>
          <p:nvPr/>
        </p:nvSpPr>
        <p:spPr>
          <a:xfrm>
            <a:off x="3352800" y="3468469"/>
            <a:ext cx="1600200" cy="646331"/>
          </a:xfrm>
          <a:prstGeom prst="rect">
            <a:avLst/>
          </a:prstGeom>
        </p:spPr>
        <p:txBody>
          <a:bodyPr wrap="square">
            <a:spAutoFit/>
          </a:bodyPr>
          <a:lstStyle/>
          <a:p>
            <a:r>
              <a:rPr lang="en-US" sz="1200" i="1" dirty="0"/>
              <a:t>divisor of size n − k + 1 (4 here), predefined and agreed upon</a:t>
            </a:r>
            <a:endParaRPr lang="en-US" sz="1200" dirty="0"/>
          </a:p>
        </p:txBody>
      </p:sp>
      <p:sp>
        <p:nvSpPr>
          <p:cNvPr id="9" name="Rectangle 8"/>
          <p:cNvSpPr/>
          <p:nvPr/>
        </p:nvSpPr>
        <p:spPr>
          <a:xfrm>
            <a:off x="3352800" y="3304401"/>
            <a:ext cx="1398140" cy="276999"/>
          </a:xfrm>
          <a:prstGeom prst="rect">
            <a:avLst/>
          </a:prstGeom>
        </p:spPr>
        <p:txBody>
          <a:bodyPr wrap="none">
            <a:spAutoFit/>
          </a:bodyPr>
          <a:lstStyle/>
          <a:p>
            <a:r>
              <a:rPr lang="en-US" sz="1200" dirty="0"/>
              <a:t>(modulo-2 division)</a:t>
            </a:r>
          </a:p>
        </p:txBody>
      </p:sp>
      <p:sp>
        <p:nvSpPr>
          <p:cNvPr id="10" name="Rectangle 9"/>
          <p:cNvSpPr/>
          <p:nvPr/>
        </p:nvSpPr>
        <p:spPr>
          <a:xfrm>
            <a:off x="3276600" y="4572001"/>
            <a:ext cx="1676400" cy="830997"/>
          </a:xfrm>
          <a:prstGeom prst="rect">
            <a:avLst/>
          </a:prstGeom>
        </p:spPr>
        <p:txBody>
          <a:bodyPr wrap="square">
            <a:spAutoFit/>
          </a:bodyPr>
          <a:lstStyle/>
          <a:p>
            <a:r>
              <a:rPr lang="en-US" sz="1200" dirty="0"/>
              <a:t>Quotient  is discarded; remainder (</a:t>
            </a:r>
            <a:r>
              <a:rPr lang="en-US" sz="1200" i="1" dirty="0"/>
              <a:t>r2r1r0) is appended to </a:t>
            </a:r>
            <a:r>
              <a:rPr lang="en-US" sz="1200" i="1" dirty="0" err="1"/>
              <a:t>dataword</a:t>
            </a:r>
            <a:r>
              <a:rPr lang="en-US" sz="1200" i="1" dirty="0"/>
              <a:t> to create codeword</a:t>
            </a:r>
            <a:endParaRPr lang="en-US" sz="1200" dirty="0"/>
          </a:p>
        </p:txBody>
      </p:sp>
      <p:sp>
        <p:nvSpPr>
          <p:cNvPr id="11" name="Rectangle 10"/>
          <p:cNvSpPr/>
          <p:nvPr/>
        </p:nvSpPr>
        <p:spPr>
          <a:xfrm>
            <a:off x="5638800" y="5405735"/>
            <a:ext cx="1676400" cy="461665"/>
          </a:xfrm>
          <a:prstGeom prst="rect">
            <a:avLst/>
          </a:prstGeom>
        </p:spPr>
        <p:txBody>
          <a:bodyPr wrap="square">
            <a:spAutoFit/>
          </a:bodyPr>
          <a:lstStyle/>
          <a:p>
            <a:r>
              <a:rPr lang="en-US" sz="1200" dirty="0">
                <a:solidFill>
                  <a:srgbClr val="FF0000"/>
                </a:solidFill>
              </a:rPr>
              <a:t>copy of all </a:t>
            </a:r>
            <a:r>
              <a:rPr lang="en-US" sz="1200" i="1" dirty="0">
                <a:solidFill>
                  <a:srgbClr val="FF0000"/>
                </a:solidFill>
              </a:rPr>
              <a:t>n bits is fed to the checker</a:t>
            </a:r>
            <a:endParaRPr lang="en-US" sz="1200" dirty="0">
              <a:solidFill>
                <a:srgbClr val="FF0000"/>
              </a:solidFill>
            </a:endParaRPr>
          </a:p>
        </p:txBody>
      </p:sp>
      <p:sp>
        <p:nvSpPr>
          <p:cNvPr id="12" name="Rectangle 11"/>
          <p:cNvSpPr/>
          <p:nvPr/>
        </p:nvSpPr>
        <p:spPr>
          <a:xfrm>
            <a:off x="4876800" y="3957935"/>
            <a:ext cx="1447800" cy="461665"/>
          </a:xfrm>
          <a:prstGeom prst="rect">
            <a:avLst/>
          </a:prstGeom>
        </p:spPr>
        <p:txBody>
          <a:bodyPr wrap="square">
            <a:spAutoFit/>
          </a:bodyPr>
          <a:lstStyle/>
          <a:p>
            <a:r>
              <a:rPr lang="en-US" sz="1200" i="1" dirty="0">
                <a:solidFill>
                  <a:srgbClr val="FF0000"/>
                </a:solidFill>
              </a:rPr>
              <a:t>remainder produced </a:t>
            </a:r>
            <a:r>
              <a:rPr lang="en-US" sz="1200" dirty="0">
                <a:solidFill>
                  <a:srgbClr val="FF0000"/>
                </a:solidFill>
              </a:rPr>
              <a:t>by checker </a:t>
            </a:r>
          </a:p>
        </p:txBody>
      </p:sp>
      <p:sp>
        <p:nvSpPr>
          <p:cNvPr id="13" name="Rectangle 12"/>
          <p:cNvSpPr/>
          <p:nvPr/>
        </p:nvSpPr>
        <p:spPr>
          <a:xfrm>
            <a:off x="4876800" y="1295400"/>
            <a:ext cx="3657600" cy="646331"/>
          </a:xfrm>
          <a:prstGeom prst="rect">
            <a:avLst/>
          </a:prstGeom>
        </p:spPr>
        <p:txBody>
          <a:bodyPr wrap="square">
            <a:spAutoFit/>
          </a:bodyPr>
          <a:lstStyle/>
          <a:p>
            <a:r>
              <a:rPr lang="en-US" sz="1200" dirty="0"/>
              <a:t>If the syndrome bits are all 0s, the 4 leftmost bits of the codeword are accepted as the </a:t>
            </a:r>
            <a:r>
              <a:rPr lang="en-US" sz="1200" dirty="0" err="1"/>
              <a:t>dataword</a:t>
            </a:r>
            <a:r>
              <a:rPr lang="en-US" sz="1200" dirty="0"/>
              <a:t> (interpreted as no error); otherwise, the 4 bits are discarded (error). </a:t>
            </a:r>
          </a:p>
        </p:txBody>
      </p:sp>
    </p:spTree>
    <p:extLst>
      <p:ext uri="{BB962C8B-B14F-4D97-AF65-F5344CB8AC3E}">
        <p14:creationId xmlns:p14="http://schemas.microsoft.com/office/powerpoint/2010/main" val="1503410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rPr lang="en-US" b="0" dirty="0"/>
              <a:t>CRC Generator</a:t>
            </a:r>
          </a:p>
        </p:txBody>
      </p:sp>
      <p:sp>
        <p:nvSpPr>
          <p:cNvPr id="4" name="Rectangle 3"/>
          <p:cNvSpPr/>
          <p:nvPr/>
        </p:nvSpPr>
        <p:spPr>
          <a:xfrm>
            <a:off x="228600" y="1219200"/>
            <a:ext cx="2421689" cy="369332"/>
          </a:xfrm>
          <a:prstGeom prst="rect">
            <a:avLst/>
          </a:prstGeom>
        </p:spPr>
        <p:txBody>
          <a:bodyPr wrap="none">
            <a:spAutoFit/>
          </a:bodyPr>
          <a:lstStyle/>
          <a:p>
            <a:r>
              <a:rPr lang="en-US" i="1" dirty="0"/>
              <a:t>Division in CRC encoder:</a:t>
            </a:r>
            <a:endParaRPr lang="en-US" dirty="0"/>
          </a:p>
        </p:txBody>
      </p:sp>
      <p:sp>
        <p:nvSpPr>
          <p:cNvPr id="5" name="Rectangle 4"/>
          <p:cNvSpPr/>
          <p:nvPr/>
        </p:nvSpPr>
        <p:spPr>
          <a:xfrm>
            <a:off x="4648200" y="1219200"/>
            <a:ext cx="4495799" cy="5078313"/>
          </a:xfrm>
          <a:prstGeom prst="rect">
            <a:avLst/>
          </a:prstGeom>
        </p:spPr>
        <p:txBody>
          <a:bodyPr wrap="square">
            <a:spAutoFit/>
          </a:bodyPr>
          <a:lstStyle/>
          <a:p>
            <a:pPr marL="120650" indent="-120650">
              <a:buFont typeface="Arial" pitchFamily="34" charset="0"/>
              <a:buChar char="•"/>
            </a:pPr>
            <a:r>
              <a:rPr lang="en-US" dirty="0"/>
              <a:t>Modulo-2 binary division</a:t>
            </a:r>
          </a:p>
          <a:p>
            <a:pPr marL="120650" indent="-120650">
              <a:buFont typeface="Arial" pitchFamily="34" charset="0"/>
              <a:buChar char="•"/>
            </a:pPr>
            <a:r>
              <a:rPr lang="en-US" dirty="0"/>
              <a:t>Addition and subtraction are the same </a:t>
            </a:r>
            <a:r>
              <a:rPr lang="en-US" dirty="0">
                <a:sym typeface="Wingdings" pitchFamily="2" charset="2"/>
              </a:rPr>
              <a:t> </a:t>
            </a:r>
            <a:r>
              <a:rPr lang="en-US" dirty="0"/>
              <a:t>use XOR operation to do both </a:t>
            </a:r>
          </a:p>
          <a:p>
            <a:pPr marL="120650" indent="-120650">
              <a:buFont typeface="Arial" pitchFamily="34" charset="0"/>
              <a:buChar char="•"/>
            </a:pPr>
            <a:r>
              <a:rPr lang="en-US" dirty="0"/>
              <a:t>copy of the </a:t>
            </a:r>
            <a:r>
              <a:rPr lang="en-US" dirty="0" err="1"/>
              <a:t>dEach</a:t>
            </a:r>
            <a:r>
              <a:rPr lang="en-US" dirty="0"/>
              <a:t> step: a divisor is XORed with the 4 bits of the dividend</a:t>
            </a:r>
          </a:p>
          <a:p>
            <a:pPr marL="577850" lvl="1" indent="-120650">
              <a:buFont typeface="Arial" pitchFamily="34" charset="0"/>
              <a:buChar char="•"/>
            </a:pPr>
            <a:r>
              <a:rPr lang="en-US" dirty="0"/>
              <a:t>Result (remainder) is 3 bits (in this case), which is used for the next step after 1 extra bit is pulled down to make it 4 bits long</a:t>
            </a:r>
          </a:p>
          <a:p>
            <a:pPr marL="577850" lvl="1" indent="-120650">
              <a:buFont typeface="Arial" pitchFamily="34" charset="0"/>
              <a:buChar char="•"/>
            </a:pPr>
            <a:r>
              <a:rPr lang="en-US" dirty="0"/>
              <a:t>Note: If the leftmost bit of the dividend (or the part used in each step) is 0, the step cannot use the regular divisor; we need to use an all-0s divisor</a:t>
            </a:r>
          </a:p>
          <a:p>
            <a:pPr marL="577850" lvl="1" indent="-120650">
              <a:buFont typeface="Arial" pitchFamily="34" charset="0"/>
              <a:buChar char="•"/>
            </a:pPr>
            <a:r>
              <a:rPr lang="en-US" dirty="0"/>
              <a:t>When there are no bits left to pull down, we have a result</a:t>
            </a:r>
          </a:p>
          <a:p>
            <a:pPr marL="120650" indent="-120650">
              <a:buFont typeface="Arial" pitchFamily="34" charset="0"/>
              <a:buChar char="•"/>
            </a:pPr>
            <a:r>
              <a:rPr lang="en-US" dirty="0"/>
              <a:t>3-bit remainder forms the check bits (</a:t>
            </a:r>
            <a:r>
              <a:rPr lang="en-US" i="1" dirty="0"/>
              <a:t>r2, r1, and r0). They are appended to the </a:t>
            </a:r>
            <a:r>
              <a:rPr lang="en-US" i="1" dirty="0" err="1"/>
              <a:t>dataword</a:t>
            </a:r>
            <a:r>
              <a:rPr lang="en-US" i="1" dirty="0"/>
              <a:t> to create the </a:t>
            </a:r>
            <a:r>
              <a:rPr lang="en-US" dirty="0"/>
              <a:t>codeword</a:t>
            </a:r>
          </a:p>
        </p:txBody>
      </p:sp>
      <p:pic>
        <p:nvPicPr>
          <p:cNvPr id="2050" name="Picture 2"/>
          <p:cNvPicPr>
            <a:picLocks noChangeAspect="1" noChangeArrowheads="1"/>
          </p:cNvPicPr>
          <p:nvPr/>
        </p:nvPicPr>
        <p:blipFill>
          <a:blip r:embed="rId3"/>
          <a:srcRect/>
          <a:stretch>
            <a:fillRect/>
          </a:stretch>
        </p:blipFill>
        <p:spPr bwMode="auto">
          <a:xfrm>
            <a:off x="0" y="1600200"/>
            <a:ext cx="4724400" cy="3516457"/>
          </a:xfrm>
          <a:prstGeom prst="rect">
            <a:avLst/>
          </a:prstGeom>
          <a:noFill/>
          <a:ln w="9525">
            <a:noFill/>
            <a:miter lim="800000"/>
            <a:headEnd/>
            <a:tailEnd/>
          </a:ln>
          <a:effectLst/>
        </p:spPr>
      </p:pic>
      <p:sp>
        <p:nvSpPr>
          <p:cNvPr id="7" name="Rectangle 6"/>
          <p:cNvSpPr/>
          <p:nvPr/>
        </p:nvSpPr>
        <p:spPr>
          <a:xfrm>
            <a:off x="0" y="5172670"/>
            <a:ext cx="4572000" cy="923330"/>
          </a:xfrm>
          <a:prstGeom prst="rect">
            <a:avLst/>
          </a:prstGeom>
        </p:spPr>
        <p:txBody>
          <a:bodyPr>
            <a:spAutoFit/>
          </a:bodyPr>
          <a:lstStyle/>
          <a:p>
            <a:r>
              <a:rPr lang="en-US" dirty="0"/>
              <a:t>How  the divisor 1011 is chosen?</a:t>
            </a:r>
          </a:p>
          <a:p>
            <a:r>
              <a:rPr lang="en-US" dirty="0"/>
              <a:t>Depends on the expectation we have from the code- we will discuss this in polynomials.</a:t>
            </a:r>
          </a:p>
        </p:txBody>
      </p:sp>
    </p:spTree>
    <p:extLst>
      <p:ext uri="{BB962C8B-B14F-4D97-AF65-F5344CB8AC3E}">
        <p14:creationId xmlns:p14="http://schemas.microsoft.com/office/powerpoint/2010/main" val="15944493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b="0" dirty="0"/>
              <a:t>Checking CRC</a:t>
            </a:r>
          </a:p>
        </p:txBody>
      </p:sp>
      <p:sp>
        <p:nvSpPr>
          <p:cNvPr id="5" name="Rectangle 4"/>
          <p:cNvSpPr/>
          <p:nvPr/>
        </p:nvSpPr>
        <p:spPr>
          <a:xfrm>
            <a:off x="32632" y="1143000"/>
            <a:ext cx="7050841" cy="369332"/>
          </a:xfrm>
          <a:prstGeom prst="rect">
            <a:avLst/>
          </a:prstGeom>
        </p:spPr>
        <p:txBody>
          <a:bodyPr wrap="none">
            <a:spAutoFit/>
          </a:bodyPr>
          <a:lstStyle/>
          <a:p>
            <a:r>
              <a:rPr lang="en-US" i="1" dirty="0"/>
              <a:t>Division in the CRC decoder for two cases: </a:t>
            </a:r>
            <a:r>
              <a:rPr lang="en-US" dirty="0"/>
              <a:t>division process as the encoder</a:t>
            </a:r>
          </a:p>
        </p:txBody>
      </p:sp>
      <p:pic>
        <p:nvPicPr>
          <p:cNvPr id="1026" name="Picture 2"/>
          <p:cNvPicPr>
            <a:picLocks noChangeAspect="1" noChangeArrowheads="1"/>
          </p:cNvPicPr>
          <p:nvPr/>
        </p:nvPicPr>
        <p:blipFill>
          <a:blip r:embed="rId3"/>
          <a:srcRect/>
          <a:stretch>
            <a:fillRect/>
          </a:stretch>
        </p:blipFill>
        <p:spPr bwMode="auto">
          <a:xfrm>
            <a:off x="533400" y="1752599"/>
            <a:ext cx="6781800" cy="4025169"/>
          </a:xfrm>
          <a:prstGeom prst="rect">
            <a:avLst/>
          </a:prstGeom>
          <a:noFill/>
          <a:ln w="9525">
            <a:noFill/>
            <a:miter lim="800000"/>
            <a:headEnd/>
            <a:tailEnd/>
          </a:ln>
          <a:effectLst/>
        </p:spPr>
      </p:pic>
      <p:sp>
        <p:nvSpPr>
          <p:cNvPr id="7" name="Rectangle 6"/>
          <p:cNvSpPr/>
          <p:nvPr/>
        </p:nvSpPr>
        <p:spPr>
          <a:xfrm>
            <a:off x="1447800" y="5943600"/>
            <a:ext cx="4138569" cy="369332"/>
          </a:xfrm>
          <a:prstGeom prst="rect">
            <a:avLst/>
          </a:prstGeom>
        </p:spPr>
        <p:txBody>
          <a:bodyPr wrap="none">
            <a:spAutoFit/>
          </a:bodyPr>
          <a:lstStyle/>
          <a:p>
            <a:r>
              <a:rPr lang="en-US" dirty="0"/>
              <a:t>Remainder of the division is the syndrome</a:t>
            </a:r>
          </a:p>
        </p:txBody>
      </p:sp>
      <p:sp>
        <p:nvSpPr>
          <p:cNvPr id="8" name="Oval 7"/>
          <p:cNvSpPr/>
          <p:nvPr/>
        </p:nvSpPr>
        <p:spPr>
          <a:xfrm>
            <a:off x="1447800" y="4724400"/>
            <a:ext cx="2057400" cy="533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648200" y="4724400"/>
            <a:ext cx="2362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8704" y="5181600"/>
            <a:ext cx="1008096" cy="369332"/>
          </a:xfrm>
          <a:prstGeom prst="rect">
            <a:avLst/>
          </a:prstGeom>
        </p:spPr>
        <p:txBody>
          <a:bodyPr wrap="none">
            <a:spAutoFit/>
          </a:bodyPr>
          <a:lstStyle/>
          <a:p>
            <a:r>
              <a:rPr lang="en-US" dirty="0"/>
              <a:t>no error </a:t>
            </a:r>
          </a:p>
        </p:txBody>
      </p:sp>
      <p:sp>
        <p:nvSpPr>
          <p:cNvPr id="11" name="Rectangle 10"/>
          <p:cNvSpPr/>
          <p:nvPr/>
        </p:nvSpPr>
        <p:spPr>
          <a:xfrm>
            <a:off x="6477000" y="5562600"/>
            <a:ext cx="1416863" cy="369332"/>
          </a:xfrm>
          <a:prstGeom prst="rect">
            <a:avLst/>
          </a:prstGeom>
        </p:spPr>
        <p:txBody>
          <a:bodyPr wrap="none">
            <a:spAutoFit/>
          </a:bodyPr>
          <a:lstStyle/>
          <a:p>
            <a:r>
              <a:rPr lang="en-US" dirty="0"/>
              <a:t>a single error</a:t>
            </a:r>
          </a:p>
        </p:txBody>
      </p:sp>
      <p:cxnSp>
        <p:nvCxnSpPr>
          <p:cNvPr id="13" name="Straight Arrow Connector 12"/>
          <p:cNvCxnSpPr/>
          <p:nvPr/>
        </p:nvCxnSpPr>
        <p:spPr>
          <a:xfrm rot="10800000" flipV="1">
            <a:off x="838200" y="5029200"/>
            <a:ext cx="1600200" cy="228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943600" y="5029200"/>
            <a:ext cx="762000" cy="6096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3388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0" dirty="0"/>
              <a:t>Cyclic Code Encoder Using Polynomials</a:t>
            </a:r>
          </a:p>
        </p:txBody>
      </p:sp>
      <p:sp>
        <p:nvSpPr>
          <p:cNvPr id="3" name="Content Placeholder 2"/>
          <p:cNvSpPr>
            <a:spLocks noGrp="1"/>
          </p:cNvSpPr>
          <p:nvPr>
            <p:ph idx="1"/>
          </p:nvPr>
        </p:nvSpPr>
        <p:spPr>
          <a:xfrm>
            <a:off x="152400" y="1219200"/>
            <a:ext cx="8780444" cy="4523955"/>
          </a:xfrm>
        </p:spPr>
        <p:txBody>
          <a:bodyPr/>
          <a:lstStyle/>
          <a:p>
            <a:r>
              <a:rPr lang="en-US" dirty="0"/>
              <a:t>Creation of a codeword from a </a:t>
            </a:r>
            <a:r>
              <a:rPr lang="en-US" dirty="0" err="1"/>
              <a:t>dataword</a:t>
            </a:r>
            <a:endParaRPr lang="en-US" dirty="0"/>
          </a:p>
        </p:txBody>
      </p:sp>
      <p:pic>
        <p:nvPicPr>
          <p:cNvPr id="4" name="Picture 2"/>
          <p:cNvPicPr>
            <a:picLocks noChangeAspect="1" noChangeArrowheads="1"/>
          </p:cNvPicPr>
          <p:nvPr/>
        </p:nvPicPr>
        <p:blipFill>
          <a:blip r:embed="rId3"/>
          <a:srcRect/>
          <a:stretch>
            <a:fillRect/>
          </a:stretch>
        </p:blipFill>
        <p:spPr bwMode="auto">
          <a:xfrm>
            <a:off x="76200" y="2209006"/>
            <a:ext cx="4724400" cy="3516457"/>
          </a:xfrm>
          <a:prstGeom prst="rect">
            <a:avLst/>
          </a:prstGeom>
          <a:noFill/>
          <a:ln w="9525">
            <a:noFill/>
            <a:miter lim="800000"/>
            <a:headEnd/>
            <a:tailEnd/>
          </a:ln>
          <a:effectLst/>
        </p:spPr>
      </p:pic>
      <p:pic>
        <p:nvPicPr>
          <p:cNvPr id="5122" name="Picture 2"/>
          <p:cNvPicPr>
            <a:picLocks noChangeAspect="1" noChangeArrowheads="1"/>
          </p:cNvPicPr>
          <p:nvPr/>
        </p:nvPicPr>
        <p:blipFill>
          <a:blip r:embed="rId4"/>
          <a:srcRect/>
          <a:stretch>
            <a:fillRect/>
          </a:stretch>
        </p:blipFill>
        <p:spPr bwMode="auto">
          <a:xfrm>
            <a:off x="5133975" y="2056606"/>
            <a:ext cx="4010025" cy="270510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152400" y="1675606"/>
          <a:ext cx="8839200" cy="370840"/>
        </p:xfrm>
        <a:graphic>
          <a:graphicData uri="http://schemas.openxmlformats.org/drawingml/2006/table">
            <a:tbl>
              <a:tblPr firstRow="1" bandRow="1">
                <a:tableStyleId>{5C22544A-7EE6-4342-B048-85BDC9FD1C3A}</a:tableStyleId>
              </a:tblPr>
              <a:tblGrid>
                <a:gridCol w="47244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1800" b="1" i="1" kern="1200" baseline="0" dirty="0">
                          <a:solidFill>
                            <a:schemeClr val="lt1"/>
                          </a:solidFill>
                          <a:latin typeface="+mn-lt"/>
                          <a:ea typeface="+mn-ea"/>
                          <a:cs typeface="+mn-cs"/>
                        </a:rPr>
                        <a:t>Binary Division in CRC encoder</a:t>
                      </a:r>
                      <a:endParaRPr lang="en-US" dirty="0"/>
                    </a:p>
                  </a:txBody>
                  <a:tcPr/>
                </a:tc>
                <a:tc>
                  <a:txBody>
                    <a:bodyPr/>
                    <a:lstStyle/>
                    <a:p>
                      <a:r>
                        <a:rPr lang="en-US" sz="1800" b="1" i="1" kern="1200" baseline="0" dirty="0">
                          <a:solidFill>
                            <a:schemeClr val="lt1"/>
                          </a:solidFill>
                          <a:latin typeface="+mn-lt"/>
                          <a:ea typeface="+mn-ea"/>
                          <a:cs typeface="+mn-cs"/>
                        </a:rPr>
                        <a:t>CRC division using polynomials</a:t>
                      </a:r>
                      <a:endParaRPr lang="en-US" dirty="0"/>
                    </a:p>
                  </a:txBody>
                  <a:tcPr/>
                </a:tc>
                <a:extLst>
                  <a:ext uri="{0D108BD9-81ED-4DB2-BD59-A6C34878D82A}">
                    <a16:rowId xmlns:a16="http://schemas.microsoft.com/office/drawing/2014/main" val="10000"/>
                  </a:ext>
                </a:extLst>
              </a:tr>
            </a:tbl>
          </a:graphicData>
        </a:graphic>
      </p:graphicFrame>
      <p:cxnSp>
        <p:nvCxnSpPr>
          <p:cNvPr id="9" name="Straight Connector 8"/>
          <p:cNvCxnSpPr/>
          <p:nvPr/>
        </p:nvCxnSpPr>
        <p:spPr>
          <a:xfrm rot="5400000">
            <a:off x="2780506" y="4075906"/>
            <a:ext cx="4191794" cy="7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953000" y="4544655"/>
            <a:ext cx="4191000" cy="1600438"/>
          </a:xfrm>
          <a:prstGeom prst="rect">
            <a:avLst/>
          </a:prstGeom>
        </p:spPr>
        <p:txBody>
          <a:bodyPr wrap="square">
            <a:spAutoFit/>
          </a:bodyPr>
          <a:lstStyle/>
          <a:p>
            <a:pPr marL="120650" indent="-120650">
              <a:buFont typeface="Arial" pitchFamily="34" charset="0"/>
              <a:buChar char="•"/>
            </a:pPr>
            <a:r>
              <a:rPr lang="en-US" sz="1400" dirty="0"/>
              <a:t>Process is shorter</a:t>
            </a:r>
          </a:p>
          <a:p>
            <a:pPr marL="120650" indent="-120650">
              <a:buFont typeface="Arial" pitchFamily="34" charset="0"/>
              <a:buChar char="•"/>
            </a:pPr>
            <a:r>
              <a:rPr lang="en-US" sz="1400" dirty="0" err="1"/>
              <a:t>Dataword</a:t>
            </a:r>
            <a:r>
              <a:rPr lang="en-US" sz="1400" dirty="0"/>
              <a:t> 1001 is represented as x</a:t>
            </a:r>
            <a:r>
              <a:rPr lang="en-US" sz="1400" baseline="30000" dirty="0"/>
              <a:t>3</a:t>
            </a:r>
            <a:r>
              <a:rPr lang="en-US" sz="1400" dirty="0"/>
              <a:t> + 1</a:t>
            </a:r>
          </a:p>
          <a:p>
            <a:pPr marL="120650" indent="-120650">
              <a:buFont typeface="Arial" pitchFamily="34" charset="0"/>
              <a:buChar char="•"/>
            </a:pPr>
            <a:r>
              <a:rPr lang="en-US" sz="1400" dirty="0"/>
              <a:t>Divisor 1011 is represented as x</a:t>
            </a:r>
            <a:r>
              <a:rPr lang="en-US" sz="1400" baseline="30000" dirty="0"/>
              <a:t>3</a:t>
            </a:r>
            <a:r>
              <a:rPr lang="en-US" sz="1400" dirty="0"/>
              <a:t> + x + 1</a:t>
            </a:r>
          </a:p>
          <a:p>
            <a:pPr marL="120650" indent="-120650">
              <a:buFont typeface="Arial" pitchFamily="34" charset="0"/>
              <a:buChar char="•"/>
            </a:pPr>
            <a:r>
              <a:rPr lang="en-US" sz="1400" dirty="0"/>
              <a:t>Augmented </a:t>
            </a:r>
            <a:r>
              <a:rPr lang="en-US" sz="1400" dirty="0" err="1"/>
              <a:t>dataword</a:t>
            </a:r>
            <a:r>
              <a:rPr lang="en-US" sz="1400" dirty="0"/>
              <a:t> is x</a:t>
            </a:r>
            <a:r>
              <a:rPr lang="en-US" sz="1400" baseline="30000" dirty="0"/>
              <a:t>6</a:t>
            </a:r>
            <a:r>
              <a:rPr lang="en-US" sz="1400" dirty="0"/>
              <a:t> + x</a:t>
            </a:r>
            <a:r>
              <a:rPr lang="en-US" sz="1400" baseline="30000" dirty="0"/>
              <a:t>3</a:t>
            </a:r>
            <a:r>
              <a:rPr lang="en-US" sz="1400" dirty="0"/>
              <a:t>  </a:t>
            </a:r>
            <a:r>
              <a:rPr lang="en-US" sz="1400" dirty="0">
                <a:sym typeface="Wingdings" pitchFamily="2" charset="2"/>
              </a:rPr>
              <a:t> </a:t>
            </a:r>
            <a:r>
              <a:rPr lang="en-US" sz="1400" dirty="0"/>
              <a:t>we have left-shifted the </a:t>
            </a:r>
            <a:r>
              <a:rPr lang="en-US" sz="1400" dirty="0" err="1"/>
              <a:t>dataword</a:t>
            </a:r>
            <a:r>
              <a:rPr lang="en-US" sz="1400" dirty="0"/>
              <a:t> 3 bits (multiplying by x</a:t>
            </a:r>
            <a:r>
              <a:rPr lang="en-US" sz="1400" baseline="30000" dirty="0"/>
              <a:t>3)</a:t>
            </a:r>
          </a:p>
          <a:p>
            <a:pPr marL="120650" indent="-120650">
              <a:buFont typeface="Arial" pitchFamily="34" charset="0"/>
              <a:buChar char="•"/>
            </a:pPr>
            <a:r>
              <a:rPr lang="en-US" sz="1400" dirty="0"/>
              <a:t>Continue to divide until the degree of the remainder is less than the degree of the divisor</a:t>
            </a:r>
          </a:p>
        </p:txBody>
      </p:sp>
      <p:sp>
        <p:nvSpPr>
          <p:cNvPr id="10" name="Rectangle 9"/>
          <p:cNvSpPr/>
          <p:nvPr/>
        </p:nvSpPr>
        <p:spPr>
          <a:xfrm>
            <a:off x="0" y="6019800"/>
            <a:ext cx="9144000" cy="646331"/>
          </a:xfrm>
          <a:prstGeom prst="rect">
            <a:avLst/>
          </a:prstGeom>
        </p:spPr>
        <p:txBody>
          <a:bodyPr wrap="square">
            <a:spAutoFit/>
          </a:bodyPr>
          <a:lstStyle/>
          <a:p>
            <a:r>
              <a:rPr lang="en-US" dirty="0"/>
              <a:t>In a polynomial representation, the divisor is normally referred to as the </a:t>
            </a:r>
            <a:r>
              <a:rPr lang="en-US" i="1" dirty="0"/>
              <a:t>generator polynomial </a:t>
            </a:r>
          </a:p>
          <a:p>
            <a:r>
              <a:rPr lang="en-US" dirty="0"/>
              <a:t>The divisor in a cyclic code is normally called the </a:t>
            </a:r>
            <a:r>
              <a:rPr lang="en-US" i="1" dirty="0"/>
              <a:t>generator polynomial </a:t>
            </a:r>
            <a:r>
              <a:rPr lang="en-US" dirty="0"/>
              <a:t>or simply the </a:t>
            </a:r>
            <a:r>
              <a:rPr lang="en-US" i="1" dirty="0"/>
              <a:t>generator</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a:t>
            </a:r>
          </a:p>
        </p:txBody>
      </p:sp>
      <p:sp>
        <p:nvSpPr>
          <p:cNvPr id="3" name="Content Placeholder 2"/>
          <p:cNvSpPr>
            <a:spLocks noGrp="1"/>
          </p:cNvSpPr>
          <p:nvPr>
            <p:ph idx="1"/>
          </p:nvPr>
        </p:nvSpPr>
        <p:spPr>
          <a:xfrm>
            <a:off x="198303" y="1345139"/>
            <a:ext cx="8780444" cy="4979461"/>
          </a:xfrm>
        </p:spPr>
        <p:txBody>
          <a:bodyPr>
            <a:normAutofit fontScale="85000" lnSpcReduction="20000"/>
          </a:bodyPr>
          <a:lstStyle/>
          <a:p>
            <a:r>
              <a:rPr lang="en-IN" dirty="0"/>
              <a:t>An error-detecting technique that can be applied to a message of any length</a:t>
            </a:r>
          </a:p>
          <a:p>
            <a:r>
              <a:rPr lang="en-IN" dirty="0"/>
              <a:t>In the Internet, the checksum technique is mostly used at the network and transport layer rather than the data-link layer</a:t>
            </a:r>
          </a:p>
          <a:p>
            <a:r>
              <a:rPr lang="en-IN" dirty="0"/>
              <a:t>At the source</a:t>
            </a:r>
          </a:p>
          <a:p>
            <a:pPr lvl="1"/>
            <a:r>
              <a:rPr lang="en-IN" dirty="0"/>
              <a:t>Message is first divided into </a:t>
            </a:r>
            <a:r>
              <a:rPr lang="en-IN" i="1" dirty="0"/>
              <a:t>m-bit units</a:t>
            </a:r>
          </a:p>
          <a:p>
            <a:pPr lvl="1"/>
            <a:r>
              <a:rPr lang="en-IN" i="1" dirty="0"/>
              <a:t>The generator then creates </a:t>
            </a:r>
            <a:r>
              <a:rPr lang="en-IN" dirty="0"/>
              <a:t>an extra </a:t>
            </a:r>
            <a:r>
              <a:rPr lang="en-IN" i="1" dirty="0"/>
              <a:t>m-bit unit called the checksum, which is sent with the message</a:t>
            </a:r>
          </a:p>
          <a:p>
            <a:r>
              <a:rPr lang="en-IN" i="1" dirty="0"/>
              <a:t>At the </a:t>
            </a:r>
            <a:r>
              <a:rPr lang="en-IN" dirty="0"/>
              <a:t>destination</a:t>
            </a:r>
          </a:p>
          <a:p>
            <a:pPr lvl="1"/>
            <a:r>
              <a:rPr lang="en-IN" dirty="0"/>
              <a:t>the checker creates a new checksum from the combination of the message and sent checksum</a:t>
            </a:r>
          </a:p>
          <a:p>
            <a:pPr lvl="1"/>
            <a:r>
              <a:rPr lang="en-IN" dirty="0"/>
              <a:t>If the new checksum is all 0s, the message is accepted; otherwise, the message is discarded</a:t>
            </a:r>
          </a:p>
          <a:p>
            <a:r>
              <a:rPr lang="en-IN" dirty="0"/>
              <a:t>Note: in the real implementation, the checksum unit is not necessarily added at the end of the message; it can be inserted in the middle of the message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a:t>
            </a:r>
          </a:p>
        </p:txBody>
      </p:sp>
      <p:sp>
        <p:nvSpPr>
          <p:cNvPr id="3" name="Content Placeholder 2"/>
          <p:cNvSpPr>
            <a:spLocks noGrp="1"/>
          </p:cNvSpPr>
          <p:nvPr>
            <p:ph idx="1"/>
          </p:nvPr>
        </p:nvSpPr>
        <p:spPr/>
        <p:txBody>
          <a:bodyPr/>
          <a:lstStyle/>
          <a:p>
            <a:endParaRPr lang="en-IN"/>
          </a:p>
        </p:txBody>
      </p:sp>
      <p:pic>
        <p:nvPicPr>
          <p:cNvPr id="4" name="Im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447800"/>
            <a:ext cx="8807831" cy="41148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Framing</a:t>
            </a:r>
          </a:p>
        </p:txBody>
      </p:sp>
      <p:sp>
        <p:nvSpPr>
          <p:cNvPr id="3" name="Content Placeholder 2"/>
          <p:cNvSpPr>
            <a:spLocks noGrp="1"/>
          </p:cNvSpPr>
          <p:nvPr>
            <p:ph idx="1"/>
          </p:nvPr>
        </p:nvSpPr>
        <p:spPr>
          <a:xfrm>
            <a:off x="198303" y="1345139"/>
            <a:ext cx="8780444" cy="4979461"/>
          </a:xfrm>
        </p:spPr>
        <p:txBody>
          <a:bodyPr>
            <a:normAutofit fontScale="92500" lnSpcReduction="10000"/>
          </a:bodyPr>
          <a:lstStyle/>
          <a:p>
            <a:r>
              <a:rPr lang="en-US" i="1" dirty="0"/>
              <a:t>Framing in the data-link layer separates a message from one source to a destination </a:t>
            </a:r>
            <a:r>
              <a:rPr lang="en-US" dirty="0"/>
              <a:t>by adding a sender address and a destination address</a:t>
            </a:r>
          </a:p>
          <a:p>
            <a:pPr lvl="1"/>
            <a:r>
              <a:rPr lang="en-US" dirty="0"/>
              <a:t>The destination address defines where the packet is to go</a:t>
            </a:r>
          </a:p>
          <a:p>
            <a:pPr lvl="1"/>
            <a:r>
              <a:rPr lang="en-US" dirty="0"/>
              <a:t>The sender address helps the recipient acknowledge the receipt</a:t>
            </a:r>
          </a:p>
          <a:p>
            <a:r>
              <a:rPr lang="en-US" dirty="0"/>
              <a:t>Why the whole message not packed in one frame?</a:t>
            </a:r>
          </a:p>
          <a:p>
            <a:pPr lvl="1"/>
            <a:r>
              <a:rPr lang="en-US" dirty="0"/>
              <a:t>A frame can be very large, making flow and error control very inefficient </a:t>
            </a:r>
          </a:p>
          <a:p>
            <a:pPr lvl="1"/>
            <a:r>
              <a:rPr lang="en-US" dirty="0"/>
              <a:t>When a message is carried in one very large frame, even a single-bit error would require the retransmission of the whole frame</a:t>
            </a:r>
          </a:p>
          <a:p>
            <a:r>
              <a:rPr lang="en-US" dirty="0"/>
              <a:t>When a message is divided into smaller frames, a single-bit error affects only that small frame</a:t>
            </a:r>
          </a:p>
          <a:p>
            <a:pPr lvl="1"/>
            <a:r>
              <a:rPr lang="en-US" dirty="0"/>
              <a:t>Frame Size?</a:t>
            </a:r>
          </a:p>
          <a:p>
            <a:pPr lvl="2"/>
            <a:r>
              <a:rPr lang="en-US" dirty="0">
                <a:solidFill>
                  <a:srgbClr val="0033CC"/>
                </a:solidFill>
                <a:latin typeface="Times New Roman" pitchFamily="18" charset="0"/>
              </a:rPr>
              <a:t>Fixed-Size Framing</a:t>
            </a:r>
            <a:endParaRPr lang="fr-FR" dirty="0">
              <a:solidFill>
                <a:srgbClr val="0033CC"/>
              </a:solidFill>
              <a:latin typeface="Times New Roman" pitchFamily="18" charset="0"/>
            </a:endParaRPr>
          </a:p>
          <a:p>
            <a:pPr lvl="2"/>
            <a:r>
              <a:rPr lang="fr-FR" dirty="0">
                <a:solidFill>
                  <a:srgbClr val="0033CC"/>
                </a:solidFill>
                <a:latin typeface="Times New Roman" pitchFamily="18" charset="0"/>
              </a:rPr>
              <a:t>Variable-Size </a:t>
            </a:r>
            <a:r>
              <a:rPr lang="fr-FR" dirty="0" err="1">
                <a:solidFill>
                  <a:srgbClr val="0033CC"/>
                </a:solidFill>
                <a:latin typeface="Times New Roman" pitchFamily="18" charset="0"/>
              </a:rPr>
              <a:t>Framing</a:t>
            </a:r>
            <a:endParaRPr lang="en-US" dirty="0">
              <a:solidFill>
                <a:srgbClr val="0033CC"/>
              </a:solidFill>
              <a:latin typeface="Times New Roman" pitchFamily="18" charset="0"/>
            </a:endParaRPr>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Checksum - simple example</a:t>
            </a:r>
            <a:endParaRPr lang="en-US" b="0" dirty="0"/>
          </a:p>
        </p:txBody>
      </p:sp>
      <p:sp>
        <p:nvSpPr>
          <p:cNvPr id="3" name="Content Placeholder 2"/>
          <p:cNvSpPr>
            <a:spLocks noGrp="1"/>
          </p:cNvSpPr>
          <p:nvPr>
            <p:ph idx="1"/>
          </p:nvPr>
        </p:nvSpPr>
        <p:spPr>
          <a:xfrm>
            <a:off x="198303" y="1345139"/>
            <a:ext cx="8780444" cy="4827061"/>
          </a:xfrm>
        </p:spPr>
        <p:txBody>
          <a:bodyPr>
            <a:normAutofit fontScale="92500" lnSpcReduction="10000"/>
          </a:bodyPr>
          <a:lstStyle/>
          <a:p>
            <a:r>
              <a:rPr lang="en-IN" dirty="0"/>
              <a:t>Suppose the message is a list of five 4-bit numbers that we want to send to a destination. In addition to sending these numbers, we send the sum of the numbers. </a:t>
            </a:r>
          </a:p>
          <a:p>
            <a:r>
              <a:rPr lang="en-IN" dirty="0"/>
              <a:t>For example, if the set of numbers is (7, 11, 12, 0, 6), we send (7, 11, 12, 0, 6, </a:t>
            </a:r>
            <a:r>
              <a:rPr lang="en-IN" b="1" dirty="0"/>
              <a:t>36), where 36 is the sum of the original numbers.</a:t>
            </a:r>
          </a:p>
          <a:p>
            <a:r>
              <a:rPr lang="en-IN" dirty="0"/>
              <a:t>The receiver adds the five numbers and compares the result with the sum</a:t>
            </a:r>
          </a:p>
          <a:p>
            <a:r>
              <a:rPr lang="en-IN" dirty="0"/>
              <a:t>If the two are the same, the receiver assumes no error, accepts the five numbers, and discards the sum</a:t>
            </a:r>
          </a:p>
          <a:p>
            <a:r>
              <a:rPr lang="en-IN" dirty="0"/>
              <a:t>Otherwise, there is an error somewhere and the message is not accepted.</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p:txBody>
          <a:bodyPr>
            <a:normAutofit/>
          </a:bodyPr>
          <a:lstStyle/>
          <a:p>
            <a:r>
              <a:rPr lang="en-IN" dirty="0"/>
              <a:t>Drawback - Each number can be written as a 4-bit word (each is less than 15) except for the sum</a:t>
            </a:r>
          </a:p>
          <a:p>
            <a:r>
              <a:rPr lang="en-IN" dirty="0"/>
              <a:t>One solution is to use </a:t>
            </a:r>
            <a:r>
              <a:rPr lang="en-IN" b="1" dirty="0"/>
              <a:t>one’s complement </a:t>
            </a:r>
            <a:r>
              <a:rPr lang="en-IN" dirty="0"/>
              <a:t>arithmetic</a:t>
            </a:r>
          </a:p>
          <a:p>
            <a:pPr lvl="1"/>
            <a:r>
              <a:rPr lang="en-IN" dirty="0"/>
              <a:t>In this arithmetic, we can represent unsigned numbers between 0 and 2</a:t>
            </a:r>
            <a:r>
              <a:rPr lang="en-IN" i="1" baseline="30000" dirty="0"/>
              <a:t>m</a:t>
            </a:r>
            <a:r>
              <a:rPr lang="en-IN" i="1" dirty="0"/>
              <a:t> − 1 using only m bits</a:t>
            </a:r>
          </a:p>
          <a:p>
            <a:pPr lvl="1"/>
            <a:r>
              <a:rPr lang="en-IN" i="1" dirty="0"/>
              <a:t>If the number has more than m bits, the extra leftmost </a:t>
            </a:r>
            <a:r>
              <a:rPr lang="en-IN" dirty="0"/>
              <a:t>bits need to be added to the </a:t>
            </a:r>
            <a:r>
              <a:rPr lang="en-IN" i="1" dirty="0"/>
              <a:t>m rightmost bits (</a:t>
            </a:r>
            <a:r>
              <a:rPr lang="en-IN" i="1" dirty="0" err="1"/>
              <a:t>wra</a:t>
            </a:r>
            <a:endParaRPr lang="en-IN" i="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One’s complement arithmetic</a:t>
            </a:r>
          </a:p>
        </p:txBody>
      </p:sp>
      <p:sp>
        <p:nvSpPr>
          <p:cNvPr id="3" name="Content Placeholder 2"/>
          <p:cNvSpPr>
            <a:spLocks noGrp="1"/>
          </p:cNvSpPr>
          <p:nvPr>
            <p:ph idx="1"/>
          </p:nvPr>
        </p:nvSpPr>
        <p:spPr/>
        <p:txBody>
          <a:bodyPr>
            <a:normAutofit/>
          </a:bodyPr>
          <a:lstStyle/>
          <a:p>
            <a:r>
              <a:rPr lang="en-IN" dirty="0"/>
              <a:t>Complement of a number </a:t>
            </a:r>
            <a:r>
              <a:rPr lang="en-IN" dirty="0">
                <a:sym typeface="Wingdings" pitchFamily="2" charset="2"/>
              </a:rPr>
              <a:t> </a:t>
            </a:r>
            <a:r>
              <a:rPr lang="en-IN" dirty="0"/>
              <a:t>completing all bits (changing all 1s to 0s and all 0s to 1s)</a:t>
            </a:r>
          </a:p>
          <a:p>
            <a:pPr lvl="1"/>
            <a:r>
              <a:rPr lang="en-IN" dirty="0"/>
              <a:t>same as subtracting the number from 2</a:t>
            </a:r>
            <a:r>
              <a:rPr lang="en-IN" baseline="30000" dirty="0"/>
              <a:t>m</a:t>
            </a:r>
            <a:r>
              <a:rPr lang="en-IN" dirty="0"/>
              <a:t> − 1</a:t>
            </a:r>
          </a:p>
          <a:p>
            <a:r>
              <a:rPr lang="en-IN" dirty="0"/>
              <a:t>Two 0s: one positive and one negative, which are complements of each other</a:t>
            </a:r>
          </a:p>
          <a:p>
            <a:pPr lvl="1"/>
            <a:r>
              <a:rPr lang="en-IN" dirty="0"/>
              <a:t>The positive zero has all m bits set to 0</a:t>
            </a:r>
          </a:p>
          <a:p>
            <a:pPr lvl="1"/>
            <a:r>
              <a:rPr lang="en-IN" dirty="0"/>
              <a:t>The negative zero has all bits set to 1 </a:t>
            </a:r>
            <a:r>
              <a:rPr lang="en-IN" dirty="0">
                <a:sym typeface="Wingdings" pitchFamily="2" charset="2"/>
              </a:rPr>
              <a:t> </a:t>
            </a:r>
            <a:r>
              <a:rPr lang="en-IN" dirty="0"/>
              <a:t>it is 2</a:t>
            </a:r>
            <a:r>
              <a:rPr lang="en-IN" baseline="30000" dirty="0"/>
              <a:t>m</a:t>
            </a:r>
            <a:r>
              <a:rPr lang="en-IN" dirty="0"/>
              <a:t> − 1</a:t>
            </a:r>
          </a:p>
          <a:p>
            <a:r>
              <a:rPr lang="en-IN" dirty="0"/>
              <a:t>If we add a number with its complement, we get a negative zero (a number with all bits set to 1)</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p:txBody>
          <a:bodyPr>
            <a:normAutofit/>
          </a:bodyPr>
          <a:lstStyle/>
          <a:p>
            <a:r>
              <a:rPr lang="en-IN" dirty="0"/>
              <a:t>The decimal number 36 in binary is 100100</a:t>
            </a:r>
          </a:p>
          <a:p>
            <a:r>
              <a:rPr lang="en-IN" dirty="0"/>
              <a:t>To change it to a 4-bit number -  we add the extra leftmost bit to the right four bits</a:t>
            </a:r>
          </a:p>
          <a:p>
            <a:endParaRPr lang="en-IN" dirty="0"/>
          </a:p>
        </p:txBody>
      </p:sp>
      <p:grpSp>
        <p:nvGrpSpPr>
          <p:cNvPr id="6" name="Group 5"/>
          <p:cNvGrpSpPr/>
          <p:nvPr/>
        </p:nvGrpSpPr>
        <p:grpSpPr>
          <a:xfrm>
            <a:off x="2743200" y="2743200"/>
            <a:ext cx="1143000" cy="457200"/>
            <a:chOff x="1828800" y="2514600"/>
            <a:chExt cx="1143000" cy="457200"/>
          </a:xfrm>
          <a:noFill/>
        </p:grpSpPr>
        <p:sp>
          <p:nvSpPr>
            <p:cNvPr id="4" name="Rectangle 3"/>
            <p:cNvSpPr/>
            <p:nvPr/>
          </p:nvSpPr>
          <p:spPr>
            <a:xfrm>
              <a:off x="1828800" y="2514600"/>
              <a:ext cx="4572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5" name="Rectangle 4"/>
            <p:cNvSpPr/>
            <p:nvPr/>
          </p:nvSpPr>
          <p:spPr>
            <a:xfrm>
              <a:off x="2286000" y="2514600"/>
              <a:ext cx="68580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0100</a:t>
              </a:r>
            </a:p>
          </p:txBody>
        </p:sp>
      </p:grpSp>
      <p:sp>
        <p:nvSpPr>
          <p:cNvPr id="7" name="Rectangle 6"/>
          <p:cNvSpPr/>
          <p:nvPr/>
        </p:nvSpPr>
        <p:spPr>
          <a:xfrm>
            <a:off x="2209800" y="3733800"/>
            <a:ext cx="3185487" cy="369332"/>
          </a:xfrm>
          <a:prstGeom prst="rect">
            <a:avLst/>
          </a:prstGeom>
        </p:spPr>
        <p:txBody>
          <a:bodyPr wrap="none">
            <a:spAutoFit/>
          </a:bodyPr>
          <a:lstStyle/>
          <a:p>
            <a:r>
              <a:rPr lang="en-IN" dirty="0"/>
              <a:t>(10)</a:t>
            </a:r>
            <a:r>
              <a:rPr lang="en-IN" baseline="-25000" dirty="0"/>
              <a:t>2</a:t>
            </a:r>
            <a:r>
              <a:rPr lang="en-IN" dirty="0"/>
              <a:t> + (0100)</a:t>
            </a:r>
            <a:r>
              <a:rPr lang="en-IN" baseline="-25000" dirty="0"/>
              <a:t>2</a:t>
            </a:r>
            <a:r>
              <a:rPr lang="en-IN" dirty="0"/>
              <a:t> = (0110)</a:t>
            </a:r>
            <a:r>
              <a:rPr lang="en-IN" baseline="-25000" dirty="0"/>
              <a:t>2</a:t>
            </a:r>
            <a:r>
              <a:rPr lang="en-IN" dirty="0"/>
              <a:t> → (6)</a:t>
            </a:r>
            <a:r>
              <a:rPr lang="en-IN" baseline="-25000" dirty="0"/>
              <a:t>10</a:t>
            </a:r>
          </a:p>
        </p:txBody>
      </p:sp>
      <p:cxnSp>
        <p:nvCxnSpPr>
          <p:cNvPr id="9" name="Straight Arrow Connector 8"/>
          <p:cNvCxnSpPr>
            <a:stCxn id="4" idx="2"/>
          </p:cNvCxnSpPr>
          <p:nvPr/>
        </p:nvCxnSpPr>
        <p:spPr>
          <a:xfrm flipH="1">
            <a:off x="2514600" y="3200400"/>
            <a:ext cx="457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p:cNvCxnSpPr>
          <p:nvPr/>
        </p:nvCxnSpPr>
        <p:spPr>
          <a:xfrm flipH="1">
            <a:off x="3429000" y="3200400"/>
            <a:ext cx="1143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4191000"/>
            <a:ext cx="8534400" cy="954107"/>
          </a:xfrm>
          <a:prstGeom prst="rect">
            <a:avLst/>
          </a:prstGeom>
        </p:spPr>
        <p:txBody>
          <a:bodyPr wrap="square">
            <a:spAutoFit/>
          </a:bodyPr>
          <a:lstStyle/>
          <a:p>
            <a:pPr marL="176213" indent="-176213">
              <a:buFont typeface="Arial" pitchFamily="34" charset="0"/>
              <a:buChar char="•"/>
            </a:pPr>
            <a:r>
              <a:rPr lang="en-IN" sz="2800" dirty="0">
                <a:solidFill>
                  <a:schemeClr val="tx1">
                    <a:lumMod val="75000"/>
                    <a:lumOff val="25000"/>
                  </a:schemeClr>
                </a:solidFill>
              </a:rPr>
              <a:t>Instead of sending 36 as the sum, send 6 as the sum (7, 11, 12, 0, 6, </a:t>
            </a:r>
            <a:r>
              <a:rPr lang="en-IN" sz="2800" b="1" dirty="0">
                <a:solidFill>
                  <a:schemeClr val="tx1">
                    <a:lumMod val="75000"/>
                    <a:lumOff val="25000"/>
                  </a:schemeClr>
                </a:solidFill>
              </a:rPr>
              <a:t>6</a:t>
            </a:r>
            <a:r>
              <a:rPr lang="en-IN" sz="2800" dirty="0">
                <a:solidFill>
                  <a:schemeClr val="tx1">
                    <a:lumMod val="75000"/>
                    <a:lumOff val="25000"/>
                  </a:schemeClr>
                </a:solidFill>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a:xfrm>
            <a:off x="198303" y="1345139"/>
            <a:ext cx="8780444" cy="3150661"/>
          </a:xfrm>
        </p:spPr>
        <p:txBody>
          <a:bodyPr/>
          <a:lstStyle/>
          <a:p>
            <a:pPr marL="176213"/>
            <a:r>
              <a:rPr lang="en-IN" dirty="0"/>
              <a:t>The receiver can add the first five numbers in one’s complement arithmetic</a:t>
            </a:r>
          </a:p>
          <a:p>
            <a:pPr marL="176213" lvl="1" indent="-176213">
              <a:buFont typeface="Arial" pitchFamily="34" charset="0"/>
              <a:buChar char="•"/>
            </a:pPr>
            <a:r>
              <a:rPr lang="en-IN" sz="2800" dirty="0"/>
              <a:t>If the result is 6, the numbers are accepted; otherwise, they are rejected</a:t>
            </a:r>
          </a:p>
          <a:p>
            <a:endParaRPr lang="en-IN" dirty="0"/>
          </a:p>
        </p:txBody>
      </p:sp>
      <p:sp>
        <p:nvSpPr>
          <p:cNvPr id="5" name="Rectangle 4"/>
          <p:cNvSpPr/>
          <p:nvPr/>
        </p:nvSpPr>
        <p:spPr>
          <a:xfrm>
            <a:off x="1371600" y="3276600"/>
            <a:ext cx="4572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10</a:t>
            </a:r>
          </a:p>
        </p:txBody>
      </p:sp>
      <p:sp>
        <p:nvSpPr>
          <p:cNvPr id="6" name="Rectangle 5"/>
          <p:cNvSpPr/>
          <p:nvPr/>
        </p:nvSpPr>
        <p:spPr>
          <a:xfrm>
            <a:off x="1828800" y="3276600"/>
            <a:ext cx="6858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0100</a:t>
            </a:r>
          </a:p>
        </p:txBody>
      </p:sp>
      <p:graphicFrame>
        <p:nvGraphicFramePr>
          <p:cNvPr id="7" name="Table 6"/>
          <p:cNvGraphicFramePr>
            <a:graphicFrameLocks noGrp="1"/>
          </p:cNvGraphicFramePr>
          <p:nvPr/>
        </p:nvGraphicFramePr>
        <p:xfrm>
          <a:off x="381000" y="3962400"/>
          <a:ext cx="2362200" cy="2225040"/>
        </p:xfrm>
        <a:graphic>
          <a:graphicData uri="http://schemas.openxmlformats.org/drawingml/2006/table">
            <a:tbl>
              <a:tblPr firstRow="1" bandRow="1">
                <a:tableStyleId>{5C22544A-7EE6-4342-B048-85BDC9FD1C3A}</a:tableStyleId>
              </a:tblPr>
              <a:tblGrid>
                <a:gridCol w="1066799">
                  <a:extLst>
                    <a:ext uri="{9D8B030D-6E8A-4147-A177-3AD203B41FA5}">
                      <a16:colId xmlns:a16="http://schemas.microsoft.com/office/drawing/2014/main" val="20000"/>
                    </a:ext>
                  </a:extLst>
                </a:gridCol>
                <a:gridCol w="1295401">
                  <a:extLst>
                    <a:ext uri="{9D8B030D-6E8A-4147-A177-3AD203B41FA5}">
                      <a16:colId xmlns:a16="http://schemas.microsoft.com/office/drawing/2014/main" val="20001"/>
                    </a:ext>
                  </a:extLst>
                </a:gridCol>
              </a:tblGrid>
              <a:tr h="370840">
                <a:tc>
                  <a:txBody>
                    <a:bodyPr/>
                    <a:lstStyle/>
                    <a:p>
                      <a:r>
                        <a:rPr lang="en-IN" dirty="0"/>
                        <a:t>Number </a:t>
                      </a:r>
                    </a:p>
                  </a:txBody>
                  <a:tcPr/>
                </a:tc>
                <a:tc>
                  <a:txBody>
                    <a:bodyPr/>
                    <a:lstStyle/>
                    <a:p>
                      <a:r>
                        <a:rPr lang="en-IN" dirty="0"/>
                        <a:t>Binary</a:t>
                      </a:r>
                    </a:p>
                  </a:txBody>
                  <a:tcPr/>
                </a:tc>
                <a:extLst>
                  <a:ext uri="{0D108BD9-81ED-4DB2-BD59-A6C34878D82A}">
                    <a16:rowId xmlns:a16="http://schemas.microsoft.com/office/drawing/2014/main" val="10000"/>
                  </a:ext>
                </a:extLst>
              </a:tr>
              <a:tr h="370840">
                <a:tc>
                  <a:txBody>
                    <a:bodyPr/>
                    <a:lstStyle/>
                    <a:p>
                      <a:r>
                        <a:rPr lang="en-IN" dirty="0"/>
                        <a:t>7</a:t>
                      </a:r>
                    </a:p>
                  </a:txBody>
                  <a:tcPr/>
                </a:tc>
                <a:tc>
                  <a:txBody>
                    <a:bodyPr/>
                    <a:lstStyle/>
                    <a:p>
                      <a:r>
                        <a:rPr lang="en-IN" dirty="0"/>
                        <a:t>0111</a:t>
                      </a:r>
                    </a:p>
                  </a:txBody>
                  <a:tcPr/>
                </a:tc>
                <a:extLst>
                  <a:ext uri="{0D108BD9-81ED-4DB2-BD59-A6C34878D82A}">
                    <a16:rowId xmlns:a16="http://schemas.microsoft.com/office/drawing/2014/main" val="10001"/>
                  </a:ext>
                </a:extLst>
              </a:tr>
              <a:tr h="370840">
                <a:tc>
                  <a:txBody>
                    <a:bodyPr/>
                    <a:lstStyle/>
                    <a:p>
                      <a:r>
                        <a:rPr lang="en-IN" dirty="0"/>
                        <a:t>11</a:t>
                      </a:r>
                    </a:p>
                  </a:txBody>
                  <a:tcPr/>
                </a:tc>
                <a:tc>
                  <a:txBody>
                    <a:bodyPr/>
                    <a:lstStyle/>
                    <a:p>
                      <a:r>
                        <a:rPr lang="en-IN" dirty="0"/>
                        <a:t>1011</a:t>
                      </a:r>
                    </a:p>
                  </a:txBody>
                  <a:tcPr/>
                </a:tc>
                <a:extLst>
                  <a:ext uri="{0D108BD9-81ED-4DB2-BD59-A6C34878D82A}">
                    <a16:rowId xmlns:a16="http://schemas.microsoft.com/office/drawing/2014/main" val="10002"/>
                  </a:ext>
                </a:extLst>
              </a:tr>
              <a:tr h="370840">
                <a:tc>
                  <a:txBody>
                    <a:bodyPr/>
                    <a:lstStyle/>
                    <a:p>
                      <a:r>
                        <a:rPr lang="en-IN" dirty="0"/>
                        <a:t>12</a:t>
                      </a:r>
                    </a:p>
                  </a:txBody>
                  <a:tcPr/>
                </a:tc>
                <a:tc>
                  <a:txBody>
                    <a:bodyPr/>
                    <a:lstStyle/>
                    <a:p>
                      <a:r>
                        <a:rPr lang="en-IN" dirty="0"/>
                        <a:t>1100</a:t>
                      </a:r>
                    </a:p>
                  </a:txBody>
                  <a:tcPr/>
                </a:tc>
                <a:extLst>
                  <a:ext uri="{0D108BD9-81ED-4DB2-BD59-A6C34878D82A}">
                    <a16:rowId xmlns:a16="http://schemas.microsoft.com/office/drawing/2014/main" val="10003"/>
                  </a:ext>
                </a:extLst>
              </a:tr>
              <a:tr h="370840">
                <a:tc>
                  <a:txBody>
                    <a:bodyPr/>
                    <a:lstStyle/>
                    <a:p>
                      <a:r>
                        <a:rPr lang="en-IN" dirty="0"/>
                        <a:t>0</a:t>
                      </a:r>
                    </a:p>
                  </a:txBody>
                  <a:tcPr/>
                </a:tc>
                <a:tc>
                  <a:txBody>
                    <a:bodyPr/>
                    <a:lstStyle/>
                    <a:p>
                      <a:r>
                        <a:rPr lang="en-IN" dirty="0"/>
                        <a:t>0000</a:t>
                      </a:r>
                    </a:p>
                  </a:txBody>
                  <a:tcPr/>
                </a:tc>
                <a:extLst>
                  <a:ext uri="{0D108BD9-81ED-4DB2-BD59-A6C34878D82A}">
                    <a16:rowId xmlns:a16="http://schemas.microsoft.com/office/drawing/2014/main" val="10004"/>
                  </a:ext>
                </a:extLst>
              </a:tr>
              <a:tr h="370840">
                <a:tc>
                  <a:txBody>
                    <a:bodyPr/>
                    <a:lstStyle/>
                    <a:p>
                      <a:r>
                        <a:rPr lang="en-IN" dirty="0"/>
                        <a:t>6</a:t>
                      </a:r>
                    </a:p>
                  </a:txBody>
                  <a:tcPr/>
                </a:tc>
                <a:tc>
                  <a:txBody>
                    <a:bodyPr/>
                    <a:lstStyle/>
                    <a:p>
                      <a:r>
                        <a:rPr lang="en-IN" dirty="0"/>
                        <a:t>0110</a:t>
                      </a:r>
                    </a:p>
                  </a:txBody>
                  <a:tcPr/>
                </a:tc>
                <a:extLst>
                  <a:ext uri="{0D108BD9-81ED-4DB2-BD59-A6C34878D82A}">
                    <a16:rowId xmlns:a16="http://schemas.microsoft.com/office/drawing/2014/main" val="10005"/>
                  </a:ext>
                </a:extLst>
              </a:tr>
            </a:tbl>
          </a:graphicData>
        </a:graphic>
      </p:graphicFrame>
      <p:sp>
        <p:nvSpPr>
          <p:cNvPr id="8" name="Rectangle 7"/>
          <p:cNvSpPr/>
          <p:nvPr/>
        </p:nvSpPr>
        <p:spPr>
          <a:xfrm>
            <a:off x="2819400" y="4114800"/>
            <a:ext cx="1371600" cy="646331"/>
          </a:xfrm>
          <a:prstGeom prst="rect">
            <a:avLst/>
          </a:prstGeom>
        </p:spPr>
        <p:txBody>
          <a:bodyPr wrap="square">
            <a:spAutoFit/>
          </a:bodyPr>
          <a:lstStyle/>
          <a:p>
            <a:r>
              <a:rPr lang="en-IN" dirty="0"/>
              <a:t>   0111</a:t>
            </a:r>
          </a:p>
          <a:p>
            <a:r>
              <a:rPr lang="en-IN" dirty="0"/>
              <a:t>+1011</a:t>
            </a:r>
          </a:p>
        </p:txBody>
      </p:sp>
      <p:cxnSp>
        <p:nvCxnSpPr>
          <p:cNvPr id="10" name="Straight Connector 9"/>
          <p:cNvCxnSpPr/>
          <p:nvPr/>
        </p:nvCxnSpPr>
        <p:spPr>
          <a:xfrm>
            <a:off x="2819400" y="47244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819400" y="4724400"/>
            <a:ext cx="1371600" cy="369332"/>
          </a:xfrm>
          <a:prstGeom prst="rect">
            <a:avLst/>
          </a:prstGeom>
        </p:spPr>
        <p:txBody>
          <a:bodyPr wrap="square">
            <a:spAutoFit/>
          </a:bodyPr>
          <a:lstStyle/>
          <a:p>
            <a:r>
              <a:rPr lang="en-IN" dirty="0"/>
              <a:t>10010</a:t>
            </a:r>
          </a:p>
        </p:txBody>
      </p:sp>
      <p:grpSp>
        <p:nvGrpSpPr>
          <p:cNvPr id="4" name="Group 45"/>
          <p:cNvGrpSpPr/>
          <p:nvPr/>
        </p:nvGrpSpPr>
        <p:grpSpPr>
          <a:xfrm>
            <a:off x="2971800" y="4953000"/>
            <a:ext cx="533400" cy="304800"/>
            <a:chOff x="2971800" y="4953000"/>
            <a:chExt cx="533400" cy="304800"/>
          </a:xfrm>
        </p:grpSpPr>
        <p:cxnSp>
          <p:nvCxnSpPr>
            <p:cNvPr id="13" name="Straight Connector 12"/>
            <p:cNvCxnSpPr/>
            <p:nvPr/>
          </p:nvCxnSpPr>
          <p:spPr>
            <a:xfrm>
              <a:off x="2971800" y="4953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971800" y="5257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5052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2895600" y="5334000"/>
            <a:ext cx="1371600" cy="369332"/>
          </a:xfrm>
          <a:prstGeom prst="rect">
            <a:avLst/>
          </a:prstGeom>
        </p:spPr>
        <p:txBody>
          <a:bodyPr wrap="square">
            <a:spAutoFit/>
          </a:bodyPr>
          <a:lstStyle/>
          <a:p>
            <a:r>
              <a:rPr lang="en-IN" dirty="0"/>
              <a:t>0011</a:t>
            </a:r>
          </a:p>
        </p:txBody>
      </p:sp>
      <p:grpSp>
        <p:nvGrpSpPr>
          <p:cNvPr id="9" name="Group 30"/>
          <p:cNvGrpSpPr/>
          <p:nvPr/>
        </p:nvGrpSpPr>
        <p:grpSpPr>
          <a:xfrm>
            <a:off x="3505200" y="4267200"/>
            <a:ext cx="1143000" cy="1295400"/>
            <a:chOff x="5257800" y="4267200"/>
            <a:chExt cx="1143000" cy="1295400"/>
          </a:xfrm>
        </p:grpSpPr>
        <p:cxnSp>
          <p:nvCxnSpPr>
            <p:cNvPr id="23" name="Straight Connector 22"/>
            <p:cNvCxnSpPr/>
            <p:nvPr/>
          </p:nvCxnSpPr>
          <p:spPr>
            <a:xfrm>
              <a:off x="5257800" y="5562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8674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4267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28" name="Rectangle 27"/>
          <p:cNvSpPr/>
          <p:nvPr/>
        </p:nvSpPr>
        <p:spPr>
          <a:xfrm>
            <a:off x="4495800" y="4126468"/>
            <a:ext cx="1371600" cy="646331"/>
          </a:xfrm>
          <a:prstGeom prst="rect">
            <a:avLst/>
          </a:prstGeom>
        </p:spPr>
        <p:txBody>
          <a:bodyPr wrap="square">
            <a:spAutoFit/>
          </a:bodyPr>
          <a:lstStyle/>
          <a:p>
            <a:r>
              <a:rPr lang="en-IN" dirty="0"/>
              <a:t>   0011</a:t>
            </a:r>
          </a:p>
          <a:p>
            <a:r>
              <a:rPr lang="en-IN" dirty="0"/>
              <a:t>+1100</a:t>
            </a:r>
          </a:p>
        </p:txBody>
      </p:sp>
      <p:cxnSp>
        <p:nvCxnSpPr>
          <p:cNvPr id="29" name="Straight Connector 28"/>
          <p:cNvCxnSpPr/>
          <p:nvPr/>
        </p:nvCxnSpPr>
        <p:spPr>
          <a:xfrm>
            <a:off x="4495800" y="4736068"/>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648200" y="4736068"/>
            <a:ext cx="1371600" cy="369332"/>
          </a:xfrm>
          <a:prstGeom prst="rect">
            <a:avLst/>
          </a:prstGeom>
        </p:spPr>
        <p:txBody>
          <a:bodyPr wrap="square">
            <a:spAutoFit/>
          </a:bodyPr>
          <a:lstStyle/>
          <a:p>
            <a:r>
              <a:rPr lang="en-IN" dirty="0"/>
              <a:t>1111</a:t>
            </a:r>
          </a:p>
        </p:txBody>
      </p:sp>
      <p:grpSp>
        <p:nvGrpSpPr>
          <p:cNvPr id="12" name="Group 31"/>
          <p:cNvGrpSpPr/>
          <p:nvPr/>
        </p:nvGrpSpPr>
        <p:grpSpPr>
          <a:xfrm>
            <a:off x="5257800" y="3581400"/>
            <a:ext cx="1143000" cy="1295400"/>
            <a:chOff x="5257800" y="4267200"/>
            <a:chExt cx="1143000" cy="1295400"/>
          </a:xfrm>
        </p:grpSpPr>
        <p:cxnSp>
          <p:nvCxnSpPr>
            <p:cNvPr id="33" name="Straight Connector 32"/>
            <p:cNvCxnSpPr/>
            <p:nvPr/>
          </p:nvCxnSpPr>
          <p:spPr>
            <a:xfrm>
              <a:off x="5257800" y="5562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8674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867400" y="4267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6248400" y="3429000"/>
            <a:ext cx="1371600" cy="646331"/>
          </a:xfrm>
          <a:prstGeom prst="rect">
            <a:avLst/>
          </a:prstGeom>
        </p:spPr>
        <p:txBody>
          <a:bodyPr wrap="square">
            <a:spAutoFit/>
          </a:bodyPr>
          <a:lstStyle/>
          <a:p>
            <a:r>
              <a:rPr lang="en-IN" dirty="0"/>
              <a:t>   1111</a:t>
            </a:r>
          </a:p>
          <a:p>
            <a:r>
              <a:rPr lang="en-IN" dirty="0"/>
              <a:t>+0000</a:t>
            </a:r>
          </a:p>
        </p:txBody>
      </p:sp>
      <p:cxnSp>
        <p:nvCxnSpPr>
          <p:cNvPr id="37" name="Straight Connector 36"/>
          <p:cNvCxnSpPr/>
          <p:nvPr/>
        </p:nvCxnSpPr>
        <p:spPr>
          <a:xfrm>
            <a:off x="6248400" y="4038600"/>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400800" y="4038600"/>
            <a:ext cx="1371600" cy="369332"/>
          </a:xfrm>
          <a:prstGeom prst="rect">
            <a:avLst/>
          </a:prstGeom>
        </p:spPr>
        <p:txBody>
          <a:bodyPr wrap="square">
            <a:spAutoFit/>
          </a:bodyPr>
          <a:lstStyle/>
          <a:p>
            <a:r>
              <a:rPr lang="en-IN" dirty="0"/>
              <a:t>1111</a:t>
            </a:r>
          </a:p>
        </p:txBody>
      </p:sp>
      <p:grpSp>
        <p:nvGrpSpPr>
          <p:cNvPr id="14" name="Group 38"/>
          <p:cNvGrpSpPr/>
          <p:nvPr/>
        </p:nvGrpSpPr>
        <p:grpSpPr>
          <a:xfrm>
            <a:off x="7086600" y="2895600"/>
            <a:ext cx="1143000" cy="1295400"/>
            <a:chOff x="5257800" y="4267200"/>
            <a:chExt cx="1143000" cy="1295400"/>
          </a:xfrm>
        </p:grpSpPr>
        <p:cxnSp>
          <p:nvCxnSpPr>
            <p:cNvPr id="40" name="Straight Connector 39"/>
            <p:cNvCxnSpPr/>
            <p:nvPr/>
          </p:nvCxnSpPr>
          <p:spPr>
            <a:xfrm>
              <a:off x="5257800" y="55626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5867400" y="42672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5867400" y="4267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3" name="Rectangle 42"/>
          <p:cNvSpPr/>
          <p:nvPr/>
        </p:nvSpPr>
        <p:spPr>
          <a:xfrm>
            <a:off x="8077200" y="2754868"/>
            <a:ext cx="1066800" cy="646331"/>
          </a:xfrm>
          <a:prstGeom prst="rect">
            <a:avLst/>
          </a:prstGeom>
        </p:spPr>
        <p:txBody>
          <a:bodyPr wrap="square">
            <a:spAutoFit/>
          </a:bodyPr>
          <a:lstStyle/>
          <a:p>
            <a:r>
              <a:rPr lang="en-IN" dirty="0"/>
              <a:t>   1111</a:t>
            </a:r>
          </a:p>
          <a:p>
            <a:r>
              <a:rPr lang="en-IN" dirty="0"/>
              <a:t>+ 0110</a:t>
            </a:r>
          </a:p>
        </p:txBody>
      </p:sp>
      <p:cxnSp>
        <p:nvCxnSpPr>
          <p:cNvPr id="44" name="Straight Connector 43"/>
          <p:cNvCxnSpPr/>
          <p:nvPr/>
        </p:nvCxnSpPr>
        <p:spPr>
          <a:xfrm>
            <a:off x="8077200" y="3364468"/>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153400" y="3364468"/>
            <a:ext cx="990600" cy="369332"/>
          </a:xfrm>
          <a:prstGeom prst="rect">
            <a:avLst/>
          </a:prstGeom>
        </p:spPr>
        <p:txBody>
          <a:bodyPr wrap="square">
            <a:spAutoFit/>
          </a:bodyPr>
          <a:lstStyle/>
          <a:p>
            <a:r>
              <a:rPr lang="en-IN" dirty="0"/>
              <a:t>10101</a:t>
            </a:r>
          </a:p>
        </p:txBody>
      </p:sp>
      <p:grpSp>
        <p:nvGrpSpPr>
          <p:cNvPr id="16" name="Group 46"/>
          <p:cNvGrpSpPr/>
          <p:nvPr/>
        </p:nvGrpSpPr>
        <p:grpSpPr>
          <a:xfrm>
            <a:off x="8305800" y="3657600"/>
            <a:ext cx="533400" cy="304800"/>
            <a:chOff x="2971800" y="4953000"/>
            <a:chExt cx="533400" cy="304800"/>
          </a:xfrm>
        </p:grpSpPr>
        <p:cxnSp>
          <p:nvCxnSpPr>
            <p:cNvPr id="48" name="Straight Connector 47"/>
            <p:cNvCxnSpPr/>
            <p:nvPr/>
          </p:nvCxnSpPr>
          <p:spPr>
            <a:xfrm>
              <a:off x="2971800" y="4953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971800" y="5257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35052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1" name="Rectangle 50"/>
          <p:cNvSpPr/>
          <p:nvPr/>
        </p:nvSpPr>
        <p:spPr>
          <a:xfrm>
            <a:off x="8229600" y="4038600"/>
            <a:ext cx="914400" cy="381000"/>
          </a:xfrm>
          <a:prstGeom prst="rect">
            <a:avLst/>
          </a:prstGeom>
        </p:spPr>
        <p:txBody>
          <a:bodyPr wrap="square">
            <a:spAutoFit/>
          </a:bodyPr>
          <a:lstStyle/>
          <a:p>
            <a:r>
              <a:rPr lang="en-IN" dirty="0"/>
              <a:t>0110</a:t>
            </a:r>
          </a:p>
        </p:txBody>
      </p:sp>
      <p:cxnSp>
        <p:nvCxnSpPr>
          <p:cNvPr id="53" name="Straight Arrow Connector 52"/>
          <p:cNvCxnSpPr/>
          <p:nvPr/>
        </p:nvCxnSpPr>
        <p:spPr>
          <a:xfrm flipV="1">
            <a:off x="2209800" y="4343400"/>
            <a:ext cx="9144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2133600" y="4572000"/>
            <a:ext cx="9144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2133600" y="5257800"/>
            <a:ext cx="1066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3200400" y="5791200"/>
            <a:ext cx="1219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4419600" y="4648200"/>
            <a:ext cx="3048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057400" y="5715000"/>
            <a:ext cx="12954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3276600" y="5638800"/>
            <a:ext cx="2743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6019800" y="3962400"/>
            <a:ext cx="4572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057400" y="6019800"/>
            <a:ext cx="17526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3810000" y="5715000"/>
            <a:ext cx="32766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7086600" y="3276600"/>
            <a:ext cx="1219200" cy="2438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772400" y="4343400"/>
            <a:ext cx="13716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p:txBody>
          <a:bodyPr>
            <a:normAutofit/>
          </a:bodyPr>
          <a:lstStyle/>
          <a:p>
            <a:r>
              <a:rPr lang="en-IN" dirty="0"/>
              <a:t>How to make the receiver  job easy?</a:t>
            </a:r>
          </a:p>
          <a:p>
            <a:r>
              <a:rPr lang="en-IN" dirty="0"/>
              <a:t>Send the complement of the sum</a:t>
            </a:r>
            <a:r>
              <a:rPr lang="en-IN" dirty="0">
                <a:sym typeface="Wingdings" pitchFamily="2" charset="2"/>
              </a:rPr>
              <a:t></a:t>
            </a:r>
            <a:r>
              <a:rPr lang="en-IN" dirty="0"/>
              <a:t> checksum </a:t>
            </a:r>
          </a:p>
          <a:p>
            <a:r>
              <a:rPr lang="en-IN" dirty="0" err="1"/>
              <a:t>Eg</a:t>
            </a:r>
            <a:r>
              <a:rPr lang="en-IN" dirty="0"/>
              <a:t>. The sender adds all five numbers in one’s complement to get the sum = 6</a:t>
            </a:r>
          </a:p>
          <a:p>
            <a:r>
              <a:rPr lang="en-IN" dirty="0"/>
              <a:t>The sender then complements the result to get the checksum = 9, which is 15 − 6. </a:t>
            </a:r>
          </a:p>
          <a:p>
            <a:r>
              <a:rPr lang="en-IN" dirty="0"/>
              <a:t>The sender sends the five data numbers and the checksum (7, 11, 12, 0, 6, 9)</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p:txBody>
          <a:bodyPr>
            <a:normAutofit/>
          </a:bodyPr>
          <a:lstStyle/>
          <a:p>
            <a:r>
              <a:rPr lang="en-IN" dirty="0"/>
              <a:t>If there is no corruption in transmission, the receiver receives (7, 11, 12, 0, 6, 9) and adds them in one’s complement to get 15</a:t>
            </a:r>
          </a:p>
          <a:p>
            <a:r>
              <a:rPr lang="en-IN" dirty="0"/>
              <a:t>When the receiver adds all five numbers (including the checksum), if it gets a negative zero, the message is accepted; otherwise, it is rejected</a:t>
            </a:r>
          </a:p>
        </p:txBody>
      </p:sp>
      <p:sp>
        <p:nvSpPr>
          <p:cNvPr id="26" name="Rectangle 25"/>
          <p:cNvSpPr/>
          <p:nvPr/>
        </p:nvSpPr>
        <p:spPr>
          <a:xfrm>
            <a:off x="609600" y="4659868"/>
            <a:ext cx="1066800" cy="646331"/>
          </a:xfrm>
          <a:prstGeom prst="rect">
            <a:avLst/>
          </a:prstGeom>
        </p:spPr>
        <p:txBody>
          <a:bodyPr wrap="square">
            <a:spAutoFit/>
          </a:bodyPr>
          <a:lstStyle/>
          <a:p>
            <a:r>
              <a:rPr lang="en-IN" dirty="0"/>
              <a:t>   1111</a:t>
            </a:r>
          </a:p>
          <a:p>
            <a:r>
              <a:rPr lang="en-IN" dirty="0"/>
              <a:t>+ 0110</a:t>
            </a:r>
          </a:p>
        </p:txBody>
      </p:sp>
      <p:cxnSp>
        <p:nvCxnSpPr>
          <p:cNvPr id="27" name="Straight Connector 26"/>
          <p:cNvCxnSpPr/>
          <p:nvPr/>
        </p:nvCxnSpPr>
        <p:spPr>
          <a:xfrm>
            <a:off x="609600" y="5269468"/>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85800" y="5269468"/>
            <a:ext cx="990600" cy="369332"/>
          </a:xfrm>
          <a:prstGeom prst="rect">
            <a:avLst/>
          </a:prstGeom>
        </p:spPr>
        <p:txBody>
          <a:bodyPr wrap="square">
            <a:spAutoFit/>
          </a:bodyPr>
          <a:lstStyle/>
          <a:p>
            <a:r>
              <a:rPr lang="en-IN" dirty="0"/>
              <a:t>10101</a:t>
            </a:r>
          </a:p>
        </p:txBody>
      </p:sp>
      <p:grpSp>
        <p:nvGrpSpPr>
          <p:cNvPr id="4" name="Group 28"/>
          <p:cNvGrpSpPr/>
          <p:nvPr/>
        </p:nvGrpSpPr>
        <p:grpSpPr>
          <a:xfrm>
            <a:off x="838200" y="5562600"/>
            <a:ext cx="533400" cy="304800"/>
            <a:chOff x="2971800" y="4953000"/>
            <a:chExt cx="533400" cy="304800"/>
          </a:xfrm>
        </p:grpSpPr>
        <p:cxnSp>
          <p:nvCxnSpPr>
            <p:cNvPr id="30" name="Straight Connector 29"/>
            <p:cNvCxnSpPr/>
            <p:nvPr/>
          </p:nvCxnSpPr>
          <p:spPr>
            <a:xfrm>
              <a:off x="2971800" y="49530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971800" y="52578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3505200" y="49530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3" name="Rectangle 32"/>
          <p:cNvSpPr/>
          <p:nvPr/>
        </p:nvSpPr>
        <p:spPr>
          <a:xfrm>
            <a:off x="762000" y="5943600"/>
            <a:ext cx="914400" cy="381000"/>
          </a:xfrm>
          <a:prstGeom prst="rect">
            <a:avLst/>
          </a:prstGeom>
        </p:spPr>
        <p:txBody>
          <a:bodyPr wrap="square">
            <a:spAutoFit/>
          </a:bodyPr>
          <a:lstStyle/>
          <a:p>
            <a:r>
              <a:rPr lang="en-IN" dirty="0"/>
              <a:t>0110</a:t>
            </a:r>
          </a:p>
        </p:txBody>
      </p:sp>
      <p:sp>
        <p:nvSpPr>
          <p:cNvPr id="35" name="Rectangle 34"/>
          <p:cNvSpPr/>
          <p:nvPr/>
        </p:nvSpPr>
        <p:spPr>
          <a:xfrm>
            <a:off x="2590800" y="4659868"/>
            <a:ext cx="1066800" cy="646331"/>
          </a:xfrm>
          <a:prstGeom prst="rect">
            <a:avLst/>
          </a:prstGeom>
        </p:spPr>
        <p:txBody>
          <a:bodyPr wrap="square">
            <a:spAutoFit/>
          </a:bodyPr>
          <a:lstStyle/>
          <a:p>
            <a:r>
              <a:rPr lang="en-IN" dirty="0"/>
              <a:t>   0110</a:t>
            </a:r>
          </a:p>
          <a:p>
            <a:r>
              <a:rPr lang="en-IN" dirty="0"/>
              <a:t>+ 1001</a:t>
            </a:r>
          </a:p>
        </p:txBody>
      </p:sp>
      <p:cxnSp>
        <p:nvCxnSpPr>
          <p:cNvPr id="36" name="Straight Connector 35"/>
          <p:cNvCxnSpPr/>
          <p:nvPr/>
        </p:nvCxnSpPr>
        <p:spPr>
          <a:xfrm>
            <a:off x="2590800" y="5269468"/>
            <a:ext cx="8382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2743200" y="5269468"/>
            <a:ext cx="990600" cy="369332"/>
          </a:xfrm>
          <a:prstGeom prst="rect">
            <a:avLst/>
          </a:prstGeom>
        </p:spPr>
        <p:txBody>
          <a:bodyPr wrap="square">
            <a:spAutoFit/>
          </a:bodyPr>
          <a:lstStyle/>
          <a:p>
            <a:r>
              <a:rPr lang="en-IN" dirty="0"/>
              <a:t>1111</a:t>
            </a:r>
          </a:p>
        </p:txBody>
      </p:sp>
      <p:cxnSp>
        <p:nvCxnSpPr>
          <p:cNvPr id="45" name="Straight Arrow Connector 44"/>
          <p:cNvCxnSpPr/>
          <p:nvPr/>
        </p:nvCxnSpPr>
        <p:spPr>
          <a:xfrm flipV="1">
            <a:off x="1295400" y="4876800"/>
            <a:ext cx="15240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352800" y="5410200"/>
            <a:ext cx="914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4267200" y="5257800"/>
            <a:ext cx="1435073" cy="369332"/>
          </a:xfrm>
          <a:prstGeom prst="rect">
            <a:avLst/>
          </a:prstGeom>
        </p:spPr>
        <p:txBody>
          <a:bodyPr wrap="none">
            <a:spAutoFit/>
          </a:bodyPr>
          <a:lstStyle/>
          <a:p>
            <a:r>
              <a:rPr lang="en-IN" dirty="0"/>
              <a:t>negative zero</a:t>
            </a:r>
          </a:p>
        </p:txBody>
      </p:sp>
      <p:sp>
        <p:nvSpPr>
          <p:cNvPr id="49" name="Rectangle 48"/>
          <p:cNvSpPr/>
          <p:nvPr/>
        </p:nvSpPr>
        <p:spPr>
          <a:xfrm>
            <a:off x="6324600" y="5257800"/>
            <a:ext cx="1373261" cy="369332"/>
          </a:xfrm>
          <a:prstGeom prst="rect">
            <a:avLst/>
          </a:prstGeom>
        </p:spPr>
        <p:txBody>
          <a:bodyPr wrap="none">
            <a:spAutoFit/>
          </a:bodyPr>
          <a:lstStyle/>
          <a:p>
            <a:r>
              <a:rPr lang="en-IN" dirty="0"/>
              <a:t>complement</a:t>
            </a:r>
          </a:p>
        </p:txBody>
      </p:sp>
      <p:cxnSp>
        <p:nvCxnSpPr>
          <p:cNvPr id="51" name="Straight Arrow Connector 50"/>
          <p:cNvCxnSpPr>
            <a:stCxn id="48" idx="3"/>
            <a:endCxn id="49" idx="1"/>
          </p:cNvCxnSpPr>
          <p:nvPr/>
        </p:nvCxnSpPr>
        <p:spPr>
          <a:xfrm>
            <a:off x="5702273" y="5442466"/>
            <a:ext cx="62232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324600" y="5867400"/>
            <a:ext cx="1363130" cy="369332"/>
          </a:xfrm>
          <a:prstGeom prst="rect">
            <a:avLst/>
          </a:prstGeom>
        </p:spPr>
        <p:txBody>
          <a:bodyPr wrap="none">
            <a:spAutoFit/>
          </a:bodyPr>
          <a:lstStyle/>
          <a:p>
            <a:r>
              <a:rPr lang="en-IN" dirty="0"/>
              <a:t>Positive zero</a:t>
            </a:r>
          </a:p>
        </p:txBody>
      </p:sp>
      <p:cxnSp>
        <p:nvCxnSpPr>
          <p:cNvPr id="56" name="Straight Arrow Connector 55"/>
          <p:cNvCxnSpPr/>
          <p:nvPr/>
        </p:nvCxnSpPr>
        <p:spPr>
          <a:xfrm>
            <a:off x="7010400" y="5486400"/>
            <a:ext cx="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Oval 56"/>
          <p:cNvSpPr/>
          <p:nvPr/>
        </p:nvSpPr>
        <p:spPr>
          <a:xfrm>
            <a:off x="0" y="4191000"/>
            <a:ext cx="2438400" cy="5334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 of first five numbers</a:t>
            </a:r>
          </a:p>
        </p:txBody>
      </p:sp>
      <p:sp>
        <p:nvSpPr>
          <p:cNvPr id="58" name="Oval 57"/>
          <p:cNvSpPr/>
          <p:nvPr/>
        </p:nvSpPr>
        <p:spPr>
          <a:xfrm rot="19021590">
            <a:off x="1349309" y="5639839"/>
            <a:ext cx="1371600" cy="2509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Add 9</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Checksum - example</a:t>
            </a:r>
          </a:p>
        </p:txBody>
      </p:sp>
      <p:sp>
        <p:nvSpPr>
          <p:cNvPr id="3" name="Content Placeholder 2"/>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2"/>
          <a:srcRect/>
          <a:stretch>
            <a:fillRect/>
          </a:stretch>
        </p:blipFill>
        <p:spPr bwMode="auto">
          <a:xfrm>
            <a:off x="0" y="1524000"/>
            <a:ext cx="9038602" cy="2895600"/>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effectLst>
                  <a:outerShdw blurRad="38100" dist="38100" dir="2700000" algn="tl">
                    <a:srgbClr val="C0C0C0"/>
                  </a:outerShdw>
                </a:effectLst>
                <a:latin typeface="Times New Roman" pitchFamily="18" charset="0"/>
              </a:rPr>
              <a:t>Point-to-Point Protocol</a:t>
            </a:r>
            <a:endParaRPr lang="en-IN" dirty="0"/>
          </a:p>
        </p:txBody>
      </p:sp>
      <p:sp>
        <p:nvSpPr>
          <p:cNvPr id="3" name="Content Placeholder 2"/>
          <p:cNvSpPr>
            <a:spLocks noGrp="1"/>
          </p:cNvSpPr>
          <p:nvPr>
            <p:ph idx="1"/>
          </p:nvPr>
        </p:nvSpPr>
        <p:spPr/>
        <p:txBody>
          <a:bodyPr>
            <a:normAutofit/>
          </a:bodyPr>
          <a:lstStyle/>
          <a:p>
            <a:r>
              <a:rPr lang="en-IN" dirty="0">
                <a:solidFill>
                  <a:schemeClr val="tx1"/>
                </a:solidFill>
                <a:effectLst>
                  <a:outerShdw blurRad="38100" dist="38100" dir="2700000" algn="tl">
                    <a:srgbClr val="C0C0C0"/>
                  </a:outerShdw>
                </a:effectLst>
                <a:latin typeface="Times New Roman" pitchFamily="18" charset="0"/>
              </a:rPr>
              <a:t>Today, millions of Internet users who need to connect their home computers to the server of an Internet service provider use </a:t>
            </a:r>
            <a:r>
              <a:rPr lang="en-US" dirty="0">
                <a:solidFill>
                  <a:schemeClr val="tx1"/>
                </a:solidFill>
                <a:effectLst>
                  <a:outerShdw blurRad="38100" dist="38100" dir="2700000" algn="tl">
                    <a:srgbClr val="C0C0C0"/>
                  </a:outerShdw>
                </a:effectLst>
                <a:latin typeface="Times New Roman" pitchFamily="18" charset="0"/>
              </a:rPr>
              <a:t>most common protocols for point-to-point access Point-to-Point Protocol (PPP)</a:t>
            </a:r>
          </a:p>
          <a:p>
            <a:r>
              <a:rPr lang="en-IN" dirty="0">
                <a:solidFill>
                  <a:schemeClr val="tx1"/>
                </a:solidFill>
                <a:effectLst>
                  <a:outerShdw blurRad="38100" dist="38100" dir="2700000" algn="tl">
                    <a:srgbClr val="C0C0C0"/>
                  </a:outerShdw>
                </a:effectLst>
                <a:latin typeface="Times New Roman" pitchFamily="18" charset="0"/>
              </a:rPr>
              <a:t>The majority of these users have a traditional modem connected to the Internet through a telephone line, which provides the services of the physical layer</a:t>
            </a:r>
          </a:p>
          <a:p>
            <a:r>
              <a:rPr lang="en-IN" dirty="0">
                <a:solidFill>
                  <a:schemeClr val="tx1"/>
                </a:solidFill>
                <a:effectLst>
                  <a:outerShdw blurRad="38100" dist="38100" dir="2700000" algn="tl">
                    <a:srgbClr val="C0C0C0"/>
                  </a:outerShdw>
                </a:effectLst>
                <a:latin typeface="Times New Roman" pitchFamily="18" charset="0"/>
              </a:rPr>
              <a:t>But to control and manage the transfer of data, there is a need for a point-to-point protocol at the data-link layer</a:t>
            </a:r>
          </a:p>
          <a:p>
            <a:r>
              <a:rPr lang="en-US" dirty="0">
                <a:solidFill>
                  <a:schemeClr val="tx1"/>
                </a:solidFill>
                <a:effectLst>
                  <a:outerShdw blurRad="38100" dist="38100" dir="2700000" algn="tl">
                    <a:srgbClr val="C0C0C0"/>
                  </a:outerShdw>
                </a:effectLst>
                <a:latin typeface="Times New Roman" pitchFamily="18" charset="0"/>
              </a:rPr>
              <a:t>PPP is a byte-oriented protocol</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PPP Services</a:t>
            </a:r>
          </a:p>
        </p:txBody>
      </p:sp>
      <p:sp>
        <p:nvSpPr>
          <p:cNvPr id="3" name="Content Placeholder 2"/>
          <p:cNvSpPr>
            <a:spLocks noGrp="1"/>
          </p:cNvSpPr>
          <p:nvPr>
            <p:ph idx="1"/>
          </p:nvPr>
        </p:nvSpPr>
        <p:spPr>
          <a:xfrm>
            <a:off x="198303" y="1345139"/>
            <a:ext cx="8780444" cy="4827061"/>
          </a:xfrm>
        </p:spPr>
        <p:txBody>
          <a:bodyPr>
            <a:normAutofit fontScale="92500" lnSpcReduction="20000"/>
          </a:bodyPr>
          <a:lstStyle/>
          <a:p>
            <a:pPr>
              <a:buNone/>
            </a:pPr>
            <a:r>
              <a:rPr lang="en-IN" b="1" i="1" dirty="0"/>
              <a:t>Services Provided by PPP</a:t>
            </a:r>
          </a:p>
          <a:p>
            <a:r>
              <a:rPr lang="en-IN" dirty="0"/>
              <a:t>Format of the frame to be exchanged between devices</a:t>
            </a:r>
          </a:p>
          <a:p>
            <a:r>
              <a:rPr lang="en-IN" dirty="0"/>
              <a:t>How two devices can negotiate the establishment of the link and the exchange of data</a:t>
            </a:r>
          </a:p>
          <a:p>
            <a:r>
              <a:rPr lang="en-IN" dirty="0"/>
              <a:t>Accept payloads from several network layers (not only IP)</a:t>
            </a:r>
          </a:p>
          <a:p>
            <a:r>
              <a:rPr lang="en-IN" dirty="0"/>
              <a:t>Optional authentication</a:t>
            </a:r>
          </a:p>
          <a:p>
            <a:r>
              <a:rPr lang="en-IN" dirty="0"/>
              <a:t>The new version of PPP, called </a:t>
            </a:r>
            <a:r>
              <a:rPr lang="en-IN" i="1" dirty="0"/>
              <a:t>Multilink PPP, provides connections over multiple links</a:t>
            </a:r>
          </a:p>
          <a:p>
            <a:r>
              <a:rPr lang="en-IN" dirty="0"/>
              <a:t>Network address configuration</a:t>
            </a:r>
          </a:p>
          <a:p>
            <a:r>
              <a:rPr lang="en-IN" dirty="0"/>
              <a:t>useful when a home user needs a temporary network address to connect to the Internet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Framing …</a:t>
            </a:r>
          </a:p>
        </p:txBody>
      </p:sp>
      <p:sp>
        <p:nvSpPr>
          <p:cNvPr id="3" name="Content Placeholder 2"/>
          <p:cNvSpPr>
            <a:spLocks noGrp="1"/>
          </p:cNvSpPr>
          <p:nvPr>
            <p:ph idx="1"/>
          </p:nvPr>
        </p:nvSpPr>
        <p:spPr/>
        <p:txBody>
          <a:bodyPr>
            <a:normAutofit fontScale="92500" lnSpcReduction="10000"/>
          </a:bodyPr>
          <a:lstStyle/>
          <a:p>
            <a:r>
              <a:rPr lang="en-US" dirty="0">
                <a:solidFill>
                  <a:srgbClr val="0033CC"/>
                </a:solidFill>
                <a:latin typeface="Times New Roman" pitchFamily="18" charset="0"/>
              </a:rPr>
              <a:t>Fixed-Size Framing</a:t>
            </a:r>
            <a:endParaRPr lang="fr-FR" dirty="0">
              <a:solidFill>
                <a:srgbClr val="0033CC"/>
              </a:solidFill>
              <a:latin typeface="Times New Roman" pitchFamily="18" charset="0"/>
            </a:endParaRPr>
          </a:p>
          <a:p>
            <a:pPr lvl="1"/>
            <a:r>
              <a:rPr lang="en-US" dirty="0"/>
              <a:t>no need for defining the boundaries of the frames</a:t>
            </a:r>
          </a:p>
          <a:p>
            <a:pPr lvl="1"/>
            <a:r>
              <a:rPr lang="en-US" dirty="0"/>
              <a:t>the size itself can be used as a delimiter</a:t>
            </a:r>
          </a:p>
          <a:p>
            <a:pPr lvl="1"/>
            <a:r>
              <a:rPr lang="en-US" dirty="0"/>
              <a:t>An example of this type of framing is the ATM WAN, which uses frames of fixed size called </a:t>
            </a:r>
            <a:r>
              <a:rPr lang="en-US" i="1" dirty="0"/>
              <a:t>cells</a:t>
            </a:r>
          </a:p>
          <a:p>
            <a:pPr lvl="2"/>
            <a:r>
              <a:rPr lang="en-US" dirty="0"/>
              <a:t>ATM: Asynchronous Transfer Mode( connection oriented, high-speed network technology that is used in both LAN and WAN over optical fiber and operates </a:t>
            </a:r>
            <a:r>
              <a:rPr lang="en-US" dirty="0" err="1"/>
              <a:t>upto</a:t>
            </a:r>
            <a:r>
              <a:rPr lang="en-US" dirty="0"/>
              <a:t> gigabit speed )</a:t>
            </a:r>
            <a:endParaRPr lang="en-US" i="1" dirty="0"/>
          </a:p>
          <a:p>
            <a:r>
              <a:rPr lang="fr-FR" dirty="0">
                <a:solidFill>
                  <a:srgbClr val="0033CC"/>
                </a:solidFill>
                <a:latin typeface="Times New Roman" pitchFamily="18" charset="0"/>
              </a:rPr>
              <a:t>Variable-Size </a:t>
            </a:r>
            <a:r>
              <a:rPr lang="en-US" dirty="0">
                <a:solidFill>
                  <a:srgbClr val="0033CC"/>
                </a:solidFill>
                <a:latin typeface="Times New Roman" pitchFamily="18" charset="0"/>
              </a:rPr>
              <a:t>Framing - </a:t>
            </a:r>
          </a:p>
          <a:p>
            <a:pPr lvl="1"/>
            <a:r>
              <a:rPr lang="en-US" dirty="0"/>
              <a:t>need a way to define the end of one frame and the beginning of the next</a:t>
            </a:r>
          </a:p>
          <a:p>
            <a:pPr lvl="1"/>
            <a:r>
              <a:rPr lang="en-US" dirty="0"/>
              <a:t>Historically, two approaches were used for this purpose: </a:t>
            </a:r>
          </a:p>
          <a:p>
            <a:pPr lvl="2"/>
            <a:r>
              <a:rPr lang="en-US" dirty="0"/>
              <a:t>a character-oriented </a:t>
            </a:r>
            <a:r>
              <a:rPr lang="en-US" i="1" dirty="0"/>
              <a:t>(or byte-oriented) </a:t>
            </a:r>
            <a:r>
              <a:rPr lang="en-US" dirty="0"/>
              <a:t>approach </a:t>
            </a:r>
          </a:p>
          <a:p>
            <a:pPr lvl="2"/>
            <a:r>
              <a:rPr lang="en-US" dirty="0"/>
              <a:t>a bit-oriented approach</a:t>
            </a:r>
          </a:p>
          <a:p>
            <a:pPr lvl="1"/>
            <a:r>
              <a:rPr lang="en-US" dirty="0"/>
              <a:t>prevalent in local-area networks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PPP Services</a:t>
            </a:r>
          </a:p>
        </p:txBody>
      </p:sp>
      <p:sp>
        <p:nvSpPr>
          <p:cNvPr id="3" name="Content Placeholder 2"/>
          <p:cNvSpPr>
            <a:spLocks noGrp="1"/>
          </p:cNvSpPr>
          <p:nvPr>
            <p:ph idx="1"/>
          </p:nvPr>
        </p:nvSpPr>
        <p:spPr/>
        <p:txBody>
          <a:bodyPr>
            <a:normAutofit fontScale="92500"/>
          </a:bodyPr>
          <a:lstStyle/>
          <a:p>
            <a:pPr>
              <a:buNone/>
            </a:pPr>
            <a:r>
              <a:rPr lang="en-IN" dirty="0"/>
              <a:t>Services Not Provided by PPP</a:t>
            </a:r>
          </a:p>
          <a:p>
            <a:r>
              <a:rPr lang="en-IN" dirty="0"/>
              <a:t>No flow control - A sender can send several frames one after another with no concern about overwhelming the receiver</a:t>
            </a:r>
          </a:p>
          <a:p>
            <a:r>
              <a:rPr lang="en-IN" dirty="0"/>
              <a:t>A very simple mechanism for error control - A CRC field is used to detect errors</a:t>
            </a:r>
          </a:p>
          <a:p>
            <a:pPr lvl="1"/>
            <a:r>
              <a:rPr lang="en-IN" dirty="0"/>
              <a:t>If the frame is corrupted, it is silently discarded; the upper-layer protocol needs to take care of the problem</a:t>
            </a:r>
          </a:p>
          <a:p>
            <a:pPr lvl="2"/>
            <a:r>
              <a:rPr lang="en-IN" dirty="0"/>
              <a:t>Lack of error control and sequence numbering may cause a packet to be received out of order</a:t>
            </a:r>
          </a:p>
          <a:p>
            <a:r>
              <a:rPr lang="en-IN" dirty="0"/>
              <a:t>No a sophisticated addressing mechanism to handle frames in a multipoint configuration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Times New Roman" pitchFamily="18" charset="0"/>
              </a:rPr>
              <a:t>PPP frame format</a:t>
            </a:r>
            <a:endParaRPr lang="en-IN" b="0" dirty="0"/>
          </a:p>
        </p:txBody>
      </p:sp>
      <p:sp>
        <p:nvSpPr>
          <p:cNvPr id="3" name="Content Placeholder 2"/>
          <p:cNvSpPr>
            <a:spLocks noGrp="1"/>
          </p:cNvSpPr>
          <p:nvPr>
            <p:ph idx="1"/>
          </p:nvPr>
        </p:nvSpPr>
        <p:spPr/>
        <p:txBody>
          <a:bodyPr/>
          <a:lstStyle/>
          <a:p>
            <a:r>
              <a:rPr lang="en-IN" dirty="0"/>
              <a:t>a character-oriented (or byte-oriented) frame</a:t>
            </a:r>
          </a:p>
          <a:p>
            <a:r>
              <a:rPr lang="en-IN" dirty="0"/>
              <a:t>starts and ends with a 1-byte flag with the bit pattern 01111110</a:t>
            </a:r>
          </a:p>
        </p:txBody>
      </p:sp>
      <p:pic>
        <p:nvPicPr>
          <p:cNvPr id="1027" name="Picture 3"/>
          <p:cNvPicPr>
            <a:picLocks noChangeAspect="1" noChangeArrowheads="1"/>
          </p:cNvPicPr>
          <p:nvPr/>
        </p:nvPicPr>
        <p:blipFill>
          <a:blip r:embed="rId3"/>
          <a:srcRect/>
          <a:stretch>
            <a:fillRect/>
          </a:stretch>
        </p:blipFill>
        <p:spPr bwMode="auto">
          <a:xfrm>
            <a:off x="1219200" y="4267200"/>
            <a:ext cx="7038109" cy="762000"/>
          </a:xfrm>
          <a:prstGeom prst="rect">
            <a:avLst/>
          </a:prstGeom>
          <a:noFill/>
          <a:ln w="9525">
            <a:noFill/>
            <a:miter lim="800000"/>
            <a:headEnd/>
            <a:tailEnd/>
          </a:ln>
        </p:spPr>
      </p:pic>
      <p:sp>
        <p:nvSpPr>
          <p:cNvPr id="7" name="Rectangle 6"/>
          <p:cNvSpPr/>
          <p:nvPr/>
        </p:nvSpPr>
        <p:spPr>
          <a:xfrm>
            <a:off x="685800" y="3048000"/>
            <a:ext cx="1905000" cy="830997"/>
          </a:xfrm>
          <a:prstGeom prst="rect">
            <a:avLst/>
          </a:prstGeom>
        </p:spPr>
        <p:txBody>
          <a:bodyPr wrap="square">
            <a:spAutoFit/>
          </a:bodyPr>
          <a:lstStyle/>
          <a:p>
            <a:r>
              <a:rPr lang="en-IN" sz="1600" dirty="0"/>
              <a:t>a constant value and set to 11111111 (broadcast address)</a:t>
            </a:r>
          </a:p>
        </p:txBody>
      </p:sp>
      <p:sp>
        <p:nvSpPr>
          <p:cNvPr id="8" name="Rectangle 7"/>
          <p:cNvSpPr/>
          <p:nvPr/>
        </p:nvSpPr>
        <p:spPr>
          <a:xfrm>
            <a:off x="2819400" y="5257800"/>
            <a:ext cx="2438400" cy="830997"/>
          </a:xfrm>
          <a:prstGeom prst="rect">
            <a:avLst/>
          </a:prstGeom>
        </p:spPr>
        <p:txBody>
          <a:bodyPr wrap="square">
            <a:spAutoFit/>
          </a:bodyPr>
          <a:lstStyle/>
          <a:p>
            <a:r>
              <a:rPr lang="en-IN" sz="1600" dirty="0"/>
              <a:t>constant value 00000011 (imitating unnumbered frames in HDLC)</a:t>
            </a:r>
          </a:p>
        </p:txBody>
      </p:sp>
      <p:sp>
        <p:nvSpPr>
          <p:cNvPr id="9" name="Rectangle 8"/>
          <p:cNvSpPr/>
          <p:nvPr/>
        </p:nvSpPr>
        <p:spPr>
          <a:xfrm>
            <a:off x="3276600" y="2743200"/>
            <a:ext cx="2590800" cy="830997"/>
          </a:xfrm>
          <a:prstGeom prst="rect">
            <a:avLst/>
          </a:prstGeom>
        </p:spPr>
        <p:txBody>
          <a:bodyPr wrap="square">
            <a:spAutoFit/>
          </a:bodyPr>
          <a:lstStyle/>
          <a:p>
            <a:r>
              <a:rPr lang="en-IN" sz="1600" dirty="0"/>
              <a:t>defines what is being carried in the data field: either user data or other information</a:t>
            </a:r>
          </a:p>
        </p:txBody>
      </p:sp>
      <p:sp>
        <p:nvSpPr>
          <p:cNvPr id="10" name="Rectangle 9"/>
          <p:cNvSpPr/>
          <p:nvPr/>
        </p:nvSpPr>
        <p:spPr>
          <a:xfrm>
            <a:off x="6400800" y="2743200"/>
            <a:ext cx="2514600" cy="830997"/>
          </a:xfrm>
          <a:prstGeom prst="rect">
            <a:avLst/>
          </a:prstGeom>
        </p:spPr>
        <p:txBody>
          <a:bodyPr wrap="square">
            <a:spAutoFit/>
          </a:bodyPr>
          <a:lstStyle/>
          <a:p>
            <a:r>
              <a:rPr lang="en-IN" sz="1600" dirty="0"/>
              <a:t>frame check sequence (FCS) is simply a 2-byte or 4-byte standard CRC</a:t>
            </a:r>
          </a:p>
        </p:txBody>
      </p:sp>
      <p:sp>
        <p:nvSpPr>
          <p:cNvPr id="11" name="Rectangle 10"/>
          <p:cNvSpPr/>
          <p:nvPr/>
        </p:nvSpPr>
        <p:spPr>
          <a:xfrm>
            <a:off x="5334000" y="5181600"/>
            <a:ext cx="3810000" cy="1077218"/>
          </a:xfrm>
          <a:prstGeom prst="rect">
            <a:avLst/>
          </a:prstGeom>
        </p:spPr>
        <p:txBody>
          <a:bodyPr wrap="square">
            <a:spAutoFit/>
          </a:bodyPr>
          <a:lstStyle/>
          <a:p>
            <a:r>
              <a:rPr lang="en-IN" sz="1600" dirty="0"/>
              <a:t>carries either the user data or other information (byte-stuffed with escape byte as 01111101) -  maximum of 1500 bytes; but this can be changed during negotiation</a:t>
            </a:r>
          </a:p>
        </p:txBody>
      </p:sp>
      <p:cxnSp>
        <p:nvCxnSpPr>
          <p:cNvPr id="13" name="Straight Arrow Connector 12"/>
          <p:cNvCxnSpPr/>
          <p:nvPr/>
        </p:nvCxnSpPr>
        <p:spPr>
          <a:xfrm flipH="1" flipV="1">
            <a:off x="2286000" y="3886200"/>
            <a:ext cx="457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57600" y="45720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572000" y="350520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6172200" y="4572000"/>
            <a:ext cx="76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162800" y="3429000"/>
            <a:ext cx="76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Transition Phases (FSM)</a:t>
            </a:r>
          </a:p>
        </p:txBody>
      </p:sp>
      <p:pic>
        <p:nvPicPr>
          <p:cNvPr id="4" name="Picture 6"/>
          <p:cNvPicPr>
            <a:picLocks noChangeAspect="1" noChangeArrowheads="1"/>
          </p:cNvPicPr>
          <p:nvPr/>
        </p:nvPicPr>
        <p:blipFill>
          <a:blip r:embed="rId3"/>
          <a:srcRect/>
          <a:stretch>
            <a:fillRect/>
          </a:stretch>
        </p:blipFill>
        <p:spPr bwMode="auto">
          <a:xfrm>
            <a:off x="762000" y="1676400"/>
            <a:ext cx="6825630" cy="41910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Transition Phases (FSM) …</a:t>
            </a:r>
          </a:p>
        </p:txBody>
      </p:sp>
      <p:sp>
        <p:nvSpPr>
          <p:cNvPr id="3" name="Content Placeholder 2"/>
          <p:cNvSpPr>
            <a:spLocks noGrp="1"/>
          </p:cNvSpPr>
          <p:nvPr>
            <p:ph idx="1"/>
          </p:nvPr>
        </p:nvSpPr>
        <p:spPr>
          <a:xfrm>
            <a:off x="198303" y="1345139"/>
            <a:ext cx="8780444" cy="4903261"/>
          </a:xfrm>
        </p:spPr>
        <p:txBody>
          <a:bodyPr>
            <a:normAutofit fontScale="77500" lnSpcReduction="20000"/>
          </a:bodyPr>
          <a:lstStyle/>
          <a:p>
            <a:r>
              <a:rPr lang="en-IN" dirty="0"/>
              <a:t>Starts with the dead state- </a:t>
            </a:r>
            <a:r>
              <a:rPr lang="en-IN" sz="2800" dirty="0"/>
              <a:t>no active carrier (at the physical layer) and the line is quiet</a:t>
            </a:r>
          </a:p>
          <a:p>
            <a:r>
              <a:rPr lang="en-IN" dirty="0"/>
              <a:t>When one of the two nodes starts the communication, the connection goes into the establish state</a:t>
            </a:r>
          </a:p>
          <a:p>
            <a:pPr lvl="1"/>
            <a:r>
              <a:rPr lang="en-IN" sz="2800" dirty="0"/>
              <a:t>Negotiate options between the two parties  through several packets exchange</a:t>
            </a:r>
          </a:p>
          <a:p>
            <a:pPr lvl="2"/>
            <a:r>
              <a:rPr lang="en-IN" sz="2800" dirty="0" err="1"/>
              <a:t>Eg</a:t>
            </a:r>
            <a:r>
              <a:rPr lang="en-IN" sz="2800" dirty="0"/>
              <a:t>.  If the two parties agree that they need authentication then the system needs to do authentication (an extra step); otherwise, the parties can simply start communication.</a:t>
            </a:r>
          </a:p>
          <a:p>
            <a:r>
              <a:rPr lang="en-IN" dirty="0"/>
              <a:t>Data transfer takes place in the open state</a:t>
            </a:r>
          </a:p>
          <a:p>
            <a:pPr lvl="1"/>
            <a:r>
              <a:rPr lang="en-IN" sz="2800" dirty="0"/>
              <a:t>The connection remains in this state until one of the endpoints wants to terminate the connection</a:t>
            </a:r>
          </a:p>
          <a:p>
            <a:r>
              <a:rPr lang="en-IN" dirty="0"/>
              <a:t>System goes to the terminate state when one of the endpoints wants to terminate the connection</a:t>
            </a:r>
          </a:p>
          <a:p>
            <a:r>
              <a:rPr lang="en-IN" dirty="0"/>
              <a:t>The system remains in this state until the carrier (physical-layer signal) is dropped, which moves the system to the dead state again</a:t>
            </a:r>
          </a:p>
          <a:p>
            <a:pPr>
              <a:buNone/>
            </a:pPr>
            <a:endParaRPr lang="en-IN" dirty="0"/>
          </a:p>
          <a:p>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Multiplexing in PPP</a:t>
            </a:r>
          </a:p>
        </p:txBody>
      </p:sp>
      <p:sp>
        <p:nvSpPr>
          <p:cNvPr id="3" name="Content Placeholder 2"/>
          <p:cNvSpPr>
            <a:spLocks noGrp="1"/>
          </p:cNvSpPr>
          <p:nvPr>
            <p:ph idx="1"/>
          </p:nvPr>
        </p:nvSpPr>
        <p:spPr/>
        <p:txBody>
          <a:bodyPr>
            <a:normAutofit/>
          </a:bodyPr>
          <a:lstStyle/>
          <a:p>
            <a:r>
              <a:rPr lang="en-IN" dirty="0"/>
              <a:t>Powerful PPP at a link-layer uses another set of protocols to </a:t>
            </a:r>
          </a:p>
          <a:p>
            <a:pPr lvl="1"/>
            <a:r>
              <a:rPr lang="en-IN" dirty="0"/>
              <a:t>establish the link </a:t>
            </a:r>
            <a:r>
              <a:rPr lang="en-IN" dirty="0">
                <a:sym typeface="Wingdings" pitchFamily="2" charset="2"/>
              </a:rPr>
              <a:t></a:t>
            </a:r>
            <a:r>
              <a:rPr lang="en-IN" dirty="0"/>
              <a:t>Link Control Protocol (LCP)</a:t>
            </a:r>
          </a:p>
          <a:p>
            <a:pPr lvl="1"/>
            <a:r>
              <a:rPr lang="en-IN" dirty="0"/>
              <a:t>authenticate the parties involved </a:t>
            </a:r>
            <a:r>
              <a:rPr lang="en-IN" dirty="0">
                <a:sym typeface="Wingdings" pitchFamily="2" charset="2"/>
              </a:rPr>
              <a:t> </a:t>
            </a:r>
            <a:r>
              <a:rPr lang="en-IN" dirty="0"/>
              <a:t>two Authentication Protocols (APs)</a:t>
            </a:r>
          </a:p>
          <a:p>
            <a:pPr lvl="1"/>
            <a:r>
              <a:rPr lang="en-IN" dirty="0"/>
              <a:t>carry the network-layer data </a:t>
            </a:r>
            <a:r>
              <a:rPr lang="en-IN" dirty="0">
                <a:sym typeface="Wingdings" pitchFamily="2" charset="2"/>
              </a:rPr>
              <a:t> </a:t>
            </a:r>
            <a:r>
              <a:rPr lang="en-IN" dirty="0"/>
              <a:t>several Network Control Protocols (NCPs)</a:t>
            </a:r>
          </a:p>
          <a:p>
            <a:r>
              <a:rPr lang="en-IN" dirty="0"/>
              <a:t>PPP packet can carry data from one of these protocols in its data field</a:t>
            </a:r>
          </a:p>
          <a:p>
            <a:pPr lvl="1"/>
            <a:r>
              <a:rPr lang="en-IN" dirty="0"/>
              <a:t>Data may also come from several different network layers</a:t>
            </a: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Multiplexing in PPP ...</a:t>
            </a:r>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srcRect/>
          <a:stretch>
            <a:fillRect/>
          </a:stretch>
        </p:blipFill>
        <p:spPr bwMode="auto">
          <a:xfrm>
            <a:off x="822325" y="1258888"/>
            <a:ext cx="7102475" cy="4760912"/>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Multiplexing in PPP : LCP</a:t>
            </a:r>
          </a:p>
        </p:txBody>
      </p:sp>
      <p:sp>
        <p:nvSpPr>
          <p:cNvPr id="3" name="Content Placeholder 2"/>
          <p:cNvSpPr>
            <a:spLocks noGrp="1"/>
          </p:cNvSpPr>
          <p:nvPr>
            <p:ph idx="1"/>
          </p:nvPr>
        </p:nvSpPr>
        <p:spPr/>
        <p:txBody>
          <a:bodyPr/>
          <a:lstStyle/>
          <a:p>
            <a:r>
              <a:rPr lang="en-IN" b="1" dirty="0"/>
              <a:t>Responsible for establishing, maintaining, configuring, </a:t>
            </a:r>
            <a:r>
              <a:rPr lang="en-IN" dirty="0"/>
              <a:t>and terminating links</a:t>
            </a:r>
          </a:p>
          <a:p>
            <a:r>
              <a:rPr lang="en-IN" dirty="0"/>
              <a:t>Provides negotiation mechanisms to set options between the two endpoints to reach an agreement about the options before the link can be established</a:t>
            </a:r>
          </a:p>
          <a:p>
            <a:r>
              <a:rPr lang="en-IN" dirty="0"/>
              <a:t>All LCP packets are carried in the payload field of the PPP frame with the protocol field set to C021 in hexadecimal</a:t>
            </a:r>
          </a:p>
        </p:txBody>
      </p:sp>
      <p:pic>
        <p:nvPicPr>
          <p:cNvPr id="4" name="Picture 6"/>
          <p:cNvPicPr>
            <a:picLocks noChangeAspect="1" noChangeArrowheads="1"/>
          </p:cNvPicPr>
          <p:nvPr/>
        </p:nvPicPr>
        <p:blipFill>
          <a:blip r:embed="rId2"/>
          <a:srcRect/>
          <a:stretch>
            <a:fillRect/>
          </a:stretch>
        </p:blipFill>
        <p:spPr bwMode="auto">
          <a:xfrm>
            <a:off x="914400" y="4648200"/>
            <a:ext cx="6937375" cy="1477963"/>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Multiplexing in PPP : LCP ...</a:t>
            </a:r>
          </a:p>
        </p:txBody>
      </p:sp>
      <p:sp>
        <p:nvSpPr>
          <p:cNvPr id="3" name="Content Placeholder 2"/>
          <p:cNvSpPr>
            <a:spLocks noGrp="1"/>
          </p:cNvSpPr>
          <p:nvPr>
            <p:ph idx="1"/>
          </p:nvPr>
        </p:nvSpPr>
        <p:spPr>
          <a:xfrm>
            <a:off x="198303" y="1345139"/>
            <a:ext cx="8780444" cy="559861"/>
          </a:xfrm>
        </p:spPr>
        <p:txBody>
          <a:bodyPr>
            <a:normAutofit fontScale="85000" lnSpcReduction="10000"/>
          </a:bodyPr>
          <a:lstStyle/>
          <a:p>
            <a:r>
              <a:rPr lang="en-IN" dirty="0"/>
              <a:t>The code field defines the type of LCP packet </a:t>
            </a:r>
            <a:r>
              <a:rPr lang="en-IN" dirty="0">
                <a:sym typeface="Wingdings" pitchFamily="2" charset="2"/>
              </a:rPr>
              <a:t></a:t>
            </a:r>
            <a:r>
              <a:rPr lang="en-IN" dirty="0"/>
              <a:t> 11 types of packets</a:t>
            </a:r>
          </a:p>
        </p:txBody>
      </p:sp>
      <p:pic>
        <p:nvPicPr>
          <p:cNvPr id="4" name="Picture 4"/>
          <p:cNvPicPr>
            <a:picLocks noChangeAspect="1" noChangeArrowheads="1"/>
          </p:cNvPicPr>
          <p:nvPr/>
        </p:nvPicPr>
        <p:blipFill>
          <a:blip r:embed="rId3"/>
          <a:srcRect/>
          <a:stretch>
            <a:fillRect/>
          </a:stretch>
        </p:blipFill>
        <p:spPr bwMode="auto">
          <a:xfrm>
            <a:off x="1209675" y="2133600"/>
            <a:ext cx="7934325" cy="4160753"/>
          </a:xfrm>
          <a:prstGeom prst="rect">
            <a:avLst/>
          </a:prstGeom>
          <a:noFill/>
          <a:ln w="9525">
            <a:noFill/>
            <a:miter lim="800000"/>
            <a:headEnd/>
            <a:tailEnd/>
          </a:ln>
          <a:effectLst/>
        </p:spPr>
      </p:pic>
      <p:sp>
        <p:nvSpPr>
          <p:cNvPr id="7" name="Left Brace 6"/>
          <p:cNvSpPr/>
          <p:nvPr/>
        </p:nvSpPr>
        <p:spPr>
          <a:xfrm>
            <a:off x="914400" y="4572000"/>
            <a:ext cx="304800" cy="1676400"/>
          </a:xfrm>
          <a:prstGeom prst="leftBrace">
            <a:avLst>
              <a:gd name="adj1" fmla="val 451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Rectangle 7"/>
          <p:cNvSpPr/>
          <p:nvPr/>
        </p:nvSpPr>
        <p:spPr>
          <a:xfrm rot="16200000">
            <a:off x="-224135" y="5269467"/>
            <a:ext cx="1371599" cy="738664"/>
          </a:xfrm>
          <a:prstGeom prst="rect">
            <a:avLst/>
          </a:prstGeom>
        </p:spPr>
        <p:txBody>
          <a:bodyPr wrap="square">
            <a:spAutoFit/>
          </a:bodyPr>
          <a:lstStyle/>
          <a:p>
            <a:r>
              <a:rPr lang="en-IN" sz="1400" dirty="0"/>
              <a:t>used for link monitoring and debugging</a:t>
            </a:r>
          </a:p>
        </p:txBody>
      </p:sp>
      <p:sp>
        <p:nvSpPr>
          <p:cNvPr id="9" name="Left Brace 8"/>
          <p:cNvSpPr/>
          <p:nvPr/>
        </p:nvSpPr>
        <p:spPr>
          <a:xfrm>
            <a:off x="990601" y="3886200"/>
            <a:ext cx="228599" cy="685800"/>
          </a:xfrm>
          <a:prstGeom prst="leftBrace">
            <a:avLst>
              <a:gd name="adj1" fmla="val 451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ectangle 9"/>
          <p:cNvSpPr/>
          <p:nvPr/>
        </p:nvSpPr>
        <p:spPr>
          <a:xfrm rot="16200000">
            <a:off x="-300334" y="3637747"/>
            <a:ext cx="1676401" cy="954107"/>
          </a:xfrm>
          <a:prstGeom prst="rect">
            <a:avLst/>
          </a:prstGeom>
        </p:spPr>
        <p:txBody>
          <a:bodyPr wrap="square">
            <a:spAutoFit/>
          </a:bodyPr>
          <a:lstStyle/>
          <a:p>
            <a:r>
              <a:rPr lang="en-IN" sz="1400" dirty="0"/>
              <a:t>used for link termination during the termination phase</a:t>
            </a:r>
          </a:p>
        </p:txBody>
      </p:sp>
      <p:sp>
        <p:nvSpPr>
          <p:cNvPr id="11" name="Left Brace 10"/>
          <p:cNvSpPr/>
          <p:nvPr/>
        </p:nvSpPr>
        <p:spPr>
          <a:xfrm>
            <a:off x="914400" y="2514600"/>
            <a:ext cx="304800" cy="1371600"/>
          </a:xfrm>
          <a:prstGeom prst="leftBrace">
            <a:avLst>
              <a:gd name="adj1" fmla="val 4512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Rectangle 11"/>
          <p:cNvSpPr/>
          <p:nvPr/>
        </p:nvSpPr>
        <p:spPr>
          <a:xfrm rot="16200000">
            <a:off x="-316467" y="2221468"/>
            <a:ext cx="1676400" cy="738664"/>
          </a:xfrm>
          <a:prstGeom prst="rect">
            <a:avLst/>
          </a:prstGeom>
        </p:spPr>
        <p:txBody>
          <a:bodyPr wrap="square">
            <a:spAutoFit/>
          </a:bodyPr>
          <a:lstStyle/>
          <a:p>
            <a:r>
              <a:rPr lang="en-IN" sz="1400" dirty="0"/>
              <a:t>used for link configuration during the establish phase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Multiplexing in PPP : LCP ...</a:t>
            </a:r>
          </a:p>
        </p:txBody>
      </p:sp>
      <p:sp>
        <p:nvSpPr>
          <p:cNvPr id="3" name="Content Placeholder 2"/>
          <p:cNvSpPr>
            <a:spLocks noGrp="1"/>
          </p:cNvSpPr>
          <p:nvPr>
            <p:ph idx="1"/>
          </p:nvPr>
        </p:nvSpPr>
        <p:spPr/>
        <p:txBody>
          <a:bodyPr>
            <a:normAutofit fontScale="92500"/>
          </a:bodyPr>
          <a:lstStyle/>
          <a:p>
            <a:r>
              <a:rPr lang="en-IN" dirty="0"/>
              <a:t>The ID field holds a value that matches a request with a reply</a:t>
            </a:r>
          </a:p>
          <a:p>
            <a:pPr lvl="1"/>
            <a:r>
              <a:rPr lang="en-IN" dirty="0"/>
              <a:t>One endpoint inserts a value in this field, which will be copied into the reply packet</a:t>
            </a:r>
          </a:p>
          <a:p>
            <a:r>
              <a:rPr lang="en-IN" dirty="0"/>
              <a:t>The length field defines the length of the entire LCP packet</a:t>
            </a:r>
          </a:p>
          <a:p>
            <a:r>
              <a:rPr lang="en-IN" dirty="0"/>
              <a:t>The information field contains information, such as options, needed for some LCP packets</a:t>
            </a:r>
          </a:p>
          <a:p>
            <a:pPr lvl="1"/>
            <a:r>
              <a:rPr lang="en-IN" dirty="0"/>
              <a:t>There are many options that can be negotiated between the two endpoints</a:t>
            </a:r>
          </a:p>
          <a:p>
            <a:pPr lvl="1"/>
            <a:r>
              <a:rPr lang="en-IN" dirty="0"/>
              <a:t>Options are inserted in the information field of the configuration packets</a:t>
            </a:r>
          </a:p>
          <a:p>
            <a:pPr lvl="2"/>
            <a:r>
              <a:rPr lang="en-IN" dirty="0"/>
              <a:t>Information field is divided into three fields: option type, option length, and option data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Multiplexing in PPP : LCP ...</a:t>
            </a:r>
          </a:p>
        </p:txBody>
      </p:sp>
      <p:sp>
        <p:nvSpPr>
          <p:cNvPr id="3" name="Content Placeholder 2"/>
          <p:cNvSpPr>
            <a:spLocks noGrp="1"/>
          </p:cNvSpPr>
          <p:nvPr>
            <p:ph idx="1"/>
          </p:nvPr>
        </p:nvSpPr>
        <p:spPr/>
        <p:txBody>
          <a:bodyPr/>
          <a:lstStyle/>
          <a:p>
            <a:r>
              <a:rPr lang="en-US" i="1" dirty="0">
                <a:latin typeface="Times New Roman" pitchFamily="18" charset="0"/>
              </a:rPr>
              <a:t>Common options</a:t>
            </a:r>
          </a:p>
          <a:p>
            <a:endParaRPr lang="en-IN" dirty="0"/>
          </a:p>
        </p:txBody>
      </p:sp>
      <p:pic>
        <p:nvPicPr>
          <p:cNvPr id="4" name="Picture 4"/>
          <p:cNvPicPr>
            <a:picLocks noChangeAspect="1" noChangeArrowheads="1"/>
          </p:cNvPicPr>
          <p:nvPr/>
        </p:nvPicPr>
        <p:blipFill>
          <a:blip r:embed="rId2"/>
          <a:srcRect/>
          <a:stretch>
            <a:fillRect/>
          </a:stretch>
        </p:blipFill>
        <p:spPr bwMode="auto">
          <a:xfrm>
            <a:off x="838200" y="1981200"/>
            <a:ext cx="7778750" cy="281146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Character-Oriented Framing</a:t>
            </a:r>
          </a:p>
        </p:txBody>
      </p:sp>
      <p:sp>
        <p:nvSpPr>
          <p:cNvPr id="3" name="Content Placeholder 2"/>
          <p:cNvSpPr>
            <a:spLocks noGrp="1"/>
          </p:cNvSpPr>
          <p:nvPr>
            <p:ph idx="1"/>
          </p:nvPr>
        </p:nvSpPr>
        <p:spPr/>
        <p:txBody>
          <a:bodyPr>
            <a:normAutofit/>
          </a:bodyPr>
          <a:lstStyle/>
          <a:p>
            <a:r>
              <a:rPr lang="en-US" dirty="0"/>
              <a:t>Data to be carried are 8-bit characters from a coding system such as ASCII </a:t>
            </a:r>
          </a:p>
          <a:p>
            <a:r>
              <a:rPr lang="en-US" dirty="0"/>
              <a:t>The header (also multiples of 8 bits) normally carries </a:t>
            </a:r>
          </a:p>
          <a:p>
            <a:pPr lvl="1"/>
            <a:r>
              <a:rPr lang="en-US" dirty="0"/>
              <a:t>the source and destination addresses </a:t>
            </a:r>
          </a:p>
          <a:p>
            <a:pPr lvl="1"/>
            <a:r>
              <a:rPr lang="en-US" dirty="0"/>
              <a:t>other control information</a:t>
            </a:r>
          </a:p>
          <a:p>
            <a:pPr lvl="1"/>
            <a:r>
              <a:rPr lang="en-US" dirty="0"/>
              <a:t>the trailer, which carries error detection redundant bits </a:t>
            </a:r>
          </a:p>
          <a:p>
            <a:r>
              <a:rPr lang="en-US" dirty="0"/>
              <a:t>To separate one frame from the next, an 8-bit (1-byte) flag is added at the beginning and the end of a frame</a:t>
            </a:r>
          </a:p>
          <a:p>
            <a:pPr lvl="1"/>
            <a:r>
              <a:rPr lang="en-US" dirty="0"/>
              <a:t>The flag composed of protocol-dependent special characters</a:t>
            </a:r>
          </a:p>
        </p:txBody>
      </p:sp>
      <p:pic>
        <p:nvPicPr>
          <p:cNvPr id="4" name="Picture 6"/>
          <p:cNvPicPr>
            <a:picLocks noChangeAspect="1" noChangeArrowheads="1"/>
          </p:cNvPicPr>
          <p:nvPr/>
        </p:nvPicPr>
        <p:blipFill>
          <a:blip r:embed="rId2"/>
          <a:srcRect/>
          <a:stretch>
            <a:fillRect/>
          </a:stretch>
        </p:blipFill>
        <p:spPr bwMode="auto">
          <a:xfrm>
            <a:off x="685800" y="5334000"/>
            <a:ext cx="6781800" cy="941541"/>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Multiplexing in PPP : AP</a:t>
            </a:r>
          </a:p>
        </p:txBody>
      </p:sp>
      <p:sp>
        <p:nvSpPr>
          <p:cNvPr id="3" name="Content Placeholder 2"/>
          <p:cNvSpPr>
            <a:spLocks noGrp="1"/>
          </p:cNvSpPr>
          <p:nvPr>
            <p:ph idx="1"/>
          </p:nvPr>
        </p:nvSpPr>
        <p:spPr/>
        <p:txBody>
          <a:bodyPr>
            <a:normAutofit/>
          </a:bodyPr>
          <a:lstStyle/>
          <a:p>
            <a:r>
              <a:rPr lang="en-IN" dirty="0"/>
              <a:t>Authentication plays a very important role in PPP because PPP is designed for use over dial-up links where verification of user identity is necessary</a:t>
            </a:r>
          </a:p>
          <a:p>
            <a:r>
              <a:rPr lang="en-IN" i="1" dirty="0"/>
              <a:t>Authentication means validating </a:t>
            </a:r>
            <a:r>
              <a:rPr lang="en-IN" dirty="0"/>
              <a:t>the identity of a user who needs to access a set of resources</a:t>
            </a:r>
          </a:p>
          <a:p>
            <a:r>
              <a:rPr lang="en-IN" dirty="0"/>
              <a:t>PPP has created two protocols for authentication used during the authentication phase: </a:t>
            </a:r>
          </a:p>
          <a:p>
            <a:pPr lvl="1"/>
            <a:r>
              <a:rPr lang="en-IN" dirty="0"/>
              <a:t>Password Authentication Protocol </a:t>
            </a:r>
          </a:p>
          <a:p>
            <a:pPr lvl="1"/>
            <a:r>
              <a:rPr lang="en-IN" dirty="0"/>
              <a:t>Challenge Handshake Authentication Protocol</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AP...</a:t>
            </a:r>
          </a:p>
        </p:txBody>
      </p:sp>
      <p:sp>
        <p:nvSpPr>
          <p:cNvPr id="3" name="Content Placeholder 2"/>
          <p:cNvSpPr>
            <a:spLocks noGrp="1"/>
          </p:cNvSpPr>
          <p:nvPr>
            <p:ph idx="1"/>
          </p:nvPr>
        </p:nvSpPr>
        <p:spPr>
          <a:xfrm>
            <a:off x="198303" y="1345139"/>
            <a:ext cx="8780444" cy="4903261"/>
          </a:xfrm>
        </p:spPr>
        <p:txBody>
          <a:bodyPr>
            <a:normAutofit fontScale="92500" lnSpcReduction="10000"/>
          </a:bodyPr>
          <a:lstStyle/>
          <a:p>
            <a:r>
              <a:rPr lang="en-IN" dirty="0"/>
              <a:t>Password Authentication Protocol (PAP) is a simple two-step authentication procedure</a:t>
            </a:r>
          </a:p>
          <a:p>
            <a:pPr lvl="1">
              <a:buNone/>
            </a:pPr>
            <a:r>
              <a:rPr lang="en-IN" dirty="0"/>
              <a:t>a. The user who wants to access a system sends an authentication identification (usually the user name) and a password.</a:t>
            </a:r>
          </a:p>
          <a:p>
            <a:pPr lvl="1">
              <a:buNone/>
            </a:pPr>
            <a:r>
              <a:rPr lang="en-IN" dirty="0"/>
              <a:t>b. The system checks the validity of the identification and password and either accepts or denies connection.</a:t>
            </a:r>
          </a:p>
          <a:p>
            <a:r>
              <a:rPr lang="en-IN" dirty="0"/>
              <a:t>Three types of packets used by PAP</a:t>
            </a:r>
          </a:p>
          <a:p>
            <a:pPr lvl="1"/>
            <a:r>
              <a:rPr lang="en-IN" dirty="0"/>
              <a:t>authenticate-request -  used by the user to send the user name and password</a:t>
            </a:r>
          </a:p>
          <a:p>
            <a:pPr lvl="1"/>
            <a:r>
              <a:rPr lang="en-IN" dirty="0"/>
              <a:t>authenticate-</a:t>
            </a:r>
            <a:r>
              <a:rPr lang="en-IN" dirty="0" err="1"/>
              <a:t>ack</a:t>
            </a:r>
            <a:r>
              <a:rPr lang="en-IN" dirty="0"/>
              <a:t>  - used by the system to allow access</a:t>
            </a:r>
          </a:p>
          <a:p>
            <a:pPr lvl="1"/>
            <a:r>
              <a:rPr lang="en-IN" dirty="0"/>
              <a:t>authenticate-</a:t>
            </a:r>
            <a:r>
              <a:rPr lang="en-IN" dirty="0" err="1"/>
              <a:t>nak</a:t>
            </a:r>
            <a:r>
              <a:rPr lang="en-IN" dirty="0"/>
              <a:t> - used by the system to deny access</a:t>
            </a:r>
          </a:p>
          <a:p>
            <a:r>
              <a:rPr lang="en-IN" dirty="0"/>
              <a:t>When a PPP frame is carrying any PAP packets, the value of the protocol field is 0xC023</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AP...</a:t>
            </a:r>
            <a:endParaRPr lang="en-IN" dirty="0"/>
          </a:p>
        </p:txBody>
      </p:sp>
      <p:pic>
        <p:nvPicPr>
          <p:cNvPr id="4" name="Picture 6"/>
          <p:cNvPicPr>
            <a:picLocks noChangeAspect="1" noChangeArrowheads="1"/>
          </p:cNvPicPr>
          <p:nvPr/>
        </p:nvPicPr>
        <p:blipFill>
          <a:blip r:embed="rId2"/>
          <a:srcRect/>
          <a:stretch>
            <a:fillRect/>
          </a:stretch>
        </p:blipFill>
        <p:spPr bwMode="auto">
          <a:xfrm>
            <a:off x="958849" y="1317057"/>
            <a:ext cx="7499351" cy="5007543"/>
          </a:xfrm>
          <a:prstGeom prst="rect">
            <a:avLst/>
          </a:prstGeom>
          <a:noFill/>
          <a:ln w="9525">
            <a:noFill/>
            <a:miter lim="800000"/>
            <a:headEnd/>
            <a:tailEnd/>
          </a:ln>
          <a:effectLst/>
        </p:spPr>
      </p:pic>
      <p:sp>
        <p:nvSpPr>
          <p:cNvPr id="3" name="Content Placeholder 2"/>
          <p:cNvSpPr>
            <a:spLocks noGrp="1"/>
          </p:cNvSpPr>
          <p:nvPr>
            <p:ph idx="1"/>
          </p:nvPr>
        </p:nvSpPr>
        <p:spPr>
          <a:xfrm>
            <a:off x="198303" y="1219200"/>
            <a:ext cx="8780444" cy="483661"/>
          </a:xfrm>
        </p:spPr>
        <p:txBody>
          <a:bodyPr>
            <a:normAutofit lnSpcReduction="10000"/>
          </a:bodyPr>
          <a:lstStyle/>
          <a:p>
            <a:r>
              <a:rPr lang="en-US" dirty="0">
                <a:latin typeface="Times New Roman" pitchFamily="18" charset="0"/>
              </a:rPr>
              <a:t>PAP packets encapsulated in a PPP frame</a:t>
            </a:r>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AP...</a:t>
            </a:r>
            <a:endParaRPr lang="en-IN" dirty="0"/>
          </a:p>
        </p:txBody>
      </p:sp>
      <p:sp>
        <p:nvSpPr>
          <p:cNvPr id="3" name="Content Placeholder 2"/>
          <p:cNvSpPr>
            <a:spLocks noGrp="1"/>
          </p:cNvSpPr>
          <p:nvPr>
            <p:ph idx="1"/>
          </p:nvPr>
        </p:nvSpPr>
        <p:spPr>
          <a:xfrm>
            <a:off x="198303" y="1345139"/>
            <a:ext cx="8780444" cy="5055661"/>
          </a:xfrm>
        </p:spPr>
        <p:txBody>
          <a:bodyPr>
            <a:normAutofit fontScale="77500" lnSpcReduction="20000"/>
          </a:bodyPr>
          <a:lstStyle/>
          <a:p>
            <a:r>
              <a:rPr lang="en-IN" b="1" dirty="0"/>
              <a:t>Challenge Handshake Authentication Protocol (CHAP) is a three-way handshaking </a:t>
            </a:r>
            <a:r>
              <a:rPr lang="en-IN" dirty="0"/>
              <a:t>authentication protocol</a:t>
            </a:r>
          </a:p>
          <a:p>
            <a:r>
              <a:rPr lang="en-IN" dirty="0"/>
              <a:t>Password is kept secret; it is never sent online.</a:t>
            </a:r>
          </a:p>
          <a:p>
            <a:pPr>
              <a:buNone/>
            </a:pPr>
            <a:r>
              <a:rPr lang="en-IN" dirty="0"/>
              <a:t>a. The system sends the user a challenge packet containing a challenge value, usually a few bytes</a:t>
            </a:r>
          </a:p>
          <a:p>
            <a:pPr>
              <a:buNone/>
            </a:pPr>
            <a:r>
              <a:rPr lang="en-IN" dirty="0"/>
              <a:t>b. The user applies a predefined function that takes the challenge value and the user’s own password and creates a result that is send as response packet to the system</a:t>
            </a:r>
          </a:p>
          <a:p>
            <a:pPr>
              <a:buNone/>
            </a:pPr>
            <a:r>
              <a:rPr lang="en-IN" dirty="0"/>
              <a:t>c. The system also applies the same function to the password of the user (known to the system) and the challenge value to create a result</a:t>
            </a:r>
          </a:p>
          <a:p>
            <a:pPr lvl="1"/>
            <a:r>
              <a:rPr lang="en-IN" dirty="0"/>
              <a:t>If the result created is the same as the result sent in the response packet, access is granted; otherwise, it is denied</a:t>
            </a:r>
          </a:p>
          <a:p>
            <a:r>
              <a:rPr lang="en-IN" dirty="0"/>
              <a:t>CHAP is more secure than PAP, especially if the system continuously changes the challenge value</a:t>
            </a:r>
          </a:p>
          <a:p>
            <a:r>
              <a:rPr lang="en-IN" dirty="0"/>
              <a:t>Even if the intruder learns the challenge value and the result, the password is still secret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AP...</a:t>
            </a:r>
            <a:endParaRPr lang="en-US" dirty="0"/>
          </a:p>
        </p:txBody>
      </p:sp>
      <p:pic>
        <p:nvPicPr>
          <p:cNvPr id="4" name="Picture 7"/>
          <p:cNvPicPr>
            <a:picLocks noChangeAspect="1" noChangeArrowheads="1"/>
          </p:cNvPicPr>
          <p:nvPr/>
        </p:nvPicPr>
        <p:blipFill>
          <a:blip r:embed="rId2"/>
          <a:srcRect/>
          <a:stretch>
            <a:fillRect/>
          </a:stretch>
        </p:blipFill>
        <p:spPr bwMode="auto">
          <a:xfrm>
            <a:off x="2138363" y="1143000"/>
            <a:ext cx="6929437" cy="5162550"/>
          </a:xfrm>
          <a:prstGeom prst="rect">
            <a:avLst/>
          </a:prstGeom>
          <a:noFill/>
          <a:ln w="9525">
            <a:noFill/>
            <a:miter lim="800000"/>
            <a:headEnd/>
            <a:tailEnd/>
          </a:ln>
          <a:effectLst/>
        </p:spPr>
      </p:pic>
      <p:sp>
        <p:nvSpPr>
          <p:cNvPr id="3" name="Content Placeholder 2"/>
          <p:cNvSpPr>
            <a:spLocks noGrp="1"/>
          </p:cNvSpPr>
          <p:nvPr>
            <p:ph idx="1"/>
          </p:nvPr>
        </p:nvSpPr>
        <p:spPr>
          <a:xfrm>
            <a:off x="198303" y="1345139"/>
            <a:ext cx="2468697" cy="1245661"/>
          </a:xfrm>
        </p:spPr>
        <p:txBody>
          <a:bodyPr/>
          <a:lstStyle/>
          <a:p>
            <a:r>
              <a:rPr lang="en-US" i="1" dirty="0">
                <a:latin typeface="Times New Roman" pitchFamily="18" charset="0"/>
              </a:rPr>
              <a:t>CHAP packets encapsulated in a PPP frame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AP...</a:t>
            </a:r>
            <a:endParaRPr lang="en-US" dirty="0"/>
          </a:p>
        </p:txBody>
      </p:sp>
      <p:sp>
        <p:nvSpPr>
          <p:cNvPr id="3" name="Content Placeholder 2"/>
          <p:cNvSpPr>
            <a:spLocks noGrp="1"/>
          </p:cNvSpPr>
          <p:nvPr>
            <p:ph idx="1"/>
          </p:nvPr>
        </p:nvSpPr>
        <p:spPr/>
        <p:txBody>
          <a:bodyPr>
            <a:normAutofit/>
          </a:bodyPr>
          <a:lstStyle/>
          <a:p>
            <a:r>
              <a:rPr lang="en-US" dirty="0"/>
              <a:t>CHAP packets are encapsulated in the PPP frame with the protocol value C223 in hexadecimal</a:t>
            </a:r>
          </a:p>
          <a:p>
            <a:r>
              <a:rPr lang="en-US" dirty="0"/>
              <a:t>There are four CHAP packets:</a:t>
            </a:r>
          </a:p>
          <a:p>
            <a:pPr lvl="1"/>
            <a:r>
              <a:rPr lang="en-US" dirty="0"/>
              <a:t>Challenge - used by the system to send the challenge value</a:t>
            </a:r>
          </a:p>
          <a:p>
            <a:pPr lvl="1"/>
            <a:r>
              <a:rPr lang="en-US" dirty="0"/>
              <a:t>Response - used by the user to return the result of the calculation</a:t>
            </a:r>
          </a:p>
          <a:p>
            <a:pPr lvl="1"/>
            <a:r>
              <a:rPr lang="en-US" dirty="0"/>
              <a:t>Success - used by the system to allow access to the system</a:t>
            </a:r>
          </a:p>
          <a:p>
            <a:pPr lvl="1"/>
            <a:r>
              <a:rPr lang="en-US" dirty="0"/>
              <a:t>Failure - used by the system to deny access to the system</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NCPs</a:t>
            </a:r>
            <a:endParaRPr lang="en-US" dirty="0"/>
          </a:p>
        </p:txBody>
      </p:sp>
      <p:sp>
        <p:nvSpPr>
          <p:cNvPr id="3" name="Content Placeholder 2"/>
          <p:cNvSpPr>
            <a:spLocks noGrp="1"/>
          </p:cNvSpPr>
          <p:nvPr>
            <p:ph idx="1"/>
          </p:nvPr>
        </p:nvSpPr>
        <p:spPr/>
        <p:txBody>
          <a:bodyPr>
            <a:normAutofit/>
          </a:bodyPr>
          <a:lstStyle/>
          <a:p>
            <a:r>
              <a:rPr lang="en-US" dirty="0"/>
              <a:t>PPP is a multiple-network-layer protocol</a:t>
            </a:r>
          </a:p>
          <a:p>
            <a:r>
              <a:rPr lang="en-US" dirty="0"/>
              <a:t>PPP has defined a specific Network Control Protocol for each network protocol defined by the Internet, OSI, Xerox, </a:t>
            </a:r>
            <a:r>
              <a:rPr lang="en-US" dirty="0" err="1"/>
              <a:t>DECnet</a:t>
            </a:r>
            <a:r>
              <a:rPr lang="en-US" dirty="0"/>
              <a:t>, AppleTalk, Novel, and so on</a:t>
            </a:r>
          </a:p>
          <a:p>
            <a:pPr lvl="1"/>
            <a:r>
              <a:rPr lang="en-US" dirty="0"/>
              <a:t>For example, IPCP (Internet Protocol Control Protocol) configures the link for carrying IP data packets</a:t>
            </a:r>
          </a:p>
          <a:p>
            <a:pPr lvl="1"/>
            <a:r>
              <a:rPr lang="en-US" dirty="0"/>
              <a:t>Xerox CP does the same for the Xerox protocol data packets </a:t>
            </a:r>
          </a:p>
          <a:p>
            <a:r>
              <a:rPr lang="en-US" dirty="0"/>
              <a:t>None of the NCP packets carry network-layer data - just configure the link at the network layer for the incoming data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NCPs</a:t>
            </a:r>
            <a:endParaRPr lang="en-US" dirty="0"/>
          </a:p>
        </p:txBody>
      </p:sp>
      <p:sp>
        <p:nvSpPr>
          <p:cNvPr id="3" name="Content Placeholder 2"/>
          <p:cNvSpPr>
            <a:spLocks noGrp="1"/>
          </p:cNvSpPr>
          <p:nvPr>
            <p:ph idx="1"/>
          </p:nvPr>
        </p:nvSpPr>
        <p:spPr>
          <a:xfrm>
            <a:off x="198303" y="1345139"/>
            <a:ext cx="8780444" cy="2541061"/>
          </a:xfrm>
        </p:spPr>
        <p:txBody>
          <a:bodyPr>
            <a:normAutofit fontScale="92500" lnSpcReduction="20000"/>
          </a:bodyPr>
          <a:lstStyle/>
          <a:p>
            <a:r>
              <a:rPr lang="en-US" b="1" dirty="0"/>
              <a:t>Internet Protocol Control Protocol (IPCP) </a:t>
            </a:r>
            <a:r>
              <a:rPr lang="en-US" dirty="0"/>
              <a:t>configures the link used to carry IP packets in the Internet</a:t>
            </a:r>
          </a:p>
          <a:p>
            <a:r>
              <a:rPr lang="en-US" dirty="0"/>
              <a:t>Value of the protocol field in the format of an IPCP packet  is hexadecimal is 8021</a:t>
            </a:r>
          </a:p>
          <a:p>
            <a:pPr lvl="1"/>
            <a:r>
              <a:rPr lang="en-US" dirty="0"/>
              <a:t>The OSI Network Layer Control Protocol has a protocol field value of 8023</a:t>
            </a:r>
          </a:p>
          <a:p>
            <a:pPr lvl="1"/>
            <a:r>
              <a:rPr lang="en-US" dirty="0"/>
              <a:t>The Xerox NS IDP Control Protocol has a protocol field value of 8025; and so on.</a:t>
            </a:r>
          </a:p>
          <a:p>
            <a:endParaRPr lang="en-US" dirty="0"/>
          </a:p>
        </p:txBody>
      </p:sp>
      <p:pic>
        <p:nvPicPr>
          <p:cNvPr id="4" name="Picture 6"/>
          <p:cNvPicPr>
            <a:picLocks noChangeAspect="1" noChangeArrowheads="1"/>
          </p:cNvPicPr>
          <p:nvPr/>
        </p:nvPicPr>
        <p:blipFill>
          <a:blip r:embed="rId2"/>
          <a:srcRect/>
          <a:stretch>
            <a:fillRect/>
          </a:stretch>
        </p:blipFill>
        <p:spPr bwMode="auto">
          <a:xfrm>
            <a:off x="228600" y="4343400"/>
            <a:ext cx="8318500" cy="178117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NCPs</a:t>
            </a:r>
            <a:endParaRPr lang="en-US" dirty="0"/>
          </a:p>
        </p:txBody>
      </p:sp>
      <p:sp>
        <p:nvSpPr>
          <p:cNvPr id="3" name="Content Placeholder 2"/>
          <p:cNvSpPr>
            <a:spLocks noGrp="1"/>
          </p:cNvSpPr>
          <p:nvPr>
            <p:ph idx="1"/>
          </p:nvPr>
        </p:nvSpPr>
        <p:spPr/>
        <p:txBody>
          <a:bodyPr/>
          <a:lstStyle/>
          <a:p>
            <a:r>
              <a:rPr lang="en-US" dirty="0"/>
              <a:t>IPCP defines seven packets, distinguished by their code values</a:t>
            </a:r>
          </a:p>
        </p:txBody>
      </p:sp>
      <p:pic>
        <p:nvPicPr>
          <p:cNvPr id="4" name="Picture 4"/>
          <p:cNvPicPr>
            <a:picLocks noChangeAspect="1" noChangeArrowheads="1"/>
          </p:cNvPicPr>
          <p:nvPr/>
        </p:nvPicPr>
        <p:blipFill>
          <a:blip r:embed="rId2"/>
          <a:srcRect/>
          <a:stretch>
            <a:fillRect/>
          </a:stretch>
        </p:blipFill>
        <p:spPr bwMode="auto">
          <a:xfrm>
            <a:off x="914400" y="2286000"/>
            <a:ext cx="7194550" cy="4094162"/>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0" dirty="0"/>
              <a:t>Multiplexing in PPP : NCPs</a:t>
            </a:r>
            <a:endParaRPr lang="en-US" dirty="0"/>
          </a:p>
        </p:txBody>
      </p:sp>
      <p:sp>
        <p:nvSpPr>
          <p:cNvPr id="3" name="Content Placeholder 2"/>
          <p:cNvSpPr>
            <a:spLocks noGrp="1"/>
          </p:cNvSpPr>
          <p:nvPr>
            <p:ph idx="1"/>
          </p:nvPr>
        </p:nvSpPr>
        <p:spPr>
          <a:xfrm>
            <a:off x="198303" y="1345139"/>
            <a:ext cx="8780444" cy="3760261"/>
          </a:xfrm>
        </p:spPr>
        <p:txBody>
          <a:bodyPr>
            <a:normAutofit fontScale="92500" lnSpcReduction="10000"/>
          </a:bodyPr>
          <a:lstStyle/>
          <a:p>
            <a:r>
              <a:rPr lang="en-US" dirty="0"/>
              <a:t>After the network-layer configuration is completed by one of the NCP protocols, the users can exchange data packets from the network layer</a:t>
            </a:r>
          </a:p>
          <a:p>
            <a:r>
              <a:rPr lang="en-US" dirty="0"/>
              <a:t>Different protocol fields for different network layers</a:t>
            </a:r>
          </a:p>
          <a:p>
            <a:pPr lvl="1"/>
            <a:r>
              <a:rPr lang="en-US" dirty="0"/>
              <a:t>For example, if PPP is carrying data from the IP network layer, the field value is 0021 (note that the three rightmost digits are the same as for IPCP)</a:t>
            </a:r>
          </a:p>
          <a:p>
            <a:pPr lvl="1"/>
            <a:r>
              <a:rPr lang="en-US" dirty="0"/>
              <a:t>If PPP is carrying data from the OSI network layer, the value of the protocol field is 0023</a:t>
            </a:r>
          </a:p>
          <a:p>
            <a:r>
              <a:rPr lang="en-US" i="1" dirty="0">
                <a:latin typeface="Times New Roman" pitchFamily="18" charset="0"/>
              </a:rPr>
              <a:t>IP datagram encapsulated in a PPP frame</a:t>
            </a:r>
          </a:p>
          <a:p>
            <a:pPr lvl="1"/>
            <a:endParaRPr lang="en-US" dirty="0"/>
          </a:p>
        </p:txBody>
      </p:sp>
      <p:pic>
        <p:nvPicPr>
          <p:cNvPr id="4" name="Picture 6"/>
          <p:cNvPicPr>
            <a:picLocks noChangeAspect="1" noChangeArrowheads="1"/>
          </p:cNvPicPr>
          <p:nvPr/>
        </p:nvPicPr>
        <p:blipFill>
          <a:blip r:embed="rId2"/>
          <a:srcRect/>
          <a:stretch>
            <a:fillRect/>
          </a:stretch>
        </p:blipFill>
        <p:spPr bwMode="auto">
          <a:xfrm>
            <a:off x="762000" y="5029200"/>
            <a:ext cx="6019800" cy="113518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flag </a:t>
            </a:r>
          </a:p>
        </p:txBody>
      </p:sp>
      <p:sp>
        <p:nvSpPr>
          <p:cNvPr id="3" name="Content Placeholder 2"/>
          <p:cNvSpPr>
            <a:spLocks noGrp="1"/>
          </p:cNvSpPr>
          <p:nvPr>
            <p:ph idx="1"/>
          </p:nvPr>
        </p:nvSpPr>
        <p:spPr/>
        <p:txBody>
          <a:bodyPr>
            <a:normAutofit/>
          </a:bodyPr>
          <a:lstStyle/>
          <a:p>
            <a:r>
              <a:rPr lang="en-US" dirty="0"/>
              <a:t>Text communication:  flag could be selected to be any character not used for text communication</a:t>
            </a:r>
          </a:p>
          <a:p>
            <a:r>
              <a:rPr lang="en-US" dirty="0"/>
              <a:t>Sending other types of information such as graphs, audio, and video: any character used for the flag could also be part of the information</a:t>
            </a:r>
          </a:p>
          <a:p>
            <a:r>
              <a:rPr lang="en-US" dirty="0"/>
              <a:t>If flag is  a part of the information, the receiver, when it encounters this pattern in the middle of the data, thinks it has reached the end of the frame</a:t>
            </a:r>
          </a:p>
          <a:p>
            <a:pPr>
              <a:buNone/>
            </a:pPr>
            <a:endParaRPr lang="en-US" dirty="0"/>
          </a:p>
          <a:p>
            <a:pPr>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Times New Roman" pitchFamily="18" charset="0"/>
              </a:rPr>
              <a:t>Multilink PPP</a:t>
            </a:r>
            <a:endParaRPr lang="en-US" b="0" dirty="0"/>
          </a:p>
        </p:txBody>
      </p:sp>
      <p:sp>
        <p:nvSpPr>
          <p:cNvPr id="3" name="Content Placeholder 2"/>
          <p:cNvSpPr>
            <a:spLocks noGrp="1"/>
          </p:cNvSpPr>
          <p:nvPr>
            <p:ph idx="1"/>
          </p:nvPr>
        </p:nvSpPr>
        <p:spPr/>
        <p:txBody>
          <a:bodyPr>
            <a:normAutofit/>
          </a:bodyPr>
          <a:lstStyle/>
          <a:p>
            <a:r>
              <a:rPr lang="en-US" dirty="0"/>
              <a:t>The availability of multiple channels in a single point-to-point link motivated the development of Multilink PPP</a:t>
            </a:r>
          </a:p>
          <a:p>
            <a:r>
              <a:rPr lang="en-US" dirty="0"/>
              <a:t>A logical PPP frame is divided into several actual PPP frames</a:t>
            </a:r>
          </a:p>
          <a:p>
            <a:r>
              <a:rPr lang="en-US" dirty="0"/>
              <a:t>A segment of the logical frame is carried in the payload of an actual PPP frame</a:t>
            </a:r>
          </a:p>
          <a:p>
            <a:pPr lvl="1"/>
            <a:r>
              <a:rPr lang="en-US" dirty="0"/>
              <a:t>To show that the actual PPP frame is carrying a fragment of a logical PPP frame, the protocol field is set to (003d)</a:t>
            </a:r>
            <a:r>
              <a:rPr lang="en-US" baseline="-25000" dirty="0"/>
              <a:t>16</a:t>
            </a:r>
          </a:p>
          <a:p>
            <a:pPr lvl="1"/>
            <a:r>
              <a:rPr lang="en-US" dirty="0"/>
              <a:t>This new development adds complexity</a:t>
            </a:r>
          </a:p>
          <a:p>
            <a:pPr lvl="2"/>
            <a:r>
              <a:rPr lang="en-US" dirty="0"/>
              <a:t>For example, a sequence number needs to be added to the actual PPP frame to show a fragment’s position in the logical frame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Times New Roman" pitchFamily="18" charset="0"/>
              </a:rPr>
              <a:t>Multilink PPP</a:t>
            </a:r>
            <a:endParaRPr lang="en-US" dirty="0"/>
          </a:p>
        </p:txBody>
      </p:sp>
      <p:pic>
        <p:nvPicPr>
          <p:cNvPr id="4" name="Picture 6"/>
          <p:cNvPicPr>
            <a:picLocks noGrp="1" noChangeAspect="1" noChangeArrowheads="1"/>
          </p:cNvPicPr>
          <p:nvPr>
            <p:ph idx="1"/>
          </p:nvPr>
        </p:nvPicPr>
        <p:blipFill>
          <a:blip r:embed="rId2"/>
          <a:srcRect/>
          <a:stretch>
            <a:fillRect/>
          </a:stretch>
        </p:blipFill>
        <p:spPr bwMode="auto">
          <a:xfrm>
            <a:off x="198438" y="1499838"/>
            <a:ext cx="8780462" cy="4213924"/>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link layer - </a:t>
            </a:r>
            <a:r>
              <a:rPr lang="en-US" dirty="0" err="1"/>
              <a:t>sublayers</a:t>
            </a:r>
            <a:endParaRPr lang="en-IN" dirty="0"/>
          </a:p>
        </p:txBody>
      </p:sp>
      <p:sp>
        <p:nvSpPr>
          <p:cNvPr id="3" name="Content Placeholder 2"/>
          <p:cNvSpPr>
            <a:spLocks noGrp="1"/>
          </p:cNvSpPr>
          <p:nvPr>
            <p:ph idx="1"/>
          </p:nvPr>
        </p:nvSpPr>
        <p:spPr/>
        <p:txBody>
          <a:bodyPr/>
          <a:lstStyle/>
          <a:p>
            <a:r>
              <a:rPr lang="en-US" dirty="0"/>
              <a:t>Data link layer divided into two functionality-oriented </a:t>
            </a:r>
            <a:r>
              <a:rPr lang="en-US" dirty="0" err="1"/>
              <a:t>sublayers</a:t>
            </a:r>
            <a:endParaRPr lang="en-US" dirty="0"/>
          </a:p>
        </p:txBody>
      </p:sp>
      <p:pic>
        <p:nvPicPr>
          <p:cNvPr id="4" name="Picture 7"/>
          <p:cNvPicPr>
            <a:picLocks noChangeAspect="1" noChangeArrowheads="1"/>
          </p:cNvPicPr>
          <p:nvPr/>
        </p:nvPicPr>
        <p:blipFill>
          <a:blip r:embed="rId2"/>
          <a:srcRect/>
          <a:stretch>
            <a:fillRect/>
          </a:stretch>
        </p:blipFill>
        <p:spPr bwMode="auto">
          <a:xfrm>
            <a:off x="457200" y="2209800"/>
            <a:ext cx="3733800" cy="1759936"/>
          </a:xfrm>
          <a:prstGeom prst="rect">
            <a:avLst/>
          </a:prstGeom>
          <a:noFill/>
          <a:ln w="9525">
            <a:noFill/>
            <a:miter lim="800000"/>
            <a:headEnd/>
            <a:tailEnd/>
          </a:ln>
          <a:effectLst/>
        </p:spPr>
      </p:pic>
      <p:sp>
        <p:nvSpPr>
          <p:cNvPr id="5" name="Rectangle 4"/>
          <p:cNvSpPr/>
          <p:nvPr/>
        </p:nvSpPr>
        <p:spPr>
          <a:xfrm>
            <a:off x="76200" y="4114800"/>
            <a:ext cx="8991600" cy="1569660"/>
          </a:xfrm>
          <a:prstGeom prst="rect">
            <a:avLst/>
          </a:prstGeom>
        </p:spPr>
        <p:txBody>
          <a:bodyPr wrap="square">
            <a:spAutoFit/>
          </a:bodyPr>
          <a:lstStyle/>
          <a:p>
            <a:pPr marL="176213" indent="-176213">
              <a:buFont typeface="Arial" pitchFamily="34" charset="0"/>
              <a:buChar char="•"/>
            </a:pPr>
            <a:r>
              <a:rPr lang="en-IN" sz="2400" dirty="0"/>
              <a:t>Coordinate access to the shared link (called as </a:t>
            </a:r>
            <a:r>
              <a:rPr lang="en-IN" sz="2400" i="1" dirty="0"/>
              <a:t>multipoint or broadcast link)</a:t>
            </a:r>
            <a:r>
              <a:rPr lang="en-IN" sz="2400" dirty="0"/>
              <a:t> between nodes</a:t>
            </a:r>
          </a:p>
          <a:p>
            <a:pPr marL="633413" lvl="1" indent="-176213">
              <a:buFont typeface="Arial" pitchFamily="34" charset="0"/>
              <a:buChar char="•"/>
            </a:pPr>
            <a:r>
              <a:rPr lang="en-US" sz="2400" b="1" dirty="0">
                <a:latin typeface="Times New Roman" pitchFamily="18" charset="0"/>
              </a:rPr>
              <a:t>Broadcast link</a:t>
            </a:r>
            <a:r>
              <a:rPr lang="en-US" sz="2400" dirty="0">
                <a:latin typeface="Times New Roman" pitchFamily="18" charset="0"/>
              </a:rPr>
              <a:t> used in LAN consists of </a:t>
            </a:r>
            <a:r>
              <a:rPr lang="en-US" sz="2400" u="sng" dirty="0">
                <a:latin typeface="Times New Roman" pitchFamily="18" charset="0"/>
              </a:rPr>
              <a:t>multiple sending</a:t>
            </a:r>
            <a:r>
              <a:rPr lang="en-US" sz="2400" dirty="0">
                <a:latin typeface="Times New Roman" pitchFamily="18" charset="0"/>
              </a:rPr>
              <a:t> and </a:t>
            </a:r>
            <a:r>
              <a:rPr lang="en-US" sz="2400" u="sng" dirty="0">
                <a:latin typeface="Times New Roman" pitchFamily="18" charset="0"/>
              </a:rPr>
              <a:t>receiving nodes</a:t>
            </a:r>
            <a:r>
              <a:rPr lang="en-US" sz="2400" dirty="0">
                <a:latin typeface="Times New Roman" pitchFamily="18" charset="0"/>
              </a:rPr>
              <a:t> connected to or use a </a:t>
            </a:r>
            <a:r>
              <a:rPr lang="en-US" sz="2400" u="sng" dirty="0">
                <a:latin typeface="Times New Roman" pitchFamily="18" charset="0"/>
              </a:rPr>
              <a:t>single shared link</a:t>
            </a:r>
            <a:endParaRPr lang="en-IN" sz="2400" dirty="0"/>
          </a:p>
        </p:txBody>
      </p:sp>
      <p:sp>
        <p:nvSpPr>
          <p:cNvPr id="6" name="Text Box 9"/>
          <p:cNvSpPr txBox="1">
            <a:spLocks noChangeArrowheads="1"/>
          </p:cNvSpPr>
          <p:nvPr/>
        </p:nvSpPr>
        <p:spPr bwMode="auto">
          <a:xfrm>
            <a:off x="4419600" y="2678668"/>
            <a:ext cx="4724400" cy="369332"/>
          </a:xfrm>
          <a:prstGeom prst="rect">
            <a:avLst/>
          </a:prstGeom>
          <a:noFill/>
          <a:ln w="9525">
            <a:noFill/>
            <a:miter lim="800000"/>
            <a:headEnd/>
            <a:tailEnd/>
          </a:ln>
        </p:spPr>
        <p:txBody>
          <a:bodyPr wrap="square">
            <a:spAutoFit/>
          </a:bodyPr>
          <a:lstStyle/>
          <a:p>
            <a:pPr>
              <a:spcBef>
                <a:spcPct val="50000"/>
              </a:spcBef>
            </a:pPr>
            <a:r>
              <a:rPr lang="en-US" sz="1800" dirty="0">
                <a:latin typeface="Times New Roman" pitchFamily="18" charset="0"/>
              </a:rPr>
              <a:t>Responsible for </a:t>
            </a:r>
            <a:r>
              <a:rPr lang="en-US" dirty="0">
                <a:latin typeface="Times New Roman" pitchFamily="18" charset="0"/>
              </a:rPr>
              <a:t>framing , </a:t>
            </a:r>
            <a:r>
              <a:rPr lang="en-US" sz="1800" dirty="0">
                <a:latin typeface="Times New Roman" pitchFamily="18" charset="0"/>
              </a:rPr>
              <a:t>error and flow control</a:t>
            </a:r>
          </a:p>
        </p:txBody>
      </p:sp>
      <p:sp>
        <p:nvSpPr>
          <p:cNvPr id="7" name="Line 10"/>
          <p:cNvSpPr>
            <a:spLocks noChangeShapeType="1"/>
          </p:cNvSpPr>
          <p:nvPr/>
        </p:nvSpPr>
        <p:spPr bwMode="auto">
          <a:xfrm flipH="1">
            <a:off x="3581400" y="2895600"/>
            <a:ext cx="914400" cy="0"/>
          </a:xfrm>
          <a:prstGeom prst="line">
            <a:avLst/>
          </a:prstGeom>
          <a:noFill/>
          <a:ln w="9525">
            <a:solidFill>
              <a:schemeClr val="tx1"/>
            </a:solidFill>
            <a:round/>
            <a:headEnd/>
            <a:tailEnd type="triangle" w="med" len="med"/>
          </a:ln>
        </p:spPr>
        <p:txBody>
          <a:bodyPr/>
          <a:lstStyle/>
          <a:p>
            <a:endParaRPr lang="en-IN"/>
          </a:p>
        </p:txBody>
      </p:sp>
      <p:cxnSp>
        <p:nvCxnSpPr>
          <p:cNvPr id="8" name="Straight Arrow Connector 12"/>
          <p:cNvCxnSpPr>
            <a:cxnSpLocks noChangeShapeType="1"/>
          </p:cNvCxnSpPr>
          <p:nvPr/>
        </p:nvCxnSpPr>
        <p:spPr bwMode="auto">
          <a:xfrm>
            <a:off x="3581400" y="3505200"/>
            <a:ext cx="838200" cy="0"/>
          </a:xfrm>
          <a:prstGeom prst="straightConnector1">
            <a:avLst/>
          </a:prstGeom>
          <a:noFill/>
          <a:ln w="9525" algn="ctr">
            <a:solidFill>
              <a:schemeClr val="tx1"/>
            </a:solidFill>
            <a:round/>
            <a:headEnd type="triangle" w="med" len="med"/>
            <a:tailEnd/>
          </a:ln>
        </p:spPr>
      </p:cxnSp>
      <p:sp>
        <p:nvSpPr>
          <p:cNvPr id="9" name="Text Box 9"/>
          <p:cNvSpPr txBox="1">
            <a:spLocks noChangeArrowheads="1"/>
          </p:cNvSpPr>
          <p:nvPr/>
        </p:nvSpPr>
        <p:spPr bwMode="auto">
          <a:xfrm>
            <a:off x="4419600" y="3200400"/>
            <a:ext cx="4267200" cy="646331"/>
          </a:xfrm>
          <a:prstGeom prst="rect">
            <a:avLst/>
          </a:prstGeom>
          <a:noFill/>
          <a:ln w="9525">
            <a:noFill/>
            <a:miter lim="800000"/>
            <a:headEnd/>
            <a:tailEnd/>
          </a:ln>
        </p:spPr>
        <p:txBody>
          <a:bodyPr wrap="square">
            <a:spAutoFit/>
          </a:bodyPr>
          <a:lstStyle/>
          <a:p>
            <a:pPr>
              <a:spcBef>
                <a:spcPct val="50000"/>
              </a:spcBef>
            </a:pPr>
            <a:r>
              <a:rPr lang="en-US" sz="1800" dirty="0">
                <a:latin typeface="Times New Roman" pitchFamily="18" charset="0"/>
              </a:rPr>
              <a:t>Responsible framing and MAC address and Multiple Access Control</a:t>
            </a:r>
          </a:p>
        </p:txBody>
      </p:sp>
      <p:cxnSp>
        <p:nvCxnSpPr>
          <p:cNvPr id="15" name="Straight Arrow Connector 14"/>
          <p:cNvCxnSpPr/>
          <p:nvPr/>
        </p:nvCxnSpPr>
        <p:spPr>
          <a:xfrm>
            <a:off x="2362200" y="35814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Multiple Access Control (MAC)</a:t>
            </a:r>
            <a:endParaRPr lang="en-IN" dirty="0"/>
          </a:p>
        </p:txBody>
      </p:sp>
      <p:sp>
        <p:nvSpPr>
          <p:cNvPr id="3" name="Content Placeholder 2"/>
          <p:cNvSpPr>
            <a:spLocks noGrp="1"/>
          </p:cNvSpPr>
          <p:nvPr>
            <p:ph idx="1"/>
          </p:nvPr>
        </p:nvSpPr>
        <p:spPr>
          <a:xfrm>
            <a:off x="198303" y="1345139"/>
            <a:ext cx="8780444" cy="4979461"/>
          </a:xfrm>
        </p:spPr>
        <p:txBody>
          <a:bodyPr>
            <a:normAutofit/>
          </a:bodyPr>
          <a:lstStyle/>
          <a:p>
            <a:pPr>
              <a:spcBef>
                <a:spcPct val="50000"/>
              </a:spcBef>
              <a:buClrTx/>
              <a:buSzTx/>
              <a:buFont typeface="Wingdings" pitchFamily="2" charset="2"/>
              <a:buChar char="§"/>
            </a:pPr>
            <a:r>
              <a:rPr lang="en-US" sz="2000" b="1" dirty="0">
                <a:latin typeface="Times New Roman" pitchFamily="18" charset="0"/>
                <a:cs typeface="Times New Roman" pitchFamily="18" charset="0"/>
              </a:rPr>
              <a:t>Problem</a:t>
            </a:r>
            <a:r>
              <a:rPr lang="en-US" sz="2000" dirty="0">
                <a:latin typeface="Times New Roman" pitchFamily="18" charset="0"/>
                <a:cs typeface="Times New Roman" pitchFamily="18" charset="0"/>
              </a:rPr>
              <a:t>: When two or more nodes transmit at the same time, their frames </a:t>
            </a:r>
            <a:r>
              <a:rPr lang="en-US" sz="2000" u="sng" dirty="0">
                <a:latin typeface="Times New Roman" pitchFamily="18" charset="0"/>
                <a:cs typeface="Times New Roman" pitchFamily="18" charset="0"/>
              </a:rPr>
              <a:t>will collide</a:t>
            </a:r>
            <a:r>
              <a:rPr lang="en-US" sz="2000" dirty="0">
                <a:latin typeface="Times New Roman" pitchFamily="18" charset="0"/>
                <a:cs typeface="Times New Roman" pitchFamily="18" charset="0"/>
              </a:rPr>
              <a:t> and the link bandwidth is</a:t>
            </a:r>
            <a:r>
              <a:rPr lang="en-US" sz="2000" b="1" dirty="0">
                <a:latin typeface="Times New Roman" pitchFamily="18" charset="0"/>
                <a:cs typeface="Times New Roman" pitchFamily="18" charset="0"/>
              </a:rPr>
              <a:t> wasted</a:t>
            </a:r>
            <a:r>
              <a:rPr lang="en-US" sz="2000" dirty="0">
                <a:latin typeface="Times New Roman" pitchFamily="18" charset="0"/>
                <a:cs typeface="Times New Roman" pitchFamily="18" charset="0"/>
              </a:rPr>
              <a:t> during collision</a:t>
            </a:r>
          </a:p>
          <a:p>
            <a:pPr>
              <a:spcBef>
                <a:spcPct val="50000"/>
              </a:spcBef>
              <a:buClrTx/>
              <a:buSzTx/>
              <a:buFont typeface="Wingdings" pitchFamily="2" charset="2"/>
              <a:buChar char="§"/>
            </a:pPr>
            <a:r>
              <a:rPr lang="en-IN" sz="2000" dirty="0"/>
              <a:t>how to determine who gets to use the channel when there is competition for it ?</a:t>
            </a:r>
            <a:endParaRPr lang="en-US" sz="2000" dirty="0">
              <a:latin typeface="Times New Roman" pitchFamily="18" charset="0"/>
              <a:cs typeface="Times New Roman" pitchFamily="18" charset="0"/>
            </a:endParaRPr>
          </a:p>
          <a:p>
            <a:pPr lvl="1">
              <a:spcBef>
                <a:spcPct val="50000"/>
              </a:spcBef>
              <a:buClrTx/>
              <a:buSzTx/>
              <a:buFont typeface="Wingdings" pitchFamily="2" charset="2"/>
              <a:buChar char="§"/>
            </a:pPr>
            <a:r>
              <a:rPr lang="en-US" sz="2000" dirty="0">
                <a:latin typeface="Times New Roman" pitchFamily="18" charset="0"/>
                <a:cs typeface="Times New Roman" pitchFamily="18" charset="0"/>
              </a:rPr>
              <a:t> How to coordinate the access of multiple sending/receiving nodes to the shared link</a:t>
            </a:r>
            <a:r>
              <a:rPr lang="en-US" sz="2000" b="1" dirty="0">
                <a:latin typeface="Times New Roman" pitchFamily="18" charset="0"/>
                <a:cs typeface="Times New Roman" pitchFamily="18" charset="0"/>
              </a:rPr>
              <a:t>???</a:t>
            </a:r>
          </a:p>
          <a:p>
            <a:r>
              <a:rPr lang="en-US" sz="2000" b="1" dirty="0">
                <a:latin typeface="Times New Roman" pitchFamily="18" charset="0"/>
                <a:cs typeface="Times New Roman" pitchFamily="18" charset="0"/>
              </a:rPr>
              <a:t>Solution</a:t>
            </a:r>
            <a:r>
              <a:rPr lang="en-US" sz="2000" dirty="0">
                <a:latin typeface="Times New Roman" pitchFamily="18" charset="0"/>
                <a:cs typeface="Times New Roman" pitchFamily="18" charset="0"/>
              </a:rPr>
              <a:t>: We need a </a:t>
            </a:r>
            <a:r>
              <a:rPr lang="en-US" sz="2000" b="1" dirty="0">
                <a:latin typeface="Times New Roman" pitchFamily="18" charset="0"/>
                <a:cs typeface="Times New Roman" pitchFamily="18" charset="0"/>
              </a:rPr>
              <a:t>protocol</a:t>
            </a:r>
            <a:r>
              <a:rPr lang="en-US" sz="2000" dirty="0">
                <a:latin typeface="Times New Roman" pitchFamily="18" charset="0"/>
                <a:cs typeface="Times New Roman" pitchFamily="18" charset="0"/>
              </a:rPr>
              <a:t> to coordinate the transmission of the active nodes</a:t>
            </a:r>
          </a:p>
          <a:p>
            <a:r>
              <a:rPr lang="en-US" sz="2000" dirty="0">
                <a:latin typeface="Times New Roman" pitchFamily="18" charset="0"/>
                <a:cs typeface="Times New Roman" pitchFamily="18" charset="0"/>
              </a:rPr>
              <a:t>These protocols are called </a:t>
            </a:r>
            <a:r>
              <a:rPr lang="en-US" sz="2000" b="1" dirty="0">
                <a:latin typeface="Times New Roman" pitchFamily="18" charset="0"/>
                <a:cs typeface="Times New Roman" pitchFamily="18" charset="0"/>
              </a:rPr>
              <a:t>Medium or Multiple Access Control (MAC) Protocols</a:t>
            </a:r>
            <a:r>
              <a:rPr lang="en-US" sz="2000" dirty="0">
                <a:latin typeface="Times New Roman" pitchFamily="18" charset="0"/>
                <a:cs typeface="Times New Roman" pitchFamily="18" charset="0"/>
              </a:rPr>
              <a:t> belong to a </a:t>
            </a:r>
            <a:r>
              <a:rPr lang="en-US" sz="2000" b="1" dirty="0" err="1">
                <a:latin typeface="Times New Roman" pitchFamily="18" charset="0"/>
                <a:cs typeface="Times New Roman" pitchFamily="18" charset="0"/>
              </a:rPr>
              <a:t>sublayer</a:t>
            </a:r>
            <a:r>
              <a:rPr lang="en-US" sz="2000" dirty="0">
                <a:latin typeface="Times New Roman" pitchFamily="18" charset="0"/>
                <a:cs typeface="Times New Roman" pitchFamily="18" charset="0"/>
              </a:rPr>
              <a:t> of the data link layer called </a:t>
            </a:r>
            <a:r>
              <a:rPr lang="en-US" sz="2000" b="1" dirty="0">
                <a:latin typeface="Times New Roman" pitchFamily="18" charset="0"/>
                <a:cs typeface="Times New Roman" pitchFamily="18" charset="0"/>
              </a:rPr>
              <a:t>MAC</a:t>
            </a:r>
            <a:r>
              <a:rPr lang="en-US" sz="2000" dirty="0">
                <a:latin typeface="Times New Roman" pitchFamily="18" charset="0"/>
                <a:cs typeface="Times New Roman" pitchFamily="18" charset="0"/>
              </a:rPr>
              <a:t> (Medium Access Control)</a:t>
            </a:r>
          </a:p>
          <a:p>
            <a:r>
              <a:rPr lang="en-US" sz="2000" dirty="0">
                <a:latin typeface="Times New Roman" pitchFamily="18" charset="0"/>
                <a:cs typeface="Times New Roman" pitchFamily="18" charset="0"/>
              </a:rPr>
              <a:t>What is expected from Multiple Access Protocols:</a:t>
            </a:r>
          </a:p>
          <a:p>
            <a:pPr lvl="1"/>
            <a:r>
              <a:rPr lang="en-US" sz="1800" dirty="0">
                <a:latin typeface="Times New Roman" pitchFamily="18" charset="0"/>
                <a:cs typeface="Times New Roman" pitchFamily="18" charset="0"/>
              </a:rPr>
              <a:t>Main task is to </a:t>
            </a:r>
            <a:r>
              <a:rPr lang="en-US" sz="1800" b="1" dirty="0">
                <a:latin typeface="Times New Roman" pitchFamily="18" charset="0"/>
                <a:cs typeface="Times New Roman" pitchFamily="18" charset="0"/>
              </a:rPr>
              <a:t>minimize collisions </a:t>
            </a:r>
            <a:r>
              <a:rPr lang="en-US" sz="1800" dirty="0">
                <a:latin typeface="Times New Roman" pitchFamily="18" charset="0"/>
                <a:cs typeface="Times New Roman" pitchFamily="18" charset="0"/>
              </a:rPr>
              <a:t>in order to </a:t>
            </a:r>
            <a:r>
              <a:rPr lang="en-US" sz="1800" b="1" dirty="0">
                <a:latin typeface="Times New Roman" pitchFamily="18" charset="0"/>
                <a:cs typeface="Times New Roman" pitchFamily="18" charset="0"/>
              </a:rPr>
              <a:t>utilize the bandwidth</a:t>
            </a:r>
            <a:r>
              <a:rPr lang="en-US" sz="1800" dirty="0">
                <a:latin typeface="Times New Roman" pitchFamily="18" charset="0"/>
                <a:cs typeface="Times New Roman" pitchFamily="18" charset="0"/>
              </a:rPr>
              <a:t> by: </a:t>
            </a:r>
          </a:p>
          <a:p>
            <a:pPr lvl="2"/>
            <a:r>
              <a:rPr lang="en-US" sz="1600" dirty="0">
                <a:latin typeface="Times New Roman" pitchFamily="18" charset="0"/>
                <a:cs typeface="Times New Roman" pitchFamily="18" charset="0"/>
              </a:rPr>
              <a:t>Determining </a:t>
            </a:r>
            <a:r>
              <a:rPr lang="en-US" sz="1600" b="1" dirty="0">
                <a:latin typeface="Times New Roman" pitchFamily="18" charset="0"/>
                <a:cs typeface="Times New Roman" pitchFamily="18" charset="0"/>
              </a:rPr>
              <a:t>when </a:t>
            </a:r>
            <a:r>
              <a:rPr lang="en-US" sz="1600" dirty="0">
                <a:latin typeface="Times New Roman" pitchFamily="18" charset="0"/>
                <a:cs typeface="Times New Roman" pitchFamily="18" charset="0"/>
              </a:rPr>
              <a:t> a station can use the link (medium)</a:t>
            </a:r>
          </a:p>
          <a:p>
            <a:pPr lvl="2"/>
            <a:r>
              <a:rPr lang="en-US" sz="1600" b="1" dirty="0">
                <a:latin typeface="Times New Roman" pitchFamily="18" charset="0"/>
                <a:cs typeface="Times New Roman" pitchFamily="18" charset="0"/>
              </a:rPr>
              <a:t>what </a:t>
            </a:r>
            <a:r>
              <a:rPr lang="en-US" sz="1600" dirty="0">
                <a:latin typeface="Times New Roman" pitchFamily="18" charset="0"/>
                <a:cs typeface="Times New Roman" pitchFamily="18" charset="0"/>
              </a:rPr>
              <a:t>a station should do when the link is </a:t>
            </a:r>
            <a:r>
              <a:rPr lang="en-US" sz="1600" b="1" dirty="0">
                <a:latin typeface="Times New Roman" pitchFamily="18" charset="0"/>
                <a:cs typeface="Times New Roman" pitchFamily="18" charset="0"/>
              </a:rPr>
              <a:t>busy</a:t>
            </a:r>
          </a:p>
          <a:p>
            <a:pPr lvl="2"/>
            <a:r>
              <a:rPr lang="en-US" sz="1600" b="1" dirty="0">
                <a:latin typeface="Times New Roman" pitchFamily="18" charset="0"/>
                <a:cs typeface="Times New Roman" pitchFamily="18" charset="0"/>
              </a:rPr>
              <a:t>what</a:t>
            </a:r>
            <a:r>
              <a:rPr lang="en-US" sz="1600" dirty="0">
                <a:latin typeface="Times New Roman" pitchFamily="18" charset="0"/>
                <a:cs typeface="Times New Roman" pitchFamily="18" charset="0"/>
              </a:rPr>
              <a:t> the station should do when it is involved in </a:t>
            </a:r>
            <a:r>
              <a:rPr lang="en-US" sz="1600" b="1" dirty="0">
                <a:latin typeface="Times New Roman" pitchFamily="18" charset="0"/>
                <a:cs typeface="Times New Roman" pitchFamily="18" charset="0"/>
              </a:rPr>
              <a:t>collision</a:t>
            </a:r>
            <a:r>
              <a:rPr lang="en-US" sz="1600" dirty="0">
                <a:latin typeface="Times New Roman" pitchFamily="18" charset="0"/>
                <a:cs typeface="Times New Roman" pitchFamily="18" charset="0"/>
              </a:rPr>
              <a:t> </a:t>
            </a:r>
          </a:p>
          <a:p>
            <a:pPr lvl="1">
              <a:buNone/>
            </a:pPr>
            <a:endParaRPr lang="en-US" sz="1800" dirty="0">
              <a:latin typeface="Times New Roman" pitchFamily="18" charset="0"/>
              <a:cs typeface="Times New Roman" pitchFamily="18" charset="0"/>
            </a:endParaRPr>
          </a:p>
          <a:p>
            <a:endParaRPr lang="en-I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0" dirty="0">
                <a:latin typeface="Times New Roman" pitchFamily="18" charset="0"/>
              </a:rPr>
              <a:t>Taxonomy of multiple-access protocols</a:t>
            </a:r>
            <a:endParaRPr lang="en-IN" sz="4400" b="0" dirty="0"/>
          </a:p>
        </p:txBody>
      </p:sp>
      <p:sp>
        <p:nvSpPr>
          <p:cNvPr id="3" name="Content Placeholder 2"/>
          <p:cNvSpPr>
            <a:spLocks noGrp="1"/>
          </p:cNvSpPr>
          <p:nvPr>
            <p:ph idx="1"/>
          </p:nvPr>
        </p:nvSpPr>
        <p:spPr/>
        <p:txBody>
          <a:bodyPr/>
          <a:lstStyle/>
          <a:p>
            <a:endParaRPr lang="en-IN"/>
          </a:p>
        </p:txBody>
      </p:sp>
      <p:pic>
        <p:nvPicPr>
          <p:cNvPr id="4" name="Picture 6"/>
          <p:cNvPicPr>
            <a:picLocks noChangeAspect="1" noChangeArrowheads="1"/>
          </p:cNvPicPr>
          <p:nvPr/>
        </p:nvPicPr>
        <p:blipFill>
          <a:blip r:embed="rId2"/>
          <a:srcRect/>
          <a:stretch>
            <a:fillRect/>
          </a:stretch>
        </p:blipFill>
        <p:spPr bwMode="auto">
          <a:xfrm>
            <a:off x="990600" y="1897063"/>
            <a:ext cx="6554788" cy="3284537"/>
          </a:xfrm>
          <a:prstGeom prst="rect">
            <a:avLst/>
          </a:prstGeom>
          <a:noFill/>
          <a:ln w="9525">
            <a:noFill/>
            <a:miter lim="800000"/>
            <a:headEnd/>
            <a:tailEnd/>
          </a:ln>
        </p:spPr>
      </p:pic>
      <p:sp>
        <p:nvSpPr>
          <p:cNvPr id="5" name="Rectangle 6"/>
          <p:cNvSpPr>
            <a:spLocks noChangeArrowheads="1"/>
          </p:cNvSpPr>
          <p:nvPr/>
        </p:nvSpPr>
        <p:spPr bwMode="auto">
          <a:xfrm>
            <a:off x="2286000" y="4876800"/>
            <a:ext cx="1066800" cy="381000"/>
          </a:xfrm>
          <a:prstGeom prst="rect">
            <a:avLst/>
          </a:prstGeom>
          <a:noFill/>
          <a:ln w="9525" algn="ctr">
            <a:solidFill>
              <a:schemeClr val="tx1"/>
            </a:solidFill>
            <a:round/>
            <a:headEnd/>
            <a:tailEnd/>
          </a:ln>
        </p:spPr>
        <p:txBody>
          <a:bodyPr/>
          <a:lstStyle/>
          <a:p>
            <a:endParaRPr lang="en-US"/>
          </a:p>
        </p:txBody>
      </p:sp>
      <p:cxnSp>
        <p:nvCxnSpPr>
          <p:cNvPr id="6" name="Straight Arrow Connector 8"/>
          <p:cNvCxnSpPr>
            <a:cxnSpLocks noChangeShapeType="1"/>
          </p:cNvCxnSpPr>
          <p:nvPr/>
        </p:nvCxnSpPr>
        <p:spPr bwMode="auto">
          <a:xfrm>
            <a:off x="3276600" y="5334000"/>
            <a:ext cx="914400" cy="457200"/>
          </a:xfrm>
          <a:prstGeom prst="straightConnector1">
            <a:avLst/>
          </a:prstGeom>
          <a:noFill/>
          <a:ln w="9525" algn="ctr">
            <a:solidFill>
              <a:schemeClr val="tx1"/>
            </a:solidFill>
            <a:round/>
            <a:headEnd type="triangle" w="med" len="med"/>
            <a:tailEnd/>
          </a:ln>
        </p:spPr>
      </p:cxnSp>
      <p:sp>
        <p:nvSpPr>
          <p:cNvPr id="7" name="TextBox 9"/>
          <p:cNvSpPr txBox="1">
            <a:spLocks noChangeArrowheads="1"/>
          </p:cNvSpPr>
          <p:nvPr/>
        </p:nvSpPr>
        <p:spPr bwMode="auto">
          <a:xfrm>
            <a:off x="4191000" y="5562600"/>
            <a:ext cx="2209800" cy="369332"/>
          </a:xfrm>
          <a:prstGeom prst="rect">
            <a:avLst/>
          </a:prstGeom>
          <a:noFill/>
          <a:ln w="9525">
            <a:noFill/>
            <a:miter lim="800000"/>
            <a:headEnd/>
            <a:tailEnd/>
          </a:ln>
        </p:spPr>
        <p:txBody>
          <a:bodyPr>
            <a:spAutoFit/>
          </a:bodyPr>
          <a:lstStyle/>
          <a:p>
            <a:r>
              <a:rPr lang="en-US" dirty="0"/>
              <a:t>For wireless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Random Access</a:t>
            </a:r>
            <a:endParaRPr lang="en-IN" b="0" dirty="0"/>
          </a:p>
        </p:txBody>
      </p:sp>
      <p:sp>
        <p:nvSpPr>
          <p:cNvPr id="3" name="Content Placeholder 2"/>
          <p:cNvSpPr>
            <a:spLocks noGrp="1"/>
          </p:cNvSpPr>
          <p:nvPr>
            <p:ph idx="1"/>
          </p:nvPr>
        </p:nvSpPr>
        <p:spPr>
          <a:xfrm>
            <a:off x="198303" y="1219201"/>
            <a:ext cx="8780444" cy="5181600"/>
          </a:xfrm>
        </p:spPr>
        <p:txBody>
          <a:bodyPr>
            <a:normAutofit/>
          </a:bodyPr>
          <a:lstStyle/>
          <a:p>
            <a:pPr>
              <a:lnSpc>
                <a:spcPct val="80000"/>
              </a:lnSpc>
            </a:pPr>
            <a:r>
              <a:rPr lang="en-US" sz="3200" dirty="0">
                <a:latin typeface="Times New Roman" pitchFamily="18" charset="0"/>
                <a:cs typeface="Times New Roman" pitchFamily="18" charset="0"/>
              </a:rPr>
              <a:t>Random Access (or contention) Protocols: </a:t>
            </a:r>
          </a:p>
          <a:p>
            <a:pPr lvl="1">
              <a:lnSpc>
                <a:spcPct val="80000"/>
              </a:lnSpc>
            </a:pPr>
            <a:r>
              <a:rPr lang="en-US" sz="2800" dirty="0">
                <a:latin typeface="Times New Roman" pitchFamily="18" charset="0"/>
                <a:cs typeface="Times New Roman" pitchFamily="18" charset="0"/>
              </a:rPr>
              <a:t>No station is superior to another station and none is assigned the control over another</a:t>
            </a:r>
          </a:p>
          <a:p>
            <a:pPr lvl="1">
              <a:lnSpc>
                <a:spcPct val="80000"/>
              </a:lnSpc>
            </a:pPr>
            <a:r>
              <a:rPr lang="en-US" sz="2800" dirty="0">
                <a:latin typeface="Times New Roman" pitchFamily="18" charset="0"/>
                <a:cs typeface="Times New Roman" pitchFamily="18" charset="0"/>
              </a:rPr>
              <a:t>A station with a frame to be transmitted can use the link directly based on a procedure defined by the protocol to make a decision on whether or not to send. </a:t>
            </a:r>
          </a:p>
          <a:p>
            <a:pPr>
              <a:lnSpc>
                <a:spcPct val="80000"/>
              </a:lnSpc>
            </a:pPr>
            <a:r>
              <a:rPr lang="en-US" sz="3200" dirty="0">
                <a:latin typeface="Times New Roman" pitchFamily="18" charset="0"/>
                <a:cs typeface="Times New Roman" pitchFamily="18" charset="0"/>
              </a:rPr>
              <a:t>Two features</a:t>
            </a:r>
          </a:p>
          <a:p>
            <a:pPr lvl="1"/>
            <a:r>
              <a:rPr lang="en-IN" sz="2800" dirty="0">
                <a:latin typeface="Times New Roman" pitchFamily="18" charset="0"/>
                <a:cs typeface="Times New Roman" pitchFamily="18" charset="0"/>
              </a:rPr>
              <a:t>No scheduled time for a station to transmit - Random Transmission</a:t>
            </a:r>
          </a:p>
          <a:p>
            <a:pPr lvl="1"/>
            <a:r>
              <a:rPr lang="en-IN" sz="2800" dirty="0">
                <a:latin typeface="Times New Roman" pitchFamily="18" charset="0"/>
                <a:cs typeface="Times New Roman" pitchFamily="18" charset="0"/>
              </a:rPr>
              <a:t>No rules specify which station should send next</a:t>
            </a:r>
          </a:p>
          <a:p>
            <a:pPr lvl="2"/>
            <a:r>
              <a:rPr lang="en-IN" sz="2800" dirty="0">
                <a:latin typeface="Times New Roman" pitchFamily="18" charset="0"/>
                <a:cs typeface="Times New Roman" pitchFamily="18" charset="0"/>
              </a:rPr>
              <a:t>Stations compete with one another to access the medium - contention methods</a:t>
            </a:r>
          </a:p>
          <a:p>
            <a:pPr lvl="1">
              <a:lnSpc>
                <a:spcPct val="80000"/>
              </a:lnSpc>
              <a:buNone/>
            </a:pPr>
            <a:endParaRPr lang="en-US" sz="1400" dirty="0">
              <a:latin typeface="Times New Roman" pitchFamily="18" charset="0"/>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0" dirty="0"/>
              <a:t>Evolution of random-access methods </a:t>
            </a:r>
          </a:p>
        </p:txBody>
      </p:sp>
      <p:sp>
        <p:nvSpPr>
          <p:cNvPr id="3" name="Content Placeholder 2"/>
          <p:cNvSpPr>
            <a:spLocks noGrp="1"/>
          </p:cNvSpPr>
          <p:nvPr>
            <p:ph idx="1"/>
          </p:nvPr>
        </p:nvSpPr>
        <p:spPr>
          <a:xfrm>
            <a:off x="198303" y="1345139"/>
            <a:ext cx="8780444" cy="4979461"/>
          </a:xfrm>
        </p:spPr>
        <p:txBody>
          <a:bodyPr>
            <a:normAutofit/>
          </a:bodyPr>
          <a:lstStyle/>
          <a:p>
            <a:r>
              <a:rPr lang="en-IN" dirty="0"/>
              <a:t>ALOHA -used a very simple procedure called multiple access (MA)</a:t>
            </a:r>
          </a:p>
          <a:p>
            <a:pPr lvl="1"/>
            <a:r>
              <a:rPr lang="en-IN" dirty="0"/>
              <a:t>Pure ALOHA - each station sends a frame whenever it has a frame to send </a:t>
            </a:r>
          </a:p>
          <a:p>
            <a:pPr lvl="1"/>
            <a:r>
              <a:rPr lang="en-IN" dirty="0"/>
              <a:t>Slotted ALOHA - divide the time into slots and force the station to send only at the beginning of the time slot</a:t>
            </a:r>
          </a:p>
          <a:p>
            <a:r>
              <a:rPr lang="en-IN" dirty="0"/>
              <a:t>Carrier sense multiple access (CSMA) - improved ALOHA </a:t>
            </a:r>
          </a:p>
          <a:p>
            <a:pPr lvl="1"/>
            <a:r>
              <a:rPr lang="en-IN" dirty="0"/>
              <a:t>forces the station to sense the medium before transmitting</a:t>
            </a:r>
          </a:p>
          <a:p>
            <a:pPr lvl="1"/>
            <a:r>
              <a:rPr lang="en-IN" dirty="0"/>
              <a:t>Two parallel evolved methods</a:t>
            </a:r>
          </a:p>
          <a:p>
            <a:pPr lvl="2"/>
            <a:r>
              <a:rPr lang="en-IN" dirty="0"/>
              <a:t>carrier sense multiple access with collision detection (CSMA/CD)</a:t>
            </a:r>
          </a:p>
          <a:p>
            <a:pPr lvl="3"/>
            <a:r>
              <a:rPr lang="en-IN" dirty="0"/>
              <a:t>tells the station what to do when a collision is detected</a:t>
            </a:r>
          </a:p>
          <a:p>
            <a:pPr lvl="2"/>
            <a:r>
              <a:rPr lang="en-IN" dirty="0"/>
              <a:t>carrier sense multiple access with collision avoidance (CSMA/CA)</a:t>
            </a:r>
          </a:p>
          <a:p>
            <a:pPr lvl="3"/>
            <a:r>
              <a:rPr lang="en-IN" dirty="0"/>
              <a:t>tries to avoid the collision</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b="0" dirty="0">
                <a:effectLst/>
              </a:rPr>
              <a:t>Carrier sense multiple access (CSMA)</a:t>
            </a:r>
          </a:p>
        </p:txBody>
      </p:sp>
      <p:sp>
        <p:nvSpPr>
          <p:cNvPr id="3" name="Content Placeholder 2"/>
          <p:cNvSpPr>
            <a:spLocks noGrp="1"/>
          </p:cNvSpPr>
          <p:nvPr>
            <p:ph idx="1"/>
          </p:nvPr>
        </p:nvSpPr>
        <p:spPr/>
        <p:txBody>
          <a:bodyPr>
            <a:normAutofit/>
          </a:bodyPr>
          <a:lstStyle/>
          <a:p>
            <a:r>
              <a:rPr lang="en-IN" dirty="0"/>
              <a:t>Minimize the chance of collision cannot eliminate it</a:t>
            </a:r>
          </a:p>
          <a:p>
            <a:pPr lvl="1"/>
            <a:r>
              <a:rPr lang="en-IN" dirty="0"/>
              <a:t>increase the performance</a:t>
            </a:r>
          </a:p>
          <a:p>
            <a:r>
              <a:rPr lang="en-IN" dirty="0"/>
              <a:t>How to minimize chance of collision?</a:t>
            </a:r>
          </a:p>
          <a:p>
            <a:pPr lvl="1"/>
            <a:r>
              <a:rPr lang="en-IN" dirty="0"/>
              <a:t>A station should sense the medium before trying to use it (space and time model )</a:t>
            </a:r>
          </a:p>
          <a:p>
            <a:pPr lvl="2"/>
            <a:r>
              <a:rPr lang="en-IN" dirty="0"/>
              <a:t>Each station first listen to the medium (or check the state of the medium) before sending</a:t>
            </a:r>
          </a:p>
          <a:p>
            <a:pPr lvl="3"/>
            <a:r>
              <a:rPr lang="en-IN" dirty="0"/>
              <a:t>Principle “sense before transmit” or “listen before talk”</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CSMA - space and time model </a:t>
            </a:r>
          </a:p>
        </p:txBody>
      </p:sp>
      <p:sp>
        <p:nvSpPr>
          <p:cNvPr id="3" name="Content Placeholder 2"/>
          <p:cNvSpPr>
            <a:spLocks noGrp="1"/>
          </p:cNvSpPr>
          <p:nvPr>
            <p:ph idx="1"/>
          </p:nvPr>
        </p:nvSpPr>
        <p:spPr/>
        <p:txBody>
          <a:bodyPr>
            <a:normAutofit/>
          </a:bodyPr>
          <a:lstStyle/>
          <a:p>
            <a:r>
              <a:rPr lang="en-IN" dirty="0"/>
              <a:t>Stations are connected to a shared channel</a:t>
            </a:r>
          </a:p>
          <a:p>
            <a:r>
              <a:rPr lang="en-IN" dirty="0"/>
              <a:t>The possibility of collision still exists because of propagation delay</a:t>
            </a:r>
          </a:p>
          <a:p>
            <a:pPr lvl="1"/>
            <a:r>
              <a:rPr lang="en-IN" dirty="0"/>
              <a:t>when a station sends a frame, it still takes time (although very short) for the first bit to reach every station and for every station to sense it</a:t>
            </a:r>
          </a:p>
          <a:p>
            <a:pPr lvl="2"/>
            <a:r>
              <a:rPr lang="en-IN" dirty="0"/>
              <a:t>a station may sense the medium and find it idle, only because the first bit sent by another station has not yet been received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CSMA - space and time model </a:t>
            </a:r>
          </a:p>
        </p:txBody>
      </p:sp>
      <p:pic>
        <p:nvPicPr>
          <p:cNvPr id="4" name="Picture 7"/>
          <p:cNvPicPr>
            <a:picLocks noChangeAspect="1" noChangeArrowheads="1"/>
          </p:cNvPicPr>
          <p:nvPr/>
        </p:nvPicPr>
        <p:blipFill>
          <a:blip r:embed="rId3"/>
          <a:srcRect/>
          <a:stretch>
            <a:fillRect/>
          </a:stretch>
        </p:blipFill>
        <p:spPr bwMode="auto">
          <a:xfrm>
            <a:off x="349250" y="1982782"/>
            <a:ext cx="6737350" cy="4341818"/>
          </a:xfrm>
          <a:prstGeom prst="rect">
            <a:avLst/>
          </a:prstGeom>
          <a:noFill/>
          <a:ln w="9525">
            <a:noFill/>
            <a:miter lim="800000"/>
            <a:headEnd/>
            <a:tailEnd/>
          </a:ln>
          <a:effectLst/>
        </p:spPr>
      </p:pic>
      <p:sp>
        <p:nvSpPr>
          <p:cNvPr id="6" name="Rectangle 5"/>
          <p:cNvSpPr/>
          <p:nvPr/>
        </p:nvSpPr>
        <p:spPr>
          <a:xfrm>
            <a:off x="1219200" y="1143000"/>
            <a:ext cx="2438400" cy="923330"/>
          </a:xfrm>
          <a:prstGeom prst="rect">
            <a:avLst/>
          </a:prstGeom>
        </p:spPr>
        <p:txBody>
          <a:bodyPr wrap="square">
            <a:spAutoFit/>
          </a:bodyPr>
          <a:lstStyle/>
          <a:p>
            <a:r>
              <a:rPr lang="en-IN" i="1" dirty="0"/>
              <a:t>station B senses the medium and finds it idle, so it sends a frame</a:t>
            </a:r>
            <a:endParaRPr lang="en-IN" dirty="0"/>
          </a:p>
        </p:txBody>
      </p:sp>
      <p:sp>
        <p:nvSpPr>
          <p:cNvPr id="7" name="Rectangle 6"/>
          <p:cNvSpPr/>
          <p:nvPr/>
        </p:nvSpPr>
        <p:spPr>
          <a:xfrm>
            <a:off x="5029200" y="1134070"/>
            <a:ext cx="4114800" cy="923330"/>
          </a:xfrm>
          <a:prstGeom prst="rect">
            <a:avLst/>
          </a:prstGeom>
        </p:spPr>
        <p:txBody>
          <a:bodyPr wrap="square">
            <a:spAutoFit/>
          </a:bodyPr>
          <a:lstStyle/>
          <a:p>
            <a:r>
              <a:rPr lang="en-IN" i="1" dirty="0"/>
              <a:t>station C senses the medium and finds it idle as the </a:t>
            </a:r>
            <a:r>
              <a:rPr lang="en-IN" dirty="0"/>
              <a:t>first bits from station B have not reached station C</a:t>
            </a:r>
            <a:r>
              <a:rPr lang="en-IN" i="1" dirty="0"/>
              <a:t>, so it sends a frame</a:t>
            </a:r>
            <a:endParaRPr lang="en-IN" dirty="0"/>
          </a:p>
        </p:txBody>
      </p:sp>
      <p:sp>
        <p:nvSpPr>
          <p:cNvPr id="8" name="Rectangle 7"/>
          <p:cNvSpPr/>
          <p:nvPr/>
        </p:nvSpPr>
        <p:spPr>
          <a:xfrm>
            <a:off x="6934200" y="3962400"/>
            <a:ext cx="1828800" cy="1200329"/>
          </a:xfrm>
          <a:prstGeom prst="rect">
            <a:avLst/>
          </a:prstGeom>
        </p:spPr>
        <p:txBody>
          <a:bodyPr wrap="square">
            <a:spAutoFit/>
          </a:bodyPr>
          <a:lstStyle/>
          <a:p>
            <a:r>
              <a:rPr lang="en-IN" dirty="0"/>
              <a:t>two signals collide and both frames are destroyed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to Flag Problem </a:t>
            </a:r>
          </a:p>
        </p:txBody>
      </p:sp>
      <p:sp>
        <p:nvSpPr>
          <p:cNvPr id="3" name="Content Placeholder 2"/>
          <p:cNvSpPr>
            <a:spLocks noGrp="1"/>
          </p:cNvSpPr>
          <p:nvPr>
            <p:ph idx="1"/>
          </p:nvPr>
        </p:nvSpPr>
        <p:spPr/>
        <p:txBody>
          <a:bodyPr>
            <a:normAutofit fontScale="92500" lnSpcReduction="10000"/>
          </a:bodyPr>
          <a:lstStyle/>
          <a:p>
            <a:r>
              <a:rPr lang="en-US" dirty="0"/>
              <a:t>Add a byte-stuffing strategy to character-oriented framing</a:t>
            </a:r>
          </a:p>
          <a:p>
            <a:r>
              <a:rPr lang="en-US" dirty="0"/>
              <a:t>In </a:t>
            </a:r>
            <a:r>
              <a:rPr lang="en-US" b="1" dirty="0"/>
              <a:t>byte stuffing (or character stuffing), a special </a:t>
            </a:r>
            <a:r>
              <a:rPr lang="en-US" dirty="0"/>
              <a:t>byte is added to the data section of the frame when there is a character with the same pattern as the flag</a:t>
            </a:r>
          </a:p>
          <a:p>
            <a:r>
              <a:rPr lang="en-US" dirty="0"/>
              <a:t>The data section is stuffed with an extra byte</a:t>
            </a:r>
          </a:p>
          <a:p>
            <a:pPr lvl="1"/>
            <a:r>
              <a:rPr lang="en-US" dirty="0"/>
              <a:t>called the </a:t>
            </a:r>
            <a:r>
              <a:rPr lang="en-US" i="1" dirty="0"/>
              <a:t>escape character (ESC) and has a predefined bit pattern</a:t>
            </a:r>
          </a:p>
          <a:p>
            <a:r>
              <a:rPr lang="en-US" i="1" dirty="0"/>
              <a:t>Whenever the </a:t>
            </a:r>
            <a:r>
              <a:rPr lang="en-US" dirty="0"/>
              <a:t>receiver encounters the ESC character, it removes it from the data section and treats the next character as data, not as a delimiting flag</a:t>
            </a:r>
          </a:p>
          <a:p>
            <a:r>
              <a:rPr lang="en-US" dirty="0"/>
              <a:t>If the escape character is part of the text, an extra one is added to show that the second one is part of the text</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 - vulnerable time </a:t>
            </a:r>
          </a:p>
        </p:txBody>
      </p:sp>
      <p:sp>
        <p:nvSpPr>
          <p:cNvPr id="3" name="Content Placeholder 2"/>
          <p:cNvSpPr>
            <a:spLocks noGrp="1"/>
          </p:cNvSpPr>
          <p:nvPr>
            <p:ph idx="1"/>
          </p:nvPr>
        </p:nvSpPr>
        <p:spPr/>
        <p:txBody>
          <a:bodyPr>
            <a:normAutofit/>
          </a:bodyPr>
          <a:lstStyle/>
          <a:p>
            <a:r>
              <a:rPr lang="en-IN" i="1" dirty="0"/>
              <a:t>Vulnerable time = </a:t>
            </a:r>
            <a:r>
              <a:rPr lang="en-IN" b="1" i="1" dirty="0"/>
              <a:t>propagation time </a:t>
            </a:r>
            <a:r>
              <a:rPr lang="en-IN" b="1" i="1" dirty="0" err="1"/>
              <a:t>T</a:t>
            </a:r>
            <a:r>
              <a:rPr lang="en-IN" b="1" i="1" baseline="-25000" dirty="0" err="1"/>
              <a:t>p</a:t>
            </a:r>
            <a:endParaRPr lang="en-IN" b="1" i="1" baseline="-25000" dirty="0"/>
          </a:p>
          <a:p>
            <a:pPr lvl="1"/>
            <a:r>
              <a:rPr lang="en-IN" b="1" i="1" dirty="0" err="1"/>
              <a:t>T</a:t>
            </a:r>
            <a:r>
              <a:rPr lang="en-IN" b="1" i="1" baseline="-25000" dirty="0" err="1"/>
              <a:t>p</a:t>
            </a:r>
            <a:r>
              <a:rPr lang="en-IN" b="1" i="1" dirty="0"/>
              <a:t> </a:t>
            </a:r>
            <a:r>
              <a:rPr lang="en-IN" dirty="0"/>
              <a:t>is time needed for a signal to propagate from one end of the medium to the other</a:t>
            </a:r>
          </a:p>
          <a:p>
            <a:pPr lvl="1"/>
            <a:r>
              <a:rPr lang="en-IN" dirty="0"/>
              <a:t>When a station sends a frame and any other station tries to send a frame during this time, a collision will result</a:t>
            </a:r>
          </a:p>
          <a:p>
            <a:pPr lvl="2"/>
            <a:r>
              <a:rPr lang="en-IN" dirty="0"/>
              <a:t>If the first bit of the frame reaches the end of the medium, every station will already have heard the bit and will refrain from sending</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 - vulnerable time </a:t>
            </a:r>
          </a:p>
        </p:txBody>
      </p:sp>
      <p:sp>
        <p:nvSpPr>
          <p:cNvPr id="3" name="Content Placeholder 2"/>
          <p:cNvSpPr>
            <a:spLocks noGrp="1"/>
          </p:cNvSpPr>
          <p:nvPr>
            <p:ph idx="1"/>
          </p:nvPr>
        </p:nvSpPr>
        <p:spPr/>
        <p:txBody>
          <a:bodyPr/>
          <a:lstStyle/>
          <a:p>
            <a:r>
              <a:rPr lang="en-IN" dirty="0"/>
              <a:t>leftmost station, A, sends a frame at time t1, which reaches the rightmost station, D, at time t1 + </a:t>
            </a:r>
            <a:r>
              <a:rPr lang="en-IN" dirty="0" err="1"/>
              <a:t>T</a:t>
            </a:r>
            <a:r>
              <a:rPr lang="en-IN" baseline="-25000" dirty="0" err="1"/>
              <a:t>p</a:t>
            </a:r>
            <a:endParaRPr lang="en-IN" baseline="-25000" dirty="0"/>
          </a:p>
          <a:p>
            <a:r>
              <a:rPr lang="en-IN" dirty="0"/>
              <a:t>The gray area shows the vulnerable area in time and space.</a:t>
            </a:r>
          </a:p>
          <a:p>
            <a:endParaRPr lang="en-IN" dirty="0"/>
          </a:p>
        </p:txBody>
      </p:sp>
      <p:pic>
        <p:nvPicPr>
          <p:cNvPr id="1026" name="Picture 2"/>
          <p:cNvPicPr>
            <a:picLocks noChangeAspect="1" noChangeArrowheads="1"/>
          </p:cNvPicPr>
          <p:nvPr/>
        </p:nvPicPr>
        <p:blipFill>
          <a:blip r:embed="rId2"/>
          <a:srcRect/>
          <a:stretch>
            <a:fillRect/>
          </a:stretch>
        </p:blipFill>
        <p:spPr bwMode="auto">
          <a:xfrm>
            <a:off x="76200" y="3124200"/>
            <a:ext cx="8838491" cy="2819400"/>
          </a:xfrm>
          <a:prstGeom prst="rect">
            <a:avLst/>
          </a:prstGeom>
          <a:noFill/>
          <a:ln w="9525">
            <a:noFill/>
            <a:miter lim="800000"/>
            <a:headEnd/>
            <a:tailEnd/>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CSMA - Persistence Methods</a:t>
            </a:r>
          </a:p>
        </p:txBody>
      </p:sp>
      <p:sp>
        <p:nvSpPr>
          <p:cNvPr id="3" name="Content Placeholder 2"/>
          <p:cNvSpPr>
            <a:spLocks noGrp="1"/>
          </p:cNvSpPr>
          <p:nvPr>
            <p:ph idx="1"/>
          </p:nvPr>
        </p:nvSpPr>
        <p:spPr/>
        <p:txBody>
          <a:bodyPr/>
          <a:lstStyle/>
          <a:p>
            <a:r>
              <a:rPr lang="en-IN" dirty="0"/>
              <a:t>What should a station do if the channel is busy?</a:t>
            </a:r>
          </a:p>
          <a:p>
            <a:r>
              <a:rPr lang="en-IN" dirty="0"/>
              <a:t>What should a station do if the channel is idle? </a:t>
            </a:r>
          </a:p>
          <a:p>
            <a:r>
              <a:rPr lang="en-IN" dirty="0"/>
              <a:t>Three methods have been devised to answer these questions: </a:t>
            </a:r>
          </a:p>
          <a:p>
            <a:pPr lvl="1"/>
            <a:r>
              <a:rPr lang="en-IN" sz="2800" dirty="0"/>
              <a:t>1-persistent method</a:t>
            </a:r>
          </a:p>
          <a:p>
            <a:pPr lvl="1"/>
            <a:r>
              <a:rPr lang="en-IN" sz="2800" dirty="0" err="1"/>
              <a:t>nonpersistent</a:t>
            </a:r>
            <a:r>
              <a:rPr lang="en-IN" sz="2800" dirty="0"/>
              <a:t> method</a:t>
            </a:r>
          </a:p>
          <a:p>
            <a:pPr lvl="1"/>
            <a:r>
              <a:rPr lang="en-IN" sz="2800" i="1" dirty="0"/>
              <a:t>p-persistent method</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0" dirty="0"/>
              <a:t>CSMA - </a:t>
            </a:r>
            <a:r>
              <a:rPr lang="en-IN" i="1" dirty="0"/>
              <a:t>1-Persistent</a:t>
            </a:r>
            <a:endParaRPr lang="en-IN" dirty="0"/>
          </a:p>
        </p:txBody>
      </p:sp>
      <p:sp>
        <p:nvSpPr>
          <p:cNvPr id="3" name="Content Placeholder 2"/>
          <p:cNvSpPr>
            <a:spLocks noGrp="1"/>
          </p:cNvSpPr>
          <p:nvPr>
            <p:ph idx="1"/>
          </p:nvPr>
        </p:nvSpPr>
        <p:spPr/>
        <p:txBody>
          <a:bodyPr/>
          <a:lstStyle/>
          <a:p>
            <a:r>
              <a:rPr lang="en-IN" i="1" dirty="0"/>
              <a:t>Simple and straightforward</a:t>
            </a:r>
          </a:p>
          <a:p>
            <a:r>
              <a:rPr lang="en-IN" i="1" dirty="0"/>
              <a:t>After the station </a:t>
            </a:r>
            <a:r>
              <a:rPr lang="en-IN" dirty="0"/>
              <a:t>finds the line idle, it sends its frame immediately (with probability 1)</a:t>
            </a:r>
          </a:p>
          <a:p>
            <a:pPr lvl="1"/>
            <a:r>
              <a:rPr lang="en-IN" dirty="0"/>
              <a:t>highest chance of collision because two or more stations may find the line idle and send their frames immediately</a:t>
            </a:r>
          </a:p>
          <a:p>
            <a:r>
              <a:rPr lang="en-IN" dirty="0"/>
              <a:t>Figure shows </a:t>
            </a:r>
            <a:r>
              <a:rPr lang="en-IN" dirty="0" err="1"/>
              <a:t>behavior</a:t>
            </a:r>
            <a:r>
              <a:rPr lang="en-IN" dirty="0"/>
              <a:t> when a station finds a channel busy</a:t>
            </a:r>
          </a:p>
          <a:p>
            <a:pPr lvl="1"/>
            <a:endParaRPr lang="en-IN" dirty="0"/>
          </a:p>
        </p:txBody>
      </p:sp>
      <p:pic>
        <p:nvPicPr>
          <p:cNvPr id="2050" name="Picture 2"/>
          <p:cNvPicPr>
            <a:picLocks noChangeAspect="1" noChangeArrowheads="1"/>
          </p:cNvPicPr>
          <p:nvPr/>
        </p:nvPicPr>
        <p:blipFill>
          <a:blip r:embed="rId2"/>
          <a:srcRect/>
          <a:stretch>
            <a:fillRect/>
          </a:stretch>
        </p:blipFill>
        <p:spPr bwMode="auto">
          <a:xfrm>
            <a:off x="304800" y="4191000"/>
            <a:ext cx="4137454" cy="1600200"/>
          </a:xfrm>
          <a:prstGeom prst="rect">
            <a:avLst/>
          </a:prstGeom>
          <a:noFill/>
          <a:ln w="9525">
            <a:noFill/>
            <a:miter lim="800000"/>
            <a:headEnd/>
            <a:tailEnd/>
          </a:ln>
        </p:spPr>
      </p:pic>
      <p:pic>
        <p:nvPicPr>
          <p:cNvPr id="2051" name="Picture 3"/>
          <p:cNvPicPr>
            <a:picLocks noChangeAspect="1" noChangeArrowheads="1"/>
          </p:cNvPicPr>
          <p:nvPr/>
        </p:nvPicPr>
        <p:blipFill>
          <a:blip r:embed="rId3"/>
          <a:srcRect/>
          <a:stretch>
            <a:fillRect/>
          </a:stretch>
        </p:blipFill>
        <p:spPr bwMode="auto">
          <a:xfrm>
            <a:off x="4953000" y="4038600"/>
            <a:ext cx="3048000" cy="2227385"/>
          </a:xfrm>
          <a:prstGeom prst="rect">
            <a:avLst/>
          </a:prstGeom>
          <a:noFill/>
          <a:ln w="9525">
            <a:noFill/>
            <a:miter lim="800000"/>
            <a:headEnd/>
            <a:tailEnd/>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 - </a:t>
            </a:r>
            <a:r>
              <a:rPr lang="en-IN" dirty="0" err="1"/>
              <a:t>Nonpersistent</a:t>
            </a:r>
            <a:endParaRPr lang="en-IN" dirty="0"/>
          </a:p>
        </p:txBody>
      </p:sp>
      <p:sp>
        <p:nvSpPr>
          <p:cNvPr id="3" name="Content Placeholder 2"/>
          <p:cNvSpPr>
            <a:spLocks noGrp="1"/>
          </p:cNvSpPr>
          <p:nvPr>
            <p:ph idx="1"/>
          </p:nvPr>
        </p:nvSpPr>
        <p:spPr>
          <a:xfrm>
            <a:off x="198303" y="1345139"/>
            <a:ext cx="8780444" cy="3303061"/>
          </a:xfrm>
        </p:spPr>
        <p:txBody>
          <a:bodyPr>
            <a:normAutofit fontScale="92500" lnSpcReduction="20000"/>
          </a:bodyPr>
          <a:lstStyle/>
          <a:p>
            <a:r>
              <a:rPr lang="en-IN" dirty="0"/>
              <a:t>If a station that has a frame to send senses the line and the line is idle, it sends immediately</a:t>
            </a:r>
          </a:p>
          <a:p>
            <a:r>
              <a:rPr lang="en-IN" dirty="0"/>
              <a:t>If the line is not idle, it waits a random amount of time and then senses the line again</a:t>
            </a:r>
          </a:p>
          <a:p>
            <a:r>
              <a:rPr lang="en-IN" dirty="0"/>
              <a:t>Reduced the chance of collision because it is unlikely that two or more stations will wait the same amount of time and retry to send simultaneously</a:t>
            </a:r>
          </a:p>
          <a:p>
            <a:r>
              <a:rPr lang="en-IN" dirty="0"/>
              <a:t>Reduces the efficiency of the network because the medium remains idle when there may be stations with frames to send</a:t>
            </a:r>
          </a:p>
        </p:txBody>
      </p:sp>
      <p:pic>
        <p:nvPicPr>
          <p:cNvPr id="3074" name="Picture 2"/>
          <p:cNvPicPr>
            <a:picLocks noChangeAspect="1" noChangeArrowheads="1"/>
          </p:cNvPicPr>
          <p:nvPr/>
        </p:nvPicPr>
        <p:blipFill>
          <a:blip r:embed="rId2"/>
          <a:srcRect/>
          <a:stretch>
            <a:fillRect/>
          </a:stretch>
        </p:blipFill>
        <p:spPr bwMode="auto">
          <a:xfrm>
            <a:off x="5334000" y="4572000"/>
            <a:ext cx="3286125" cy="1657350"/>
          </a:xfrm>
          <a:prstGeom prst="rect">
            <a:avLst/>
          </a:prstGeom>
          <a:noFill/>
          <a:ln w="9525">
            <a:noFill/>
            <a:miter lim="800000"/>
            <a:headEnd/>
            <a:tailEnd/>
          </a:ln>
        </p:spPr>
      </p:pic>
      <p:pic>
        <p:nvPicPr>
          <p:cNvPr id="3075" name="Picture 3"/>
          <p:cNvPicPr>
            <a:picLocks noChangeAspect="1" noChangeArrowheads="1"/>
          </p:cNvPicPr>
          <p:nvPr/>
        </p:nvPicPr>
        <p:blipFill>
          <a:blip r:embed="rId3"/>
          <a:srcRect/>
          <a:stretch>
            <a:fillRect/>
          </a:stretch>
        </p:blipFill>
        <p:spPr bwMode="auto">
          <a:xfrm>
            <a:off x="990600" y="4953000"/>
            <a:ext cx="3362325" cy="942975"/>
          </a:xfrm>
          <a:prstGeom prst="rect">
            <a:avLst/>
          </a:prstGeom>
          <a:noFill/>
          <a:ln w="9525">
            <a:noFill/>
            <a:miter lim="800000"/>
            <a:headEnd/>
            <a:tailEnd/>
          </a:ln>
        </p:spPr>
      </p:pic>
      <p:sp>
        <p:nvSpPr>
          <p:cNvPr id="6" name="Oval 5"/>
          <p:cNvSpPr/>
          <p:nvPr/>
        </p:nvSpPr>
        <p:spPr>
          <a:xfrm>
            <a:off x="2743200" y="5257800"/>
            <a:ext cx="990600" cy="838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0"/>
          </p:cNvCxnSpPr>
          <p:nvPr/>
        </p:nvCxnSpPr>
        <p:spPr>
          <a:xfrm rot="16200000" flipH="1">
            <a:off x="2609850" y="4629150"/>
            <a:ext cx="91440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CSMA - p</a:t>
            </a:r>
            <a:r>
              <a:rPr lang="en-IN" i="1" dirty="0"/>
              <a:t>-Persistent</a:t>
            </a:r>
            <a:endParaRPr lang="en-IN" dirty="0"/>
          </a:p>
        </p:txBody>
      </p:sp>
      <p:sp>
        <p:nvSpPr>
          <p:cNvPr id="3" name="Content Placeholder 2"/>
          <p:cNvSpPr>
            <a:spLocks noGrp="1"/>
          </p:cNvSpPr>
          <p:nvPr>
            <p:ph idx="1"/>
          </p:nvPr>
        </p:nvSpPr>
        <p:spPr/>
        <p:txBody>
          <a:bodyPr>
            <a:normAutofit fontScale="85000" lnSpcReduction="20000"/>
          </a:bodyPr>
          <a:lstStyle/>
          <a:p>
            <a:r>
              <a:rPr lang="en-IN" dirty="0"/>
              <a:t>Used if the channel has time slots with a slot duration equal to or greater than the maximum propagation time</a:t>
            </a:r>
          </a:p>
          <a:p>
            <a:r>
              <a:rPr lang="en-IN" dirty="0"/>
              <a:t>Combines the advantages of 1-persistent method and </a:t>
            </a:r>
            <a:r>
              <a:rPr lang="en-IN" dirty="0" err="1"/>
              <a:t>nonpersistent</a:t>
            </a:r>
            <a:r>
              <a:rPr lang="en-IN" dirty="0"/>
              <a:t> method</a:t>
            </a:r>
          </a:p>
          <a:p>
            <a:r>
              <a:rPr lang="en-IN" dirty="0"/>
              <a:t>Reduces the chance of collision and improves efficiency</a:t>
            </a:r>
          </a:p>
          <a:p>
            <a:r>
              <a:rPr lang="en-IN" dirty="0"/>
              <a:t>After the station finds the line idle it follows these steps:</a:t>
            </a:r>
          </a:p>
          <a:p>
            <a:pPr>
              <a:buNone/>
            </a:pPr>
            <a:r>
              <a:rPr lang="en-IN" dirty="0"/>
              <a:t>1. With probability p, the station sends its frame</a:t>
            </a:r>
          </a:p>
          <a:p>
            <a:pPr>
              <a:buNone/>
            </a:pPr>
            <a:r>
              <a:rPr lang="en-IN" dirty="0"/>
              <a:t>2. With probability q = 1 − p, the station waits for the beginning of the next time slot and checks the line again</a:t>
            </a:r>
          </a:p>
          <a:p>
            <a:pPr>
              <a:buNone/>
            </a:pPr>
            <a:r>
              <a:rPr lang="en-IN" dirty="0"/>
              <a:t>	a. If the line is idle, it goes to step 1.</a:t>
            </a:r>
          </a:p>
          <a:p>
            <a:pPr>
              <a:buNone/>
            </a:pPr>
            <a:r>
              <a:rPr lang="en-IN" dirty="0"/>
              <a:t>	b. If the line is busy, it acts as though a collision has occurred and uses the </a:t>
            </a:r>
            <a:r>
              <a:rPr lang="en-IN" dirty="0" err="1"/>
              <a:t>backoff</a:t>
            </a:r>
            <a:r>
              <a:rPr lang="en-IN" dirty="0"/>
              <a:t> procedure</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 - p</a:t>
            </a:r>
            <a:r>
              <a:rPr lang="en-IN" i="1" dirty="0"/>
              <a:t>-Persistent</a:t>
            </a:r>
            <a:endParaRPr lang="en-IN" dirty="0"/>
          </a:p>
        </p:txBody>
      </p:sp>
      <p:sp>
        <p:nvSpPr>
          <p:cNvPr id="3" name="Content Placeholder 2"/>
          <p:cNvSpPr>
            <a:spLocks noGrp="1"/>
          </p:cNvSpPr>
          <p:nvPr>
            <p:ph idx="1"/>
          </p:nvPr>
        </p:nvSpPr>
        <p:spPr/>
        <p:txBody>
          <a:bodyPr/>
          <a:lstStyle/>
          <a:p>
            <a:endParaRPr lang="en-IN" dirty="0"/>
          </a:p>
        </p:txBody>
      </p:sp>
      <p:pic>
        <p:nvPicPr>
          <p:cNvPr id="4098" name="Picture 2"/>
          <p:cNvPicPr>
            <a:picLocks noChangeAspect="1" noChangeArrowheads="1"/>
          </p:cNvPicPr>
          <p:nvPr/>
        </p:nvPicPr>
        <p:blipFill>
          <a:blip r:embed="rId2"/>
          <a:srcRect/>
          <a:stretch>
            <a:fillRect/>
          </a:stretch>
        </p:blipFill>
        <p:spPr bwMode="auto">
          <a:xfrm>
            <a:off x="3733800" y="3048000"/>
            <a:ext cx="4609976" cy="3124200"/>
          </a:xfrm>
          <a:prstGeom prst="rect">
            <a:avLst/>
          </a:prstGeom>
          <a:noFill/>
          <a:ln w="9525">
            <a:noFill/>
            <a:miter lim="800000"/>
            <a:headEnd/>
            <a:tailEnd/>
          </a:ln>
        </p:spPr>
      </p:pic>
      <p:pic>
        <p:nvPicPr>
          <p:cNvPr id="4099" name="Picture 3"/>
          <p:cNvPicPr>
            <a:picLocks noChangeAspect="1" noChangeArrowheads="1"/>
          </p:cNvPicPr>
          <p:nvPr/>
        </p:nvPicPr>
        <p:blipFill>
          <a:blip r:embed="rId3"/>
          <a:srcRect/>
          <a:stretch>
            <a:fillRect/>
          </a:stretch>
        </p:blipFill>
        <p:spPr bwMode="auto">
          <a:xfrm>
            <a:off x="304800" y="1447800"/>
            <a:ext cx="6697456" cy="1447800"/>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303" y="228600"/>
            <a:ext cx="8780443" cy="1066800"/>
          </a:xfrm>
        </p:spPr>
        <p:txBody>
          <a:bodyPr>
            <a:noAutofit/>
          </a:bodyPr>
          <a:lstStyle/>
          <a:p>
            <a:r>
              <a:rPr lang="en-IN" sz="4400" b="0" dirty="0"/>
              <a:t>Carrier sense multiple access with collision detection (CSMA/CD)</a:t>
            </a:r>
          </a:p>
        </p:txBody>
      </p:sp>
      <p:sp>
        <p:nvSpPr>
          <p:cNvPr id="3" name="Content Placeholder 2"/>
          <p:cNvSpPr>
            <a:spLocks noGrp="1"/>
          </p:cNvSpPr>
          <p:nvPr>
            <p:ph idx="1"/>
          </p:nvPr>
        </p:nvSpPr>
        <p:spPr/>
        <p:txBody>
          <a:bodyPr>
            <a:normAutofit/>
          </a:bodyPr>
          <a:lstStyle/>
          <a:p>
            <a:r>
              <a:rPr lang="en-IN" dirty="0"/>
              <a:t>The CSMA method does not specify the procedure following a collision</a:t>
            </a:r>
          </a:p>
          <a:p>
            <a:r>
              <a:rPr lang="en-IN" dirty="0"/>
              <a:t>CSMA/CD augments the algorithm to handle the collision</a:t>
            </a:r>
          </a:p>
          <a:p>
            <a:pPr lvl="1"/>
            <a:r>
              <a:rPr lang="en-IN" dirty="0"/>
              <a:t>A station monitors the medium after it sends a frame to see if the transmission was successful</a:t>
            </a:r>
          </a:p>
          <a:p>
            <a:pPr lvl="1"/>
            <a:r>
              <a:rPr lang="en-IN" dirty="0"/>
              <a:t>If so, the station is finished</a:t>
            </a:r>
          </a:p>
          <a:p>
            <a:pPr lvl="1"/>
            <a:r>
              <a:rPr lang="en-IN" dirty="0"/>
              <a:t>If there is a collision, the frame is sent again</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CSMA/CD ...</a:t>
            </a:r>
          </a:p>
        </p:txBody>
      </p:sp>
      <p:sp>
        <p:nvSpPr>
          <p:cNvPr id="3" name="Content Placeholder 2"/>
          <p:cNvSpPr>
            <a:spLocks noGrp="1"/>
          </p:cNvSpPr>
          <p:nvPr>
            <p:ph idx="1"/>
          </p:nvPr>
        </p:nvSpPr>
        <p:spPr/>
        <p:txBody>
          <a:bodyPr/>
          <a:lstStyle/>
          <a:p>
            <a:r>
              <a:rPr lang="en-IN" dirty="0"/>
              <a:t>Look at the first bits transmitted by the two stations involved in the collision</a:t>
            </a:r>
          </a:p>
          <a:p>
            <a:pPr lvl="1"/>
            <a:r>
              <a:rPr lang="en-IN" dirty="0"/>
              <a:t>each station continues to send bits in the frame until it detects the collision</a:t>
            </a:r>
          </a:p>
          <a:p>
            <a:endParaRPr lang="en-IN" dirty="0"/>
          </a:p>
        </p:txBody>
      </p:sp>
      <p:pic>
        <p:nvPicPr>
          <p:cNvPr id="4" name="Picture 7"/>
          <p:cNvPicPr>
            <a:picLocks noChangeAspect="1" noChangeArrowheads="1"/>
          </p:cNvPicPr>
          <p:nvPr/>
        </p:nvPicPr>
        <p:blipFill>
          <a:blip r:embed="rId2"/>
          <a:srcRect/>
          <a:stretch>
            <a:fillRect/>
          </a:stretch>
        </p:blipFill>
        <p:spPr bwMode="auto">
          <a:xfrm>
            <a:off x="0" y="3657600"/>
            <a:ext cx="9058275" cy="2614612"/>
          </a:xfrm>
          <a:prstGeom prst="rect">
            <a:avLst/>
          </a:prstGeom>
          <a:noFill/>
          <a:ln w="9525">
            <a:noFill/>
            <a:miter lim="800000"/>
            <a:headEnd/>
            <a:tailEnd/>
          </a:ln>
          <a:effec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CSMA/CD ...</a:t>
            </a:r>
          </a:p>
        </p:txBody>
      </p:sp>
      <p:sp>
        <p:nvSpPr>
          <p:cNvPr id="3" name="Content Placeholder 2"/>
          <p:cNvSpPr>
            <a:spLocks noGrp="1"/>
          </p:cNvSpPr>
          <p:nvPr>
            <p:ph idx="1"/>
          </p:nvPr>
        </p:nvSpPr>
        <p:spPr/>
        <p:txBody>
          <a:bodyPr>
            <a:normAutofit fontScale="77500" lnSpcReduction="20000"/>
          </a:bodyPr>
          <a:lstStyle/>
          <a:p>
            <a:r>
              <a:rPr lang="en-IN" dirty="0"/>
              <a:t>At time t1, station A has executed its persistence procedure and starts sending the bits of its frame</a:t>
            </a:r>
          </a:p>
          <a:p>
            <a:r>
              <a:rPr lang="en-IN" dirty="0"/>
              <a:t>At time t2, station C has not yet sensed the first bit sent by A</a:t>
            </a:r>
          </a:p>
          <a:p>
            <a:r>
              <a:rPr lang="en-IN" dirty="0"/>
              <a:t>Station C executes its persistence procedure and starts sending the bits in its frame, which propagate both to the left and to the right</a:t>
            </a:r>
          </a:p>
          <a:p>
            <a:r>
              <a:rPr lang="en-IN" dirty="0"/>
              <a:t>The collision occurs sometime after time t2</a:t>
            </a:r>
          </a:p>
          <a:p>
            <a:r>
              <a:rPr lang="en-IN" dirty="0"/>
              <a:t>Station C detects a collision at time t3 when it receives the first bit of A’s frame</a:t>
            </a:r>
          </a:p>
          <a:p>
            <a:r>
              <a:rPr lang="en-IN" dirty="0"/>
              <a:t>Station C immediately (or after a short time, but we assume immediately) aborts transmission</a:t>
            </a:r>
          </a:p>
          <a:p>
            <a:r>
              <a:rPr lang="en-IN" dirty="0"/>
              <a:t>Station A detects collision at time t4 when it receives the first bit of C’s frame - immediately aborts transmission</a:t>
            </a:r>
          </a:p>
          <a:p>
            <a:r>
              <a:rPr lang="en-IN" dirty="0"/>
              <a:t>A transmits for the duration t4 − t1; C transmits for the duration t3 − t2</a:t>
            </a:r>
          </a:p>
        </p:txBody>
      </p:sp>
    </p:spTree>
  </p:cSld>
  <p:clrMapOvr>
    <a:masterClrMapping/>
  </p:clrMapOvr>
</p:sld>
</file>

<file path=ppt/theme/theme1.xml><?xml version="1.0" encoding="utf-8"?>
<a:theme xmlns:a="http://schemas.openxmlformats.org/drawingml/2006/main" name="Retrospect">
  <a:themeElements>
    <a:clrScheme name="Custom 5">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A3CEED"/>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23449</TotalTime>
  <Words>12247</Words>
  <Application>Microsoft Office PowerPoint</Application>
  <PresentationFormat>On-screen Show (4:3)</PresentationFormat>
  <Paragraphs>1030</Paragraphs>
  <Slides>128</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128</vt:i4>
      </vt:variant>
    </vt:vector>
  </HeadingPairs>
  <TitlesOfParts>
    <vt:vector size="137" baseType="lpstr">
      <vt:lpstr>Arial</vt:lpstr>
      <vt:lpstr>Calibri</vt:lpstr>
      <vt:lpstr>Calibri Light</vt:lpstr>
      <vt:lpstr>Consolas</vt:lpstr>
      <vt:lpstr>Symbol</vt:lpstr>
      <vt:lpstr>Tahoma</vt:lpstr>
      <vt:lpstr>Times New Roman</vt:lpstr>
      <vt:lpstr>Wingdings</vt:lpstr>
      <vt:lpstr>Retrospect</vt:lpstr>
      <vt:lpstr>Data Link Control (DLC)</vt:lpstr>
      <vt:lpstr>Summary of Layers</vt:lpstr>
      <vt:lpstr>Data Link Layer - functions </vt:lpstr>
      <vt:lpstr>Data Link Layer Functions </vt:lpstr>
      <vt:lpstr>Framing</vt:lpstr>
      <vt:lpstr>Framing …</vt:lpstr>
      <vt:lpstr>Character-Oriented Framing</vt:lpstr>
      <vt:lpstr>Problem with flag </vt:lpstr>
      <vt:lpstr>Solution to Flag Problem </vt:lpstr>
      <vt:lpstr>Byte stuffing and unstuffing</vt:lpstr>
      <vt:lpstr>Bit-Oriented Framing</vt:lpstr>
      <vt:lpstr>Bit-Oriented Framing</vt:lpstr>
      <vt:lpstr>Bit-Oriented Framing</vt:lpstr>
      <vt:lpstr>Example 1</vt:lpstr>
      <vt:lpstr>Example 2</vt:lpstr>
      <vt:lpstr>Example 3</vt:lpstr>
      <vt:lpstr>Example 4</vt:lpstr>
      <vt:lpstr>Programming Examples</vt:lpstr>
      <vt:lpstr>Error Control</vt:lpstr>
      <vt:lpstr>Error Detection and Correction Issues</vt:lpstr>
      <vt:lpstr>Types of Errors</vt:lpstr>
      <vt:lpstr>Redundancy</vt:lpstr>
      <vt:lpstr>Coding</vt:lpstr>
      <vt:lpstr>Detection versus Correction</vt:lpstr>
      <vt:lpstr>Notes</vt:lpstr>
      <vt:lpstr>XOR Operation</vt:lpstr>
      <vt:lpstr>Block Coding</vt:lpstr>
      <vt:lpstr>How can errors be detected by using block coding?</vt:lpstr>
      <vt:lpstr>Error Detection in Block Coding</vt:lpstr>
      <vt:lpstr>Error-detecting Code Example</vt:lpstr>
      <vt:lpstr>Hamming Distance</vt:lpstr>
      <vt:lpstr>Minimum Hamming Distance</vt:lpstr>
      <vt:lpstr>Detection Capability of Code</vt:lpstr>
      <vt:lpstr>Error-detecting Code Example</vt:lpstr>
      <vt:lpstr>Linear Block Codes</vt:lpstr>
      <vt:lpstr>Minimum Distance for Linear Block Codes</vt:lpstr>
      <vt:lpstr>Common Detection Methods</vt:lpstr>
      <vt:lpstr>Parity Check</vt:lpstr>
      <vt:lpstr>Parity Check Examples</vt:lpstr>
      <vt:lpstr>Example: Parity Check</vt:lpstr>
      <vt:lpstr>Parity-Check: Encoding/Decoding</vt:lpstr>
      <vt:lpstr>Cyclic Codes </vt:lpstr>
      <vt:lpstr>Cyclic Redundancy Check (CRC)</vt:lpstr>
      <vt:lpstr>CRC Encoder/Decoder</vt:lpstr>
      <vt:lpstr>CRC Generator</vt:lpstr>
      <vt:lpstr>Checking CRC</vt:lpstr>
      <vt:lpstr>Cyclic Code Encoder Using Polynomials</vt:lpstr>
      <vt:lpstr>Checksum </vt:lpstr>
      <vt:lpstr>Checksum  ...</vt:lpstr>
      <vt:lpstr>Checksum - simple example</vt:lpstr>
      <vt:lpstr>Checksum - example</vt:lpstr>
      <vt:lpstr>One’s complement arithmetic</vt:lpstr>
      <vt:lpstr>Checksum - example</vt:lpstr>
      <vt:lpstr>Checksum - example</vt:lpstr>
      <vt:lpstr>Checksum - example</vt:lpstr>
      <vt:lpstr>Checksum - example</vt:lpstr>
      <vt:lpstr>Checksum - example</vt:lpstr>
      <vt:lpstr>Point-to-Point Protocol</vt:lpstr>
      <vt:lpstr>PPP Services</vt:lpstr>
      <vt:lpstr>PPP Services</vt:lpstr>
      <vt:lpstr>PPP frame format</vt:lpstr>
      <vt:lpstr>Transition Phases (FSM)</vt:lpstr>
      <vt:lpstr>Transition Phases (FSM) …</vt:lpstr>
      <vt:lpstr>Multiplexing in PPP</vt:lpstr>
      <vt:lpstr>Multiplexing in PPP ...</vt:lpstr>
      <vt:lpstr>Multiplexing in PPP : LCP</vt:lpstr>
      <vt:lpstr>Multiplexing in PPP : LCP ...</vt:lpstr>
      <vt:lpstr>Multiplexing in PPP : LCP ...</vt:lpstr>
      <vt:lpstr>Multiplexing in PPP : LCP ...</vt:lpstr>
      <vt:lpstr>Multiplexing in PPP : AP</vt:lpstr>
      <vt:lpstr>Multiplexing in PPP : AP...</vt:lpstr>
      <vt:lpstr>Multiplexing in PPP : AP...</vt:lpstr>
      <vt:lpstr>Multiplexing in PPP : AP...</vt:lpstr>
      <vt:lpstr>Multiplexing in PPP : AP...</vt:lpstr>
      <vt:lpstr>Multiplexing in PPP : AP...</vt:lpstr>
      <vt:lpstr>Multiplexing in PPP : NCPs</vt:lpstr>
      <vt:lpstr>Multiplexing in PPP : NCPs</vt:lpstr>
      <vt:lpstr>Multiplexing in PPP : NCPs</vt:lpstr>
      <vt:lpstr>Multiplexing in PPP : NCPs</vt:lpstr>
      <vt:lpstr>Multilink PPP</vt:lpstr>
      <vt:lpstr>Multilink PPP</vt:lpstr>
      <vt:lpstr>Data link layer - sublayers</vt:lpstr>
      <vt:lpstr>Multiple Access Control (MAC)</vt:lpstr>
      <vt:lpstr>Taxonomy of multiple-access protocols</vt:lpstr>
      <vt:lpstr>Random Access</vt:lpstr>
      <vt:lpstr>Evolution of random-access methods </vt:lpstr>
      <vt:lpstr>Carrier sense multiple access (CSMA)</vt:lpstr>
      <vt:lpstr>CSMA - space and time model </vt:lpstr>
      <vt:lpstr>CSMA - space and time model </vt:lpstr>
      <vt:lpstr>CSMA - vulnerable time </vt:lpstr>
      <vt:lpstr>CSMA - vulnerable time </vt:lpstr>
      <vt:lpstr>CSMA - Persistence Methods</vt:lpstr>
      <vt:lpstr>CSMA - 1-Persistent</vt:lpstr>
      <vt:lpstr>CSMA - Nonpersistent</vt:lpstr>
      <vt:lpstr>CSMA - p-Persistent</vt:lpstr>
      <vt:lpstr>CSMA - p-Persistent</vt:lpstr>
      <vt:lpstr>Carrier sense multiple access with collision detection (CSMA/CD)</vt:lpstr>
      <vt:lpstr>CSMA/CD ...</vt:lpstr>
      <vt:lpstr>CSMA/CD ...</vt:lpstr>
      <vt:lpstr>CSMA/CD - Collision and abortion </vt:lpstr>
      <vt:lpstr>CSMA/CD  -Minimum Frame Size</vt:lpstr>
      <vt:lpstr>CSMA/CD Example</vt:lpstr>
      <vt:lpstr>Flow diagram for CSMA/CD</vt:lpstr>
      <vt:lpstr>Flow diagram for CSMA/CD</vt:lpstr>
      <vt:lpstr>CSMA/CD - Energy Level</vt:lpstr>
      <vt:lpstr>Carrier sense multiple access with collision avoidance - CSMA/CA</vt:lpstr>
      <vt:lpstr>CSMA/CA- Interframe Space (IFS)</vt:lpstr>
      <vt:lpstr>CSMA/CA - Contention Window</vt:lpstr>
      <vt:lpstr>CSMA/CA - Timing </vt:lpstr>
      <vt:lpstr>CSMA/CA - Acknowledgment</vt:lpstr>
      <vt:lpstr>CSMA/CA -Frame Exchange Time Line</vt:lpstr>
      <vt:lpstr>CSMA/CA -Frame Exchange Time Line</vt:lpstr>
      <vt:lpstr>CSMA/CA - Network Allocation Vector</vt:lpstr>
      <vt:lpstr>CSMA/CA -Collision During Handshaking</vt:lpstr>
      <vt:lpstr>CSMA/CA - Hidden-Station Problem</vt:lpstr>
      <vt:lpstr>Controlled access</vt:lpstr>
      <vt:lpstr>Reservation method </vt:lpstr>
      <vt:lpstr>Reservation access method</vt:lpstr>
      <vt:lpstr>Polling </vt:lpstr>
      <vt:lpstr>Polling ...</vt:lpstr>
      <vt:lpstr>Token Passing</vt:lpstr>
      <vt:lpstr>Token Passing</vt:lpstr>
      <vt:lpstr>Token management </vt:lpstr>
      <vt:lpstr>Logical Ring</vt:lpstr>
      <vt:lpstr>Physical Ring Topology</vt:lpstr>
      <vt:lpstr>Dual Ring Topology </vt:lpstr>
      <vt:lpstr>Bus Ring Topology – Token Bus</vt:lpstr>
      <vt:lpstr>Star Ring Topology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cpj</dc:creator>
  <cp:lastModifiedBy>Soumya Chakravarthy</cp:lastModifiedBy>
  <cp:revision>766</cp:revision>
  <dcterms:created xsi:type="dcterms:W3CDTF">2016-06-19T03:03:20Z</dcterms:created>
  <dcterms:modified xsi:type="dcterms:W3CDTF">2025-05-21T06:57:13Z</dcterms:modified>
</cp:coreProperties>
</file>