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49"/>
  </p:notesMasterIdLst>
  <p:sldIdLst>
    <p:sldId id="798" r:id="rId2"/>
    <p:sldId id="799" r:id="rId3"/>
    <p:sldId id="800" r:id="rId4"/>
    <p:sldId id="801" r:id="rId5"/>
    <p:sldId id="802" r:id="rId6"/>
    <p:sldId id="803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14" r:id="rId18"/>
    <p:sldId id="815" r:id="rId19"/>
    <p:sldId id="816" r:id="rId20"/>
    <p:sldId id="817" r:id="rId21"/>
    <p:sldId id="818" r:id="rId22"/>
    <p:sldId id="819" r:id="rId23"/>
    <p:sldId id="820" r:id="rId24"/>
    <p:sldId id="821" r:id="rId25"/>
    <p:sldId id="822" r:id="rId26"/>
    <p:sldId id="823" r:id="rId27"/>
    <p:sldId id="832" r:id="rId28"/>
    <p:sldId id="836" r:id="rId29"/>
    <p:sldId id="837" r:id="rId30"/>
    <p:sldId id="838" r:id="rId31"/>
    <p:sldId id="839" r:id="rId32"/>
    <p:sldId id="840" r:id="rId33"/>
    <p:sldId id="841" r:id="rId34"/>
    <p:sldId id="842" r:id="rId35"/>
    <p:sldId id="843" r:id="rId36"/>
    <p:sldId id="844" r:id="rId37"/>
    <p:sldId id="845" r:id="rId38"/>
    <p:sldId id="857" r:id="rId39"/>
    <p:sldId id="858" r:id="rId40"/>
    <p:sldId id="859" r:id="rId41"/>
    <p:sldId id="860" r:id="rId42"/>
    <p:sldId id="861" r:id="rId43"/>
    <p:sldId id="862" r:id="rId44"/>
    <p:sldId id="863" r:id="rId45"/>
    <p:sldId id="864" r:id="rId46"/>
    <p:sldId id="865" r:id="rId47"/>
    <p:sldId id="86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9933"/>
    <a:srgbClr val="007033"/>
    <a:srgbClr val="76B531"/>
    <a:srgbClr val="990000"/>
    <a:srgbClr val="CC6600"/>
    <a:srgbClr val="99FF33"/>
    <a:srgbClr val="00FFCC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81004" autoAdjust="0"/>
  </p:normalViewPr>
  <p:slideViewPr>
    <p:cSldViewPr>
      <p:cViewPr varScale="1">
        <p:scale>
          <a:sx n="85" d="100"/>
          <a:sy n="85" d="100"/>
        </p:scale>
        <p:origin x="131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AC23-E1DC-4390-A344-A3C249DC07EC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D572-C993-48CE-B837-79040D94B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Ethernet used the CSMA/CD approach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D572-C993-48CE-B837-79040D94BC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handshaking messages RTS and CTS cannot help in this case, despite what you</a:t>
            </a:r>
          </a:p>
          <a:p>
            <a:r>
              <a:rPr lang="en-US" dirty="0"/>
              <a:t>might think. Station C hears the RTS from A, but does not hear the CTS from B. Station C,</a:t>
            </a:r>
          </a:p>
          <a:p>
            <a:r>
              <a:rPr lang="en-US" dirty="0"/>
              <a:t>after hearing the RTS from A, can wait for a time so that the CTS from B reaches A; it then</a:t>
            </a:r>
          </a:p>
          <a:p>
            <a:r>
              <a:rPr lang="en-US" dirty="0"/>
              <a:t>sends an RTS to D to show that it needs to communicate with D. Both stations B and A</a:t>
            </a:r>
          </a:p>
          <a:p>
            <a:r>
              <a:rPr lang="en-US" dirty="0"/>
              <a:t>may hear this RTS, but station A is in the sending state, not the receiving state. Station B,</a:t>
            </a:r>
          </a:p>
          <a:p>
            <a:r>
              <a:rPr lang="en-US" dirty="0"/>
              <a:t>however, responds with a CTS. The problem is here. If station A has started sending its</a:t>
            </a:r>
          </a:p>
          <a:p>
            <a:r>
              <a:rPr lang="en-US" dirty="0"/>
              <a:t>data, station C cannot hear the CTS from station D because of the collision; it cannot send</a:t>
            </a:r>
          </a:p>
          <a:p>
            <a:r>
              <a:rPr lang="en-US" dirty="0"/>
              <a:t>its data to D. It remains exposed until A finishes sending its data as Figure 14.13 shows.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7C611-ACB4-4F4E-AE9D-FFC80095B83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IEEE standard 802.3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D572-C993-48CE-B837-79040D94BC8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D572-C993-48CE-B837-79040D94BC8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 err="1"/>
              <a:t>unicast</a:t>
            </a:r>
            <a:r>
              <a:rPr lang="en-US" dirty="0"/>
              <a:t> transmission, all stations will receive the frame, the intended recipient keeps and handles the frame; the rest discard it </a:t>
            </a:r>
          </a:p>
          <a:p>
            <a:r>
              <a:rPr lang="en-US" dirty="0"/>
              <a:t>In a multicast transmission, all stations will receive the frame, the stations that are members of the group keep and handle it; the rest discard it</a:t>
            </a:r>
          </a:p>
          <a:p>
            <a:r>
              <a:rPr lang="en-US" dirty="0"/>
              <a:t>In a broadcast transmission, all stations (except the sender) will receive the frame and all stations (except the sender) keep and handle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D572-C993-48CE-B837-79040D94BC8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/>
              <a:t>IEEE 802.11 defines three types of stations based on their mobility in a wireless LAN:</a:t>
            </a:r>
          </a:p>
          <a:p>
            <a:pPr lvl="1">
              <a:defRPr/>
            </a:pPr>
            <a:r>
              <a:rPr lang="en-US" dirty="0"/>
              <a:t>no-transition</a:t>
            </a:r>
          </a:p>
          <a:p>
            <a:pPr lvl="2">
              <a:defRPr/>
            </a:pPr>
            <a:r>
              <a:rPr lang="en-US" sz="1200" dirty="0"/>
              <a:t>A station is either stationary (not moving) or moving only inside a BSS</a:t>
            </a:r>
          </a:p>
          <a:p>
            <a:pPr lvl="1">
              <a:defRPr/>
            </a:pPr>
            <a:r>
              <a:rPr lang="en-US" dirty="0"/>
              <a:t>BSS-transition</a:t>
            </a:r>
          </a:p>
          <a:p>
            <a:pPr lvl="2">
              <a:defRPr/>
            </a:pPr>
            <a:r>
              <a:rPr lang="en-US" sz="1200" dirty="0"/>
              <a:t>station can move from one BSS to another, but the movement is confined inside one ESS.</a:t>
            </a:r>
          </a:p>
          <a:p>
            <a:pPr lvl="1">
              <a:defRPr/>
            </a:pPr>
            <a:r>
              <a:rPr lang="en-US" dirty="0"/>
              <a:t>ESS-transition mobility</a:t>
            </a:r>
          </a:p>
          <a:p>
            <a:pPr lvl="2">
              <a:defRPr/>
            </a:pPr>
            <a:r>
              <a:rPr lang="en-US" sz="1200" dirty="0"/>
              <a:t>A station can move from one ESS to another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D572-C993-48CE-B837-79040D94BC8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made up of two or more BSSs with </a:t>
            </a:r>
            <a:r>
              <a:rPr lang="en-IN" dirty="0" err="1"/>
              <a:t>Aps</a:t>
            </a:r>
            <a:endParaRPr lang="en-IN" dirty="0"/>
          </a:p>
          <a:p>
            <a:r>
              <a:rPr lang="en-IN" dirty="0"/>
              <a:t>APs in BSSs are connected through a </a:t>
            </a:r>
            <a:r>
              <a:rPr lang="en-IN" i="1" dirty="0"/>
              <a:t>distribution system, which is a wired or a </a:t>
            </a:r>
            <a:r>
              <a:rPr lang="en-IN" dirty="0"/>
              <a:t>wireless network</a:t>
            </a:r>
          </a:p>
          <a:p>
            <a:r>
              <a:rPr lang="en-IN" dirty="0"/>
              <a:t>IEEE 802.11 does not restrict the distribution system; it can be any IEEE LAN such as an Ethernet</a:t>
            </a:r>
          </a:p>
          <a:p>
            <a:pPr lvl="1"/>
            <a:r>
              <a:rPr lang="en-IN" dirty="0"/>
              <a:t>uses two types of stations: </a:t>
            </a:r>
          </a:p>
          <a:p>
            <a:pPr lvl="2"/>
            <a:r>
              <a:rPr lang="en-IN" dirty="0"/>
              <a:t>mobile - normal stations inside a BSS</a:t>
            </a:r>
          </a:p>
          <a:p>
            <a:pPr lvl="2"/>
            <a:r>
              <a:rPr lang="en-IN" dirty="0"/>
              <a:t>Stationary - AP stations that are part of a wired 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D572-C993-48CE-B837-79040D94BC8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C35CA-D89E-47FB-8C12-5954032851C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Each flag can be either 0 or I, resulting in four different situations.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3AE6F-2CC4-4436-B3E2-4B9AC38CAC8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solution to the hidden station problem is the use of the handshake frames (RTS</a:t>
            </a:r>
          </a:p>
          <a:p>
            <a:r>
              <a:rPr lang="en-US"/>
              <a:t>and CTS) that we discussed earlier. Figure 14.11 shows that the RTS message from B</a:t>
            </a:r>
          </a:p>
          <a:p>
            <a:r>
              <a:rPr lang="en-US"/>
              <a:t>reaches A, but not C. However, because both Band C are within the range of A, the</a:t>
            </a:r>
          </a:p>
          <a:p>
            <a:r>
              <a:rPr lang="en-US"/>
              <a:t>CTS message, which contains the duration of data transmission from B to A reaches C.</a:t>
            </a:r>
          </a:p>
          <a:p>
            <a:r>
              <a:rPr lang="en-US"/>
              <a:t>Station C knows that some hidden station is using the channel and refrains from transmitting</a:t>
            </a:r>
          </a:p>
          <a:p>
            <a:r>
              <a:rPr lang="en-US"/>
              <a:t>until that duration is over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D4016-AA21-449B-9D23-9F33FA1305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4414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95800"/>
            <a:ext cx="7543800" cy="14478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1" i="1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9878-0156-450F-AF36-82B960D45CCB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00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A6FE-FC75-40A5-9BB9-1FE8BCF42E52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3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ACB-FD78-4096-9A8F-7C3FCC0EBD44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523955"/>
          </a:xfrm>
        </p:spPr>
        <p:txBody>
          <a:bodyPr>
            <a:normAutofit/>
          </a:bodyPr>
          <a:lstStyle>
            <a:lvl1pPr marL="231775" indent="-176213">
              <a:buFont typeface="Arial" panose="020B0604020202020204" pitchFamily="34" charset="0"/>
              <a:buChar char="•"/>
              <a:defRPr sz="2800"/>
            </a:lvl1pPr>
            <a:lvl2pPr marL="461963" indent="-182563">
              <a:defRPr sz="2400"/>
            </a:lvl2pPr>
            <a:lvl3pPr marL="682625" indent="-182563">
              <a:defRPr sz="1800"/>
            </a:lvl3pPr>
            <a:lvl4pPr marL="858838" indent="-182563">
              <a:defRPr sz="1800"/>
            </a:lvl4pPr>
            <a:lvl5pPr marL="1090613" indent="-1825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B199-F982-4E58-9303-D0E607FDD927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6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5544-04A8-46DD-A0DF-C55B306828B2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9320" y="286605"/>
            <a:ext cx="8780444" cy="968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320" y="1388125"/>
            <a:ext cx="4316960" cy="4480969"/>
          </a:xfrm>
        </p:spPr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388126"/>
            <a:ext cx="4326325" cy="4480970"/>
          </a:xfrm>
        </p:spPr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9463-599D-4A45-8A92-757BC420B215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8304" y="286605"/>
            <a:ext cx="8769426" cy="968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04" y="1344058"/>
            <a:ext cx="4327976" cy="6475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04" y="2080339"/>
            <a:ext cx="4327976" cy="3788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4058"/>
            <a:ext cx="4304290" cy="6475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80339"/>
            <a:ext cx="4304290" cy="3788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FE8C-7BAD-4FD8-8F68-52FF2619C559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7DA5-49DF-4EC4-8EBF-FBFB08A529EC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F1B8-F9EC-475F-A5B2-48706A1A0353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F02C669-F485-4FE6-8C05-13097599D497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2F1-A2DD-4C6C-B002-F37189101480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5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303" y="228600"/>
            <a:ext cx="8780443" cy="91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03" y="1345139"/>
            <a:ext cx="8780444" cy="45239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7C515C-A6DD-4B19-82D0-806A58EB767A}" type="datetime1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1087" y="1143753"/>
            <a:ext cx="8777659" cy="81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747393" y="654401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05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2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TCP/IP accepts any protocol at these two layers that can provide services to the network layer</a:t>
            </a:r>
          </a:p>
          <a:p>
            <a:r>
              <a:rPr lang="en-IN" dirty="0"/>
              <a:t>data-link layer and the physical layer are actually the territory of the local and wide area networks</a:t>
            </a:r>
          </a:p>
          <a:p>
            <a:r>
              <a:rPr lang="en-IN" dirty="0"/>
              <a:t>Local area network (LAN) is a computer network that is designed for a limited geographic area such as a building or a campus</a:t>
            </a:r>
          </a:p>
          <a:p>
            <a:r>
              <a:rPr lang="en-IN" dirty="0"/>
              <a:t>In the 1980s and 1990s several different types of LANs were used</a:t>
            </a:r>
          </a:p>
          <a:p>
            <a:pPr lvl="1"/>
            <a:r>
              <a:rPr lang="en-IN" dirty="0"/>
              <a:t>problem of sharing the media</a:t>
            </a:r>
          </a:p>
          <a:p>
            <a:pPr lvl="2"/>
            <a:r>
              <a:rPr lang="en-IN" dirty="0"/>
              <a:t>Solution  media-access method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Connectionless and Unreliable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Ethernet is also unreliable like IP and UDP</a:t>
            </a:r>
          </a:p>
          <a:p>
            <a:pPr lvl="1"/>
            <a:r>
              <a:rPr lang="en-IN" dirty="0"/>
              <a:t>If a frame is corrupted during transmission and the receiver finds out about the corruption, which has a high level of probability of happening because of the CRC-32, the receiver drops the frame silently</a:t>
            </a:r>
          </a:p>
          <a:p>
            <a:pPr lvl="2"/>
            <a:r>
              <a:rPr lang="en-IN" dirty="0"/>
              <a:t>It is the duty of high-level protocols to find out about it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frame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4114800"/>
            <a:ext cx="8780444" cy="1754294"/>
          </a:xfrm>
        </p:spPr>
        <p:txBody>
          <a:bodyPr>
            <a:normAutofit/>
          </a:bodyPr>
          <a:lstStyle/>
          <a:p>
            <a:r>
              <a:rPr lang="en-IN" dirty="0"/>
              <a:t>Remember that an Ethernet frame is a variable-length frame</a:t>
            </a:r>
          </a:p>
          <a:p>
            <a:r>
              <a:rPr lang="en-IN" dirty="0"/>
              <a:t>Contains seven fields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9208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frame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Preamble. This field contains 7 bytes (56 bits) of alternating 0s and 1s </a:t>
            </a:r>
          </a:p>
          <a:p>
            <a:pPr lvl="1"/>
            <a:r>
              <a:rPr lang="en-IN" dirty="0"/>
              <a:t>alert the receiving system to the coming frame </a:t>
            </a:r>
          </a:p>
          <a:p>
            <a:pPr lvl="1"/>
            <a:r>
              <a:rPr lang="en-IN" dirty="0"/>
              <a:t>enable it to synchronize its clock if it’s out of synchronization</a:t>
            </a:r>
          </a:p>
          <a:p>
            <a:pPr lvl="1"/>
            <a:r>
              <a:rPr lang="en-IN" dirty="0"/>
              <a:t>The pattern provides only an alert and a timing pulse</a:t>
            </a:r>
          </a:p>
          <a:p>
            <a:pPr lvl="1"/>
            <a:r>
              <a:rPr lang="en-IN" dirty="0"/>
              <a:t>The 56-bit pattern allows the stations to miss some bits at the beginning of the frame</a:t>
            </a:r>
          </a:p>
          <a:p>
            <a:pPr lvl="1"/>
            <a:r>
              <a:rPr lang="en-IN" dirty="0"/>
              <a:t>actually added at the physical layer and is not (formally) part of the frame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frame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Start frame delimiter (SFD)</a:t>
            </a:r>
          </a:p>
          <a:p>
            <a:pPr lvl="1"/>
            <a:r>
              <a:rPr lang="en-IN" dirty="0"/>
              <a:t>1 byte: 10101011) signals the beginning of the frame as the size of Ethernet frame is variable size</a:t>
            </a:r>
          </a:p>
          <a:p>
            <a:pPr lvl="1"/>
            <a:r>
              <a:rPr lang="en-IN" dirty="0"/>
              <a:t>The SFD warns the station or stations that this is the last chance for synchronization</a:t>
            </a:r>
          </a:p>
          <a:p>
            <a:pPr lvl="1"/>
            <a:r>
              <a:rPr lang="en-IN" dirty="0"/>
              <a:t>The last 2 bits are (11)</a:t>
            </a:r>
            <a:r>
              <a:rPr lang="en-IN" baseline="-25000" dirty="0"/>
              <a:t>2</a:t>
            </a:r>
            <a:r>
              <a:rPr lang="en-IN" dirty="0"/>
              <a:t> and alert the receiver that the next field is the destination address</a:t>
            </a:r>
          </a:p>
          <a:p>
            <a:pPr lvl="1"/>
            <a:r>
              <a:rPr lang="en-IN" dirty="0"/>
              <a:t>The SFD field is also added at the physical 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frame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Destination address (DA)</a:t>
            </a:r>
          </a:p>
          <a:p>
            <a:pPr lvl="1"/>
            <a:r>
              <a:rPr lang="en-IN" dirty="0"/>
              <a:t>Six bytes (48 bits) </a:t>
            </a:r>
          </a:p>
          <a:p>
            <a:pPr lvl="1"/>
            <a:r>
              <a:rPr lang="en-IN" dirty="0"/>
              <a:t>contains the </a:t>
            </a:r>
            <a:r>
              <a:rPr lang="en-IN" dirty="0" err="1"/>
              <a:t>linklayer</a:t>
            </a:r>
            <a:r>
              <a:rPr lang="en-IN" dirty="0"/>
              <a:t> address of the destination station or stations to receive the packet</a:t>
            </a:r>
          </a:p>
          <a:p>
            <a:pPr lvl="1"/>
            <a:r>
              <a:rPr lang="en-IN" dirty="0"/>
              <a:t>When the receiver sees its own link-layer address, or a multicast address for a group that the receiver is a member of, or a broadcast address, it </a:t>
            </a:r>
            <a:r>
              <a:rPr lang="en-IN" dirty="0" err="1"/>
              <a:t>decapsulates</a:t>
            </a:r>
            <a:r>
              <a:rPr lang="en-IN" dirty="0"/>
              <a:t> the data from the frame and passes the data to the </a:t>
            </a:r>
            <a:r>
              <a:rPr lang="en-IN" dirty="0" err="1"/>
              <a:t>upperlayer</a:t>
            </a:r>
            <a:r>
              <a:rPr lang="en-IN" dirty="0"/>
              <a:t> protocol defined by the value of the type field</a:t>
            </a:r>
          </a:p>
          <a:p>
            <a:r>
              <a:rPr lang="en-IN" dirty="0"/>
              <a:t>Source address (SA)</a:t>
            </a:r>
          </a:p>
          <a:p>
            <a:pPr lvl="1"/>
            <a:r>
              <a:rPr lang="en-IN" dirty="0"/>
              <a:t>Six bytes and contains the link-layer address of the sender of the packet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frame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979461"/>
          </a:xfrm>
        </p:spPr>
        <p:txBody>
          <a:bodyPr>
            <a:normAutofit/>
          </a:bodyPr>
          <a:lstStyle/>
          <a:p>
            <a:r>
              <a:rPr lang="en-IN" dirty="0"/>
              <a:t>Type</a:t>
            </a:r>
          </a:p>
          <a:p>
            <a:pPr lvl="1"/>
            <a:r>
              <a:rPr lang="en-IN" dirty="0"/>
              <a:t>Defines the upper-layer protocol whose packet is encapsulated in the frame</a:t>
            </a:r>
          </a:p>
          <a:p>
            <a:pPr lvl="2"/>
            <a:r>
              <a:rPr lang="en-IN" dirty="0"/>
              <a:t>This protocol can be IP, ARP, OSPF, and so on</a:t>
            </a:r>
          </a:p>
          <a:p>
            <a:pPr lvl="1"/>
            <a:r>
              <a:rPr lang="en-IN" dirty="0"/>
              <a:t>It is used for multiplexing and </a:t>
            </a:r>
            <a:r>
              <a:rPr lang="en-IN" dirty="0" err="1"/>
              <a:t>demultiplexing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frame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827061"/>
          </a:xfrm>
        </p:spPr>
        <p:txBody>
          <a:bodyPr/>
          <a:lstStyle/>
          <a:p>
            <a:r>
              <a:rPr lang="en-IN" dirty="0"/>
              <a:t>Data</a:t>
            </a:r>
          </a:p>
          <a:p>
            <a:pPr lvl="1"/>
            <a:r>
              <a:rPr lang="en-IN" dirty="0"/>
              <a:t>encapsulated from the upper-layer protocols</a:t>
            </a:r>
          </a:p>
          <a:p>
            <a:pPr lvl="1"/>
            <a:r>
              <a:rPr lang="en-IN" dirty="0"/>
              <a:t>minimum of 46 and a maximum of 1500 bytes</a:t>
            </a:r>
          </a:p>
          <a:p>
            <a:pPr lvl="2"/>
            <a:r>
              <a:rPr lang="en-IN" dirty="0"/>
              <a:t>If the data coming from the upper layer is more than 1500 bytes, it should be fragmented and encapsulated in more than one frame</a:t>
            </a:r>
          </a:p>
          <a:p>
            <a:pPr lvl="2"/>
            <a:r>
              <a:rPr lang="en-IN" dirty="0"/>
              <a:t>If it is less than 46 bytes, it needs to be padded with extra 0s</a:t>
            </a:r>
          </a:p>
          <a:p>
            <a:pPr lvl="3"/>
            <a:r>
              <a:rPr lang="en-IN" dirty="0"/>
              <a:t>A padded data frame is delivered to the upper-layer protocol as it is (without removing the padding)</a:t>
            </a:r>
          </a:p>
          <a:p>
            <a:pPr lvl="4"/>
            <a:r>
              <a:rPr lang="en-IN" dirty="0"/>
              <a:t>means that it is the responsibility of the upper layer to remove or, in the case of the sender, to add the padding</a:t>
            </a:r>
          </a:p>
          <a:p>
            <a:pPr lvl="4"/>
            <a:r>
              <a:rPr lang="en-IN" dirty="0"/>
              <a:t>The upper-layer protocol needs to know the length of its data. For example, a datagram has a field that defines the length of the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frame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CRC</a:t>
            </a:r>
          </a:p>
          <a:p>
            <a:pPr lvl="1"/>
            <a:r>
              <a:rPr lang="en-IN" dirty="0"/>
              <a:t>contains error detection information, in this case a CRC-32</a:t>
            </a:r>
          </a:p>
          <a:p>
            <a:pPr lvl="1"/>
            <a:r>
              <a:rPr lang="en-IN" dirty="0"/>
              <a:t>The CRC is calculated over the addresses, types, and data field</a:t>
            </a:r>
          </a:p>
          <a:p>
            <a:pPr lvl="1"/>
            <a:r>
              <a:rPr lang="en-IN" dirty="0"/>
              <a:t>If the receiver calculates the CRC and finds that it is not zero (corruption in transmission), it discards the frame.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360786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Ethernet has imposed restrictions on both the minimum and maximum lengths of a frame</a:t>
            </a:r>
          </a:p>
          <a:p>
            <a:r>
              <a:rPr lang="en-IN" dirty="0"/>
              <a:t>The minimum length restriction is required for the correct operation of CSMA/CD</a:t>
            </a:r>
          </a:p>
          <a:p>
            <a:pPr lvl="1"/>
            <a:r>
              <a:rPr lang="en-IN" dirty="0"/>
              <a:t>An Ethernet frame - a minimum length of 512 bits or 64 bytes</a:t>
            </a:r>
          </a:p>
          <a:p>
            <a:r>
              <a:rPr lang="en-IN" dirty="0"/>
              <a:t>Part of the length is the header and the trailer</a:t>
            </a:r>
          </a:p>
          <a:p>
            <a:pPr lvl="1"/>
            <a:r>
              <a:rPr lang="en-IN" dirty="0"/>
              <a:t>If 18 bytes of header and trailer (6 bytes of source address, 6 bytes of destination address, 2 bytes of length or type, and 4 bytes of CRC), then the minimum length of data from the upper layer is 64 − 18 = 46 bytes</a:t>
            </a:r>
          </a:p>
          <a:p>
            <a:pPr lvl="2"/>
            <a:r>
              <a:rPr lang="en-IN" dirty="0"/>
              <a:t>If the upper-layer packet is less than 46 bytes, padding is added to make up the difference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848555"/>
            <a:ext cx="6448612" cy="200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standard defines the maximum length of a frame (without preamble and SFD field) as 1518 bytes</a:t>
            </a:r>
          </a:p>
          <a:p>
            <a:r>
              <a:rPr lang="en-IN" dirty="0"/>
              <a:t>If we subtract the 18 bytes of header and trailer, the maximum length of the payload is 1500 bytes</a:t>
            </a:r>
          </a:p>
          <a:p>
            <a:r>
              <a:rPr lang="en-IN" dirty="0"/>
              <a:t>The maximum length restriction has two historical reasons</a:t>
            </a:r>
          </a:p>
          <a:p>
            <a:pPr lvl="1"/>
            <a:r>
              <a:rPr lang="en-IN" dirty="0"/>
              <a:t>First, memory was very expensive when Ethernet was designed; a maximum length restriction helped to reduce the size of the buffer</a:t>
            </a:r>
          </a:p>
          <a:p>
            <a:pPr lvl="1"/>
            <a:r>
              <a:rPr lang="en-IN" dirty="0"/>
              <a:t>Second, the maximum length restriction prevents one station from monopolizing the shared medium, blocking other stations that have data to send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5181600"/>
          <a:ext cx="4724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b="0" dirty="0"/>
                        <a:t>frame length in bytes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b="0" dirty="0"/>
                        <a:t>data length in bytes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Minimum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Maximum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Minimum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Maximum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1518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1500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780444" cy="205909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ATM LAN deployed the high speed WAN technology</a:t>
            </a:r>
          </a:p>
          <a:p>
            <a:r>
              <a:rPr lang="en-IN" dirty="0"/>
              <a:t>An organization that has used an Ethernet LAN in the past and now needs a higher data rate would update to the new generation Ethernet instead of switching to another technology, which might cost more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447800"/>
          <a:ext cx="4800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 of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media-access method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CSMA/CD 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Token Ring/Bus, and FDDI (</a:t>
                      </a:r>
                      <a:r>
                        <a:rPr lang="en-IN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Fiber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Distribution Data Interface)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token-passing 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876800" y="2209800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disappeared from the marketplace because Ethernet was able to update itself to meet the needs of the time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Standard Ethernet -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Each station on an Ethernet network (such as a PC, workstation, or printer) has its own network interface card (</a:t>
            </a:r>
            <a:r>
              <a:rPr lang="en-IN" b="1" dirty="0"/>
              <a:t>NIC</a:t>
            </a:r>
            <a:r>
              <a:rPr lang="en-IN" dirty="0"/>
              <a:t>)</a:t>
            </a:r>
          </a:p>
          <a:p>
            <a:r>
              <a:rPr lang="en-IN" dirty="0"/>
              <a:t>The NIC fits inside the station and provides the station with a </a:t>
            </a:r>
            <a:r>
              <a:rPr lang="en-IN" b="1" dirty="0"/>
              <a:t>link-layer address</a:t>
            </a:r>
          </a:p>
          <a:p>
            <a:r>
              <a:rPr lang="en-IN" dirty="0"/>
              <a:t>The Ethernet address is </a:t>
            </a:r>
            <a:r>
              <a:rPr lang="en-IN" b="1" dirty="0"/>
              <a:t>6 bytes </a:t>
            </a:r>
            <a:r>
              <a:rPr lang="en-IN" dirty="0"/>
              <a:t>(48 bits), normally written in hexadecimal notation, with a </a:t>
            </a:r>
            <a:r>
              <a:rPr lang="en-IN" b="1" dirty="0"/>
              <a:t>colon</a:t>
            </a:r>
            <a:r>
              <a:rPr lang="en-IN" dirty="0"/>
              <a:t> between the bytes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4724400"/>
            <a:ext cx="4876800" cy="120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Standard Ethernet - Addressing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source address is always a </a:t>
            </a:r>
            <a:r>
              <a:rPr lang="en-US" i="1" dirty="0" err="1"/>
              <a:t>unicast</a:t>
            </a:r>
            <a:r>
              <a:rPr lang="en-US" i="1" dirty="0"/>
              <a:t> address—the frame comes from only one station</a:t>
            </a:r>
          </a:p>
          <a:p>
            <a:r>
              <a:rPr lang="en-US" dirty="0"/>
              <a:t>The destination address can be </a:t>
            </a:r>
            <a:r>
              <a:rPr lang="en-US" i="1" dirty="0" err="1"/>
              <a:t>unicast</a:t>
            </a:r>
            <a:r>
              <a:rPr lang="en-US" i="1" dirty="0"/>
              <a:t>, multicast, or broadcast</a:t>
            </a:r>
          </a:p>
          <a:p>
            <a:pPr lvl="1"/>
            <a:r>
              <a:rPr lang="en-US" dirty="0"/>
              <a:t>If the least significant bit of the first byte in a destination address is 0, the address is </a:t>
            </a:r>
            <a:r>
              <a:rPr lang="en-US" dirty="0" err="1"/>
              <a:t>unicast</a:t>
            </a:r>
            <a:r>
              <a:rPr lang="en-US" dirty="0"/>
              <a:t>; otherwise, it is multicast.</a:t>
            </a:r>
          </a:p>
          <a:p>
            <a:pPr lvl="1"/>
            <a:r>
              <a:rPr lang="en-US" dirty="0"/>
              <a:t>The broadcast address is a special case of the multicast address: the recipients are all the stations on the LAN</a:t>
            </a:r>
          </a:p>
          <a:p>
            <a:pPr lvl="2"/>
            <a:r>
              <a:rPr lang="en-US" dirty="0"/>
              <a:t>A broadcast destination address is forty-eight 1s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029200"/>
            <a:ext cx="4229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Standard Ethernet - Addressing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 the type of the following destination addresses:</a:t>
            </a:r>
          </a:p>
          <a:p>
            <a:pPr>
              <a:buNone/>
            </a:pPr>
            <a:r>
              <a:rPr lang="en-US" dirty="0"/>
              <a:t>a. 4A:30:10:21:10:1A</a:t>
            </a:r>
          </a:p>
          <a:p>
            <a:pPr>
              <a:buNone/>
            </a:pPr>
            <a:r>
              <a:rPr lang="en-US" dirty="0"/>
              <a:t>b. 47:20:1B:2E:08:EE</a:t>
            </a:r>
          </a:p>
          <a:p>
            <a:pPr>
              <a:buNone/>
            </a:pPr>
            <a:r>
              <a:rPr lang="en-US" dirty="0"/>
              <a:t>c. FF:FF:FF:FF:FF:FF</a:t>
            </a:r>
          </a:p>
          <a:p>
            <a:r>
              <a:rPr lang="en-US" dirty="0"/>
              <a:t>Look at the second hexadecimal digit from the left to find the type of the address </a:t>
            </a:r>
          </a:p>
          <a:p>
            <a:pPr lvl="1"/>
            <a:r>
              <a:rPr lang="en-US" dirty="0"/>
              <a:t>If it is even, the address is </a:t>
            </a:r>
            <a:r>
              <a:rPr lang="en-US" dirty="0" err="1"/>
              <a:t>unicast</a:t>
            </a:r>
            <a:endParaRPr lang="en-US" dirty="0"/>
          </a:p>
          <a:p>
            <a:pPr lvl="1"/>
            <a:r>
              <a:rPr lang="en-US" dirty="0"/>
              <a:t>If it is odd, the address is multicast</a:t>
            </a:r>
          </a:p>
          <a:p>
            <a:pPr lvl="1"/>
            <a:r>
              <a:rPr lang="en-US" dirty="0"/>
              <a:t>If all digits are Fs, the address is broadcast</a:t>
            </a:r>
          </a:p>
          <a:p>
            <a:pPr>
              <a:buNone/>
            </a:pPr>
            <a:r>
              <a:rPr lang="en-US" dirty="0"/>
              <a:t>a. This is a </a:t>
            </a:r>
            <a:r>
              <a:rPr lang="en-US" dirty="0" err="1"/>
              <a:t>unicast</a:t>
            </a:r>
            <a:r>
              <a:rPr lang="en-US" dirty="0"/>
              <a:t> address because A in binary is 1010 (even)</a:t>
            </a:r>
          </a:p>
          <a:p>
            <a:pPr>
              <a:buNone/>
            </a:pPr>
            <a:r>
              <a:rPr lang="en-US" dirty="0"/>
              <a:t>b. This is a multicast address because 7 in binary is 0111 (odd)</a:t>
            </a:r>
          </a:p>
          <a:p>
            <a:pPr>
              <a:buNone/>
            </a:pPr>
            <a:r>
              <a:rPr lang="en-US" dirty="0"/>
              <a:t>c. This is a broadcast address because all digits are Fs in hexadecimal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Transmission of Address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Addresses are sent out online using different way they are written in hexadecimal notation</a:t>
            </a:r>
          </a:p>
          <a:p>
            <a:r>
              <a:rPr lang="en-US" dirty="0"/>
              <a:t>The transmission is left to right, byte by byte</a:t>
            </a:r>
          </a:p>
          <a:p>
            <a:pPr lvl="1"/>
            <a:r>
              <a:rPr lang="en-US" dirty="0"/>
              <a:t>Each byte, the least significant bit is sent first and the most significant bit is sent last</a:t>
            </a:r>
          </a:p>
          <a:p>
            <a:pPr lvl="1"/>
            <a:r>
              <a:rPr lang="en-US" dirty="0"/>
              <a:t>bit that defines an address as </a:t>
            </a:r>
            <a:r>
              <a:rPr lang="en-US" dirty="0" err="1"/>
              <a:t>unicast</a:t>
            </a:r>
            <a:r>
              <a:rPr lang="en-US" dirty="0"/>
              <a:t> or multicast arrives first at the receiver</a:t>
            </a:r>
          </a:p>
          <a:p>
            <a:pPr lvl="2"/>
            <a:r>
              <a:rPr lang="en-US" dirty="0"/>
              <a:t>Receiver to immediately know if the packet is </a:t>
            </a:r>
            <a:r>
              <a:rPr lang="en-US" dirty="0" err="1"/>
              <a:t>unicast</a:t>
            </a:r>
            <a:r>
              <a:rPr lang="en-US" dirty="0"/>
              <a:t> or multicast</a:t>
            </a:r>
          </a:p>
          <a:p>
            <a:r>
              <a:rPr lang="en-US" dirty="0"/>
              <a:t>How the address 47:20:1B:2E:08:EE is sent out online?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181600"/>
            <a:ext cx="84681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Medium in standard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Ethernet uses a coaxial cable (bus topology) or a set of twisted-pair cables with a hub (star topology)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62200"/>
            <a:ext cx="56769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0" dirty="0" err="1"/>
              <a:t>Unicast</a:t>
            </a:r>
            <a:r>
              <a:rPr lang="en-US" sz="4400" b="0" dirty="0"/>
              <a:t>, Multicast, and Broadcast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Transmission in the standard Ethernet is always broadcast, no matter if the intention is </a:t>
            </a:r>
            <a:r>
              <a:rPr lang="en-US" dirty="0" err="1"/>
              <a:t>unicast</a:t>
            </a:r>
            <a:r>
              <a:rPr lang="en-US" dirty="0"/>
              <a:t>, multicast, or broadcast</a:t>
            </a:r>
          </a:p>
          <a:p>
            <a:pPr lvl="1"/>
            <a:r>
              <a:rPr lang="en-US" dirty="0"/>
              <a:t>In the bus topology, when station A sends a frame to station B, all stations will receive it</a:t>
            </a:r>
          </a:p>
          <a:p>
            <a:pPr lvl="1"/>
            <a:r>
              <a:rPr lang="en-US" dirty="0"/>
              <a:t>In the star topology, when station A sends a frame to station B, the hub will receive it</a:t>
            </a:r>
          </a:p>
          <a:p>
            <a:pPr lvl="2"/>
            <a:r>
              <a:rPr lang="en-US" dirty="0"/>
              <a:t>Since the hub is a passive element, it does not check the destination address of the frame; it regenerates the bits (if they have been weakened) and sends them to all stations except station A</a:t>
            </a:r>
          </a:p>
          <a:p>
            <a:pPr lvl="2"/>
            <a:r>
              <a:rPr lang="en-US" dirty="0"/>
              <a:t>In fact, it floods the network with the frame</a:t>
            </a:r>
          </a:p>
          <a:p>
            <a:r>
              <a:rPr lang="en-US" dirty="0"/>
              <a:t>How the actual </a:t>
            </a:r>
            <a:r>
              <a:rPr lang="en-US" dirty="0" err="1"/>
              <a:t>unicast</a:t>
            </a:r>
            <a:r>
              <a:rPr lang="en-US" dirty="0"/>
              <a:t>, multicast, and broadcast transmissions are distinguished from each other? </a:t>
            </a:r>
          </a:p>
          <a:p>
            <a:pPr lvl="1"/>
            <a:r>
              <a:rPr lang="en-US" dirty="0"/>
              <a:t>It is based on the way the frames are kept or dropped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 err="1"/>
              <a:t>Unicast</a:t>
            </a:r>
            <a:r>
              <a:rPr lang="en-US" sz="4000" b="0" dirty="0"/>
              <a:t>, Multicast, and Broadcast Transmission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71600"/>
          <a:ext cx="8763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stations  (except the sender)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intended recipient keeps and handles the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Non- intended  recipient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unicast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the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discard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multicast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the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members of the group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discard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broadcast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the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stations (except the sender)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0" dirty="0"/>
              <a:t>Standard Ethernet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popular standard Ethernet implementations during the 1980s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6477000" cy="149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581400"/>
            <a:ext cx="4953000" cy="259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>
                <a:latin typeface="Arial" charset="0"/>
                <a:cs typeface="Arial" charset="0"/>
              </a:rPr>
              <a:t>IEEE 802.11 Wireless LAN Standard</a:t>
            </a:r>
            <a:endParaRPr lang="en-US" sz="4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Arial" charset="0"/>
                <a:cs typeface="Arial" charset="0"/>
              </a:rPr>
              <a:t>In response to lacking standards, IEEE developed the first internationally recognized wireless LAN standard – IEEE 802.11 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Arial" charset="0"/>
                <a:cs typeface="Arial" charset="0"/>
              </a:rPr>
              <a:t>IEEE published 802.11 in 1997, after seven years of work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Arial" charset="0"/>
                <a:cs typeface="Arial" charset="0"/>
              </a:rPr>
              <a:t>Scope of IEEE 802.11 is limited to Physical and Data Link Layers.</a:t>
            </a:r>
          </a:p>
          <a:p>
            <a:r>
              <a:rPr lang="en-US" i="1" dirty="0"/>
              <a:t>wireless Ethernet or </a:t>
            </a:r>
            <a:r>
              <a:rPr lang="en-US" i="1" dirty="0" err="1"/>
              <a:t>WiFi</a:t>
            </a:r>
            <a:r>
              <a:rPr lang="en-US" i="1" dirty="0"/>
              <a:t> (short for </a:t>
            </a:r>
            <a:r>
              <a:rPr lang="en-US" dirty="0"/>
              <a:t>wireless fidelity) or </a:t>
            </a:r>
            <a:r>
              <a:rPr lang="en-US" i="1" dirty="0"/>
              <a:t>wireless LAN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Alliance is a global, nonprofit industry association of more than 300 member companies devoted to promoting the growth of wireless LANs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IEEE 802 Standards Working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-38"/>
          <p:cNvPicPr>
            <a:picLocks noChangeAspect="1" noChangeArrowheads="1"/>
          </p:cNvPicPr>
          <p:nvPr/>
        </p:nvPicPr>
        <p:blipFill>
          <a:blip r:embed="rId2"/>
          <a:srcRect l="13138"/>
          <a:stretch>
            <a:fillRect/>
          </a:stretch>
        </p:blipFill>
        <p:spPr bwMode="auto">
          <a:xfrm>
            <a:off x="152400" y="1219200"/>
            <a:ext cx="5864225" cy="4486275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5699125"/>
            <a:ext cx="830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 pitchFamily="18" charset="0"/>
              </a:rPr>
              <a:t>The important ones are marked with *.  The ones marked with </a:t>
            </a:r>
            <a:r>
              <a:rPr lang="en-US" sz="2000" b="0" dirty="0">
                <a:latin typeface="Times New Roman" pitchFamily="18" charset="0"/>
                <a:sym typeface="Wingdings" pitchFamily="2" charset="2"/>
              </a:rPr>
              <a:t> are hibernating.  The one marked with  † gave up.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IEEE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75086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 1985, the Computer Society of the IEEE started a project, called Project 802</a:t>
            </a:r>
          </a:p>
          <a:p>
            <a:pPr lvl="1"/>
            <a:r>
              <a:rPr lang="en-IN" dirty="0"/>
              <a:t>Set standards to enable intercommunication among equipment from a variety of manufacturers</a:t>
            </a:r>
          </a:p>
          <a:p>
            <a:pPr lvl="1"/>
            <a:r>
              <a:rPr lang="en-IN" dirty="0"/>
              <a:t>does not seek to replace any part of the OSI model or TCP/IP protocol suite</a:t>
            </a:r>
          </a:p>
          <a:p>
            <a:pPr lvl="1"/>
            <a:r>
              <a:rPr lang="en-IN" dirty="0"/>
              <a:t>a way of specifying functions of the physical layer and the data-link layer of major LAN protocols</a:t>
            </a:r>
          </a:p>
          <a:p>
            <a:r>
              <a:rPr lang="en-IN" dirty="0"/>
              <a:t>The IEEE has subdivided the data-link layer into two </a:t>
            </a:r>
            <a:r>
              <a:rPr lang="en-IN" dirty="0" err="1"/>
              <a:t>sublayers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logical link control (LLC) </a:t>
            </a:r>
          </a:p>
          <a:p>
            <a:pPr lvl="1"/>
            <a:r>
              <a:rPr lang="en-IN" dirty="0"/>
              <a:t>Media access control (MAC)</a:t>
            </a:r>
          </a:p>
          <a:p>
            <a:r>
              <a:rPr lang="en-IN" dirty="0"/>
              <a:t>IEEE has also created several physical-layer standards for different LAN protocols.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802.11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/>
              <a:t>Appliance Interoperability</a:t>
            </a:r>
            <a:endParaRPr lang="en-US" i="1" dirty="0"/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/>
              <a:t>Fast Product Development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/>
              <a:t>Stable Future Migration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/>
              <a:t>Price Reductions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cs typeface="Arial" charset="0"/>
              </a:rPr>
              <a:t>The 802.11 standard takes into account the following significant differences between wireless and wired LANs: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dirty="0"/>
              <a:t>Power Management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dirty="0"/>
              <a:t>Security</a:t>
            </a:r>
          </a:p>
          <a:p>
            <a:pPr lvl="2">
              <a:buFont typeface="Wingdings" pitchFamily="2" charset="2"/>
              <a:buBlip>
                <a:blip r:embed="rId2"/>
              </a:buBlip>
            </a:pPr>
            <a:r>
              <a:rPr lang="en-US" dirty="0"/>
              <a:t>Bandwidth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IEEE 802.11 Terminology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82706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dirty="0"/>
              <a:t>Access point (AP): A station that provides access to the DS.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dirty="0"/>
              <a:t>Basic service set 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      a set is of stationary or mobile wireless stations and an optional central base station, known as the access point (AP).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dirty="0"/>
              <a:t>Distribution system (DS): A system used to interconnect a set of BSSs to create an ESS.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000" dirty="0"/>
              <a:t>DS is implementation-independent. It can be a wired 802.3 Ethernet LAN, 802.4 token bus, 802.5 token ring or another 802.11 medium.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dirty="0"/>
              <a:t>Extended service set (ESS):Two or more BSS interconnected by DS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dirty="0"/>
              <a:t>extended service set uses two types of stations: mobile and stationary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US" sz="2000" dirty="0"/>
              <a:t>The mobile stations are normal stations inside a BSS. The stationary stations are AP stations that are part of a wired LAN.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0" dirty="0">
                <a:solidFill>
                  <a:schemeClr val="tx1"/>
                </a:solidFill>
              </a:rPr>
              <a:t>Categories of Wireless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2845861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000066"/>
                </a:solidFill>
              </a:rPr>
              <a:t>Base Station</a:t>
            </a:r>
            <a:r>
              <a:rPr lang="en-US" dirty="0"/>
              <a:t> :: all communication through an </a:t>
            </a:r>
            <a:r>
              <a:rPr lang="en-US" b="1" i="1" dirty="0">
                <a:solidFill>
                  <a:srgbClr val="000066"/>
                </a:solidFill>
              </a:rPr>
              <a:t>access point</a:t>
            </a:r>
            <a:r>
              <a:rPr lang="en-US" dirty="0">
                <a:solidFill>
                  <a:srgbClr val="000066"/>
                </a:solidFill>
              </a:rPr>
              <a:t> {note hub topology}.</a:t>
            </a:r>
            <a:r>
              <a:rPr lang="en-US" b="1" i="1" dirty="0">
                <a:solidFill>
                  <a:srgbClr val="000066"/>
                </a:solidFill>
              </a:rPr>
              <a:t> </a:t>
            </a:r>
            <a:r>
              <a:rPr lang="en-US" b="1" i="1" dirty="0"/>
              <a:t> </a:t>
            </a:r>
            <a:r>
              <a:rPr lang="en-US" dirty="0"/>
              <a:t>Other nodes can be fixed or mobile.</a:t>
            </a:r>
          </a:p>
          <a:p>
            <a:pPr lvl="1"/>
            <a:r>
              <a:rPr lang="en-US" b="1" i="1" dirty="0">
                <a:solidFill>
                  <a:srgbClr val="006600"/>
                </a:solidFill>
              </a:rPr>
              <a:t>Infrastructure Wireless </a:t>
            </a:r>
            <a:r>
              <a:rPr lang="en-US" dirty="0"/>
              <a:t> :: base station network is connected to the </a:t>
            </a:r>
            <a:r>
              <a:rPr lang="en-US" u="sng" dirty="0"/>
              <a:t>wired</a:t>
            </a:r>
            <a:r>
              <a:rPr lang="en-US" dirty="0"/>
              <a:t> Internet.</a:t>
            </a:r>
          </a:p>
          <a:p>
            <a:r>
              <a:rPr lang="en-US" b="1" i="1" dirty="0">
                <a:solidFill>
                  <a:srgbClr val="FF9900"/>
                </a:solidFill>
              </a:rPr>
              <a:t>Ad hoc Wireless</a:t>
            </a:r>
            <a:r>
              <a:rPr lang="en-US" dirty="0"/>
              <a:t> :: wireless nodes communicate directly with one another.</a:t>
            </a:r>
          </a:p>
          <a:p>
            <a:pPr lvl="1"/>
            <a:r>
              <a:rPr lang="en-US" b="1" i="1" dirty="0">
                <a:solidFill>
                  <a:srgbClr val="996633"/>
                </a:solidFill>
              </a:rPr>
              <a:t>MANETs </a:t>
            </a:r>
            <a:r>
              <a:rPr lang="en-US" b="1" dirty="0">
                <a:solidFill>
                  <a:srgbClr val="996633"/>
                </a:solidFill>
              </a:rPr>
              <a:t>(Mobile Ad Hoc Networks) ::</a:t>
            </a:r>
            <a:r>
              <a:rPr lang="en-US" dirty="0"/>
              <a:t> ad hoc nodes are mobile.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5876924"/>
            <a:ext cx="8763000" cy="685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(a) Wireless networking with a base station. (b) Ad hoc networking.</a:t>
            </a:r>
          </a:p>
        </p:txBody>
      </p:sp>
      <p:pic>
        <p:nvPicPr>
          <p:cNvPr id="5" name="Picture 4" descr="1-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5" y="4114800"/>
            <a:ext cx="4831607" cy="18475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standard defines two kinds of services:</a:t>
            </a:r>
          </a:p>
          <a:p>
            <a:pPr lvl="1"/>
            <a:r>
              <a:rPr lang="en-US" dirty="0"/>
              <a:t>the basic service set (BSS) </a:t>
            </a:r>
          </a:p>
          <a:p>
            <a:pPr lvl="2"/>
            <a:r>
              <a:rPr lang="en-US" dirty="0"/>
              <a:t>building blocks of a wireless LAN</a:t>
            </a:r>
          </a:p>
          <a:p>
            <a:pPr lvl="2"/>
            <a:r>
              <a:rPr lang="en-US" dirty="0"/>
              <a:t>made of stationary or mobile wireless stations and an optional central base station, known as the </a:t>
            </a:r>
            <a:r>
              <a:rPr lang="en-US" i="1" dirty="0"/>
              <a:t>access point (AP)</a:t>
            </a:r>
            <a:endParaRPr lang="en-US" dirty="0"/>
          </a:p>
          <a:p>
            <a:pPr lvl="1"/>
            <a:r>
              <a:rPr lang="en-US" dirty="0"/>
              <a:t>the extended service set (ESS)</a:t>
            </a:r>
          </a:p>
          <a:p>
            <a:pPr lvl="2"/>
            <a:r>
              <a:rPr lang="en-US" dirty="0"/>
              <a:t>made up of two or more BSSs with </a:t>
            </a:r>
            <a:r>
              <a:rPr lang="en-US" dirty="0" err="1"/>
              <a:t>Aps</a:t>
            </a:r>
            <a:endParaRPr lang="en-US" dirty="0"/>
          </a:p>
          <a:p>
            <a:r>
              <a:rPr lang="en-IN" dirty="0"/>
              <a:t>Three types of stations based on their mobility in a wireless LAN:</a:t>
            </a:r>
          </a:p>
          <a:p>
            <a:pPr lvl="1"/>
            <a:r>
              <a:rPr lang="en-IN" dirty="0"/>
              <a:t>no-transition - either stationary (not moving) or moving only inside a BSS</a:t>
            </a:r>
          </a:p>
          <a:p>
            <a:pPr lvl="1"/>
            <a:r>
              <a:rPr lang="en-IN" dirty="0"/>
              <a:t>BSS-transition mobility - move from one BSS to another, but the movement is confined inside one ESS</a:t>
            </a:r>
          </a:p>
          <a:p>
            <a:pPr lvl="1"/>
            <a:r>
              <a:rPr lang="en-IN" dirty="0"/>
              <a:t>ESS-transition mobility - move from one ESS to another</a:t>
            </a:r>
          </a:p>
          <a:p>
            <a:r>
              <a:rPr lang="en-IN" dirty="0"/>
              <a:t>IEEE 802.11 does not guarantee that communication is continuous during the move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WLAN Topology -  Ad-Hoc Network</a:t>
            </a:r>
            <a:endParaRPr lang="en-US" sz="4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BSS without an AP is a stand-alone network and cannot send data to other BSSs</a:t>
            </a:r>
          </a:p>
          <a:p>
            <a:r>
              <a:rPr lang="en-US" dirty="0"/>
              <a:t>They can locate one another and agree to be part of a BSS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81400"/>
            <a:ext cx="5562600" cy="27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WLAN Topology Infrastructure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cellular network if we consider each BSS to be a cell and each AP to be a base station.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8020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</a:rPr>
              <a:t>Basic service sets (BSSs)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1855261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Building blocks of a wireless LAN</a:t>
            </a:r>
          </a:p>
          <a:p>
            <a:r>
              <a:rPr lang="en-IN" dirty="0"/>
              <a:t>Made of stationary or mobile wireless stations and an optional central base station, known as the </a:t>
            </a:r>
            <a:r>
              <a:rPr lang="en-IN" i="1" dirty="0"/>
              <a:t>access point (AP)</a:t>
            </a:r>
          </a:p>
          <a:p>
            <a:r>
              <a:rPr lang="en-IN" dirty="0"/>
              <a:t>The BSS without an AP is a stand-alone network and cannot send data to other BSSs - an </a:t>
            </a:r>
            <a:r>
              <a:rPr lang="en-IN" i="1" dirty="0"/>
              <a:t>ad hoc architecture</a:t>
            </a:r>
          </a:p>
          <a:p>
            <a:pPr lvl="1"/>
            <a:r>
              <a:rPr lang="en-IN" i="1" dirty="0"/>
              <a:t>stations </a:t>
            </a:r>
            <a:r>
              <a:rPr lang="en-IN" dirty="0"/>
              <a:t>can locate one another and agree to be part of a BSS</a:t>
            </a:r>
          </a:p>
          <a:p>
            <a:r>
              <a:rPr lang="en-IN" dirty="0"/>
              <a:t>A BSS with an AP is sometimes referred to as an </a:t>
            </a:r>
            <a:r>
              <a:rPr lang="en-IN" i="1" dirty="0"/>
              <a:t>infrastructure BSS.</a:t>
            </a:r>
            <a:endParaRPr lang="en-IN" dirty="0"/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76600"/>
            <a:ext cx="637673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Distribution of Messages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903261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/>
              <a:t>Distribution service (DS) - connects the APs in the BSSs</a:t>
            </a:r>
          </a:p>
          <a:p>
            <a:pPr lvl="1">
              <a:buFont typeface="Wingdings" pitchFamily="2" charset="2"/>
              <a:buBlip>
                <a:blip r:embed="rId3"/>
              </a:buBlip>
            </a:pPr>
            <a:r>
              <a:rPr lang="en-US" dirty="0"/>
              <a:t>Used to exchange MAC frames from station in one BSS to station in another BSS</a:t>
            </a:r>
          </a:p>
          <a:p>
            <a:pPr lvl="1">
              <a:buFont typeface="Wingdings" pitchFamily="2" charset="2"/>
              <a:buBlip>
                <a:blip r:embed="rId3"/>
              </a:buBlip>
            </a:pPr>
            <a:endParaRPr lang="en-US" dirty="0"/>
          </a:p>
          <a:p>
            <a:pPr lvl="1">
              <a:buFont typeface="Wingdings" pitchFamily="2" charset="2"/>
              <a:buBlip>
                <a:blip r:embed="rId3"/>
              </a:buBlip>
            </a:pPr>
            <a:endParaRPr lang="en-US" dirty="0"/>
          </a:p>
          <a:p>
            <a:pPr lvl="1">
              <a:buFont typeface="Wingdings" pitchFamily="2" charset="2"/>
              <a:buBlip>
                <a:blip r:embed="rId3"/>
              </a:buBlip>
            </a:pPr>
            <a:endParaRPr lang="en-US" dirty="0"/>
          </a:p>
          <a:p>
            <a:pPr lvl="1">
              <a:buFont typeface="Wingdings" pitchFamily="2" charset="2"/>
              <a:buBlip>
                <a:blip r:embed="rId3"/>
              </a:buBlip>
            </a:pPr>
            <a:endParaRPr lang="en-US" dirty="0"/>
          </a:p>
          <a:p>
            <a:pPr lvl="1">
              <a:buFont typeface="Wingdings" pitchFamily="2" charset="2"/>
              <a:buBlip>
                <a:blip r:embed="rId3"/>
              </a:buBlip>
            </a:pPr>
            <a:endParaRPr lang="en-US" dirty="0"/>
          </a:p>
          <a:p>
            <a:pPr lvl="1">
              <a:buFont typeface="Wingdings" pitchFamily="2" charset="2"/>
              <a:buBlip>
                <a:blip r:embed="rId3"/>
              </a:buBlip>
            </a:pPr>
            <a:endParaRPr lang="en-US" dirty="0"/>
          </a:p>
          <a:p>
            <a:r>
              <a:rPr lang="en-US" sz="1800" dirty="0"/>
              <a:t>When BSSs are connected, the stations within reach of one another can communicate without the use of an AP</a:t>
            </a:r>
          </a:p>
          <a:p>
            <a:pPr lvl="1"/>
            <a:r>
              <a:rPr lang="en-IN" dirty="0"/>
              <a:t>uses two types of stations: </a:t>
            </a:r>
          </a:p>
          <a:p>
            <a:pPr lvl="2"/>
            <a:r>
              <a:rPr lang="en-IN" dirty="0"/>
              <a:t>mobile - normal stations inside a BSS</a:t>
            </a:r>
          </a:p>
          <a:p>
            <a:pPr lvl="2"/>
            <a:r>
              <a:rPr lang="en-IN" dirty="0"/>
              <a:t>Stationary - AP stations that are part of a wired LAN</a:t>
            </a:r>
          </a:p>
          <a:p>
            <a:r>
              <a:rPr lang="en-US" sz="1800" dirty="0"/>
              <a:t>A mobile station can belong to more than one BSS at the same time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133600"/>
            <a:ext cx="3733800" cy="183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wireless environment is very noisy.</a:t>
            </a:r>
          </a:p>
          <a:p>
            <a:pPr>
              <a:defRPr/>
            </a:pPr>
            <a:r>
              <a:rPr lang="en-US" dirty="0"/>
              <a:t>corrupt frame has to be retransmitted.</a:t>
            </a:r>
          </a:p>
          <a:p>
            <a:pPr>
              <a:defRPr/>
            </a:pPr>
            <a:r>
              <a:rPr lang="en-US" dirty="0"/>
              <a:t>Fragmentation is recommended.</a:t>
            </a:r>
          </a:p>
          <a:p>
            <a:pPr lvl="1">
              <a:defRPr/>
            </a:pPr>
            <a:r>
              <a:rPr lang="en-US" dirty="0"/>
              <a:t>the division of a large frame into smaller ones. </a:t>
            </a:r>
          </a:p>
          <a:p>
            <a:pPr>
              <a:defRPr/>
            </a:pPr>
            <a:r>
              <a:rPr lang="en-US" dirty="0"/>
              <a:t>It is more efficient to resend a small frame than a large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MAC Frame Format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295400"/>
            <a:ext cx="8780444" cy="45239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MAC layer frame consists of nine fields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581400"/>
            <a:ext cx="8593137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1905000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i="1" dirty="0"/>
              <a:t>duration of the transmission that is used to set the value </a:t>
            </a:r>
            <a:r>
              <a:rPr lang="en-IN" sz="1600" dirty="0"/>
              <a:t>of NAV. In one control frame, it defines the ID of the frame.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1981200"/>
            <a:ext cx="236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four address fields - meaning of each address field depends on the value of the To DS and From DS subfields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1905000"/>
            <a:ext cx="243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i="1" dirty="0"/>
              <a:t>Sequence control (SC) - </a:t>
            </a:r>
            <a:r>
              <a:rPr lang="en-IN" sz="1600" dirty="0"/>
              <a:t>first four bits define the fragment number; the last 12 bits define the sequence number, which is the same in all fragments.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828800"/>
            <a:ext cx="152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i="1" dirty="0"/>
              <a:t>Frame body - information </a:t>
            </a:r>
            <a:r>
              <a:rPr lang="en-IN" sz="1600" dirty="0"/>
              <a:t>based on the type and the subtype defined in the FC field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8600" y="4572000"/>
            <a:ext cx="114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i="1" dirty="0"/>
              <a:t>FCS - CRC-32 error-detection </a:t>
            </a:r>
            <a:r>
              <a:rPr lang="en-IN" sz="1600" dirty="0"/>
              <a:t>sequence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638800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Frame control (FC)- type of frame and some control information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IEEE standard for 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13" y="1739900"/>
            <a:ext cx="8866187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MAC </a:t>
            </a:r>
            <a:r>
              <a:rPr lang="en-IN" b="0" dirty="0" err="1"/>
              <a:t>Sublayer</a:t>
            </a:r>
            <a:r>
              <a:rPr lang="en-IN" b="0" dirty="0"/>
              <a:t> - </a:t>
            </a:r>
            <a:r>
              <a:rPr lang="en-IN" b="0" i="1" dirty="0"/>
              <a:t>Frame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1245661"/>
          </a:xfrm>
        </p:spPr>
        <p:txBody>
          <a:bodyPr>
            <a:normAutofit/>
          </a:bodyPr>
          <a:lstStyle/>
          <a:p>
            <a:r>
              <a:rPr lang="en-IN" dirty="0"/>
              <a:t>Subfields in FC field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7487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Frame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dirty="0"/>
              <a:t>IEEE 802.11 has three categories of frames: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management frames: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   used for the initial communication between stations and access points.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control frames.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used for accessing the channel and acknowledging frames</a:t>
            </a:r>
          </a:p>
          <a:p>
            <a:pPr lvl="2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2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2">
              <a:buFont typeface="Wingdings" pitchFamily="2" charset="2"/>
              <a:buNone/>
              <a:defRPr/>
            </a:pPr>
            <a:endParaRPr lang="en-US" dirty="0"/>
          </a:p>
          <a:p>
            <a:pPr lvl="2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2">
              <a:buNone/>
              <a:defRPr/>
            </a:pPr>
            <a:r>
              <a:rPr lang="en-IN" dirty="0"/>
              <a:t>value of the type field is 01; the values of the subtype fields</a:t>
            </a:r>
          </a:p>
          <a:p>
            <a:pPr lvl="2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data frames.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   Data frames are used for carrying data and control information.</a:t>
            </a: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352800"/>
            <a:ext cx="83280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4648200"/>
            <a:ext cx="2293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 anchor="t"/>
          <a:lstStyle/>
          <a:p>
            <a:r>
              <a:rPr lang="en-US"/>
              <a:t>Addressing Mechanism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802.11 addressing mechanism specifies four cases defined by the value of the two flags in the FC field, </a:t>
            </a:r>
            <a:r>
              <a:rPr lang="en-US" i="1" dirty="0"/>
              <a:t>To DS and From DS</a:t>
            </a:r>
          </a:p>
          <a:p>
            <a:pPr lvl="1"/>
            <a:r>
              <a:rPr lang="en-US" dirty="0"/>
              <a:t>Each flag can be either 0 or 1, resulting in four different situations</a:t>
            </a:r>
          </a:p>
          <a:p>
            <a:pPr lvl="1"/>
            <a:r>
              <a:rPr lang="en-US" dirty="0"/>
              <a:t>The interpretation of the four addresses (address 1 to address 4) in the MAC frame depends on the value of these flags</a:t>
            </a:r>
          </a:p>
          <a:p>
            <a:pPr lvl="1"/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Addressing Mechanism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16250"/>
            <a:ext cx="7696200" cy="39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19200"/>
            <a:ext cx="65627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Addressing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Case 1: </a:t>
            </a:r>
            <a:r>
              <a:rPr lang="en-US" sz="2000" dirty="0"/>
              <a:t>00, To DS = 0 and From DS = 0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 This means that the frame is not going to a distribution system and is not coming from a distribution </a:t>
            </a:r>
            <a:r>
              <a:rPr lang="en-US" sz="2000" dirty="0"/>
              <a:t>system</a:t>
            </a:r>
            <a:r>
              <a:rPr lang="en-US" sz="2000" dirty="0">
                <a:ea typeface="+mn-ea"/>
                <a:cs typeface="+mn-cs"/>
              </a:rPr>
              <a:t>.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The ACK frame should be sent to the original sender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en-US" dirty="0"/>
              <a:t>Case 2: </a:t>
            </a:r>
            <a:r>
              <a:rPr lang="en-US" sz="2000" dirty="0"/>
              <a:t>01, In this case, To DS = 0 and From DS = 1. </a:t>
            </a:r>
          </a:p>
          <a:p>
            <a:pPr lvl="1">
              <a:defRPr/>
            </a:pPr>
            <a:r>
              <a:rPr lang="en-US" sz="2000" dirty="0"/>
              <a:t>This means that the frame is coming from a distribution system (coming from an AP ). </a:t>
            </a:r>
          </a:p>
          <a:p>
            <a:pPr lvl="1">
              <a:defRPr/>
            </a:pPr>
            <a:r>
              <a:rPr lang="en-US" sz="2000" dirty="0"/>
              <a:t>The ACK should be sent to the AP</a:t>
            </a:r>
          </a:p>
          <a:p>
            <a:pPr lvl="1">
              <a:defRPr/>
            </a:pPr>
            <a:r>
              <a:rPr lang="en-US" sz="2000" dirty="0"/>
              <a:t>The addresses are as address 3 contains the original sender of the frame (in another BSS).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Addressing Mechanism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029200"/>
          </a:xfrm>
        </p:spPr>
        <p:txBody>
          <a:bodyPr/>
          <a:lstStyle/>
          <a:p>
            <a:r>
              <a:rPr lang="en-US" dirty="0"/>
              <a:t>Case 3: </a:t>
            </a:r>
            <a:r>
              <a:rPr lang="en-US" sz="2000" dirty="0"/>
              <a:t>10, To DS =1 and From DS =O. </a:t>
            </a:r>
          </a:p>
          <a:p>
            <a:pPr lvl="1"/>
            <a:r>
              <a:rPr lang="en-US" sz="2000" dirty="0"/>
              <a:t>This means that the frame is going to a distribution system ( frame is going from a station to an AP)</a:t>
            </a:r>
          </a:p>
          <a:p>
            <a:pPr lvl="1"/>
            <a:r>
              <a:rPr lang="en-US" sz="2000" dirty="0"/>
              <a:t>The ACK is sent to the original station. </a:t>
            </a:r>
          </a:p>
          <a:p>
            <a:pPr lvl="1"/>
            <a:r>
              <a:rPr lang="en-US" sz="2000" dirty="0"/>
              <a:t>address 3 contains the final destination of the frame (in another BSS).</a:t>
            </a:r>
          </a:p>
          <a:p>
            <a:r>
              <a:rPr lang="en-US" dirty="0"/>
              <a:t>Case 4:</a:t>
            </a:r>
            <a:r>
              <a:rPr lang="en-US" sz="2000" dirty="0"/>
              <a:t>11, To DS =1 and From DS =1. </a:t>
            </a:r>
          </a:p>
          <a:p>
            <a:pPr lvl="1"/>
            <a:r>
              <a:rPr lang="en-US" sz="2000" dirty="0"/>
              <a:t>This is the case in which the distribution the frame is going from one AP to another AP in a wireless distribution system. </a:t>
            </a:r>
          </a:p>
          <a:p>
            <a:pPr lvl="1"/>
            <a:r>
              <a:rPr lang="en-US" sz="2000" dirty="0"/>
              <a:t>We do not need to define addresses if the distribution system is a wired LAN because the frame in these cases has the format of a wired LAN frame (Ethernet, for example). </a:t>
            </a:r>
          </a:p>
          <a:p>
            <a:pPr lvl="1"/>
            <a:r>
              <a:rPr lang="en-US" sz="2000" dirty="0"/>
              <a:t>Here, we need four addresses to define the original sender, the final destination, and two intermediate APs. 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Hidden Station Problem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81200"/>
            <a:ext cx="7294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343400"/>
            <a:ext cx="80629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Exposed Station Problems</a:t>
            </a:r>
          </a:p>
        </p:txBody>
      </p:sp>
      <p:pic>
        <p:nvPicPr>
          <p:cNvPr id="348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219200"/>
            <a:ext cx="7429500" cy="2286000"/>
          </a:xfrm>
          <a:noFill/>
        </p:spPr>
      </p:pic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8240" y="3657600"/>
            <a:ext cx="417576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3581400"/>
            <a:ext cx="472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US" sz="1400" dirty="0"/>
              <a:t>Station A is transmitting to station B.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400" dirty="0"/>
              <a:t>Station C has some data to send to station D, which can be sent without interfering with the transmission from A to B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400" dirty="0"/>
              <a:t>However, station C is exposed to transmission from A; it hears what A is sending and thus refrains from sending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400" dirty="0"/>
              <a:t>The handshaking messages RTS and CTS cannot help in this case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400" dirty="0"/>
              <a:t>Station C hears the RTS from A and refrains from sending, even though the communication between C and D cannot cause a collision in the zone between A and C; station C cannot know that station A’s transmission does not affect the zone between C and D.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Logical Link Control (LLC)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7508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OSI or TCP/IP Data link control handles framing, flow control, and error control</a:t>
            </a:r>
          </a:p>
          <a:p>
            <a:r>
              <a:rPr lang="en-IN" dirty="0"/>
              <a:t>In IEEE Project 802, flow control, error control, and part of the framing duties are collected into one </a:t>
            </a:r>
            <a:r>
              <a:rPr lang="en-IN" dirty="0" err="1"/>
              <a:t>sublayer</a:t>
            </a:r>
            <a:r>
              <a:rPr lang="en-IN" dirty="0"/>
              <a:t> called the logical link control (LLC)</a:t>
            </a:r>
          </a:p>
          <a:p>
            <a:r>
              <a:rPr lang="en-IN" dirty="0"/>
              <a:t>Framing is handled in both the LLC </a:t>
            </a:r>
            <a:r>
              <a:rPr lang="en-IN" dirty="0" err="1"/>
              <a:t>sublayer</a:t>
            </a:r>
            <a:r>
              <a:rPr lang="en-IN" dirty="0"/>
              <a:t> and the MAC </a:t>
            </a:r>
            <a:r>
              <a:rPr lang="en-IN" dirty="0" err="1"/>
              <a:t>sublayer</a:t>
            </a:r>
            <a:endParaRPr lang="en-IN" dirty="0"/>
          </a:p>
          <a:p>
            <a:r>
              <a:rPr lang="en-IN" dirty="0"/>
              <a:t>The LLC provides a single link-layer control protocol for all IEEE LANs</a:t>
            </a:r>
          </a:p>
          <a:p>
            <a:pPr lvl="1"/>
            <a:r>
              <a:rPr lang="en-IN" dirty="0"/>
              <a:t>LLC protocol can provide interconnectivity between different LANs because it makes the MAC </a:t>
            </a:r>
            <a:r>
              <a:rPr lang="en-IN" dirty="0" err="1"/>
              <a:t>sublayer</a:t>
            </a:r>
            <a:r>
              <a:rPr lang="en-IN" dirty="0"/>
              <a:t> transparent.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Media Access Control (MAC)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OSI or TCP/IP multiple access methods including random access, controlled access, and channelization</a:t>
            </a:r>
          </a:p>
          <a:p>
            <a:r>
              <a:rPr lang="en-IN" dirty="0"/>
              <a:t>IEEE Project 802 has created a </a:t>
            </a:r>
            <a:r>
              <a:rPr lang="en-IN" dirty="0" err="1"/>
              <a:t>sublayer</a:t>
            </a:r>
            <a:r>
              <a:rPr lang="en-IN" dirty="0"/>
              <a:t> called media access control that defines the specific access method for each LAN</a:t>
            </a:r>
          </a:p>
          <a:p>
            <a:pPr lvl="1"/>
            <a:r>
              <a:rPr lang="en-IN" dirty="0"/>
              <a:t>CSMA/CD as the media access method for Ethernet LANs </a:t>
            </a:r>
          </a:p>
          <a:p>
            <a:pPr lvl="1"/>
            <a:r>
              <a:rPr lang="en-IN" dirty="0"/>
              <a:t>Token-passing method for Token Ring and Token Bus LANs</a:t>
            </a:r>
          </a:p>
          <a:p>
            <a:r>
              <a:rPr lang="en-IN" dirty="0"/>
              <a:t>Part of the framing function is also handled by the MAC layer in IEEE 802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Ethernet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Ethernet LAN was developed in the 1970s by Robert Metcalfe and David Boggs.</a:t>
            </a:r>
          </a:p>
          <a:p>
            <a:r>
              <a:rPr lang="en-IN" dirty="0"/>
              <a:t>Since then, it has gone through four generations</a:t>
            </a:r>
          </a:p>
          <a:p>
            <a:pPr lvl="1"/>
            <a:r>
              <a:rPr lang="en-IN" dirty="0"/>
              <a:t>Standard Ethernet (10 Mbps)</a:t>
            </a:r>
          </a:p>
          <a:p>
            <a:pPr lvl="1"/>
            <a:r>
              <a:rPr lang="en-IN" dirty="0"/>
              <a:t>Fast Ethernet (100 Mbps)</a:t>
            </a:r>
          </a:p>
          <a:p>
            <a:pPr lvl="1"/>
            <a:r>
              <a:rPr lang="en-IN" dirty="0"/>
              <a:t>Gigabit Ethernet (1 </a:t>
            </a:r>
            <a:r>
              <a:rPr lang="en-IN" dirty="0" err="1"/>
              <a:t>Gbps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10 Gigabit Ethernet (10 </a:t>
            </a:r>
            <a:r>
              <a:rPr lang="en-IN" dirty="0" err="1"/>
              <a:t>Gbps</a:t>
            </a:r>
            <a:r>
              <a:rPr lang="en-IN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419600"/>
            <a:ext cx="8366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Original Ethernet technology with the data rate of 10 Mbps </a:t>
            </a:r>
          </a:p>
          <a:p>
            <a:r>
              <a:rPr lang="en-IN" dirty="0"/>
              <a:t>Although most implementations have moved to other technologies in the Ethernet evolution, there are some features of the Standard Ethernet that have not changed during the evolution</a:t>
            </a:r>
          </a:p>
          <a:p>
            <a:r>
              <a:rPr lang="en-IN" dirty="0"/>
              <a:t>Characteristics of the Standard Ethernet</a:t>
            </a:r>
          </a:p>
          <a:p>
            <a:pPr lvl="1"/>
            <a:r>
              <a:rPr lang="en-IN" dirty="0"/>
              <a:t>Connectionless and Unreliable Service</a:t>
            </a:r>
          </a:p>
          <a:p>
            <a:pPr lvl="1"/>
            <a:r>
              <a:rPr lang="en-IN" dirty="0"/>
              <a:t>Frame Format</a:t>
            </a:r>
          </a:p>
          <a:p>
            <a:pPr lvl="1"/>
            <a:r>
              <a:rPr lang="en-IN" dirty="0"/>
              <a:t>Frame Length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Connectionless and Unreliable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9032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connectionless service means each frame sent is independent of the previous or next frame</a:t>
            </a:r>
          </a:p>
          <a:p>
            <a:r>
              <a:rPr lang="en-IN" dirty="0"/>
              <a:t>Ethernet has no connection establishment or connection termination phases</a:t>
            </a:r>
          </a:p>
          <a:p>
            <a:pPr lvl="1"/>
            <a:r>
              <a:rPr lang="en-IN" dirty="0"/>
              <a:t>The sender sends a frame whenever it has it; the receiver may or may not be ready for it.</a:t>
            </a:r>
          </a:p>
          <a:p>
            <a:pPr lvl="1"/>
            <a:r>
              <a:rPr lang="en-IN" dirty="0"/>
              <a:t>The sender may overwhelm the receiver with frames, which may result in dropping frames</a:t>
            </a:r>
          </a:p>
          <a:p>
            <a:pPr lvl="1"/>
            <a:r>
              <a:rPr lang="en-IN" dirty="0"/>
              <a:t>If a frame drops, the sender will not know about it</a:t>
            </a:r>
          </a:p>
          <a:p>
            <a:pPr lvl="2"/>
            <a:r>
              <a:rPr lang="en-IN" dirty="0"/>
              <a:t>Since IP, which is using the service of Ethernet, is also connectionless</a:t>
            </a:r>
          </a:p>
          <a:p>
            <a:pPr lvl="2"/>
            <a:r>
              <a:rPr lang="en-IN" dirty="0"/>
              <a:t>If  the transport layer is also a connectionless protocol, such as UDP, the frame is lost and salvation may only come from the application layer</a:t>
            </a:r>
          </a:p>
          <a:p>
            <a:pPr lvl="2"/>
            <a:r>
              <a:rPr lang="en-IN" dirty="0"/>
              <a:t>If the transport layer is TCP, the sender TCP does not receive acknowledgment for its segment and sends it again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3CEED"/>
      </a:hlink>
      <a:folHlink>
        <a:srgbClr val="B26B02"/>
      </a:folHlink>
    </a:clrScheme>
    <a:fontScheme name="Eng-Thai Lecture Notes">
      <a:majorFont>
        <a:latin typeface="Calibri Light"/>
        <a:ea typeface=""/>
        <a:cs typeface="FreesiaUPC"/>
      </a:majorFont>
      <a:minorFont>
        <a:latin typeface="Calibri"/>
        <a:ea typeface=""/>
        <a:cs typeface="FreesiaUPC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23356</TotalTime>
  <Words>3976</Words>
  <Application>Microsoft Office PowerPoint</Application>
  <PresentationFormat>On-screen Show (4:3)</PresentationFormat>
  <Paragraphs>360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Wingdings</vt:lpstr>
      <vt:lpstr>Retrospect</vt:lpstr>
      <vt:lpstr>Ethernet Protocol</vt:lpstr>
      <vt:lpstr>Type of LAN</vt:lpstr>
      <vt:lpstr>IEEE standard</vt:lpstr>
      <vt:lpstr>IEEE standard for LANs</vt:lpstr>
      <vt:lpstr>Logical Link Control (LLC)</vt:lpstr>
      <vt:lpstr>Media Access Control (MAC)</vt:lpstr>
      <vt:lpstr>Ethernet Evolution</vt:lpstr>
      <vt:lpstr>Standard Ethernet</vt:lpstr>
      <vt:lpstr>Connectionless and Unreliable Service</vt:lpstr>
      <vt:lpstr>Connectionless and Unreliable Service</vt:lpstr>
      <vt:lpstr>Ethernet frame </vt:lpstr>
      <vt:lpstr>Ethernet frame </vt:lpstr>
      <vt:lpstr>Ethernet frame </vt:lpstr>
      <vt:lpstr>Ethernet frame </vt:lpstr>
      <vt:lpstr>Ethernet frame </vt:lpstr>
      <vt:lpstr>Ethernet frame </vt:lpstr>
      <vt:lpstr>Ethernet frame </vt:lpstr>
      <vt:lpstr>Frame Length</vt:lpstr>
      <vt:lpstr>Frame Length</vt:lpstr>
      <vt:lpstr>Standard Ethernet - Addressing</vt:lpstr>
      <vt:lpstr>Standard Ethernet - Addressing</vt:lpstr>
      <vt:lpstr>Standard Ethernet - Addressing</vt:lpstr>
      <vt:lpstr>Transmission of Address Bits</vt:lpstr>
      <vt:lpstr>Medium in standard Ethernet</vt:lpstr>
      <vt:lpstr>Unicast, Multicast, and Broadcast Transmission</vt:lpstr>
      <vt:lpstr>Unicast, Multicast, and Broadcast Transmission</vt:lpstr>
      <vt:lpstr>Standard Ethernet Implementations</vt:lpstr>
      <vt:lpstr>IEEE 802.11 Wireless LAN Standard</vt:lpstr>
      <vt:lpstr>IEEE 802 Standards Working Groups</vt:lpstr>
      <vt:lpstr>Benefits of 802.11 Standard</vt:lpstr>
      <vt:lpstr>IEEE 802.11 Terminology </vt:lpstr>
      <vt:lpstr>Categories of Wireless Networks</vt:lpstr>
      <vt:lpstr>Architecture</vt:lpstr>
      <vt:lpstr>WLAN Topology -  Ad-Hoc Network</vt:lpstr>
      <vt:lpstr>WLAN Topology Infrastructure</vt:lpstr>
      <vt:lpstr>Basic service sets (BSSs)</vt:lpstr>
      <vt:lpstr>Distribution of Messages </vt:lpstr>
      <vt:lpstr>Fragmentation</vt:lpstr>
      <vt:lpstr>MAC Frame Format</vt:lpstr>
      <vt:lpstr>MAC Sublayer - Frame Format</vt:lpstr>
      <vt:lpstr>Frame Types</vt:lpstr>
      <vt:lpstr>Addressing Mechanism</vt:lpstr>
      <vt:lpstr>Addressing Mechanism</vt:lpstr>
      <vt:lpstr>Addressing Mechanism</vt:lpstr>
      <vt:lpstr>Addressing Mechanism</vt:lpstr>
      <vt:lpstr>Hidden Station Problem</vt:lpstr>
      <vt:lpstr>Exposed Station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</dc:title>
  <dc:creator>cpj</dc:creator>
  <cp:lastModifiedBy>Soumya Chakravarthy</cp:lastModifiedBy>
  <cp:revision>766</cp:revision>
  <dcterms:created xsi:type="dcterms:W3CDTF">2016-06-19T03:03:20Z</dcterms:created>
  <dcterms:modified xsi:type="dcterms:W3CDTF">2024-07-09T07:29:02Z</dcterms:modified>
</cp:coreProperties>
</file>