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86"/>
  </p:notesMasterIdLst>
  <p:sldIdLst>
    <p:sldId id="256" r:id="rId2"/>
    <p:sldId id="257" r:id="rId3"/>
    <p:sldId id="365" r:id="rId4"/>
    <p:sldId id="366" r:id="rId5"/>
    <p:sldId id="371" r:id="rId6"/>
    <p:sldId id="377" r:id="rId7"/>
    <p:sldId id="367" r:id="rId8"/>
    <p:sldId id="368" r:id="rId9"/>
    <p:sldId id="369" r:id="rId10"/>
    <p:sldId id="370" r:id="rId11"/>
    <p:sldId id="372" r:id="rId12"/>
    <p:sldId id="373" r:id="rId13"/>
    <p:sldId id="364" r:id="rId14"/>
    <p:sldId id="317" r:id="rId15"/>
    <p:sldId id="318" r:id="rId16"/>
    <p:sldId id="319" r:id="rId17"/>
    <p:sldId id="293" r:id="rId18"/>
    <p:sldId id="322" r:id="rId19"/>
    <p:sldId id="323" r:id="rId20"/>
    <p:sldId id="324" r:id="rId21"/>
    <p:sldId id="321" r:id="rId22"/>
    <p:sldId id="325" r:id="rId23"/>
    <p:sldId id="327" r:id="rId24"/>
    <p:sldId id="328" r:id="rId25"/>
    <p:sldId id="329" r:id="rId26"/>
    <p:sldId id="299" r:id="rId27"/>
    <p:sldId id="331" r:id="rId28"/>
    <p:sldId id="332" r:id="rId29"/>
    <p:sldId id="333" r:id="rId30"/>
    <p:sldId id="334" r:id="rId31"/>
    <p:sldId id="335" r:id="rId32"/>
    <p:sldId id="336" r:id="rId33"/>
    <p:sldId id="337" r:id="rId34"/>
    <p:sldId id="303" r:id="rId35"/>
    <p:sldId id="338" r:id="rId36"/>
    <p:sldId id="339" r:id="rId37"/>
    <p:sldId id="340" r:id="rId38"/>
    <p:sldId id="341" r:id="rId39"/>
    <p:sldId id="342" r:id="rId40"/>
    <p:sldId id="307" r:id="rId41"/>
    <p:sldId id="343" r:id="rId42"/>
    <p:sldId id="344" r:id="rId43"/>
    <p:sldId id="345" r:id="rId44"/>
    <p:sldId id="346" r:id="rId45"/>
    <p:sldId id="347" r:id="rId46"/>
    <p:sldId id="348" r:id="rId47"/>
    <p:sldId id="352" r:id="rId48"/>
    <p:sldId id="353" r:id="rId49"/>
    <p:sldId id="309" r:id="rId50"/>
    <p:sldId id="355" r:id="rId51"/>
    <p:sldId id="356" r:id="rId52"/>
    <p:sldId id="357" r:id="rId53"/>
    <p:sldId id="358" r:id="rId54"/>
    <p:sldId id="359" r:id="rId55"/>
    <p:sldId id="360" r:id="rId56"/>
    <p:sldId id="361" r:id="rId57"/>
    <p:sldId id="362" r:id="rId58"/>
    <p:sldId id="375" r:id="rId59"/>
    <p:sldId id="376" r:id="rId60"/>
    <p:sldId id="378" r:id="rId61"/>
    <p:sldId id="379" r:id="rId62"/>
    <p:sldId id="380" r:id="rId63"/>
    <p:sldId id="381" r:id="rId64"/>
    <p:sldId id="382" r:id="rId65"/>
    <p:sldId id="383" r:id="rId66"/>
    <p:sldId id="384" r:id="rId67"/>
    <p:sldId id="385" r:id="rId68"/>
    <p:sldId id="386" r:id="rId69"/>
    <p:sldId id="407" r:id="rId70"/>
    <p:sldId id="408" r:id="rId71"/>
    <p:sldId id="413" r:id="rId72"/>
    <p:sldId id="414" r:id="rId73"/>
    <p:sldId id="415" r:id="rId74"/>
    <p:sldId id="416" r:id="rId75"/>
    <p:sldId id="442" r:id="rId76"/>
    <p:sldId id="443" r:id="rId77"/>
    <p:sldId id="444" r:id="rId78"/>
    <p:sldId id="445" r:id="rId79"/>
    <p:sldId id="446" r:id="rId80"/>
    <p:sldId id="447" r:id="rId81"/>
    <p:sldId id="448" r:id="rId82"/>
    <p:sldId id="449" r:id="rId83"/>
    <p:sldId id="312" r:id="rId84"/>
    <p:sldId id="438" r:id="rId8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FFFF66"/>
    <a:srgbClr val="993300"/>
    <a:srgbClr val="FF9933"/>
    <a:srgbClr val="00FF99"/>
    <a:srgbClr val="CC6600"/>
    <a:srgbClr val="99FF33"/>
    <a:srgbClr val="CC99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p:cViewPr varScale="1">
        <p:scale>
          <a:sx n="101" d="100"/>
          <a:sy n="101" d="100"/>
        </p:scale>
        <p:origin x="9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96FAC23-E1DC-4390-A344-A3C249DC07EC}" type="datetimeFigureOut">
              <a:rPr lang="en-US" smtClean="0"/>
              <a:pPr/>
              <a:t>6/3/2025</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B5DD572-C993-48CE-B837-79040D94BC8A}" type="slidenum">
              <a:rPr lang="en-US" smtClean="0"/>
              <a:pPr/>
              <a:t>‹#›</a:t>
            </a:fld>
            <a:endParaRPr lang="en-US"/>
          </a:p>
        </p:txBody>
      </p:sp>
    </p:spTree>
    <p:extLst>
      <p:ext uri="{BB962C8B-B14F-4D97-AF65-F5344CB8AC3E}">
        <p14:creationId xmlns:p14="http://schemas.microsoft.com/office/powerpoint/2010/main" val="66414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The bandwidth is the difference between the lowest and highest frequencies in the signal. For example, if a composite signal contains frequencies</a:t>
            </a:r>
          </a:p>
          <a:p>
            <a:r>
              <a:rPr lang="en-US" sz="1300" dirty="0"/>
              <a:t>between 1000 and 5000, its bandwidth is 5000 – 1000, or 4000.</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Formula:</a:t>
            </a:r>
            <a:r>
              <a:rPr lang="es-ES" sz="1300" dirty="0"/>
              <a:t> y = log</a:t>
            </a:r>
            <a:r>
              <a:rPr lang="es-ES" sz="1300" baseline="-25000" dirty="0"/>
              <a:t>10</a:t>
            </a:r>
            <a:r>
              <a:rPr lang="es-ES" sz="1300" dirty="0"/>
              <a:t>(x), </a:t>
            </a:r>
            <a:r>
              <a:rPr lang="es-ES" sz="1300" dirty="0" err="1"/>
              <a:t>then</a:t>
            </a:r>
            <a:r>
              <a:rPr lang="es-ES" sz="1300" dirty="0"/>
              <a:t> x = 10^y.</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IN" dirty="0"/>
              <a:t>We assume that data, in the form of text, numbers, graphical images, audio, or video, are stored in computer memory as sequences of bits (see Chapter 1). Line coding converts a sequence of bits to a digital signal. At the sender, digital data are encoded into a digital signal; at the receiver, the digital data are recreated by decoding the digital signal.</a:t>
            </a:r>
          </a:p>
          <a:p>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In this illustration, the transmission path</a:t>
            </a:r>
          </a:p>
          <a:p>
            <a:r>
              <a:rPr lang="en-US" sz="1300" dirty="0"/>
              <a:t>is divided into three parts, each representing a channel that carries one transmission.</a:t>
            </a:r>
          </a:p>
          <a:p>
            <a:r>
              <a:rPr lang="en-US" sz="1300" dirty="0"/>
              <a:t>We consider FDM to be an analog multiplexing technique; however, this does not</a:t>
            </a:r>
          </a:p>
          <a:p>
            <a:r>
              <a:rPr lang="en-US" sz="1300" dirty="0"/>
              <a:t>mean that FDM cannot be used to combine sources sending digital signals. A digital</a:t>
            </a:r>
          </a:p>
          <a:p>
            <a:r>
              <a:rPr lang="en-US" sz="1300" dirty="0"/>
              <a:t>signal can be converted to an analog signal (with the techniques discussed in Chapter 5)</a:t>
            </a:r>
          </a:p>
          <a:p>
            <a:r>
              <a:rPr lang="en-US" sz="1300" dirty="0"/>
              <a:t>before FDM is used to multiplex them.</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concerned with only multiplexing, not switching. This means that all the data in a message from source 1 always go to one specific destination,</a:t>
            </a:r>
          </a:p>
          <a:p>
            <a:r>
              <a:rPr lang="en-US" sz="1300" dirty="0"/>
              <a:t>be it 1, 2, 3, or 4. The delivery is fixed and unvarying, unlike switching.</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441448"/>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95800"/>
            <a:ext cx="7543800" cy="1447800"/>
          </a:xfrm>
        </p:spPr>
        <p:txBody>
          <a:bodyPr lIns="91440" rIns="91440">
            <a:normAutofit/>
          </a:bodyPr>
          <a:lstStyle>
            <a:lvl1pPr marL="0" indent="0" algn="r">
              <a:buNone/>
              <a:defRPr sz="2800" b="1" i="1" cap="none" spc="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3EB9878-0156-450F-AF36-82B960D45CCB}" type="datetime1">
              <a:rPr lang="en-US" smtClean="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00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5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BA6FE-FC75-40A5-9BB9-1FE8BCF42E52}" type="datetime1">
              <a:rPr lang="en-US" smtClean="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13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00ACB-FD78-4096-9A8F-7C3FCC0EBD44}" type="datetime1">
              <a:rPr lang="en-US" smtClean="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98303" y="1345139"/>
            <a:ext cx="8780444" cy="4523955"/>
          </a:xfrm>
        </p:spPr>
        <p:txBody>
          <a:bodyPr>
            <a:normAutofit/>
          </a:bodyPr>
          <a:lstStyle>
            <a:lvl1pPr marL="231775" indent="-176213">
              <a:buFont typeface="Arial" panose="020B0604020202020204" pitchFamily="34" charset="0"/>
              <a:buChar char="•"/>
              <a:defRPr sz="2800"/>
            </a:lvl1pPr>
            <a:lvl2pPr marL="461963" indent="-182563">
              <a:defRPr sz="2400"/>
            </a:lvl2pPr>
            <a:lvl3pPr marL="682625" indent="-182563">
              <a:defRPr sz="1800"/>
            </a:lvl3pPr>
            <a:lvl4pPr marL="858838" indent="-182563">
              <a:defRPr sz="1800"/>
            </a:lvl4pPr>
            <a:lvl5pPr marL="1090613" indent="-1825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5AB199-F982-4E58-9303-D0E607FDD927}" type="datetime1">
              <a:rPr lang="en-US" smtClean="0"/>
              <a:pPr/>
              <a:t>6/3/2025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70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2E5544-04A8-46DD-A0DF-C55B306828B2}" type="datetime1">
              <a:rPr lang="en-US" smtClean="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9320" y="286605"/>
            <a:ext cx="8780444" cy="968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9320" y="1388125"/>
            <a:ext cx="4316960" cy="4480969"/>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39" y="1388126"/>
            <a:ext cx="4326325" cy="4480970"/>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E349463-599D-4A45-8A92-757BC420B215}" type="datetime1">
              <a:rPr lang="en-US" smtClean="0"/>
              <a:pPr/>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78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98304" y="286605"/>
            <a:ext cx="8769426" cy="9687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304" y="1344058"/>
            <a:ext cx="4327976"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304" y="2080339"/>
            <a:ext cx="4327976"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44058"/>
            <a:ext cx="4304290"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080339"/>
            <a:ext cx="4304290"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FEFE8C-7BAD-4FD8-8F68-52FF2619C559}" type="datetime1">
              <a:rPr lang="en-US" smtClean="0"/>
              <a:pPr/>
              <a:t>6/3/2025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2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D7DA5-49DF-4EC4-8EBF-FBFB08A529EC}" type="datetime1">
              <a:rPr lang="en-US" smtClean="0"/>
              <a:pPr/>
              <a:t>6/3/2025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58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D7F1B8-F9EC-475F-A5B2-48706A1A0353}" type="datetime1">
              <a:rPr lang="en-US" smtClean="0"/>
              <a:pPr/>
              <a:t>6/3/2025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02C669-F485-4FE6-8C05-13097599D497}" type="datetime1">
              <a:rPr lang="en-US" smtClean="0"/>
              <a:pPr/>
              <a:t>6/3/2025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77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75E2F1-A2DD-4C6C-B002-F37189101480}" type="datetime1">
              <a:rPr lang="en-US" smtClean="0"/>
              <a:pPr/>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25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8303" y="228600"/>
            <a:ext cx="8780443" cy="9151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98303" y="1345139"/>
            <a:ext cx="8780444" cy="4523955"/>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67C515C-A6DD-4B19-82D0-806A58EB767A}" type="datetime1">
              <a:rPr lang="en-US" smtClean="0"/>
              <a:pPr/>
              <a:t>6/3/2025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cxnSp>
        <p:nvCxnSpPr>
          <p:cNvPr id="10" name="Straight Connector 9"/>
          <p:cNvCxnSpPr/>
          <p:nvPr/>
        </p:nvCxnSpPr>
        <p:spPr>
          <a:xfrm flipV="1">
            <a:off x="201087" y="1143753"/>
            <a:ext cx="8777659" cy="819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47393" y="6544018"/>
            <a:ext cx="341760"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7F1E4F-1CFF-5643-939E-217C01CDF565}" type="slidenum">
              <a:rPr lang="en-US" sz="1050" kern="1200" smtClean="0">
                <a:solidFill>
                  <a:srgbClr val="FFFFFF"/>
                </a:solidFill>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lang="en-US" sz="1050" kern="1200" dirty="0">
              <a:solidFill>
                <a:srgbClr val="FFFFFF"/>
              </a:solidFill>
              <a:latin typeface="+mn-lt"/>
              <a:ea typeface="+mn-ea"/>
              <a:cs typeface="+mn-cs"/>
            </a:endParaRPr>
          </a:p>
        </p:txBody>
      </p:sp>
    </p:spTree>
    <p:extLst>
      <p:ext uri="{BB962C8B-B14F-4D97-AF65-F5344CB8AC3E}">
        <p14:creationId xmlns:p14="http://schemas.microsoft.com/office/powerpoint/2010/main" val="37672784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l" defTabSz="914400" rtl="0" eaLnBrk="1" latinLnBrk="0" hangingPunct="1">
        <a:lnSpc>
          <a:spcPct val="85000"/>
        </a:lnSpc>
        <a:spcBef>
          <a:spcPct val="0"/>
        </a:spcBef>
        <a:buNone/>
        <a:defRPr sz="5400" b="1" kern="1200" spc="-50" baseline="0">
          <a:solidFill>
            <a:schemeClr val="tx1">
              <a:lumMod val="75000"/>
              <a:lumOff val="25000"/>
            </a:schemeClr>
          </a:solidFill>
          <a:effectLst>
            <a:outerShdw blurRad="38100" dist="38100" dir="2700000" algn="tl">
              <a:srgbClr val="000000">
                <a:alpha val="43137"/>
              </a:srgbClr>
            </a:outerShdw>
          </a:effectLst>
          <a:latin typeface="+mj-lt"/>
          <a:ea typeface="+mj-ea"/>
          <a:cs typeface="+mj-cs"/>
        </a:defRPr>
      </a:lvl1pPr>
    </p:titleStyle>
    <p:bodyStyle>
      <a:lvl1pPr marL="176213" indent="-176213"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F77E-C959-4680-9C8E-617BE5BF9925}"/>
              </a:ext>
            </a:extLst>
          </p:cNvPr>
          <p:cNvSpPr>
            <a:spLocks noGrp="1"/>
          </p:cNvSpPr>
          <p:nvPr>
            <p:ph type="ctrTitle"/>
          </p:nvPr>
        </p:nvSpPr>
        <p:spPr/>
        <p:txBody>
          <a:bodyPr>
            <a:noAutofit/>
          </a:bodyPr>
          <a:lstStyle/>
          <a:p>
            <a:r>
              <a:rPr lang="en-US" sz="5400" dirty="0">
                <a:solidFill>
                  <a:srgbClr val="C00000"/>
                </a:solidFill>
              </a:rPr>
              <a:t>Physical Layer</a:t>
            </a:r>
          </a:p>
        </p:txBody>
      </p:sp>
      <p:sp>
        <p:nvSpPr>
          <p:cNvPr id="6" name="TextBox 5">
            <a:extLst>
              <a:ext uri="{FF2B5EF4-FFF2-40B4-BE49-F238E27FC236}">
                <a16:creationId xmlns:a16="http://schemas.microsoft.com/office/drawing/2014/main" id="{15A623F6-8E78-4D86-8CB7-DC326FEAEE45}"/>
              </a:ext>
            </a:extLst>
          </p:cNvPr>
          <p:cNvSpPr txBox="1"/>
          <p:nvPr/>
        </p:nvSpPr>
        <p:spPr>
          <a:xfrm>
            <a:off x="1143000" y="3224561"/>
            <a:ext cx="5682325" cy="461665"/>
          </a:xfrm>
          <a:prstGeom prst="rect">
            <a:avLst/>
          </a:prstGeom>
          <a:noFill/>
        </p:spPr>
        <p:txBody>
          <a:bodyPr wrap="none" rtlCol="0">
            <a:spAutoFit/>
          </a:bodyPr>
          <a:lstStyle/>
          <a:p>
            <a:r>
              <a:rPr lang="en-US" sz="2400" dirty="0"/>
              <a:t>CS44 Data Communications and Networking</a:t>
            </a:r>
          </a:p>
        </p:txBody>
      </p:sp>
      <p:sp>
        <p:nvSpPr>
          <p:cNvPr id="10" name="Subtitle 2">
            <a:extLst>
              <a:ext uri="{FF2B5EF4-FFF2-40B4-BE49-F238E27FC236}">
                <a16:creationId xmlns:a16="http://schemas.microsoft.com/office/drawing/2014/main" id="{22371A86-5B4A-4F97-A2AD-40AF493FCA60}"/>
              </a:ext>
            </a:extLst>
          </p:cNvPr>
          <p:cNvSpPr txBox="1">
            <a:spLocks/>
          </p:cNvSpPr>
          <p:nvPr/>
        </p:nvSpPr>
        <p:spPr>
          <a:xfrm>
            <a:off x="609600" y="4724400"/>
            <a:ext cx="8305800" cy="1447800"/>
          </a:xfrm>
          <a:prstGeom prst="rect">
            <a:avLst/>
          </a:prstGeom>
        </p:spPr>
        <p:txBody>
          <a:bodyPr vert="horz" lIns="91440" tIns="45720" rIns="91440" bIns="45720" rtlCol="0">
            <a:normAutofit/>
          </a:bodyPr>
          <a:lstStyle/>
          <a:p>
            <a:pPr marL="0" marR="0" lvl="0" indent="0" algn="r"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None/>
              <a:tabLst/>
              <a:defRPr/>
            </a:pPr>
            <a:endParaRPr kumimoji="0" lang="en-US" sz="2400" b="1" i="1" u="none" strike="noStrike" kern="1200" cap="none" spc="0" normalizeH="0" baseline="0" noProof="0" dirty="0">
              <a:ln>
                <a:noFill/>
              </a:ln>
              <a:solidFill>
                <a:schemeClr val="tx2"/>
              </a:solidFill>
              <a:effectLst/>
              <a:uLnTx/>
              <a:uFillTx/>
              <a:latin typeface="+mj-lt"/>
              <a:ea typeface="+mn-ea"/>
              <a:cs typeface="+mn-cs"/>
            </a:endParaRPr>
          </a:p>
        </p:txBody>
      </p:sp>
    </p:spTree>
    <p:extLst>
      <p:ext uri="{BB962C8B-B14F-4D97-AF65-F5344CB8AC3E}">
        <p14:creationId xmlns:p14="http://schemas.microsoft.com/office/powerpoint/2010/main" val="406636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signal – Bit rate</a:t>
            </a:r>
          </a:p>
        </p:txBody>
      </p:sp>
      <p:sp>
        <p:nvSpPr>
          <p:cNvPr id="3" name="Content Placeholder 2"/>
          <p:cNvSpPr>
            <a:spLocks noGrp="1"/>
          </p:cNvSpPr>
          <p:nvPr>
            <p:ph idx="1"/>
          </p:nvPr>
        </p:nvSpPr>
        <p:spPr>
          <a:xfrm>
            <a:off x="198303" y="1345139"/>
            <a:ext cx="8780444" cy="4827061"/>
          </a:xfrm>
        </p:spPr>
        <p:txBody>
          <a:bodyPr>
            <a:noAutofit/>
          </a:bodyPr>
          <a:lstStyle/>
          <a:p>
            <a:r>
              <a:rPr lang="en-US" sz="2400" dirty="0"/>
              <a:t>Digital signals are nonperiodic, and thus period and frequency are not appropriate characteristics of digital signals</a:t>
            </a:r>
          </a:p>
          <a:p>
            <a:r>
              <a:rPr lang="en-US" sz="2400" i="1" dirty="0"/>
              <a:t>bit rate (instead </a:t>
            </a:r>
            <a:r>
              <a:rPr lang="en-US" sz="2400" dirty="0"/>
              <a:t>of </a:t>
            </a:r>
            <a:r>
              <a:rPr lang="en-US" sz="2400" i="1" dirty="0"/>
              <a:t>frequency)—is used to describe digital signals.  - </a:t>
            </a:r>
            <a:r>
              <a:rPr lang="en-US" sz="2400" b="1" i="1" dirty="0"/>
              <a:t>the number </a:t>
            </a:r>
            <a:r>
              <a:rPr lang="en-US" sz="2400" dirty="0"/>
              <a:t>of bits sent in 1 s, expressed in bits per second (bps). </a:t>
            </a:r>
          </a:p>
          <a:p>
            <a:r>
              <a:rPr lang="en-US" sz="2400" dirty="0"/>
              <a:t>The bit rate can be represented as kbps (kilo bits per second, where kilo means one thousand) or Mbps (mega bits per second, where mega means one million)</a:t>
            </a:r>
          </a:p>
          <a:p>
            <a:r>
              <a:rPr lang="en-US" sz="2400" dirty="0"/>
              <a:t>Assume we need to download text documents at the rate of 100 pages per minute. What is the required bit rate of the channel? </a:t>
            </a:r>
          </a:p>
          <a:p>
            <a:pPr lvl="1"/>
            <a:r>
              <a:rPr lang="en-US" dirty="0"/>
              <a:t>A page is an average of 24 lines with 80 characters in each line. </a:t>
            </a:r>
          </a:p>
          <a:p>
            <a:pPr lvl="1"/>
            <a:r>
              <a:rPr lang="en-US" dirty="0"/>
              <a:t>If we assume that one character requires 8 bits, the bit rate is </a:t>
            </a:r>
            <a:r>
              <a:rPr lang="en-US" b="1" dirty="0"/>
              <a:t>100 × 24 × 80 × 8 = 1,536,000 bps = 1.536 Mbps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Digital signal – </a:t>
            </a:r>
            <a:r>
              <a:rPr lang="en-US" i="1" dirty="0"/>
              <a:t>Bit Length</a:t>
            </a:r>
            <a:endParaRPr lang="en-US" dirty="0"/>
          </a:p>
        </p:txBody>
      </p:sp>
      <p:sp>
        <p:nvSpPr>
          <p:cNvPr id="3" name="Content Placeholder 2"/>
          <p:cNvSpPr>
            <a:spLocks noGrp="1"/>
          </p:cNvSpPr>
          <p:nvPr>
            <p:ph idx="1"/>
          </p:nvPr>
        </p:nvSpPr>
        <p:spPr/>
        <p:txBody>
          <a:bodyPr>
            <a:normAutofit/>
          </a:bodyPr>
          <a:lstStyle/>
          <a:p>
            <a:r>
              <a:rPr lang="en-US" sz="2400" dirty="0"/>
              <a:t>We discussed the concept of the wavelength for an analog signal: the distance one cycle occupies on the transmission medium. </a:t>
            </a:r>
          </a:p>
          <a:p>
            <a:r>
              <a:rPr lang="en-US" sz="2400" dirty="0"/>
              <a:t>We can define something similar for a digital signal: the bit length. </a:t>
            </a:r>
          </a:p>
          <a:p>
            <a:r>
              <a:rPr lang="en-US" sz="2400" dirty="0"/>
              <a:t>The </a:t>
            </a:r>
            <a:r>
              <a:rPr lang="en-US" sz="2400" b="1" dirty="0"/>
              <a:t>bit length is the distance 1 bit </a:t>
            </a:r>
            <a:r>
              <a:rPr lang="en-US" sz="2400" dirty="0"/>
              <a:t>occupies on the transmission medium</a:t>
            </a:r>
          </a:p>
          <a:p>
            <a:pPr lvl="1"/>
            <a:r>
              <a:rPr lang="en-US" b="1" dirty="0"/>
              <a:t>Bit length = 1 / (bit rate)</a:t>
            </a:r>
          </a:p>
          <a:p>
            <a:r>
              <a:rPr lang="en-US" sz="2400" dirty="0"/>
              <a:t>The length of the bit in Example  of to download text documents is  </a:t>
            </a:r>
            <a:r>
              <a:rPr lang="en-US" sz="2400" b="1" dirty="0"/>
              <a:t>1/1,536,000 = 0.000000651 s = 0.651 </a:t>
            </a:r>
            <a:r>
              <a:rPr lang="el-GR" sz="2400" b="1" dirty="0"/>
              <a:t>μ</a:t>
            </a:r>
            <a:r>
              <a:rPr lang="en-US" sz="2400" b="1" dirty="0"/>
              <a:t>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i="1" dirty="0"/>
              <a:t>Transmission of Digital Signals</a:t>
            </a:r>
            <a:endParaRPr lang="en-US" sz="4400" dirty="0"/>
          </a:p>
        </p:txBody>
      </p:sp>
      <p:sp>
        <p:nvSpPr>
          <p:cNvPr id="3" name="Content Placeholder 2"/>
          <p:cNvSpPr>
            <a:spLocks noGrp="1"/>
          </p:cNvSpPr>
          <p:nvPr>
            <p:ph idx="1"/>
          </p:nvPr>
        </p:nvSpPr>
        <p:spPr/>
        <p:txBody>
          <a:bodyPr>
            <a:normAutofit/>
          </a:bodyPr>
          <a:lstStyle/>
          <a:p>
            <a:r>
              <a:rPr lang="en-US" sz="2400" dirty="0"/>
              <a:t>A digital signal is a composite analog signal with frequencies between zero and infinity</a:t>
            </a:r>
          </a:p>
          <a:p>
            <a:r>
              <a:rPr lang="en-US" sz="2400" dirty="0"/>
              <a:t>how can we send a digital signal from point A to point B? </a:t>
            </a:r>
          </a:p>
          <a:p>
            <a:r>
              <a:rPr lang="en-US" sz="2400" dirty="0"/>
              <a:t>We can transmit a digital signal by using one of two different approaches:</a:t>
            </a:r>
            <a:endParaRPr lang="en-US" sz="2400" i="1" dirty="0"/>
          </a:p>
          <a:p>
            <a:pPr lvl="1"/>
            <a:r>
              <a:rPr lang="en-US" b="1" i="1" dirty="0"/>
              <a:t>Baseband transmission means </a:t>
            </a:r>
            <a:r>
              <a:rPr lang="en-US" dirty="0"/>
              <a:t>sending a digital signal over a channel without changing it to an analog signal</a:t>
            </a:r>
          </a:p>
          <a:p>
            <a:pPr lvl="1"/>
            <a:r>
              <a:rPr lang="en-US" dirty="0"/>
              <a:t>Broadband transmission or modulation means changing the digital signal to an analog signal for transmission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03" y="0"/>
            <a:ext cx="8780443" cy="915153"/>
          </a:xfrm>
        </p:spPr>
        <p:txBody>
          <a:bodyPr>
            <a:normAutofit/>
          </a:bodyPr>
          <a:lstStyle/>
          <a:p>
            <a:pPr lvl="0"/>
            <a:r>
              <a:rPr lang="en-US" b="0" kern="0" spc="0" dirty="0">
                <a:solidFill>
                  <a:sysClr val="windowText" lastClr="000000"/>
                </a:solidFill>
                <a:effectLst/>
              </a:rPr>
              <a:t>Analog Vs Digital</a:t>
            </a:r>
            <a:endParaRPr lang="en-IN" dirty="0"/>
          </a:p>
        </p:txBody>
      </p:sp>
      <p:graphicFrame>
        <p:nvGraphicFramePr>
          <p:cNvPr id="4" name="Table 2"/>
          <p:cNvGraphicFramePr/>
          <p:nvPr/>
        </p:nvGraphicFramePr>
        <p:xfrm>
          <a:off x="228600" y="1066800"/>
          <a:ext cx="8915400" cy="5303520"/>
        </p:xfrm>
        <a:graphic>
          <a:graphicData uri="http://schemas.openxmlformats.org/drawingml/2006/table">
            <a:tbl>
              <a:tblPr/>
              <a:tblGrid>
                <a:gridCol w="41910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355250">
                <a:tc>
                  <a:txBody>
                    <a:bodyPr/>
                    <a:lstStyle/>
                    <a:p>
                      <a:pPr algn="ctr">
                        <a:lnSpc>
                          <a:spcPct val="100000"/>
                        </a:lnSpc>
                      </a:pPr>
                      <a:r>
                        <a:rPr lang="en-IN" b="1" dirty="0" err="1">
                          <a:solidFill>
                            <a:schemeClr val="tx1"/>
                          </a:solidFill>
                          <a:latin typeface="Calibri"/>
                        </a:rPr>
                        <a:t>Analog</a:t>
                      </a:r>
                      <a:r>
                        <a:rPr lang="en-IN" b="1" dirty="0">
                          <a:solidFill>
                            <a:schemeClr val="tx1"/>
                          </a:solidFill>
                          <a:latin typeface="Calibri"/>
                        </a:rPr>
                        <a:t> Signal</a:t>
                      </a:r>
                      <a:endParaRPr dirty="0">
                        <a:solidFill>
                          <a:schemeClr val="tx1"/>
                        </a:solidFill>
                      </a:endParaRPr>
                    </a:p>
                  </a:txBody>
                  <a:tcPr/>
                </a:tc>
                <a:tc>
                  <a:txBody>
                    <a:bodyPr/>
                    <a:lstStyle/>
                    <a:p>
                      <a:pPr algn="ctr">
                        <a:lnSpc>
                          <a:spcPct val="100000"/>
                        </a:lnSpc>
                      </a:pPr>
                      <a:r>
                        <a:rPr lang="en-IN" b="1" dirty="0">
                          <a:solidFill>
                            <a:schemeClr val="tx1"/>
                          </a:solidFill>
                          <a:latin typeface="Calibri"/>
                        </a:rPr>
                        <a:t>Digital Signal</a:t>
                      </a:r>
                      <a:endParaRPr>
                        <a:solidFill>
                          <a:schemeClr val="tx1"/>
                        </a:solidFill>
                      </a:endParaRPr>
                    </a:p>
                  </a:txBody>
                  <a:tcPr/>
                </a:tc>
                <a:extLst>
                  <a:ext uri="{0D108BD9-81ED-4DB2-BD59-A6C34878D82A}">
                    <a16:rowId xmlns:a16="http://schemas.microsoft.com/office/drawing/2014/main" val="10000"/>
                  </a:ext>
                </a:extLst>
              </a:tr>
              <a:tr h="621687">
                <a:tc>
                  <a:txBody>
                    <a:bodyPr/>
                    <a:lstStyle/>
                    <a:p>
                      <a:pPr>
                        <a:lnSpc>
                          <a:spcPct val="100000"/>
                        </a:lnSpc>
                      </a:pPr>
                      <a:r>
                        <a:rPr lang="en-IN" dirty="0">
                          <a:solidFill>
                            <a:srgbClr val="000000"/>
                          </a:solidFill>
                          <a:latin typeface="Calibri"/>
                        </a:rPr>
                        <a:t>a continuous wave that changes over a time period.</a:t>
                      </a:r>
                      <a:endParaRPr dirty="0"/>
                    </a:p>
                  </a:txBody>
                  <a:tcPr/>
                </a:tc>
                <a:tc>
                  <a:txBody>
                    <a:bodyPr/>
                    <a:lstStyle/>
                    <a:p>
                      <a:pPr>
                        <a:lnSpc>
                          <a:spcPct val="100000"/>
                        </a:lnSpc>
                      </a:pPr>
                      <a:r>
                        <a:rPr lang="en-IN">
                          <a:solidFill>
                            <a:srgbClr val="000000"/>
                          </a:solidFill>
                          <a:latin typeface="Calibri"/>
                        </a:rPr>
                        <a:t>a discrete wave that carries information in binary form.</a:t>
                      </a:r>
                      <a:endParaRPr/>
                    </a:p>
                  </a:txBody>
                  <a:tcPr/>
                </a:tc>
                <a:extLst>
                  <a:ext uri="{0D108BD9-81ED-4DB2-BD59-A6C34878D82A}">
                    <a16:rowId xmlns:a16="http://schemas.microsoft.com/office/drawing/2014/main" val="10001"/>
                  </a:ext>
                </a:extLst>
              </a:tr>
              <a:tr h="355250">
                <a:tc>
                  <a:txBody>
                    <a:bodyPr/>
                    <a:lstStyle/>
                    <a:p>
                      <a:pPr>
                        <a:lnSpc>
                          <a:spcPct val="100000"/>
                        </a:lnSpc>
                      </a:pPr>
                      <a:r>
                        <a:rPr lang="en-IN" dirty="0">
                          <a:solidFill>
                            <a:srgbClr val="000000"/>
                          </a:solidFill>
                          <a:latin typeface="Calibri"/>
                        </a:rPr>
                        <a:t>represented by a sine wave.</a:t>
                      </a:r>
                      <a:endParaRPr/>
                    </a:p>
                  </a:txBody>
                  <a:tcPr/>
                </a:tc>
                <a:tc>
                  <a:txBody>
                    <a:bodyPr/>
                    <a:lstStyle/>
                    <a:p>
                      <a:pPr>
                        <a:lnSpc>
                          <a:spcPct val="100000"/>
                        </a:lnSpc>
                      </a:pPr>
                      <a:r>
                        <a:rPr lang="en-IN">
                          <a:solidFill>
                            <a:srgbClr val="000000"/>
                          </a:solidFill>
                          <a:latin typeface="Calibri"/>
                        </a:rPr>
                        <a:t>represented by square waves.</a:t>
                      </a:r>
                      <a:endParaRPr/>
                    </a:p>
                  </a:txBody>
                  <a:tcPr/>
                </a:tc>
                <a:extLst>
                  <a:ext uri="{0D108BD9-81ED-4DB2-BD59-A6C34878D82A}">
                    <a16:rowId xmlns:a16="http://schemas.microsoft.com/office/drawing/2014/main" val="10002"/>
                  </a:ext>
                </a:extLst>
              </a:tr>
              <a:tr h="621687">
                <a:tc>
                  <a:txBody>
                    <a:bodyPr/>
                    <a:lstStyle/>
                    <a:p>
                      <a:pPr>
                        <a:lnSpc>
                          <a:spcPct val="100000"/>
                        </a:lnSpc>
                      </a:pPr>
                      <a:r>
                        <a:rPr lang="en-IN">
                          <a:solidFill>
                            <a:srgbClr val="000000"/>
                          </a:solidFill>
                          <a:latin typeface="Calibri"/>
                        </a:rPr>
                        <a:t>described by the amplitude, period or frequency, and phase.</a:t>
                      </a:r>
                      <a:endParaRPr/>
                    </a:p>
                  </a:txBody>
                  <a:tcPr/>
                </a:tc>
                <a:tc>
                  <a:txBody>
                    <a:bodyPr/>
                    <a:lstStyle/>
                    <a:p>
                      <a:pPr>
                        <a:lnSpc>
                          <a:spcPct val="100000"/>
                        </a:lnSpc>
                      </a:pPr>
                      <a:r>
                        <a:rPr lang="en-IN">
                          <a:solidFill>
                            <a:srgbClr val="000000"/>
                          </a:solidFill>
                          <a:latin typeface="Calibri"/>
                        </a:rPr>
                        <a:t>described by bit rate and bit intervals.</a:t>
                      </a:r>
                      <a:endParaRPr/>
                    </a:p>
                  </a:txBody>
                  <a:tcPr/>
                </a:tc>
                <a:extLst>
                  <a:ext uri="{0D108BD9-81ED-4DB2-BD59-A6C34878D82A}">
                    <a16:rowId xmlns:a16="http://schemas.microsoft.com/office/drawing/2014/main" val="10003"/>
                  </a:ext>
                </a:extLst>
              </a:tr>
              <a:tr h="355250">
                <a:tc>
                  <a:txBody>
                    <a:bodyPr/>
                    <a:lstStyle/>
                    <a:p>
                      <a:pPr>
                        <a:lnSpc>
                          <a:spcPct val="100000"/>
                        </a:lnSpc>
                      </a:pPr>
                      <a:r>
                        <a:rPr lang="en-IN" dirty="0">
                          <a:solidFill>
                            <a:srgbClr val="000000"/>
                          </a:solidFill>
                          <a:latin typeface="Calibri"/>
                        </a:rPr>
                        <a:t>has no fixed range.</a:t>
                      </a:r>
                      <a:endParaRPr/>
                    </a:p>
                  </a:txBody>
                  <a:tcPr/>
                </a:tc>
                <a:tc>
                  <a:txBody>
                    <a:bodyPr/>
                    <a:lstStyle/>
                    <a:p>
                      <a:pPr>
                        <a:lnSpc>
                          <a:spcPct val="100000"/>
                        </a:lnSpc>
                      </a:pPr>
                      <a:r>
                        <a:rPr lang="en-IN" dirty="0">
                          <a:solidFill>
                            <a:srgbClr val="000000"/>
                          </a:solidFill>
                          <a:latin typeface="Calibri"/>
                        </a:rPr>
                        <a:t>has a finite range i.e. between 0 and 1.</a:t>
                      </a:r>
                      <a:endParaRPr/>
                    </a:p>
                  </a:txBody>
                  <a:tcPr/>
                </a:tc>
                <a:extLst>
                  <a:ext uri="{0D108BD9-81ED-4DB2-BD59-A6C34878D82A}">
                    <a16:rowId xmlns:a16="http://schemas.microsoft.com/office/drawing/2014/main" val="10004"/>
                  </a:ext>
                </a:extLst>
              </a:tr>
              <a:tr h="355250">
                <a:tc>
                  <a:txBody>
                    <a:bodyPr/>
                    <a:lstStyle/>
                    <a:p>
                      <a:pPr>
                        <a:lnSpc>
                          <a:spcPct val="100000"/>
                        </a:lnSpc>
                      </a:pPr>
                      <a:r>
                        <a:rPr lang="en-IN">
                          <a:solidFill>
                            <a:srgbClr val="000000"/>
                          </a:solidFill>
                          <a:latin typeface="Calibri"/>
                        </a:rPr>
                        <a:t>more prone to distortion.</a:t>
                      </a:r>
                      <a:endParaRPr/>
                    </a:p>
                  </a:txBody>
                  <a:tcPr/>
                </a:tc>
                <a:tc>
                  <a:txBody>
                    <a:bodyPr/>
                    <a:lstStyle/>
                    <a:p>
                      <a:pPr>
                        <a:lnSpc>
                          <a:spcPct val="100000"/>
                        </a:lnSpc>
                      </a:pPr>
                      <a:r>
                        <a:rPr lang="en-IN">
                          <a:solidFill>
                            <a:srgbClr val="000000"/>
                          </a:solidFill>
                          <a:latin typeface="Calibri"/>
                        </a:rPr>
                        <a:t>less prone to distortion.</a:t>
                      </a:r>
                      <a:endParaRPr/>
                    </a:p>
                  </a:txBody>
                  <a:tcPr/>
                </a:tc>
                <a:extLst>
                  <a:ext uri="{0D108BD9-81ED-4DB2-BD59-A6C34878D82A}">
                    <a16:rowId xmlns:a16="http://schemas.microsoft.com/office/drawing/2014/main" val="10005"/>
                  </a:ext>
                </a:extLst>
              </a:tr>
              <a:tr h="355250">
                <a:tc>
                  <a:txBody>
                    <a:bodyPr/>
                    <a:lstStyle/>
                    <a:p>
                      <a:pPr>
                        <a:lnSpc>
                          <a:spcPct val="100000"/>
                        </a:lnSpc>
                      </a:pPr>
                      <a:r>
                        <a:rPr lang="en-IN" dirty="0">
                          <a:solidFill>
                            <a:srgbClr val="000000"/>
                          </a:solidFill>
                          <a:latin typeface="Calibri"/>
                        </a:rPr>
                        <a:t>transmit data in the form of a wave.</a:t>
                      </a:r>
                      <a:endParaRPr/>
                    </a:p>
                  </a:txBody>
                  <a:tcPr/>
                </a:tc>
                <a:tc>
                  <a:txBody>
                    <a:bodyPr/>
                    <a:lstStyle/>
                    <a:p>
                      <a:pPr>
                        <a:lnSpc>
                          <a:spcPct val="100000"/>
                        </a:lnSpc>
                      </a:pPr>
                      <a:r>
                        <a:rPr lang="en-IN" dirty="0">
                          <a:solidFill>
                            <a:srgbClr val="000000"/>
                          </a:solidFill>
                          <a:latin typeface="Calibri"/>
                        </a:rPr>
                        <a:t>carries data in the binary form i.e. 0 and 1.</a:t>
                      </a:r>
                      <a:endParaRPr/>
                    </a:p>
                  </a:txBody>
                  <a:tcPr/>
                </a:tc>
                <a:extLst>
                  <a:ext uri="{0D108BD9-81ED-4DB2-BD59-A6C34878D82A}">
                    <a16:rowId xmlns:a16="http://schemas.microsoft.com/office/drawing/2014/main" val="10006"/>
                  </a:ext>
                </a:extLst>
              </a:tr>
              <a:tr h="621687">
                <a:tc>
                  <a:txBody>
                    <a:bodyPr/>
                    <a:lstStyle/>
                    <a:p>
                      <a:pPr>
                        <a:lnSpc>
                          <a:spcPct val="100000"/>
                        </a:lnSpc>
                      </a:pPr>
                      <a:r>
                        <a:rPr lang="en-IN">
                          <a:solidFill>
                            <a:srgbClr val="000000"/>
                          </a:solidFill>
                          <a:latin typeface="Calibri"/>
                        </a:rPr>
                        <a:t>The human voice is the best example of an analog signal.</a:t>
                      </a:r>
                      <a:endParaRPr/>
                    </a:p>
                  </a:txBody>
                  <a:tcPr/>
                </a:tc>
                <a:tc>
                  <a:txBody>
                    <a:bodyPr/>
                    <a:lstStyle/>
                    <a:p>
                      <a:pPr>
                        <a:lnSpc>
                          <a:spcPct val="100000"/>
                        </a:lnSpc>
                      </a:pPr>
                      <a:r>
                        <a:rPr lang="en-IN">
                          <a:solidFill>
                            <a:srgbClr val="000000"/>
                          </a:solidFill>
                          <a:latin typeface="Calibri"/>
                        </a:rPr>
                        <a:t>Signals used for transmission in a computer are the digital signal.</a:t>
                      </a:r>
                      <a:endParaRPr/>
                    </a:p>
                  </a:txBody>
                  <a:tcPr/>
                </a:tc>
                <a:extLst>
                  <a:ext uri="{0D108BD9-81ED-4DB2-BD59-A6C34878D82A}">
                    <a16:rowId xmlns:a16="http://schemas.microsoft.com/office/drawing/2014/main" val="10007"/>
                  </a:ext>
                </a:extLst>
              </a:tr>
              <a:tr h="621687">
                <a:tc>
                  <a:txBody>
                    <a:bodyPr/>
                    <a:lstStyle/>
                    <a:p>
                      <a:pPr>
                        <a:lnSpc>
                          <a:spcPct val="100000"/>
                        </a:lnSpc>
                      </a:pPr>
                      <a:r>
                        <a:rPr lang="en-IN">
                          <a:solidFill>
                            <a:srgbClr val="000000"/>
                          </a:solidFill>
                          <a:latin typeface="Calibri"/>
                        </a:rPr>
                        <a:t>analog transmission is the only choice if we have a bandpass channel.</a:t>
                      </a:r>
                      <a:endParaRPr/>
                    </a:p>
                  </a:txBody>
                  <a:tcPr/>
                </a:tc>
                <a:tc>
                  <a:txBody>
                    <a:bodyPr/>
                    <a:lstStyle/>
                    <a:p>
                      <a:pPr>
                        <a:lnSpc>
                          <a:spcPct val="100000"/>
                        </a:lnSpc>
                      </a:pPr>
                      <a:r>
                        <a:rPr lang="en-IN">
                          <a:solidFill>
                            <a:srgbClr val="000000"/>
                          </a:solidFill>
                          <a:latin typeface="Calibri"/>
                        </a:rPr>
                        <a:t>while digital transmission is very desirable, a low-pass channel is needed.</a:t>
                      </a:r>
                      <a:endParaRPr/>
                    </a:p>
                  </a:txBody>
                  <a:tcPr/>
                </a:tc>
                <a:extLst>
                  <a:ext uri="{0D108BD9-81ED-4DB2-BD59-A6C34878D82A}">
                    <a16:rowId xmlns:a16="http://schemas.microsoft.com/office/drawing/2014/main" val="10008"/>
                  </a:ext>
                </a:extLst>
              </a:tr>
              <a:tr h="888124">
                <a:tc>
                  <a:txBody>
                    <a:bodyPr/>
                    <a:lstStyle/>
                    <a:p>
                      <a:pPr>
                        <a:lnSpc>
                          <a:spcPct val="100000"/>
                        </a:lnSpc>
                      </a:pPr>
                      <a:r>
                        <a:rPr lang="en-IN" dirty="0">
                          <a:solidFill>
                            <a:srgbClr val="000000"/>
                          </a:solidFill>
                          <a:latin typeface="Calibri"/>
                        </a:rPr>
                        <a:t>Converting a low-pass </a:t>
                      </a:r>
                      <a:r>
                        <a:rPr lang="en-IN" dirty="0" err="1">
                          <a:solidFill>
                            <a:srgbClr val="000000"/>
                          </a:solidFill>
                          <a:latin typeface="Calibri"/>
                        </a:rPr>
                        <a:t>analog</a:t>
                      </a:r>
                      <a:r>
                        <a:rPr lang="en-IN" dirty="0">
                          <a:solidFill>
                            <a:srgbClr val="000000"/>
                          </a:solidFill>
                          <a:latin typeface="Calibri"/>
                        </a:rPr>
                        <a:t> signal to a </a:t>
                      </a:r>
                      <a:r>
                        <a:rPr lang="en-IN" dirty="0" err="1">
                          <a:solidFill>
                            <a:srgbClr val="000000"/>
                          </a:solidFill>
                          <a:latin typeface="Calibri"/>
                        </a:rPr>
                        <a:t>bandpass</a:t>
                      </a:r>
                      <a:r>
                        <a:rPr lang="en-IN" dirty="0">
                          <a:solidFill>
                            <a:srgbClr val="000000"/>
                          </a:solidFill>
                          <a:latin typeface="Calibri"/>
                        </a:rPr>
                        <a:t>  </a:t>
                      </a:r>
                      <a:r>
                        <a:rPr lang="en-IN" dirty="0" err="1">
                          <a:solidFill>
                            <a:srgbClr val="000000"/>
                          </a:solidFill>
                          <a:latin typeface="Calibri"/>
                        </a:rPr>
                        <a:t>analog</a:t>
                      </a:r>
                      <a:r>
                        <a:rPr lang="en-IN" dirty="0">
                          <a:solidFill>
                            <a:srgbClr val="000000"/>
                          </a:solidFill>
                          <a:latin typeface="Calibri"/>
                        </a:rPr>
                        <a:t> signal is traditionally called </a:t>
                      </a:r>
                      <a:r>
                        <a:rPr lang="en-IN" dirty="0" err="1">
                          <a:solidFill>
                            <a:srgbClr val="000000"/>
                          </a:solidFill>
                          <a:latin typeface="Calibri"/>
                        </a:rPr>
                        <a:t>analog</a:t>
                      </a:r>
                      <a:r>
                        <a:rPr lang="en-IN" dirty="0">
                          <a:solidFill>
                            <a:srgbClr val="000000"/>
                          </a:solidFill>
                          <a:latin typeface="Calibri"/>
                        </a:rPr>
                        <a:t>-to-</a:t>
                      </a:r>
                      <a:r>
                        <a:rPr lang="en-IN" dirty="0" err="1">
                          <a:solidFill>
                            <a:srgbClr val="000000"/>
                          </a:solidFill>
                          <a:latin typeface="Calibri"/>
                        </a:rPr>
                        <a:t>analog</a:t>
                      </a:r>
                      <a:r>
                        <a:rPr lang="en-IN" dirty="0">
                          <a:solidFill>
                            <a:srgbClr val="000000"/>
                          </a:solidFill>
                          <a:latin typeface="Calibri"/>
                        </a:rPr>
                        <a:t> conversion.</a:t>
                      </a:r>
                      <a:endParaRPr/>
                    </a:p>
                  </a:txBody>
                  <a:tcPr/>
                </a:tc>
                <a:tc>
                  <a:txBody>
                    <a:bodyPr/>
                    <a:lstStyle/>
                    <a:p>
                      <a:pPr>
                        <a:lnSpc>
                          <a:spcPct val="100000"/>
                        </a:lnSpc>
                      </a:pPr>
                      <a:r>
                        <a:rPr lang="en-IN" dirty="0">
                          <a:solidFill>
                            <a:srgbClr val="000000"/>
                          </a:solidFill>
                          <a:latin typeface="Calibri"/>
                        </a:rPr>
                        <a:t>Converting digital data to a </a:t>
                      </a:r>
                      <a:r>
                        <a:rPr lang="en-IN" dirty="0" err="1">
                          <a:solidFill>
                            <a:srgbClr val="000000"/>
                          </a:solidFill>
                          <a:latin typeface="Calibri"/>
                        </a:rPr>
                        <a:t>bandpass</a:t>
                      </a:r>
                      <a:r>
                        <a:rPr lang="en-IN" dirty="0">
                          <a:solidFill>
                            <a:srgbClr val="000000"/>
                          </a:solidFill>
                          <a:latin typeface="Calibri"/>
                        </a:rPr>
                        <a:t> </a:t>
                      </a:r>
                      <a:r>
                        <a:rPr lang="en-IN" dirty="0" err="1">
                          <a:solidFill>
                            <a:srgbClr val="000000"/>
                          </a:solidFill>
                          <a:latin typeface="Calibri"/>
                        </a:rPr>
                        <a:t>analog</a:t>
                      </a:r>
                      <a:r>
                        <a:rPr lang="en-IN" dirty="0">
                          <a:solidFill>
                            <a:srgbClr val="000000"/>
                          </a:solidFill>
                          <a:latin typeface="Calibri"/>
                        </a:rPr>
                        <a:t> signal is traditionally called digital-to-</a:t>
                      </a:r>
                      <a:r>
                        <a:rPr lang="en-IN" dirty="0" err="1">
                          <a:solidFill>
                            <a:srgbClr val="000000"/>
                          </a:solidFill>
                          <a:latin typeface="Calibri"/>
                        </a:rPr>
                        <a:t>analog</a:t>
                      </a:r>
                      <a:r>
                        <a:rPr lang="en-IN" dirty="0">
                          <a:solidFill>
                            <a:srgbClr val="000000"/>
                          </a:solidFill>
                          <a:latin typeface="Calibri"/>
                        </a:rPr>
                        <a:t> conversion.</a:t>
                      </a:r>
                      <a:endParaRPr dirty="0"/>
                    </a:p>
                  </a:txBody>
                  <a:tcPr/>
                </a:tc>
                <a:extLst>
                  <a:ext uri="{0D108BD9-81ED-4DB2-BD59-A6C34878D82A}">
                    <a16:rowId xmlns:a16="http://schemas.microsoft.com/office/drawing/2014/main" val="10009"/>
                  </a:ext>
                </a:extLst>
              </a:tr>
            </a:tbl>
          </a:graphicData>
        </a:graphic>
      </p:graphicFrame>
      <p:pic>
        <p:nvPicPr>
          <p:cNvPr id="34818" name="Picture 2"/>
          <p:cNvPicPr>
            <a:picLocks noChangeAspect="1" noChangeArrowheads="1"/>
          </p:cNvPicPr>
          <p:nvPr/>
        </p:nvPicPr>
        <p:blipFill>
          <a:blip r:embed="rId2"/>
          <a:srcRect/>
          <a:stretch>
            <a:fillRect/>
          </a:stretch>
        </p:blipFill>
        <p:spPr bwMode="auto">
          <a:xfrm>
            <a:off x="3352800" y="990601"/>
            <a:ext cx="789811" cy="38100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7620000" y="1066800"/>
            <a:ext cx="986709" cy="39528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Impairments</a:t>
            </a:r>
          </a:p>
        </p:txBody>
      </p:sp>
      <p:sp>
        <p:nvSpPr>
          <p:cNvPr id="3" name="Content Placeholder 2"/>
          <p:cNvSpPr>
            <a:spLocks noGrp="1"/>
          </p:cNvSpPr>
          <p:nvPr>
            <p:ph idx="1"/>
          </p:nvPr>
        </p:nvSpPr>
        <p:spPr/>
        <p:txBody>
          <a:bodyPr/>
          <a:lstStyle/>
          <a:p>
            <a:r>
              <a:rPr lang="en-US" dirty="0">
                <a:effectLst>
                  <a:outerShdw blurRad="38100" dist="38100" dir="2700000" algn="tl">
                    <a:srgbClr val="C0C0C0"/>
                  </a:outerShdw>
                </a:effectLst>
              </a:rPr>
              <a:t>Signals travel through transmission media</a:t>
            </a:r>
            <a:r>
              <a:rPr lang="en-US" dirty="0">
                <a:effectLst>
                  <a:outerShdw blurRad="38100" dist="38100" dir="2700000" algn="tl">
                    <a:srgbClr val="C0C0C0"/>
                  </a:outerShdw>
                </a:effectLst>
                <a:sym typeface="Wingdings" pitchFamily="2" charset="2"/>
              </a:rPr>
              <a:t> </a:t>
            </a:r>
            <a:r>
              <a:rPr lang="en-US" dirty="0">
                <a:effectLst>
                  <a:outerShdw blurRad="38100" dist="38100" dir="2700000" algn="tl">
                    <a:srgbClr val="C0C0C0"/>
                  </a:outerShdw>
                </a:effectLst>
              </a:rPr>
              <a:t>not perfect</a:t>
            </a:r>
          </a:p>
          <a:p>
            <a:r>
              <a:rPr lang="en-US" dirty="0">
                <a:effectLst>
                  <a:outerShdw blurRad="38100" dist="38100" dir="2700000" algn="tl">
                    <a:srgbClr val="C0C0C0"/>
                  </a:outerShdw>
                </a:effectLst>
              </a:rPr>
              <a:t>Imperfection </a:t>
            </a:r>
            <a:r>
              <a:rPr lang="en-US" dirty="0">
                <a:effectLst>
                  <a:outerShdw blurRad="38100" dist="38100" dir="2700000" algn="tl">
                    <a:srgbClr val="C0C0C0"/>
                  </a:outerShdw>
                </a:effectLst>
                <a:sym typeface="Wingdings" pitchFamily="2" charset="2"/>
              </a:rPr>
              <a:t> </a:t>
            </a:r>
            <a:r>
              <a:rPr lang="en-US" dirty="0">
                <a:effectLst>
                  <a:outerShdw blurRad="38100" dist="38100" dir="2700000" algn="tl">
                    <a:srgbClr val="C0C0C0"/>
                  </a:outerShdw>
                </a:effectLst>
              </a:rPr>
              <a:t>causes signal impairment</a:t>
            </a:r>
          </a:p>
          <a:p>
            <a:pPr lvl="1"/>
            <a:r>
              <a:rPr lang="en-US" dirty="0">
                <a:effectLst>
                  <a:outerShdw blurRad="38100" dist="38100" dir="2700000" algn="tl">
                    <a:srgbClr val="C0C0C0"/>
                  </a:outerShdw>
                </a:effectLst>
              </a:rPr>
              <a:t>Signal at the beginning of the medium is not the same as the signal at the end of the medium</a:t>
            </a:r>
          </a:p>
          <a:p>
            <a:pPr lvl="1"/>
            <a:r>
              <a:rPr lang="en-US" dirty="0">
                <a:effectLst>
                  <a:outerShdw blurRad="38100" dist="38100" dir="2700000" algn="tl">
                    <a:srgbClr val="C0C0C0"/>
                  </a:outerShdw>
                </a:effectLst>
              </a:rPr>
              <a:t>What is sent is not what is received</a:t>
            </a:r>
          </a:p>
          <a:p>
            <a:r>
              <a:rPr lang="en-US" dirty="0">
                <a:effectLst>
                  <a:outerShdw blurRad="38100" dist="38100" dir="2700000" algn="tl">
                    <a:srgbClr val="C0C0C0"/>
                  </a:outerShdw>
                </a:effectLst>
              </a:rPr>
              <a:t>Three causes of impairment </a:t>
            </a:r>
          </a:p>
          <a:p>
            <a:pPr lvl="1"/>
            <a:r>
              <a:rPr lang="en-US" dirty="0">
                <a:solidFill>
                  <a:schemeClr val="tx1"/>
                </a:solidFill>
                <a:effectLst>
                  <a:outerShdw blurRad="38100" dist="38100" dir="2700000" algn="tl">
                    <a:srgbClr val="C0C0C0"/>
                  </a:outerShdw>
                </a:effectLst>
              </a:rPr>
              <a:t>Attenuation</a:t>
            </a:r>
          </a:p>
          <a:p>
            <a:pPr lvl="1"/>
            <a:r>
              <a:rPr lang="en-US" dirty="0">
                <a:solidFill>
                  <a:schemeClr val="tx1"/>
                </a:solidFill>
                <a:effectLst>
                  <a:outerShdw blurRad="38100" dist="38100" dir="2700000" algn="tl">
                    <a:srgbClr val="C0C0C0"/>
                  </a:outerShdw>
                </a:effectLst>
              </a:rPr>
              <a:t>Distortion</a:t>
            </a:r>
          </a:p>
          <a:p>
            <a:pPr lvl="1"/>
            <a:r>
              <a:rPr lang="en-US" dirty="0">
                <a:solidFill>
                  <a:schemeClr val="tx1"/>
                </a:solidFill>
                <a:effectLst>
                  <a:outerShdw blurRad="38100" dist="38100" dir="2700000" algn="tl">
                    <a:srgbClr val="C0C0C0"/>
                  </a:outerShdw>
                </a:effectLst>
              </a:rPr>
              <a:t>Noise </a:t>
            </a:r>
            <a:endParaRPr lang="en-US" dirty="0">
              <a:solidFill>
                <a:schemeClr val="tx1"/>
              </a:solidFill>
            </a:endParaRPr>
          </a:p>
        </p:txBody>
      </p:sp>
      <p:pic>
        <p:nvPicPr>
          <p:cNvPr id="5" name="Picture 6"/>
          <p:cNvPicPr>
            <a:picLocks noChangeAspect="1" noChangeArrowheads="1"/>
          </p:cNvPicPr>
          <p:nvPr/>
        </p:nvPicPr>
        <p:blipFill>
          <a:blip r:embed="rId2"/>
          <a:srcRect/>
          <a:stretch>
            <a:fillRect/>
          </a:stretch>
        </p:blipFill>
        <p:spPr bwMode="auto">
          <a:xfrm>
            <a:off x="2819400" y="4114800"/>
            <a:ext cx="5788799" cy="1828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Attenuation</a:t>
            </a:r>
            <a:endParaRPr lang="en-US" dirty="0"/>
          </a:p>
        </p:txBody>
      </p:sp>
      <p:sp>
        <p:nvSpPr>
          <p:cNvPr id="3" name="Content Placeholder 2"/>
          <p:cNvSpPr>
            <a:spLocks noGrp="1"/>
          </p:cNvSpPr>
          <p:nvPr>
            <p:ph idx="1"/>
          </p:nvPr>
        </p:nvSpPr>
        <p:spPr>
          <a:xfrm>
            <a:off x="198303" y="1345139"/>
            <a:ext cx="8780444" cy="3684061"/>
          </a:xfrm>
        </p:spPr>
        <p:txBody>
          <a:bodyPr>
            <a:normAutofit fontScale="92500" lnSpcReduction="20000"/>
          </a:bodyPr>
          <a:lstStyle/>
          <a:p>
            <a:r>
              <a:rPr lang="en-US" b="1" dirty="0"/>
              <a:t>Attenuation means a loss of energy</a:t>
            </a:r>
          </a:p>
          <a:p>
            <a:r>
              <a:rPr lang="en-US" b="1" dirty="0"/>
              <a:t>When a signal ( simple or composite ) travels </a:t>
            </a:r>
            <a:r>
              <a:rPr lang="en-US" dirty="0"/>
              <a:t>through a medium, it loses some of its energy in overcoming the resistance of the medium</a:t>
            </a:r>
          </a:p>
          <a:p>
            <a:endParaRPr lang="en-US" dirty="0"/>
          </a:p>
          <a:p>
            <a:pPr lvl="1"/>
            <a:r>
              <a:rPr lang="en-US" dirty="0"/>
              <a:t>Why wire carrying electric signals gets warm after a while?</a:t>
            </a:r>
          </a:p>
          <a:p>
            <a:pPr lvl="2"/>
            <a:r>
              <a:rPr lang="en-US" dirty="0"/>
              <a:t>Some of the electrical energy in the signal is converted to heat</a:t>
            </a:r>
          </a:p>
          <a:p>
            <a:r>
              <a:rPr lang="en-US" dirty="0"/>
              <a:t>To compensate for this loss, amplifiers are used to amplify the signal</a:t>
            </a:r>
          </a:p>
          <a:p>
            <a:pPr marL="231775" lvl="1" indent="-176213">
              <a:spcBef>
                <a:spcPts val="1200"/>
              </a:spcBef>
              <a:spcAft>
                <a:spcPts val="200"/>
              </a:spcAft>
              <a:buSzPct val="100000"/>
              <a:buFont typeface="Arial" panose="020B0604020202020204" pitchFamily="34" charset="0"/>
              <a:buChar char="•"/>
            </a:pPr>
            <a:r>
              <a:rPr lang="en-US" dirty="0"/>
              <a:t>The higher the frequency, the higher the attenuation</a:t>
            </a:r>
          </a:p>
        </p:txBody>
      </p:sp>
      <p:pic>
        <p:nvPicPr>
          <p:cNvPr id="4" name="Picture 6"/>
          <p:cNvPicPr>
            <a:picLocks noChangeAspect="1" noChangeArrowheads="1"/>
          </p:cNvPicPr>
          <p:nvPr/>
        </p:nvPicPr>
        <p:blipFill>
          <a:blip r:embed="rId2"/>
          <a:srcRect/>
          <a:stretch>
            <a:fillRect/>
          </a:stretch>
        </p:blipFill>
        <p:spPr bwMode="auto">
          <a:xfrm>
            <a:off x="2895601" y="4964805"/>
            <a:ext cx="3581400" cy="135979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136292" y="2438400"/>
            <a:ext cx="4607173" cy="685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Attenuation…</a:t>
            </a:r>
            <a:endParaRPr lang="en-US" dirty="0"/>
          </a:p>
        </p:txBody>
      </p:sp>
      <p:sp>
        <p:nvSpPr>
          <p:cNvPr id="3" name="Content Placeholder 2"/>
          <p:cNvSpPr>
            <a:spLocks noGrp="1"/>
          </p:cNvSpPr>
          <p:nvPr>
            <p:ph idx="1"/>
          </p:nvPr>
        </p:nvSpPr>
        <p:spPr>
          <a:xfrm>
            <a:off x="198303" y="1345139"/>
            <a:ext cx="8780444" cy="3836461"/>
          </a:xfrm>
        </p:spPr>
        <p:txBody>
          <a:bodyPr>
            <a:normAutofit/>
          </a:bodyPr>
          <a:lstStyle/>
          <a:p>
            <a:r>
              <a:rPr lang="en-US" dirty="0"/>
              <a:t>How to show that a signal has lost or gained strength?</a:t>
            </a:r>
          </a:p>
          <a:p>
            <a:pPr lvl="1"/>
            <a:r>
              <a:rPr lang="en-US" dirty="0"/>
              <a:t>engineers use the unit of the decibel</a:t>
            </a:r>
          </a:p>
          <a:p>
            <a:r>
              <a:rPr lang="en-US" dirty="0"/>
              <a:t>The </a:t>
            </a:r>
            <a:r>
              <a:rPr lang="en-US" b="1" dirty="0"/>
              <a:t>decibel (dB) measures the relative strengths of two signals or one signal at two different </a:t>
            </a:r>
            <a:r>
              <a:rPr lang="en-US" dirty="0"/>
              <a:t>points</a:t>
            </a:r>
          </a:p>
          <a:p>
            <a:pPr lvl="1">
              <a:defRPr/>
            </a:pPr>
            <a:r>
              <a:rPr lang="en-US" dirty="0"/>
              <a:t>Positive dB </a:t>
            </a:r>
            <a:r>
              <a:rPr lang="en-US" dirty="0">
                <a:sym typeface="Wingdings 3" panose="05040102010807070707" pitchFamily="18" charset="2"/>
              </a:rPr>
              <a:t></a:t>
            </a:r>
            <a:r>
              <a:rPr lang="en-US" dirty="0">
                <a:sym typeface="Wingdings" pitchFamily="2" charset="2"/>
              </a:rPr>
              <a:t> signal is amplified (gains strength)</a:t>
            </a:r>
          </a:p>
          <a:p>
            <a:pPr lvl="1">
              <a:defRPr/>
            </a:pPr>
            <a:r>
              <a:rPr lang="en-US" dirty="0"/>
              <a:t>Negative dB </a:t>
            </a:r>
            <a:r>
              <a:rPr lang="en-US" dirty="0">
                <a:sym typeface="Wingdings 3" panose="05040102010807070707" pitchFamily="18" charset="2"/>
              </a:rPr>
              <a:t></a:t>
            </a:r>
            <a:r>
              <a:rPr lang="en-US" dirty="0">
                <a:sym typeface="Wingdings" pitchFamily="2" charset="2"/>
              </a:rPr>
              <a:t> signal is attenuated (loses strength)</a:t>
            </a:r>
            <a:endParaRPr lang="th-TH" dirty="0">
              <a:sym typeface="Wingdings" pitchFamily="2" charset="2"/>
            </a:endParaRPr>
          </a:p>
          <a:p>
            <a:r>
              <a:rPr lang="en-US" dirty="0"/>
              <a:t>Decibel </a:t>
            </a:r>
            <a:r>
              <a:rPr lang="en-US" dirty="0">
                <a:sym typeface="Wingdings" pitchFamily="2" charset="2"/>
              </a:rPr>
              <a:t> defined in terms of </a:t>
            </a:r>
            <a:r>
              <a:rPr lang="en-US" dirty="0"/>
              <a:t>voltage or power</a:t>
            </a:r>
          </a:p>
          <a:p>
            <a:pPr lvl="1"/>
            <a:r>
              <a:rPr lang="en-US" dirty="0"/>
              <a:t>because power is proportional to the square of the voltage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98303" y="228600"/>
            <a:ext cx="8945697" cy="915153"/>
          </a:xfrm>
        </p:spPr>
        <p:txBody>
          <a:bodyPr>
            <a:noAutofit/>
          </a:bodyPr>
          <a:lstStyle/>
          <a:p>
            <a:pPr>
              <a:defRPr/>
            </a:pPr>
            <a:r>
              <a:rPr lang="en-US" sz="4000" b="0" dirty="0"/>
              <a:t>Attenuation - Relative Signal Strength</a:t>
            </a:r>
            <a:endParaRPr lang="th-TH" sz="4000" b="0" dirty="0"/>
          </a:p>
        </p:txBody>
      </p:sp>
      <p:sp>
        <p:nvSpPr>
          <p:cNvPr id="111619" name="Rectangle 3"/>
          <p:cNvSpPr>
            <a:spLocks noGrp="1" noChangeArrowheads="1"/>
          </p:cNvSpPr>
          <p:nvPr>
            <p:ph type="body" idx="1"/>
          </p:nvPr>
        </p:nvSpPr>
        <p:spPr>
          <a:xfrm>
            <a:off x="457200" y="1143000"/>
            <a:ext cx="8229600" cy="457200"/>
          </a:xfrm>
        </p:spPr>
        <p:txBody>
          <a:bodyPr>
            <a:normAutofit fontScale="92500" lnSpcReduction="10000"/>
          </a:bodyPr>
          <a:lstStyle/>
          <a:p>
            <a:pPr eaLnBrk="1" hangingPunct="1">
              <a:defRPr/>
            </a:pPr>
            <a:r>
              <a:rPr lang="en-US" sz="2800" dirty="0"/>
              <a:t>Measured in </a:t>
            </a:r>
            <a:r>
              <a:rPr lang="en-US" sz="2800" i="1" dirty="0"/>
              <a:t>Decibel (dB)</a:t>
            </a:r>
          </a:p>
          <a:p>
            <a:pPr lvl="1" eaLnBrk="1" hangingPunct="1">
              <a:buNone/>
              <a:defRPr/>
            </a:pPr>
            <a:endParaRPr lang="en-US" sz="2400" dirty="0"/>
          </a:p>
          <a:p>
            <a:pPr lvl="1" eaLnBrk="1" hangingPunct="1">
              <a:defRPr/>
            </a:pPr>
            <a:endParaRPr lang="en-US" sz="2400" dirty="0"/>
          </a:p>
          <a:p>
            <a:pPr lvl="1" eaLnBrk="1" hangingPunct="1">
              <a:defRPr/>
            </a:pPr>
            <a:endParaRPr lang="en-US" sz="2400" dirty="0"/>
          </a:p>
          <a:p>
            <a:pPr lvl="2">
              <a:defRPr/>
            </a:pPr>
            <a:endParaRPr lang="en-US" dirty="0"/>
          </a:p>
          <a:p>
            <a:pPr lvl="2">
              <a:defRPr/>
            </a:pPr>
            <a:endParaRPr lang="en-US" dirty="0"/>
          </a:p>
        </p:txBody>
      </p:sp>
      <p:grpSp>
        <p:nvGrpSpPr>
          <p:cNvPr id="2" name="Group 5"/>
          <p:cNvGrpSpPr>
            <a:grpSpLocks/>
          </p:cNvGrpSpPr>
          <p:nvPr/>
        </p:nvGrpSpPr>
        <p:grpSpPr bwMode="auto">
          <a:xfrm>
            <a:off x="1295400" y="1676400"/>
            <a:ext cx="6324600" cy="1752600"/>
            <a:chOff x="1056" y="2112"/>
            <a:chExt cx="3630" cy="1008"/>
          </a:xfrm>
        </p:grpSpPr>
        <p:grpSp>
          <p:nvGrpSpPr>
            <p:cNvPr id="41991" name="Group 6"/>
            <p:cNvGrpSpPr>
              <a:grpSpLocks/>
            </p:cNvGrpSpPr>
            <p:nvPr/>
          </p:nvGrpSpPr>
          <p:grpSpPr bwMode="auto">
            <a:xfrm>
              <a:off x="1056" y="2352"/>
              <a:ext cx="3456" cy="192"/>
              <a:chOff x="432" y="2832"/>
              <a:chExt cx="3456" cy="192"/>
            </a:xfrm>
          </p:grpSpPr>
          <p:sp>
            <p:nvSpPr>
              <p:cNvPr id="111623" name="Oval 7"/>
              <p:cNvSpPr>
                <a:spLocks noChangeArrowheads="1"/>
              </p:cNvSpPr>
              <p:nvPr/>
            </p:nvSpPr>
            <p:spPr bwMode="auto">
              <a:xfrm>
                <a:off x="3792" y="2832"/>
                <a:ext cx="96" cy="192"/>
              </a:xfrm>
              <a:prstGeom prst="ellipse">
                <a:avLst/>
              </a:prstGeom>
              <a:solidFill>
                <a:srgbClr val="993300"/>
              </a:solidFill>
              <a:ln w="9525">
                <a:noFill/>
                <a:round/>
                <a:headEnd/>
                <a:tailEnd/>
              </a:ln>
              <a:effectLst/>
            </p:spPr>
            <p:txBody>
              <a:bodyPr wrap="none" anchor="ctr"/>
              <a:lstStyle/>
              <a:p>
                <a:pPr>
                  <a:defRPr/>
                </a:pPr>
                <a:endParaRPr lang="en-US"/>
              </a:p>
            </p:txBody>
          </p:sp>
          <p:sp>
            <p:nvSpPr>
              <p:cNvPr id="111624" name="Rectangle 8"/>
              <p:cNvSpPr>
                <a:spLocks noChangeArrowheads="1"/>
              </p:cNvSpPr>
              <p:nvPr/>
            </p:nvSpPr>
            <p:spPr bwMode="auto">
              <a:xfrm>
                <a:off x="480" y="2832"/>
                <a:ext cx="3360" cy="192"/>
              </a:xfrm>
              <a:prstGeom prst="rect">
                <a:avLst/>
              </a:prstGeom>
              <a:solidFill>
                <a:srgbClr val="993300"/>
              </a:solidFill>
              <a:ln w="9525">
                <a:noFill/>
                <a:miter lim="800000"/>
                <a:headEnd/>
                <a:tailEnd/>
              </a:ln>
              <a:effectLst/>
            </p:spPr>
            <p:txBody>
              <a:bodyPr wrap="none" anchor="ctr"/>
              <a:lstStyle/>
              <a:p>
                <a:pPr>
                  <a:defRPr/>
                </a:pPr>
                <a:endParaRPr lang="en-US"/>
              </a:p>
            </p:txBody>
          </p:sp>
          <p:sp>
            <p:nvSpPr>
              <p:cNvPr id="42044" name="Oval 9"/>
              <p:cNvSpPr>
                <a:spLocks noChangeArrowheads="1"/>
              </p:cNvSpPr>
              <p:nvPr/>
            </p:nvSpPr>
            <p:spPr bwMode="auto">
              <a:xfrm>
                <a:off x="432" y="2832"/>
                <a:ext cx="96" cy="192"/>
              </a:xfrm>
              <a:prstGeom prst="ellipse">
                <a:avLst/>
              </a:prstGeom>
              <a:solidFill>
                <a:srgbClr val="FF9933"/>
              </a:solidFill>
              <a:ln w="9525">
                <a:noFill/>
                <a:round/>
                <a:headEnd/>
                <a:tailEnd/>
              </a:ln>
            </p:spPr>
            <p:txBody>
              <a:bodyPr wrap="none" anchor="ctr"/>
              <a:lstStyle/>
              <a:p>
                <a:endParaRPr lang="en-US"/>
              </a:p>
            </p:txBody>
          </p:sp>
        </p:grpSp>
        <p:sp>
          <p:nvSpPr>
            <p:cNvPr id="41992" name="AutoShape 10"/>
            <p:cNvSpPr>
              <a:spLocks noChangeArrowheads="1"/>
            </p:cNvSpPr>
            <p:nvPr/>
          </p:nvSpPr>
          <p:spPr bwMode="auto">
            <a:xfrm>
              <a:off x="1392" y="2592"/>
              <a:ext cx="768" cy="528"/>
            </a:xfrm>
            <a:prstGeom prst="wedgeRoundRectCallout">
              <a:avLst>
                <a:gd name="adj1" fmla="val -56380"/>
                <a:gd name="adj2" fmla="val -47157"/>
                <a:gd name="adj3" fmla="val 16667"/>
              </a:avLst>
            </a:prstGeom>
            <a:solidFill>
              <a:schemeClr val="bg1">
                <a:lumMod val="75000"/>
              </a:schemeClr>
            </a:solidFill>
            <a:ln w="9525">
              <a:solidFill>
                <a:schemeClr val="tx1"/>
              </a:solidFill>
              <a:miter lim="800000"/>
              <a:headEnd/>
              <a:tailEnd/>
            </a:ln>
          </p:spPr>
          <p:txBody>
            <a:bodyPr/>
            <a:lstStyle/>
            <a:p>
              <a:pPr algn="ctr"/>
              <a:endParaRPr lang="th-TH"/>
            </a:p>
          </p:txBody>
        </p:sp>
        <p:grpSp>
          <p:nvGrpSpPr>
            <p:cNvPr id="41993" name="Group 11"/>
            <p:cNvGrpSpPr>
              <a:grpSpLocks/>
            </p:cNvGrpSpPr>
            <p:nvPr/>
          </p:nvGrpSpPr>
          <p:grpSpPr bwMode="auto">
            <a:xfrm>
              <a:off x="1488" y="2640"/>
              <a:ext cx="624" cy="446"/>
              <a:chOff x="2400" y="2160"/>
              <a:chExt cx="2016" cy="1440"/>
            </a:xfrm>
          </p:grpSpPr>
          <p:sp>
            <p:nvSpPr>
              <p:cNvPr id="42020" name="AutoShape 12"/>
              <p:cNvSpPr>
                <a:spLocks noChangeAspect="1" noChangeArrowheads="1" noTextEdit="1"/>
              </p:cNvSpPr>
              <p:nvPr/>
            </p:nvSpPr>
            <p:spPr bwMode="auto">
              <a:xfrm>
                <a:off x="2400" y="2160"/>
                <a:ext cx="2016" cy="1440"/>
              </a:xfrm>
              <a:prstGeom prst="rect">
                <a:avLst/>
              </a:prstGeom>
              <a:solidFill>
                <a:schemeClr val="bg1">
                  <a:lumMod val="75000"/>
                </a:schemeClr>
              </a:solidFill>
              <a:ln w="9525">
                <a:noFill/>
                <a:miter lim="800000"/>
                <a:headEnd/>
                <a:tailEnd/>
              </a:ln>
            </p:spPr>
            <p:txBody>
              <a:bodyPr/>
              <a:lstStyle/>
              <a:p>
                <a:endParaRPr lang="en-US"/>
              </a:p>
            </p:txBody>
          </p:sp>
          <p:sp>
            <p:nvSpPr>
              <p:cNvPr id="42021" name="Line 13"/>
              <p:cNvSpPr>
                <a:spLocks noChangeShapeType="1"/>
              </p:cNvSpPr>
              <p:nvPr/>
            </p:nvSpPr>
            <p:spPr bwMode="auto">
              <a:xfrm>
                <a:off x="2608" y="2880"/>
                <a:ext cx="1600" cy="1"/>
              </a:xfrm>
              <a:prstGeom prst="line">
                <a:avLst/>
              </a:prstGeom>
              <a:noFill/>
              <a:ln w="3175">
                <a:solidFill>
                  <a:srgbClr val="000000"/>
                </a:solidFill>
                <a:round/>
                <a:headEnd/>
                <a:tailEnd/>
              </a:ln>
            </p:spPr>
            <p:txBody>
              <a:bodyPr/>
              <a:lstStyle/>
              <a:p>
                <a:endParaRPr lang="en-US"/>
              </a:p>
            </p:txBody>
          </p:sp>
          <p:grpSp>
            <p:nvGrpSpPr>
              <p:cNvPr id="42022" name="Group 14"/>
              <p:cNvGrpSpPr>
                <a:grpSpLocks/>
              </p:cNvGrpSpPr>
              <p:nvPr/>
            </p:nvGrpSpPr>
            <p:grpSpPr bwMode="auto">
              <a:xfrm>
                <a:off x="2608" y="2463"/>
                <a:ext cx="1552" cy="801"/>
                <a:chOff x="2608" y="2655"/>
                <a:chExt cx="1552" cy="450"/>
              </a:xfrm>
            </p:grpSpPr>
            <p:sp>
              <p:nvSpPr>
                <p:cNvPr id="42023" name="Freeform 15"/>
                <p:cNvSpPr>
                  <a:spLocks/>
                </p:cNvSpPr>
                <p:nvPr/>
              </p:nvSpPr>
              <p:spPr bwMode="auto">
                <a:xfrm>
                  <a:off x="2608" y="2696"/>
                  <a:ext cx="82" cy="184"/>
                </a:xfrm>
                <a:custGeom>
                  <a:avLst/>
                  <a:gdLst>
                    <a:gd name="T0" fmla="*/ 0 w 830"/>
                    <a:gd name="T1" fmla="*/ 17 h 1965"/>
                    <a:gd name="T2" fmla="*/ 0 w 830"/>
                    <a:gd name="T3" fmla="*/ 17 h 1965"/>
                    <a:gd name="T4" fmla="*/ 0 w 830"/>
                    <a:gd name="T5" fmla="*/ 16 h 1965"/>
                    <a:gd name="T6" fmla="*/ 0 w 830"/>
                    <a:gd name="T7" fmla="*/ 16 h 1965"/>
                    <a:gd name="T8" fmla="*/ 1 w 830"/>
                    <a:gd name="T9" fmla="*/ 16 h 1965"/>
                    <a:gd name="T10" fmla="*/ 1 w 830"/>
                    <a:gd name="T11" fmla="*/ 15 h 1965"/>
                    <a:gd name="T12" fmla="*/ 1 w 830"/>
                    <a:gd name="T13" fmla="*/ 15 h 1965"/>
                    <a:gd name="T14" fmla="*/ 1 w 830"/>
                    <a:gd name="T15" fmla="*/ 15 h 1965"/>
                    <a:gd name="T16" fmla="*/ 1 w 830"/>
                    <a:gd name="T17" fmla="*/ 14 h 1965"/>
                    <a:gd name="T18" fmla="*/ 1 w 830"/>
                    <a:gd name="T19" fmla="*/ 14 h 1965"/>
                    <a:gd name="T20" fmla="*/ 2 w 830"/>
                    <a:gd name="T21" fmla="*/ 13 h 1965"/>
                    <a:gd name="T22" fmla="*/ 2 w 830"/>
                    <a:gd name="T23" fmla="*/ 13 h 1965"/>
                    <a:gd name="T24" fmla="*/ 2 w 830"/>
                    <a:gd name="T25" fmla="*/ 13 h 1965"/>
                    <a:gd name="T26" fmla="*/ 2 w 830"/>
                    <a:gd name="T27" fmla="*/ 12 h 1965"/>
                    <a:gd name="T28" fmla="*/ 2 w 830"/>
                    <a:gd name="T29" fmla="*/ 12 h 1965"/>
                    <a:gd name="T30" fmla="*/ 2 w 830"/>
                    <a:gd name="T31" fmla="*/ 11 h 1965"/>
                    <a:gd name="T32" fmla="*/ 3 w 830"/>
                    <a:gd name="T33" fmla="*/ 11 h 1965"/>
                    <a:gd name="T34" fmla="*/ 3 w 830"/>
                    <a:gd name="T35" fmla="*/ 11 h 1965"/>
                    <a:gd name="T36" fmla="*/ 3 w 830"/>
                    <a:gd name="T37" fmla="*/ 10 h 1965"/>
                    <a:gd name="T38" fmla="*/ 3 w 830"/>
                    <a:gd name="T39" fmla="*/ 10 h 1965"/>
                    <a:gd name="T40" fmla="*/ 3 w 830"/>
                    <a:gd name="T41" fmla="*/ 9 h 1965"/>
                    <a:gd name="T42" fmla="*/ 3 w 830"/>
                    <a:gd name="T43" fmla="*/ 9 h 1965"/>
                    <a:gd name="T44" fmla="*/ 3 w 830"/>
                    <a:gd name="T45" fmla="*/ 9 h 1965"/>
                    <a:gd name="T46" fmla="*/ 4 w 830"/>
                    <a:gd name="T47" fmla="*/ 8 h 1965"/>
                    <a:gd name="T48" fmla="*/ 4 w 830"/>
                    <a:gd name="T49" fmla="*/ 8 h 1965"/>
                    <a:gd name="T50" fmla="*/ 4 w 830"/>
                    <a:gd name="T51" fmla="*/ 8 h 1965"/>
                    <a:gd name="T52" fmla="*/ 4 w 830"/>
                    <a:gd name="T53" fmla="*/ 7 h 1965"/>
                    <a:gd name="T54" fmla="*/ 4 w 830"/>
                    <a:gd name="T55" fmla="*/ 7 h 1965"/>
                    <a:gd name="T56" fmla="*/ 4 w 830"/>
                    <a:gd name="T57" fmla="*/ 7 h 1965"/>
                    <a:gd name="T58" fmla="*/ 5 w 830"/>
                    <a:gd name="T59" fmla="*/ 6 h 1965"/>
                    <a:gd name="T60" fmla="*/ 5 w 830"/>
                    <a:gd name="T61" fmla="*/ 6 h 1965"/>
                    <a:gd name="T62" fmla="*/ 5 w 830"/>
                    <a:gd name="T63" fmla="*/ 6 h 1965"/>
                    <a:gd name="T64" fmla="*/ 5 w 830"/>
                    <a:gd name="T65" fmla="*/ 5 h 1965"/>
                    <a:gd name="T66" fmla="*/ 5 w 830"/>
                    <a:gd name="T67" fmla="*/ 5 h 1965"/>
                    <a:gd name="T68" fmla="*/ 5 w 830"/>
                    <a:gd name="T69" fmla="*/ 5 h 1965"/>
                    <a:gd name="T70" fmla="*/ 6 w 830"/>
                    <a:gd name="T71" fmla="*/ 4 h 1965"/>
                    <a:gd name="T72" fmla="*/ 6 w 830"/>
                    <a:gd name="T73" fmla="*/ 4 h 1965"/>
                    <a:gd name="T74" fmla="*/ 6 w 830"/>
                    <a:gd name="T75" fmla="*/ 4 h 1965"/>
                    <a:gd name="T76" fmla="*/ 6 w 830"/>
                    <a:gd name="T77" fmla="*/ 3 h 1965"/>
                    <a:gd name="T78" fmla="*/ 6 w 830"/>
                    <a:gd name="T79" fmla="*/ 3 h 1965"/>
                    <a:gd name="T80" fmla="*/ 6 w 830"/>
                    <a:gd name="T81" fmla="*/ 3 h 1965"/>
                    <a:gd name="T82" fmla="*/ 7 w 830"/>
                    <a:gd name="T83" fmla="*/ 3 h 1965"/>
                    <a:gd name="T84" fmla="*/ 7 w 830"/>
                    <a:gd name="T85" fmla="*/ 2 h 1965"/>
                    <a:gd name="T86" fmla="*/ 7 w 830"/>
                    <a:gd name="T87" fmla="*/ 2 h 1965"/>
                    <a:gd name="T88" fmla="*/ 7 w 830"/>
                    <a:gd name="T89" fmla="*/ 2 h 1965"/>
                    <a:gd name="T90" fmla="*/ 7 w 830"/>
                    <a:gd name="T91" fmla="*/ 1 h 1965"/>
                    <a:gd name="T92" fmla="*/ 7 w 830"/>
                    <a:gd name="T93" fmla="*/ 1 h 1965"/>
                    <a:gd name="T94" fmla="*/ 8 w 830"/>
                    <a:gd name="T95" fmla="*/ 1 h 1965"/>
                    <a:gd name="T96" fmla="*/ 8 w 830"/>
                    <a:gd name="T97" fmla="*/ 1 h 1965"/>
                    <a:gd name="T98" fmla="*/ 8 w 830"/>
                    <a:gd name="T99" fmla="*/ 0 h 1965"/>
                    <a:gd name="T100" fmla="*/ 8 w 830"/>
                    <a:gd name="T101" fmla="*/ 0 h 1965"/>
                    <a:gd name="T102" fmla="*/ 8 w 830"/>
                    <a:gd name="T103" fmla="*/ 0 h 196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965"/>
                    <a:gd name="T158" fmla="*/ 830 w 830"/>
                    <a:gd name="T159" fmla="*/ 1965 h 196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965">
                      <a:moveTo>
                        <a:pt x="0" y="1965"/>
                      </a:moveTo>
                      <a:lnTo>
                        <a:pt x="16" y="1920"/>
                      </a:lnTo>
                      <a:lnTo>
                        <a:pt x="33" y="1875"/>
                      </a:lnTo>
                      <a:lnTo>
                        <a:pt x="49" y="1829"/>
                      </a:lnTo>
                      <a:lnTo>
                        <a:pt x="65" y="1784"/>
                      </a:lnTo>
                      <a:lnTo>
                        <a:pt x="81" y="1739"/>
                      </a:lnTo>
                      <a:lnTo>
                        <a:pt x="98" y="1694"/>
                      </a:lnTo>
                      <a:lnTo>
                        <a:pt x="114" y="1650"/>
                      </a:lnTo>
                      <a:lnTo>
                        <a:pt x="130" y="1605"/>
                      </a:lnTo>
                      <a:lnTo>
                        <a:pt x="146" y="1560"/>
                      </a:lnTo>
                      <a:lnTo>
                        <a:pt x="163" y="1516"/>
                      </a:lnTo>
                      <a:lnTo>
                        <a:pt x="179" y="1471"/>
                      </a:lnTo>
                      <a:lnTo>
                        <a:pt x="195" y="1427"/>
                      </a:lnTo>
                      <a:lnTo>
                        <a:pt x="211" y="1383"/>
                      </a:lnTo>
                      <a:lnTo>
                        <a:pt x="228" y="1340"/>
                      </a:lnTo>
                      <a:lnTo>
                        <a:pt x="244" y="1296"/>
                      </a:lnTo>
                      <a:lnTo>
                        <a:pt x="260" y="1253"/>
                      </a:lnTo>
                      <a:lnTo>
                        <a:pt x="277" y="1210"/>
                      </a:lnTo>
                      <a:lnTo>
                        <a:pt x="293" y="1167"/>
                      </a:lnTo>
                      <a:lnTo>
                        <a:pt x="309" y="1125"/>
                      </a:lnTo>
                      <a:lnTo>
                        <a:pt x="325" y="1082"/>
                      </a:lnTo>
                      <a:lnTo>
                        <a:pt x="342" y="1041"/>
                      </a:lnTo>
                      <a:lnTo>
                        <a:pt x="358" y="999"/>
                      </a:lnTo>
                      <a:lnTo>
                        <a:pt x="374" y="958"/>
                      </a:lnTo>
                      <a:lnTo>
                        <a:pt x="390" y="917"/>
                      </a:lnTo>
                      <a:lnTo>
                        <a:pt x="407" y="877"/>
                      </a:lnTo>
                      <a:lnTo>
                        <a:pt x="423" y="837"/>
                      </a:lnTo>
                      <a:lnTo>
                        <a:pt x="439" y="797"/>
                      </a:lnTo>
                      <a:lnTo>
                        <a:pt x="455" y="758"/>
                      </a:lnTo>
                      <a:lnTo>
                        <a:pt x="472" y="719"/>
                      </a:lnTo>
                      <a:lnTo>
                        <a:pt x="488" y="680"/>
                      </a:lnTo>
                      <a:lnTo>
                        <a:pt x="504" y="643"/>
                      </a:lnTo>
                      <a:lnTo>
                        <a:pt x="521" y="605"/>
                      </a:lnTo>
                      <a:lnTo>
                        <a:pt x="537" y="568"/>
                      </a:lnTo>
                      <a:lnTo>
                        <a:pt x="553" y="532"/>
                      </a:lnTo>
                      <a:lnTo>
                        <a:pt x="569" y="496"/>
                      </a:lnTo>
                      <a:lnTo>
                        <a:pt x="586" y="460"/>
                      </a:lnTo>
                      <a:lnTo>
                        <a:pt x="602" y="425"/>
                      </a:lnTo>
                      <a:lnTo>
                        <a:pt x="618" y="391"/>
                      </a:lnTo>
                      <a:lnTo>
                        <a:pt x="634" y="357"/>
                      </a:lnTo>
                      <a:lnTo>
                        <a:pt x="651" y="324"/>
                      </a:lnTo>
                      <a:lnTo>
                        <a:pt x="667" y="291"/>
                      </a:lnTo>
                      <a:lnTo>
                        <a:pt x="683" y="259"/>
                      </a:lnTo>
                      <a:lnTo>
                        <a:pt x="699" y="228"/>
                      </a:lnTo>
                      <a:lnTo>
                        <a:pt x="716" y="197"/>
                      </a:lnTo>
                      <a:lnTo>
                        <a:pt x="732" y="167"/>
                      </a:lnTo>
                      <a:lnTo>
                        <a:pt x="748" y="137"/>
                      </a:lnTo>
                      <a:lnTo>
                        <a:pt x="765" y="109"/>
                      </a:lnTo>
                      <a:lnTo>
                        <a:pt x="781" y="80"/>
                      </a:lnTo>
                      <a:lnTo>
                        <a:pt x="797" y="53"/>
                      </a:lnTo>
                      <a:lnTo>
                        <a:pt x="813" y="26"/>
                      </a:lnTo>
                      <a:lnTo>
                        <a:pt x="830" y="0"/>
                      </a:lnTo>
                    </a:path>
                  </a:pathLst>
                </a:custGeom>
                <a:noFill/>
                <a:ln w="31750">
                  <a:solidFill>
                    <a:srgbClr val="0000FF"/>
                  </a:solidFill>
                  <a:prstDash val="solid"/>
                  <a:round/>
                  <a:headEnd/>
                  <a:tailEnd/>
                </a:ln>
              </p:spPr>
              <p:txBody>
                <a:bodyPr/>
                <a:lstStyle/>
                <a:p>
                  <a:endParaRPr lang="en-US"/>
                </a:p>
              </p:txBody>
            </p:sp>
            <p:sp>
              <p:nvSpPr>
                <p:cNvPr id="42024" name="Freeform 16"/>
                <p:cNvSpPr>
                  <a:spLocks/>
                </p:cNvSpPr>
                <p:nvPr/>
              </p:nvSpPr>
              <p:spPr bwMode="auto">
                <a:xfrm>
                  <a:off x="2690" y="2655"/>
                  <a:ext cx="82" cy="41"/>
                </a:xfrm>
                <a:custGeom>
                  <a:avLst/>
                  <a:gdLst>
                    <a:gd name="T0" fmla="*/ 0 w 829"/>
                    <a:gd name="T1" fmla="*/ 4 h 430"/>
                    <a:gd name="T2" fmla="*/ 0 w 829"/>
                    <a:gd name="T3" fmla="*/ 4 h 430"/>
                    <a:gd name="T4" fmla="*/ 0 w 829"/>
                    <a:gd name="T5" fmla="*/ 3 h 430"/>
                    <a:gd name="T6" fmla="*/ 0 w 829"/>
                    <a:gd name="T7" fmla="*/ 3 h 430"/>
                    <a:gd name="T8" fmla="*/ 1 w 829"/>
                    <a:gd name="T9" fmla="*/ 3 h 430"/>
                    <a:gd name="T10" fmla="*/ 1 w 829"/>
                    <a:gd name="T11" fmla="*/ 3 h 430"/>
                    <a:gd name="T12" fmla="*/ 1 w 829"/>
                    <a:gd name="T13" fmla="*/ 3 h 430"/>
                    <a:gd name="T14" fmla="*/ 1 w 829"/>
                    <a:gd name="T15" fmla="*/ 2 h 430"/>
                    <a:gd name="T16" fmla="*/ 1 w 829"/>
                    <a:gd name="T17" fmla="*/ 2 h 430"/>
                    <a:gd name="T18" fmla="*/ 1 w 829"/>
                    <a:gd name="T19" fmla="*/ 2 h 430"/>
                    <a:gd name="T20" fmla="*/ 2 w 829"/>
                    <a:gd name="T21" fmla="*/ 2 h 430"/>
                    <a:gd name="T22" fmla="*/ 2 w 829"/>
                    <a:gd name="T23" fmla="*/ 2 h 430"/>
                    <a:gd name="T24" fmla="*/ 2 w 829"/>
                    <a:gd name="T25" fmla="*/ 2 h 430"/>
                    <a:gd name="T26" fmla="*/ 2 w 829"/>
                    <a:gd name="T27" fmla="*/ 1 h 430"/>
                    <a:gd name="T28" fmla="*/ 2 w 829"/>
                    <a:gd name="T29" fmla="*/ 1 h 430"/>
                    <a:gd name="T30" fmla="*/ 2 w 829"/>
                    <a:gd name="T31" fmla="*/ 1 h 430"/>
                    <a:gd name="T32" fmla="*/ 3 w 829"/>
                    <a:gd name="T33" fmla="*/ 1 h 430"/>
                    <a:gd name="T34" fmla="*/ 3 w 829"/>
                    <a:gd name="T35" fmla="*/ 1 h 430"/>
                    <a:gd name="T36" fmla="*/ 3 w 829"/>
                    <a:gd name="T37" fmla="*/ 1 h 430"/>
                    <a:gd name="T38" fmla="*/ 3 w 829"/>
                    <a:gd name="T39" fmla="*/ 1 h 430"/>
                    <a:gd name="T40" fmla="*/ 3 w 829"/>
                    <a:gd name="T41" fmla="*/ 1 h 430"/>
                    <a:gd name="T42" fmla="*/ 3 w 829"/>
                    <a:gd name="T43" fmla="*/ 0 h 430"/>
                    <a:gd name="T44" fmla="*/ 3 w 829"/>
                    <a:gd name="T45" fmla="*/ 0 h 430"/>
                    <a:gd name="T46" fmla="*/ 4 w 829"/>
                    <a:gd name="T47" fmla="*/ 0 h 430"/>
                    <a:gd name="T48" fmla="*/ 4 w 829"/>
                    <a:gd name="T49" fmla="*/ 0 h 430"/>
                    <a:gd name="T50" fmla="*/ 4 w 829"/>
                    <a:gd name="T51" fmla="*/ 0 h 430"/>
                    <a:gd name="T52" fmla="*/ 4 w 829"/>
                    <a:gd name="T53" fmla="*/ 0 h 430"/>
                    <a:gd name="T54" fmla="*/ 4 w 829"/>
                    <a:gd name="T55" fmla="*/ 0 h 430"/>
                    <a:gd name="T56" fmla="*/ 4 w 829"/>
                    <a:gd name="T57" fmla="*/ 0 h 430"/>
                    <a:gd name="T58" fmla="*/ 5 w 829"/>
                    <a:gd name="T59" fmla="*/ 0 h 430"/>
                    <a:gd name="T60" fmla="*/ 5 w 829"/>
                    <a:gd name="T61" fmla="*/ 0 h 430"/>
                    <a:gd name="T62" fmla="*/ 5 w 829"/>
                    <a:gd name="T63" fmla="*/ 0 h 430"/>
                    <a:gd name="T64" fmla="*/ 5 w 829"/>
                    <a:gd name="T65" fmla="*/ 0 h 430"/>
                    <a:gd name="T66" fmla="*/ 5 w 829"/>
                    <a:gd name="T67" fmla="*/ 0 h 430"/>
                    <a:gd name="T68" fmla="*/ 5 w 829"/>
                    <a:gd name="T69" fmla="*/ 0 h 430"/>
                    <a:gd name="T70" fmla="*/ 6 w 829"/>
                    <a:gd name="T71" fmla="*/ 0 h 430"/>
                    <a:gd name="T72" fmla="*/ 6 w 829"/>
                    <a:gd name="T73" fmla="*/ 0 h 430"/>
                    <a:gd name="T74" fmla="*/ 6 w 829"/>
                    <a:gd name="T75" fmla="*/ 0 h 430"/>
                    <a:gd name="T76" fmla="*/ 6 w 829"/>
                    <a:gd name="T77" fmla="*/ 0 h 430"/>
                    <a:gd name="T78" fmla="*/ 6 w 829"/>
                    <a:gd name="T79" fmla="*/ 0 h 430"/>
                    <a:gd name="T80" fmla="*/ 6 w 829"/>
                    <a:gd name="T81" fmla="*/ 0 h 430"/>
                    <a:gd name="T82" fmla="*/ 7 w 829"/>
                    <a:gd name="T83" fmla="*/ 0 h 430"/>
                    <a:gd name="T84" fmla="*/ 7 w 829"/>
                    <a:gd name="T85" fmla="*/ 0 h 430"/>
                    <a:gd name="T86" fmla="*/ 7 w 829"/>
                    <a:gd name="T87" fmla="*/ 0 h 430"/>
                    <a:gd name="T88" fmla="*/ 7 w 829"/>
                    <a:gd name="T89" fmla="*/ 1 h 430"/>
                    <a:gd name="T90" fmla="*/ 7 w 829"/>
                    <a:gd name="T91" fmla="*/ 1 h 430"/>
                    <a:gd name="T92" fmla="*/ 7 w 829"/>
                    <a:gd name="T93" fmla="*/ 1 h 430"/>
                    <a:gd name="T94" fmla="*/ 8 w 829"/>
                    <a:gd name="T95" fmla="*/ 1 h 430"/>
                    <a:gd name="T96" fmla="*/ 8 w 829"/>
                    <a:gd name="T97" fmla="*/ 1 h 430"/>
                    <a:gd name="T98" fmla="*/ 8 w 829"/>
                    <a:gd name="T99" fmla="*/ 1 h 430"/>
                    <a:gd name="T100" fmla="*/ 8 w 829"/>
                    <a:gd name="T101" fmla="*/ 1 h 430"/>
                    <a:gd name="T102" fmla="*/ 8 w 829"/>
                    <a:gd name="T103" fmla="*/ 1 h 4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430"/>
                    <a:gd name="T158" fmla="*/ 829 w 829"/>
                    <a:gd name="T159" fmla="*/ 430 h 43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430">
                      <a:moveTo>
                        <a:pt x="0" y="430"/>
                      </a:moveTo>
                      <a:lnTo>
                        <a:pt x="16" y="404"/>
                      </a:lnTo>
                      <a:lnTo>
                        <a:pt x="32" y="379"/>
                      </a:lnTo>
                      <a:lnTo>
                        <a:pt x="48" y="355"/>
                      </a:lnTo>
                      <a:lnTo>
                        <a:pt x="65" y="332"/>
                      </a:lnTo>
                      <a:lnTo>
                        <a:pt x="81" y="309"/>
                      </a:lnTo>
                      <a:lnTo>
                        <a:pt x="97" y="288"/>
                      </a:lnTo>
                      <a:lnTo>
                        <a:pt x="113" y="267"/>
                      </a:lnTo>
                      <a:lnTo>
                        <a:pt x="130" y="246"/>
                      </a:lnTo>
                      <a:lnTo>
                        <a:pt x="146" y="227"/>
                      </a:lnTo>
                      <a:lnTo>
                        <a:pt x="162" y="208"/>
                      </a:lnTo>
                      <a:lnTo>
                        <a:pt x="179" y="190"/>
                      </a:lnTo>
                      <a:lnTo>
                        <a:pt x="195" y="173"/>
                      </a:lnTo>
                      <a:lnTo>
                        <a:pt x="211" y="156"/>
                      </a:lnTo>
                      <a:lnTo>
                        <a:pt x="227" y="140"/>
                      </a:lnTo>
                      <a:lnTo>
                        <a:pt x="244" y="126"/>
                      </a:lnTo>
                      <a:lnTo>
                        <a:pt x="260" y="112"/>
                      </a:lnTo>
                      <a:lnTo>
                        <a:pt x="276" y="98"/>
                      </a:lnTo>
                      <a:lnTo>
                        <a:pt x="292" y="86"/>
                      </a:lnTo>
                      <a:lnTo>
                        <a:pt x="309" y="74"/>
                      </a:lnTo>
                      <a:lnTo>
                        <a:pt x="325" y="63"/>
                      </a:lnTo>
                      <a:lnTo>
                        <a:pt x="341" y="54"/>
                      </a:lnTo>
                      <a:lnTo>
                        <a:pt x="357" y="44"/>
                      </a:lnTo>
                      <a:lnTo>
                        <a:pt x="374" y="36"/>
                      </a:lnTo>
                      <a:lnTo>
                        <a:pt x="390" y="29"/>
                      </a:lnTo>
                      <a:lnTo>
                        <a:pt x="406" y="22"/>
                      </a:lnTo>
                      <a:lnTo>
                        <a:pt x="423" y="16"/>
                      </a:lnTo>
                      <a:lnTo>
                        <a:pt x="439" y="12"/>
                      </a:lnTo>
                      <a:lnTo>
                        <a:pt x="455" y="7"/>
                      </a:lnTo>
                      <a:lnTo>
                        <a:pt x="471" y="4"/>
                      </a:lnTo>
                      <a:lnTo>
                        <a:pt x="488" y="2"/>
                      </a:lnTo>
                      <a:lnTo>
                        <a:pt x="504" y="0"/>
                      </a:lnTo>
                      <a:lnTo>
                        <a:pt x="520" y="0"/>
                      </a:lnTo>
                      <a:lnTo>
                        <a:pt x="536" y="0"/>
                      </a:lnTo>
                      <a:lnTo>
                        <a:pt x="553" y="1"/>
                      </a:lnTo>
                      <a:lnTo>
                        <a:pt x="569" y="3"/>
                      </a:lnTo>
                      <a:lnTo>
                        <a:pt x="585" y="6"/>
                      </a:lnTo>
                      <a:lnTo>
                        <a:pt x="601" y="9"/>
                      </a:lnTo>
                      <a:lnTo>
                        <a:pt x="618" y="14"/>
                      </a:lnTo>
                      <a:lnTo>
                        <a:pt x="634" y="19"/>
                      </a:lnTo>
                      <a:lnTo>
                        <a:pt x="650" y="25"/>
                      </a:lnTo>
                      <a:lnTo>
                        <a:pt x="666" y="32"/>
                      </a:lnTo>
                      <a:lnTo>
                        <a:pt x="683" y="40"/>
                      </a:lnTo>
                      <a:lnTo>
                        <a:pt x="699" y="49"/>
                      </a:lnTo>
                      <a:lnTo>
                        <a:pt x="715" y="58"/>
                      </a:lnTo>
                      <a:lnTo>
                        <a:pt x="732" y="69"/>
                      </a:lnTo>
                      <a:lnTo>
                        <a:pt x="748" y="80"/>
                      </a:lnTo>
                      <a:lnTo>
                        <a:pt x="764" y="92"/>
                      </a:lnTo>
                      <a:lnTo>
                        <a:pt x="780" y="105"/>
                      </a:lnTo>
                      <a:lnTo>
                        <a:pt x="797" y="118"/>
                      </a:lnTo>
                      <a:lnTo>
                        <a:pt x="813" y="133"/>
                      </a:lnTo>
                      <a:lnTo>
                        <a:pt x="829" y="148"/>
                      </a:lnTo>
                    </a:path>
                  </a:pathLst>
                </a:custGeom>
                <a:noFill/>
                <a:ln w="31750">
                  <a:solidFill>
                    <a:srgbClr val="0000FF"/>
                  </a:solidFill>
                  <a:prstDash val="solid"/>
                  <a:round/>
                  <a:headEnd/>
                  <a:tailEnd/>
                </a:ln>
              </p:spPr>
              <p:txBody>
                <a:bodyPr/>
                <a:lstStyle/>
                <a:p>
                  <a:endParaRPr lang="en-US"/>
                </a:p>
              </p:txBody>
            </p:sp>
            <p:sp>
              <p:nvSpPr>
                <p:cNvPr id="42025" name="Freeform 17"/>
                <p:cNvSpPr>
                  <a:spLocks/>
                </p:cNvSpPr>
                <p:nvPr/>
              </p:nvSpPr>
              <p:spPr bwMode="auto">
                <a:xfrm>
                  <a:off x="2772" y="2669"/>
                  <a:ext cx="81" cy="154"/>
                </a:xfrm>
                <a:custGeom>
                  <a:avLst/>
                  <a:gdLst>
                    <a:gd name="T0" fmla="*/ 0 w 830"/>
                    <a:gd name="T1" fmla="*/ 0 h 1643"/>
                    <a:gd name="T2" fmla="*/ 0 w 830"/>
                    <a:gd name="T3" fmla="*/ 0 h 1643"/>
                    <a:gd name="T4" fmla="*/ 0 w 830"/>
                    <a:gd name="T5" fmla="*/ 0 h 1643"/>
                    <a:gd name="T6" fmla="*/ 0 w 830"/>
                    <a:gd name="T7" fmla="*/ 0 h 1643"/>
                    <a:gd name="T8" fmla="*/ 1 w 830"/>
                    <a:gd name="T9" fmla="*/ 1 h 1643"/>
                    <a:gd name="T10" fmla="*/ 1 w 830"/>
                    <a:gd name="T11" fmla="*/ 1 h 1643"/>
                    <a:gd name="T12" fmla="*/ 1 w 830"/>
                    <a:gd name="T13" fmla="*/ 1 h 1643"/>
                    <a:gd name="T14" fmla="*/ 1 w 830"/>
                    <a:gd name="T15" fmla="*/ 1 h 1643"/>
                    <a:gd name="T16" fmla="*/ 1 w 830"/>
                    <a:gd name="T17" fmla="*/ 1 h 1643"/>
                    <a:gd name="T18" fmla="*/ 1 w 830"/>
                    <a:gd name="T19" fmla="*/ 1 h 1643"/>
                    <a:gd name="T20" fmla="*/ 2 w 830"/>
                    <a:gd name="T21" fmla="*/ 2 h 1643"/>
                    <a:gd name="T22" fmla="*/ 2 w 830"/>
                    <a:gd name="T23" fmla="*/ 2 h 1643"/>
                    <a:gd name="T24" fmla="*/ 2 w 830"/>
                    <a:gd name="T25" fmla="*/ 2 h 1643"/>
                    <a:gd name="T26" fmla="*/ 2 w 830"/>
                    <a:gd name="T27" fmla="*/ 2 h 1643"/>
                    <a:gd name="T28" fmla="*/ 2 w 830"/>
                    <a:gd name="T29" fmla="*/ 3 h 1643"/>
                    <a:gd name="T30" fmla="*/ 2 w 830"/>
                    <a:gd name="T31" fmla="*/ 3 h 1643"/>
                    <a:gd name="T32" fmla="*/ 2 w 830"/>
                    <a:gd name="T33" fmla="*/ 3 h 1643"/>
                    <a:gd name="T34" fmla="*/ 3 w 830"/>
                    <a:gd name="T35" fmla="*/ 3 h 1643"/>
                    <a:gd name="T36" fmla="*/ 3 w 830"/>
                    <a:gd name="T37" fmla="*/ 4 h 1643"/>
                    <a:gd name="T38" fmla="*/ 3 w 830"/>
                    <a:gd name="T39" fmla="*/ 4 h 1643"/>
                    <a:gd name="T40" fmla="*/ 3 w 830"/>
                    <a:gd name="T41" fmla="*/ 4 h 1643"/>
                    <a:gd name="T42" fmla="*/ 3 w 830"/>
                    <a:gd name="T43" fmla="*/ 4 h 1643"/>
                    <a:gd name="T44" fmla="*/ 3 w 830"/>
                    <a:gd name="T45" fmla="*/ 5 h 1643"/>
                    <a:gd name="T46" fmla="*/ 4 w 830"/>
                    <a:gd name="T47" fmla="*/ 5 h 1643"/>
                    <a:gd name="T48" fmla="*/ 4 w 830"/>
                    <a:gd name="T49" fmla="*/ 5 h 1643"/>
                    <a:gd name="T50" fmla="*/ 4 w 830"/>
                    <a:gd name="T51" fmla="*/ 5 h 1643"/>
                    <a:gd name="T52" fmla="*/ 4 w 830"/>
                    <a:gd name="T53" fmla="*/ 6 h 1643"/>
                    <a:gd name="T54" fmla="*/ 4 w 830"/>
                    <a:gd name="T55" fmla="*/ 6 h 1643"/>
                    <a:gd name="T56" fmla="*/ 4 w 830"/>
                    <a:gd name="T57" fmla="*/ 6 h 1643"/>
                    <a:gd name="T58" fmla="*/ 4 w 830"/>
                    <a:gd name="T59" fmla="*/ 7 h 1643"/>
                    <a:gd name="T60" fmla="*/ 5 w 830"/>
                    <a:gd name="T61" fmla="*/ 7 h 1643"/>
                    <a:gd name="T62" fmla="*/ 5 w 830"/>
                    <a:gd name="T63" fmla="*/ 7 h 1643"/>
                    <a:gd name="T64" fmla="*/ 5 w 830"/>
                    <a:gd name="T65" fmla="*/ 8 h 1643"/>
                    <a:gd name="T66" fmla="*/ 5 w 830"/>
                    <a:gd name="T67" fmla="*/ 8 h 1643"/>
                    <a:gd name="T68" fmla="*/ 5 w 830"/>
                    <a:gd name="T69" fmla="*/ 8 h 1643"/>
                    <a:gd name="T70" fmla="*/ 5 w 830"/>
                    <a:gd name="T71" fmla="*/ 9 h 1643"/>
                    <a:gd name="T72" fmla="*/ 6 w 830"/>
                    <a:gd name="T73" fmla="*/ 9 h 1643"/>
                    <a:gd name="T74" fmla="*/ 6 w 830"/>
                    <a:gd name="T75" fmla="*/ 9 h 1643"/>
                    <a:gd name="T76" fmla="*/ 6 w 830"/>
                    <a:gd name="T77" fmla="*/ 10 h 1643"/>
                    <a:gd name="T78" fmla="*/ 6 w 830"/>
                    <a:gd name="T79" fmla="*/ 10 h 1643"/>
                    <a:gd name="T80" fmla="*/ 6 w 830"/>
                    <a:gd name="T81" fmla="*/ 10 h 1643"/>
                    <a:gd name="T82" fmla="*/ 6 w 830"/>
                    <a:gd name="T83" fmla="*/ 11 h 1643"/>
                    <a:gd name="T84" fmla="*/ 7 w 830"/>
                    <a:gd name="T85" fmla="*/ 11 h 1643"/>
                    <a:gd name="T86" fmla="*/ 7 w 830"/>
                    <a:gd name="T87" fmla="*/ 11 h 1643"/>
                    <a:gd name="T88" fmla="*/ 7 w 830"/>
                    <a:gd name="T89" fmla="*/ 12 h 1643"/>
                    <a:gd name="T90" fmla="*/ 7 w 830"/>
                    <a:gd name="T91" fmla="*/ 12 h 1643"/>
                    <a:gd name="T92" fmla="*/ 7 w 830"/>
                    <a:gd name="T93" fmla="*/ 13 h 1643"/>
                    <a:gd name="T94" fmla="*/ 7 w 830"/>
                    <a:gd name="T95" fmla="*/ 13 h 1643"/>
                    <a:gd name="T96" fmla="*/ 7 w 830"/>
                    <a:gd name="T97" fmla="*/ 13 h 1643"/>
                    <a:gd name="T98" fmla="*/ 8 w 830"/>
                    <a:gd name="T99" fmla="*/ 14 h 1643"/>
                    <a:gd name="T100" fmla="*/ 8 w 830"/>
                    <a:gd name="T101" fmla="*/ 14 h 1643"/>
                    <a:gd name="T102" fmla="*/ 8 w 830"/>
                    <a:gd name="T103" fmla="*/ 14 h 16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643"/>
                    <a:gd name="T158" fmla="*/ 830 w 830"/>
                    <a:gd name="T159" fmla="*/ 1643 h 16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643">
                      <a:moveTo>
                        <a:pt x="0" y="0"/>
                      </a:moveTo>
                      <a:lnTo>
                        <a:pt x="16" y="16"/>
                      </a:lnTo>
                      <a:lnTo>
                        <a:pt x="33" y="33"/>
                      </a:lnTo>
                      <a:lnTo>
                        <a:pt x="49" y="51"/>
                      </a:lnTo>
                      <a:lnTo>
                        <a:pt x="65" y="69"/>
                      </a:lnTo>
                      <a:lnTo>
                        <a:pt x="81" y="88"/>
                      </a:lnTo>
                      <a:lnTo>
                        <a:pt x="98" y="108"/>
                      </a:lnTo>
                      <a:lnTo>
                        <a:pt x="114" y="129"/>
                      </a:lnTo>
                      <a:lnTo>
                        <a:pt x="130" y="150"/>
                      </a:lnTo>
                      <a:lnTo>
                        <a:pt x="147" y="173"/>
                      </a:lnTo>
                      <a:lnTo>
                        <a:pt x="163" y="196"/>
                      </a:lnTo>
                      <a:lnTo>
                        <a:pt x="179" y="219"/>
                      </a:lnTo>
                      <a:lnTo>
                        <a:pt x="195" y="244"/>
                      </a:lnTo>
                      <a:lnTo>
                        <a:pt x="212" y="269"/>
                      </a:lnTo>
                      <a:lnTo>
                        <a:pt x="228" y="295"/>
                      </a:lnTo>
                      <a:lnTo>
                        <a:pt x="244" y="321"/>
                      </a:lnTo>
                      <a:lnTo>
                        <a:pt x="260" y="348"/>
                      </a:lnTo>
                      <a:lnTo>
                        <a:pt x="277" y="376"/>
                      </a:lnTo>
                      <a:lnTo>
                        <a:pt x="293" y="405"/>
                      </a:lnTo>
                      <a:lnTo>
                        <a:pt x="309" y="434"/>
                      </a:lnTo>
                      <a:lnTo>
                        <a:pt x="325" y="464"/>
                      </a:lnTo>
                      <a:lnTo>
                        <a:pt x="342" y="495"/>
                      </a:lnTo>
                      <a:lnTo>
                        <a:pt x="358" y="526"/>
                      </a:lnTo>
                      <a:lnTo>
                        <a:pt x="374" y="557"/>
                      </a:lnTo>
                      <a:lnTo>
                        <a:pt x="391" y="590"/>
                      </a:lnTo>
                      <a:lnTo>
                        <a:pt x="407" y="623"/>
                      </a:lnTo>
                      <a:lnTo>
                        <a:pt x="423" y="656"/>
                      </a:lnTo>
                      <a:lnTo>
                        <a:pt x="439" y="690"/>
                      </a:lnTo>
                      <a:lnTo>
                        <a:pt x="456" y="725"/>
                      </a:lnTo>
                      <a:lnTo>
                        <a:pt x="472" y="760"/>
                      </a:lnTo>
                      <a:lnTo>
                        <a:pt x="488" y="796"/>
                      </a:lnTo>
                      <a:lnTo>
                        <a:pt x="504" y="832"/>
                      </a:lnTo>
                      <a:lnTo>
                        <a:pt x="521" y="869"/>
                      </a:lnTo>
                      <a:lnTo>
                        <a:pt x="537" y="906"/>
                      </a:lnTo>
                      <a:lnTo>
                        <a:pt x="553" y="943"/>
                      </a:lnTo>
                      <a:lnTo>
                        <a:pt x="569" y="982"/>
                      </a:lnTo>
                      <a:lnTo>
                        <a:pt x="586" y="1020"/>
                      </a:lnTo>
                      <a:lnTo>
                        <a:pt x="602" y="1059"/>
                      </a:lnTo>
                      <a:lnTo>
                        <a:pt x="618" y="1099"/>
                      </a:lnTo>
                      <a:lnTo>
                        <a:pt x="635" y="1139"/>
                      </a:lnTo>
                      <a:lnTo>
                        <a:pt x="651" y="1179"/>
                      </a:lnTo>
                      <a:lnTo>
                        <a:pt x="667" y="1219"/>
                      </a:lnTo>
                      <a:lnTo>
                        <a:pt x="683" y="1260"/>
                      </a:lnTo>
                      <a:lnTo>
                        <a:pt x="700" y="1302"/>
                      </a:lnTo>
                      <a:lnTo>
                        <a:pt x="716" y="1343"/>
                      </a:lnTo>
                      <a:lnTo>
                        <a:pt x="732" y="1385"/>
                      </a:lnTo>
                      <a:lnTo>
                        <a:pt x="748" y="1428"/>
                      </a:lnTo>
                      <a:lnTo>
                        <a:pt x="765" y="1470"/>
                      </a:lnTo>
                      <a:lnTo>
                        <a:pt x="781" y="1513"/>
                      </a:lnTo>
                      <a:lnTo>
                        <a:pt x="797" y="1556"/>
                      </a:lnTo>
                      <a:lnTo>
                        <a:pt x="813" y="1600"/>
                      </a:lnTo>
                      <a:lnTo>
                        <a:pt x="830" y="1643"/>
                      </a:lnTo>
                    </a:path>
                  </a:pathLst>
                </a:custGeom>
                <a:noFill/>
                <a:ln w="31750">
                  <a:solidFill>
                    <a:srgbClr val="0000FF"/>
                  </a:solidFill>
                  <a:prstDash val="solid"/>
                  <a:round/>
                  <a:headEnd/>
                  <a:tailEnd/>
                </a:ln>
              </p:spPr>
              <p:txBody>
                <a:bodyPr/>
                <a:lstStyle/>
                <a:p>
                  <a:endParaRPr lang="en-US"/>
                </a:p>
              </p:txBody>
            </p:sp>
            <p:sp>
              <p:nvSpPr>
                <p:cNvPr id="42026" name="Freeform 18"/>
                <p:cNvSpPr>
                  <a:spLocks/>
                </p:cNvSpPr>
                <p:nvPr/>
              </p:nvSpPr>
              <p:spPr bwMode="auto">
                <a:xfrm>
                  <a:off x="2853" y="2823"/>
                  <a:ext cx="82" cy="203"/>
                </a:xfrm>
                <a:custGeom>
                  <a:avLst/>
                  <a:gdLst>
                    <a:gd name="T0" fmla="*/ 0 w 829"/>
                    <a:gd name="T1" fmla="*/ 0 h 2161"/>
                    <a:gd name="T2" fmla="*/ 0 w 829"/>
                    <a:gd name="T3" fmla="*/ 0 h 2161"/>
                    <a:gd name="T4" fmla="*/ 0 w 829"/>
                    <a:gd name="T5" fmla="*/ 1 h 2161"/>
                    <a:gd name="T6" fmla="*/ 0 w 829"/>
                    <a:gd name="T7" fmla="*/ 1 h 2161"/>
                    <a:gd name="T8" fmla="*/ 1 w 829"/>
                    <a:gd name="T9" fmla="*/ 2 h 2161"/>
                    <a:gd name="T10" fmla="*/ 1 w 829"/>
                    <a:gd name="T11" fmla="*/ 2 h 2161"/>
                    <a:gd name="T12" fmla="*/ 1 w 829"/>
                    <a:gd name="T13" fmla="*/ 2 h 2161"/>
                    <a:gd name="T14" fmla="*/ 1 w 829"/>
                    <a:gd name="T15" fmla="*/ 3 h 2161"/>
                    <a:gd name="T16" fmla="*/ 1 w 829"/>
                    <a:gd name="T17" fmla="*/ 3 h 2161"/>
                    <a:gd name="T18" fmla="*/ 1 w 829"/>
                    <a:gd name="T19" fmla="*/ 4 h 2161"/>
                    <a:gd name="T20" fmla="*/ 2 w 829"/>
                    <a:gd name="T21" fmla="*/ 4 h 2161"/>
                    <a:gd name="T22" fmla="*/ 2 w 829"/>
                    <a:gd name="T23" fmla="*/ 4 h 2161"/>
                    <a:gd name="T24" fmla="*/ 2 w 829"/>
                    <a:gd name="T25" fmla="*/ 5 h 2161"/>
                    <a:gd name="T26" fmla="*/ 2 w 829"/>
                    <a:gd name="T27" fmla="*/ 5 h 2161"/>
                    <a:gd name="T28" fmla="*/ 2 w 829"/>
                    <a:gd name="T29" fmla="*/ 6 h 2161"/>
                    <a:gd name="T30" fmla="*/ 2 w 829"/>
                    <a:gd name="T31" fmla="*/ 6 h 2161"/>
                    <a:gd name="T32" fmla="*/ 3 w 829"/>
                    <a:gd name="T33" fmla="*/ 6 h 2161"/>
                    <a:gd name="T34" fmla="*/ 3 w 829"/>
                    <a:gd name="T35" fmla="*/ 7 h 2161"/>
                    <a:gd name="T36" fmla="*/ 3 w 829"/>
                    <a:gd name="T37" fmla="*/ 7 h 2161"/>
                    <a:gd name="T38" fmla="*/ 3 w 829"/>
                    <a:gd name="T39" fmla="*/ 8 h 2161"/>
                    <a:gd name="T40" fmla="*/ 3 w 829"/>
                    <a:gd name="T41" fmla="*/ 8 h 2161"/>
                    <a:gd name="T42" fmla="*/ 3 w 829"/>
                    <a:gd name="T43" fmla="*/ 8 h 2161"/>
                    <a:gd name="T44" fmla="*/ 3 w 829"/>
                    <a:gd name="T45" fmla="*/ 9 h 2161"/>
                    <a:gd name="T46" fmla="*/ 4 w 829"/>
                    <a:gd name="T47" fmla="*/ 9 h 2161"/>
                    <a:gd name="T48" fmla="*/ 4 w 829"/>
                    <a:gd name="T49" fmla="*/ 9 h 2161"/>
                    <a:gd name="T50" fmla="*/ 4 w 829"/>
                    <a:gd name="T51" fmla="*/ 10 h 2161"/>
                    <a:gd name="T52" fmla="*/ 4 w 829"/>
                    <a:gd name="T53" fmla="*/ 10 h 2161"/>
                    <a:gd name="T54" fmla="*/ 4 w 829"/>
                    <a:gd name="T55" fmla="*/ 11 h 2161"/>
                    <a:gd name="T56" fmla="*/ 4 w 829"/>
                    <a:gd name="T57" fmla="*/ 11 h 2161"/>
                    <a:gd name="T58" fmla="*/ 5 w 829"/>
                    <a:gd name="T59" fmla="*/ 11 h 2161"/>
                    <a:gd name="T60" fmla="*/ 5 w 829"/>
                    <a:gd name="T61" fmla="*/ 12 h 2161"/>
                    <a:gd name="T62" fmla="*/ 5 w 829"/>
                    <a:gd name="T63" fmla="*/ 12 h 2161"/>
                    <a:gd name="T64" fmla="*/ 5 w 829"/>
                    <a:gd name="T65" fmla="*/ 13 h 2161"/>
                    <a:gd name="T66" fmla="*/ 5 w 829"/>
                    <a:gd name="T67" fmla="*/ 13 h 2161"/>
                    <a:gd name="T68" fmla="*/ 5 w 829"/>
                    <a:gd name="T69" fmla="*/ 13 h 2161"/>
                    <a:gd name="T70" fmla="*/ 6 w 829"/>
                    <a:gd name="T71" fmla="*/ 14 h 2161"/>
                    <a:gd name="T72" fmla="*/ 6 w 829"/>
                    <a:gd name="T73" fmla="*/ 14 h 2161"/>
                    <a:gd name="T74" fmla="*/ 6 w 829"/>
                    <a:gd name="T75" fmla="*/ 14 h 2161"/>
                    <a:gd name="T76" fmla="*/ 6 w 829"/>
                    <a:gd name="T77" fmla="*/ 15 h 2161"/>
                    <a:gd name="T78" fmla="*/ 6 w 829"/>
                    <a:gd name="T79" fmla="*/ 15 h 2161"/>
                    <a:gd name="T80" fmla="*/ 6 w 829"/>
                    <a:gd name="T81" fmla="*/ 15 h 2161"/>
                    <a:gd name="T82" fmla="*/ 7 w 829"/>
                    <a:gd name="T83" fmla="*/ 16 h 2161"/>
                    <a:gd name="T84" fmla="*/ 7 w 829"/>
                    <a:gd name="T85" fmla="*/ 16 h 2161"/>
                    <a:gd name="T86" fmla="*/ 7 w 829"/>
                    <a:gd name="T87" fmla="*/ 17 h 2161"/>
                    <a:gd name="T88" fmla="*/ 7 w 829"/>
                    <a:gd name="T89" fmla="*/ 17 h 2161"/>
                    <a:gd name="T90" fmla="*/ 7 w 829"/>
                    <a:gd name="T91" fmla="*/ 17 h 2161"/>
                    <a:gd name="T92" fmla="*/ 7 w 829"/>
                    <a:gd name="T93" fmla="*/ 17 h 2161"/>
                    <a:gd name="T94" fmla="*/ 8 w 829"/>
                    <a:gd name="T95" fmla="*/ 18 h 2161"/>
                    <a:gd name="T96" fmla="*/ 8 w 829"/>
                    <a:gd name="T97" fmla="*/ 18 h 2161"/>
                    <a:gd name="T98" fmla="*/ 8 w 829"/>
                    <a:gd name="T99" fmla="*/ 18 h 2161"/>
                    <a:gd name="T100" fmla="*/ 8 w 829"/>
                    <a:gd name="T101" fmla="*/ 19 h 2161"/>
                    <a:gd name="T102" fmla="*/ 8 w 829"/>
                    <a:gd name="T103" fmla="*/ 19 h 21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2161"/>
                    <a:gd name="T158" fmla="*/ 829 w 829"/>
                    <a:gd name="T159" fmla="*/ 2161 h 21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2161">
                      <a:moveTo>
                        <a:pt x="0" y="0"/>
                      </a:moveTo>
                      <a:lnTo>
                        <a:pt x="16" y="44"/>
                      </a:lnTo>
                      <a:lnTo>
                        <a:pt x="32" y="88"/>
                      </a:lnTo>
                      <a:lnTo>
                        <a:pt x="49" y="133"/>
                      </a:lnTo>
                      <a:lnTo>
                        <a:pt x="65" y="177"/>
                      </a:lnTo>
                      <a:lnTo>
                        <a:pt x="81" y="222"/>
                      </a:lnTo>
                      <a:lnTo>
                        <a:pt x="97" y="266"/>
                      </a:lnTo>
                      <a:lnTo>
                        <a:pt x="114" y="311"/>
                      </a:lnTo>
                      <a:lnTo>
                        <a:pt x="130" y="356"/>
                      </a:lnTo>
                      <a:lnTo>
                        <a:pt x="146" y="401"/>
                      </a:lnTo>
                      <a:lnTo>
                        <a:pt x="162" y="446"/>
                      </a:lnTo>
                      <a:lnTo>
                        <a:pt x="179" y="491"/>
                      </a:lnTo>
                      <a:lnTo>
                        <a:pt x="195" y="536"/>
                      </a:lnTo>
                      <a:lnTo>
                        <a:pt x="211" y="581"/>
                      </a:lnTo>
                      <a:lnTo>
                        <a:pt x="227" y="627"/>
                      </a:lnTo>
                      <a:lnTo>
                        <a:pt x="244" y="672"/>
                      </a:lnTo>
                      <a:lnTo>
                        <a:pt x="260" y="717"/>
                      </a:lnTo>
                      <a:lnTo>
                        <a:pt x="276" y="762"/>
                      </a:lnTo>
                      <a:lnTo>
                        <a:pt x="293" y="807"/>
                      </a:lnTo>
                      <a:lnTo>
                        <a:pt x="309" y="852"/>
                      </a:lnTo>
                      <a:lnTo>
                        <a:pt x="325" y="897"/>
                      </a:lnTo>
                      <a:lnTo>
                        <a:pt x="341" y="942"/>
                      </a:lnTo>
                      <a:lnTo>
                        <a:pt x="358" y="987"/>
                      </a:lnTo>
                      <a:lnTo>
                        <a:pt x="374" y="1031"/>
                      </a:lnTo>
                      <a:lnTo>
                        <a:pt x="390" y="1075"/>
                      </a:lnTo>
                      <a:lnTo>
                        <a:pt x="406" y="1120"/>
                      </a:lnTo>
                      <a:lnTo>
                        <a:pt x="423" y="1164"/>
                      </a:lnTo>
                      <a:lnTo>
                        <a:pt x="439" y="1208"/>
                      </a:lnTo>
                      <a:lnTo>
                        <a:pt x="455" y="1251"/>
                      </a:lnTo>
                      <a:lnTo>
                        <a:pt x="471" y="1295"/>
                      </a:lnTo>
                      <a:lnTo>
                        <a:pt x="488" y="1338"/>
                      </a:lnTo>
                      <a:lnTo>
                        <a:pt x="504" y="1381"/>
                      </a:lnTo>
                      <a:lnTo>
                        <a:pt x="520" y="1423"/>
                      </a:lnTo>
                      <a:lnTo>
                        <a:pt x="537" y="1466"/>
                      </a:lnTo>
                      <a:lnTo>
                        <a:pt x="553" y="1508"/>
                      </a:lnTo>
                      <a:lnTo>
                        <a:pt x="569" y="1549"/>
                      </a:lnTo>
                      <a:lnTo>
                        <a:pt x="585" y="1591"/>
                      </a:lnTo>
                      <a:lnTo>
                        <a:pt x="602" y="1632"/>
                      </a:lnTo>
                      <a:lnTo>
                        <a:pt x="618" y="1672"/>
                      </a:lnTo>
                      <a:lnTo>
                        <a:pt x="634" y="1713"/>
                      </a:lnTo>
                      <a:lnTo>
                        <a:pt x="650" y="1752"/>
                      </a:lnTo>
                      <a:lnTo>
                        <a:pt x="667" y="1792"/>
                      </a:lnTo>
                      <a:lnTo>
                        <a:pt x="683" y="1831"/>
                      </a:lnTo>
                      <a:lnTo>
                        <a:pt x="699" y="1869"/>
                      </a:lnTo>
                      <a:lnTo>
                        <a:pt x="715" y="1908"/>
                      </a:lnTo>
                      <a:lnTo>
                        <a:pt x="732" y="1945"/>
                      </a:lnTo>
                      <a:lnTo>
                        <a:pt x="748" y="1982"/>
                      </a:lnTo>
                      <a:lnTo>
                        <a:pt x="764" y="2019"/>
                      </a:lnTo>
                      <a:lnTo>
                        <a:pt x="781" y="2055"/>
                      </a:lnTo>
                      <a:lnTo>
                        <a:pt x="797" y="2091"/>
                      </a:lnTo>
                      <a:lnTo>
                        <a:pt x="813" y="2126"/>
                      </a:lnTo>
                      <a:lnTo>
                        <a:pt x="829" y="2161"/>
                      </a:lnTo>
                    </a:path>
                  </a:pathLst>
                </a:custGeom>
                <a:noFill/>
                <a:ln w="31750">
                  <a:solidFill>
                    <a:srgbClr val="0000FF"/>
                  </a:solidFill>
                  <a:prstDash val="solid"/>
                  <a:round/>
                  <a:headEnd/>
                  <a:tailEnd/>
                </a:ln>
              </p:spPr>
              <p:txBody>
                <a:bodyPr/>
                <a:lstStyle/>
                <a:p>
                  <a:endParaRPr lang="en-US"/>
                </a:p>
              </p:txBody>
            </p:sp>
            <p:sp>
              <p:nvSpPr>
                <p:cNvPr id="42027" name="Freeform 19"/>
                <p:cNvSpPr>
                  <a:spLocks/>
                </p:cNvSpPr>
                <p:nvPr/>
              </p:nvSpPr>
              <p:spPr bwMode="auto">
                <a:xfrm>
                  <a:off x="2935" y="3026"/>
                  <a:ext cx="82" cy="79"/>
                </a:xfrm>
                <a:custGeom>
                  <a:avLst/>
                  <a:gdLst>
                    <a:gd name="T0" fmla="*/ 0 w 830"/>
                    <a:gd name="T1" fmla="*/ 0 h 838"/>
                    <a:gd name="T2" fmla="*/ 0 w 830"/>
                    <a:gd name="T3" fmla="*/ 0 h 838"/>
                    <a:gd name="T4" fmla="*/ 0 w 830"/>
                    <a:gd name="T5" fmla="*/ 1 h 838"/>
                    <a:gd name="T6" fmla="*/ 0 w 830"/>
                    <a:gd name="T7" fmla="*/ 1 h 838"/>
                    <a:gd name="T8" fmla="*/ 1 w 830"/>
                    <a:gd name="T9" fmla="*/ 1 h 838"/>
                    <a:gd name="T10" fmla="*/ 1 w 830"/>
                    <a:gd name="T11" fmla="*/ 1 h 838"/>
                    <a:gd name="T12" fmla="*/ 1 w 830"/>
                    <a:gd name="T13" fmla="*/ 2 h 838"/>
                    <a:gd name="T14" fmla="*/ 1 w 830"/>
                    <a:gd name="T15" fmla="*/ 2 h 838"/>
                    <a:gd name="T16" fmla="*/ 1 w 830"/>
                    <a:gd name="T17" fmla="*/ 2 h 838"/>
                    <a:gd name="T18" fmla="*/ 1 w 830"/>
                    <a:gd name="T19" fmla="*/ 3 h 838"/>
                    <a:gd name="T20" fmla="*/ 2 w 830"/>
                    <a:gd name="T21" fmla="*/ 3 h 838"/>
                    <a:gd name="T22" fmla="*/ 2 w 830"/>
                    <a:gd name="T23" fmla="*/ 3 h 838"/>
                    <a:gd name="T24" fmla="*/ 2 w 830"/>
                    <a:gd name="T25" fmla="*/ 3 h 838"/>
                    <a:gd name="T26" fmla="*/ 2 w 830"/>
                    <a:gd name="T27" fmla="*/ 3 h 838"/>
                    <a:gd name="T28" fmla="*/ 2 w 830"/>
                    <a:gd name="T29" fmla="*/ 4 h 838"/>
                    <a:gd name="T30" fmla="*/ 2 w 830"/>
                    <a:gd name="T31" fmla="*/ 4 h 838"/>
                    <a:gd name="T32" fmla="*/ 3 w 830"/>
                    <a:gd name="T33" fmla="*/ 4 h 838"/>
                    <a:gd name="T34" fmla="*/ 3 w 830"/>
                    <a:gd name="T35" fmla="*/ 4 h 838"/>
                    <a:gd name="T36" fmla="*/ 3 w 830"/>
                    <a:gd name="T37" fmla="*/ 5 h 838"/>
                    <a:gd name="T38" fmla="*/ 3 w 830"/>
                    <a:gd name="T39" fmla="*/ 5 h 838"/>
                    <a:gd name="T40" fmla="*/ 3 w 830"/>
                    <a:gd name="T41" fmla="*/ 5 h 838"/>
                    <a:gd name="T42" fmla="*/ 3 w 830"/>
                    <a:gd name="T43" fmla="*/ 5 h 838"/>
                    <a:gd name="T44" fmla="*/ 3 w 830"/>
                    <a:gd name="T45" fmla="*/ 5 h 838"/>
                    <a:gd name="T46" fmla="*/ 4 w 830"/>
                    <a:gd name="T47" fmla="*/ 6 h 838"/>
                    <a:gd name="T48" fmla="*/ 4 w 830"/>
                    <a:gd name="T49" fmla="*/ 6 h 838"/>
                    <a:gd name="T50" fmla="*/ 4 w 830"/>
                    <a:gd name="T51" fmla="*/ 6 h 838"/>
                    <a:gd name="T52" fmla="*/ 4 w 830"/>
                    <a:gd name="T53" fmla="*/ 6 h 838"/>
                    <a:gd name="T54" fmla="*/ 4 w 830"/>
                    <a:gd name="T55" fmla="*/ 6 h 838"/>
                    <a:gd name="T56" fmla="*/ 4 w 830"/>
                    <a:gd name="T57" fmla="*/ 6 h 838"/>
                    <a:gd name="T58" fmla="*/ 5 w 830"/>
                    <a:gd name="T59" fmla="*/ 6 h 838"/>
                    <a:gd name="T60" fmla="*/ 5 w 830"/>
                    <a:gd name="T61" fmla="*/ 7 h 838"/>
                    <a:gd name="T62" fmla="*/ 5 w 830"/>
                    <a:gd name="T63" fmla="*/ 7 h 838"/>
                    <a:gd name="T64" fmla="*/ 5 w 830"/>
                    <a:gd name="T65" fmla="*/ 7 h 838"/>
                    <a:gd name="T66" fmla="*/ 5 w 830"/>
                    <a:gd name="T67" fmla="*/ 7 h 838"/>
                    <a:gd name="T68" fmla="*/ 5 w 830"/>
                    <a:gd name="T69" fmla="*/ 7 h 838"/>
                    <a:gd name="T70" fmla="*/ 6 w 830"/>
                    <a:gd name="T71" fmla="*/ 7 h 838"/>
                    <a:gd name="T72" fmla="*/ 6 w 830"/>
                    <a:gd name="T73" fmla="*/ 7 h 838"/>
                    <a:gd name="T74" fmla="*/ 6 w 830"/>
                    <a:gd name="T75" fmla="*/ 7 h 838"/>
                    <a:gd name="T76" fmla="*/ 6 w 830"/>
                    <a:gd name="T77" fmla="*/ 7 h 838"/>
                    <a:gd name="T78" fmla="*/ 6 w 830"/>
                    <a:gd name="T79" fmla="*/ 7 h 838"/>
                    <a:gd name="T80" fmla="*/ 6 w 830"/>
                    <a:gd name="T81" fmla="*/ 7 h 838"/>
                    <a:gd name="T82" fmla="*/ 7 w 830"/>
                    <a:gd name="T83" fmla="*/ 7 h 838"/>
                    <a:gd name="T84" fmla="*/ 7 w 830"/>
                    <a:gd name="T85" fmla="*/ 7 h 838"/>
                    <a:gd name="T86" fmla="*/ 7 w 830"/>
                    <a:gd name="T87" fmla="*/ 7 h 838"/>
                    <a:gd name="T88" fmla="*/ 7 w 830"/>
                    <a:gd name="T89" fmla="*/ 7 h 838"/>
                    <a:gd name="T90" fmla="*/ 7 w 830"/>
                    <a:gd name="T91" fmla="*/ 7 h 838"/>
                    <a:gd name="T92" fmla="*/ 7 w 830"/>
                    <a:gd name="T93" fmla="*/ 7 h 838"/>
                    <a:gd name="T94" fmla="*/ 8 w 830"/>
                    <a:gd name="T95" fmla="*/ 7 h 838"/>
                    <a:gd name="T96" fmla="*/ 8 w 830"/>
                    <a:gd name="T97" fmla="*/ 7 h 838"/>
                    <a:gd name="T98" fmla="*/ 8 w 830"/>
                    <a:gd name="T99" fmla="*/ 7 h 838"/>
                    <a:gd name="T100" fmla="*/ 8 w 830"/>
                    <a:gd name="T101" fmla="*/ 7 h 838"/>
                    <a:gd name="T102" fmla="*/ 8 w 830"/>
                    <a:gd name="T103" fmla="*/ 7 h 8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838"/>
                    <a:gd name="T158" fmla="*/ 830 w 830"/>
                    <a:gd name="T159" fmla="*/ 838 h 8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838">
                      <a:moveTo>
                        <a:pt x="0" y="0"/>
                      </a:moveTo>
                      <a:lnTo>
                        <a:pt x="17" y="34"/>
                      </a:lnTo>
                      <a:lnTo>
                        <a:pt x="33" y="67"/>
                      </a:lnTo>
                      <a:lnTo>
                        <a:pt x="49" y="100"/>
                      </a:lnTo>
                      <a:lnTo>
                        <a:pt x="65" y="133"/>
                      </a:lnTo>
                      <a:lnTo>
                        <a:pt x="82" y="164"/>
                      </a:lnTo>
                      <a:lnTo>
                        <a:pt x="98" y="196"/>
                      </a:lnTo>
                      <a:lnTo>
                        <a:pt x="114" y="226"/>
                      </a:lnTo>
                      <a:lnTo>
                        <a:pt x="130" y="256"/>
                      </a:lnTo>
                      <a:lnTo>
                        <a:pt x="147" y="285"/>
                      </a:lnTo>
                      <a:lnTo>
                        <a:pt x="163" y="314"/>
                      </a:lnTo>
                      <a:lnTo>
                        <a:pt x="179" y="342"/>
                      </a:lnTo>
                      <a:lnTo>
                        <a:pt x="196" y="369"/>
                      </a:lnTo>
                      <a:lnTo>
                        <a:pt x="212" y="395"/>
                      </a:lnTo>
                      <a:lnTo>
                        <a:pt x="228" y="421"/>
                      </a:lnTo>
                      <a:lnTo>
                        <a:pt x="244" y="446"/>
                      </a:lnTo>
                      <a:lnTo>
                        <a:pt x="261" y="471"/>
                      </a:lnTo>
                      <a:lnTo>
                        <a:pt x="277" y="494"/>
                      </a:lnTo>
                      <a:lnTo>
                        <a:pt x="293" y="517"/>
                      </a:lnTo>
                      <a:lnTo>
                        <a:pt x="309" y="540"/>
                      </a:lnTo>
                      <a:lnTo>
                        <a:pt x="326" y="561"/>
                      </a:lnTo>
                      <a:lnTo>
                        <a:pt x="342" y="582"/>
                      </a:lnTo>
                      <a:lnTo>
                        <a:pt x="358" y="602"/>
                      </a:lnTo>
                      <a:lnTo>
                        <a:pt x="374" y="621"/>
                      </a:lnTo>
                      <a:lnTo>
                        <a:pt x="391" y="639"/>
                      </a:lnTo>
                      <a:lnTo>
                        <a:pt x="407" y="657"/>
                      </a:lnTo>
                      <a:lnTo>
                        <a:pt x="423" y="674"/>
                      </a:lnTo>
                      <a:lnTo>
                        <a:pt x="440" y="690"/>
                      </a:lnTo>
                      <a:lnTo>
                        <a:pt x="456" y="705"/>
                      </a:lnTo>
                      <a:lnTo>
                        <a:pt x="472" y="720"/>
                      </a:lnTo>
                      <a:lnTo>
                        <a:pt x="488" y="733"/>
                      </a:lnTo>
                      <a:lnTo>
                        <a:pt x="505" y="746"/>
                      </a:lnTo>
                      <a:lnTo>
                        <a:pt x="521" y="758"/>
                      </a:lnTo>
                      <a:lnTo>
                        <a:pt x="537" y="769"/>
                      </a:lnTo>
                      <a:lnTo>
                        <a:pt x="553" y="780"/>
                      </a:lnTo>
                      <a:lnTo>
                        <a:pt x="570" y="789"/>
                      </a:lnTo>
                      <a:lnTo>
                        <a:pt x="586" y="798"/>
                      </a:lnTo>
                      <a:lnTo>
                        <a:pt x="602" y="806"/>
                      </a:lnTo>
                      <a:lnTo>
                        <a:pt x="618" y="813"/>
                      </a:lnTo>
                      <a:lnTo>
                        <a:pt x="635" y="819"/>
                      </a:lnTo>
                      <a:lnTo>
                        <a:pt x="651" y="824"/>
                      </a:lnTo>
                      <a:lnTo>
                        <a:pt x="667" y="829"/>
                      </a:lnTo>
                      <a:lnTo>
                        <a:pt x="684" y="832"/>
                      </a:lnTo>
                      <a:lnTo>
                        <a:pt x="700" y="835"/>
                      </a:lnTo>
                      <a:lnTo>
                        <a:pt x="716" y="837"/>
                      </a:lnTo>
                      <a:lnTo>
                        <a:pt x="732" y="838"/>
                      </a:lnTo>
                      <a:lnTo>
                        <a:pt x="749" y="838"/>
                      </a:lnTo>
                      <a:lnTo>
                        <a:pt x="765" y="838"/>
                      </a:lnTo>
                      <a:lnTo>
                        <a:pt x="781" y="836"/>
                      </a:lnTo>
                      <a:lnTo>
                        <a:pt x="797" y="834"/>
                      </a:lnTo>
                      <a:lnTo>
                        <a:pt x="814" y="830"/>
                      </a:lnTo>
                      <a:lnTo>
                        <a:pt x="830" y="826"/>
                      </a:lnTo>
                    </a:path>
                  </a:pathLst>
                </a:custGeom>
                <a:noFill/>
                <a:ln w="31750">
                  <a:solidFill>
                    <a:srgbClr val="0000FF"/>
                  </a:solidFill>
                  <a:prstDash val="solid"/>
                  <a:round/>
                  <a:headEnd/>
                  <a:tailEnd/>
                </a:ln>
              </p:spPr>
              <p:txBody>
                <a:bodyPr/>
                <a:lstStyle/>
                <a:p>
                  <a:endParaRPr lang="en-US"/>
                </a:p>
              </p:txBody>
            </p:sp>
            <p:sp>
              <p:nvSpPr>
                <p:cNvPr id="42028" name="Freeform 20"/>
                <p:cNvSpPr>
                  <a:spLocks/>
                </p:cNvSpPr>
                <p:nvPr/>
              </p:nvSpPr>
              <p:spPr bwMode="auto">
                <a:xfrm>
                  <a:off x="3017" y="2990"/>
                  <a:ext cx="81" cy="113"/>
                </a:xfrm>
                <a:custGeom>
                  <a:avLst/>
                  <a:gdLst>
                    <a:gd name="T0" fmla="*/ 0 w 829"/>
                    <a:gd name="T1" fmla="*/ 11 h 1215"/>
                    <a:gd name="T2" fmla="*/ 0 w 829"/>
                    <a:gd name="T3" fmla="*/ 11 h 1215"/>
                    <a:gd name="T4" fmla="*/ 0 w 829"/>
                    <a:gd name="T5" fmla="*/ 10 h 1215"/>
                    <a:gd name="T6" fmla="*/ 0 w 829"/>
                    <a:gd name="T7" fmla="*/ 10 h 1215"/>
                    <a:gd name="T8" fmla="*/ 1 w 829"/>
                    <a:gd name="T9" fmla="*/ 10 h 1215"/>
                    <a:gd name="T10" fmla="*/ 1 w 829"/>
                    <a:gd name="T11" fmla="*/ 10 h 1215"/>
                    <a:gd name="T12" fmla="*/ 1 w 829"/>
                    <a:gd name="T13" fmla="*/ 10 h 1215"/>
                    <a:gd name="T14" fmla="*/ 1 w 829"/>
                    <a:gd name="T15" fmla="*/ 10 h 1215"/>
                    <a:gd name="T16" fmla="*/ 1 w 829"/>
                    <a:gd name="T17" fmla="*/ 10 h 1215"/>
                    <a:gd name="T18" fmla="*/ 1 w 829"/>
                    <a:gd name="T19" fmla="*/ 10 h 1215"/>
                    <a:gd name="T20" fmla="*/ 2 w 829"/>
                    <a:gd name="T21" fmla="*/ 10 h 1215"/>
                    <a:gd name="T22" fmla="*/ 2 w 829"/>
                    <a:gd name="T23" fmla="*/ 10 h 1215"/>
                    <a:gd name="T24" fmla="*/ 2 w 829"/>
                    <a:gd name="T25" fmla="*/ 9 h 1215"/>
                    <a:gd name="T26" fmla="*/ 2 w 829"/>
                    <a:gd name="T27" fmla="*/ 9 h 1215"/>
                    <a:gd name="T28" fmla="*/ 2 w 829"/>
                    <a:gd name="T29" fmla="*/ 9 h 1215"/>
                    <a:gd name="T30" fmla="*/ 2 w 829"/>
                    <a:gd name="T31" fmla="*/ 9 h 1215"/>
                    <a:gd name="T32" fmla="*/ 2 w 829"/>
                    <a:gd name="T33" fmla="*/ 9 h 1215"/>
                    <a:gd name="T34" fmla="*/ 3 w 829"/>
                    <a:gd name="T35" fmla="*/ 9 h 1215"/>
                    <a:gd name="T36" fmla="*/ 3 w 829"/>
                    <a:gd name="T37" fmla="*/ 9 h 1215"/>
                    <a:gd name="T38" fmla="*/ 3 w 829"/>
                    <a:gd name="T39" fmla="*/ 8 h 1215"/>
                    <a:gd name="T40" fmla="*/ 3 w 829"/>
                    <a:gd name="T41" fmla="*/ 8 h 1215"/>
                    <a:gd name="T42" fmla="*/ 3 w 829"/>
                    <a:gd name="T43" fmla="*/ 8 h 1215"/>
                    <a:gd name="T44" fmla="*/ 3 w 829"/>
                    <a:gd name="T45" fmla="*/ 8 h 1215"/>
                    <a:gd name="T46" fmla="*/ 4 w 829"/>
                    <a:gd name="T47" fmla="*/ 8 h 1215"/>
                    <a:gd name="T48" fmla="*/ 4 w 829"/>
                    <a:gd name="T49" fmla="*/ 8 h 1215"/>
                    <a:gd name="T50" fmla="*/ 4 w 829"/>
                    <a:gd name="T51" fmla="*/ 7 h 1215"/>
                    <a:gd name="T52" fmla="*/ 4 w 829"/>
                    <a:gd name="T53" fmla="*/ 7 h 1215"/>
                    <a:gd name="T54" fmla="*/ 4 w 829"/>
                    <a:gd name="T55" fmla="*/ 7 h 1215"/>
                    <a:gd name="T56" fmla="*/ 4 w 829"/>
                    <a:gd name="T57" fmla="*/ 7 h 1215"/>
                    <a:gd name="T58" fmla="*/ 4 w 829"/>
                    <a:gd name="T59" fmla="*/ 6 h 1215"/>
                    <a:gd name="T60" fmla="*/ 5 w 829"/>
                    <a:gd name="T61" fmla="*/ 6 h 1215"/>
                    <a:gd name="T62" fmla="*/ 5 w 829"/>
                    <a:gd name="T63" fmla="*/ 6 h 1215"/>
                    <a:gd name="T64" fmla="*/ 5 w 829"/>
                    <a:gd name="T65" fmla="*/ 6 h 1215"/>
                    <a:gd name="T66" fmla="*/ 5 w 829"/>
                    <a:gd name="T67" fmla="*/ 5 h 1215"/>
                    <a:gd name="T68" fmla="*/ 5 w 829"/>
                    <a:gd name="T69" fmla="*/ 5 h 1215"/>
                    <a:gd name="T70" fmla="*/ 5 w 829"/>
                    <a:gd name="T71" fmla="*/ 5 h 1215"/>
                    <a:gd name="T72" fmla="*/ 6 w 829"/>
                    <a:gd name="T73" fmla="*/ 5 h 1215"/>
                    <a:gd name="T74" fmla="*/ 6 w 829"/>
                    <a:gd name="T75" fmla="*/ 4 h 1215"/>
                    <a:gd name="T76" fmla="*/ 6 w 829"/>
                    <a:gd name="T77" fmla="*/ 4 h 1215"/>
                    <a:gd name="T78" fmla="*/ 6 w 829"/>
                    <a:gd name="T79" fmla="*/ 4 h 1215"/>
                    <a:gd name="T80" fmla="*/ 6 w 829"/>
                    <a:gd name="T81" fmla="*/ 4 h 1215"/>
                    <a:gd name="T82" fmla="*/ 6 w 829"/>
                    <a:gd name="T83" fmla="*/ 3 h 1215"/>
                    <a:gd name="T84" fmla="*/ 7 w 829"/>
                    <a:gd name="T85" fmla="*/ 3 h 1215"/>
                    <a:gd name="T86" fmla="*/ 7 w 829"/>
                    <a:gd name="T87" fmla="*/ 3 h 1215"/>
                    <a:gd name="T88" fmla="*/ 7 w 829"/>
                    <a:gd name="T89" fmla="*/ 2 h 1215"/>
                    <a:gd name="T90" fmla="*/ 7 w 829"/>
                    <a:gd name="T91" fmla="*/ 2 h 1215"/>
                    <a:gd name="T92" fmla="*/ 7 w 829"/>
                    <a:gd name="T93" fmla="*/ 2 h 1215"/>
                    <a:gd name="T94" fmla="*/ 7 w 829"/>
                    <a:gd name="T95" fmla="*/ 1 h 1215"/>
                    <a:gd name="T96" fmla="*/ 7 w 829"/>
                    <a:gd name="T97" fmla="*/ 1 h 1215"/>
                    <a:gd name="T98" fmla="*/ 8 w 829"/>
                    <a:gd name="T99" fmla="*/ 1 h 1215"/>
                    <a:gd name="T100" fmla="*/ 8 w 829"/>
                    <a:gd name="T101" fmla="*/ 0 h 1215"/>
                    <a:gd name="T102" fmla="*/ 8 w 829"/>
                    <a:gd name="T103" fmla="*/ 0 h 121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215"/>
                    <a:gd name="T158" fmla="*/ 829 w 829"/>
                    <a:gd name="T159" fmla="*/ 1215 h 121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215">
                      <a:moveTo>
                        <a:pt x="0" y="1215"/>
                      </a:moveTo>
                      <a:lnTo>
                        <a:pt x="16" y="1211"/>
                      </a:lnTo>
                      <a:lnTo>
                        <a:pt x="32" y="1205"/>
                      </a:lnTo>
                      <a:lnTo>
                        <a:pt x="49" y="1198"/>
                      </a:lnTo>
                      <a:lnTo>
                        <a:pt x="65" y="1191"/>
                      </a:lnTo>
                      <a:lnTo>
                        <a:pt x="81" y="1183"/>
                      </a:lnTo>
                      <a:lnTo>
                        <a:pt x="97" y="1173"/>
                      </a:lnTo>
                      <a:lnTo>
                        <a:pt x="114" y="1163"/>
                      </a:lnTo>
                      <a:lnTo>
                        <a:pt x="130" y="1153"/>
                      </a:lnTo>
                      <a:lnTo>
                        <a:pt x="146" y="1141"/>
                      </a:lnTo>
                      <a:lnTo>
                        <a:pt x="163" y="1129"/>
                      </a:lnTo>
                      <a:lnTo>
                        <a:pt x="179" y="1115"/>
                      </a:lnTo>
                      <a:lnTo>
                        <a:pt x="195" y="1101"/>
                      </a:lnTo>
                      <a:lnTo>
                        <a:pt x="211" y="1087"/>
                      </a:lnTo>
                      <a:lnTo>
                        <a:pt x="228" y="1071"/>
                      </a:lnTo>
                      <a:lnTo>
                        <a:pt x="244" y="1054"/>
                      </a:lnTo>
                      <a:lnTo>
                        <a:pt x="260" y="1037"/>
                      </a:lnTo>
                      <a:lnTo>
                        <a:pt x="276" y="1019"/>
                      </a:lnTo>
                      <a:lnTo>
                        <a:pt x="293" y="1000"/>
                      </a:lnTo>
                      <a:lnTo>
                        <a:pt x="309" y="981"/>
                      </a:lnTo>
                      <a:lnTo>
                        <a:pt x="325" y="960"/>
                      </a:lnTo>
                      <a:lnTo>
                        <a:pt x="341" y="939"/>
                      </a:lnTo>
                      <a:lnTo>
                        <a:pt x="358" y="917"/>
                      </a:lnTo>
                      <a:lnTo>
                        <a:pt x="374" y="895"/>
                      </a:lnTo>
                      <a:lnTo>
                        <a:pt x="390" y="872"/>
                      </a:lnTo>
                      <a:lnTo>
                        <a:pt x="407" y="848"/>
                      </a:lnTo>
                      <a:lnTo>
                        <a:pt x="423" y="823"/>
                      </a:lnTo>
                      <a:lnTo>
                        <a:pt x="439" y="797"/>
                      </a:lnTo>
                      <a:lnTo>
                        <a:pt x="455" y="771"/>
                      </a:lnTo>
                      <a:lnTo>
                        <a:pt x="472" y="744"/>
                      </a:lnTo>
                      <a:lnTo>
                        <a:pt x="488" y="717"/>
                      </a:lnTo>
                      <a:lnTo>
                        <a:pt x="504" y="688"/>
                      </a:lnTo>
                      <a:lnTo>
                        <a:pt x="520" y="660"/>
                      </a:lnTo>
                      <a:lnTo>
                        <a:pt x="537" y="630"/>
                      </a:lnTo>
                      <a:lnTo>
                        <a:pt x="553" y="600"/>
                      </a:lnTo>
                      <a:lnTo>
                        <a:pt x="569" y="569"/>
                      </a:lnTo>
                      <a:lnTo>
                        <a:pt x="585" y="538"/>
                      </a:lnTo>
                      <a:lnTo>
                        <a:pt x="602" y="506"/>
                      </a:lnTo>
                      <a:lnTo>
                        <a:pt x="618" y="473"/>
                      </a:lnTo>
                      <a:lnTo>
                        <a:pt x="634" y="440"/>
                      </a:lnTo>
                      <a:lnTo>
                        <a:pt x="651" y="406"/>
                      </a:lnTo>
                      <a:lnTo>
                        <a:pt x="667" y="372"/>
                      </a:lnTo>
                      <a:lnTo>
                        <a:pt x="683" y="337"/>
                      </a:lnTo>
                      <a:lnTo>
                        <a:pt x="699" y="301"/>
                      </a:lnTo>
                      <a:lnTo>
                        <a:pt x="716" y="265"/>
                      </a:lnTo>
                      <a:lnTo>
                        <a:pt x="732" y="229"/>
                      </a:lnTo>
                      <a:lnTo>
                        <a:pt x="748" y="192"/>
                      </a:lnTo>
                      <a:lnTo>
                        <a:pt x="764" y="154"/>
                      </a:lnTo>
                      <a:lnTo>
                        <a:pt x="781" y="117"/>
                      </a:lnTo>
                      <a:lnTo>
                        <a:pt x="797" y="78"/>
                      </a:lnTo>
                      <a:lnTo>
                        <a:pt x="813" y="39"/>
                      </a:lnTo>
                      <a:lnTo>
                        <a:pt x="829" y="0"/>
                      </a:lnTo>
                    </a:path>
                  </a:pathLst>
                </a:custGeom>
                <a:noFill/>
                <a:ln w="31750">
                  <a:solidFill>
                    <a:srgbClr val="0000FF"/>
                  </a:solidFill>
                  <a:prstDash val="solid"/>
                  <a:round/>
                  <a:headEnd/>
                  <a:tailEnd/>
                </a:ln>
              </p:spPr>
              <p:txBody>
                <a:bodyPr/>
                <a:lstStyle/>
                <a:p>
                  <a:endParaRPr lang="en-US"/>
                </a:p>
              </p:txBody>
            </p:sp>
            <p:sp>
              <p:nvSpPr>
                <p:cNvPr id="42029" name="Freeform 21"/>
                <p:cNvSpPr>
                  <a:spLocks/>
                </p:cNvSpPr>
                <p:nvPr/>
              </p:nvSpPr>
              <p:spPr bwMode="auto">
                <a:xfrm>
                  <a:off x="3098" y="2782"/>
                  <a:ext cx="82" cy="208"/>
                </a:xfrm>
                <a:custGeom>
                  <a:avLst/>
                  <a:gdLst>
                    <a:gd name="T0" fmla="*/ 0 w 830"/>
                    <a:gd name="T1" fmla="*/ 20 h 2216"/>
                    <a:gd name="T2" fmla="*/ 0 w 830"/>
                    <a:gd name="T3" fmla="*/ 19 h 2216"/>
                    <a:gd name="T4" fmla="*/ 0 w 830"/>
                    <a:gd name="T5" fmla="*/ 19 h 2216"/>
                    <a:gd name="T6" fmla="*/ 0 w 830"/>
                    <a:gd name="T7" fmla="*/ 18 h 2216"/>
                    <a:gd name="T8" fmla="*/ 1 w 830"/>
                    <a:gd name="T9" fmla="*/ 18 h 2216"/>
                    <a:gd name="T10" fmla="*/ 1 w 830"/>
                    <a:gd name="T11" fmla="*/ 18 h 2216"/>
                    <a:gd name="T12" fmla="*/ 1 w 830"/>
                    <a:gd name="T13" fmla="*/ 17 h 2216"/>
                    <a:gd name="T14" fmla="*/ 1 w 830"/>
                    <a:gd name="T15" fmla="*/ 17 h 2216"/>
                    <a:gd name="T16" fmla="*/ 1 w 830"/>
                    <a:gd name="T17" fmla="*/ 17 h 2216"/>
                    <a:gd name="T18" fmla="*/ 1 w 830"/>
                    <a:gd name="T19" fmla="*/ 16 h 2216"/>
                    <a:gd name="T20" fmla="*/ 2 w 830"/>
                    <a:gd name="T21" fmla="*/ 16 h 2216"/>
                    <a:gd name="T22" fmla="*/ 2 w 830"/>
                    <a:gd name="T23" fmla="*/ 15 h 2216"/>
                    <a:gd name="T24" fmla="*/ 2 w 830"/>
                    <a:gd name="T25" fmla="*/ 15 h 2216"/>
                    <a:gd name="T26" fmla="*/ 2 w 830"/>
                    <a:gd name="T27" fmla="*/ 15 h 2216"/>
                    <a:gd name="T28" fmla="*/ 2 w 830"/>
                    <a:gd name="T29" fmla="*/ 14 h 2216"/>
                    <a:gd name="T30" fmla="*/ 2 w 830"/>
                    <a:gd name="T31" fmla="*/ 14 h 2216"/>
                    <a:gd name="T32" fmla="*/ 3 w 830"/>
                    <a:gd name="T33" fmla="*/ 14 h 2216"/>
                    <a:gd name="T34" fmla="*/ 3 w 830"/>
                    <a:gd name="T35" fmla="*/ 13 h 2216"/>
                    <a:gd name="T36" fmla="*/ 3 w 830"/>
                    <a:gd name="T37" fmla="*/ 13 h 2216"/>
                    <a:gd name="T38" fmla="*/ 3 w 830"/>
                    <a:gd name="T39" fmla="*/ 12 h 2216"/>
                    <a:gd name="T40" fmla="*/ 3 w 830"/>
                    <a:gd name="T41" fmla="*/ 12 h 2216"/>
                    <a:gd name="T42" fmla="*/ 3 w 830"/>
                    <a:gd name="T43" fmla="*/ 12 h 2216"/>
                    <a:gd name="T44" fmla="*/ 3 w 830"/>
                    <a:gd name="T45" fmla="*/ 11 h 2216"/>
                    <a:gd name="T46" fmla="*/ 4 w 830"/>
                    <a:gd name="T47" fmla="*/ 11 h 2216"/>
                    <a:gd name="T48" fmla="*/ 4 w 830"/>
                    <a:gd name="T49" fmla="*/ 10 h 2216"/>
                    <a:gd name="T50" fmla="*/ 4 w 830"/>
                    <a:gd name="T51" fmla="*/ 10 h 2216"/>
                    <a:gd name="T52" fmla="*/ 4 w 830"/>
                    <a:gd name="T53" fmla="*/ 10 h 2216"/>
                    <a:gd name="T54" fmla="*/ 4 w 830"/>
                    <a:gd name="T55" fmla="*/ 9 h 2216"/>
                    <a:gd name="T56" fmla="*/ 4 w 830"/>
                    <a:gd name="T57" fmla="*/ 9 h 2216"/>
                    <a:gd name="T58" fmla="*/ 5 w 830"/>
                    <a:gd name="T59" fmla="*/ 8 h 2216"/>
                    <a:gd name="T60" fmla="*/ 5 w 830"/>
                    <a:gd name="T61" fmla="*/ 8 h 2216"/>
                    <a:gd name="T62" fmla="*/ 5 w 830"/>
                    <a:gd name="T63" fmla="*/ 8 h 2216"/>
                    <a:gd name="T64" fmla="*/ 5 w 830"/>
                    <a:gd name="T65" fmla="*/ 7 h 2216"/>
                    <a:gd name="T66" fmla="*/ 5 w 830"/>
                    <a:gd name="T67" fmla="*/ 7 h 2216"/>
                    <a:gd name="T68" fmla="*/ 5 w 830"/>
                    <a:gd name="T69" fmla="*/ 6 h 2216"/>
                    <a:gd name="T70" fmla="*/ 6 w 830"/>
                    <a:gd name="T71" fmla="*/ 6 h 2216"/>
                    <a:gd name="T72" fmla="*/ 6 w 830"/>
                    <a:gd name="T73" fmla="*/ 6 h 2216"/>
                    <a:gd name="T74" fmla="*/ 6 w 830"/>
                    <a:gd name="T75" fmla="*/ 5 h 2216"/>
                    <a:gd name="T76" fmla="*/ 6 w 830"/>
                    <a:gd name="T77" fmla="*/ 5 h 2216"/>
                    <a:gd name="T78" fmla="*/ 6 w 830"/>
                    <a:gd name="T79" fmla="*/ 5 h 2216"/>
                    <a:gd name="T80" fmla="*/ 6 w 830"/>
                    <a:gd name="T81" fmla="*/ 4 h 2216"/>
                    <a:gd name="T82" fmla="*/ 7 w 830"/>
                    <a:gd name="T83" fmla="*/ 4 h 2216"/>
                    <a:gd name="T84" fmla="*/ 7 w 830"/>
                    <a:gd name="T85" fmla="*/ 3 h 2216"/>
                    <a:gd name="T86" fmla="*/ 7 w 830"/>
                    <a:gd name="T87" fmla="*/ 3 h 2216"/>
                    <a:gd name="T88" fmla="*/ 7 w 830"/>
                    <a:gd name="T89" fmla="*/ 3 h 2216"/>
                    <a:gd name="T90" fmla="*/ 7 w 830"/>
                    <a:gd name="T91" fmla="*/ 2 h 2216"/>
                    <a:gd name="T92" fmla="*/ 7 w 830"/>
                    <a:gd name="T93" fmla="*/ 2 h 2216"/>
                    <a:gd name="T94" fmla="*/ 8 w 830"/>
                    <a:gd name="T95" fmla="*/ 1 h 2216"/>
                    <a:gd name="T96" fmla="*/ 8 w 830"/>
                    <a:gd name="T97" fmla="*/ 1 h 2216"/>
                    <a:gd name="T98" fmla="*/ 8 w 830"/>
                    <a:gd name="T99" fmla="*/ 1 h 2216"/>
                    <a:gd name="T100" fmla="*/ 8 w 830"/>
                    <a:gd name="T101" fmla="*/ 0 h 2216"/>
                    <a:gd name="T102" fmla="*/ 8 w 830"/>
                    <a:gd name="T103" fmla="*/ 0 h 22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2216"/>
                    <a:gd name="T158" fmla="*/ 830 w 830"/>
                    <a:gd name="T159" fmla="*/ 2216 h 22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2216">
                      <a:moveTo>
                        <a:pt x="0" y="2216"/>
                      </a:moveTo>
                      <a:lnTo>
                        <a:pt x="17" y="2176"/>
                      </a:lnTo>
                      <a:lnTo>
                        <a:pt x="33" y="2136"/>
                      </a:lnTo>
                      <a:lnTo>
                        <a:pt x="49" y="2096"/>
                      </a:lnTo>
                      <a:lnTo>
                        <a:pt x="66" y="2055"/>
                      </a:lnTo>
                      <a:lnTo>
                        <a:pt x="82" y="2014"/>
                      </a:lnTo>
                      <a:lnTo>
                        <a:pt x="98" y="1972"/>
                      </a:lnTo>
                      <a:lnTo>
                        <a:pt x="114" y="1931"/>
                      </a:lnTo>
                      <a:lnTo>
                        <a:pt x="131" y="1888"/>
                      </a:lnTo>
                      <a:lnTo>
                        <a:pt x="147" y="1846"/>
                      </a:lnTo>
                      <a:lnTo>
                        <a:pt x="163" y="1803"/>
                      </a:lnTo>
                      <a:lnTo>
                        <a:pt x="179" y="1760"/>
                      </a:lnTo>
                      <a:lnTo>
                        <a:pt x="196" y="1717"/>
                      </a:lnTo>
                      <a:lnTo>
                        <a:pt x="212" y="1673"/>
                      </a:lnTo>
                      <a:lnTo>
                        <a:pt x="228" y="1630"/>
                      </a:lnTo>
                      <a:lnTo>
                        <a:pt x="244" y="1586"/>
                      </a:lnTo>
                      <a:lnTo>
                        <a:pt x="261" y="1542"/>
                      </a:lnTo>
                      <a:lnTo>
                        <a:pt x="277" y="1497"/>
                      </a:lnTo>
                      <a:lnTo>
                        <a:pt x="293" y="1453"/>
                      </a:lnTo>
                      <a:lnTo>
                        <a:pt x="310" y="1408"/>
                      </a:lnTo>
                      <a:lnTo>
                        <a:pt x="326" y="1363"/>
                      </a:lnTo>
                      <a:lnTo>
                        <a:pt x="342" y="1319"/>
                      </a:lnTo>
                      <a:lnTo>
                        <a:pt x="358" y="1274"/>
                      </a:lnTo>
                      <a:lnTo>
                        <a:pt x="375" y="1229"/>
                      </a:lnTo>
                      <a:lnTo>
                        <a:pt x="391" y="1183"/>
                      </a:lnTo>
                      <a:lnTo>
                        <a:pt x="407" y="1138"/>
                      </a:lnTo>
                      <a:lnTo>
                        <a:pt x="423" y="1093"/>
                      </a:lnTo>
                      <a:lnTo>
                        <a:pt x="440" y="1048"/>
                      </a:lnTo>
                      <a:lnTo>
                        <a:pt x="456" y="1003"/>
                      </a:lnTo>
                      <a:lnTo>
                        <a:pt x="472" y="958"/>
                      </a:lnTo>
                      <a:lnTo>
                        <a:pt x="488" y="912"/>
                      </a:lnTo>
                      <a:lnTo>
                        <a:pt x="505" y="867"/>
                      </a:lnTo>
                      <a:lnTo>
                        <a:pt x="521" y="822"/>
                      </a:lnTo>
                      <a:lnTo>
                        <a:pt x="537" y="777"/>
                      </a:lnTo>
                      <a:lnTo>
                        <a:pt x="554" y="733"/>
                      </a:lnTo>
                      <a:lnTo>
                        <a:pt x="570" y="688"/>
                      </a:lnTo>
                      <a:lnTo>
                        <a:pt x="586" y="643"/>
                      </a:lnTo>
                      <a:lnTo>
                        <a:pt x="602" y="599"/>
                      </a:lnTo>
                      <a:lnTo>
                        <a:pt x="619" y="554"/>
                      </a:lnTo>
                      <a:lnTo>
                        <a:pt x="635" y="510"/>
                      </a:lnTo>
                      <a:lnTo>
                        <a:pt x="651" y="466"/>
                      </a:lnTo>
                      <a:lnTo>
                        <a:pt x="667" y="423"/>
                      </a:lnTo>
                      <a:lnTo>
                        <a:pt x="684" y="379"/>
                      </a:lnTo>
                      <a:lnTo>
                        <a:pt x="700" y="336"/>
                      </a:lnTo>
                      <a:lnTo>
                        <a:pt x="716" y="293"/>
                      </a:lnTo>
                      <a:lnTo>
                        <a:pt x="732" y="250"/>
                      </a:lnTo>
                      <a:lnTo>
                        <a:pt x="749" y="208"/>
                      </a:lnTo>
                      <a:lnTo>
                        <a:pt x="765" y="165"/>
                      </a:lnTo>
                      <a:lnTo>
                        <a:pt x="781" y="124"/>
                      </a:lnTo>
                      <a:lnTo>
                        <a:pt x="798" y="82"/>
                      </a:lnTo>
                      <a:lnTo>
                        <a:pt x="814" y="41"/>
                      </a:lnTo>
                      <a:lnTo>
                        <a:pt x="830" y="0"/>
                      </a:lnTo>
                    </a:path>
                  </a:pathLst>
                </a:custGeom>
                <a:noFill/>
                <a:ln w="31750">
                  <a:solidFill>
                    <a:srgbClr val="0000FF"/>
                  </a:solidFill>
                  <a:prstDash val="solid"/>
                  <a:round/>
                  <a:headEnd/>
                  <a:tailEnd/>
                </a:ln>
              </p:spPr>
              <p:txBody>
                <a:bodyPr/>
                <a:lstStyle/>
                <a:p>
                  <a:endParaRPr lang="en-US"/>
                </a:p>
              </p:txBody>
            </p:sp>
            <p:sp>
              <p:nvSpPr>
                <p:cNvPr id="42030" name="Freeform 22"/>
                <p:cNvSpPr>
                  <a:spLocks/>
                </p:cNvSpPr>
                <p:nvPr/>
              </p:nvSpPr>
              <p:spPr bwMode="auto">
                <a:xfrm>
                  <a:off x="3180" y="2658"/>
                  <a:ext cx="82" cy="124"/>
                </a:xfrm>
                <a:custGeom>
                  <a:avLst/>
                  <a:gdLst>
                    <a:gd name="T0" fmla="*/ 0 w 830"/>
                    <a:gd name="T1" fmla="*/ 12 h 1318"/>
                    <a:gd name="T2" fmla="*/ 0 w 830"/>
                    <a:gd name="T3" fmla="*/ 11 h 1318"/>
                    <a:gd name="T4" fmla="*/ 0 w 830"/>
                    <a:gd name="T5" fmla="*/ 11 h 1318"/>
                    <a:gd name="T6" fmla="*/ 0 w 830"/>
                    <a:gd name="T7" fmla="*/ 11 h 1318"/>
                    <a:gd name="T8" fmla="*/ 1 w 830"/>
                    <a:gd name="T9" fmla="*/ 10 h 1318"/>
                    <a:gd name="T10" fmla="*/ 1 w 830"/>
                    <a:gd name="T11" fmla="*/ 10 h 1318"/>
                    <a:gd name="T12" fmla="*/ 1 w 830"/>
                    <a:gd name="T13" fmla="*/ 10 h 1318"/>
                    <a:gd name="T14" fmla="*/ 1 w 830"/>
                    <a:gd name="T15" fmla="*/ 9 h 1318"/>
                    <a:gd name="T16" fmla="*/ 1 w 830"/>
                    <a:gd name="T17" fmla="*/ 9 h 1318"/>
                    <a:gd name="T18" fmla="*/ 1 w 830"/>
                    <a:gd name="T19" fmla="*/ 9 h 1318"/>
                    <a:gd name="T20" fmla="*/ 2 w 830"/>
                    <a:gd name="T21" fmla="*/ 8 h 1318"/>
                    <a:gd name="T22" fmla="*/ 2 w 830"/>
                    <a:gd name="T23" fmla="*/ 8 h 1318"/>
                    <a:gd name="T24" fmla="*/ 2 w 830"/>
                    <a:gd name="T25" fmla="*/ 8 h 1318"/>
                    <a:gd name="T26" fmla="*/ 2 w 830"/>
                    <a:gd name="T27" fmla="*/ 7 h 1318"/>
                    <a:gd name="T28" fmla="*/ 2 w 830"/>
                    <a:gd name="T29" fmla="*/ 7 h 1318"/>
                    <a:gd name="T30" fmla="*/ 2 w 830"/>
                    <a:gd name="T31" fmla="*/ 7 h 1318"/>
                    <a:gd name="T32" fmla="*/ 3 w 830"/>
                    <a:gd name="T33" fmla="*/ 6 h 1318"/>
                    <a:gd name="T34" fmla="*/ 3 w 830"/>
                    <a:gd name="T35" fmla="*/ 6 h 1318"/>
                    <a:gd name="T36" fmla="*/ 3 w 830"/>
                    <a:gd name="T37" fmla="*/ 6 h 1318"/>
                    <a:gd name="T38" fmla="*/ 3 w 830"/>
                    <a:gd name="T39" fmla="*/ 6 h 1318"/>
                    <a:gd name="T40" fmla="*/ 3 w 830"/>
                    <a:gd name="T41" fmla="*/ 5 h 1318"/>
                    <a:gd name="T42" fmla="*/ 3 w 830"/>
                    <a:gd name="T43" fmla="*/ 5 h 1318"/>
                    <a:gd name="T44" fmla="*/ 3 w 830"/>
                    <a:gd name="T45" fmla="*/ 5 h 1318"/>
                    <a:gd name="T46" fmla="*/ 4 w 830"/>
                    <a:gd name="T47" fmla="*/ 5 h 1318"/>
                    <a:gd name="T48" fmla="*/ 4 w 830"/>
                    <a:gd name="T49" fmla="*/ 4 h 1318"/>
                    <a:gd name="T50" fmla="*/ 4 w 830"/>
                    <a:gd name="T51" fmla="*/ 4 h 1318"/>
                    <a:gd name="T52" fmla="*/ 4 w 830"/>
                    <a:gd name="T53" fmla="*/ 4 h 1318"/>
                    <a:gd name="T54" fmla="*/ 4 w 830"/>
                    <a:gd name="T55" fmla="*/ 4 h 1318"/>
                    <a:gd name="T56" fmla="*/ 4 w 830"/>
                    <a:gd name="T57" fmla="*/ 3 h 1318"/>
                    <a:gd name="T58" fmla="*/ 5 w 830"/>
                    <a:gd name="T59" fmla="*/ 3 h 1318"/>
                    <a:gd name="T60" fmla="*/ 5 w 830"/>
                    <a:gd name="T61" fmla="*/ 3 h 1318"/>
                    <a:gd name="T62" fmla="*/ 5 w 830"/>
                    <a:gd name="T63" fmla="*/ 3 h 1318"/>
                    <a:gd name="T64" fmla="*/ 5 w 830"/>
                    <a:gd name="T65" fmla="*/ 2 h 1318"/>
                    <a:gd name="T66" fmla="*/ 5 w 830"/>
                    <a:gd name="T67" fmla="*/ 2 h 1318"/>
                    <a:gd name="T68" fmla="*/ 5 w 830"/>
                    <a:gd name="T69" fmla="*/ 2 h 1318"/>
                    <a:gd name="T70" fmla="*/ 6 w 830"/>
                    <a:gd name="T71" fmla="*/ 2 h 1318"/>
                    <a:gd name="T72" fmla="*/ 6 w 830"/>
                    <a:gd name="T73" fmla="*/ 2 h 1318"/>
                    <a:gd name="T74" fmla="*/ 6 w 830"/>
                    <a:gd name="T75" fmla="*/ 2 h 1318"/>
                    <a:gd name="T76" fmla="*/ 6 w 830"/>
                    <a:gd name="T77" fmla="*/ 1 h 1318"/>
                    <a:gd name="T78" fmla="*/ 6 w 830"/>
                    <a:gd name="T79" fmla="*/ 1 h 1318"/>
                    <a:gd name="T80" fmla="*/ 6 w 830"/>
                    <a:gd name="T81" fmla="*/ 1 h 1318"/>
                    <a:gd name="T82" fmla="*/ 7 w 830"/>
                    <a:gd name="T83" fmla="*/ 1 h 1318"/>
                    <a:gd name="T84" fmla="*/ 7 w 830"/>
                    <a:gd name="T85" fmla="*/ 1 h 1318"/>
                    <a:gd name="T86" fmla="*/ 7 w 830"/>
                    <a:gd name="T87" fmla="*/ 1 h 1318"/>
                    <a:gd name="T88" fmla="*/ 7 w 830"/>
                    <a:gd name="T89" fmla="*/ 1 h 1318"/>
                    <a:gd name="T90" fmla="*/ 7 w 830"/>
                    <a:gd name="T91" fmla="*/ 0 h 1318"/>
                    <a:gd name="T92" fmla="*/ 7 w 830"/>
                    <a:gd name="T93" fmla="*/ 0 h 1318"/>
                    <a:gd name="T94" fmla="*/ 8 w 830"/>
                    <a:gd name="T95" fmla="*/ 0 h 1318"/>
                    <a:gd name="T96" fmla="*/ 8 w 830"/>
                    <a:gd name="T97" fmla="*/ 0 h 1318"/>
                    <a:gd name="T98" fmla="*/ 8 w 830"/>
                    <a:gd name="T99" fmla="*/ 0 h 1318"/>
                    <a:gd name="T100" fmla="*/ 8 w 830"/>
                    <a:gd name="T101" fmla="*/ 0 h 1318"/>
                    <a:gd name="T102" fmla="*/ 8 w 830"/>
                    <a:gd name="T103" fmla="*/ 0 h 13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318"/>
                    <a:gd name="T158" fmla="*/ 830 w 830"/>
                    <a:gd name="T159" fmla="*/ 1318 h 13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318">
                      <a:moveTo>
                        <a:pt x="0" y="1318"/>
                      </a:moveTo>
                      <a:lnTo>
                        <a:pt x="16" y="1278"/>
                      </a:lnTo>
                      <a:lnTo>
                        <a:pt x="33" y="1237"/>
                      </a:lnTo>
                      <a:lnTo>
                        <a:pt x="49" y="1198"/>
                      </a:lnTo>
                      <a:lnTo>
                        <a:pt x="65" y="1159"/>
                      </a:lnTo>
                      <a:lnTo>
                        <a:pt x="81" y="1120"/>
                      </a:lnTo>
                      <a:lnTo>
                        <a:pt x="98" y="1081"/>
                      </a:lnTo>
                      <a:lnTo>
                        <a:pt x="114" y="1043"/>
                      </a:lnTo>
                      <a:lnTo>
                        <a:pt x="130" y="1006"/>
                      </a:lnTo>
                      <a:lnTo>
                        <a:pt x="146" y="969"/>
                      </a:lnTo>
                      <a:lnTo>
                        <a:pt x="163" y="933"/>
                      </a:lnTo>
                      <a:lnTo>
                        <a:pt x="179" y="897"/>
                      </a:lnTo>
                      <a:lnTo>
                        <a:pt x="195" y="861"/>
                      </a:lnTo>
                      <a:lnTo>
                        <a:pt x="212" y="826"/>
                      </a:lnTo>
                      <a:lnTo>
                        <a:pt x="228" y="792"/>
                      </a:lnTo>
                      <a:lnTo>
                        <a:pt x="244" y="758"/>
                      </a:lnTo>
                      <a:lnTo>
                        <a:pt x="260" y="725"/>
                      </a:lnTo>
                      <a:lnTo>
                        <a:pt x="277" y="692"/>
                      </a:lnTo>
                      <a:lnTo>
                        <a:pt x="293" y="660"/>
                      </a:lnTo>
                      <a:lnTo>
                        <a:pt x="309" y="629"/>
                      </a:lnTo>
                      <a:lnTo>
                        <a:pt x="325" y="598"/>
                      </a:lnTo>
                      <a:lnTo>
                        <a:pt x="342" y="568"/>
                      </a:lnTo>
                      <a:lnTo>
                        <a:pt x="358" y="538"/>
                      </a:lnTo>
                      <a:lnTo>
                        <a:pt x="374" y="510"/>
                      </a:lnTo>
                      <a:lnTo>
                        <a:pt x="390" y="481"/>
                      </a:lnTo>
                      <a:lnTo>
                        <a:pt x="407" y="454"/>
                      </a:lnTo>
                      <a:lnTo>
                        <a:pt x="423" y="427"/>
                      </a:lnTo>
                      <a:lnTo>
                        <a:pt x="439" y="401"/>
                      </a:lnTo>
                      <a:lnTo>
                        <a:pt x="456" y="375"/>
                      </a:lnTo>
                      <a:lnTo>
                        <a:pt x="472" y="350"/>
                      </a:lnTo>
                      <a:lnTo>
                        <a:pt x="488" y="326"/>
                      </a:lnTo>
                      <a:lnTo>
                        <a:pt x="504" y="303"/>
                      </a:lnTo>
                      <a:lnTo>
                        <a:pt x="521" y="280"/>
                      </a:lnTo>
                      <a:lnTo>
                        <a:pt x="537" y="259"/>
                      </a:lnTo>
                      <a:lnTo>
                        <a:pt x="553" y="238"/>
                      </a:lnTo>
                      <a:lnTo>
                        <a:pt x="569" y="217"/>
                      </a:lnTo>
                      <a:lnTo>
                        <a:pt x="586" y="198"/>
                      </a:lnTo>
                      <a:lnTo>
                        <a:pt x="602" y="179"/>
                      </a:lnTo>
                      <a:lnTo>
                        <a:pt x="618" y="161"/>
                      </a:lnTo>
                      <a:lnTo>
                        <a:pt x="634" y="143"/>
                      </a:lnTo>
                      <a:lnTo>
                        <a:pt x="651" y="127"/>
                      </a:lnTo>
                      <a:lnTo>
                        <a:pt x="667" y="111"/>
                      </a:lnTo>
                      <a:lnTo>
                        <a:pt x="683" y="97"/>
                      </a:lnTo>
                      <a:lnTo>
                        <a:pt x="700" y="82"/>
                      </a:lnTo>
                      <a:lnTo>
                        <a:pt x="716" y="69"/>
                      </a:lnTo>
                      <a:lnTo>
                        <a:pt x="732" y="57"/>
                      </a:lnTo>
                      <a:lnTo>
                        <a:pt x="748" y="45"/>
                      </a:lnTo>
                      <a:lnTo>
                        <a:pt x="765" y="34"/>
                      </a:lnTo>
                      <a:lnTo>
                        <a:pt x="781" y="25"/>
                      </a:lnTo>
                      <a:lnTo>
                        <a:pt x="797" y="15"/>
                      </a:lnTo>
                      <a:lnTo>
                        <a:pt x="813" y="7"/>
                      </a:lnTo>
                      <a:lnTo>
                        <a:pt x="830" y="0"/>
                      </a:lnTo>
                    </a:path>
                  </a:pathLst>
                </a:custGeom>
                <a:noFill/>
                <a:ln w="31750">
                  <a:solidFill>
                    <a:srgbClr val="0000FF"/>
                  </a:solidFill>
                  <a:prstDash val="solid"/>
                  <a:round/>
                  <a:headEnd/>
                  <a:tailEnd/>
                </a:ln>
              </p:spPr>
              <p:txBody>
                <a:bodyPr/>
                <a:lstStyle/>
                <a:p>
                  <a:endParaRPr lang="en-US"/>
                </a:p>
              </p:txBody>
            </p:sp>
            <p:sp>
              <p:nvSpPr>
                <p:cNvPr id="42031" name="Freeform 23"/>
                <p:cNvSpPr>
                  <a:spLocks/>
                </p:cNvSpPr>
                <p:nvPr/>
              </p:nvSpPr>
              <p:spPr bwMode="auto">
                <a:xfrm>
                  <a:off x="3262" y="2655"/>
                  <a:ext cx="81" cy="70"/>
                </a:xfrm>
                <a:custGeom>
                  <a:avLst/>
                  <a:gdLst>
                    <a:gd name="T0" fmla="*/ 0 w 829"/>
                    <a:gd name="T1" fmla="*/ 0 h 738"/>
                    <a:gd name="T2" fmla="*/ 0 w 829"/>
                    <a:gd name="T3" fmla="*/ 0 h 738"/>
                    <a:gd name="T4" fmla="*/ 0 w 829"/>
                    <a:gd name="T5" fmla="*/ 0 h 738"/>
                    <a:gd name="T6" fmla="*/ 0 w 829"/>
                    <a:gd name="T7" fmla="*/ 0 h 738"/>
                    <a:gd name="T8" fmla="*/ 1 w 829"/>
                    <a:gd name="T9" fmla="*/ 0 h 738"/>
                    <a:gd name="T10" fmla="*/ 1 w 829"/>
                    <a:gd name="T11" fmla="*/ 0 h 738"/>
                    <a:gd name="T12" fmla="*/ 1 w 829"/>
                    <a:gd name="T13" fmla="*/ 0 h 738"/>
                    <a:gd name="T14" fmla="*/ 1 w 829"/>
                    <a:gd name="T15" fmla="*/ 0 h 738"/>
                    <a:gd name="T16" fmla="*/ 1 w 829"/>
                    <a:gd name="T17" fmla="*/ 0 h 738"/>
                    <a:gd name="T18" fmla="*/ 1 w 829"/>
                    <a:gd name="T19" fmla="*/ 0 h 738"/>
                    <a:gd name="T20" fmla="*/ 2 w 829"/>
                    <a:gd name="T21" fmla="*/ 0 h 738"/>
                    <a:gd name="T22" fmla="*/ 2 w 829"/>
                    <a:gd name="T23" fmla="*/ 0 h 738"/>
                    <a:gd name="T24" fmla="*/ 2 w 829"/>
                    <a:gd name="T25" fmla="*/ 0 h 738"/>
                    <a:gd name="T26" fmla="*/ 2 w 829"/>
                    <a:gd name="T27" fmla="*/ 0 h 738"/>
                    <a:gd name="T28" fmla="*/ 2 w 829"/>
                    <a:gd name="T29" fmla="*/ 0 h 738"/>
                    <a:gd name="T30" fmla="*/ 2 w 829"/>
                    <a:gd name="T31" fmla="*/ 0 h 738"/>
                    <a:gd name="T32" fmla="*/ 2 w 829"/>
                    <a:gd name="T33" fmla="*/ 0 h 738"/>
                    <a:gd name="T34" fmla="*/ 3 w 829"/>
                    <a:gd name="T35" fmla="*/ 0 h 738"/>
                    <a:gd name="T36" fmla="*/ 3 w 829"/>
                    <a:gd name="T37" fmla="*/ 0 h 738"/>
                    <a:gd name="T38" fmla="*/ 3 w 829"/>
                    <a:gd name="T39" fmla="*/ 0 h 738"/>
                    <a:gd name="T40" fmla="*/ 3 w 829"/>
                    <a:gd name="T41" fmla="*/ 1 h 738"/>
                    <a:gd name="T42" fmla="*/ 3 w 829"/>
                    <a:gd name="T43" fmla="*/ 1 h 738"/>
                    <a:gd name="T44" fmla="*/ 3 w 829"/>
                    <a:gd name="T45" fmla="*/ 1 h 738"/>
                    <a:gd name="T46" fmla="*/ 4 w 829"/>
                    <a:gd name="T47" fmla="*/ 1 h 738"/>
                    <a:gd name="T48" fmla="*/ 4 w 829"/>
                    <a:gd name="T49" fmla="*/ 1 h 738"/>
                    <a:gd name="T50" fmla="*/ 4 w 829"/>
                    <a:gd name="T51" fmla="*/ 1 h 738"/>
                    <a:gd name="T52" fmla="*/ 4 w 829"/>
                    <a:gd name="T53" fmla="*/ 1 h 738"/>
                    <a:gd name="T54" fmla="*/ 4 w 829"/>
                    <a:gd name="T55" fmla="*/ 1 h 738"/>
                    <a:gd name="T56" fmla="*/ 4 w 829"/>
                    <a:gd name="T57" fmla="*/ 2 h 738"/>
                    <a:gd name="T58" fmla="*/ 4 w 829"/>
                    <a:gd name="T59" fmla="*/ 2 h 738"/>
                    <a:gd name="T60" fmla="*/ 5 w 829"/>
                    <a:gd name="T61" fmla="*/ 2 h 738"/>
                    <a:gd name="T62" fmla="*/ 5 w 829"/>
                    <a:gd name="T63" fmla="*/ 2 h 738"/>
                    <a:gd name="T64" fmla="*/ 5 w 829"/>
                    <a:gd name="T65" fmla="*/ 2 h 738"/>
                    <a:gd name="T66" fmla="*/ 5 w 829"/>
                    <a:gd name="T67" fmla="*/ 2 h 738"/>
                    <a:gd name="T68" fmla="*/ 5 w 829"/>
                    <a:gd name="T69" fmla="*/ 2 h 738"/>
                    <a:gd name="T70" fmla="*/ 5 w 829"/>
                    <a:gd name="T71" fmla="*/ 3 h 738"/>
                    <a:gd name="T72" fmla="*/ 6 w 829"/>
                    <a:gd name="T73" fmla="*/ 3 h 738"/>
                    <a:gd name="T74" fmla="*/ 6 w 829"/>
                    <a:gd name="T75" fmla="*/ 3 h 738"/>
                    <a:gd name="T76" fmla="*/ 6 w 829"/>
                    <a:gd name="T77" fmla="*/ 3 h 738"/>
                    <a:gd name="T78" fmla="*/ 6 w 829"/>
                    <a:gd name="T79" fmla="*/ 4 h 738"/>
                    <a:gd name="T80" fmla="*/ 6 w 829"/>
                    <a:gd name="T81" fmla="*/ 4 h 738"/>
                    <a:gd name="T82" fmla="*/ 6 w 829"/>
                    <a:gd name="T83" fmla="*/ 4 h 738"/>
                    <a:gd name="T84" fmla="*/ 7 w 829"/>
                    <a:gd name="T85" fmla="*/ 4 h 738"/>
                    <a:gd name="T86" fmla="*/ 7 w 829"/>
                    <a:gd name="T87" fmla="*/ 4 h 738"/>
                    <a:gd name="T88" fmla="*/ 7 w 829"/>
                    <a:gd name="T89" fmla="*/ 5 h 738"/>
                    <a:gd name="T90" fmla="*/ 7 w 829"/>
                    <a:gd name="T91" fmla="*/ 5 h 738"/>
                    <a:gd name="T92" fmla="*/ 7 w 829"/>
                    <a:gd name="T93" fmla="*/ 5 h 738"/>
                    <a:gd name="T94" fmla="*/ 7 w 829"/>
                    <a:gd name="T95" fmla="*/ 6 h 738"/>
                    <a:gd name="T96" fmla="*/ 7 w 829"/>
                    <a:gd name="T97" fmla="*/ 6 h 738"/>
                    <a:gd name="T98" fmla="*/ 8 w 829"/>
                    <a:gd name="T99" fmla="*/ 6 h 738"/>
                    <a:gd name="T100" fmla="*/ 8 w 829"/>
                    <a:gd name="T101" fmla="*/ 6 h 738"/>
                    <a:gd name="T102" fmla="*/ 8 w 829"/>
                    <a:gd name="T103" fmla="*/ 7 h 7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738"/>
                    <a:gd name="T158" fmla="*/ 829 w 829"/>
                    <a:gd name="T159" fmla="*/ 738 h 7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738">
                      <a:moveTo>
                        <a:pt x="0" y="29"/>
                      </a:moveTo>
                      <a:lnTo>
                        <a:pt x="16" y="22"/>
                      </a:lnTo>
                      <a:lnTo>
                        <a:pt x="32" y="16"/>
                      </a:lnTo>
                      <a:lnTo>
                        <a:pt x="48" y="12"/>
                      </a:lnTo>
                      <a:lnTo>
                        <a:pt x="65" y="7"/>
                      </a:lnTo>
                      <a:lnTo>
                        <a:pt x="81" y="4"/>
                      </a:lnTo>
                      <a:lnTo>
                        <a:pt x="97" y="2"/>
                      </a:lnTo>
                      <a:lnTo>
                        <a:pt x="114" y="0"/>
                      </a:lnTo>
                      <a:lnTo>
                        <a:pt x="130" y="0"/>
                      </a:lnTo>
                      <a:lnTo>
                        <a:pt x="146" y="0"/>
                      </a:lnTo>
                      <a:lnTo>
                        <a:pt x="162" y="1"/>
                      </a:lnTo>
                      <a:lnTo>
                        <a:pt x="179" y="3"/>
                      </a:lnTo>
                      <a:lnTo>
                        <a:pt x="195" y="6"/>
                      </a:lnTo>
                      <a:lnTo>
                        <a:pt x="211" y="9"/>
                      </a:lnTo>
                      <a:lnTo>
                        <a:pt x="227" y="14"/>
                      </a:lnTo>
                      <a:lnTo>
                        <a:pt x="244" y="19"/>
                      </a:lnTo>
                      <a:lnTo>
                        <a:pt x="260" y="25"/>
                      </a:lnTo>
                      <a:lnTo>
                        <a:pt x="276" y="32"/>
                      </a:lnTo>
                      <a:lnTo>
                        <a:pt x="292" y="40"/>
                      </a:lnTo>
                      <a:lnTo>
                        <a:pt x="309" y="49"/>
                      </a:lnTo>
                      <a:lnTo>
                        <a:pt x="325" y="58"/>
                      </a:lnTo>
                      <a:lnTo>
                        <a:pt x="341" y="69"/>
                      </a:lnTo>
                      <a:lnTo>
                        <a:pt x="357" y="80"/>
                      </a:lnTo>
                      <a:lnTo>
                        <a:pt x="374" y="92"/>
                      </a:lnTo>
                      <a:lnTo>
                        <a:pt x="390" y="105"/>
                      </a:lnTo>
                      <a:lnTo>
                        <a:pt x="406" y="118"/>
                      </a:lnTo>
                      <a:lnTo>
                        <a:pt x="423" y="133"/>
                      </a:lnTo>
                      <a:lnTo>
                        <a:pt x="439" y="148"/>
                      </a:lnTo>
                      <a:lnTo>
                        <a:pt x="455" y="164"/>
                      </a:lnTo>
                      <a:lnTo>
                        <a:pt x="471" y="181"/>
                      </a:lnTo>
                      <a:lnTo>
                        <a:pt x="488" y="199"/>
                      </a:lnTo>
                      <a:lnTo>
                        <a:pt x="504" y="217"/>
                      </a:lnTo>
                      <a:lnTo>
                        <a:pt x="520" y="236"/>
                      </a:lnTo>
                      <a:lnTo>
                        <a:pt x="536" y="256"/>
                      </a:lnTo>
                      <a:lnTo>
                        <a:pt x="553" y="277"/>
                      </a:lnTo>
                      <a:lnTo>
                        <a:pt x="569" y="299"/>
                      </a:lnTo>
                      <a:lnTo>
                        <a:pt x="585" y="321"/>
                      </a:lnTo>
                      <a:lnTo>
                        <a:pt x="601" y="344"/>
                      </a:lnTo>
                      <a:lnTo>
                        <a:pt x="618" y="367"/>
                      </a:lnTo>
                      <a:lnTo>
                        <a:pt x="634" y="392"/>
                      </a:lnTo>
                      <a:lnTo>
                        <a:pt x="650" y="417"/>
                      </a:lnTo>
                      <a:lnTo>
                        <a:pt x="667" y="443"/>
                      </a:lnTo>
                      <a:lnTo>
                        <a:pt x="683" y="469"/>
                      </a:lnTo>
                      <a:lnTo>
                        <a:pt x="699" y="497"/>
                      </a:lnTo>
                      <a:lnTo>
                        <a:pt x="715" y="524"/>
                      </a:lnTo>
                      <a:lnTo>
                        <a:pt x="732" y="553"/>
                      </a:lnTo>
                      <a:lnTo>
                        <a:pt x="748" y="582"/>
                      </a:lnTo>
                      <a:lnTo>
                        <a:pt x="764" y="612"/>
                      </a:lnTo>
                      <a:lnTo>
                        <a:pt x="780" y="643"/>
                      </a:lnTo>
                      <a:lnTo>
                        <a:pt x="797" y="674"/>
                      </a:lnTo>
                      <a:lnTo>
                        <a:pt x="813" y="705"/>
                      </a:lnTo>
                      <a:lnTo>
                        <a:pt x="829" y="738"/>
                      </a:lnTo>
                    </a:path>
                  </a:pathLst>
                </a:custGeom>
                <a:noFill/>
                <a:ln w="31750">
                  <a:solidFill>
                    <a:srgbClr val="0000FF"/>
                  </a:solidFill>
                  <a:prstDash val="solid"/>
                  <a:round/>
                  <a:headEnd/>
                  <a:tailEnd/>
                </a:ln>
              </p:spPr>
              <p:txBody>
                <a:bodyPr/>
                <a:lstStyle/>
                <a:p>
                  <a:endParaRPr lang="en-US"/>
                </a:p>
              </p:txBody>
            </p:sp>
            <p:sp>
              <p:nvSpPr>
                <p:cNvPr id="42032" name="Freeform 24"/>
                <p:cNvSpPr>
                  <a:spLocks/>
                </p:cNvSpPr>
                <p:nvPr/>
              </p:nvSpPr>
              <p:spPr bwMode="auto">
                <a:xfrm>
                  <a:off x="3343" y="2725"/>
                  <a:ext cx="82" cy="199"/>
                </a:xfrm>
                <a:custGeom>
                  <a:avLst/>
                  <a:gdLst>
                    <a:gd name="T0" fmla="*/ 0 w 830"/>
                    <a:gd name="T1" fmla="*/ 0 h 2129"/>
                    <a:gd name="T2" fmla="*/ 0 w 830"/>
                    <a:gd name="T3" fmla="*/ 0 h 2129"/>
                    <a:gd name="T4" fmla="*/ 0 w 830"/>
                    <a:gd name="T5" fmla="*/ 1 h 2129"/>
                    <a:gd name="T6" fmla="*/ 0 w 830"/>
                    <a:gd name="T7" fmla="*/ 1 h 2129"/>
                    <a:gd name="T8" fmla="*/ 1 w 830"/>
                    <a:gd name="T9" fmla="*/ 1 h 2129"/>
                    <a:gd name="T10" fmla="*/ 1 w 830"/>
                    <a:gd name="T11" fmla="*/ 1 h 2129"/>
                    <a:gd name="T12" fmla="*/ 1 w 830"/>
                    <a:gd name="T13" fmla="*/ 2 h 2129"/>
                    <a:gd name="T14" fmla="*/ 1 w 830"/>
                    <a:gd name="T15" fmla="*/ 2 h 2129"/>
                    <a:gd name="T16" fmla="*/ 1 w 830"/>
                    <a:gd name="T17" fmla="*/ 2 h 2129"/>
                    <a:gd name="T18" fmla="*/ 1 w 830"/>
                    <a:gd name="T19" fmla="*/ 3 h 2129"/>
                    <a:gd name="T20" fmla="*/ 2 w 830"/>
                    <a:gd name="T21" fmla="*/ 3 h 2129"/>
                    <a:gd name="T22" fmla="*/ 2 w 830"/>
                    <a:gd name="T23" fmla="*/ 3 h 2129"/>
                    <a:gd name="T24" fmla="*/ 2 w 830"/>
                    <a:gd name="T25" fmla="*/ 4 h 2129"/>
                    <a:gd name="T26" fmla="*/ 2 w 830"/>
                    <a:gd name="T27" fmla="*/ 4 h 2129"/>
                    <a:gd name="T28" fmla="*/ 2 w 830"/>
                    <a:gd name="T29" fmla="*/ 4 h 2129"/>
                    <a:gd name="T30" fmla="*/ 2 w 830"/>
                    <a:gd name="T31" fmla="*/ 5 h 2129"/>
                    <a:gd name="T32" fmla="*/ 3 w 830"/>
                    <a:gd name="T33" fmla="*/ 5 h 2129"/>
                    <a:gd name="T34" fmla="*/ 3 w 830"/>
                    <a:gd name="T35" fmla="*/ 6 h 2129"/>
                    <a:gd name="T36" fmla="*/ 3 w 830"/>
                    <a:gd name="T37" fmla="*/ 6 h 2129"/>
                    <a:gd name="T38" fmla="*/ 3 w 830"/>
                    <a:gd name="T39" fmla="*/ 6 h 2129"/>
                    <a:gd name="T40" fmla="*/ 3 w 830"/>
                    <a:gd name="T41" fmla="*/ 7 h 2129"/>
                    <a:gd name="T42" fmla="*/ 3 w 830"/>
                    <a:gd name="T43" fmla="*/ 7 h 2129"/>
                    <a:gd name="T44" fmla="*/ 3 w 830"/>
                    <a:gd name="T45" fmla="*/ 7 h 2129"/>
                    <a:gd name="T46" fmla="*/ 4 w 830"/>
                    <a:gd name="T47" fmla="*/ 8 h 2129"/>
                    <a:gd name="T48" fmla="*/ 4 w 830"/>
                    <a:gd name="T49" fmla="*/ 8 h 2129"/>
                    <a:gd name="T50" fmla="*/ 4 w 830"/>
                    <a:gd name="T51" fmla="*/ 8 h 2129"/>
                    <a:gd name="T52" fmla="*/ 4 w 830"/>
                    <a:gd name="T53" fmla="*/ 9 h 2129"/>
                    <a:gd name="T54" fmla="*/ 4 w 830"/>
                    <a:gd name="T55" fmla="*/ 9 h 2129"/>
                    <a:gd name="T56" fmla="*/ 4 w 830"/>
                    <a:gd name="T57" fmla="*/ 10 h 2129"/>
                    <a:gd name="T58" fmla="*/ 5 w 830"/>
                    <a:gd name="T59" fmla="*/ 10 h 2129"/>
                    <a:gd name="T60" fmla="*/ 5 w 830"/>
                    <a:gd name="T61" fmla="*/ 10 h 2129"/>
                    <a:gd name="T62" fmla="*/ 5 w 830"/>
                    <a:gd name="T63" fmla="*/ 11 h 2129"/>
                    <a:gd name="T64" fmla="*/ 5 w 830"/>
                    <a:gd name="T65" fmla="*/ 11 h 2129"/>
                    <a:gd name="T66" fmla="*/ 5 w 830"/>
                    <a:gd name="T67" fmla="*/ 11 h 2129"/>
                    <a:gd name="T68" fmla="*/ 5 w 830"/>
                    <a:gd name="T69" fmla="*/ 12 h 2129"/>
                    <a:gd name="T70" fmla="*/ 6 w 830"/>
                    <a:gd name="T71" fmla="*/ 12 h 2129"/>
                    <a:gd name="T72" fmla="*/ 6 w 830"/>
                    <a:gd name="T73" fmla="*/ 13 h 2129"/>
                    <a:gd name="T74" fmla="*/ 6 w 830"/>
                    <a:gd name="T75" fmla="*/ 13 h 2129"/>
                    <a:gd name="T76" fmla="*/ 6 w 830"/>
                    <a:gd name="T77" fmla="*/ 13 h 2129"/>
                    <a:gd name="T78" fmla="*/ 6 w 830"/>
                    <a:gd name="T79" fmla="*/ 14 h 2129"/>
                    <a:gd name="T80" fmla="*/ 6 w 830"/>
                    <a:gd name="T81" fmla="*/ 14 h 2129"/>
                    <a:gd name="T82" fmla="*/ 7 w 830"/>
                    <a:gd name="T83" fmla="*/ 15 h 2129"/>
                    <a:gd name="T84" fmla="*/ 7 w 830"/>
                    <a:gd name="T85" fmla="*/ 15 h 2129"/>
                    <a:gd name="T86" fmla="*/ 7 w 830"/>
                    <a:gd name="T87" fmla="*/ 15 h 2129"/>
                    <a:gd name="T88" fmla="*/ 7 w 830"/>
                    <a:gd name="T89" fmla="*/ 16 h 2129"/>
                    <a:gd name="T90" fmla="*/ 7 w 830"/>
                    <a:gd name="T91" fmla="*/ 16 h 2129"/>
                    <a:gd name="T92" fmla="*/ 7 w 830"/>
                    <a:gd name="T93" fmla="*/ 17 h 2129"/>
                    <a:gd name="T94" fmla="*/ 8 w 830"/>
                    <a:gd name="T95" fmla="*/ 17 h 2129"/>
                    <a:gd name="T96" fmla="*/ 8 w 830"/>
                    <a:gd name="T97" fmla="*/ 17 h 2129"/>
                    <a:gd name="T98" fmla="*/ 8 w 830"/>
                    <a:gd name="T99" fmla="*/ 18 h 2129"/>
                    <a:gd name="T100" fmla="*/ 8 w 830"/>
                    <a:gd name="T101" fmla="*/ 18 h 2129"/>
                    <a:gd name="T102" fmla="*/ 8 w 830"/>
                    <a:gd name="T103" fmla="*/ 19 h 212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2129"/>
                    <a:gd name="T158" fmla="*/ 830 w 830"/>
                    <a:gd name="T159" fmla="*/ 2129 h 212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2129">
                      <a:moveTo>
                        <a:pt x="0" y="0"/>
                      </a:moveTo>
                      <a:lnTo>
                        <a:pt x="16" y="33"/>
                      </a:lnTo>
                      <a:lnTo>
                        <a:pt x="33" y="66"/>
                      </a:lnTo>
                      <a:lnTo>
                        <a:pt x="49" y="100"/>
                      </a:lnTo>
                      <a:lnTo>
                        <a:pt x="65" y="135"/>
                      </a:lnTo>
                      <a:lnTo>
                        <a:pt x="82" y="170"/>
                      </a:lnTo>
                      <a:lnTo>
                        <a:pt x="98" y="206"/>
                      </a:lnTo>
                      <a:lnTo>
                        <a:pt x="114" y="242"/>
                      </a:lnTo>
                      <a:lnTo>
                        <a:pt x="130" y="279"/>
                      </a:lnTo>
                      <a:lnTo>
                        <a:pt x="147" y="316"/>
                      </a:lnTo>
                      <a:lnTo>
                        <a:pt x="163" y="353"/>
                      </a:lnTo>
                      <a:lnTo>
                        <a:pt x="179" y="392"/>
                      </a:lnTo>
                      <a:lnTo>
                        <a:pt x="195" y="430"/>
                      </a:lnTo>
                      <a:lnTo>
                        <a:pt x="212" y="469"/>
                      </a:lnTo>
                      <a:lnTo>
                        <a:pt x="228" y="509"/>
                      </a:lnTo>
                      <a:lnTo>
                        <a:pt x="244" y="549"/>
                      </a:lnTo>
                      <a:lnTo>
                        <a:pt x="260" y="589"/>
                      </a:lnTo>
                      <a:lnTo>
                        <a:pt x="277" y="629"/>
                      </a:lnTo>
                      <a:lnTo>
                        <a:pt x="293" y="670"/>
                      </a:lnTo>
                      <a:lnTo>
                        <a:pt x="309" y="712"/>
                      </a:lnTo>
                      <a:lnTo>
                        <a:pt x="326" y="754"/>
                      </a:lnTo>
                      <a:lnTo>
                        <a:pt x="342" y="796"/>
                      </a:lnTo>
                      <a:lnTo>
                        <a:pt x="358" y="838"/>
                      </a:lnTo>
                      <a:lnTo>
                        <a:pt x="374" y="880"/>
                      </a:lnTo>
                      <a:lnTo>
                        <a:pt x="391" y="923"/>
                      </a:lnTo>
                      <a:lnTo>
                        <a:pt x="407" y="967"/>
                      </a:lnTo>
                      <a:lnTo>
                        <a:pt x="423" y="1010"/>
                      </a:lnTo>
                      <a:lnTo>
                        <a:pt x="439" y="1054"/>
                      </a:lnTo>
                      <a:lnTo>
                        <a:pt x="456" y="1097"/>
                      </a:lnTo>
                      <a:lnTo>
                        <a:pt x="472" y="1141"/>
                      </a:lnTo>
                      <a:lnTo>
                        <a:pt x="488" y="1186"/>
                      </a:lnTo>
                      <a:lnTo>
                        <a:pt x="504" y="1230"/>
                      </a:lnTo>
                      <a:lnTo>
                        <a:pt x="521" y="1275"/>
                      </a:lnTo>
                      <a:lnTo>
                        <a:pt x="537" y="1319"/>
                      </a:lnTo>
                      <a:lnTo>
                        <a:pt x="553" y="1364"/>
                      </a:lnTo>
                      <a:lnTo>
                        <a:pt x="570" y="1409"/>
                      </a:lnTo>
                      <a:lnTo>
                        <a:pt x="586" y="1454"/>
                      </a:lnTo>
                      <a:lnTo>
                        <a:pt x="602" y="1499"/>
                      </a:lnTo>
                      <a:lnTo>
                        <a:pt x="618" y="1544"/>
                      </a:lnTo>
                      <a:lnTo>
                        <a:pt x="635" y="1589"/>
                      </a:lnTo>
                      <a:lnTo>
                        <a:pt x="651" y="1634"/>
                      </a:lnTo>
                      <a:lnTo>
                        <a:pt x="667" y="1680"/>
                      </a:lnTo>
                      <a:lnTo>
                        <a:pt x="683" y="1725"/>
                      </a:lnTo>
                      <a:lnTo>
                        <a:pt x="700" y="1770"/>
                      </a:lnTo>
                      <a:lnTo>
                        <a:pt x="716" y="1815"/>
                      </a:lnTo>
                      <a:lnTo>
                        <a:pt x="732" y="1860"/>
                      </a:lnTo>
                      <a:lnTo>
                        <a:pt x="748" y="1905"/>
                      </a:lnTo>
                      <a:lnTo>
                        <a:pt x="765" y="1950"/>
                      </a:lnTo>
                      <a:lnTo>
                        <a:pt x="781" y="1995"/>
                      </a:lnTo>
                      <a:lnTo>
                        <a:pt x="797" y="2040"/>
                      </a:lnTo>
                      <a:lnTo>
                        <a:pt x="814" y="2084"/>
                      </a:lnTo>
                      <a:lnTo>
                        <a:pt x="830" y="2129"/>
                      </a:lnTo>
                    </a:path>
                  </a:pathLst>
                </a:custGeom>
                <a:noFill/>
                <a:ln w="31750">
                  <a:solidFill>
                    <a:srgbClr val="0000FF"/>
                  </a:solidFill>
                  <a:prstDash val="solid"/>
                  <a:round/>
                  <a:headEnd/>
                  <a:tailEnd/>
                </a:ln>
              </p:spPr>
              <p:txBody>
                <a:bodyPr/>
                <a:lstStyle/>
                <a:p>
                  <a:endParaRPr lang="en-US"/>
                </a:p>
              </p:txBody>
            </p:sp>
            <p:sp>
              <p:nvSpPr>
                <p:cNvPr id="42033" name="Freeform 25"/>
                <p:cNvSpPr>
                  <a:spLocks/>
                </p:cNvSpPr>
                <p:nvPr/>
              </p:nvSpPr>
              <p:spPr bwMode="auto">
                <a:xfrm>
                  <a:off x="3425" y="2924"/>
                  <a:ext cx="81" cy="162"/>
                </a:xfrm>
                <a:custGeom>
                  <a:avLst/>
                  <a:gdLst>
                    <a:gd name="T0" fmla="*/ 0 w 829"/>
                    <a:gd name="T1" fmla="*/ 0 h 1724"/>
                    <a:gd name="T2" fmla="*/ 0 w 829"/>
                    <a:gd name="T3" fmla="*/ 0 h 1724"/>
                    <a:gd name="T4" fmla="*/ 0 w 829"/>
                    <a:gd name="T5" fmla="*/ 1 h 1724"/>
                    <a:gd name="T6" fmla="*/ 0 w 829"/>
                    <a:gd name="T7" fmla="*/ 1 h 1724"/>
                    <a:gd name="T8" fmla="*/ 1 w 829"/>
                    <a:gd name="T9" fmla="*/ 2 h 1724"/>
                    <a:gd name="T10" fmla="*/ 1 w 829"/>
                    <a:gd name="T11" fmla="*/ 2 h 1724"/>
                    <a:gd name="T12" fmla="*/ 1 w 829"/>
                    <a:gd name="T13" fmla="*/ 2 h 1724"/>
                    <a:gd name="T14" fmla="*/ 1 w 829"/>
                    <a:gd name="T15" fmla="*/ 3 h 1724"/>
                    <a:gd name="T16" fmla="*/ 1 w 829"/>
                    <a:gd name="T17" fmla="*/ 3 h 1724"/>
                    <a:gd name="T18" fmla="*/ 1 w 829"/>
                    <a:gd name="T19" fmla="*/ 3 h 1724"/>
                    <a:gd name="T20" fmla="*/ 2 w 829"/>
                    <a:gd name="T21" fmla="*/ 4 h 1724"/>
                    <a:gd name="T22" fmla="*/ 2 w 829"/>
                    <a:gd name="T23" fmla="*/ 4 h 1724"/>
                    <a:gd name="T24" fmla="*/ 2 w 829"/>
                    <a:gd name="T25" fmla="*/ 5 h 1724"/>
                    <a:gd name="T26" fmla="*/ 2 w 829"/>
                    <a:gd name="T27" fmla="*/ 5 h 1724"/>
                    <a:gd name="T28" fmla="*/ 2 w 829"/>
                    <a:gd name="T29" fmla="*/ 5 h 1724"/>
                    <a:gd name="T30" fmla="*/ 2 w 829"/>
                    <a:gd name="T31" fmla="*/ 6 h 1724"/>
                    <a:gd name="T32" fmla="*/ 2 w 829"/>
                    <a:gd name="T33" fmla="*/ 6 h 1724"/>
                    <a:gd name="T34" fmla="*/ 3 w 829"/>
                    <a:gd name="T35" fmla="*/ 6 h 1724"/>
                    <a:gd name="T36" fmla="*/ 3 w 829"/>
                    <a:gd name="T37" fmla="*/ 7 h 1724"/>
                    <a:gd name="T38" fmla="*/ 3 w 829"/>
                    <a:gd name="T39" fmla="*/ 7 h 1724"/>
                    <a:gd name="T40" fmla="*/ 3 w 829"/>
                    <a:gd name="T41" fmla="*/ 7 h 1724"/>
                    <a:gd name="T42" fmla="*/ 3 w 829"/>
                    <a:gd name="T43" fmla="*/ 8 h 1724"/>
                    <a:gd name="T44" fmla="*/ 3 w 829"/>
                    <a:gd name="T45" fmla="*/ 8 h 1724"/>
                    <a:gd name="T46" fmla="*/ 4 w 829"/>
                    <a:gd name="T47" fmla="*/ 8 h 1724"/>
                    <a:gd name="T48" fmla="*/ 4 w 829"/>
                    <a:gd name="T49" fmla="*/ 9 h 1724"/>
                    <a:gd name="T50" fmla="*/ 4 w 829"/>
                    <a:gd name="T51" fmla="*/ 9 h 1724"/>
                    <a:gd name="T52" fmla="*/ 4 w 829"/>
                    <a:gd name="T53" fmla="*/ 9 h 1724"/>
                    <a:gd name="T54" fmla="*/ 4 w 829"/>
                    <a:gd name="T55" fmla="*/ 10 h 1724"/>
                    <a:gd name="T56" fmla="*/ 4 w 829"/>
                    <a:gd name="T57" fmla="*/ 10 h 1724"/>
                    <a:gd name="T58" fmla="*/ 4 w 829"/>
                    <a:gd name="T59" fmla="*/ 10 h 1724"/>
                    <a:gd name="T60" fmla="*/ 5 w 829"/>
                    <a:gd name="T61" fmla="*/ 10 h 1724"/>
                    <a:gd name="T62" fmla="*/ 5 w 829"/>
                    <a:gd name="T63" fmla="*/ 11 h 1724"/>
                    <a:gd name="T64" fmla="*/ 5 w 829"/>
                    <a:gd name="T65" fmla="*/ 11 h 1724"/>
                    <a:gd name="T66" fmla="*/ 5 w 829"/>
                    <a:gd name="T67" fmla="*/ 11 h 1724"/>
                    <a:gd name="T68" fmla="*/ 5 w 829"/>
                    <a:gd name="T69" fmla="*/ 12 h 1724"/>
                    <a:gd name="T70" fmla="*/ 5 w 829"/>
                    <a:gd name="T71" fmla="*/ 12 h 1724"/>
                    <a:gd name="T72" fmla="*/ 6 w 829"/>
                    <a:gd name="T73" fmla="*/ 12 h 1724"/>
                    <a:gd name="T74" fmla="*/ 6 w 829"/>
                    <a:gd name="T75" fmla="*/ 12 h 1724"/>
                    <a:gd name="T76" fmla="*/ 6 w 829"/>
                    <a:gd name="T77" fmla="*/ 13 h 1724"/>
                    <a:gd name="T78" fmla="*/ 6 w 829"/>
                    <a:gd name="T79" fmla="*/ 13 h 1724"/>
                    <a:gd name="T80" fmla="*/ 6 w 829"/>
                    <a:gd name="T81" fmla="*/ 13 h 1724"/>
                    <a:gd name="T82" fmla="*/ 6 w 829"/>
                    <a:gd name="T83" fmla="*/ 13 h 1724"/>
                    <a:gd name="T84" fmla="*/ 7 w 829"/>
                    <a:gd name="T85" fmla="*/ 14 h 1724"/>
                    <a:gd name="T86" fmla="*/ 7 w 829"/>
                    <a:gd name="T87" fmla="*/ 14 h 1724"/>
                    <a:gd name="T88" fmla="*/ 7 w 829"/>
                    <a:gd name="T89" fmla="*/ 14 h 1724"/>
                    <a:gd name="T90" fmla="*/ 7 w 829"/>
                    <a:gd name="T91" fmla="*/ 14 h 1724"/>
                    <a:gd name="T92" fmla="*/ 7 w 829"/>
                    <a:gd name="T93" fmla="*/ 14 h 1724"/>
                    <a:gd name="T94" fmla="*/ 7 w 829"/>
                    <a:gd name="T95" fmla="*/ 15 h 1724"/>
                    <a:gd name="T96" fmla="*/ 7 w 829"/>
                    <a:gd name="T97" fmla="*/ 15 h 1724"/>
                    <a:gd name="T98" fmla="*/ 8 w 829"/>
                    <a:gd name="T99" fmla="*/ 15 h 1724"/>
                    <a:gd name="T100" fmla="*/ 8 w 829"/>
                    <a:gd name="T101" fmla="*/ 15 h 1724"/>
                    <a:gd name="T102" fmla="*/ 8 w 829"/>
                    <a:gd name="T103" fmla="*/ 15 h 17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724"/>
                    <a:gd name="T158" fmla="*/ 829 w 829"/>
                    <a:gd name="T159" fmla="*/ 1724 h 17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724">
                      <a:moveTo>
                        <a:pt x="0" y="0"/>
                      </a:moveTo>
                      <a:lnTo>
                        <a:pt x="16" y="44"/>
                      </a:lnTo>
                      <a:lnTo>
                        <a:pt x="32" y="88"/>
                      </a:lnTo>
                      <a:lnTo>
                        <a:pt x="49" y="132"/>
                      </a:lnTo>
                      <a:lnTo>
                        <a:pt x="65" y="175"/>
                      </a:lnTo>
                      <a:lnTo>
                        <a:pt x="81" y="219"/>
                      </a:lnTo>
                      <a:lnTo>
                        <a:pt x="97" y="262"/>
                      </a:lnTo>
                      <a:lnTo>
                        <a:pt x="114" y="305"/>
                      </a:lnTo>
                      <a:lnTo>
                        <a:pt x="130" y="347"/>
                      </a:lnTo>
                      <a:lnTo>
                        <a:pt x="146" y="390"/>
                      </a:lnTo>
                      <a:lnTo>
                        <a:pt x="162" y="432"/>
                      </a:lnTo>
                      <a:lnTo>
                        <a:pt x="179" y="473"/>
                      </a:lnTo>
                      <a:lnTo>
                        <a:pt x="195" y="515"/>
                      </a:lnTo>
                      <a:lnTo>
                        <a:pt x="211" y="556"/>
                      </a:lnTo>
                      <a:lnTo>
                        <a:pt x="228" y="596"/>
                      </a:lnTo>
                      <a:lnTo>
                        <a:pt x="244" y="637"/>
                      </a:lnTo>
                      <a:lnTo>
                        <a:pt x="260" y="676"/>
                      </a:lnTo>
                      <a:lnTo>
                        <a:pt x="276" y="716"/>
                      </a:lnTo>
                      <a:lnTo>
                        <a:pt x="293" y="755"/>
                      </a:lnTo>
                      <a:lnTo>
                        <a:pt x="309" y="793"/>
                      </a:lnTo>
                      <a:lnTo>
                        <a:pt x="325" y="832"/>
                      </a:lnTo>
                      <a:lnTo>
                        <a:pt x="341" y="869"/>
                      </a:lnTo>
                      <a:lnTo>
                        <a:pt x="358" y="907"/>
                      </a:lnTo>
                      <a:lnTo>
                        <a:pt x="374" y="943"/>
                      </a:lnTo>
                      <a:lnTo>
                        <a:pt x="390" y="979"/>
                      </a:lnTo>
                      <a:lnTo>
                        <a:pt x="406" y="1015"/>
                      </a:lnTo>
                      <a:lnTo>
                        <a:pt x="423" y="1050"/>
                      </a:lnTo>
                      <a:lnTo>
                        <a:pt x="439" y="1085"/>
                      </a:lnTo>
                      <a:lnTo>
                        <a:pt x="455" y="1119"/>
                      </a:lnTo>
                      <a:lnTo>
                        <a:pt x="472" y="1152"/>
                      </a:lnTo>
                      <a:lnTo>
                        <a:pt x="488" y="1185"/>
                      </a:lnTo>
                      <a:lnTo>
                        <a:pt x="504" y="1218"/>
                      </a:lnTo>
                      <a:lnTo>
                        <a:pt x="520" y="1249"/>
                      </a:lnTo>
                      <a:lnTo>
                        <a:pt x="537" y="1281"/>
                      </a:lnTo>
                      <a:lnTo>
                        <a:pt x="553" y="1311"/>
                      </a:lnTo>
                      <a:lnTo>
                        <a:pt x="569" y="1341"/>
                      </a:lnTo>
                      <a:lnTo>
                        <a:pt x="585" y="1370"/>
                      </a:lnTo>
                      <a:lnTo>
                        <a:pt x="602" y="1399"/>
                      </a:lnTo>
                      <a:lnTo>
                        <a:pt x="618" y="1427"/>
                      </a:lnTo>
                      <a:lnTo>
                        <a:pt x="634" y="1454"/>
                      </a:lnTo>
                      <a:lnTo>
                        <a:pt x="650" y="1480"/>
                      </a:lnTo>
                      <a:lnTo>
                        <a:pt x="667" y="1506"/>
                      </a:lnTo>
                      <a:lnTo>
                        <a:pt x="683" y="1531"/>
                      </a:lnTo>
                      <a:lnTo>
                        <a:pt x="699" y="1556"/>
                      </a:lnTo>
                      <a:lnTo>
                        <a:pt x="716" y="1579"/>
                      </a:lnTo>
                      <a:lnTo>
                        <a:pt x="732" y="1602"/>
                      </a:lnTo>
                      <a:lnTo>
                        <a:pt x="748" y="1625"/>
                      </a:lnTo>
                      <a:lnTo>
                        <a:pt x="764" y="1646"/>
                      </a:lnTo>
                      <a:lnTo>
                        <a:pt x="781" y="1667"/>
                      </a:lnTo>
                      <a:lnTo>
                        <a:pt x="797" y="1687"/>
                      </a:lnTo>
                      <a:lnTo>
                        <a:pt x="813" y="1706"/>
                      </a:lnTo>
                      <a:lnTo>
                        <a:pt x="829" y="1724"/>
                      </a:lnTo>
                    </a:path>
                  </a:pathLst>
                </a:custGeom>
                <a:noFill/>
                <a:ln w="31750">
                  <a:solidFill>
                    <a:srgbClr val="0000FF"/>
                  </a:solidFill>
                  <a:prstDash val="solid"/>
                  <a:round/>
                  <a:headEnd/>
                  <a:tailEnd/>
                </a:ln>
              </p:spPr>
              <p:txBody>
                <a:bodyPr/>
                <a:lstStyle/>
                <a:p>
                  <a:endParaRPr lang="en-US"/>
                </a:p>
              </p:txBody>
            </p:sp>
            <p:sp>
              <p:nvSpPr>
                <p:cNvPr id="42034" name="Freeform 26"/>
                <p:cNvSpPr>
                  <a:spLocks/>
                </p:cNvSpPr>
                <p:nvPr/>
              </p:nvSpPr>
              <p:spPr bwMode="auto">
                <a:xfrm>
                  <a:off x="3506" y="3071"/>
                  <a:ext cx="82" cy="34"/>
                </a:xfrm>
                <a:custGeom>
                  <a:avLst/>
                  <a:gdLst>
                    <a:gd name="T0" fmla="*/ 0 w 830"/>
                    <a:gd name="T1" fmla="*/ 1 h 355"/>
                    <a:gd name="T2" fmla="*/ 0 w 830"/>
                    <a:gd name="T3" fmla="*/ 2 h 355"/>
                    <a:gd name="T4" fmla="*/ 0 w 830"/>
                    <a:gd name="T5" fmla="*/ 2 h 355"/>
                    <a:gd name="T6" fmla="*/ 0 w 830"/>
                    <a:gd name="T7" fmla="*/ 2 h 355"/>
                    <a:gd name="T8" fmla="*/ 1 w 830"/>
                    <a:gd name="T9" fmla="*/ 2 h 355"/>
                    <a:gd name="T10" fmla="*/ 1 w 830"/>
                    <a:gd name="T11" fmla="*/ 2 h 355"/>
                    <a:gd name="T12" fmla="*/ 1 w 830"/>
                    <a:gd name="T13" fmla="*/ 2 h 355"/>
                    <a:gd name="T14" fmla="*/ 1 w 830"/>
                    <a:gd name="T15" fmla="*/ 2 h 355"/>
                    <a:gd name="T16" fmla="*/ 1 w 830"/>
                    <a:gd name="T17" fmla="*/ 2 h 355"/>
                    <a:gd name="T18" fmla="*/ 1 w 830"/>
                    <a:gd name="T19" fmla="*/ 3 h 355"/>
                    <a:gd name="T20" fmla="*/ 2 w 830"/>
                    <a:gd name="T21" fmla="*/ 3 h 355"/>
                    <a:gd name="T22" fmla="*/ 2 w 830"/>
                    <a:gd name="T23" fmla="*/ 3 h 355"/>
                    <a:gd name="T24" fmla="*/ 2 w 830"/>
                    <a:gd name="T25" fmla="*/ 3 h 355"/>
                    <a:gd name="T26" fmla="*/ 2 w 830"/>
                    <a:gd name="T27" fmla="*/ 3 h 355"/>
                    <a:gd name="T28" fmla="*/ 2 w 830"/>
                    <a:gd name="T29" fmla="*/ 3 h 355"/>
                    <a:gd name="T30" fmla="*/ 2 w 830"/>
                    <a:gd name="T31" fmla="*/ 3 h 355"/>
                    <a:gd name="T32" fmla="*/ 3 w 830"/>
                    <a:gd name="T33" fmla="*/ 3 h 355"/>
                    <a:gd name="T34" fmla="*/ 3 w 830"/>
                    <a:gd name="T35" fmla="*/ 3 h 355"/>
                    <a:gd name="T36" fmla="*/ 3 w 830"/>
                    <a:gd name="T37" fmla="*/ 3 h 355"/>
                    <a:gd name="T38" fmla="*/ 3 w 830"/>
                    <a:gd name="T39" fmla="*/ 3 h 355"/>
                    <a:gd name="T40" fmla="*/ 3 w 830"/>
                    <a:gd name="T41" fmla="*/ 3 h 355"/>
                    <a:gd name="T42" fmla="*/ 3 w 830"/>
                    <a:gd name="T43" fmla="*/ 3 h 355"/>
                    <a:gd name="T44" fmla="*/ 3 w 830"/>
                    <a:gd name="T45" fmla="*/ 3 h 355"/>
                    <a:gd name="T46" fmla="*/ 4 w 830"/>
                    <a:gd name="T47" fmla="*/ 3 h 355"/>
                    <a:gd name="T48" fmla="*/ 4 w 830"/>
                    <a:gd name="T49" fmla="*/ 3 h 355"/>
                    <a:gd name="T50" fmla="*/ 4 w 830"/>
                    <a:gd name="T51" fmla="*/ 3 h 355"/>
                    <a:gd name="T52" fmla="*/ 4 w 830"/>
                    <a:gd name="T53" fmla="*/ 3 h 355"/>
                    <a:gd name="T54" fmla="*/ 4 w 830"/>
                    <a:gd name="T55" fmla="*/ 3 h 355"/>
                    <a:gd name="T56" fmla="*/ 4 w 830"/>
                    <a:gd name="T57" fmla="*/ 3 h 355"/>
                    <a:gd name="T58" fmla="*/ 5 w 830"/>
                    <a:gd name="T59" fmla="*/ 3 h 355"/>
                    <a:gd name="T60" fmla="*/ 5 w 830"/>
                    <a:gd name="T61" fmla="*/ 3 h 355"/>
                    <a:gd name="T62" fmla="*/ 5 w 830"/>
                    <a:gd name="T63" fmla="*/ 3 h 355"/>
                    <a:gd name="T64" fmla="*/ 5 w 830"/>
                    <a:gd name="T65" fmla="*/ 3 h 355"/>
                    <a:gd name="T66" fmla="*/ 5 w 830"/>
                    <a:gd name="T67" fmla="*/ 3 h 355"/>
                    <a:gd name="T68" fmla="*/ 5 w 830"/>
                    <a:gd name="T69" fmla="*/ 3 h 355"/>
                    <a:gd name="T70" fmla="*/ 6 w 830"/>
                    <a:gd name="T71" fmla="*/ 3 h 355"/>
                    <a:gd name="T72" fmla="*/ 6 w 830"/>
                    <a:gd name="T73" fmla="*/ 2 h 355"/>
                    <a:gd name="T74" fmla="*/ 6 w 830"/>
                    <a:gd name="T75" fmla="*/ 2 h 355"/>
                    <a:gd name="T76" fmla="*/ 6 w 830"/>
                    <a:gd name="T77" fmla="*/ 2 h 355"/>
                    <a:gd name="T78" fmla="*/ 6 w 830"/>
                    <a:gd name="T79" fmla="*/ 2 h 355"/>
                    <a:gd name="T80" fmla="*/ 6 w 830"/>
                    <a:gd name="T81" fmla="*/ 2 h 355"/>
                    <a:gd name="T82" fmla="*/ 7 w 830"/>
                    <a:gd name="T83" fmla="*/ 2 h 355"/>
                    <a:gd name="T84" fmla="*/ 7 w 830"/>
                    <a:gd name="T85" fmla="*/ 2 h 355"/>
                    <a:gd name="T86" fmla="*/ 7 w 830"/>
                    <a:gd name="T87" fmla="*/ 2 h 355"/>
                    <a:gd name="T88" fmla="*/ 7 w 830"/>
                    <a:gd name="T89" fmla="*/ 1 h 355"/>
                    <a:gd name="T90" fmla="*/ 7 w 830"/>
                    <a:gd name="T91" fmla="*/ 1 h 355"/>
                    <a:gd name="T92" fmla="*/ 7 w 830"/>
                    <a:gd name="T93" fmla="*/ 1 h 355"/>
                    <a:gd name="T94" fmla="*/ 8 w 830"/>
                    <a:gd name="T95" fmla="*/ 1 h 355"/>
                    <a:gd name="T96" fmla="*/ 8 w 830"/>
                    <a:gd name="T97" fmla="*/ 1 h 355"/>
                    <a:gd name="T98" fmla="*/ 8 w 830"/>
                    <a:gd name="T99" fmla="*/ 0 h 355"/>
                    <a:gd name="T100" fmla="*/ 8 w 830"/>
                    <a:gd name="T101" fmla="*/ 0 h 355"/>
                    <a:gd name="T102" fmla="*/ 8 w 830"/>
                    <a:gd name="T103" fmla="*/ 0 h 35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355"/>
                    <a:gd name="T158" fmla="*/ 830 w 830"/>
                    <a:gd name="T159" fmla="*/ 355 h 35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355">
                      <a:moveTo>
                        <a:pt x="0" y="156"/>
                      </a:moveTo>
                      <a:lnTo>
                        <a:pt x="17" y="174"/>
                      </a:lnTo>
                      <a:lnTo>
                        <a:pt x="33" y="191"/>
                      </a:lnTo>
                      <a:lnTo>
                        <a:pt x="49" y="207"/>
                      </a:lnTo>
                      <a:lnTo>
                        <a:pt x="65" y="222"/>
                      </a:lnTo>
                      <a:lnTo>
                        <a:pt x="82" y="237"/>
                      </a:lnTo>
                      <a:lnTo>
                        <a:pt x="98" y="250"/>
                      </a:lnTo>
                      <a:lnTo>
                        <a:pt x="114" y="263"/>
                      </a:lnTo>
                      <a:lnTo>
                        <a:pt x="131" y="275"/>
                      </a:lnTo>
                      <a:lnTo>
                        <a:pt x="147" y="286"/>
                      </a:lnTo>
                      <a:lnTo>
                        <a:pt x="163" y="297"/>
                      </a:lnTo>
                      <a:lnTo>
                        <a:pt x="179" y="306"/>
                      </a:lnTo>
                      <a:lnTo>
                        <a:pt x="196" y="315"/>
                      </a:lnTo>
                      <a:lnTo>
                        <a:pt x="212" y="323"/>
                      </a:lnTo>
                      <a:lnTo>
                        <a:pt x="228" y="330"/>
                      </a:lnTo>
                      <a:lnTo>
                        <a:pt x="244" y="336"/>
                      </a:lnTo>
                      <a:lnTo>
                        <a:pt x="261" y="341"/>
                      </a:lnTo>
                      <a:lnTo>
                        <a:pt x="277" y="346"/>
                      </a:lnTo>
                      <a:lnTo>
                        <a:pt x="293" y="349"/>
                      </a:lnTo>
                      <a:lnTo>
                        <a:pt x="309" y="352"/>
                      </a:lnTo>
                      <a:lnTo>
                        <a:pt x="326" y="354"/>
                      </a:lnTo>
                      <a:lnTo>
                        <a:pt x="342" y="355"/>
                      </a:lnTo>
                      <a:lnTo>
                        <a:pt x="358" y="355"/>
                      </a:lnTo>
                      <a:lnTo>
                        <a:pt x="374" y="355"/>
                      </a:lnTo>
                      <a:lnTo>
                        <a:pt x="391" y="353"/>
                      </a:lnTo>
                      <a:lnTo>
                        <a:pt x="407" y="351"/>
                      </a:lnTo>
                      <a:lnTo>
                        <a:pt x="423" y="347"/>
                      </a:lnTo>
                      <a:lnTo>
                        <a:pt x="440" y="343"/>
                      </a:lnTo>
                      <a:lnTo>
                        <a:pt x="456" y="339"/>
                      </a:lnTo>
                      <a:lnTo>
                        <a:pt x="472" y="333"/>
                      </a:lnTo>
                      <a:lnTo>
                        <a:pt x="488" y="326"/>
                      </a:lnTo>
                      <a:lnTo>
                        <a:pt x="505" y="319"/>
                      </a:lnTo>
                      <a:lnTo>
                        <a:pt x="521" y="311"/>
                      </a:lnTo>
                      <a:lnTo>
                        <a:pt x="537" y="301"/>
                      </a:lnTo>
                      <a:lnTo>
                        <a:pt x="553" y="291"/>
                      </a:lnTo>
                      <a:lnTo>
                        <a:pt x="570" y="281"/>
                      </a:lnTo>
                      <a:lnTo>
                        <a:pt x="586" y="269"/>
                      </a:lnTo>
                      <a:lnTo>
                        <a:pt x="602" y="257"/>
                      </a:lnTo>
                      <a:lnTo>
                        <a:pt x="618" y="243"/>
                      </a:lnTo>
                      <a:lnTo>
                        <a:pt x="635" y="229"/>
                      </a:lnTo>
                      <a:lnTo>
                        <a:pt x="651" y="215"/>
                      </a:lnTo>
                      <a:lnTo>
                        <a:pt x="667" y="199"/>
                      </a:lnTo>
                      <a:lnTo>
                        <a:pt x="684" y="182"/>
                      </a:lnTo>
                      <a:lnTo>
                        <a:pt x="700" y="165"/>
                      </a:lnTo>
                      <a:lnTo>
                        <a:pt x="716" y="147"/>
                      </a:lnTo>
                      <a:lnTo>
                        <a:pt x="732" y="128"/>
                      </a:lnTo>
                      <a:lnTo>
                        <a:pt x="749" y="109"/>
                      </a:lnTo>
                      <a:lnTo>
                        <a:pt x="765" y="88"/>
                      </a:lnTo>
                      <a:lnTo>
                        <a:pt x="781" y="67"/>
                      </a:lnTo>
                      <a:lnTo>
                        <a:pt x="797" y="45"/>
                      </a:lnTo>
                      <a:lnTo>
                        <a:pt x="814" y="23"/>
                      </a:lnTo>
                      <a:lnTo>
                        <a:pt x="830" y="0"/>
                      </a:lnTo>
                    </a:path>
                  </a:pathLst>
                </a:custGeom>
                <a:noFill/>
                <a:ln w="31750">
                  <a:solidFill>
                    <a:srgbClr val="0000FF"/>
                  </a:solidFill>
                  <a:prstDash val="solid"/>
                  <a:round/>
                  <a:headEnd/>
                  <a:tailEnd/>
                </a:ln>
              </p:spPr>
              <p:txBody>
                <a:bodyPr/>
                <a:lstStyle/>
                <a:p>
                  <a:endParaRPr lang="en-US"/>
                </a:p>
              </p:txBody>
            </p:sp>
            <p:sp>
              <p:nvSpPr>
                <p:cNvPr id="42035" name="Freeform 27"/>
                <p:cNvSpPr>
                  <a:spLocks/>
                </p:cNvSpPr>
                <p:nvPr/>
              </p:nvSpPr>
              <p:spPr bwMode="auto">
                <a:xfrm>
                  <a:off x="3588" y="2893"/>
                  <a:ext cx="82" cy="178"/>
                </a:xfrm>
                <a:custGeom>
                  <a:avLst/>
                  <a:gdLst>
                    <a:gd name="T0" fmla="*/ 0 w 830"/>
                    <a:gd name="T1" fmla="*/ 17 h 1905"/>
                    <a:gd name="T2" fmla="*/ 0 w 830"/>
                    <a:gd name="T3" fmla="*/ 16 h 1905"/>
                    <a:gd name="T4" fmla="*/ 0 w 830"/>
                    <a:gd name="T5" fmla="*/ 16 h 1905"/>
                    <a:gd name="T6" fmla="*/ 0 w 830"/>
                    <a:gd name="T7" fmla="*/ 16 h 1905"/>
                    <a:gd name="T8" fmla="*/ 1 w 830"/>
                    <a:gd name="T9" fmla="*/ 16 h 1905"/>
                    <a:gd name="T10" fmla="*/ 1 w 830"/>
                    <a:gd name="T11" fmla="*/ 16 h 1905"/>
                    <a:gd name="T12" fmla="*/ 1 w 830"/>
                    <a:gd name="T13" fmla="*/ 15 h 1905"/>
                    <a:gd name="T14" fmla="*/ 1 w 830"/>
                    <a:gd name="T15" fmla="*/ 15 h 1905"/>
                    <a:gd name="T16" fmla="*/ 1 w 830"/>
                    <a:gd name="T17" fmla="*/ 15 h 1905"/>
                    <a:gd name="T18" fmla="*/ 1 w 830"/>
                    <a:gd name="T19" fmla="*/ 14 h 1905"/>
                    <a:gd name="T20" fmla="*/ 2 w 830"/>
                    <a:gd name="T21" fmla="*/ 14 h 1905"/>
                    <a:gd name="T22" fmla="*/ 2 w 830"/>
                    <a:gd name="T23" fmla="*/ 14 h 1905"/>
                    <a:gd name="T24" fmla="*/ 2 w 830"/>
                    <a:gd name="T25" fmla="*/ 14 h 1905"/>
                    <a:gd name="T26" fmla="*/ 2 w 830"/>
                    <a:gd name="T27" fmla="*/ 13 h 1905"/>
                    <a:gd name="T28" fmla="*/ 2 w 830"/>
                    <a:gd name="T29" fmla="*/ 13 h 1905"/>
                    <a:gd name="T30" fmla="*/ 2 w 830"/>
                    <a:gd name="T31" fmla="*/ 13 h 1905"/>
                    <a:gd name="T32" fmla="*/ 3 w 830"/>
                    <a:gd name="T33" fmla="*/ 13 h 1905"/>
                    <a:gd name="T34" fmla="*/ 3 w 830"/>
                    <a:gd name="T35" fmla="*/ 12 h 1905"/>
                    <a:gd name="T36" fmla="*/ 3 w 830"/>
                    <a:gd name="T37" fmla="*/ 12 h 1905"/>
                    <a:gd name="T38" fmla="*/ 3 w 830"/>
                    <a:gd name="T39" fmla="*/ 12 h 1905"/>
                    <a:gd name="T40" fmla="*/ 3 w 830"/>
                    <a:gd name="T41" fmla="*/ 11 h 1905"/>
                    <a:gd name="T42" fmla="*/ 3 w 830"/>
                    <a:gd name="T43" fmla="*/ 11 h 1905"/>
                    <a:gd name="T44" fmla="*/ 3 w 830"/>
                    <a:gd name="T45" fmla="*/ 11 h 1905"/>
                    <a:gd name="T46" fmla="*/ 4 w 830"/>
                    <a:gd name="T47" fmla="*/ 10 h 1905"/>
                    <a:gd name="T48" fmla="*/ 4 w 830"/>
                    <a:gd name="T49" fmla="*/ 10 h 1905"/>
                    <a:gd name="T50" fmla="*/ 4 w 830"/>
                    <a:gd name="T51" fmla="*/ 10 h 1905"/>
                    <a:gd name="T52" fmla="*/ 4 w 830"/>
                    <a:gd name="T53" fmla="*/ 9 h 1905"/>
                    <a:gd name="T54" fmla="*/ 4 w 830"/>
                    <a:gd name="T55" fmla="*/ 9 h 1905"/>
                    <a:gd name="T56" fmla="*/ 4 w 830"/>
                    <a:gd name="T57" fmla="*/ 9 h 1905"/>
                    <a:gd name="T58" fmla="*/ 5 w 830"/>
                    <a:gd name="T59" fmla="*/ 8 h 1905"/>
                    <a:gd name="T60" fmla="*/ 5 w 830"/>
                    <a:gd name="T61" fmla="*/ 8 h 1905"/>
                    <a:gd name="T62" fmla="*/ 5 w 830"/>
                    <a:gd name="T63" fmla="*/ 8 h 1905"/>
                    <a:gd name="T64" fmla="*/ 5 w 830"/>
                    <a:gd name="T65" fmla="*/ 7 h 1905"/>
                    <a:gd name="T66" fmla="*/ 5 w 830"/>
                    <a:gd name="T67" fmla="*/ 7 h 1905"/>
                    <a:gd name="T68" fmla="*/ 5 w 830"/>
                    <a:gd name="T69" fmla="*/ 7 h 1905"/>
                    <a:gd name="T70" fmla="*/ 6 w 830"/>
                    <a:gd name="T71" fmla="*/ 6 h 1905"/>
                    <a:gd name="T72" fmla="*/ 6 w 830"/>
                    <a:gd name="T73" fmla="*/ 6 h 1905"/>
                    <a:gd name="T74" fmla="*/ 6 w 830"/>
                    <a:gd name="T75" fmla="*/ 5 h 1905"/>
                    <a:gd name="T76" fmla="*/ 6 w 830"/>
                    <a:gd name="T77" fmla="*/ 5 h 1905"/>
                    <a:gd name="T78" fmla="*/ 6 w 830"/>
                    <a:gd name="T79" fmla="*/ 5 h 1905"/>
                    <a:gd name="T80" fmla="*/ 6 w 830"/>
                    <a:gd name="T81" fmla="*/ 4 h 1905"/>
                    <a:gd name="T82" fmla="*/ 7 w 830"/>
                    <a:gd name="T83" fmla="*/ 4 h 1905"/>
                    <a:gd name="T84" fmla="*/ 7 w 830"/>
                    <a:gd name="T85" fmla="*/ 4 h 1905"/>
                    <a:gd name="T86" fmla="*/ 7 w 830"/>
                    <a:gd name="T87" fmla="*/ 3 h 1905"/>
                    <a:gd name="T88" fmla="*/ 7 w 830"/>
                    <a:gd name="T89" fmla="*/ 3 h 1905"/>
                    <a:gd name="T90" fmla="*/ 7 w 830"/>
                    <a:gd name="T91" fmla="*/ 2 h 1905"/>
                    <a:gd name="T92" fmla="*/ 7 w 830"/>
                    <a:gd name="T93" fmla="*/ 2 h 1905"/>
                    <a:gd name="T94" fmla="*/ 7 w 830"/>
                    <a:gd name="T95" fmla="*/ 2 h 1905"/>
                    <a:gd name="T96" fmla="*/ 8 w 830"/>
                    <a:gd name="T97" fmla="*/ 1 h 1905"/>
                    <a:gd name="T98" fmla="*/ 8 w 830"/>
                    <a:gd name="T99" fmla="*/ 1 h 1905"/>
                    <a:gd name="T100" fmla="*/ 8 w 830"/>
                    <a:gd name="T101" fmla="*/ 0 h 1905"/>
                    <a:gd name="T102" fmla="*/ 8 w 830"/>
                    <a:gd name="T103" fmla="*/ 0 h 19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905"/>
                    <a:gd name="T158" fmla="*/ 830 w 830"/>
                    <a:gd name="T159" fmla="*/ 1905 h 19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905">
                      <a:moveTo>
                        <a:pt x="0" y="1905"/>
                      </a:moveTo>
                      <a:lnTo>
                        <a:pt x="16" y="1880"/>
                      </a:lnTo>
                      <a:lnTo>
                        <a:pt x="32" y="1856"/>
                      </a:lnTo>
                      <a:lnTo>
                        <a:pt x="49" y="1830"/>
                      </a:lnTo>
                      <a:lnTo>
                        <a:pt x="65" y="1804"/>
                      </a:lnTo>
                      <a:lnTo>
                        <a:pt x="81" y="1777"/>
                      </a:lnTo>
                      <a:lnTo>
                        <a:pt x="98" y="1750"/>
                      </a:lnTo>
                      <a:lnTo>
                        <a:pt x="114" y="1721"/>
                      </a:lnTo>
                      <a:lnTo>
                        <a:pt x="130" y="1692"/>
                      </a:lnTo>
                      <a:lnTo>
                        <a:pt x="146" y="1663"/>
                      </a:lnTo>
                      <a:lnTo>
                        <a:pt x="163" y="1633"/>
                      </a:lnTo>
                      <a:lnTo>
                        <a:pt x="179" y="1602"/>
                      </a:lnTo>
                      <a:lnTo>
                        <a:pt x="195" y="1571"/>
                      </a:lnTo>
                      <a:lnTo>
                        <a:pt x="211" y="1539"/>
                      </a:lnTo>
                      <a:lnTo>
                        <a:pt x="228" y="1506"/>
                      </a:lnTo>
                      <a:lnTo>
                        <a:pt x="244" y="1473"/>
                      </a:lnTo>
                      <a:lnTo>
                        <a:pt x="260" y="1439"/>
                      </a:lnTo>
                      <a:lnTo>
                        <a:pt x="276" y="1405"/>
                      </a:lnTo>
                      <a:lnTo>
                        <a:pt x="293" y="1370"/>
                      </a:lnTo>
                      <a:lnTo>
                        <a:pt x="309" y="1334"/>
                      </a:lnTo>
                      <a:lnTo>
                        <a:pt x="325" y="1298"/>
                      </a:lnTo>
                      <a:lnTo>
                        <a:pt x="342" y="1262"/>
                      </a:lnTo>
                      <a:lnTo>
                        <a:pt x="358" y="1225"/>
                      </a:lnTo>
                      <a:lnTo>
                        <a:pt x="374" y="1187"/>
                      </a:lnTo>
                      <a:lnTo>
                        <a:pt x="390" y="1149"/>
                      </a:lnTo>
                      <a:lnTo>
                        <a:pt x="407" y="1111"/>
                      </a:lnTo>
                      <a:lnTo>
                        <a:pt x="423" y="1072"/>
                      </a:lnTo>
                      <a:lnTo>
                        <a:pt x="439" y="1033"/>
                      </a:lnTo>
                      <a:lnTo>
                        <a:pt x="455" y="993"/>
                      </a:lnTo>
                      <a:lnTo>
                        <a:pt x="472" y="953"/>
                      </a:lnTo>
                      <a:lnTo>
                        <a:pt x="488" y="913"/>
                      </a:lnTo>
                      <a:lnTo>
                        <a:pt x="504" y="872"/>
                      </a:lnTo>
                      <a:lnTo>
                        <a:pt x="520" y="831"/>
                      </a:lnTo>
                      <a:lnTo>
                        <a:pt x="537" y="789"/>
                      </a:lnTo>
                      <a:lnTo>
                        <a:pt x="553" y="747"/>
                      </a:lnTo>
                      <a:lnTo>
                        <a:pt x="569" y="705"/>
                      </a:lnTo>
                      <a:lnTo>
                        <a:pt x="586" y="663"/>
                      </a:lnTo>
                      <a:lnTo>
                        <a:pt x="602" y="620"/>
                      </a:lnTo>
                      <a:lnTo>
                        <a:pt x="618" y="577"/>
                      </a:lnTo>
                      <a:lnTo>
                        <a:pt x="634" y="534"/>
                      </a:lnTo>
                      <a:lnTo>
                        <a:pt x="651" y="490"/>
                      </a:lnTo>
                      <a:lnTo>
                        <a:pt x="667" y="447"/>
                      </a:lnTo>
                      <a:lnTo>
                        <a:pt x="683" y="403"/>
                      </a:lnTo>
                      <a:lnTo>
                        <a:pt x="699" y="358"/>
                      </a:lnTo>
                      <a:lnTo>
                        <a:pt x="716" y="314"/>
                      </a:lnTo>
                      <a:lnTo>
                        <a:pt x="732" y="270"/>
                      </a:lnTo>
                      <a:lnTo>
                        <a:pt x="748" y="225"/>
                      </a:lnTo>
                      <a:lnTo>
                        <a:pt x="764" y="180"/>
                      </a:lnTo>
                      <a:lnTo>
                        <a:pt x="781" y="135"/>
                      </a:lnTo>
                      <a:lnTo>
                        <a:pt x="797" y="91"/>
                      </a:lnTo>
                      <a:lnTo>
                        <a:pt x="813" y="46"/>
                      </a:lnTo>
                      <a:lnTo>
                        <a:pt x="830" y="0"/>
                      </a:lnTo>
                    </a:path>
                  </a:pathLst>
                </a:custGeom>
                <a:noFill/>
                <a:ln w="31750">
                  <a:solidFill>
                    <a:srgbClr val="0000FF"/>
                  </a:solidFill>
                  <a:prstDash val="solid"/>
                  <a:round/>
                  <a:headEnd/>
                  <a:tailEnd/>
                </a:ln>
              </p:spPr>
              <p:txBody>
                <a:bodyPr/>
                <a:lstStyle/>
                <a:p>
                  <a:endParaRPr lang="en-US"/>
                </a:p>
              </p:txBody>
            </p:sp>
            <p:sp>
              <p:nvSpPr>
                <p:cNvPr id="42036" name="Freeform 28"/>
                <p:cNvSpPr>
                  <a:spLocks/>
                </p:cNvSpPr>
                <p:nvPr/>
              </p:nvSpPr>
              <p:spPr bwMode="auto">
                <a:xfrm>
                  <a:off x="3670" y="2703"/>
                  <a:ext cx="81" cy="190"/>
                </a:xfrm>
                <a:custGeom>
                  <a:avLst/>
                  <a:gdLst>
                    <a:gd name="T0" fmla="*/ 0 w 829"/>
                    <a:gd name="T1" fmla="*/ 18 h 2020"/>
                    <a:gd name="T2" fmla="*/ 0 w 829"/>
                    <a:gd name="T3" fmla="*/ 17 h 2020"/>
                    <a:gd name="T4" fmla="*/ 0 w 829"/>
                    <a:gd name="T5" fmla="*/ 17 h 2020"/>
                    <a:gd name="T6" fmla="*/ 0 w 829"/>
                    <a:gd name="T7" fmla="*/ 17 h 2020"/>
                    <a:gd name="T8" fmla="*/ 1 w 829"/>
                    <a:gd name="T9" fmla="*/ 16 h 2020"/>
                    <a:gd name="T10" fmla="*/ 1 w 829"/>
                    <a:gd name="T11" fmla="*/ 16 h 2020"/>
                    <a:gd name="T12" fmla="*/ 1 w 829"/>
                    <a:gd name="T13" fmla="*/ 16 h 2020"/>
                    <a:gd name="T14" fmla="*/ 1 w 829"/>
                    <a:gd name="T15" fmla="*/ 15 h 2020"/>
                    <a:gd name="T16" fmla="*/ 1 w 829"/>
                    <a:gd name="T17" fmla="*/ 15 h 2020"/>
                    <a:gd name="T18" fmla="*/ 1 w 829"/>
                    <a:gd name="T19" fmla="*/ 14 h 2020"/>
                    <a:gd name="T20" fmla="*/ 2 w 829"/>
                    <a:gd name="T21" fmla="*/ 14 h 2020"/>
                    <a:gd name="T22" fmla="*/ 2 w 829"/>
                    <a:gd name="T23" fmla="*/ 13 h 2020"/>
                    <a:gd name="T24" fmla="*/ 2 w 829"/>
                    <a:gd name="T25" fmla="*/ 13 h 2020"/>
                    <a:gd name="T26" fmla="*/ 2 w 829"/>
                    <a:gd name="T27" fmla="*/ 13 h 2020"/>
                    <a:gd name="T28" fmla="*/ 2 w 829"/>
                    <a:gd name="T29" fmla="*/ 12 h 2020"/>
                    <a:gd name="T30" fmla="*/ 2 w 829"/>
                    <a:gd name="T31" fmla="*/ 12 h 2020"/>
                    <a:gd name="T32" fmla="*/ 2 w 829"/>
                    <a:gd name="T33" fmla="*/ 12 h 2020"/>
                    <a:gd name="T34" fmla="*/ 3 w 829"/>
                    <a:gd name="T35" fmla="*/ 11 h 2020"/>
                    <a:gd name="T36" fmla="*/ 3 w 829"/>
                    <a:gd name="T37" fmla="*/ 11 h 2020"/>
                    <a:gd name="T38" fmla="*/ 3 w 829"/>
                    <a:gd name="T39" fmla="*/ 10 h 2020"/>
                    <a:gd name="T40" fmla="*/ 3 w 829"/>
                    <a:gd name="T41" fmla="*/ 10 h 2020"/>
                    <a:gd name="T42" fmla="*/ 3 w 829"/>
                    <a:gd name="T43" fmla="*/ 10 h 2020"/>
                    <a:gd name="T44" fmla="*/ 3 w 829"/>
                    <a:gd name="T45" fmla="*/ 9 h 2020"/>
                    <a:gd name="T46" fmla="*/ 4 w 829"/>
                    <a:gd name="T47" fmla="*/ 9 h 2020"/>
                    <a:gd name="T48" fmla="*/ 4 w 829"/>
                    <a:gd name="T49" fmla="*/ 8 h 2020"/>
                    <a:gd name="T50" fmla="*/ 4 w 829"/>
                    <a:gd name="T51" fmla="*/ 8 h 2020"/>
                    <a:gd name="T52" fmla="*/ 4 w 829"/>
                    <a:gd name="T53" fmla="*/ 8 h 2020"/>
                    <a:gd name="T54" fmla="*/ 4 w 829"/>
                    <a:gd name="T55" fmla="*/ 7 h 2020"/>
                    <a:gd name="T56" fmla="*/ 4 w 829"/>
                    <a:gd name="T57" fmla="*/ 7 h 2020"/>
                    <a:gd name="T58" fmla="*/ 4 w 829"/>
                    <a:gd name="T59" fmla="*/ 7 h 2020"/>
                    <a:gd name="T60" fmla="*/ 5 w 829"/>
                    <a:gd name="T61" fmla="*/ 6 h 2020"/>
                    <a:gd name="T62" fmla="*/ 5 w 829"/>
                    <a:gd name="T63" fmla="*/ 6 h 2020"/>
                    <a:gd name="T64" fmla="*/ 5 w 829"/>
                    <a:gd name="T65" fmla="*/ 6 h 2020"/>
                    <a:gd name="T66" fmla="*/ 5 w 829"/>
                    <a:gd name="T67" fmla="*/ 5 h 2020"/>
                    <a:gd name="T68" fmla="*/ 5 w 829"/>
                    <a:gd name="T69" fmla="*/ 5 h 2020"/>
                    <a:gd name="T70" fmla="*/ 5 w 829"/>
                    <a:gd name="T71" fmla="*/ 5 h 2020"/>
                    <a:gd name="T72" fmla="*/ 6 w 829"/>
                    <a:gd name="T73" fmla="*/ 4 h 2020"/>
                    <a:gd name="T74" fmla="*/ 6 w 829"/>
                    <a:gd name="T75" fmla="*/ 4 h 2020"/>
                    <a:gd name="T76" fmla="*/ 6 w 829"/>
                    <a:gd name="T77" fmla="*/ 4 h 2020"/>
                    <a:gd name="T78" fmla="*/ 6 w 829"/>
                    <a:gd name="T79" fmla="*/ 3 h 2020"/>
                    <a:gd name="T80" fmla="*/ 6 w 829"/>
                    <a:gd name="T81" fmla="*/ 3 h 2020"/>
                    <a:gd name="T82" fmla="*/ 6 w 829"/>
                    <a:gd name="T83" fmla="*/ 3 h 2020"/>
                    <a:gd name="T84" fmla="*/ 7 w 829"/>
                    <a:gd name="T85" fmla="*/ 2 h 2020"/>
                    <a:gd name="T86" fmla="*/ 7 w 829"/>
                    <a:gd name="T87" fmla="*/ 2 h 2020"/>
                    <a:gd name="T88" fmla="*/ 7 w 829"/>
                    <a:gd name="T89" fmla="*/ 2 h 2020"/>
                    <a:gd name="T90" fmla="*/ 7 w 829"/>
                    <a:gd name="T91" fmla="*/ 2 h 2020"/>
                    <a:gd name="T92" fmla="*/ 7 w 829"/>
                    <a:gd name="T93" fmla="*/ 1 h 2020"/>
                    <a:gd name="T94" fmla="*/ 7 w 829"/>
                    <a:gd name="T95" fmla="*/ 1 h 2020"/>
                    <a:gd name="T96" fmla="*/ 7 w 829"/>
                    <a:gd name="T97" fmla="*/ 1 h 2020"/>
                    <a:gd name="T98" fmla="*/ 8 w 829"/>
                    <a:gd name="T99" fmla="*/ 0 h 2020"/>
                    <a:gd name="T100" fmla="*/ 8 w 829"/>
                    <a:gd name="T101" fmla="*/ 0 h 2020"/>
                    <a:gd name="T102" fmla="*/ 8 w 829"/>
                    <a:gd name="T103" fmla="*/ 0 h 20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2020"/>
                    <a:gd name="T158" fmla="*/ 829 w 829"/>
                    <a:gd name="T159" fmla="*/ 2020 h 202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2020">
                      <a:moveTo>
                        <a:pt x="0" y="2020"/>
                      </a:moveTo>
                      <a:lnTo>
                        <a:pt x="16" y="1975"/>
                      </a:lnTo>
                      <a:lnTo>
                        <a:pt x="32" y="1930"/>
                      </a:lnTo>
                      <a:lnTo>
                        <a:pt x="48" y="1885"/>
                      </a:lnTo>
                      <a:lnTo>
                        <a:pt x="65" y="1840"/>
                      </a:lnTo>
                      <a:lnTo>
                        <a:pt x="81" y="1795"/>
                      </a:lnTo>
                      <a:lnTo>
                        <a:pt x="97" y="1749"/>
                      </a:lnTo>
                      <a:lnTo>
                        <a:pt x="113" y="1704"/>
                      </a:lnTo>
                      <a:lnTo>
                        <a:pt x="130" y="1659"/>
                      </a:lnTo>
                      <a:lnTo>
                        <a:pt x="146" y="1614"/>
                      </a:lnTo>
                      <a:lnTo>
                        <a:pt x="162" y="1569"/>
                      </a:lnTo>
                      <a:lnTo>
                        <a:pt x="178" y="1525"/>
                      </a:lnTo>
                      <a:lnTo>
                        <a:pt x="195" y="1480"/>
                      </a:lnTo>
                      <a:lnTo>
                        <a:pt x="211" y="1436"/>
                      </a:lnTo>
                      <a:lnTo>
                        <a:pt x="227" y="1391"/>
                      </a:lnTo>
                      <a:lnTo>
                        <a:pt x="244" y="1347"/>
                      </a:lnTo>
                      <a:lnTo>
                        <a:pt x="260" y="1303"/>
                      </a:lnTo>
                      <a:lnTo>
                        <a:pt x="276" y="1260"/>
                      </a:lnTo>
                      <a:lnTo>
                        <a:pt x="292" y="1216"/>
                      </a:lnTo>
                      <a:lnTo>
                        <a:pt x="309" y="1173"/>
                      </a:lnTo>
                      <a:lnTo>
                        <a:pt x="325" y="1130"/>
                      </a:lnTo>
                      <a:lnTo>
                        <a:pt x="341" y="1087"/>
                      </a:lnTo>
                      <a:lnTo>
                        <a:pt x="357" y="1044"/>
                      </a:lnTo>
                      <a:lnTo>
                        <a:pt x="374" y="1002"/>
                      </a:lnTo>
                      <a:lnTo>
                        <a:pt x="390" y="960"/>
                      </a:lnTo>
                      <a:lnTo>
                        <a:pt x="406" y="919"/>
                      </a:lnTo>
                      <a:lnTo>
                        <a:pt x="422" y="878"/>
                      </a:lnTo>
                      <a:lnTo>
                        <a:pt x="439" y="837"/>
                      </a:lnTo>
                      <a:lnTo>
                        <a:pt x="455" y="797"/>
                      </a:lnTo>
                      <a:lnTo>
                        <a:pt x="471" y="756"/>
                      </a:lnTo>
                      <a:lnTo>
                        <a:pt x="488" y="717"/>
                      </a:lnTo>
                      <a:lnTo>
                        <a:pt x="504" y="678"/>
                      </a:lnTo>
                      <a:lnTo>
                        <a:pt x="520" y="639"/>
                      </a:lnTo>
                      <a:lnTo>
                        <a:pt x="536" y="600"/>
                      </a:lnTo>
                      <a:lnTo>
                        <a:pt x="553" y="562"/>
                      </a:lnTo>
                      <a:lnTo>
                        <a:pt x="569" y="525"/>
                      </a:lnTo>
                      <a:lnTo>
                        <a:pt x="585" y="488"/>
                      </a:lnTo>
                      <a:lnTo>
                        <a:pt x="601" y="452"/>
                      </a:lnTo>
                      <a:lnTo>
                        <a:pt x="618" y="416"/>
                      </a:lnTo>
                      <a:lnTo>
                        <a:pt x="634" y="380"/>
                      </a:lnTo>
                      <a:lnTo>
                        <a:pt x="650" y="345"/>
                      </a:lnTo>
                      <a:lnTo>
                        <a:pt x="666" y="311"/>
                      </a:lnTo>
                      <a:lnTo>
                        <a:pt x="683" y="277"/>
                      </a:lnTo>
                      <a:lnTo>
                        <a:pt x="699" y="244"/>
                      </a:lnTo>
                      <a:lnTo>
                        <a:pt x="715" y="211"/>
                      </a:lnTo>
                      <a:lnTo>
                        <a:pt x="732" y="179"/>
                      </a:lnTo>
                      <a:lnTo>
                        <a:pt x="748" y="148"/>
                      </a:lnTo>
                      <a:lnTo>
                        <a:pt x="764" y="117"/>
                      </a:lnTo>
                      <a:lnTo>
                        <a:pt x="780" y="87"/>
                      </a:lnTo>
                      <a:lnTo>
                        <a:pt x="797" y="57"/>
                      </a:lnTo>
                      <a:lnTo>
                        <a:pt x="813" y="28"/>
                      </a:lnTo>
                      <a:lnTo>
                        <a:pt x="829" y="0"/>
                      </a:lnTo>
                    </a:path>
                  </a:pathLst>
                </a:custGeom>
                <a:noFill/>
                <a:ln w="31750">
                  <a:solidFill>
                    <a:srgbClr val="0000FF"/>
                  </a:solidFill>
                  <a:prstDash val="solid"/>
                  <a:round/>
                  <a:headEnd/>
                  <a:tailEnd/>
                </a:ln>
              </p:spPr>
              <p:txBody>
                <a:bodyPr/>
                <a:lstStyle/>
                <a:p>
                  <a:endParaRPr lang="en-US"/>
                </a:p>
              </p:txBody>
            </p:sp>
            <p:sp>
              <p:nvSpPr>
                <p:cNvPr id="42037" name="Freeform 29"/>
                <p:cNvSpPr>
                  <a:spLocks/>
                </p:cNvSpPr>
                <p:nvPr/>
              </p:nvSpPr>
              <p:spPr bwMode="auto">
                <a:xfrm>
                  <a:off x="3751" y="2655"/>
                  <a:ext cx="82" cy="48"/>
                </a:xfrm>
                <a:custGeom>
                  <a:avLst/>
                  <a:gdLst>
                    <a:gd name="T0" fmla="*/ 0 w 830"/>
                    <a:gd name="T1" fmla="*/ 5 h 510"/>
                    <a:gd name="T2" fmla="*/ 0 w 830"/>
                    <a:gd name="T3" fmla="*/ 4 h 510"/>
                    <a:gd name="T4" fmla="*/ 0 w 830"/>
                    <a:gd name="T5" fmla="*/ 4 h 510"/>
                    <a:gd name="T6" fmla="*/ 0 w 830"/>
                    <a:gd name="T7" fmla="*/ 4 h 510"/>
                    <a:gd name="T8" fmla="*/ 1 w 830"/>
                    <a:gd name="T9" fmla="*/ 4 h 510"/>
                    <a:gd name="T10" fmla="*/ 1 w 830"/>
                    <a:gd name="T11" fmla="*/ 3 h 510"/>
                    <a:gd name="T12" fmla="*/ 1 w 830"/>
                    <a:gd name="T13" fmla="*/ 3 h 510"/>
                    <a:gd name="T14" fmla="*/ 1 w 830"/>
                    <a:gd name="T15" fmla="*/ 3 h 510"/>
                    <a:gd name="T16" fmla="*/ 1 w 830"/>
                    <a:gd name="T17" fmla="*/ 3 h 510"/>
                    <a:gd name="T18" fmla="*/ 1 w 830"/>
                    <a:gd name="T19" fmla="*/ 3 h 510"/>
                    <a:gd name="T20" fmla="*/ 2 w 830"/>
                    <a:gd name="T21" fmla="*/ 2 h 510"/>
                    <a:gd name="T22" fmla="*/ 2 w 830"/>
                    <a:gd name="T23" fmla="*/ 2 h 510"/>
                    <a:gd name="T24" fmla="*/ 2 w 830"/>
                    <a:gd name="T25" fmla="*/ 2 h 510"/>
                    <a:gd name="T26" fmla="*/ 2 w 830"/>
                    <a:gd name="T27" fmla="*/ 2 h 510"/>
                    <a:gd name="T28" fmla="*/ 2 w 830"/>
                    <a:gd name="T29" fmla="*/ 2 h 510"/>
                    <a:gd name="T30" fmla="*/ 2 w 830"/>
                    <a:gd name="T31" fmla="*/ 2 h 510"/>
                    <a:gd name="T32" fmla="*/ 3 w 830"/>
                    <a:gd name="T33" fmla="*/ 1 h 510"/>
                    <a:gd name="T34" fmla="*/ 3 w 830"/>
                    <a:gd name="T35" fmla="*/ 1 h 510"/>
                    <a:gd name="T36" fmla="*/ 3 w 830"/>
                    <a:gd name="T37" fmla="*/ 1 h 510"/>
                    <a:gd name="T38" fmla="*/ 3 w 830"/>
                    <a:gd name="T39" fmla="*/ 1 h 510"/>
                    <a:gd name="T40" fmla="*/ 3 w 830"/>
                    <a:gd name="T41" fmla="*/ 1 h 510"/>
                    <a:gd name="T42" fmla="*/ 3 w 830"/>
                    <a:gd name="T43" fmla="*/ 1 h 510"/>
                    <a:gd name="T44" fmla="*/ 3 w 830"/>
                    <a:gd name="T45" fmla="*/ 1 h 510"/>
                    <a:gd name="T46" fmla="*/ 4 w 830"/>
                    <a:gd name="T47" fmla="*/ 1 h 510"/>
                    <a:gd name="T48" fmla="*/ 4 w 830"/>
                    <a:gd name="T49" fmla="*/ 0 h 510"/>
                    <a:gd name="T50" fmla="*/ 4 w 830"/>
                    <a:gd name="T51" fmla="*/ 0 h 510"/>
                    <a:gd name="T52" fmla="*/ 4 w 830"/>
                    <a:gd name="T53" fmla="*/ 0 h 510"/>
                    <a:gd name="T54" fmla="*/ 4 w 830"/>
                    <a:gd name="T55" fmla="*/ 0 h 510"/>
                    <a:gd name="T56" fmla="*/ 4 w 830"/>
                    <a:gd name="T57" fmla="*/ 0 h 510"/>
                    <a:gd name="T58" fmla="*/ 5 w 830"/>
                    <a:gd name="T59" fmla="*/ 0 h 510"/>
                    <a:gd name="T60" fmla="*/ 5 w 830"/>
                    <a:gd name="T61" fmla="*/ 0 h 510"/>
                    <a:gd name="T62" fmla="*/ 5 w 830"/>
                    <a:gd name="T63" fmla="*/ 0 h 510"/>
                    <a:gd name="T64" fmla="*/ 5 w 830"/>
                    <a:gd name="T65" fmla="*/ 0 h 510"/>
                    <a:gd name="T66" fmla="*/ 5 w 830"/>
                    <a:gd name="T67" fmla="*/ 0 h 510"/>
                    <a:gd name="T68" fmla="*/ 5 w 830"/>
                    <a:gd name="T69" fmla="*/ 0 h 510"/>
                    <a:gd name="T70" fmla="*/ 6 w 830"/>
                    <a:gd name="T71" fmla="*/ 0 h 510"/>
                    <a:gd name="T72" fmla="*/ 6 w 830"/>
                    <a:gd name="T73" fmla="*/ 0 h 510"/>
                    <a:gd name="T74" fmla="*/ 6 w 830"/>
                    <a:gd name="T75" fmla="*/ 0 h 510"/>
                    <a:gd name="T76" fmla="*/ 6 w 830"/>
                    <a:gd name="T77" fmla="*/ 0 h 510"/>
                    <a:gd name="T78" fmla="*/ 6 w 830"/>
                    <a:gd name="T79" fmla="*/ 0 h 510"/>
                    <a:gd name="T80" fmla="*/ 6 w 830"/>
                    <a:gd name="T81" fmla="*/ 0 h 510"/>
                    <a:gd name="T82" fmla="*/ 7 w 830"/>
                    <a:gd name="T83" fmla="*/ 0 h 510"/>
                    <a:gd name="T84" fmla="*/ 7 w 830"/>
                    <a:gd name="T85" fmla="*/ 0 h 510"/>
                    <a:gd name="T86" fmla="*/ 7 w 830"/>
                    <a:gd name="T87" fmla="*/ 0 h 510"/>
                    <a:gd name="T88" fmla="*/ 7 w 830"/>
                    <a:gd name="T89" fmla="*/ 0 h 510"/>
                    <a:gd name="T90" fmla="*/ 7 w 830"/>
                    <a:gd name="T91" fmla="*/ 0 h 510"/>
                    <a:gd name="T92" fmla="*/ 7 w 830"/>
                    <a:gd name="T93" fmla="*/ 0 h 510"/>
                    <a:gd name="T94" fmla="*/ 8 w 830"/>
                    <a:gd name="T95" fmla="*/ 0 h 510"/>
                    <a:gd name="T96" fmla="*/ 8 w 830"/>
                    <a:gd name="T97" fmla="*/ 1 h 510"/>
                    <a:gd name="T98" fmla="*/ 8 w 830"/>
                    <a:gd name="T99" fmla="*/ 1 h 510"/>
                    <a:gd name="T100" fmla="*/ 8 w 830"/>
                    <a:gd name="T101" fmla="*/ 1 h 510"/>
                    <a:gd name="T102" fmla="*/ 8 w 830"/>
                    <a:gd name="T103" fmla="*/ 1 h 5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510"/>
                    <a:gd name="T158" fmla="*/ 830 w 830"/>
                    <a:gd name="T159" fmla="*/ 510 h 5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510">
                      <a:moveTo>
                        <a:pt x="0" y="510"/>
                      </a:moveTo>
                      <a:lnTo>
                        <a:pt x="16" y="483"/>
                      </a:lnTo>
                      <a:lnTo>
                        <a:pt x="33" y="456"/>
                      </a:lnTo>
                      <a:lnTo>
                        <a:pt x="49" y="430"/>
                      </a:lnTo>
                      <a:lnTo>
                        <a:pt x="65" y="404"/>
                      </a:lnTo>
                      <a:lnTo>
                        <a:pt x="81" y="379"/>
                      </a:lnTo>
                      <a:lnTo>
                        <a:pt x="98" y="355"/>
                      </a:lnTo>
                      <a:lnTo>
                        <a:pt x="114" y="332"/>
                      </a:lnTo>
                      <a:lnTo>
                        <a:pt x="130" y="309"/>
                      </a:lnTo>
                      <a:lnTo>
                        <a:pt x="147" y="288"/>
                      </a:lnTo>
                      <a:lnTo>
                        <a:pt x="163" y="266"/>
                      </a:lnTo>
                      <a:lnTo>
                        <a:pt x="179" y="246"/>
                      </a:lnTo>
                      <a:lnTo>
                        <a:pt x="195" y="227"/>
                      </a:lnTo>
                      <a:lnTo>
                        <a:pt x="212" y="208"/>
                      </a:lnTo>
                      <a:lnTo>
                        <a:pt x="228" y="190"/>
                      </a:lnTo>
                      <a:lnTo>
                        <a:pt x="244" y="172"/>
                      </a:lnTo>
                      <a:lnTo>
                        <a:pt x="260" y="156"/>
                      </a:lnTo>
                      <a:lnTo>
                        <a:pt x="277" y="140"/>
                      </a:lnTo>
                      <a:lnTo>
                        <a:pt x="293" y="126"/>
                      </a:lnTo>
                      <a:lnTo>
                        <a:pt x="309" y="111"/>
                      </a:lnTo>
                      <a:lnTo>
                        <a:pt x="325" y="98"/>
                      </a:lnTo>
                      <a:lnTo>
                        <a:pt x="342" y="86"/>
                      </a:lnTo>
                      <a:lnTo>
                        <a:pt x="358" y="74"/>
                      </a:lnTo>
                      <a:lnTo>
                        <a:pt x="374" y="63"/>
                      </a:lnTo>
                      <a:lnTo>
                        <a:pt x="391" y="54"/>
                      </a:lnTo>
                      <a:lnTo>
                        <a:pt x="407" y="44"/>
                      </a:lnTo>
                      <a:lnTo>
                        <a:pt x="423" y="36"/>
                      </a:lnTo>
                      <a:lnTo>
                        <a:pt x="439" y="29"/>
                      </a:lnTo>
                      <a:lnTo>
                        <a:pt x="456" y="22"/>
                      </a:lnTo>
                      <a:lnTo>
                        <a:pt x="472" y="16"/>
                      </a:lnTo>
                      <a:lnTo>
                        <a:pt x="488" y="12"/>
                      </a:lnTo>
                      <a:lnTo>
                        <a:pt x="504" y="7"/>
                      </a:lnTo>
                      <a:lnTo>
                        <a:pt x="521" y="4"/>
                      </a:lnTo>
                      <a:lnTo>
                        <a:pt x="537" y="2"/>
                      </a:lnTo>
                      <a:lnTo>
                        <a:pt x="553" y="0"/>
                      </a:lnTo>
                      <a:lnTo>
                        <a:pt x="569" y="0"/>
                      </a:lnTo>
                      <a:lnTo>
                        <a:pt x="586" y="0"/>
                      </a:lnTo>
                      <a:lnTo>
                        <a:pt x="602" y="1"/>
                      </a:lnTo>
                      <a:lnTo>
                        <a:pt x="618" y="3"/>
                      </a:lnTo>
                      <a:lnTo>
                        <a:pt x="634" y="6"/>
                      </a:lnTo>
                      <a:lnTo>
                        <a:pt x="651" y="9"/>
                      </a:lnTo>
                      <a:lnTo>
                        <a:pt x="667" y="14"/>
                      </a:lnTo>
                      <a:lnTo>
                        <a:pt x="683" y="19"/>
                      </a:lnTo>
                      <a:lnTo>
                        <a:pt x="700" y="25"/>
                      </a:lnTo>
                      <a:lnTo>
                        <a:pt x="716" y="32"/>
                      </a:lnTo>
                      <a:lnTo>
                        <a:pt x="732" y="40"/>
                      </a:lnTo>
                      <a:lnTo>
                        <a:pt x="748" y="49"/>
                      </a:lnTo>
                      <a:lnTo>
                        <a:pt x="765" y="58"/>
                      </a:lnTo>
                      <a:lnTo>
                        <a:pt x="781" y="69"/>
                      </a:lnTo>
                      <a:lnTo>
                        <a:pt x="797" y="80"/>
                      </a:lnTo>
                      <a:lnTo>
                        <a:pt x="813" y="92"/>
                      </a:lnTo>
                      <a:lnTo>
                        <a:pt x="830" y="105"/>
                      </a:lnTo>
                    </a:path>
                  </a:pathLst>
                </a:custGeom>
                <a:noFill/>
                <a:ln w="31750">
                  <a:solidFill>
                    <a:srgbClr val="0000FF"/>
                  </a:solidFill>
                  <a:prstDash val="solid"/>
                  <a:round/>
                  <a:headEnd/>
                  <a:tailEnd/>
                </a:ln>
              </p:spPr>
              <p:txBody>
                <a:bodyPr/>
                <a:lstStyle/>
                <a:p>
                  <a:endParaRPr lang="en-US"/>
                </a:p>
              </p:txBody>
            </p:sp>
            <p:sp>
              <p:nvSpPr>
                <p:cNvPr id="42038" name="Freeform 30"/>
                <p:cNvSpPr>
                  <a:spLocks/>
                </p:cNvSpPr>
                <p:nvPr/>
              </p:nvSpPr>
              <p:spPr bwMode="auto">
                <a:xfrm>
                  <a:off x="3833" y="2665"/>
                  <a:ext cx="82" cy="146"/>
                </a:xfrm>
                <a:custGeom>
                  <a:avLst/>
                  <a:gdLst>
                    <a:gd name="T0" fmla="*/ 0 w 829"/>
                    <a:gd name="T1" fmla="*/ 0 h 1556"/>
                    <a:gd name="T2" fmla="*/ 0 w 829"/>
                    <a:gd name="T3" fmla="*/ 0 h 1556"/>
                    <a:gd name="T4" fmla="*/ 0 w 829"/>
                    <a:gd name="T5" fmla="*/ 0 h 1556"/>
                    <a:gd name="T6" fmla="*/ 0 w 829"/>
                    <a:gd name="T7" fmla="*/ 0 h 1556"/>
                    <a:gd name="T8" fmla="*/ 1 w 829"/>
                    <a:gd name="T9" fmla="*/ 1 h 1556"/>
                    <a:gd name="T10" fmla="*/ 1 w 829"/>
                    <a:gd name="T11" fmla="*/ 1 h 1556"/>
                    <a:gd name="T12" fmla="*/ 1 w 829"/>
                    <a:gd name="T13" fmla="*/ 1 h 1556"/>
                    <a:gd name="T14" fmla="*/ 1 w 829"/>
                    <a:gd name="T15" fmla="*/ 1 h 1556"/>
                    <a:gd name="T16" fmla="*/ 1 w 829"/>
                    <a:gd name="T17" fmla="*/ 1 h 1556"/>
                    <a:gd name="T18" fmla="*/ 1 w 829"/>
                    <a:gd name="T19" fmla="*/ 1 h 1556"/>
                    <a:gd name="T20" fmla="*/ 2 w 829"/>
                    <a:gd name="T21" fmla="*/ 2 h 1556"/>
                    <a:gd name="T22" fmla="*/ 2 w 829"/>
                    <a:gd name="T23" fmla="*/ 2 h 1556"/>
                    <a:gd name="T24" fmla="*/ 2 w 829"/>
                    <a:gd name="T25" fmla="*/ 2 h 1556"/>
                    <a:gd name="T26" fmla="*/ 2 w 829"/>
                    <a:gd name="T27" fmla="*/ 2 h 1556"/>
                    <a:gd name="T28" fmla="*/ 2 w 829"/>
                    <a:gd name="T29" fmla="*/ 2 h 1556"/>
                    <a:gd name="T30" fmla="*/ 2 w 829"/>
                    <a:gd name="T31" fmla="*/ 3 h 1556"/>
                    <a:gd name="T32" fmla="*/ 3 w 829"/>
                    <a:gd name="T33" fmla="*/ 3 h 1556"/>
                    <a:gd name="T34" fmla="*/ 3 w 829"/>
                    <a:gd name="T35" fmla="*/ 3 h 1556"/>
                    <a:gd name="T36" fmla="*/ 3 w 829"/>
                    <a:gd name="T37" fmla="*/ 3 h 1556"/>
                    <a:gd name="T38" fmla="*/ 3 w 829"/>
                    <a:gd name="T39" fmla="*/ 3 h 1556"/>
                    <a:gd name="T40" fmla="*/ 3 w 829"/>
                    <a:gd name="T41" fmla="*/ 4 h 1556"/>
                    <a:gd name="T42" fmla="*/ 3 w 829"/>
                    <a:gd name="T43" fmla="*/ 4 h 1556"/>
                    <a:gd name="T44" fmla="*/ 3 w 829"/>
                    <a:gd name="T45" fmla="*/ 4 h 1556"/>
                    <a:gd name="T46" fmla="*/ 4 w 829"/>
                    <a:gd name="T47" fmla="*/ 5 h 1556"/>
                    <a:gd name="T48" fmla="*/ 4 w 829"/>
                    <a:gd name="T49" fmla="*/ 5 h 1556"/>
                    <a:gd name="T50" fmla="*/ 4 w 829"/>
                    <a:gd name="T51" fmla="*/ 5 h 1556"/>
                    <a:gd name="T52" fmla="*/ 4 w 829"/>
                    <a:gd name="T53" fmla="*/ 5 h 1556"/>
                    <a:gd name="T54" fmla="*/ 4 w 829"/>
                    <a:gd name="T55" fmla="*/ 6 h 1556"/>
                    <a:gd name="T56" fmla="*/ 4 w 829"/>
                    <a:gd name="T57" fmla="*/ 6 h 1556"/>
                    <a:gd name="T58" fmla="*/ 5 w 829"/>
                    <a:gd name="T59" fmla="*/ 6 h 1556"/>
                    <a:gd name="T60" fmla="*/ 5 w 829"/>
                    <a:gd name="T61" fmla="*/ 6 h 1556"/>
                    <a:gd name="T62" fmla="*/ 5 w 829"/>
                    <a:gd name="T63" fmla="*/ 7 h 1556"/>
                    <a:gd name="T64" fmla="*/ 5 w 829"/>
                    <a:gd name="T65" fmla="*/ 7 h 1556"/>
                    <a:gd name="T66" fmla="*/ 5 w 829"/>
                    <a:gd name="T67" fmla="*/ 7 h 1556"/>
                    <a:gd name="T68" fmla="*/ 5 w 829"/>
                    <a:gd name="T69" fmla="*/ 8 h 1556"/>
                    <a:gd name="T70" fmla="*/ 6 w 829"/>
                    <a:gd name="T71" fmla="*/ 8 h 1556"/>
                    <a:gd name="T72" fmla="*/ 6 w 829"/>
                    <a:gd name="T73" fmla="*/ 8 h 1556"/>
                    <a:gd name="T74" fmla="*/ 6 w 829"/>
                    <a:gd name="T75" fmla="*/ 9 h 1556"/>
                    <a:gd name="T76" fmla="*/ 6 w 829"/>
                    <a:gd name="T77" fmla="*/ 9 h 1556"/>
                    <a:gd name="T78" fmla="*/ 6 w 829"/>
                    <a:gd name="T79" fmla="*/ 9 h 1556"/>
                    <a:gd name="T80" fmla="*/ 6 w 829"/>
                    <a:gd name="T81" fmla="*/ 10 h 1556"/>
                    <a:gd name="T82" fmla="*/ 7 w 829"/>
                    <a:gd name="T83" fmla="*/ 10 h 1556"/>
                    <a:gd name="T84" fmla="*/ 7 w 829"/>
                    <a:gd name="T85" fmla="*/ 10 h 1556"/>
                    <a:gd name="T86" fmla="*/ 7 w 829"/>
                    <a:gd name="T87" fmla="*/ 11 h 1556"/>
                    <a:gd name="T88" fmla="*/ 7 w 829"/>
                    <a:gd name="T89" fmla="*/ 11 h 1556"/>
                    <a:gd name="T90" fmla="*/ 7 w 829"/>
                    <a:gd name="T91" fmla="*/ 11 h 1556"/>
                    <a:gd name="T92" fmla="*/ 7 w 829"/>
                    <a:gd name="T93" fmla="*/ 12 h 1556"/>
                    <a:gd name="T94" fmla="*/ 8 w 829"/>
                    <a:gd name="T95" fmla="*/ 12 h 1556"/>
                    <a:gd name="T96" fmla="*/ 8 w 829"/>
                    <a:gd name="T97" fmla="*/ 13 h 1556"/>
                    <a:gd name="T98" fmla="*/ 8 w 829"/>
                    <a:gd name="T99" fmla="*/ 13 h 1556"/>
                    <a:gd name="T100" fmla="*/ 8 w 829"/>
                    <a:gd name="T101" fmla="*/ 13 h 1556"/>
                    <a:gd name="T102" fmla="*/ 8 w 829"/>
                    <a:gd name="T103" fmla="*/ 14 h 15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556"/>
                    <a:gd name="T158" fmla="*/ 829 w 829"/>
                    <a:gd name="T159" fmla="*/ 1556 h 155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556">
                      <a:moveTo>
                        <a:pt x="0" y="0"/>
                      </a:moveTo>
                      <a:lnTo>
                        <a:pt x="16" y="13"/>
                      </a:lnTo>
                      <a:lnTo>
                        <a:pt x="32" y="28"/>
                      </a:lnTo>
                      <a:lnTo>
                        <a:pt x="48" y="43"/>
                      </a:lnTo>
                      <a:lnTo>
                        <a:pt x="65" y="59"/>
                      </a:lnTo>
                      <a:lnTo>
                        <a:pt x="81" y="76"/>
                      </a:lnTo>
                      <a:lnTo>
                        <a:pt x="97" y="94"/>
                      </a:lnTo>
                      <a:lnTo>
                        <a:pt x="114" y="112"/>
                      </a:lnTo>
                      <a:lnTo>
                        <a:pt x="130" y="131"/>
                      </a:lnTo>
                      <a:lnTo>
                        <a:pt x="146" y="151"/>
                      </a:lnTo>
                      <a:lnTo>
                        <a:pt x="162" y="172"/>
                      </a:lnTo>
                      <a:lnTo>
                        <a:pt x="179" y="194"/>
                      </a:lnTo>
                      <a:lnTo>
                        <a:pt x="195" y="216"/>
                      </a:lnTo>
                      <a:lnTo>
                        <a:pt x="211" y="239"/>
                      </a:lnTo>
                      <a:lnTo>
                        <a:pt x="227" y="262"/>
                      </a:lnTo>
                      <a:lnTo>
                        <a:pt x="244" y="287"/>
                      </a:lnTo>
                      <a:lnTo>
                        <a:pt x="260" y="312"/>
                      </a:lnTo>
                      <a:lnTo>
                        <a:pt x="276" y="338"/>
                      </a:lnTo>
                      <a:lnTo>
                        <a:pt x="292" y="364"/>
                      </a:lnTo>
                      <a:lnTo>
                        <a:pt x="309" y="392"/>
                      </a:lnTo>
                      <a:lnTo>
                        <a:pt x="325" y="419"/>
                      </a:lnTo>
                      <a:lnTo>
                        <a:pt x="341" y="448"/>
                      </a:lnTo>
                      <a:lnTo>
                        <a:pt x="358" y="477"/>
                      </a:lnTo>
                      <a:lnTo>
                        <a:pt x="374" y="507"/>
                      </a:lnTo>
                      <a:lnTo>
                        <a:pt x="390" y="538"/>
                      </a:lnTo>
                      <a:lnTo>
                        <a:pt x="406" y="569"/>
                      </a:lnTo>
                      <a:lnTo>
                        <a:pt x="423" y="600"/>
                      </a:lnTo>
                      <a:lnTo>
                        <a:pt x="439" y="633"/>
                      </a:lnTo>
                      <a:lnTo>
                        <a:pt x="455" y="666"/>
                      </a:lnTo>
                      <a:lnTo>
                        <a:pt x="471" y="699"/>
                      </a:lnTo>
                      <a:lnTo>
                        <a:pt x="488" y="733"/>
                      </a:lnTo>
                      <a:lnTo>
                        <a:pt x="504" y="768"/>
                      </a:lnTo>
                      <a:lnTo>
                        <a:pt x="520" y="803"/>
                      </a:lnTo>
                      <a:lnTo>
                        <a:pt x="536" y="839"/>
                      </a:lnTo>
                      <a:lnTo>
                        <a:pt x="553" y="875"/>
                      </a:lnTo>
                      <a:lnTo>
                        <a:pt x="569" y="912"/>
                      </a:lnTo>
                      <a:lnTo>
                        <a:pt x="585" y="949"/>
                      </a:lnTo>
                      <a:lnTo>
                        <a:pt x="602" y="987"/>
                      </a:lnTo>
                      <a:lnTo>
                        <a:pt x="618" y="1025"/>
                      </a:lnTo>
                      <a:lnTo>
                        <a:pt x="634" y="1063"/>
                      </a:lnTo>
                      <a:lnTo>
                        <a:pt x="650" y="1102"/>
                      </a:lnTo>
                      <a:lnTo>
                        <a:pt x="667" y="1142"/>
                      </a:lnTo>
                      <a:lnTo>
                        <a:pt x="683" y="1182"/>
                      </a:lnTo>
                      <a:lnTo>
                        <a:pt x="699" y="1222"/>
                      </a:lnTo>
                      <a:lnTo>
                        <a:pt x="715" y="1263"/>
                      </a:lnTo>
                      <a:lnTo>
                        <a:pt x="732" y="1304"/>
                      </a:lnTo>
                      <a:lnTo>
                        <a:pt x="748" y="1345"/>
                      </a:lnTo>
                      <a:lnTo>
                        <a:pt x="764" y="1387"/>
                      </a:lnTo>
                      <a:lnTo>
                        <a:pt x="780" y="1429"/>
                      </a:lnTo>
                      <a:lnTo>
                        <a:pt x="797" y="1471"/>
                      </a:lnTo>
                      <a:lnTo>
                        <a:pt x="813" y="1514"/>
                      </a:lnTo>
                      <a:lnTo>
                        <a:pt x="829" y="1556"/>
                      </a:lnTo>
                    </a:path>
                  </a:pathLst>
                </a:custGeom>
                <a:noFill/>
                <a:ln w="31750">
                  <a:solidFill>
                    <a:srgbClr val="0000FF"/>
                  </a:solidFill>
                  <a:prstDash val="solid"/>
                  <a:round/>
                  <a:headEnd/>
                  <a:tailEnd/>
                </a:ln>
              </p:spPr>
              <p:txBody>
                <a:bodyPr/>
                <a:lstStyle/>
                <a:p>
                  <a:endParaRPr lang="en-US"/>
                </a:p>
              </p:txBody>
            </p:sp>
            <p:sp>
              <p:nvSpPr>
                <p:cNvPr id="42039" name="Freeform 31"/>
                <p:cNvSpPr>
                  <a:spLocks/>
                </p:cNvSpPr>
                <p:nvPr/>
              </p:nvSpPr>
              <p:spPr bwMode="auto">
                <a:xfrm>
                  <a:off x="3915" y="2811"/>
                  <a:ext cx="81" cy="205"/>
                </a:xfrm>
                <a:custGeom>
                  <a:avLst/>
                  <a:gdLst>
                    <a:gd name="T0" fmla="*/ 0 w 830"/>
                    <a:gd name="T1" fmla="*/ 0 h 2185"/>
                    <a:gd name="T2" fmla="*/ 0 w 830"/>
                    <a:gd name="T3" fmla="*/ 0 h 2185"/>
                    <a:gd name="T4" fmla="*/ 0 w 830"/>
                    <a:gd name="T5" fmla="*/ 1 h 2185"/>
                    <a:gd name="T6" fmla="*/ 0 w 830"/>
                    <a:gd name="T7" fmla="*/ 1 h 2185"/>
                    <a:gd name="T8" fmla="*/ 1 w 830"/>
                    <a:gd name="T9" fmla="*/ 2 h 2185"/>
                    <a:gd name="T10" fmla="*/ 1 w 830"/>
                    <a:gd name="T11" fmla="*/ 2 h 2185"/>
                    <a:gd name="T12" fmla="*/ 1 w 830"/>
                    <a:gd name="T13" fmla="*/ 2 h 2185"/>
                    <a:gd name="T14" fmla="*/ 1 w 830"/>
                    <a:gd name="T15" fmla="*/ 3 h 2185"/>
                    <a:gd name="T16" fmla="*/ 1 w 830"/>
                    <a:gd name="T17" fmla="*/ 3 h 2185"/>
                    <a:gd name="T18" fmla="*/ 1 w 830"/>
                    <a:gd name="T19" fmla="*/ 3 h 2185"/>
                    <a:gd name="T20" fmla="*/ 2 w 830"/>
                    <a:gd name="T21" fmla="*/ 4 h 2185"/>
                    <a:gd name="T22" fmla="*/ 2 w 830"/>
                    <a:gd name="T23" fmla="*/ 4 h 2185"/>
                    <a:gd name="T24" fmla="*/ 2 w 830"/>
                    <a:gd name="T25" fmla="*/ 5 h 2185"/>
                    <a:gd name="T26" fmla="*/ 2 w 830"/>
                    <a:gd name="T27" fmla="*/ 5 h 2185"/>
                    <a:gd name="T28" fmla="*/ 2 w 830"/>
                    <a:gd name="T29" fmla="*/ 5 h 2185"/>
                    <a:gd name="T30" fmla="*/ 2 w 830"/>
                    <a:gd name="T31" fmla="*/ 6 h 2185"/>
                    <a:gd name="T32" fmla="*/ 2 w 830"/>
                    <a:gd name="T33" fmla="*/ 6 h 2185"/>
                    <a:gd name="T34" fmla="*/ 3 w 830"/>
                    <a:gd name="T35" fmla="*/ 7 h 2185"/>
                    <a:gd name="T36" fmla="*/ 3 w 830"/>
                    <a:gd name="T37" fmla="*/ 7 h 2185"/>
                    <a:gd name="T38" fmla="*/ 3 w 830"/>
                    <a:gd name="T39" fmla="*/ 7 h 2185"/>
                    <a:gd name="T40" fmla="*/ 3 w 830"/>
                    <a:gd name="T41" fmla="*/ 8 h 2185"/>
                    <a:gd name="T42" fmla="*/ 3 w 830"/>
                    <a:gd name="T43" fmla="*/ 8 h 2185"/>
                    <a:gd name="T44" fmla="*/ 3 w 830"/>
                    <a:gd name="T45" fmla="*/ 9 h 2185"/>
                    <a:gd name="T46" fmla="*/ 4 w 830"/>
                    <a:gd name="T47" fmla="*/ 9 h 2185"/>
                    <a:gd name="T48" fmla="*/ 4 w 830"/>
                    <a:gd name="T49" fmla="*/ 9 h 2185"/>
                    <a:gd name="T50" fmla="*/ 4 w 830"/>
                    <a:gd name="T51" fmla="*/ 10 h 2185"/>
                    <a:gd name="T52" fmla="*/ 4 w 830"/>
                    <a:gd name="T53" fmla="*/ 10 h 2185"/>
                    <a:gd name="T54" fmla="*/ 4 w 830"/>
                    <a:gd name="T55" fmla="*/ 11 h 2185"/>
                    <a:gd name="T56" fmla="*/ 4 w 830"/>
                    <a:gd name="T57" fmla="*/ 11 h 2185"/>
                    <a:gd name="T58" fmla="*/ 4 w 830"/>
                    <a:gd name="T59" fmla="*/ 11 h 2185"/>
                    <a:gd name="T60" fmla="*/ 5 w 830"/>
                    <a:gd name="T61" fmla="*/ 12 h 2185"/>
                    <a:gd name="T62" fmla="*/ 5 w 830"/>
                    <a:gd name="T63" fmla="*/ 12 h 2185"/>
                    <a:gd name="T64" fmla="*/ 5 w 830"/>
                    <a:gd name="T65" fmla="*/ 13 h 2185"/>
                    <a:gd name="T66" fmla="*/ 5 w 830"/>
                    <a:gd name="T67" fmla="*/ 13 h 2185"/>
                    <a:gd name="T68" fmla="*/ 5 w 830"/>
                    <a:gd name="T69" fmla="*/ 13 h 2185"/>
                    <a:gd name="T70" fmla="*/ 5 w 830"/>
                    <a:gd name="T71" fmla="*/ 14 h 2185"/>
                    <a:gd name="T72" fmla="*/ 6 w 830"/>
                    <a:gd name="T73" fmla="*/ 14 h 2185"/>
                    <a:gd name="T74" fmla="*/ 6 w 830"/>
                    <a:gd name="T75" fmla="*/ 14 h 2185"/>
                    <a:gd name="T76" fmla="*/ 6 w 830"/>
                    <a:gd name="T77" fmla="*/ 15 h 2185"/>
                    <a:gd name="T78" fmla="*/ 6 w 830"/>
                    <a:gd name="T79" fmla="*/ 15 h 2185"/>
                    <a:gd name="T80" fmla="*/ 6 w 830"/>
                    <a:gd name="T81" fmla="*/ 15 h 2185"/>
                    <a:gd name="T82" fmla="*/ 6 w 830"/>
                    <a:gd name="T83" fmla="*/ 16 h 2185"/>
                    <a:gd name="T84" fmla="*/ 7 w 830"/>
                    <a:gd name="T85" fmla="*/ 16 h 2185"/>
                    <a:gd name="T86" fmla="*/ 7 w 830"/>
                    <a:gd name="T87" fmla="*/ 17 h 2185"/>
                    <a:gd name="T88" fmla="*/ 7 w 830"/>
                    <a:gd name="T89" fmla="*/ 17 h 2185"/>
                    <a:gd name="T90" fmla="*/ 7 w 830"/>
                    <a:gd name="T91" fmla="*/ 17 h 2185"/>
                    <a:gd name="T92" fmla="*/ 7 w 830"/>
                    <a:gd name="T93" fmla="*/ 18 h 2185"/>
                    <a:gd name="T94" fmla="*/ 7 w 830"/>
                    <a:gd name="T95" fmla="*/ 18 h 2185"/>
                    <a:gd name="T96" fmla="*/ 7 w 830"/>
                    <a:gd name="T97" fmla="*/ 18 h 2185"/>
                    <a:gd name="T98" fmla="*/ 8 w 830"/>
                    <a:gd name="T99" fmla="*/ 19 h 2185"/>
                    <a:gd name="T100" fmla="*/ 8 w 830"/>
                    <a:gd name="T101" fmla="*/ 19 h 2185"/>
                    <a:gd name="T102" fmla="*/ 8 w 830"/>
                    <a:gd name="T103" fmla="*/ 19 h 218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2185"/>
                    <a:gd name="T158" fmla="*/ 830 w 830"/>
                    <a:gd name="T159" fmla="*/ 2185 h 218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2185">
                      <a:moveTo>
                        <a:pt x="0" y="0"/>
                      </a:moveTo>
                      <a:lnTo>
                        <a:pt x="17" y="44"/>
                      </a:lnTo>
                      <a:lnTo>
                        <a:pt x="33" y="87"/>
                      </a:lnTo>
                      <a:lnTo>
                        <a:pt x="49" y="131"/>
                      </a:lnTo>
                      <a:lnTo>
                        <a:pt x="65" y="174"/>
                      </a:lnTo>
                      <a:lnTo>
                        <a:pt x="82" y="218"/>
                      </a:lnTo>
                      <a:lnTo>
                        <a:pt x="98" y="263"/>
                      </a:lnTo>
                      <a:lnTo>
                        <a:pt x="114" y="307"/>
                      </a:lnTo>
                      <a:lnTo>
                        <a:pt x="130" y="352"/>
                      </a:lnTo>
                      <a:lnTo>
                        <a:pt x="147" y="396"/>
                      </a:lnTo>
                      <a:lnTo>
                        <a:pt x="163" y="441"/>
                      </a:lnTo>
                      <a:lnTo>
                        <a:pt x="179" y="486"/>
                      </a:lnTo>
                      <a:lnTo>
                        <a:pt x="195" y="531"/>
                      </a:lnTo>
                      <a:lnTo>
                        <a:pt x="212" y="576"/>
                      </a:lnTo>
                      <a:lnTo>
                        <a:pt x="228" y="621"/>
                      </a:lnTo>
                      <a:lnTo>
                        <a:pt x="244" y="666"/>
                      </a:lnTo>
                      <a:lnTo>
                        <a:pt x="261" y="712"/>
                      </a:lnTo>
                      <a:lnTo>
                        <a:pt x="277" y="757"/>
                      </a:lnTo>
                      <a:lnTo>
                        <a:pt x="293" y="802"/>
                      </a:lnTo>
                      <a:lnTo>
                        <a:pt x="309" y="847"/>
                      </a:lnTo>
                      <a:lnTo>
                        <a:pt x="326" y="892"/>
                      </a:lnTo>
                      <a:lnTo>
                        <a:pt x="342" y="937"/>
                      </a:lnTo>
                      <a:lnTo>
                        <a:pt x="358" y="982"/>
                      </a:lnTo>
                      <a:lnTo>
                        <a:pt x="374" y="1027"/>
                      </a:lnTo>
                      <a:lnTo>
                        <a:pt x="391" y="1072"/>
                      </a:lnTo>
                      <a:lnTo>
                        <a:pt x="407" y="1117"/>
                      </a:lnTo>
                      <a:lnTo>
                        <a:pt x="423" y="1161"/>
                      </a:lnTo>
                      <a:lnTo>
                        <a:pt x="439" y="1206"/>
                      </a:lnTo>
                      <a:lnTo>
                        <a:pt x="456" y="1250"/>
                      </a:lnTo>
                      <a:lnTo>
                        <a:pt x="472" y="1294"/>
                      </a:lnTo>
                      <a:lnTo>
                        <a:pt x="488" y="1338"/>
                      </a:lnTo>
                      <a:lnTo>
                        <a:pt x="505" y="1381"/>
                      </a:lnTo>
                      <a:lnTo>
                        <a:pt x="521" y="1425"/>
                      </a:lnTo>
                      <a:lnTo>
                        <a:pt x="537" y="1468"/>
                      </a:lnTo>
                      <a:lnTo>
                        <a:pt x="553" y="1511"/>
                      </a:lnTo>
                      <a:lnTo>
                        <a:pt x="570" y="1553"/>
                      </a:lnTo>
                      <a:lnTo>
                        <a:pt x="586" y="1596"/>
                      </a:lnTo>
                      <a:lnTo>
                        <a:pt x="602" y="1638"/>
                      </a:lnTo>
                      <a:lnTo>
                        <a:pt x="618" y="1679"/>
                      </a:lnTo>
                      <a:lnTo>
                        <a:pt x="635" y="1721"/>
                      </a:lnTo>
                      <a:lnTo>
                        <a:pt x="651" y="1762"/>
                      </a:lnTo>
                      <a:lnTo>
                        <a:pt x="667" y="1802"/>
                      </a:lnTo>
                      <a:lnTo>
                        <a:pt x="683" y="1843"/>
                      </a:lnTo>
                      <a:lnTo>
                        <a:pt x="700" y="1882"/>
                      </a:lnTo>
                      <a:lnTo>
                        <a:pt x="716" y="1922"/>
                      </a:lnTo>
                      <a:lnTo>
                        <a:pt x="732" y="1961"/>
                      </a:lnTo>
                      <a:lnTo>
                        <a:pt x="749" y="2000"/>
                      </a:lnTo>
                      <a:lnTo>
                        <a:pt x="765" y="2038"/>
                      </a:lnTo>
                      <a:lnTo>
                        <a:pt x="781" y="2075"/>
                      </a:lnTo>
                      <a:lnTo>
                        <a:pt x="797" y="2113"/>
                      </a:lnTo>
                      <a:lnTo>
                        <a:pt x="814" y="2149"/>
                      </a:lnTo>
                      <a:lnTo>
                        <a:pt x="830" y="2185"/>
                      </a:lnTo>
                    </a:path>
                  </a:pathLst>
                </a:custGeom>
                <a:noFill/>
                <a:ln w="31750">
                  <a:solidFill>
                    <a:srgbClr val="0000FF"/>
                  </a:solidFill>
                  <a:prstDash val="solid"/>
                  <a:round/>
                  <a:headEnd/>
                  <a:tailEnd/>
                </a:ln>
              </p:spPr>
              <p:txBody>
                <a:bodyPr/>
                <a:lstStyle/>
                <a:p>
                  <a:endParaRPr lang="en-US"/>
                </a:p>
              </p:txBody>
            </p:sp>
            <p:sp>
              <p:nvSpPr>
                <p:cNvPr id="42040" name="Freeform 32"/>
                <p:cNvSpPr>
                  <a:spLocks/>
                </p:cNvSpPr>
                <p:nvPr/>
              </p:nvSpPr>
              <p:spPr bwMode="auto">
                <a:xfrm>
                  <a:off x="3996" y="3016"/>
                  <a:ext cx="82" cy="89"/>
                </a:xfrm>
                <a:custGeom>
                  <a:avLst/>
                  <a:gdLst>
                    <a:gd name="T0" fmla="*/ 0 w 829"/>
                    <a:gd name="T1" fmla="*/ 0 h 944"/>
                    <a:gd name="T2" fmla="*/ 0 w 829"/>
                    <a:gd name="T3" fmla="*/ 0 h 944"/>
                    <a:gd name="T4" fmla="*/ 0 w 829"/>
                    <a:gd name="T5" fmla="*/ 1 h 944"/>
                    <a:gd name="T6" fmla="*/ 0 w 829"/>
                    <a:gd name="T7" fmla="*/ 1 h 944"/>
                    <a:gd name="T8" fmla="*/ 1 w 829"/>
                    <a:gd name="T9" fmla="*/ 1 h 944"/>
                    <a:gd name="T10" fmla="*/ 1 w 829"/>
                    <a:gd name="T11" fmla="*/ 2 h 944"/>
                    <a:gd name="T12" fmla="*/ 1 w 829"/>
                    <a:gd name="T13" fmla="*/ 2 h 944"/>
                    <a:gd name="T14" fmla="*/ 1 w 829"/>
                    <a:gd name="T15" fmla="*/ 2 h 944"/>
                    <a:gd name="T16" fmla="*/ 1 w 829"/>
                    <a:gd name="T17" fmla="*/ 2 h 944"/>
                    <a:gd name="T18" fmla="*/ 1 w 829"/>
                    <a:gd name="T19" fmla="*/ 3 h 944"/>
                    <a:gd name="T20" fmla="*/ 2 w 829"/>
                    <a:gd name="T21" fmla="*/ 3 h 944"/>
                    <a:gd name="T22" fmla="*/ 2 w 829"/>
                    <a:gd name="T23" fmla="*/ 3 h 944"/>
                    <a:gd name="T24" fmla="*/ 2 w 829"/>
                    <a:gd name="T25" fmla="*/ 3 h 944"/>
                    <a:gd name="T26" fmla="*/ 2 w 829"/>
                    <a:gd name="T27" fmla="*/ 4 h 944"/>
                    <a:gd name="T28" fmla="*/ 2 w 829"/>
                    <a:gd name="T29" fmla="*/ 4 h 944"/>
                    <a:gd name="T30" fmla="*/ 2 w 829"/>
                    <a:gd name="T31" fmla="*/ 4 h 944"/>
                    <a:gd name="T32" fmla="*/ 3 w 829"/>
                    <a:gd name="T33" fmla="*/ 4 h 944"/>
                    <a:gd name="T34" fmla="*/ 3 w 829"/>
                    <a:gd name="T35" fmla="*/ 5 h 944"/>
                    <a:gd name="T36" fmla="*/ 3 w 829"/>
                    <a:gd name="T37" fmla="*/ 5 h 944"/>
                    <a:gd name="T38" fmla="*/ 3 w 829"/>
                    <a:gd name="T39" fmla="*/ 5 h 944"/>
                    <a:gd name="T40" fmla="*/ 3 w 829"/>
                    <a:gd name="T41" fmla="*/ 5 h 944"/>
                    <a:gd name="T42" fmla="*/ 3 w 829"/>
                    <a:gd name="T43" fmla="*/ 6 h 944"/>
                    <a:gd name="T44" fmla="*/ 3 w 829"/>
                    <a:gd name="T45" fmla="*/ 6 h 944"/>
                    <a:gd name="T46" fmla="*/ 4 w 829"/>
                    <a:gd name="T47" fmla="*/ 6 h 944"/>
                    <a:gd name="T48" fmla="*/ 4 w 829"/>
                    <a:gd name="T49" fmla="*/ 6 h 944"/>
                    <a:gd name="T50" fmla="*/ 4 w 829"/>
                    <a:gd name="T51" fmla="*/ 6 h 944"/>
                    <a:gd name="T52" fmla="*/ 4 w 829"/>
                    <a:gd name="T53" fmla="*/ 7 h 944"/>
                    <a:gd name="T54" fmla="*/ 4 w 829"/>
                    <a:gd name="T55" fmla="*/ 7 h 944"/>
                    <a:gd name="T56" fmla="*/ 4 w 829"/>
                    <a:gd name="T57" fmla="*/ 7 h 944"/>
                    <a:gd name="T58" fmla="*/ 5 w 829"/>
                    <a:gd name="T59" fmla="*/ 7 h 944"/>
                    <a:gd name="T60" fmla="*/ 5 w 829"/>
                    <a:gd name="T61" fmla="*/ 7 h 944"/>
                    <a:gd name="T62" fmla="*/ 5 w 829"/>
                    <a:gd name="T63" fmla="*/ 7 h 944"/>
                    <a:gd name="T64" fmla="*/ 5 w 829"/>
                    <a:gd name="T65" fmla="*/ 7 h 944"/>
                    <a:gd name="T66" fmla="*/ 5 w 829"/>
                    <a:gd name="T67" fmla="*/ 7 h 944"/>
                    <a:gd name="T68" fmla="*/ 5 w 829"/>
                    <a:gd name="T69" fmla="*/ 8 h 944"/>
                    <a:gd name="T70" fmla="*/ 6 w 829"/>
                    <a:gd name="T71" fmla="*/ 8 h 944"/>
                    <a:gd name="T72" fmla="*/ 6 w 829"/>
                    <a:gd name="T73" fmla="*/ 8 h 944"/>
                    <a:gd name="T74" fmla="*/ 6 w 829"/>
                    <a:gd name="T75" fmla="*/ 8 h 944"/>
                    <a:gd name="T76" fmla="*/ 6 w 829"/>
                    <a:gd name="T77" fmla="*/ 8 h 944"/>
                    <a:gd name="T78" fmla="*/ 6 w 829"/>
                    <a:gd name="T79" fmla="*/ 8 h 944"/>
                    <a:gd name="T80" fmla="*/ 6 w 829"/>
                    <a:gd name="T81" fmla="*/ 8 h 944"/>
                    <a:gd name="T82" fmla="*/ 7 w 829"/>
                    <a:gd name="T83" fmla="*/ 8 h 944"/>
                    <a:gd name="T84" fmla="*/ 7 w 829"/>
                    <a:gd name="T85" fmla="*/ 8 h 944"/>
                    <a:gd name="T86" fmla="*/ 7 w 829"/>
                    <a:gd name="T87" fmla="*/ 8 h 944"/>
                    <a:gd name="T88" fmla="*/ 7 w 829"/>
                    <a:gd name="T89" fmla="*/ 8 h 944"/>
                    <a:gd name="T90" fmla="*/ 7 w 829"/>
                    <a:gd name="T91" fmla="*/ 8 h 944"/>
                    <a:gd name="T92" fmla="*/ 7 w 829"/>
                    <a:gd name="T93" fmla="*/ 8 h 944"/>
                    <a:gd name="T94" fmla="*/ 8 w 829"/>
                    <a:gd name="T95" fmla="*/ 8 h 944"/>
                    <a:gd name="T96" fmla="*/ 8 w 829"/>
                    <a:gd name="T97" fmla="*/ 8 h 944"/>
                    <a:gd name="T98" fmla="*/ 8 w 829"/>
                    <a:gd name="T99" fmla="*/ 8 h 944"/>
                    <a:gd name="T100" fmla="*/ 8 w 829"/>
                    <a:gd name="T101" fmla="*/ 8 h 944"/>
                    <a:gd name="T102" fmla="*/ 8 w 829"/>
                    <a:gd name="T103" fmla="*/ 8 h 9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944"/>
                    <a:gd name="T158" fmla="*/ 829 w 829"/>
                    <a:gd name="T159" fmla="*/ 944 h 94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944">
                      <a:moveTo>
                        <a:pt x="0" y="0"/>
                      </a:moveTo>
                      <a:lnTo>
                        <a:pt x="16" y="36"/>
                      </a:lnTo>
                      <a:lnTo>
                        <a:pt x="32" y="71"/>
                      </a:lnTo>
                      <a:lnTo>
                        <a:pt x="49" y="106"/>
                      </a:lnTo>
                      <a:lnTo>
                        <a:pt x="65" y="140"/>
                      </a:lnTo>
                      <a:lnTo>
                        <a:pt x="81" y="174"/>
                      </a:lnTo>
                      <a:lnTo>
                        <a:pt x="97" y="206"/>
                      </a:lnTo>
                      <a:lnTo>
                        <a:pt x="114" y="239"/>
                      </a:lnTo>
                      <a:lnTo>
                        <a:pt x="130" y="270"/>
                      </a:lnTo>
                      <a:lnTo>
                        <a:pt x="146" y="302"/>
                      </a:lnTo>
                      <a:lnTo>
                        <a:pt x="163" y="332"/>
                      </a:lnTo>
                      <a:lnTo>
                        <a:pt x="179" y="362"/>
                      </a:lnTo>
                      <a:lnTo>
                        <a:pt x="195" y="391"/>
                      </a:lnTo>
                      <a:lnTo>
                        <a:pt x="211" y="420"/>
                      </a:lnTo>
                      <a:lnTo>
                        <a:pt x="228" y="448"/>
                      </a:lnTo>
                      <a:lnTo>
                        <a:pt x="244" y="475"/>
                      </a:lnTo>
                      <a:lnTo>
                        <a:pt x="260" y="501"/>
                      </a:lnTo>
                      <a:lnTo>
                        <a:pt x="276" y="527"/>
                      </a:lnTo>
                      <a:lnTo>
                        <a:pt x="293" y="552"/>
                      </a:lnTo>
                      <a:lnTo>
                        <a:pt x="309" y="577"/>
                      </a:lnTo>
                      <a:lnTo>
                        <a:pt x="325" y="600"/>
                      </a:lnTo>
                      <a:lnTo>
                        <a:pt x="341" y="623"/>
                      </a:lnTo>
                      <a:lnTo>
                        <a:pt x="358" y="646"/>
                      </a:lnTo>
                      <a:lnTo>
                        <a:pt x="374" y="667"/>
                      </a:lnTo>
                      <a:lnTo>
                        <a:pt x="390" y="688"/>
                      </a:lnTo>
                      <a:lnTo>
                        <a:pt x="407" y="708"/>
                      </a:lnTo>
                      <a:lnTo>
                        <a:pt x="423" y="727"/>
                      </a:lnTo>
                      <a:lnTo>
                        <a:pt x="439" y="745"/>
                      </a:lnTo>
                      <a:lnTo>
                        <a:pt x="455" y="763"/>
                      </a:lnTo>
                      <a:lnTo>
                        <a:pt x="472" y="780"/>
                      </a:lnTo>
                      <a:lnTo>
                        <a:pt x="488" y="796"/>
                      </a:lnTo>
                      <a:lnTo>
                        <a:pt x="504" y="811"/>
                      </a:lnTo>
                      <a:lnTo>
                        <a:pt x="520" y="826"/>
                      </a:lnTo>
                      <a:lnTo>
                        <a:pt x="537" y="839"/>
                      </a:lnTo>
                      <a:lnTo>
                        <a:pt x="553" y="852"/>
                      </a:lnTo>
                      <a:lnTo>
                        <a:pt x="569" y="864"/>
                      </a:lnTo>
                      <a:lnTo>
                        <a:pt x="585" y="875"/>
                      </a:lnTo>
                      <a:lnTo>
                        <a:pt x="602" y="886"/>
                      </a:lnTo>
                      <a:lnTo>
                        <a:pt x="618" y="895"/>
                      </a:lnTo>
                      <a:lnTo>
                        <a:pt x="634" y="904"/>
                      </a:lnTo>
                      <a:lnTo>
                        <a:pt x="651" y="912"/>
                      </a:lnTo>
                      <a:lnTo>
                        <a:pt x="667" y="919"/>
                      </a:lnTo>
                      <a:lnTo>
                        <a:pt x="683" y="925"/>
                      </a:lnTo>
                      <a:lnTo>
                        <a:pt x="699" y="930"/>
                      </a:lnTo>
                      <a:lnTo>
                        <a:pt x="716" y="935"/>
                      </a:lnTo>
                      <a:lnTo>
                        <a:pt x="732" y="938"/>
                      </a:lnTo>
                      <a:lnTo>
                        <a:pt x="748" y="941"/>
                      </a:lnTo>
                      <a:lnTo>
                        <a:pt x="764" y="943"/>
                      </a:lnTo>
                      <a:lnTo>
                        <a:pt x="781" y="944"/>
                      </a:lnTo>
                      <a:lnTo>
                        <a:pt x="797" y="944"/>
                      </a:lnTo>
                      <a:lnTo>
                        <a:pt x="813" y="944"/>
                      </a:lnTo>
                      <a:lnTo>
                        <a:pt x="829" y="942"/>
                      </a:lnTo>
                    </a:path>
                  </a:pathLst>
                </a:custGeom>
                <a:noFill/>
                <a:ln w="31750">
                  <a:solidFill>
                    <a:srgbClr val="0000FF"/>
                  </a:solidFill>
                  <a:prstDash val="solid"/>
                  <a:round/>
                  <a:headEnd/>
                  <a:tailEnd/>
                </a:ln>
              </p:spPr>
              <p:txBody>
                <a:bodyPr/>
                <a:lstStyle/>
                <a:p>
                  <a:endParaRPr lang="en-US"/>
                </a:p>
              </p:txBody>
            </p:sp>
            <p:sp>
              <p:nvSpPr>
                <p:cNvPr id="42041" name="Freeform 33"/>
                <p:cNvSpPr>
                  <a:spLocks/>
                </p:cNvSpPr>
                <p:nvPr/>
              </p:nvSpPr>
              <p:spPr bwMode="auto">
                <a:xfrm>
                  <a:off x="4078" y="3000"/>
                  <a:ext cx="82" cy="104"/>
                </a:xfrm>
                <a:custGeom>
                  <a:avLst/>
                  <a:gdLst>
                    <a:gd name="T0" fmla="*/ 0 w 830"/>
                    <a:gd name="T1" fmla="*/ 10 h 1109"/>
                    <a:gd name="T2" fmla="*/ 0 w 830"/>
                    <a:gd name="T3" fmla="*/ 10 h 1109"/>
                    <a:gd name="T4" fmla="*/ 0 w 830"/>
                    <a:gd name="T5" fmla="*/ 10 h 1109"/>
                    <a:gd name="T6" fmla="*/ 0 w 830"/>
                    <a:gd name="T7" fmla="*/ 10 h 1109"/>
                    <a:gd name="T8" fmla="*/ 1 w 830"/>
                    <a:gd name="T9" fmla="*/ 10 h 1109"/>
                    <a:gd name="T10" fmla="*/ 1 w 830"/>
                    <a:gd name="T11" fmla="*/ 10 h 1109"/>
                    <a:gd name="T12" fmla="*/ 1 w 830"/>
                    <a:gd name="T13" fmla="*/ 9 h 1109"/>
                    <a:gd name="T14" fmla="*/ 1 w 830"/>
                    <a:gd name="T15" fmla="*/ 9 h 1109"/>
                    <a:gd name="T16" fmla="*/ 1 w 830"/>
                    <a:gd name="T17" fmla="*/ 9 h 1109"/>
                    <a:gd name="T18" fmla="*/ 1 w 830"/>
                    <a:gd name="T19" fmla="*/ 9 h 1109"/>
                    <a:gd name="T20" fmla="*/ 2 w 830"/>
                    <a:gd name="T21" fmla="*/ 9 h 1109"/>
                    <a:gd name="T22" fmla="*/ 2 w 830"/>
                    <a:gd name="T23" fmla="*/ 9 h 1109"/>
                    <a:gd name="T24" fmla="*/ 2 w 830"/>
                    <a:gd name="T25" fmla="*/ 9 h 1109"/>
                    <a:gd name="T26" fmla="*/ 2 w 830"/>
                    <a:gd name="T27" fmla="*/ 9 h 1109"/>
                    <a:gd name="T28" fmla="*/ 2 w 830"/>
                    <a:gd name="T29" fmla="*/ 9 h 1109"/>
                    <a:gd name="T30" fmla="*/ 2 w 830"/>
                    <a:gd name="T31" fmla="*/ 9 h 1109"/>
                    <a:gd name="T32" fmla="*/ 3 w 830"/>
                    <a:gd name="T33" fmla="*/ 9 h 1109"/>
                    <a:gd name="T34" fmla="*/ 3 w 830"/>
                    <a:gd name="T35" fmla="*/ 8 h 1109"/>
                    <a:gd name="T36" fmla="*/ 3 w 830"/>
                    <a:gd name="T37" fmla="*/ 8 h 1109"/>
                    <a:gd name="T38" fmla="*/ 3 w 830"/>
                    <a:gd name="T39" fmla="*/ 8 h 1109"/>
                    <a:gd name="T40" fmla="*/ 3 w 830"/>
                    <a:gd name="T41" fmla="*/ 8 h 1109"/>
                    <a:gd name="T42" fmla="*/ 3 w 830"/>
                    <a:gd name="T43" fmla="*/ 8 h 1109"/>
                    <a:gd name="T44" fmla="*/ 3 w 830"/>
                    <a:gd name="T45" fmla="*/ 8 h 1109"/>
                    <a:gd name="T46" fmla="*/ 4 w 830"/>
                    <a:gd name="T47" fmla="*/ 7 h 1109"/>
                    <a:gd name="T48" fmla="*/ 4 w 830"/>
                    <a:gd name="T49" fmla="*/ 7 h 1109"/>
                    <a:gd name="T50" fmla="*/ 4 w 830"/>
                    <a:gd name="T51" fmla="*/ 7 h 1109"/>
                    <a:gd name="T52" fmla="*/ 4 w 830"/>
                    <a:gd name="T53" fmla="*/ 7 h 1109"/>
                    <a:gd name="T54" fmla="*/ 4 w 830"/>
                    <a:gd name="T55" fmla="*/ 7 h 1109"/>
                    <a:gd name="T56" fmla="*/ 4 w 830"/>
                    <a:gd name="T57" fmla="*/ 6 h 1109"/>
                    <a:gd name="T58" fmla="*/ 5 w 830"/>
                    <a:gd name="T59" fmla="*/ 6 h 1109"/>
                    <a:gd name="T60" fmla="*/ 5 w 830"/>
                    <a:gd name="T61" fmla="*/ 6 h 1109"/>
                    <a:gd name="T62" fmla="*/ 5 w 830"/>
                    <a:gd name="T63" fmla="*/ 6 h 1109"/>
                    <a:gd name="T64" fmla="*/ 5 w 830"/>
                    <a:gd name="T65" fmla="*/ 6 h 1109"/>
                    <a:gd name="T66" fmla="*/ 5 w 830"/>
                    <a:gd name="T67" fmla="*/ 5 h 1109"/>
                    <a:gd name="T68" fmla="*/ 5 w 830"/>
                    <a:gd name="T69" fmla="*/ 5 h 1109"/>
                    <a:gd name="T70" fmla="*/ 6 w 830"/>
                    <a:gd name="T71" fmla="*/ 5 h 1109"/>
                    <a:gd name="T72" fmla="*/ 6 w 830"/>
                    <a:gd name="T73" fmla="*/ 5 h 1109"/>
                    <a:gd name="T74" fmla="*/ 6 w 830"/>
                    <a:gd name="T75" fmla="*/ 4 h 1109"/>
                    <a:gd name="T76" fmla="*/ 6 w 830"/>
                    <a:gd name="T77" fmla="*/ 4 h 1109"/>
                    <a:gd name="T78" fmla="*/ 6 w 830"/>
                    <a:gd name="T79" fmla="*/ 4 h 1109"/>
                    <a:gd name="T80" fmla="*/ 6 w 830"/>
                    <a:gd name="T81" fmla="*/ 3 h 1109"/>
                    <a:gd name="T82" fmla="*/ 7 w 830"/>
                    <a:gd name="T83" fmla="*/ 3 h 1109"/>
                    <a:gd name="T84" fmla="*/ 7 w 830"/>
                    <a:gd name="T85" fmla="*/ 3 h 1109"/>
                    <a:gd name="T86" fmla="*/ 7 w 830"/>
                    <a:gd name="T87" fmla="*/ 3 h 1109"/>
                    <a:gd name="T88" fmla="*/ 7 w 830"/>
                    <a:gd name="T89" fmla="*/ 2 h 1109"/>
                    <a:gd name="T90" fmla="*/ 7 w 830"/>
                    <a:gd name="T91" fmla="*/ 2 h 1109"/>
                    <a:gd name="T92" fmla="*/ 7 w 830"/>
                    <a:gd name="T93" fmla="*/ 2 h 1109"/>
                    <a:gd name="T94" fmla="*/ 8 w 830"/>
                    <a:gd name="T95" fmla="*/ 1 h 1109"/>
                    <a:gd name="T96" fmla="*/ 8 w 830"/>
                    <a:gd name="T97" fmla="*/ 1 h 1109"/>
                    <a:gd name="T98" fmla="*/ 8 w 830"/>
                    <a:gd name="T99" fmla="*/ 1 h 1109"/>
                    <a:gd name="T100" fmla="*/ 8 w 830"/>
                    <a:gd name="T101" fmla="*/ 0 h 1109"/>
                    <a:gd name="T102" fmla="*/ 8 w 830"/>
                    <a:gd name="T103" fmla="*/ 0 h 1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109"/>
                    <a:gd name="T158" fmla="*/ 830 w 830"/>
                    <a:gd name="T159" fmla="*/ 1109 h 110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109">
                      <a:moveTo>
                        <a:pt x="0" y="1109"/>
                      </a:moveTo>
                      <a:lnTo>
                        <a:pt x="17" y="1107"/>
                      </a:lnTo>
                      <a:lnTo>
                        <a:pt x="33" y="1103"/>
                      </a:lnTo>
                      <a:lnTo>
                        <a:pt x="49" y="1099"/>
                      </a:lnTo>
                      <a:lnTo>
                        <a:pt x="65" y="1095"/>
                      </a:lnTo>
                      <a:lnTo>
                        <a:pt x="82" y="1089"/>
                      </a:lnTo>
                      <a:lnTo>
                        <a:pt x="98" y="1082"/>
                      </a:lnTo>
                      <a:lnTo>
                        <a:pt x="114" y="1075"/>
                      </a:lnTo>
                      <a:lnTo>
                        <a:pt x="131" y="1067"/>
                      </a:lnTo>
                      <a:lnTo>
                        <a:pt x="147" y="1057"/>
                      </a:lnTo>
                      <a:lnTo>
                        <a:pt x="163" y="1047"/>
                      </a:lnTo>
                      <a:lnTo>
                        <a:pt x="179" y="1037"/>
                      </a:lnTo>
                      <a:lnTo>
                        <a:pt x="196" y="1025"/>
                      </a:lnTo>
                      <a:lnTo>
                        <a:pt x="212" y="1013"/>
                      </a:lnTo>
                      <a:lnTo>
                        <a:pt x="228" y="999"/>
                      </a:lnTo>
                      <a:lnTo>
                        <a:pt x="244" y="985"/>
                      </a:lnTo>
                      <a:lnTo>
                        <a:pt x="261" y="971"/>
                      </a:lnTo>
                      <a:lnTo>
                        <a:pt x="277" y="955"/>
                      </a:lnTo>
                      <a:lnTo>
                        <a:pt x="293" y="938"/>
                      </a:lnTo>
                      <a:lnTo>
                        <a:pt x="309" y="921"/>
                      </a:lnTo>
                      <a:lnTo>
                        <a:pt x="326" y="903"/>
                      </a:lnTo>
                      <a:lnTo>
                        <a:pt x="342" y="884"/>
                      </a:lnTo>
                      <a:lnTo>
                        <a:pt x="358" y="865"/>
                      </a:lnTo>
                      <a:lnTo>
                        <a:pt x="375" y="844"/>
                      </a:lnTo>
                      <a:lnTo>
                        <a:pt x="391" y="823"/>
                      </a:lnTo>
                      <a:lnTo>
                        <a:pt x="407" y="801"/>
                      </a:lnTo>
                      <a:lnTo>
                        <a:pt x="423" y="779"/>
                      </a:lnTo>
                      <a:lnTo>
                        <a:pt x="440" y="756"/>
                      </a:lnTo>
                      <a:lnTo>
                        <a:pt x="456" y="731"/>
                      </a:lnTo>
                      <a:lnTo>
                        <a:pt x="472" y="707"/>
                      </a:lnTo>
                      <a:lnTo>
                        <a:pt x="488" y="681"/>
                      </a:lnTo>
                      <a:lnTo>
                        <a:pt x="505" y="655"/>
                      </a:lnTo>
                      <a:lnTo>
                        <a:pt x="521" y="628"/>
                      </a:lnTo>
                      <a:lnTo>
                        <a:pt x="537" y="601"/>
                      </a:lnTo>
                      <a:lnTo>
                        <a:pt x="553" y="572"/>
                      </a:lnTo>
                      <a:lnTo>
                        <a:pt x="570" y="543"/>
                      </a:lnTo>
                      <a:lnTo>
                        <a:pt x="586" y="514"/>
                      </a:lnTo>
                      <a:lnTo>
                        <a:pt x="602" y="484"/>
                      </a:lnTo>
                      <a:lnTo>
                        <a:pt x="619" y="453"/>
                      </a:lnTo>
                      <a:lnTo>
                        <a:pt x="635" y="422"/>
                      </a:lnTo>
                      <a:lnTo>
                        <a:pt x="651" y="389"/>
                      </a:lnTo>
                      <a:lnTo>
                        <a:pt x="667" y="357"/>
                      </a:lnTo>
                      <a:lnTo>
                        <a:pt x="684" y="324"/>
                      </a:lnTo>
                      <a:lnTo>
                        <a:pt x="700" y="290"/>
                      </a:lnTo>
                      <a:lnTo>
                        <a:pt x="716" y="255"/>
                      </a:lnTo>
                      <a:lnTo>
                        <a:pt x="732" y="221"/>
                      </a:lnTo>
                      <a:lnTo>
                        <a:pt x="749" y="185"/>
                      </a:lnTo>
                      <a:lnTo>
                        <a:pt x="765" y="149"/>
                      </a:lnTo>
                      <a:lnTo>
                        <a:pt x="781" y="113"/>
                      </a:lnTo>
                      <a:lnTo>
                        <a:pt x="797" y="76"/>
                      </a:lnTo>
                      <a:lnTo>
                        <a:pt x="814" y="38"/>
                      </a:lnTo>
                      <a:lnTo>
                        <a:pt x="830" y="0"/>
                      </a:lnTo>
                    </a:path>
                  </a:pathLst>
                </a:custGeom>
                <a:noFill/>
                <a:ln w="31750">
                  <a:solidFill>
                    <a:srgbClr val="0000FF"/>
                  </a:solidFill>
                  <a:prstDash val="solid"/>
                  <a:round/>
                  <a:headEnd/>
                  <a:tailEnd/>
                </a:ln>
              </p:spPr>
              <p:txBody>
                <a:bodyPr/>
                <a:lstStyle/>
                <a:p>
                  <a:endParaRPr lang="en-US"/>
                </a:p>
              </p:txBody>
            </p:sp>
          </p:grpSp>
        </p:grpSp>
        <p:sp>
          <p:nvSpPr>
            <p:cNvPr id="41994" name="AutoShape 34"/>
            <p:cNvSpPr>
              <a:spLocks noChangeArrowheads="1"/>
            </p:cNvSpPr>
            <p:nvPr/>
          </p:nvSpPr>
          <p:spPr bwMode="auto">
            <a:xfrm>
              <a:off x="3504" y="2592"/>
              <a:ext cx="768" cy="528"/>
            </a:xfrm>
            <a:prstGeom prst="wedgeRoundRectCallout">
              <a:avLst>
                <a:gd name="adj1" fmla="val 58333"/>
                <a:gd name="adj2" fmla="val -53597"/>
                <a:gd name="adj3" fmla="val 16667"/>
              </a:avLst>
            </a:prstGeom>
            <a:solidFill>
              <a:schemeClr val="bg1">
                <a:lumMod val="75000"/>
              </a:schemeClr>
            </a:solidFill>
            <a:ln w="9525">
              <a:solidFill>
                <a:schemeClr val="tx1"/>
              </a:solidFill>
              <a:miter lim="800000"/>
              <a:headEnd/>
              <a:tailEnd/>
            </a:ln>
          </p:spPr>
          <p:txBody>
            <a:bodyPr/>
            <a:lstStyle/>
            <a:p>
              <a:pPr algn="ctr"/>
              <a:endParaRPr lang="th-TH"/>
            </a:p>
          </p:txBody>
        </p:sp>
        <p:grpSp>
          <p:nvGrpSpPr>
            <p:cNvPr id="41995" name="Group 35"/>
            <p:cNvGrpSpPr>
              <a:grpSpLocks/>
            </p:cNvGrpSpPr>
            <p:nvPr/>
          </p:nvGrpSpPr>
          <p:grpSpPr bwMode="auto">
            <a:xfrm>
              <a:off x="3552" y="2640"/>
              <a:ext cx="624" cy="446"/>
              <a:chOff x="4176" y="1584"/>
              <a:chExt cx="960" cy="686"/>
            </a:xfrm>
          </p:grpSpPr>
          <p:sp>
            <p:nvSpPr>
              <p:cNvPr id="41998" name="AutoShape 36"/>
              <p:cNvSpPr>
                <a:spLocks noChangeAspect="1" noChangeArrowheads="1" noTextEdit="1"/>
              </p:cNvSpPr>
              <p:nvPr/>
            </p:nvSpPr>
            <p:spPr bwMode="auto">
              <a:xfrm>
                <a:off x="4176" y="1584"/>
                <a:ext cx="960" cy="686"/>
              </a:xfrm>
              <a:prstGeom prst="rect">
                <a:avLst/>
              </a:prstGeom>
              <a:solidFill>
                <a:schemeClr val="bg1">
                  <a:lumMod val="75000"/>
                </a:schemeClr>
              </a:solidFill>
              <a:ln w="9525">
                <a:noFill/>
                <a:miter lim="800000"/>
                <a:headEnd/>
                <a:tailEnd/>
              </a:ln>
            </p:spPr>
            <p:txBody>
              <a:bodyPr/>
              <a:lstStyle/>
              <a:p>
                <a:endParaRPr lang="en-US"/>
              </a:p>
            </p:txBody>
          </p:sp>
          <p:sp>
            <p:nvSpPr>
              <p:cNvPr id="41999" name="Line 37"/>
              <p:cNvSpPr>
                <a:spLocks noChangeShapeType="1"/>
              </p:cNvSpPr>
              <p:nvPr/>
            </p:nvSpPr>
            <p:spPr bwMode="auto">
              <a:xfrm>
                <a:off x="4275" y="1927"/>
                <a:ext cx="762" cy="0"/>
              </a:xfrm>
              <a:prstGeom prst="line">
                <a:avLst/>
              </a:prstGeom>
              <a:noFill/>
              <a:ln w="3175">
                <a:solidFill>
                  <a:srgbClr val="000000"/>
                </a:solidFill>
                <a:round/>
                <a:headEnd/>
                <a:tailEnd/>
              </a:ln>
            </p:spPr>
            <p:txBody>
              <a:bodyPr/>
              <a:lstStyle/>
              <a:p>
                <a:endParaRPr lang="en-US"/>
              </a:p>
            </p:txBody>
          </p:sp>
          <p:grpSp>
            <p:nvGrpSpPr>
              <p:cNvPr id="42000" name="Group 38"/>
              <p:cNvGrpSpPr>
                <a:grpSpLocks/>
              </p:cNvGrpSpPr>
              <p:nvPr/>
            </p:nvGrpSpPr>
            <p:grpSpPr bwMode="auto">
              <a:xfrm>
                <a:off x="4275" y="1803"/>
                <a:ext cx="739" cy="238"/>
                <a:chOff x="2608" y="2655"/>
                <a:chExt cx="1552" cy="450"/>
              </a:xfrm>
            </p:grpSpPr>
            <p:sp>
              <p:nvSpPr>
                <p:cNvPr id="42001" name="Freeform 39"/>
                <p:cNvSpPr>
                  <a:spLocks/>
                </p:cNvSpPr>
                <p:nvPr/>
              </p:nvSpPr>
              <p:spPr bwMode="auto">
                <a:xfrm>
                  <a:off x="2608" y="2696"/>
                  <a:ext cx="82" cy="184"/>
                </a:xfrm>
                <a:custGeom>
                  <a:avLst/>
                  <a:gdLst>
                    <a:gd name="T0" fmla="*/ 0 w 830"/>
                    <a:gd name="T1" fmla="*/ 17 h 1965"/>
                    <a:gd name="T2" fmla="*/ 0 w 830"/>
                    <a:gd name="T3" fmla="*/ 17 h 1965"/>
                    <a:gd name="T4" fmla="*/ 0 w 830"/>
                    <a:gd name="T5" fmla="*/ 16 h 1965"/>
                    <a:gd name="T6" fmla="*/ 0 w 830"/>
                    <a:gd name="T7" fmla="*/ 16 h 1965"/>
                    <a:gd name="T8" fmla="*/ 1 w 830"/>
                    <a:gd name="T9" fmla="*/ 16 h 1965"/>
                    <a:gd name="T10" fmla="*/ 1 w 830"/>
                    <a:gd name="T11" fmla="*/ 15 h 1965"/>
                    <a:gd name="T12" fmla="*/ 1 w 830"/>
                    <a:gd name="T13" fmla="*/ 15 h 1965"/>
                    <a:gd name="T14" fmla="*/ 1 w 830"/>
                    <a:gd name="T15" fmla="*/ 15 h 1965"/>
                    <a:gd name="T16" fmla="*/ 1 w 830"/>
                    <a:gd name="T17" fmla="*/ 14 h 1965"/>
                    <a:gd name="T18" fmla="*/ 1 w 830"/>
                    <a:gd name="T19" fmla="*/ 14 h 1965"/>
                    <a:gd name="T20" fmla="*/ 2 w 830"/>
                    <a:gd name="T21" fmla="*/ 13 h 1965"/>
                    <a:gd name="T22" fmla="*/ 2 w 830"/>
                    <a:gd name="T23" fmla="*/ 13 h 1965"/>
                    <a:gd name="T24" fmla="*/ 2 w 830"/>
                    <a:gd name="T25" fmla="*/ 13 h 1965"/>
                    <a:gd name="T26" fmla="*/ 2 w 830"/>
                    <a:gd name="T27" fmla="*/ 12 h 1965"/>
                    <a:gd name="T28" fmla="*/ 2 w 830"/>
                    <a:gd name="T29" fmla="*/ 12 h 1965"/>
                    <a:gd name="T30" fmla="*/ 2 w 830"/>
                    <a:gd name="T31" fmla="*/ 11 h 1965"/>
                    <a:gd name="T32" fmla="*/ 3 w 830"/>
                    <a:gd name="T33" fmla="*/ 11 h 1965"/>
                    <a:gd name="T34" fmla="*/ 3 w 830"/>
                    <a:gd name="T35" fmla="*/ 11 h 1965"/>
                    <a:gd name="T36" fmla="*/ 3 w 830"/>
                    <a:gd name="T37" fmla="*/ 10 h 1965"/>
                    <a:gd name="T38" fmla="*/ 3 w 830"/>
                    <a:gd name="T39" fmla="*/ 10 h 1965"/>
                    <a:gd name="T40" fmla="*/ 3 w 830"/>
                    <a:gd name="T41" fmla="*/ 9 h 1965"/>
                    <a:gd name="T42" fmla="*/ 3 w 830"/>
                    <a:gd name="T43" fmla="*/ 9 h 1965"/>
                    <a:gd name="T44" fmla="*/ 3 w 830"/>
                    <a:gd name="T45" fmla="*/ 9 h 1965"/>
                    <a:gd name="T46" fmla="*/ 4 w 830"/>
                    <a:gd name="T47" fmla="*/ 8 h 1965"/>
                    <a:gd name="T48" fmla="*/ 4 w 830"/>
                    <a:gd name="T49" fmla="*/ 8 h 1965"/>
                    <a:gd name="T50" fmla="*/ 4 w 830"/>
                    <a:gd name="T51" fmla="*/ 8 h 1965"/>
                    <a:gd name="T52" fmla="*/ 4 w 830"/>
                    <a:gd name="T53" fmla="*/ 7 h 1965"/>
                    <a:gd name="T54" fmla="*/ 4 w 830"/>
                    <a:gd name="T55" fmla="*/ 7 h 1965"/>
                    <a:gd name="T56" fmla="*/ 4 w 830"/>
                    <a:gd name="T57" fmla="*/ 7 h 1965"/>
                    <a:gd name="T58" fmla="*/ 5 w 830"/>
                    <a:gd name="T59" fmla="*/ 6 h 1965"/>
                    <a:gd name="T60" fmla="*/ 5 w 830"/>
                    <a:gd name="T61" fmla="*/ 6 h 1965"/>
                    <a:gd name="T62" fmla="*/ 5 w 830"/>
                    <a:gd name="T63" fmla="*/ 6 h 1965"/>
                    <a:gd name="T64" fmla="*/ 5 w 830"/>
                    <a:gd name="T65" fmla="*/ 5 h 1965"/>
                    <a:gd name="T66" fmla="*/ 5 w 830"/>
                    <a:gd name="T67" fmla="*/ 5 h 1965"/>
                    <a:gd name="T68" fmla="*/ 5 w 830"/>
                    <a:gd name="T69" fmla="*/ 5 h 1965"/>
                    <a:gd name="T70" fmla="*/ 6 w 830"/>
                    <a:gd name="T71" fmla="*/ 4 h 1965"/>
                    <a:gd name="T72" fmla="*/ 6 w 830"/>
                    <a:gd name="T73" fmla="*/ 4 h 1965"/>
                    <a:gd name="T74" fmla="*/ 6 w 830"/>
                    <a:gd name="T75" fmla="*/ 4 h 1965"/>
                    <a:gd name="T76" fmla="*/ 6 w 830"/>
                    <a:gd name="T77" fmla="*/ 3 h 1965"/>
                    <a:gd name="T78" fmla="*/ 6 w 830"/>
                    <a:gd name="T79" fmla="*/ 3 h 1965"/>
                    <a:gd name="T80" fmla="*/ 6 w 830"/>
                    <a:gd name="T81" fmla="*/ 3 h 1965"/>
                    <a:gd name="T82" fmla="*/ 7 w 830"/>
                    <a:gd name="T83" fmla="*/ 3 h 1965"/>
                    <a:gd name="T84" fmla="*/ 7 w 830"/>
                    <a:gd name="T85" fmla="*/ 2 h 1965"/>
                    <a:gd name="T86" fmla="*/ 7 w 830"/>
                    <a:gd name="T87" fmla="*/ 2 h 1965"/>
                    <a:gd name="T88" fmla="*/ 7 w 830"/>
                    <a:gd name="T89" fmla="*/ 2 h 1965"/>
                    <a:gd name="T90" fmla="*/ 7 w 830"/>
                    <a:gd name="T91" fmla="*/ 1 h 1965"/>
                    <a:gd name="T92" fmla="*/ 7 w 830"/>
                    <a:gd name="T93" fmla="*/ 1 h 1965"/>
                    <a:gd name="T94" fmla="*/ 8 w 830"/>
                    <a:gd name="T95" fmla="*/ 1 h 1965"/>
                    <a:gd name="T96" fmla="*/ 8 w 830"/>
                    <a:gd name="T97" fmla="*/ 1 h 1965"/>
                    <a:gd name="T98" fmla="*/ 8 w 830"/>
                    <a:gd name="T99" fmla="*/ 0 h 1965"/>
                    <a:gd name="T100" fmla="*/ 8 w 830"/>
                    <a:gd name="T101" fmla="*/ 0 h 1965"/>
                    <a:gd name="T102" fmla="*/ 8 w 830"/>
                    <a:gd name="T103" fmla="*/ 0 h 196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965"/>
                    <a:gd name="T158" fmla="*/ 830 w 830"/>
                    <a:gd name="T159" fmla="*/ 1965 h 196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965">
                      <a:moveTo>
                        <a:pt x="0" y="1965"/>
                      </a:moveTo>
                      <a:lnTo>
                        <a:pt x="16" y="1920"/>
                      </a:lnTo>
                      <a:lnTo>
                        <a:pt x="33" y="1875"/>
                      </a:lnTo>
                      <a:lnTo>
                        <a:pt x="49" y="1829"/>
                      </a:lnTo>
                      <a:lnTo>
                        <a:pt x="65" y="1784"/>
                      </a:lnTo>
                      <a:lnTo>
                        <a:pt x="81" y="1739"/>
                      </a:lnTo>
                      <a:lnTo>
                        <a:pt x="98" y="1694"/>
                      </a:lnTo>
                      <a:lnTo>
                        <a:pt x="114" y="1650"/>
                      </a:lnTo>
                      <a:lnTo>
                        <a:pt x="130" y="1605"/>
                      </a:lnTo>
                      <a:lnTo>
                        <a:pt x="146" y="1560"/>
                      </a:lnTo>
                      <a:lnTo>
                        <a:pt x="163" y="1516"/>
                      </a:lnTo>
                      <a:lnTo>
                        <a:pt x="179" y="1471"/>
                      </a:lnTo>
                      <a:lnTo>
                        <a:pt x="195" y="1427"/>
                      </a:lnTo>
                      <a:lnTo>
                        <a:pt x="211" y="1383"/>
                      </a:lnTo>
                      <a:lnTo>
                        <a:pt x="228" y="1340"/>
                      </a:lnTo>
                      <a:lnTo>
                        <a:pt x="244" y="1296"/>
                      </a:lnTo>
                      <a:lnTo>
                        <a:pt x="260" y="1253"/>
                      </a:lnTo>
                      <a:lnTo>
                        <a:pt x="277" y="1210"/>
                      </a:lnTo>
                      <a:lnTo>
                        <a:pt x="293" y="1167"/>
                      </a:lnTo>
                      <a:lnTo>
                        <a:pt x="309" y="1125"/>
                      </a:lnTo>
                      <a:lnTo>
                        <a:pt x="325" y="1082"/>
                      </a:lnTo>
                      <a:lnTo>
                        <a:pt x="342" y="1041"/>
                      </a:lnTo>
                      <a:lnTo>
                        <a:pt x="358" y="999"/>
                      </a:lnTo>
                      <a:lnTo>
                        <a:pt x="374" y="958"/>
                      </a:lnTo>
                      <a:lnTo>
                        <a:pt x="390" y="917"/>
                      </a:lnTo>
                      <a:lnTo>
                        <a:pt x="407" y="877"/>
                      </a:lnTo>
                      <a:lnTo>
                        <a:pt x="423" y="837"/>
                      </a:lnTo>
                      <a:lnTo>
                        <a:pt x="439" y="797"/>
                      </a:lnTo>
                      <a:lnTo>
                        <a:pt x="455" y="758"/>
                      </a:lnTo>
                      <a:lnTo>
                        <a:pt x="472" y="719"/>
                      </a:lnTo>
                      <a:lnTo>
                        <a:pt x="488" y="680"/>
                      </a:lnTo>
                      <a:lnTo>
                        <a:pt x="504" y="643"/>
                      </a:lnTo>
                      <a:lnTo>
                        <a:pt x="521" y="605"/>
                      </a:lnTo>
                      <a:lnTo>
                        <a:pt x="537" y="568"/>
                      </a:lnTo>
                      <a:lnTo>
                        <a:pt x="553" y="532"/>
                      </a:lnTo>
                      <a:lnTo>
                        <a:pt x="569" y="496"/>
                      </a:lnTo>
                      <a:lnTo>
                        <a:pt x="586" y="460"/>
                      </a:lnTo>
                      <a:lnTo>
                        <a:pt x="602" y="425"/>
                      </a:lnTo>
                      <a:lnTo>
                        <a:pt x="618" y="391"/>
                      </a:lnTo>
                      <a:lnTo>
                        <a:pt x="634" y="357"/>
                      </a:lnTo>
                      <a:lnTo>
                        <a:pt x="651" y="324"/>
                      </a:lnTo>
                      <a:lnTo>
                        <a:pt x="667" y="291"/>
                      </a:lnTo>
                      <a:lnTo>
                        <a:pt x="683" y="259"/>
                      </a:lnTo>
                      <a:lnTo>
                        <a:pt x="699" y="228"/>
                      </a:lnTo>
                      <a:lnTo>
                        <a:pt x="716" y="197"/>
                      </a:lnTo>
                      <a:lnTo>
                        <a:pt x="732" y="167"/>
                      </a:lnTo>
                      <a:lnTo>
                        <a:pt x="748" y="137"/>
                      </a:lnTo>
                      <a:lnTo>
                        <a:pt x="765" y="109"/>
                      </a:lnTo>
                      <a:lnTo>
                        <a:pt x="781" y="80"/>
                      </a:lnTo>
                      <a:lnTo>
                        <a:pt x="797" y="53"/>
                      </a:lnTo>
                      <a:lnTo>
                        <a:pt x="813" y="26"/>
                      </a:lnTo>
                      <a:lnTo>
                        <a:pt x="830" y="0"/>
                      </a:lnTo>
                    </a:path>
                  </a:pathLst>
                </a:custGeom>
                <a:noFill/>
                <a:ln w="31750">
                  <a:solidFill>
                    <a:srgbClr val="FF0000"/>
                  </a:solidFill>
                  <a:prstDash val="solid"/>
                  <a:round/>
                  <a:headEnd/>
                  <a:tailEnd/>
                </a:ln>
              </p:spPr>
              <p:txBody>
                <a:bodyPr/>
                <a:lstStyle/>
                <a:p>
                  <a:endParaRPr lang="en-US"/>
                </a:p>
              </p:txBody>
            </p:sp>
            <p:sp>
              <p:nvSpPr>
                <p:cNvPr id="42002" name="Freeform 40"/>
                <p:cNvSpPr>
                  <a:spLocks/>
                </p:cNvSpPr>
                <p:nvPr/>
              </p:nvSpPr>
              <p:spPr bwMode="auto">
                <a:xfrm>
                  <a:off x="2690" y="2655"/>
                  <a:ext cx="82" cy="41"/>
                </a:xfrm>
                <a:custGeom>
                  <a:avLst/>
                  <a:gdLst>
                    <a:gd name="T0" fmla="*/ 0 w 829"/>
                    <a:gd name="T1" fmla="*/ 4 h 430"/>
                    <a:gd name="T2" fmla="*/ 0 w 829"/>
                    <a:gd name="T3" fmla="*/ 4 h 430"/>
                    <a:gd name="T4" fmla="*/ 0 w 829"/>
                    <a:gd name="T5" fmla="*/ 3 h 430"/>
                    <a:gd name="T6" fmla="*/ 0 w 829"/>
                    <a:gd name="T7" fmla="*/ 3 h 430"/>
                    <a:gd name="T8" fmla="*/ 1 w 829"/>
                    <a:gd name="T9" fmla="*/ 3 h 430"/>
                    <a:gd name="T10" fmla="*/ 1 w 829"/>
                    <a:gd name="T11" fmla="*/ 3 h 430"/>
                    <a:gd name="T12" fmla="*/ 1 w 829"/>
                    <a:gd name="T13" fmla="*/ 3 h 430"/>
                    <a:gd name="T14" fmla="*/ 1 w 829"/>
                    <a:gd name="T15" fmla="*/ 2 h 430"/>
                    <a:gd name="T16" fmla="*/ 1 w 829"/>
                    <a:gd name="T17" fmla="*/ 2 h 430"/>
                    <a:gd name="T18" fmla="*/ 1 w 829"/>
                    <a:gd name="T19" fmla="*/ 2 h 430"/>
                    <a:gd name="T20" fmla="*/ 2 w 829"/>
                    <a:gd name="T21" fmla="*/ 2 h 430"/>
                    <a:gd name="T22" fmla="*/ 2 w 829"/>
                    <a:gd name="T23" fmla="*/ 2 h 430"/>
                    <a:gd name="T24" fmla="*/ 2 w 829"/>
                    <a:gd name="T25" fmla="*/ 2 h 430"/>
                    <a:gd name="T26" fmla="*/ 2 w 829"/>
                    <a:gd name="T27" fmla="*/ 1 h 430"/>
                    <a:gd name="T28" fmla="*/ 2 w 829"/>
                    <a:gd name="T29" fmla="*/ 1 h 430"/>
                    <a:gd name="T30" fmla="*/ 2 w 829"/>
                    <a:gd name="T31" fmla="*/ 1 h 430"/>
                    <a:gd name="T32" fmla="*/ 3 w 829"/>
                    <a:gd name="T33" fmla="*/ 1 h 430"/>
                    <a:gd name="T34" fmla="*/ 3 w 829"/>
                    <a:gd name="T35" fmla="*/ 1 h 430"/>
                    <a:gd name="T36" fmla="*/ 3 w 829"/>
                    <a:gd name="T37" fmla="*/ 1 h 430"/>
                    <a:gd name="T38" fmla="*/ 3 w 829"/>
                    <a:gd name="T39" fmla="*/ 1 h 430"/>
                    <a:gd name="T40" fmla="*/ 3 w 829"/>
                    <a:gd name="T41" fmla="*/ 1 h 430"/>
                    <a:gd name="T42" fmla="*/ 3 w 829"/>
                    <a:gd name="T43" fmla="*/ 0 h 430"/>
                    <a:gd name="T44" fmla="*/ 3 w 829"/>
                    <a:gd name="T45" fmla="*/ 0 h 430"/>
                    <a:gd name="T46" fmla="*/ 4 w 829"/>
                    <a:gd name="T47" fmla="*/ 0 h 430"/>
                    <a:gd name="T48" fmla="*/ 4 w 829"/>
                    <a:gd name="T49" fmla="*/ 0 h 430"/>
                    <a:gd name="T50" fmla="*/ 4 w 829"/>
                    <a:gd name="T51" fmla="*/ 0 h 430"/>
                    <a:gd name="T52" fmla="*/ 4 w 829"/>
                    <a:gd name="T53" fmla="*/ 0 h 430"/>
                    <a:gd name="T54" fmla="*/ 4 w 829"/>
                    <a:gd name="T55" fmla="*/ 0 h 430"/>
                    <a:gd name="T56" fmla="*/ 4 w 829"/>
                    <a:gd name="T57" fmla="*/ 0 h 430"/>
                    <a:gd name="T58" fmla="*/ 5 w 829"/>
                    <a:gd name="T59" fmla="*/ 0 h 430"/>
                    <a:gd name="T60" fmla="*/ 5 w 829"/>
                    <a:gd name="T61" fmla="*/ 0 h 430"/>
                    <a:gd name="T62" fmla="*/ 5 w 829"/>
                    <a:gd name="T63" fmla="*/ 0 h 430"/>
                    <a:gd name="T64" fmla="*/ 5 w 829"/>
                    <a:gd name="T65" fmla="*/ 0 h 430"/>
                    <a:gd name="T66" fmla="*/ 5 w 829"/>
                    <a:gd name="T67" fmla="*/ 0 h 430"/>
                    <a:gd name="T68" fmla="*/ 5 w 829"/>
                    <a:gd name="T69" fmla="*/ 0 h 430"/>
                    <a:gd name="T70" fmla="*/ 6 w 829"/>
                    <a:gd name="T71" fmla="*/ 0 h 430"/>
                    <a:gd name="T72" fmla="*/ 6 w 829"/>
                    <a:gd name="T73" fmla="*/ 0 h 430"/>
                    <a:gd name="T74" fmla="*/ 6 w 829"/>
                    <a:gd name="T75" fmla="*/ 0 h 430"/>
                    <a:gd name="T76" fmla="*/ 6 w 829"/>
                    <a:gd name="T77" fmla="*/ 0 h 430"/>
                    <a:gd name="T78" fmla="*/ 6 w 829"/>
                    <a:gd name="T79" fmla="*/ 0 h 430"/>
                    <a:gd name="T80" fmla="*/ 6 w 829"/>
                    <a:gd name="T81" fmla="*/ 0 h 430"/>
                    <a:gd name="T82" fmla="*/ 7 w 829"/>
                    <a:gd name="T83" fmla="*/ 0 h 430"/>
                    <a:gd name="T84" fmla="*/ 7 w 829"/>
                    <a:gd name="T85" fmla="*/ 0 h 430"/>
                    <a:gd name="T86" fmla="*/ 7 w 829"/>
                    <a:gd name="T87" fmla="*/ 0 h 430"/>
                    <a:gd name="T88" fmla="*/ 7 w 829"/>
                    <a:gd name="T89" fmla="*/ 1 h 430"/>
                    <a:gd name="T90" fmla="*/ 7 w 829"/>
                    <a:gd name="T91" fmla="*/ 1 h 430"/>
                    <a:gd name="T92" fmla="*/ 7 w 829"/>
                    <a:gd name="T93" fmla="*/ 1 h 430"/>
                    <a:gd name="T94" fmla="*/ 8 w 829"/>
                    <a:gd name="T95" fmla="*/ 1 h 430"/>
                    <a:gd name="T96" fmla="*/ 8 w 829"/>
                    <a:gd name="T97" fmla="*/ 1 h 430"/>
                    <a:gd name="T98" fmla="*/ 8 w 829"/>
                    <a:gd name="T99" fmla="*/ 1 h 430"/>
                    <a:gd name="T100" fmla="*/ 8 w 829"/>
                    <a:gd name="T101" fmla="*/ 1 h 430"/>
                    <a:gd name="T102" fmla="*/ 8 w 829"/>
                    <a:gd name="T103" fmla="*/ 1 h 4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430"/>
                    <a:gd name="T158" fmla="*/ 829 w 829"/>
                    <a:gd name="T159" fmla="*/ 430 h 43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430">
                      <a:moveTo>
                        <a:pt x="0" y="430"/>
                      </a:moveTo>
                      <a:lnTo>
                        <a:pt x="16" y="404"/>
                      </a:lnTo>
                      <a:lnTo>
                        <a:pt x="32" y="379"/>
                      </a:lnTo>
                      <a:lnTo>
                        <a:pt x="48" y="355"/>
                      </a:lnTo>
                      <a:lnTo>
                        <a:pt x="65" y="332"/>
                      </a:lnTo>
                      <a:lnTo>
                        <a:pt x="81" y="309"/>
                      </a:lnTo>
                      <a:lnTo>
                        <a:pt x="97" y="288"/>
                      </a:lnTo>
                      <a:lnTo>
                        <a:pt x="113" y="267"/>
                      </a:lnTo>
                      <a:lnTo>
                        <a:pt x="130" y="246"/>
                      </a:lnTo>
                      <a:lnTo>
                        <a:pt x="146" y="227"/>
                      </a:lnTo>
                      <a:lnTo>
                        <a:pt x="162" y="208"/>
                      </a:lnTo>
                      <a:lnTo>
                        <a:pt x="179" y="190"/>
                      </a:lnTo>
                      <a:lnTo>
                        <a:pt x="195" y="173"/>
                      </a:lnTo>
                      <a:lnTo>
                        <a:pt x="211" y="156"/>
                      </a:lnTo>
                      <a:lnTo>
                        <a:pt x="227" y="140"/>
                      </a:lnTo>
                      <a:lnTo>
                        <a:pt x="244" y="126"/>
                      </a:lnTo>
                      <a:lnTo>
                        <a:pt x="260" y="112"/>
                      </a:lnTo>
                      <a:lnTo>
                        <a:pt x="276" y="98"/>
                      </a:lnTo>
                      <a:lnTo>
                        <a:pt x="292" y="86"/>
                      </a:lnTo>
                      <a:lnTo>
                        <a:pt x="309" y="74"/>
                      </a:lnTo>
                      <a:lnTo>
                        <a:pt x="325" y="63"/>
                      </a:lnTo>
                      <a:lnTo>
                        <a:pt x="341" y="54"/>
                      </a:lnTo>
                      <a:lnTo>
                        <a:pt x="357" y="44"/>
                      </a:lnTo>
                      <a:lnTo>
                        <a:pt x="374" y="36"/>
                      </a:lnTo>
                      <a:lnTo>
                        <a:pt x="390" y="29"/>
                      </a:lnTo>
                      <a:lnTo>
                        <a:pt x="406" y="22"/>
                      </a:lnTo>
                      <a:lnTo>
                        <a:pt x="423" y="16"/>
                      </a:lnTo>
                      <a:lnTo>
                        <a:pt x="439" y="12"/>
                      </a:lnTo>
                      <a:lnTo>
                        <a:pt x="455" y="7"/>
                      </a:lnTo>
                      <a:lnTo>
                        <a:pt x="471" y="4"/>
                      </a:lnTo>
                      <a:lnTo>
                        <a:pt x="488" y="2"/>
                      </a:lnTo>
                      <a:lnTo>
                        <a:pt x="504" y="0"/>
                      </a:lnTo>
                      <a:lnTo>
                        <a:pt x="520" y="0"/>
                      </a:lnTo>
                      <a:lnTo>
                        <a:pt x="536" y="0"/>
                      </a:lnTo>
                      <a:lnTo>
                        <a:pt x="553" y="1"/>
                      </a:lnTo>
                      <a:lnTo>
                        <a:pt x="569" y="3"/>
                      </a:lnTo>
                      <a:lnTo>
                        <a:pt x="585" y="6"/>
                      </a:lnTo>
                      <a:lnTo>
                        <a:pt x="601" y="9"/>
                      </a:lnTo>
                      <a:lnTo>
                        <a:pt x="618" y="14"/>
                      </a:lnTo>
                      <a:lnTo>
                        <a:pt x="634" y="19"/>
                      </a:lnTo>
                      <a:lnTo>
                        <a:pt x="650" y="25"/>
                      </a:lnTo>
                      <a:lnTo>
                        <a:pt x="666" y="32"/>
                      </a:lnTo>
                      <a:lnTo>
                        <a:pt x="683" y="40"/>
                      </a:lnTo>
                      <a:lnTo>
                        <a:pt x="699" y="49"/>
                      </a:lnTo>
                      <a:lnTo>
                        <a:pt x="715" y="58"/>
                      </a:lnTo>
                      <a:lnTo>
                        <a:pt x="732" y="69"/>
                      </a:lnTo>
                      <a:lnTo>
                        <a:pt x="748" y="80"/>
                      </a:lnTo>
                      <a:lnTo>
                        <a:pt x="764" y="92"/>
                      </a:lnTo>
                      <a:lnTo>
                        <a:pt x="780" y="105"/>
                      </a:lnTo>
                      <a:lnTo>
                        <a:pt x="797" y="118"/>
                      </a:lnTo>
                      <a:lnTo>
                        <a:pt x="813" y="133"/>
                      </a:lnTo>
                      <a:lnTo>
                        <a:pt x="829" y="148"/>
                      </a:lnTo>
                    </a:path>
                  </a:pathLst>
                </a:custGeom>
                <a:noFill/>
                <a:ln w="31750">
                  <a:solidFill>
                    <a:srgbClr val="FF0000"/>
                  </a:solidFill>
                  <a:prstDash val="solid"/>
                  <a:round/>
                  <a:headEnd/>
                  <a:tailEnd/>
                </a:ln>
              </p:spPr>
              <p:txBody>
                <a:bodyPr/>
                <a:lstStyle/>
                <a:p>
                  <a:endParaRPr lang="en-US"/>
                </a:p>
              </p:txBody>
            </p:sp>
            <p:sp>
              <p:nvSpPr>
                <p:cNvPr id="42003" name="Freeform 41"/>
                <p:cNvSpPr>
                  <a:spLocks/>
                </p:cNvSpPr>
                <p:nvPr/>
              </p:nvSpPr>
              <p:spPr bwMode="auto">
                <a:xfrm>
                  <a:off x="2772" y="2669"/>
                  <a:ext cx="81" cy="154"/>
                </a:xfrm>
                <a:custGeom>
                  <a:avLst/>
                  <a:gdLst>
                    <a:gd name="T0" fmla="*/ 0 w 830"/>
                    <a:gd name="T1" fmla="*/ 0 h 1643"/>
                    <a:gd name="T2" fmla="*/ 0 w 830"/>
                    <a:gd name="T3" fmla="*/ 0 h 1643"/>
                    <a:gd name="T4" fmla="*/ 0 w 830"/>
                    <a:gd name="T5" fmla="*/ 0 h 1643"/>
                    <a:gd name="T6" fmla="*/ 0 w 830"/>
                    <a:gd name="T7" fmla="*/ 0 h 1643"/>
                    <a:gd name="T8" fmla="*/ 1 w 830"/>
                    <a:gd name="T9" fmla="*/ 1 h 1643"/>
                    <a:gd name="T10" fmla="*/ 1 w 830"/>
                    <a:gd name="T11" fmla="*/ 1 h 1643"/>
                    <a:gd name="T12" fmla="*/ 1 w 830"/>
                    <a:gd name="T13" fmla="*/ 1 h 1643"/>
                    <a:gd name="T14" fmla="*/ 1 w 830"/>
                    <a:gd name="T15" fmla="*/ 1 h 1643"/>
                    <a:gd name="T16" fmla="*/ 1 w 830"/>
                    <a:gd name="T17" fmla="*/ 1 h 1643"/>
                    <a:gd name="T18" fmla="*/ 1 w 830"/>
                    <a:gd name="T19" fmla="*/ 1 h 1643"/>
                    <a:gd name="T20" fmla="*/ 2 w 830"/>
                    <a:gd name="T21" fmla="*/ 2 h 1643"/>
                    <a:gd name="T22" fmla="*/ 2 w 830"/>
                    <a:gd name="T23" fmla="*/ 2 h 1643"/>
                    <a:gd name="T24" fmla="*/ 2 w 830"/>
                    <a:gd name="T25" fmla="*/ 2 h 1643"/>
                    <a:gd name="T26" fmla="*/ 2 w 830"/>
                    <a:gd name="T27" fmla="*/ 2 h 1643"/>
                    <a:gd name="T28" fmla="*/ 2 w 830"/>
                    <a:gd name="T29" fmla="*/ 3 h 1643"/>
                    <a:gd name="T30" fmla="*/ 2 w 830"/>
                    <a:gd name="T31" fmla="*/ 3 h 1643"/>
                    <a:gd name="T32" fmla="*/ 2 w 830"/>
                    <a:gd name="T33" fmla="*/ 3 h 1643"/>
                    <a:gd name="T34" fmla="*/ 3 w 830"/>
                    <a:gd name="T35" fmla="*/ 3 h 1643"/>
                    <a:gd name="T36" fmla="*/ 3 w 830"/>
                    <a:gd name="T37" fmla="*/ 4 h 1643"/>
                    <a:gd name="T38" fmla="*/ 3 w 830"/>
                    <a:gd name="T39" fmla="*/ 4 h 1643"/>
                    <a:gd name="T40" fmla="*/ 3 w 830"/>
                    <a:gd name="T41" fmla="*/ 4 h 1643"/>
                    <a:gd name="T42" fmla="*/ 3 w 830"/>
                    <a:gd name="T43" fmla="*/ 4 h 1643"/>
                    <a:gd name="T44" fmla="*/ 3 w 830"/>
                    <a:gd name="T45" fmla="*/ 5 h 1643"/>
                    <a:gd name="T46" fmla="*/ 4 w 830"/>
                    <a:gd name="T47" fmla="*/ 5 h 1643"/>
                    <a:gd name="T48" fmla="*/ 4 w 830"/>
                    <a:gd name="T49" fmla="*/ 5 h 1643"/>
                    <a:gd name="T50" fmla="*/ 4 w 830"/>
                    <a:gd name="T51" fmla="*/ 5 h 1643"/>
                    <a:gd name="T52" fmla="*/ 4 w 830"/>
                    <a:gd name="T53" fmla="*/ 6 h 1643"/>
                    <a:gd name="T54" fmla="*/ 4 w 830"/>
                    <a:gd name="T55" fmla="*/ 6 h 1643"/>
                    <a:gd name="T56" fmla="*/ 4 w 830"/>
                    <a:gd name="T57" fmla="*/ 6 h 1643"/>
                    <a:gd name="T58" fmla="*/ 4 w 830"/>
                    <a:gd name="T59" fmla="*/ 7 h 1643"/>
                    <a:gd name="T60" fmla="*/ 5 w 830"/>
                    <a:gd name="T61" fmla="*/ 7 h 1643"/>
                    <a:gd name="T62" fmla="*/ 5 w 830"/>
                    <a:gd name="T63" fmla="*/ 7 h 1643"/>
                    <a:gd name="T64" fmla="*/ 5 w 830"/>
                    <a:gd name="T65" fmla="*/ 8 h 1643"/>
                    <a:gd name="T66" fmla="*/ 5 w 830"/>
                    <a:gd name="T67" fmla="*/ 8 h 1643"/>
                    <a:gd name="T68" fmla="*/ 5 w 830"/>
                    <a:gd name="T69" fmla="*/ 8 h 1643"/>
                    <a:gd name="T70" fmla="*/ 5 w 830"/>
                    <a:gd name="T71" fmla="*/ 9 h 1643"/>
                    <a:gd name="T72" fmla="*/ 6 w 830"/>
                    <a:gd name="T73" fmla="*/ 9 h 1643"/>
                    <a:gd name="T74" fmla="*/ 6 w 830"/>
                    <a:gd name="T75" fmla="*/ 9 h 1643"/>
                    <a:gd name="T76" fmla="*/ 6 w 830"/>
                    <a:gd name="T77" fmla="*/ 10 h 1643"/>
                    <a:gd name="T78" fmla="*/ 6 w 830"/>
                    <a:gd name="T79" fmla="*/ 10 h 1643"/>
                    <a:gd name="T80" fmla="*/ 6 w 830"/>
                    <a:gd name="T81" fmla="*/ 10 h 1643"/>
                    <a:gd name="T82" fmla="*/ 6 w 830"/>
                    <a:gd name="T83" fmla="*/ 11 h 1643"/>
                    <a:gd name="T84" fmla="*/ 7 w 830"/>
                    <a:gd name="T85" fmla="*/ 11 h 1643"/>
                    <a:gd name="T86" fmla="*/ 7 w 830"/>
                    <a:gd name="T87" fmla="*/ 11 h 1643"/>
                    <a:gd name="T88" fmla="*/ 7 w 830"/>
                    <a:gd name="T89" fmla="*/ 12 h 1643"/>
                    <a:gd name="T90" fmla="*/ 7 w 830"/>
                    <a:gd name="T91" fmla="*/ 12 h 1643"/>
                    <a:gd name="T92" fmla="*/ 7 w 830"/>
                    <a:gd name="T93" fmla="*/ 13 h 1643"/>
                    <a:gd name="T94" fmla="*/ 7 w 830"/>
                    <a:gd name="T95" fmla="*/ 13 h 1643"/>
                    <a:gd name="T96" fmla="*/ 7 w 830"/>
                    <a:gd name="T97" fmla="*/ 13 h 1643"/>
                    <a:gd name="T98" fmla="*/ 8 w 830"/>
                    <a:gd name="T99" fmla="*/ 14 h 1643"/>
                    <a:gd name="T100" fmla="*/ 8 w 830"/>
                    <a:gd name="T101" fmla="*/ 14 h 1643"/>
                    <a:gd name="T102" fmla="*/ 8 w 830"/>
                    <a:gd name="T103" fmla="*/ 14 h 16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643"/>
                    <a:gd name="T158" fmla="*/ 830 w 830"/>
                    <a:gd name="T159" fmla="*/ 1643 h 16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643">
                      <a:moveTo>
                        <a:pt x="0" y="0"/>
                      </a:moveTo>
                      <a:lnTo>
                        <a:pt x="16" y="16"/>
                      </a:lnTo>
                      <a:lnTo>
                        <a:pt x="33" y="33"/>
                      </a:lnTo>
                      <a:lnTo>
                        <a:pt x="49" y="51"/>
                      </a:lnTo>
                      <a:lnTo>
                        <a:pt x="65" y="69"/>
                      </a:lnTo>
                      <a:lnTo>
                        <a:pt x="81" y="88"/>
                      </a:lnTo>
                      <a:lnTo>
                        <a:pt x="98" y="108"/>
                      </a:lnTo>
                      <a:lnTo>
                        <a:pt x="114" y="129"/>
                      </a:lnTo>
                      <a:lnTo>
                        <a:pt x="130" y="150"/>
                      </a:lnTo>
                      <a:lnTo>
                        <a:pt x="147" y="173"/>
                      </a:lnTo>
                      <a:lnTo>
                        <a:pt x="163" y="196"/>
                      </a:lnTo>
                      <a:lnTo>
                        <a:pt x="179" y="219"/>
                      </a:lnTo>
                      <a:lnTo>
                        <a:pt x="195" y="244"/>
                      </a:lnTo>
                      <a:lnTo>
                        <a:pt x="212" y="269"/>
                      </a:lnTo>
                      <a:lnTo>
                        <a:pt x="228" y="295"/>
                      </a:lnTo>
                      <a:lnTo>
                        <a:pt x="244" y="321"/>
                      </a:lnTo>
                      <a:lnTo>
                        <a:pt x="260" y="348"/>
                      </a:lnTo>
                      <a:lnTo>
                        <a:pt x="277" y="376"/>
                      </a:lnTo>
                      <a:lnTo>
                        <a:pt x="293" y="405"/>
                      </a:lnTo>
                      <a:lnTo>
                        <a:pt x="309" y="434"/>
                      </a:lnTo>
                      <a:lnTo>
                        <a:pt x="325" y="464"/>
                      </a:lnTo>
                      <a:lnTo>
                        <a:pt x="342" y="495"/>
                      </a:lnTo>
                      <a:lnTo>
                        <a:pt x="358" y="526"/>
                      </a:lnTo>
                      <a:lnTo>
                        <a:pt x="374" y="557"/>
                      </a:lnTo>
                      <a:lnTo>
                        <a:pt x="391" y="590"/>
                      </a:lnTo>
                      <a:lnTo>
                        <a:pt x="407" y="623"/>
                      </a:lnTo>
                      <a:lnTo>
                        <a:pt x="423" y="656"/>
                      </a:lnTo>
                      <a:lnTo>
                        <a:pt x="439" y="690"/>
                      </a:lnTo>
                      <a:lnTo>
                        <a:pt x="456" y="725"/>
                      </a:lnTo>
                      <a:lnTo>
                        <a:pt x="472" y="760"/>
                      </a:lnTo>
                      <a:lnTo>
                        <a:pt x="488" y="796"/>
                      </a:lnTo>
                      <a:lnTo>
                        <a:pt x="504" y="832"/>
                      </a:lnTo>
                      <a:lnTo>
                        <a:pt x="521" y="869"/>
                      </a:lnTo>
                      <a:lnTo>
                        <a:pt x="537" y="906"/>
                      </a:lnTo>
                      <a:lnTo>
                        <a:pt x="553" y="943"/>
                      </a:lnTo>
                      <a:lnTo>
                        <a:pt x="569" y="982"/>
                      </a:lnTo>
                      <a:lnTo>
                        <a:pt x="586" y="1020"/>
                      </a:lnTo>
                      <a:lnTo>
                        <a:pt x="602" y="1059"/>
                      </a:lnTo>
                      <a:lnTo>
                        <a:pt x="618" y="1099"/>
                      </a:lnTo>
                      <a:lnTo>
                        <a:pt x="635" y="1139"/>
                      </a:lnTo>
                      <a:lnTo>
                        <a:pt x="651" y="1179"/>
                      </a:lnTo>
                      <a:lnTo>
                        <a:pt x="667" y="1219"/>
                      </a:lnTo>
                      <a:lnTo>
                        <a:pt x="683" y="1260"/>
                      </a:lnTo>
                      <a:lnTo>
                        <a:pt x="700" y="1302"/>
                      </a:lnTo>
                      <a:lnTo>
                        <a:pt x="716" y="1343"/>
                      </a:lnTo>
                      <a:lnTo>
                        <a:pt x="732" y="1385"/>
                      </a:lnTo>
                      <a:lnTo>
                        <a:pt x="748" y="1428"/>
                      </a:lnTo>
                      <a:lnTo>
                        <a:pt x="765" y="1470"/>
                      </a:lnTo>
                      <a:lnTo>
                        <a:pt x="781" y="1513"/>
                      </a:lnTo>
                      <a:lnTo>
                        <a:pt x="797" y="1556"/>
                      </a:lnTo>
                      <a:lnTo>
                        <a:pt x="813" y="1600"/>
                      </a:lnTo>
                      <a:lnTo>
                        <a:pt x="830" y="1643"/>
                      </a:lnTo>
                    </a:path>
                  </a:pathLst>
                </a:custGeom>
                <a:noFill/>
                <a:ln w="31750">
                  <a:solidFill>
                    <a:srgbClr val="FF0000"/>
                  </a:solidFill>
                  <a:prstDash val="solid"/>
                  <a:round/>
                  <a:headEnd/>
                  <a:tailEnd/>
                </a:ln>
              </p:spPr>
              <p:txBody>
                <a:bodyPr/>
                <a:lstStyle/>
                <a:p>
                  <a:endParaRPr lang="en-US"/>
                </a:p>
              </p:txBody>
            </p:sp>
            <p:sp>
              <p:nvSpPr>
                <p:cNvPr id="42004" name="Freeform 42"/>
                <p:cNvSpPr>
                  <a:spLocks/>
                </p:cNvSpPr>
                <p:nvPr/>
              </p:nvSpPr>
              <p:spPr bwMode="auto">
                <a:xfrm>
                  <a:off x="2853" y="2823"/>
                  <a:ext cx="82" cy="203"/>
                </a:xfrm>
                <a:custGeom>
                  <a:avLst/>
                  <a:gdLst>
                    <a:gd name="T0" fmla="*/ 0 w 829"/>
                    <a:gd name="T1" fmla="*/ 0 h 2161"/>
                    <a:gd name="T2" fmla="*/ 0 w 829"/>
                    <a:gd name="T3" fmla="*/ 0 h 2161"/>
                    <a:gd name="T4" fmla="*/ 0 w 829"/>
                    <a:gd name="T5" fmla="*/ 1 h 2161"/>
                    <a:gd name="T6" fmla="*/ 0 w 829"/>
                    <a:gd name="T7" fmla="*/ 1 h 2161"/>
                    <a:gd name="T8" fmla="*/ 1 w 829"/>
                    <a:gd name="T9" fmla="*/ 2 h 2161"/>
                    <a:gd name="T10" fmla="*/ 1 w 829"/>
                    <a:gd name="T11" fmla="*/ 2 h 2161"/>
                    <a:gd name="T12" fmla="*/ 1 w 829"/>
                    <a:gd name="T13" fmla="*/ 2 h 2161"/>
                    <a:gd name="T14" fmla="*/ 1 w 829"/>
                    <a:gd name="T15" fmla="*/ 3 h 2161"/>
                    <a:gd name="T16" fmla="*/ 1 w 829"/>
                    <a:gd name="T17" fmla="*/ 3 h 2161"/>
                    <a:gd name="T18" fmla="*/ 1 w 829"/>
                    <a:gd name="T19" fmla="*/ 4 h 2161"/>
                    <a:gd name="T20" fmla="*/ 2 w 829"/>
                    <a:gd name="T21" fmla="*/ 4 h 2161"/>
                    <a:gd name="T22" fmla="*/ 2 w 829"/>
                    <a:gd name="T23" fmla="*/ 4 h 2161"/>
                    <a:gd name="T24" fmla="*/ 2 w 829"/>
                    <a:gd name="T25" fmla="*/ 5 h 2161"/>
                    <a:gd name="T26" fmla="*/ 2 w 829"/>
                    <a:gd name="T27" fmla="*/ 5 h 2161"/>
                    <a:gd name="T28" fmla="*/ 2 w 829"/>
                    <a:gd name="T29" fmla="*/ 6 h 2161"/>
                    <a:gd name="T30" fmla="*/ 2 w 829"/>
                    <a:gd name="T31" fmla="*/ 6 h 2161"/>
                    <a:gd name="T32" fmla="*/ 3 w 829"/>
                    <a:gd name="T33" fmla="*/ 6 h 2161"/>
                    <a:gd name="T34" fmla="*/ 3 w 829"/>
                    <a:gd name="T35" fmla="*/ 7 h 2161"/>
                    <a:gd name="T36" fmla="*/ 3 w 829"/>
                    <a:gd name="T37" fmla="*/ 7 h 2161"/>
                    <a:gd name="T38" fmla="*/ 3 w 829"/>
                    <a:gd name="T39" fmla="*/ 8 h 2161"/>
                    <a:gd name="T40" fmla="*/ 3 w 829"/>
                    <a:gd name="T41" fmla="*/ 8 h 2161"/>
                    <a:gd name="T42" fmla="*/ 3 w 829"/>
                    <a:gd name="T43" fmla="*/ 8 h 2161"/>
                    <a:gd name="T44" fmla="*/ 3 w 829"/>
                    <a:gd name="T45" fmla="*/ 9 h 2161"/>
                    <a:gd name="T46" fmla="*/ 4 w 829"/>
                    <a:gd name="T47" fmla="*/ 9 h 2161"/>
                    <a:gd name="T48" fmla="*/ 4 w 829"/>
                    <a:gd name="T49" fmla="*/ 9 h 2161"/>
                    <a:gd name="T50" fmla="*/ 4 w 829"/>
                    <a:gd name="T51" fmla="*/ 10 h 2161"/>
                    <a:gd name="T52" fmla="*/ 4 w 829"/>
                    <a:gd name="T53" fmla="*/ 10 h 2161"/>
                    <a:gd name="T54" fmla="*/ 4 w 829"/>
                    <a:gd name="T55" fmla="*/ 11 h 2161"/>
                    <a:gd name="T56" fmla="*/ 4 w 829"/>
                    <a:gd name="T57" fmla="*/ 11 h 2161"/>
                    <a:gd name="T58" fmla="*/ 5 w 829"/>
                    <a:gd name="T59" fmla="*/ 11 h 2161"/>
                    <a:gd name="T60" fmla="*/ 5 w 829"/>
                    <a:gd name="T61" fmla="*/ 12 h 2161"/>
                    <a:gd name="T62" fmla="*/ 5 w 829"/>
                    <a:gd name="T63" fmla="*/ 12 h 2161"/>
                    <a:gd name="T64" fmla="*/ 5 w 829"/>
                    <a:gd name="T65" fmla="*/ 13 h 2161"/>
                    <a:gd name="T66" fmla="*/ 5 w 829"/>
                    <a:gd name="T67" fmla="*/ 13 h 2161"/>
                    <a:gd name="T68" fmla="*/ 5 w 829"/>
                    <a:gd name="T69" fmla="*/ 13 h 2161"/>
                    <a:gd name="T70" fmla="*/ 6 w 829"/>
                    <a:gd name="T71" fmla="*/ 14 h 2161"/>
                    <a:gd name="T72" fmla="*/ 6 w 829"/>
                    <a:gd name="T73" fmla="*/ 14 h 2161"/>
                    <a:gd name="T74" fmla="*/ 6 w 829"/>
                    <a:gd name="T75" fmla="*/ 14 h 2161"/>
                    <a:gd name="T76" fmla="*/ 6 w 829"/>
                    <a:gd name="T77" fmla="*/ 15 h 2161"/>
                    <a:gd name="T78" fmla="*/ 6 w 829"/>
                    <a:gd name="T79" fmla="*/ 15 h 2161"/>
                    <a:gd name="T80" fmla="*/ 6 w 829"/>
                    <a:gd name="T81" fmla="*/ 15 h 2161"/>
                    <a:gd name="T82" fmla="*/ 7 w 829"/>
                    <a:gd name="T83" fmla="*/ 16 h 2161"/>
                    <a:gd name="T84" fmla="*/ 7 w 829"/>
                    <a:gd name="T85" fmla="*/ 16 h 2161"/>
                    <a:gd name="T86" fmla="*/ 7 w 829"/>
                    <a:gd name="T87" fmla="*/ 17 h 2161"/>
                    <a:gd name="T88" fmla="*/ 7 w 829"/>
                    <a:gd name="T89" fmla="*/ 17 h 2161"/>
                    <a:gd name="T90" fmla="*/ 7 w 829"/>
                    <a:gd name="T91" fmla="*/ 17 h 2161"/>
                    <a:gd name="T92" fmla="*/ 7 w 829"/>
                    <a:gd name="T93" fmla="*/ 17 h 2161"/>
                    <a:gd name="T94" fmla="*/ 8 w 829"/>
                    <a:gd name="T95" fmla="*/ 18 h 2161"/>
                    <a:gd name="T96" fmla="*/ 8 w 829"/>
                    <a:gd name="T97" fmla="*/ 18 h 2161"/>
                    <a:gd name="T98" fmla="*/ 8 w 829"/>
                    <a:gd name="T99" fmla="*/ 18 h 2161"/>
                    <a:gd name="T100" fmla="*/ 8 w 829"/>
                    <a:gd name="T101" fmla="*/ 19 h 2161"/>
                    <a:gd name="T102" fmla="*/ 8 w 829"/>
                    <a:gd name="T103" fmla="*/ 19 h 21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2161"/>
                    <a:gd name="T158" fmla="*/ 829 w 829"/>
                    <a:gd name="T159" fmla="*/ 2161 h 21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2161">
                      <a:moveTo>
                        <a:pt x="0" y="0"/>
                      </a:moveTo>
                      <a:lnTo>
                        <a:pt x="16" y="44"/>
                      </a:lnTo>
                      <a:lnTo>
                        <a:pt x="32" y="88"/>
                      </a:lnTo>
                      <a:lnTo>
                        <a:pt x="49" y="133"/>
                      </a:lnTo>
                      <a:lnTo>
                        <a:pt x="65" y="177"/>
                      </a:lnTo>
                      <a:lnTo>
                        <a:pt x="81" y="222"/>
                      </a:lnTo>
                      <a:lnTo>
                        <a:pt x="97" y="266"/>
                      </a:lnTo>
                      <a:lnTo>
                        <a:pt x="114" y="311"/>
                      </a:lnTo>
                      <a:lnTo>
                        <a:pt x="130" y="356"/>
                      </a:lnTo>
                      <a:lnTo>
                        <a:pt x="146" y="401"/>
                      </a:lnTo>
                      <a:lnTo>
                        <a:pt x="162" y="446"/>
                      </a:lnTo>
                      <a:lnTo>
                        <a:pt x="179" y="491"/>
                      </a:lnTo>
                      <a:lnTo>
                        <a:pt x="195" y="536"/>
                      </a:lnTo>
                      <a:lnTo>
                        <a:pt x="211" y="581"/>
                      </a:lnTo>
                      <a:lnTo>
                        <a:pt x="227" y="627"/>
                      </a:lnTo>
                      <a:lnTo>
                        <a:pt x="244" y="672"/>
                      </a:lnTo>
                      <a:lnTo>
                        <a:pt x="260" y="717"/>
                      </a:lnTo>
                      <a:lnTo>
                        <a:pt x="276" y="762"/>
                      </a:lnTo>
                      <a:lnTo>
                        <a:pt x="293" y="807"/>
                      </a:lnTo>
                      <a:lnTo>
                        <a:pt x="309" y="852"/>
                      </a:lnTo>
                      <a:lnTo>
                        <a:pt x="325" y="897"/>
                      </a:lnTo>
                      <a:lnTo>
                        <a:pt x="341" y="942"/>
                      </a:lnTo>
                      <a:lnTo>
                        <a:pt x="358" y="987"/>
                      </a:lnTo>
                      <a:lnTo>
                        <a:pt x="374" y="1031"/>
                      </a:lnTo>
                      <a:lnTo>
                        <a:pt x="390" y="1075"/>
                      </a:lnTo>
                      <a:lnTo>
                        <a:pt x="406" y="1120"/>
                      </a:lnTo>
                      <a:lnTo>
                        <a:pt x="423" y="1164"/>
                      </a:lnTo>
                      <a:lnTo>
                        <a:pt x="439" y="1208"/>
                      </a:lnTo>
                      <a:lnTo>
                        <a:pt x="455" y="1251"/>
                      </a:lnTo>
                      <a:lnTo>
                        <a:pt x="471" y="1295"/>
                      </a:lnTo>
                      <a:lnTo>
                        <a:pt x="488" y="1338"/>
                      </a:lnTo>
                      <a:lnTo>
                        <a:pt x="504" y="1381"/>
                      </a:lnTo>
                      <a:lnTo>
                        <a:pt x="520" y="1423"/>
                      </a:lnTo>
                      <a:lnTo>
                        <a:pt x="537" y="1466"/>
                      </a:lnTo>
                      <a:lnTo>
                        <a:pt x="553" y="1508"/>
                      </a:lnTo>
                      <a:lnTo>
                        <a:pt x="569" y="1549"/>
                      </a:lnTo>
                      <a:lnTo>
                        <a:pt x="585" y="1591"/>
                      </a:lnTo>
                      <a:lnTo>
                        <a:pt x="602" y="1632"/>
                      </a:lnTo>
                      <a:lnTo>
                        <a:pt x="618" y="1672"/>
                      </a:lnTo>
                      <a:lnTo>
                        <a:pt x="634" y="1713"/>
                      </a:lnTo>
                      <a:lnTo>
                        <a:pt x="650" y="1752"/>
                      </a:lnTo>
                      <a:lnTo>
                        <a:pt x="667" y="1792"/>
                      </a:lnTo>
                      <a:lnTo>
                        <a:pt x="683" y="1831"/>
                      </a:lnTo>
                      <a:lnTo>
                        <a:pt x="699" y="1869"/>
                      </a:lnTo>
                      <a:lnTo>
                        <a:pt x="715" y="1908"/>
                      </a:lnTo>
                      <a:lnTo>
                        <a:pt x="732" y="1945"/>
                      </a:lnTo>
                      <a:lnTo>
                        <a:pt x="748" y="1982"/>
                      </a:lnTo>
                      <a:lnTo>
                        <a:pt x="764" y="2019"/>
                      </a:lnTo>
                      <a:lnTo>
                        <a:pt x="781" y="2055"/>
                      </a:lnTo>
                      <a:lnTo>
                        <a:pt x="797" y="2091"/>
                      </a:lnTo>
                      <a:lnTo>
                        <a:pt x="813" y="2126"/>
                      </a:lnTo>
                      <a:lnTo>
                        <a:pt x="829" y="2161"/>
                      </a:lnTo>
                    </a:path>
                  </a:pathLst>
                </a:custGeom>
                <a:noFill/>
                <a:ln w="31750">
                  <a:solidFill>
                    <a:srgbClr val="FF0000"/>
                  </a:solidFill>
                  <a:prstDash val="solid"/>
                  <a:round/>
                  <a:headEnd/>
                  <a:tailEnd/>
                </a:ln>
              </p:spPr>
              <p:txBody>
                <a:bodyPr/>
                <a:lstStyle/>
                <a:p>
                  <a:endParaRPr lang="en-US"/>
                </a:p>
              </p:txBody>
            </p:sp>
            <p:sp>
              <p:nvSpPr>
                <p:cNvPr id="42005" name="Freeform 43"/>
                <p:cNvSpPr>
                  <a:spLocks/>
                </p:cNvSpPr>
                <p:nvPr/>
              </p:nvSpPr>
              <p:spPr bwMode="auto">
                <a:xfrm>
                  <a:off x="2935" y="3026"/>
                  <a:ext cx="82" cy="79"/>
                </a:xfrm>
                <a:custGeom>
                  <a:avLst/>
                  <a:gdLst>
                    <a:gd name="T0" fmla="*/ 0 w 830"/>
                    <a:gd name="T1" fmla="*/ 0 h 838"/>
                    <a:gd name="T2" fmla="*/ 0 w 830"/>
                    <a:gd name="T3" fmla="*/ 0 h 838"/>
                    <a:gd name="T4" fmla="*/ 0 w 830"/>
                    <a:gd name="T5" fmla="*/ 1 h 838"/>
                    <a:gd name="T6" fmla="*/ 0 w 830"/>
                    <a:gd name="T7" fmla="*/ 1 h 838"/>
                    <a:gd name="T8" fmla="*/ 1 w 830"/>
                    <a:gd name="T9" fmla="*/ 1 h 838"/>
                    <a:gd name="T10" fmla="*/ 1 w 830"/>
                    <a:gd name="T11" fmla="*/ 1 h 838"/>
                    <a:gd name="T12" fmla="*/ 1 w 830"/>
                    <a:gd name="T13" fmla="*/ 2 h 838"/>
                    <a:gd name="T14" fmla="*/ 1 w 830"/>
                    <a:gd name="T15" fmla="*/ 2 h 838"/>
                    <a:gd name="T16" fmla="*/ 1 w 830"/>
                    <a:gd name="T17" fmla="*/ 2 h 838"/>
                    <a:gd name="T18" fmla="*/ 1 w 830"/>
                    <a:gd name="T19" fmla="*/ 3 h 838"/>
                    <a:gd name="T20" fmla="*/ 2 w 830"/>
                    <a:gd name="T21" fmla="*/ 3 h 838"/>
                    <a:gd name="T22" fmla="*/ 2 w 830"/>
                    <a:gd name="T23" fmla="*/ 3 h 838"/>
                    <a:gd name="T24" fmla="*/ 2 w 830"/>
                    <a:gd name="T25" fmla="*/ 3 h 838"/>
                    <a:gd name="T26" fmla="*/ 2 w 830"/>
                    <a:gd name="T27" fmla="*/ 3 h 838"/>
                    <a:gd name="T28" fmla="*/ 2 w 830"/>
                    <a:gd name="T29" fmla="*/ 4 h 838"/>
                    <a:gd name="T30" fmla="*/ 2 w 830"/>
                    <a:gd name="T31" fmla="*/ 4 h 838"/>
                    <a:gd name="T32" fmla="*/ 3 w 830"/>
                    <a:gd name="T33" fmla="*/ 4 h 838"/>
                    <a:gd name="T34" fmla="*/ 3 w 830"/>
                    <a:gd name="T35" fmla="*/ 4 h 838"/>
                    <a:gd name="T36" fmla="*/ 3 w 830"/>
                    <a:gd name="T37" fmla="*/ 5 h 838"/>
                    <a:gd name="T38" fmla="*/ 3 w 830"/>
                    <a:gd name="T39" fmla="*/ 5 h 838"/>
                    <a:gd name="T40" fmla="*/ 3 w 830"/>
                    <a:gd name="T41" fmla="*/ 5 h 838"/>
                    <a:gd name="T42" fmla="*/ 3 w 830"/>
                    <a:gd name="T43" fmla="*/ 5 h 838"/>
                    <a:gd name="T44" fmla="*/ 3 w 830"/>
                    <a:gd name="T45" fmla="*/ 5 h 838"/>
                    <a:gd name="T46" fmla="*/ 4 w 830"/>
                    <a:gd name="T47" fmla="*/ 6 h 838"/>
                    <a:gd name="T48" fmla="*/ 4 w 830"/>
                    <a:gd name="T49" fmla="*/ 6 h 838"/>
                    <a:gd name="T50" fmla="*/ 4 w 830"/>
                    <a:gd name="T51" fmla="*/ 6 h 838"/>
                    <a:gd name="T52" fmla="*/ 4 w 830"/>
                    <a:gd name="T53" fmla="*/ 6 h 838"/>
                    <a:gd name="T54" fmla="*/ 4 w 830"/>
                    <a:gd name="T55" fmla="*/ 6 h 838"/>
                    <a:gd name="T56" fmla="*/ 4 w 830"/>
                    <a:gd name="T57" fmla="*/ 6 h 838"/>
                    <a:gd name="T58" fmla="*/ 5 w 830"/>
                    <a:gd name="T59" fmla="*/ 6 h 838"/>
                    <a:gd name="T60" fmla="*/ 5 w 830"/>
                    <a:gd name="T61" fmla="*/ 7 h 838"/>
                    <a:gd name="T62" fmla="*/ 5 w 830"/>
                    <a:gd name="T63" fmla="*/ 7 h 838"/>
                    <a:gd name="T64" fmla="*/ 5 w 830"/>
                    <a:gd name="T65" fmla="*/ 7 h 838"/>
                    <a:gd name="T66" fmla="*/ 5 w 830"/>
                    <a:gd name="T67" fmla="*/ 7 h 838"/>
                    <a:gd name="T68" fmla="*/ 5 w 830"/>
                    <a:gd name="T69" fmla="*/ 7 h 838"/>
                    <a:gd name="T70" fmla="*/ 6 w 830"/>
                    <a:gd name="T71" fmla="*/ 7 h 838"/>
                    <a:gd name="T72" fmla="*/ 6 w 830"/>
                    <a:gd name="T73" fmla="*/ 7 h 838"/>
                    <a:gd name="T74" fmla="*/ 6 w 830"/>
                    <a:gd name="T75" fmla="*/ 7 h 838"/>
                    <a:gd name="T76" fmla="*/ 6 w 830"/>
                    <a:gd name="T77" fmla="*/ 7 h 838"/>
                    <a:gd name="T78" fmla="*/ 6 w 830"/>
                    <a:gd name="T79" fmla="*/ 7 h 838"/>
                    <a:gd name="T80" fmla="*/ 6 w 830"/>
                    <a:gd name="T81" fmla="*/ 7 h 838"/>
                    <a:gd name="T82" fmla="*/ 7 w 830"/>
                    <a:gd name="T83" fmla="*/ 7 h 838"/>
                    <a:gd name="T84" fmla="*/ 7 w 830"/>
                    <a:gd name="T85" fmla="*/ 7 h 838"/>
                    <a:gd name="T86" fmla="*/ 7 w 830"/>
                    <a:gd name="T87" fmla="*/ 7 h 838"/>
                    <a:gd name="T88" fmla="*/ 7 w 830"/>
                    <a:gd name="T89" fmla="*/ 7 h 838"/>
                    <a:gd name="T90" fmla="*/ 7 w 830"/>
                    <a:gd name="T91" fmla="*/ 7 h 838"/>
                    <a:gd name="T92" fmla="*/ 7 w 830"/>
                    <a:gd name="T93" fmla="*/ 7 h 838"/>
                    <a:gd name="T94" fmla="*/ 8 w 830"/>
                    <a:gd name="T95" fmla="*/ 7 h 838"/>
                    <a:gd name="T96" fmla="*/ 8 w 830"/>
                    <a:gd name="T97" fmla="*/ 7 h 838"/>
                    <a:gd name="T98" fmla="*/ 8 w 830"/>
                    <a:gd name="T99" fmla="*/ 7 h 838"/>
                    <a:gd name="T100" fmla="*/ 8 w 830"/>
                    <a:gd name="T101" fmla="*/ 7 h 838"/>
                    <a:gd name="T102" fmla="*/ 8 w 830"/>
                    <a:gd name="T103" fmla="*/ 7 h 8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838"/>
                    <a:gd name="T158" fmla="*/ 830 w 830"/>
                    <a:gd name="T159" fmla="*/ 838 h 8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838">
                      <a:moveTo>
                        <a:pt x="0" y="0"/>
                      </a:moveTo>
                      <a:lnTo>
                        <a:pt x="17" y="34"/>
                      </a:lnTo>
                      <a:lnTo>
                        <a:pt x="33" y="67"/>
                      </a:lnTo>
                      <a:lnTo>
                        <a:pt x="49" y="100"/>
                      </a:lnTo>
                      <a:lnTo>
                        <a:pt x="65" y="133"/>
                      </a:lnTo>
                      <a:lnTo>
                        <a:pt x="82" y="164"/>
                      </a:lnTo>
                      <a:lnTo>
                        <a:pt x="98" y="196"/>
                      </a:lnTo>
                      <a:lnTo>
                        <a:pt x="114" y="226"/>
                      </a:lnTo>
                      <a:lnTo>
                        <a:pt x="130" y="256"/>
                      </a:lnTo>
                      <a:lnTo>
                        <a:pt x="147" y="285"/>
                      </a:lnTo>
                      <a:lnTo>
                        <a:pt x="163" y="314"/>
                      </a:lnTo>
                      <a:lnTo>
                        <a:pt x="179" y="342"/>
                      </a:lnTo>
                      <a:lnTo>
                        <a:pt x="196" y="369"/>
                      </a:lnTo>
                      <a:lnTo>
                        <a:pt x="212" y="395"/>
                      </a:lnTo>
                      <a:lnTo>
                        <a:pt x="228" y="421"/>
                      </a:lnTo>
                      <a:lnTo>
                        <a:pt x="244" y="446"/>
                      </a:lnTo>
                      <a:lnTo>
                        <a:pt x="261" y="471"/>
                      </a:lnTo>
                      <a:lnTo>
                        <a:pt x="277" y="494"/>
                      </a:lnTo>
                      <a:lnTo>
                        <a:pt x="293" y="517"/>
                      </a:lnTo>
                      <a:lnTo>
                        <a:pt x="309" y="540"/>
                      </a:lnTo>
                      <a:lnTo>
                        <a:pt x="326" y="561"/>
                      </a:lnTo>
                      <a:lnTo>
                        <a:pt x="342" y="582"/>
                      </a:lnTo>
                      <a:lnTo>
                        <a:pt x="358" y="602"/>
                      </a:lnTo>
                      <a:lnTo>
                        <a:pt x="374" y="621"/>
                      </a:lnTo>
                      <a:lnTo>
                        <a:pt x="391" y="639"/>
                      </a:lnTo>
                      <a:lnTo>
                        <a:pt x="407" y="657"/>
                      </a:lnTo>
                      <a:lnTo>
                        <a:pt x="423" y="674"/>
                      </a:lnTo>
                      <a:lnTo>
                        <a:pt x="440" y="690"/>
                      </a:lnTo>
                      <a:lnTo>
                        <a:pt x="456" y="705"/>
                      </a:lnTo>
                      <a:lnTo>
                        <a:pt x="472" y="720"/>
                      </a:lnTo>
                      <a:lnTo>
                        <a:pt x="488" y="733"/>
                      </a:lnTo>
                      <a:lnTo>
                        <a:pt x="505" y="746"/>
                      </a:lnTo>
                      <a:lnTo>
                        <a:pt x="521" y="758"/>
                      </a:lnTo>
                      <a:lnTo>
                        <a:pt x="537" y="769"/>
                      </a:lnTo>
                      <a:lnTo>
                        <a:pt x="553" y="780"/>
                      </a:lnTo>
                      <a:lnTo>
                        <a:pt x="570" y="789"/>
                      </a:lnTo>
                      <a:lnTo>
                        <a:pt x="586" y="798"/>
                      </a:lnTo>
                      <a:lnTo>
                        <a:pt x="602" y="806"/>
                      </a:lnTo>
                      <a:lnTo>
                        <a:pt x="618" y="813"/>
                      </a:lnTo>
                      <a:lnTo>
                        <a:pt x="635" y="819"/>
                      </a:lnTo>
                      <a:lnTo>
                        <a:pt x="651" y="824"/>
                      </a:lnTo>
                      <a:lnTo>
                        <a:pt x="667" y="829"/>
                      </a:lnTo>
                      <a:lnTo>
                        <a:pt x="684" y="832"/>
                      </a:lnTo>
                      <a:lnTo>
                        <a:pt x="700" y="835"/>
                      </a:lnTo>
                      <a:lnTo>
                        <a:pt x="716" y="837"/>
                      </a:lnTo>
                      <a:lnTo>
                        <a:pt x="732" y="838"/>
                      </a:lnTo>
                      <a:lnTo>
                        <a:pt x="749" y="838"/>
                      </a:lnTo>
                      <a:lnTo>
                        <a:pt x="765" y="838"/>
                      </a:lnTo>
                      <a:lnTo>
                        <a:pt x="781" y="836"/>
                      </a:lnTo>
                      <a:lnTo>
                        <a:pt x="797" y="834"/>
                      </a:lnTo>
                      <a:lnTo>
                        <a:pt x="814" y="830"/>
                      </a:lnTo>
                      <a:lnTo>
                        <a:pt x="830" y="826"/>
                      </a:lnTo>
                    </a:path>
                  </a:pathLst>
                </a:custGeom>
                <a:noFill/>
                <a:ln w="31750">
                  <a:solidFill>
                    <a:srgbClr val="FF0000"/>
                  </a:solidFill>
                  <a:prstDash val="solid"/>
                  <a:round/>
                  <a:headEnd/>
                  <a:tailEnd/>
                </a:ln>
              </p:spPr>
              <p:txBody>
                <a:bodyPr/>
                <a:lstStyle/>
                <a:p>
                  <a:endParaRPr lang="en-US"/>
                </a:p>
              </p:txBody>
            </p:sp>
            <p:sp>
              <p:nvSpPr>
                <p:cNvPr id="42006" name="Freeform 44"/>
                <p:cNvSpPr>
                  <a:spLocks/>
                </p:cNvSpPr>
                <p:nvPr/>
              </p:nvSpPr>
              <p:spPr bwMode="auto">
                <a:xfrm>
                  <a:off x="3017" y="2990"/>
                  <a:ext cx="81" cy="113"/>
                </a:xfrm>
                <a:custGeom>
                  <a:avLst/>
                  <a:gdLst>
                    <a:gd name="T0" fmla="*/ 0 w 829"/>
                    <a:gd name="T1" fmla="*/ 11 h 1215"/>
                    <a:gd name="T2" fmla="*/ 0 w 829"/>
                    <a:gd name="T3" fmla="*/ 11 h 1215"/>
                    <a:gd name="T4" fmla="*/ 0 w 829"/>
                    <a:gd name="T5" fmla="*/ 10 h 1215"/>
                    <a:gd name="T6" fmla="*/ 0 w 829"/>
                    <a:gd name="T7" fmla="*/ 10 h 1215"/>
                    <a:gd name="T8" fmla="*/ 1 w 829"/>
                    <a:gd name="T9" fmla="*/ 10 h 1215"/>
                    <a:gd name="T10" fmla="*/ 1 w 829"/>
                    <a:gd name="T11" fmla="*/ 10 h 1215"/>
                    <a:gd name="T12" fmla="*/ 1 w 829"/>
                    <a:gd name="T13" fmla="*/ 10 h 1215"/>
                    <a:gd name="T14" fmla="*/ 1 w 829"/>
                    <a:gd name="T15" fmla="*/ 10 h 1215"/>
                    <a:gd name="T16" fmla="*/ 1 w 829"/>
                    <a:gd name="T17" fmla="*/ 10 h 1215"/>
                    <a:gd name="T18" fmla="*/ 1 w 829"/>
                    <a:gd name="T19" fmla="*/ 10 h 1215"/>
                    <a:gd name="T20" fmla="*/ 2 w 829"/>
                    <a:gd name="T21" fmla="*/ 10 h 1215"/>
                    <a:gd name="T22" fmla="*/ 2 w 829"/>
                    <a:gd name="T23" fmla="*/ 10 h 1215"/>
                    <a:gd name="T24" fmla="*/ 2 w 829"/>
                    <a:gd name="T25" fmla="*/ 9 h 1215"/>
                    <a:gd name="T26" fmla="*/ 2 w 829"/>
                    <a:gd name="T27" fmla="*/ 9 h 1215"/>
                    <a:gd name="T28" fmla="*/ 2 w 829"/>
                    <a:gd name="T29" fmla="*/ 9 h 1215"/>
                    <a:gd name="T30" fmla="*/ 2 w 829"/>
                    <a:gd name="T31" fmla="*/ 9 h 1215"/>
                    <a:gd name="T32" fmla="*/ 2 w 829"/>
                    <a:gd name="T33" fmla="*/ 9 h 1215"/>
                    <a:gd name="T34" fmla="*/ 3 w 829"/>
                    <a:gd name="T35" fmla="*/ 9 h 1215"/>
                    <a:gd name="T36" fmla="*/ 3 w 829"/>
                    <a:gd name="T37" fmla="*/ 9 h 1215"/>
                    <a:gd name="T38" fmla="*/ 3 w 829"/>
                    <a:gd name="T39" fmla="*/ 8 h 1215"/>
                    <a:gd name="T40" fmla="*/ 3 w 829"/>
                    <a:gd name="T41" fmla="*/ 8 h 1215"/>
                    <a:gd name="T42" fmla="*/ 3 w 829"/>
                    <a:gd name="T43" fmla="*/ 8 h 1215"/>
                    <a:gd name="T44" fmla="*/ 3 w 829"/>
                    <a:gd name="T45" fmla="*/ 8 h 1215"/>
                    <a:gd name="T46" fmla="*/ 4 w 829"/>
                    <a:gd name="T47" fmla="*/ 8 h 1215"/>
                    <a:gd name="T48" fmla="*/ 4 w 829"/>
                    <a:gd name="T49" fmla="*/ 8 h 1215"/>
                    <a:gd name="T50" fmla="*/ 4 w 829"/>
                    <a:gd name="T51" fmla="*/ 7 h 1215"/>
                    <a:gd name="T52" fmla="*/ 4 w 829"/>
                    <a:gd name="T53" fmla="*/ 7 h 1215"/>
                    <a:gd name="T54" fmla="*/ 4 w 829"/>
                    <a:gd name="T55" fmla="*/ 7 h 1215"/>
                    <a:gd name="T56" fmla="*/ 4 w 829"/>
                    <a:gd name="T57" fmla="*/ 7 h 1215"/>
                    <a:gd name="T58" fmla="*/ 4 w 829"/>
                    <a:gd name="T59" fmla="*/ 6 h 1215"/>
                    <a:gd name="T60" fmla="*/ 5 w 829"/>
                    <a:gd name="T61" fmla="*/ 6 h 1215"/>
                    <a:gd name="T62" fmla="*/ 5 w 829"/>
                    <a:gd name="T63" fmla="*/ 6 h 1215"/>
                    <a:gd name="T64" fmla="*/ 5 w 829"/>
                    <a:gd name="T65" fmla="*/ 6 h 1215"/>
                    <a:gd name="T66" fmla="*/ 5 w 829"/>
                    <a:gd name="T67" fmla="*/ 5 h 1215"/>
                    <a:gd name="T68" fmla="*/ 5 w 829"/>
                    <a:gd name="T69" fmla="*/ 5 h 1215"/>
                    <a:gd name="T70" fmla="*/ 5 w 829"/>
                    <a:gd name="T71" fmla="*/ 5 h 1215"/>
                    <a:gd name="T72" fmla="*/ 6 w 829"/>
                    <a:gd name="T73" fmla="*/ 5 h 1215"/>
                    <a:gd name="T74" fmla="*/ 6 w 829"/>
                    <a:gd name="T75" fmla="*/ 4 h 1215"/>
                    <a:gd name="T76" fmla="*/ 6 w 829"/>
                    <a:gd name="T77" fmla="*/ 4 h 1215"/>
                    <a:gd name="T78" fmla="*/ 6 w 829"/>
                    <a:gd name="T79" fmla="*/ 4 h 1215"/>
                    <a:gd name="T80" fmla="*/ 6 w 829"/>
                    <a:gd name="T81" fmla="*/ 4 h 1215"/>
                    <a:gd name="T82" fmla="*/ 6 w 829"/>
                    <a:gd name="T83" fmla="*/ 3 h 1215"/>
                    <a:gd name="T84" fmla="*/ 7 w 829"/>
                    <a:gd name="T85" fmla="*/ 3 h 1215"/>
                    <a:gd name="T86" fmla="*/ 7 w 829"/>
                    <a:gd name="T87" fmla="*/ 3 h 1215"/>
                    <a:gd name="T88" fmla="*/ 7 w 829"/>
                    <a:gd name="T89" fmla="*/ 2 h 1215"/>
                    <a:gd name="T90" fmla="*/ 7 w 829"/>
                    <a:gd name="T91" fmla="*/ 2 h 1215"/>
                    <a:gd name="T92" fmla="*/ 7 w 829"/>
                    <a:gd name="T93" fmla="*/ 2 h 1215"/>
                    <a:gd name="T94" fmla="*/ 7 w 829"/>
                    <a:gd name="T95" fmla="*/ 1 h 1215"/>
                    <a:gd name="T96" fmla="*/ 7 w 829"/>
                    <a:gd name="T97" fmla="*/ 1 h 1215"/>
                    <a:gd name="T98" fmla="*/ 8 w 829"/>
                    <a:gd name="T99" fmla="*/ 1 h 1215"/>
                    <a:gd name="T100" fmla="*/ 8 w 829"/>
                    <a:gd name="T101" fmla="*/ 0 h 1215"/>
                    <a:gd name="T102" fmla="*/ 8 w 829"/>
                    <a:gd name="T103" fmla="*/ 0 h 121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215"/>
                    <a:gd name="T158" fmla="*/ 829 w 829"/>
                    <a:gd name="T159" fmla="*/ 1215 h 121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215">
                      <a:moveTo>
                        <a:pt x="0" y="1215"/>
                      </a:moveTo>
                      <a:lnTo>
                        <a:pt x="16" y="1211"/>
                      </a:lnTo>
                      <a:lnTo>
                        <a:pt x="32" y="1205"/>
                      </a:lnTo>
                      <a:lnTo>
                        <a:pt x="49" y="1198"/>
                      </a:lnTo>
                      <a:lnTo>
                        <a:pt x="65" y="1191"/>
                      </a:lnTo>
                      <a:lnTo>
                        <a:pt x="81" y="1183"/>
                      </a:lnTo>
                      <a:lnTo>
                        <a:pt x="97" y="1173"/>
                      </a:lnTo>
                      <a:lnTo>
                        <a:pt x="114" y="1163"/>
                      </a:lnTo>
                      <a:lnTo>
                        <a:pt x="130" y="1153"/>
                      </a:lnTo>
                      <a:lnTo>
                        <a:pt x="146" y="1141"/>
                      </a:lnTo>
                      <a:lnTo>
                        <a:pt x="163" y="1129"/>
                      </a:lnTo>
                      <a:lnTo>
                        <a:pt x="179" y="1115"/>
                      </a:lnTo>
                      <a:lnTo>
                        <a:pt x="195" y="1101"/>
                      </a:lnTo>
                      <a:lnTo>
                        <a:pt x="211" y="1087"/>
                      </a:lnTo>
                      <a:lnTo>
                        <a:pt x="228" y="1071"/>
                      </a:lnTo>
                      <a:lnTo>
                        <a:pt x="244" y="1054"/>
                      </a:lnTo>
                      <a:lnTo>
                        <a:pt x="260" y="1037"/>
                      </a:lnTo>
                      <a:lnTo>
                        <a:pt x="276" y="1019"/>
                      </a:lnTo>
                      <a:lnTo>
                        <a:pt x="293" y="1000"/>
                      </a:lnTo>
                      <a:lnTo>
                        <a:pt x="309" y="981"/>
                      </a:lnTo>
                      <a:lnTo>
                        <a:pt x="325" y="960"/>
                      </a:lnTo>
                      <a:lnTo>
                        <a:pt x="341" y="939"/>
                      </a:lnTo>
                      <a:lnTo>
                        <a:pt x="358" y="917"/>
                      </a:lnTo>
                      <a:lnTo>
                        <a:pt x="374" y="895"/>
                      </a:lnTo>
                      <a:lnTo>
                        <a:pt x="390" y="872"/>
                      </a:lnTo>
                      <a:lnTo>
                        <a:pt x="407" y="848"/>
                      </a:lnTo>
                      <a:lnTo>
                        <a:pt x="423" y="823"/>
                      </a:lnTo>
                      <a:lnTo>
                        <a:pt x="439" y="797"/>
                      </a:lnTo>
                      <a:lnTo>
                        <a:pt x="455" y="771"/>
                      </a:lnTo>
                      <a:lnTo>
                        <a:pt x="472" y="744"/>
                      </a:lnTo>
                      <a:lnTo>
                        <a:pt x="488" y="717"/>
                      </a:lnTo>
                      <a:lnTo>
                        <a:pt x="504" y="688"/>
                      </a:lnTo>
                      <a:lnTo>
                        <a:pt x="520" y="660"/>
                      </a:lnTo>
                      <a:lnTo>
                        <a:pt x="537" y="630"/>
                      </a:lnTo>
                      <a:lnTo>
                        <a:pt x="553" y="600"/>
                      </a:lnTo>
                      <a:lnTo>
                        <a:pt x="569" y="569"/>
                      </a:lnTo>
                      <a:lnTo>
                        <a:pt x="585" y="538"/>
                      </a:lnTo>
                      <a:lnTo>
                        <a:pt x="602" y="506"/>
                      </a:lnTo>
                      <a:lnTo>
                        <a:pt x="618" y="473"/>
                      </a:lnTo>
                      <a:lnTo>
                        <a:pt x="634" y="440"/>
                      </a:lnTo>
                      <a:lnTo>
                        <a:pt x="651" y="406"/>
                      </a:lnTo>
                      <a:lnTo>
                        <a:pt x="667" y="372"/>
                      </a:lnTo>
                      <a:lnTo>
                        <a:pt x="683" y="337"/>
                      </a:lnTo>
                      <a:lnTo>
                        <a:pt x="699" y="301"/>
                      </a:lnTo>
                      <a:lnTo>
                        <a:pt x="716" y="265"/>
                      </a:lnTo>
                      <a:lnTo>
                        <a:pt x="732" y="229"/>
                      </a:lnTo>
                      <a:lnTo>
                        <a:pt x="748" y="192"/>
                      </a:lnTo>
                      <a:lnTo>
                        <a:pt x="764" y="154"/>
                      </a:lnTo>
                      <a:lnTo>
                        <a:pt x="781" y="117"/>
                      </a:lnTo>
                      <a:lnTo>
                        <a:pt x="797" y="78"/>
                      </a:lnTo>
                      <a:lnTo>
                        <a:pt x="813" y="39"/>
                      </a:lnTo>
                      <a:lnTo>
                        <a:pt x="829" y="0"/>
                      </a:lnTo>
                    </a:path>
                  </a:pathLst>
                </a:custGeom>
                <a:noFill/>
                <a:ln w="31750">
                  <a:solidFill>
                    <a:srgbClr val="FF0000"/>
                  </a:solidFill>
                  <a:prstDash val="solid"/>
                  <a:round/>
                  <a:headEnd/>
                  <a:tailEnd/>
                </a:ln>
              </p:spPr>
              <p:txBody>
                <a:bodyPr/>
                <a:lstStyle/>
                <a:p>
                  <a:endParaRPr lang="en-US"/>
                </a:p>
              </p:txBody>
            </p:sp>
            <p:sp>
              <p:nvSpPr>
                <p:cNvPr id="42007" name="Freeform 45"/>
                <p:cNvSpPr>
                  <a:spLocks/>
                </p:cNvSpPr>
                <p:nvPr/>
              </p:nvSpPr>
              <p:spPr bwMode="auto">
                <a:xfrm>
                  <a:off x="3098" y="2782"/>
                  <a:ext cx="82" cy="208"/>
                </a:xfrm>
                <a:custGeom>
                  <a:avLst/>
                  <a:gdLst>
                    <a:gd name="T0" fmla="*/ 0 w 830"/>
                    <a:gd name="T1" fmla="*/ 20 h 2216"/>
                    <a:gd name="T2" fmla="*/ 0 w 830"/>
                    <a:gd name="T3" fmla="*/ 19 h 2216"/>
                    <a:gd name="T4" fmla="*/ 0 w 830"/>
                    <a:gd name="T5" fmla="*/ 19 h 2216"/>
                    <a:gd name="T6" fmla="*/ 0 w 830"/>
                    <a:gd name="T7" fmla="*/ 18 h 2216"/>
                    <a:gd name="T8" fmla="*/ 1 w 830"/>
                    <a:gd name="T9" fmla="*/ 18 h 2216"/>
                    <a:gd name="T10" fmla="*/ 1 w 830"/>
                    <a:gd name="T11" fmla="*/ 18 h 2216"/>
                    <a:gd name="T12" fmla="*/ 1 w 830"/>
                    <a:gd name="T13" fmla="*/ 17 h 2216"/>
                    <a:gd name="T14" fmla="*/ 1 w 830"/>
                    <a:gd name="T15" fmla="*/ 17 h 2216"/>
                    <a:gd name="T16" fmla="*/ 1 w 830"/>
                    <a:gd name="T17" fmla="*/ 17 h 2216"/>
                    <a:gd name="T18" fmla="*/ 1 w 830"/>
                    <a:gd name="T19" fmla="*/ 16 h 2216"/>
                    <a:gd name="T20" fmla="*/ 2 w 830"/>
                    <a:gd name="T21" fmla="*/ 16 h 2216"/>
                    <a:gd name="T22" fmla="*/ 2 w 830"/>
                    <a:gd name="T23" fmla="*/ 15 h 2216"/>
                    <a:gd name="T24" fmla="*/ 2 w 830"/>
                    <a:gd name="T25" fmla="*/ 15 h 2216"/>
                    <a:gd name="T26" fmla="*/ 2 w 830"/>
                    <a:gd name="T27" fmla="*/ 15 h 2216"/>
                    <a:gd name="T28" fmla="*/ 2 w 830"/>
                    <a:gd name="T29" fmla="*/ 14 h 2216"/>
                    <a:gd name="T30" fmla="*/ 2 w 830"/>
                    <a:gd name="T31" fmla="*/ 14 h 2216"/>
                    <a:gd name="T32" fmla="*/ 3 w 830"/>
                    <a:gd name="T33" fmla="*/ 14 h 2216"/>
                    <a:gd name="T34" fmla="*/ 3 w 830"/>
                    <a:gd name="T35" fmla="*/ 13 h 2216"/>
                    <a:gd name="T36" fmla="*/ 3 w 830"/>
                    <a:gd name="T37" fmla="*/ 13 h 2216"/>
                    <a:gd name="T38" fmla="*/ 3 w 830"/>
                    <a:gd name="T39" fmla="*/ 12 h 2216"/>
                    <a:gd name="T40" fmla="*/ 3 w 830"/>
                    <a:gd name="T41" fmla="*/ 12 h 2216"/>
                    <a:gd name="T42" fmla="*/ 3 w 830"/>
                    <a:gd name="T43" fmla="*/ 12 h 2216"/>
                    <a:gd name="T44" fmla="*/ 3 w 830"/>
                    <a:gd name="T45" fmla="*/ 11 h 2216"/>
                    <a:gd name="T46" fmla="*/ 4 w 830"/>
                    <a:gd name="T47" fmla="*/ 11 h 2216"/>
                    <a:gd name="T48" fmla="*/ 4 w 830"/>
                    <a:gd name="T49" fmla="*/ 10 h 2216"/>
                    <a:gd name="T50" fmla="*/ 4 w 830"/>
                    <a:gd name="T51" fmla="*/ 10 h 2216"/>
                    <a:gd name="T52" fmla="*/ 4 w 830"/>
                    <a:gd name="T53" fmla="*/ 10 h 2216"/>
                    <a:gd name="T54" fmla="*/ 4 w 830"/>
                    <a:gd name="T55" fmla="*/ 9 h 2216"/>
                    <a:gd name="T56" fmla="*/ 4 w 830"/>
                    <a:gd name="T57" fmla="*/ 9 h 2216"/>
                    <a:gd name="T58" fmla="*/ 5 w 830"/>
                    <a:gd name="T59" fmla="*/ 8 h 2216"/>
                    <a:gd name="T60" fmla="*/ 5 w 830"/>
                    <a:gd name="T61" fmla="*/ 8 h 2216"/>
                    <a:gd name="T62" fmla="*/ 5 w 830"/>
                    <a:gd name="T63" fmla="*/ 8 h 2216"/>
                    <a:gd name="T64" fmla="*/ 5 w 830"/>
                    <a:gd name="T65" fmla="*/ 7 h 2216"/>
                    <a:gd name="T66" fmla="*/ 5 w 830"/>
                    <a:gd name="T67" fmla="*/ 7 h 2216"/>
                    <a:gd name="T68" fmla="*/ 5 w 830"/>
                    <a:gd name="T69" fmla="*/ 6 h 2216"/>
                    <a:gd name="T70" fmla="*/ 6 w 830"/>
                    <a:gd name="T71" fmla="*/ 6 h 2216"/>
                    <a:gd name="T72" fmla="*/ 6 w 830"/>
                    <a:gd name="T73" fmla="*/ 6 h 2216"/>
                    <a:gd name="T74" fmla="*/ 6 w 830"/>
                    <a:gd name="T75" fmla="*/ 5 h 2216"/>
                    <a:gd name="T76" fmla="*/ 6 w 830"/>
                    <a:gd name="T77" fmla="*/ 5 h 2216"/>
                    <a:gd name="T78" fmla="*/ 6 w 830"/>
                    <a:gd name="T79" fmla="*/ 5 h 2216"/>
                    <a:gd name="T80" fmla="*/ 6 w 830"/>
                    <a:gd name="T81" fmla="*/ 4 h 2216"/>
                    <a:gd name="T82" fmla="*/ 7 w 830"/>
                    <a:gd name="T83" fmla="*/ 4 h 2216"/>
                    <a:gd name="T84" fmla="*/ 7 w 830"/>
                    <a:gd name="T85" fmla="*/ 3 h 2216"/>
                    <a:gd name="T86" fmla="*/ 7 w 830"/>
                    <a:gd name="T87" fmla="*/ 3 h 2216"/>
                    <a:gd name="T88" fmla="*/ 7 w 830"/>
                    <a:gd name="T89" fmla="*/ 3 h 2216"/>
                    <a:gd name="T90" fmla="*/ 7 w 830"/>
                    <a:gd name="T91" fmla="*/ 2 h 2216"/>
                    <a:gd name="T92" fmla="*/ 7 w 830"/>
                    <a:gd name="T93" fmla="*/ 2 h 2216"/>
                    <a:gd name="T94" fmla="*/ 8 w 830"/>
                    <a:gd name="T95" fmla="*/ 1 h 2216"/>
                    <a:gd name="T96" fmla="*/ 8 w 830"/>
                    <a:gd name="T97" fmla="*/ 1 h 2216"/>
                    <a:gd name="T98" fmla="*/ 8 w 830"/>
                    <a:gd name="T99" fmla="*/ 1 h 2216"/>
                    <a:gd name="T100" fmla="*/ 8 w 830"/>
                    <a:gd name="T101" fmla="*/ 0 h 2216"/>
                    <a:gd name="T102" fmla="*/ 8 w 830"/>
                    <a:gd name="T103" fmla="*/ 0 h 22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2216"/>
                    <a:gd name="T158" fmla="*/ 830 w 830"/>
                    <a:gd name="T159" fmla="*/ 2216 h 22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2216">
                      <a:moveTo>
                        <a:pt x="0" y="2216"/>
                      </a:moveTo>
                      <a:lnTo>
                        <a:pt x="17" y="2176"/>
                      </a:lnTo>
                      <a:lnTo>
                        <a:pt x="33" y="2136"/>
                      </a:lnTo>
                      <a:lnTo>
                        <a:pt x="49" y="2096"/>
                      </a:lnTo>
                      <a:lnTo>
                        <a:pt x="66" y="2055"/>
                      </a:lnTo>
                      <a:lnTo>
                        <a:pt x="82" y="2014"/>
                      </a:lnTo>
                      <a:lnTo>
                        <a:pt x="98" y="1972"/>
                      </a:lnTo>
                      <a:lnTo>
                        <a:pt x="114" y="1931"/>
                      </a:lnTo>
                      <a:lnTo>
                        <a:pt x="131" y="1888"/>
                      </a:lnTo>
                      <a:lnTo>
                        <a:pt x="147" y="1846"/>
                      </a:lnTo>
                      <a:lnTo>
                        <a:pt x="163" y="1803"/>
                      </a:lnTo>
                      <a:lnTo>
                        <a:pt x="179" y="1760"/>
                      </a:lnTo>
                      <a:lnTo>
                        <a:pt x="196" y="1717"/>
                      </a:lnTo>
                      <a:lnTo>
                        <a:pt x="212" y="1673"/>
                      </a:lnTo>
                      <a:lnTo>
                        <a:pt x="228" y="1630"/>
                      </a:lnTo>
                      <a:lnTo>
                        <a:pt x="244" y="1586"/>
                      </a:lnTo>
                      <a:lnTo>
                        <a:pt x="261" y="1542"/>
                      </a:lnTo>
                      <a:lnTo>
                        <a:pt x="277" y="1497"/>
                      </a:lnTo>
                      <a:lnTo>
                        <a:pt x="293" y="1453"/>
                      </a:lnTo>
                      <a:lnTo>
                        <a:pt x="310" y="1408"/>
                      </a:lnTo>
                      <a:lnTo>
                        <a:pt x="326" y="1363"/>
                      </a:lnTo>
                      <a:lnTo>
                        <a:pt x="342" y="1319"/>
                      </a:lnTo>
                      <a:lnTo>
                        <a:pt x="358" y="1274"/>
                      </a:lnTo>
                      <a:lnTo>
                        <a:pt x="375" y="1229"/>
                      </a:lnTo>
                      <a:lnTo>
                        <a:pt x="391" y="1183"/>
                      </a:lnTo>
                      <a:lnTo>
                        <a:pt x="407" y="1138"/>
                      </a:lnTo>
                      <a:lnTo>
                        <a:pt x="423" y="1093"/>
                      </a:lnTo>
                      <a:lnTo>
                        <a:pt x="440" y="1048"/>
                      </a:lnTo>
                      <a:lnTo>
                        <a:pt x="456" y="1003"/>
                      </a:lnTo>
                      <a:lnTo>
                        <a:pt x="472" y="958"/>
                      </a:lnTo>
                      <a:lnTo>
                        <a:pt x="488" y="912"/>
                      </a:lnTo>
                      <a:lnTo>
                        <a:pt x="505" y="867"/>
                      </a:lnTo>
                      <a:lnTo>
                        <a:pt x="521" y="822"/>
                      </a:lnTo>
                      <a:lnTo>
                        <a:pt x="537" y="777"/>
                      </a:lnTo>
                      <a:lnTo>
                        <a:pt x="554" y="733"/>
                      </a:lnTo>
                      <a:lnTo>
                        <a:pt x="570" y="688"/>
                      </a:lnTo>
                      <a:lnTo>
                        <a:pt x="586" y="643"/>
                      </a:lnTo>
                      <a:lnTo>
                        <a:pt x="602" y="599"/>
                      </a:lnTo>
                      <a:lnTo>
                        <a:pt x="619" y="554"/>
                      </a:lnTo>
                      <a:lnTo>
                        <a:pt x="635" y="510"/>
                      </a:lnTo>
                      <a:lnTo>
                        <a:pt x="651" y="466"/>
                      </a:lnTo>
                      <a:lnTo>
                        <a:pt x="667" y="423"/>
                      </a:lnTo>
                      <a:lnTo>
                        <a:pt x="684" y="379"/>
                      </a:lnTo>
                      <a:lnTo>
                        <a:pt x="700" y="336"/>
                      </a:lnTo>
                      <a:lnTo>
                        <a:pt x="716" y="293"/>
                      </a:lnTo>
                      <a:lnTo>
                        <a:pt x="732" y="250"/>
                      </a:lnTo>
                      <a:lnTo>
                        <a:pt x="749" y="208"/>
                      </a:lnTo>
                      <a:lnTo>
                        <a:pt x="765" y="165"/>
                      </a:lnTo>
                      <a:lnTo>
                        <a:pt x="781" y="124"/>
                      </a:lnTo>
                      <a:lnTo>
                        <a:pt x="798" y="82"/>
                      </a:lnTo>
                      <a:lnTo>
                        <a:pt x="814" y="41"/>
                      </a:lnTo>
                      <a:lnTo>
                        <a:pt x="830" y="0"/>
                      </a:lnTo>
                    </a:path>
                  </a:pathLst>
                </a:custGeom>
                <a:noFill/>
                <a:ln w="31750">
                  <a:solidFill>
                    <a:srgbClr val="FF0000"/>
                  </a:solidFill>
                  <a:prstDash val="solid"/>
                  <a:round/>
                  <a:headEnd/>
                  <a:tailEnd/>
                </a:ln>
              </p:spPr>
              <p:txBody>
                <a:bodyPr/>
                <a:lstStyle/>
                <a:p>
                  <a:endParaRPr lang="en-US"/>
                </a:p>
              </p:txBody>
            </p:sp>
            <p:sp>
              <p:nvSpPr>
                <p:cNvPr id="42008" name="Freeform 46"/>
                <p:cNvSpPr>
                  <a:spLocks/>
                </p:cNvSpPr>
                <p:nvPr/>
              </p:nvSpPr>
              <p:spPr bwMode="auto">
                <a:xfrm>
                  <a:off x="3180" y="2658"/>
                  <a:ext cx="82" cy="124"/>
                </a:xfrm>
                <a:custGeom>
                  <a:avLst/>
                  <a:gdLst>
                    <a:gd name="T0" fmla="*/ 0 w 830"/>
                    <a:gd name="T1" fmla="*/ 12 h 1318"/>
                    <a:gd name="T2" fmla="*/ 0 w 830"/>
                    <a:gd name="T3" fmla="*/ 11 h 1318"/>
                    <a:gd name="T4" fmla="*/ 0 w 830"/>
                    <a:gd name="T5" fmla="*/ 11 h 1318"/>
                    <a:gd name="T6" fmla="*/ 0 w 830"/>
                    <a:gd name="T7" fmla="*/ 11 h 1318"/>
                    <a:gd name="T8" fmla="*/ 1 w 830"/>
                    <a:gd name="T9" fmla="*/ 10 h 1318"/>
                    <a:gd name="T10" fmla="*/ 1 w 830"/>
                    <a:gd name="T11" fmla="*/ 10 h 1318"/>
                    <a:gd name="T12" fmla="*/ 1 w 830"/>
                    <a:gd name="T13" fmla="*/ 10 h 1318"/>
                    <a:gd name="T14" fmla="*/ 1 w 830"/>
                    <a:gd name="T15" fmla="*/ 9 h 1318"/>
                    <a:gd name="T16" fmla="*/ 1 w 830"/>
                    <a:gd name="T17" fmla="*/ 9 h 1318"/>
                    <a:gd name="T18" fmla="*/ 1 w 830"/>
                    <a:gd name="T19" fmla="*/ 9 h 1318"/>
                    <a:gd name="T20" fmla="*/ 2 w 830"/>
                    <a:gd name="T21" fmla="*/ 8 h 1318"/>
                    <a:gd name="T22" fmla="*/ 2 w 830"/>
                    <a:gd name="T23" fmla="*/ 8 h 1318"/>
                    <a:gd name="T24" fmla="*/ 2 w 830"/>
                    <a:gd name="T25" fmla="*/ 8 h 1318"/>
                    <a:gd name="T26" fmla="*/ 2 w 830"/>
                    <a:gd name="T27" fmla="*/ 7 h 1318"/>
                    <a:gd name="T28" fmla="*/ 2 w 830"/>
                    <a:gd name="T29" fmla="*/ 7 h 1318"/>
                    <a:gd name="T30" fmla="*/ 2 w 830"/>
                    <a:gd name="T31" fmla="*/ 7 h 1318"/>
                    <a:gd name="T32" fmla="*/ 3 w 830"/>
                    <a:gd name="T33" fmla="*/ 6 h 1318"/>
                    <a:gd name="T34" fmla="*/ 3 w 830"/>
                    <a:gd name="T35" fmla="*/ 6 h 1318"/>
                    <a:gd name="T36" fmla="*/ 3 w 830"/>
                    <a:gd name="T37" fmla="*/ 6 h 1318"/>
                    <a:gd name="T38" fmla="*/ 3 w 830"/>
                    <a:gd name="T39" fmla="*/ 6 h 1318"/>
                    <a:gd name="T40" fmla="*/ 3 w 830"/>
                    <a:gd name="T41" fmla="*/ 5 h 1318"/>
                    <a:gd name="T42" fmla="*/ 3 w 830"/>
                    <a:gd name="T43" fmla="*/ 5 h 1318"/>
                    <a:gd name="T44" fmla="*/ 3 w 830"/>
                    <a:gd name="T45" fmla="*/ 5 h 1318"/>
                    <a:gd name="T46" fmla="*/ 4 w 830"/>
                    <a:gd name="T47" fmla="*/ 5 h 1318"/>
                    <a:gd name="T48" fmla="*/ 4 w 830"/>
                    <a:gd name="T49" fmla="*/ 4 h 1318"/>
                    <a:gd name="T50" fmla="*/ 4 w 830"/>
                    <a:gd name="T51" fmla="*/ 4 h 1318"/>
                    <a:gd name="T52" fmla="*/ 4 w 830"/>
                    <a:gd name="T53" fmla="*/ 4 h 1318"/>
                    <a:gd name="T54" fmla="*/ 4 w 830"/>
                    <a:gd name="T55" fmla="*/ 4 h 1318"/>
                    <a:gd name="T56" fmla="*/ 4 w 830"/>
                    <a:gd name="T57" fmla="*/ 3 h 1318"/>
                    <a:gd name="T58" fmla="*/ 5 w 830"/>
                    <a:gd name="T59" fmla="*/ 3 h 1318"/>
                    <a:gd name="T60" fmla="*/ 5 w 830"/>
                    <a:gd name="T61" fmla="*/ 3 h 1318"/>
                    <a:gd name="T62" fmla="*/ 5 w 830"/>
                    <a:gd name="T63" fmla="*/ 3 h 1318"/>
                    <a:gd name="T64" fmla="*/ 5 w 830"/>
                    <a:gd name="T65" fmla="*/ 2 h 1318"/>
                    <a:gd name="T66" fmla="*/ 5 w 830"/>
                    <a:gd name="T67" fmla="*/ 2 h 1318"/>
                    <a:gd name="T68" fmla="*/ 5 w 830"/>
                    <a:gd name="T69" fmla="*/ 2 h 1318"/>
                    <a:gd name="T70" fmla="*/ 6 w 830"/>
                    <a:gd name="T71" fmla="*/ 2 h 1318"/>
                    <a:gd name="T72" fmla="*/ 6 w 830"/>
                    <a:gd name="T73" fmla="*/ 2 h 1318"/>
                    <a:gd name="T74" fmla="*/ 6 w 830"/>
                    <a:gd name="T75" fmla="*/ 2 h 1318"/>
                    <a:gd name="T76" fmla="*/ 6 w 830"/>
                    <a:gd name="T77" fmla="*/ 1 h 1318"/>
                    <a:gd name="T78" fmla="*/ 6 w 830"/>
                    <a:gd name="T79" fmla="*/ 1 h 1318"/>
                    <a:gd name="T80" fmla="*/ 6 w 830"/>
                    <a:gd name="T81" fmla="*/ 1 h 1318"/>
                    <a:gd name="T82" fmla="*/ 7 w 830"/>
                    <a:gd name="T83" fmla="*/ 1 h 1318"/>
                    <a:gd name="T84" fmla="*/ 7 w 830"/>
                    <a:gd name="T85" fmla="*/ 1 h 1318"/>
                    <a:gd name="T86" fmla="*/ 7 w 830"/>
                    <a:gd name="T87" fmla="*/ 1 h 1318"/>
                    <a:gd name="T88" fmla="*/ 7 w 830"/>
                    <a:gd name="T89" fmla="*/ 1 h 1318"/>
                    <a:gd name="T90" fmla="*/ 7 w 830"/>
                    <a:gd name="T91" fmla="*/ 0 h 1318"/>
                    <a:gd name="T92" fmla="*/ 7 w 830"/>
                    <a:gd name="T93" fmla="*/ 0 h 1318"/>
                    <a:gd name="T94" fmla="*/ 8 w 830"/>
                    <a:gd name="T95" fmla="*/ 0 h 1318"/>
                    <a:gd name="T96" fmla="*/ 8 w 830"/>
                    <a:gd name="T97" fmla="*/ 0 h 1318"/>
                    <a:gd name="T98" fmla="*/ 8 w 830"/>
                    <a:gd name="T99" fmla="*/ 0 h 1318"/>
                    <a:gd name="T100" fmla="*/ 8 w 830"/>
                    <a:gd name="T101" fmla="*/ 0 h 1318"/>
                    <a:gd name="T102" fmla="*/ 8 w 830"/>
                    <a:gd name="T103" fmla="*/ 0 h 13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318"/>
                    <a:gd name="T158" fmla="*/ 830 w 830"/>
                    <a:gd name="T159" fmla="*/ 1318 h 13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318">
                      <a:moveTo>
                        <a:pt x="0" y="1318"/>
                      </a:moveTo>
                      <a:lnTo>
                        <a:pt x="16" y="1278"/>
                      </a:lnTo>
                      <a:lnTo>
                        <a:pt x="33" y="1237"/>
                      </a:lnTo>
                      <a:lnTo>
                        <a:pt x="49" y="1198"/>
                      </a:lnTo>
                      <a:lnTo>
                        <a:pt x="65" y="1159"/>
                      </a:lnTo>
                      <a:lnTo>
                        <a:pt x="81" y="1120"/>
                      </a:lnTo>
                      <a:lnTo>
                        <a:pt x="98" y="1081"/>
                      </a:lnTo>
                      <a:lnTo>
                        <a:pt x="114" y="1043"/>
                      </a:lnTo>
                      <a:lnTo>
                        <a:pt x="130" y="1006"/>
                      </a:lnTo>
                      <a:lnTo>
                        <a:pt x="146" y="969"/>
                      </a:lnTo>
                      <a:lnTo>
                        <a:pt x="163" y="933"/>
                      </a:lnTo>
                      <a:lnTo>
                        <a:pt x="179" y="897"/>
                      </a:lnTo>
                      <a:lnTo>
                        <a:pt x="195" y="861"/>
                      </a:lnTo>
                      <a:lnTo>
                        <a:pt x="212" y="826"/>
                      </a:lnTo>
                      <a:lnTo>
                        <a:pt x="228" y="792"/>
                      </a:lnTo>
                      <a:lnTo>
                        <a:pt x="244" y="758"/>
                      </a:lnTo>
                      <a:lnTo>
                        <a:pt x="260" y="725"/>
                      </a:lnTo>
                      <a:lnTo>
                        <a:pt x="277" y="692"/>
                      </a:lnTo>
                      <a:lnTo>
                        <a:pt x="293" y="660"/>
                      </a:lnTo>
                      <a:lnTo>
                        <a:pt x="309" y="629"/>
                      </a:lnTo>
                      <a:lnTo>
                        <a:pt x="325" y="598"/>
                      </a:lnTo>
                      <a:lnTo>
                        <a:pt x="342" y="568"/>
                      </a:lnTo>
                      <a:lnTo>
                        <a:pt x="358" y="538"/>
                      </a:lnTo>
                      <a:lnTo>
                        <a:pt x="374" y="510"/>
                      </a:lnTo>
                      <a:lnTo>
                        <a:pt x="390" y="481"/>
                      </a:lnTo>
                      <a:lnTo>
                        <a:pt x="407" y="454"/>
                      </a:lnTo>
                      <a:lnTo>
                        <a:pt x="423" y="427"/>
                      </a:lnTo>
                      <a:lnTo>
                        <a:pt x="439" y="401"/>
                      </a:lnTo>
                      <a:lnTo>
                        <a:pt x="456" y="375"/>
                      </a:lnTo>
                      <a:lnTo>
                        <a:pt x="472" y="350"/>
                      </a:lnTo>
                      <a:lnTo>
                        <a:pt x="488" y="326"/>
                      </a:lnTo>
                      <a:lnTo>
                        <a:pt x="504" y="303"/>
                      </a:lnTo>
                      <a:lnTo>
                        <a:pt x="521" y="280"/>
                      </a:lnTo>
                      <a:lnTo>
                        <a:pt x="537" y="259"/>
                      </a:lnTo>
                      <a:lnTo>
                        <a:pt x="553" y="238"/>
                      </a:lnTo>
                      <a:lnTo>
                        <a:pt x="569" y="217"/>
                      </a:lnTo>
                      <a:lnTo>
                        <a:pt x="586" y="198"/>
                      </a:lnTo>
                      <a:lnTo>
                        <a:pt x="602" y="179"/>
                      </a:lnTo>
                      <a:lnTo>
                        <a:pt x="618" y="161"/>
                      </a:lnTo>
                      <a:lnTo>
                        <a:pt x="634" y="143"/>
                      </a:lnTo>
                      <a:lnTo>
                        <a:pt x="651" y="127"/>
                      </a:lnTo>
                      <a:lnTo>
                        <a:pt x="667" y="111"/>
                      </a:lnTo>
                      <a:lnTo>
                        <a:pt x="683" y="97"/>
                      </a:lnTo>
                      <a:lnTo>
                        <a:pt x="700" y="82"/>
                      </a:lnTo>
                      <a:lnTo>
                        <a:pt x="716" y="69"/>
                      </a:lnTo>
                      <a:lnTo>
                        <a:pt x="732" y="57"/>
                      </a:lnTo>
                      <a:lnTo>
                        <a:pt x="748" y="45"/>
                      </a:lnTo>
                      <a:lnTo>
                        <a:pt x="765" y="34"/>
                      </a:lnTo>
                      <a:lnTo>
                        <a:pt x="781" y="25"/>
                      </a:lnTo>
                      <a:lnTo>
                        <a:pt x="797" y="15"/>
                      </a:lnTo>
                      <a:lnTo>
                        <a:pt x="813" y="7"/>
                      </a:lnTo>
                      <a:lnTo>
                        <a:pt x="830" y="0"/>
                      </a:lnTo>
                    </a:path>
                  </a:pathLst>
                </a:custGeom>
                <a:noFill/>
                <a:ln w="31750">
                  <a:solidFill>
                    <a:srgbClr val="FF0000"/>
                  </a:solidFill>
                  <a:prstDash val="solid"/>
                  <a:round/>
                  <a:headEnd/>
                  <a:tailEnd/>
                </a:ln>
              </p:spPr>
              <p:txBody>
                <a:bodyPr/>
                <a:lstStyle/>
                <a:p>
                  <a:endParaRPr lang="en-US"/>
                </a:p>
              </p:txBody>
            </p:sp>
            <p:sp>
              <p:nvSpPr>
                <p:cNvPr id="42009" name="Freeform 47"/>
                <p:cNvSpPr>
                  <a:spLocks/>
                </p:cNvSpPr>
                <p:nvPr/>
              </p:nvSpPr>
              <p:spPr bwMode="auto">
                <a:xfrm>
                  <a:off x="3262" y="2655"/>
                  <a:ext cx="81" cy="70"/>
                </a:xfrm>
                <a:custGeom>
                  <a:avLst/>
                  <a:gdLst>
                    <a:gd name="T0" fmla="*/ 0 w 829"/>
                    <a:gd name="T1" fmla="*/ 0 h 738"/>
                    <a:gd name="T2" fmla="*/ 0 w 829"/>
                    <a:gd name="T3" fmla="*/ 0 h 738"/>
                    <a:gd name="T4" fmla="*/ 0 w 829"/>
                    <a:gd name="T5" fmla="*/ 0 h 738"/>
                    <a:gd name="T6" fmla="*/ 0 w 829"/>
                    <a:gd name="T7" fmla="*/ 0 h 738"/>
                    <a:gd name="T8" fmla="*/ 1 w 829"/>
                    <a:gd name="T9" fmla="*/ 0 h 738"/>
                    <a:gd name="T10" fmla="*/ 1 w 829"/>
                    <a:gd name="T11" fmla="*/ 0 h 738"/>
                    <a:gd name="T12" fmla="*/ 1 w 829"/>
                    <a:gd name="T13" fmla="*/ 0 h 738"/>
                    <a:gd name="T14" fmla="*/ 1 w 829"/>
                    <a:gd name="T15" fmla="*/ 0 h 738"/>
                    <a:gd name="T16" fmla="*/ 1 w 829"/>
                    <a:gd name="T17" fmla="*/ 0 h 738"/>
                    <a:gd name="T18" fmla="*/ 1 w 829"/>
                    <a:gd name="T19" fmla="*/ 0 h 738"/>
                    <a:gd name="T20" fmla="*/ 2 w 829"/>
                    <a:gd name="T21" fmla="*/ 0 h 738"/>
                    <a:gd name="T22" fmla="*/ 2 w 829"/>
                    <a:gd name="T23" fmla="*/ 0 h 738"/>
                    <a:gd name="T24" fmla="*/ 2 w 829"/>
                    <a:gd name="T25" fmla="*/ 0 h 738"/>
                    <a:gd name="T26" fmla="*/ 2 w 829"/>
                    <a:gd name="T27" fmla="*/ 0 h 738"/>
                    <a:gd name="T28" fmla="*/ 2 w 829"/>
                    <a:gd name="T29" fmla="*/ 0 h 738"/>
                    <a:gd name="T30" fmla="*/ 2 w 829"/>
                    <a:gd name="T31" fmla="*/ 0 h 738"/>
                    <a:gd name="T32" fmla="*/ 2 w 829"/>
                    <a:gd name="T33" fmla="*/ 0 h 738"/>
                    <a:gd name="T34" fmla="*/ 3 w 829"/>
                    <a:gd name="T35" fmla="*/ 0 h 738"/>
                    <a:gd name="T36" fmla="*/ 3 w 829"/>
                    <a:gd name="T37" fmla="*/ 0 h 738"/>
                    <a:gd name="T38" fmla="*/ 3 w 829"/>
                    <a:gd name="T39" fmla="*/ 0 h 738"/>
                    <a:gd name="T40" fmla="*/ 3 w 829"/>
                    <a:gd name="T41" fmla="*/ 1 h 738"/>
                    <a:gd name="T42" fmla="*/ 3 w 829"/>
                    <a:gd name="T43" fmla="*/ 1 h 738"/>
                    <a:gd name="T44" fmla="*/ 3 w 829"/>
                    <a:gd name="T45" fmla="*/ 1 h 738"/>
                    <a:gd name="T46" fmla="*/ 4 w 829"/>
                    <a:gd name="T47" fmla="*/ 1 h 738"/>
                    <a:gd name="T48" fmla="*/ 4 w 829"/>
                    <a:gd name="T49" fmla="*/ 1 h 738"/>
                    <a:gd name="T50" fmla="*/ 4 w 829"/>
                    <a:gd name="T51" fmla="*/ 1 h 738"/>
                    <a:gd name="T52" fmla="*/ 4 w 829"/>
                    <a:gd name="T53" fmla="*/ 1 h 738"/>
                    <a:gd name="T54" fmla="*/ 4 w 829"/>
                    <a:gd name="T55" fmla="*/ 1 h 738"/>
                    <a:gd name="T56" fmla="*/ 4 w 829"/>
                    <a:gd name="T57" fmla="*/ 2 h 738"/>
                    <a:gd name="T58" fmla="*/ 4 w 829"/>
                    <a:gd name="T59" fmla="*/ 2 h 738"/>
                    <a:gd name="T60" fmla="*/ 5 w 829"/>
                    <a:gd name="T61" fmla="*/ 2 h 738"/>
                    <a:gd name="T62" fmla="*/ 5 w 829"/>
                    <a:gd name="T63" fmla="*/ 2 h 738"/>
                    <a:gd name="T64" fmla="*/ 5 w 829"/>
                    <a:gd name="T65" fmla="*/ 2 h 738"/>
                    <a:gd name="T66" fmla="*/ 5 w 829"/>
                    <a:gd name="T67" fmla="*/ 2 h 738"/>
                    <a:gd name="T68" fmla="*/ 5 w 829"/>
                    <a:gd name="T69" fmla="*/ 2 h 738"/>
                    <a:gd name="T70" fmla="*/ 5 w 829"/>
                    <a:gd name="T71" fmla="*/ 3 h 738"/>
                    <a:gd name="T72" fmla="*/ 6 w 829"/>
                    <a:gd name="T73" fmla="*/ 3 h 738"/>
                    <a:gd name="T74" fmla="*/ 6 w 829"/>
                    <a:gd name="T75" fmla="*/ 3 h 738"/>
                    <a:gd name="T76" fmla="*/ 6 w 829"/>
                    <a:gd name="T77" fmla="*/ 3 h 738"/>
                    <a:gd name="T78" fmla="*/ 6 w 829"/>
                    <a:gd name="T79" fmla="*/ 4 h 738"/>
                    <a:gd name="T80" fmla="*/ 6 w 829"/>
                    <a:gd name="T81" fmla="*/ 4 h 738"/>
                    <a:gd name="T82" fmla="*/ 6 w 829"/>
                    <a:gd name="T83" fmla="*/ 4 h 738"/>
                    <a:gd name="T84" fmla="*/ 7 w 829"/>
                    <a:gd name="T85" fmla="*/ 4 h 738"/>
                    <a:gd name="T86" fmla="*/ 7 w 829"/>
                    <a:gd name="T87" fmla="*/ 4 h 738"/>
                    <a:gd name="T88" fmla="*/ 7 w 829"/>
                    <a:gd name="T89" fmla="*/ 5 h 738"/>
                    <a:gd name="T90" fmla="*/ 7 w 829"/>
                    <a:gd name="T91" fmla="*/ 5 h 738"/>
                    <a:gd name="T92" fmla="*/ 7 w 829"/>
                    <a:gd name="T93" fmla="*/ 5 h 738"/>
                    <a:gd name="T94" fmla="*/ 7 w 829"/>
                    <a:gd name="T95" fmla="*/ 6 h 738"/>
                    <a:gd name="T96" fmla="*/ 7 w 829"/>
                    <a:gd name="T97" fmla="*/ 6 h 738"/>
                    <a:gd name="T98" fmla="*/ 8 w 829"/>
                    <a:gd name="T99" fmla="*/ 6 h 738"/>
                    <a:gd name="T100" fmla="*/ 8 w 829"/>
                    <a:gd name="T101" fmla="*/ 6 h 738"/>
                    <a:gd name="T102" fmla="*/ 8 w 829"/>
                    <a:gd name="T103" fmla="*/ 7 h 7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738"/>
                    <a:gd name="T158" fmla="*/ 829 w 829"/>
                    <a:gd name="T159" fmla="*/ 738 h 7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738">
                      <a:moveTo>
                        <a:pt x="0" y="29"/>
                      </a:moveTo>
                      <a:lnTo>
                        <a:pt x="16" y="22"/>
                      </a:lnTo>
                      <a:lnTo>
                        <a:pt x="32" y="16"/>
                      </a:lnTo>
                      <a:lnTo>
                        <a:pt x="48" y="12"/>
                      </a:lnTo>
                      <a:lnTo>
                        <a:pt x="65" y="7"/>
                      </a:lnTo>
                      <a:lnTo>
                        <a:pt x="81" y="4"/>
                      </a:lnTo>
                      <a:lnTo>
                        <a:pt x="97" y="2"/>
                      </a:lnTo>
                      <a:lnTo>
                        <a:pt x="114" y="0"/>
                      </a:lnTo>
                      <a:lnTo>
                        <a:pt x="130" y="0"/>
                      </a:lnTo>
                      <a:lnTo>
                        <a:pt x="146" y="0"/>
                      </a:lnTo>
                      <a:lnTo>
                        <a:pt x="162" y="1"/>
                      </a:lnTo>
                      <a:lnTo>
                        <a:pt x="179" y="3"/>
                      </a:lnTo>
                      <a:lnTo>
                        <a:pt x="195" y="6"/>
                      </a:lnTo>
                      <a:lnTo>
                        <a:pt x="211" y="9"/>
                      </a:lnTo>
                      <a:lnTo>
                        <a:pt x="227" y="14"/>
                      </a:lnTo>
                      <a:lnTo>
                        <a:pt x="244" y="19"/>
                      </a:lnTo>
                      <a:lnTo>
                        <a:pt x="260" y="25"/>
                      </a:lnTo>
                      <a:lnTo>
                        <a:pt x="276" y="32"/>
                      </a:lnTo>
                      <a:lnTo>
                        <a:pt x="292" y="40"/>
                      </a:lnTo>
                      <a:lnTo>
                        <a:pt x="309" y="49"/>
                      </a:lnTo>
                      <a:lnTo>
                        <a:pt x="325" y="58"/>
                      </a:lnTo>
                      <a:lnTo>
                        <a:pt x="341" y="69"/>
                      </a:lnTo>
                      <a:lnTo>
                        <a:pt x="357" y="80"/>
                      </a:lnTo>
                      <a:lnTo>
                        <a:pt x="374" y="92"/>
                      </a:lnTo>
                      <a:lnTo>
                        <a:pt x="390" y="105"/>
                      </a:lnTo>
                      <a:lnTo>
                        <a:pt x="406" y="118"/>
                      </a:lnTo>
                      <a:lnTo>
                        <a:pt x="423" y="133"/>
                      </a:lnTo>
                      <a:lnTo>
                        <a:pt x="439" y="148"/>
                      </a:lnTo>
                      <a:lnTo>
                        <a:pt x="455" y="164"/>
                      </a:lnTo>
                      <a:lnTo>
                        <a:pt x="471" y="181"/>
                      </a:lnTo>
                      <a:lnTo>
                        <a:pt x="488" y="199"/>
                      </a:lnTo>
                      <a:lnTo>
                        <a:pt x="504" y="217"/>
                      </a:lnTo>
                      <a:lnTo>
                        <a:pt x="520" y="236"/>
                      </a:lnTo>
                      <a:lnTo>
                        <a:pt x="536" y="256"/>
                      </a:lnTo>
                      <a:lnTo>
                        <a:pt x="553" y="277"/>
                      </a:lnTo>
                      <a:lnTo>
                        <a:pt x="569" y="299"/>
                      </a:lnTo>
                      <a:lnTo>
                        <a:pt x="585" y="321"/>
                      </a:lnTo>
                      <a:lnTo>
                        <a:pt x="601" y="344"/>
                      </a:lnTo>
                      <a:lnTo>
                        <a:pt x="618" y="367"/>
                      </a:lnTo>
                      <a:lnTo>
                        <a:pt x="634" y="392"/>
                      </a:lnTo>
                      <a:lnTo>
                        <a:pt x="650" y="417"/>
                      </a:lnTo>
                      <a:lnTo>
                        <a:pt x="667" y="443"/>
                      </a:lnTo>
                      <a:lnTo>
                        <a:pt x="683" y="469"/>
                      </a:lnTo>
                      <a:lnTo>
                        <a:pt x="699" y="497"/>
                      </a:lnTo>
                      <a:lnTo>
                        <a:pt x="715" y="524"/>
                      </a:lnTo>
                      <a:lnTo>
                        <a:pt x="732" y="553"/>
                      </a:lnTo>
                      <a:lnTo>
                        <a:pt x="748" y="582"/>
                      </a:lnTo>
                      <a:lnTo>
                        <a:pt x="764" y="612"/>
                      </a:lnTo>
                      <a:lnTo>
                        <a:pt x="780" y="643"/>
                      </a:lnTo>
                      <a:lnTo>
                        <a:pt x="797" y="674"/>
                      </a:lnTo>
                      <a:lnTo>
                        <a:pt x="813" y="705"/>
                      </a:lnTo>
                      <a:lnTo>
                        <a:pt x="829" y="738"/>
                      </a:lnTo>
                    </a:path>
                  </a:pathLst>
                </a:custGeom>
                <a:noFill/>
                <a:ln w="31750">
                  <a:solidFill>
                    <a:srgbClr val="FF0000"/>
                  </a:solidFill>
                  <a:prstDash val="solid"/>
                  <a:round/>
                  <a:headEnd/>
                  <a:tailEnd/>
                </a:ln>
              </p:spPr>
              <p:txBody>
                <a:bodyPr/>
                <a:lstStyle/>
                <a:p>
                  <a:endParaRPr lang="en-US"/>
                </a:p>
              </p:txBody>
            </p:sp>
            <p:sp>
              <p:nvSpPr>
                <p:cNvPr id="42010" name="Freeform 48"/>
                <p:cNvSpPr>
                  <a:spLocks/>
                </p:cNvSpPr>
                <p:nvPr/>
              </p:nvSpPr>
              <p:spPr bwMode="auto">
                <a:xfrm>
                  <a:off x="3343" y="2725"/>
                  <a:ext cx="82" cy="199"/>
                </a:xfrm>
                <a:custGeom>
                  <a:avLst/>
                  <a:gdLst>
                    <a:gd name="T0" fmla="*/ 0 w 830"/>
                    <a:gd name="T1" fmla="*/ 0 h 2129"/>
                    <a:gd name="T2" fmla="*/ 0 w 830"/>
                    <a:gd name="T3" fmla="*/ 0 h 2129"/>
                    <a:gd name="T4" fmla="*/ 0 w 830"/>
                    <a:gd name="T5" fmla="*/ 1 h 2129"/>
                    <a:gd name="T6" fmla="*/ 0 w 830"/>
                    <a:gd name="T7" fmla="*/ 1 h 2129"/>
                    <a:gd name="T8" fmla="*/ 1 w 830"/>
                    <a:gd name="T9" fmla="*/ 1 h 2129"/>
                    <a:gd name="T10" fmla="*/ 1 w 830"/>
                    <a:gd name="T11" fmla="*/ 1 h 2129"/>
                    <a:gd name="T12" fmla="*/ 1 w 830"/>
                    <a:gd name="T13" fmla="*/ 2 h 2129"/>
                    <a:gd name="T14" fmla="*/ 1 w 830"/>
                    <a:gd name="T15" fmla="*/ 2 h 2129"/>
                    <a:gd name="T16" fmla="*/ 1 w 830"/>
                    <a:gd name="T17" fmla="*/ 2 h 2129"/>
                    <a:gd name="T18" fmla="*/ 1 w 830"/>
                    <a:gd name="T19" fmla="*/ 3 h 2129"/>
                    <a:gd name="T20" fmla="*/ 2 w 830"/>
                    <a:gd name="T21" fmla="*/ 3 h 2129"/>
                    <a:gd name="T22" fmla="*/ 2 w 830"/>
                    <a:gd name="T23" fmla="*/ 3 h 2129"/>
                    <a:gd name="T24" fmla="*/ 2 w 830"/>
                    <a:gd name="T25" fmla="*/ 4 h 2129"/>
                    <a:gd name="T26" fmla="*/ 2 w 830"/>
                    <a:gd name="T27" fmla="*/ 4 h 2129"/>
                    <a:gd name="T28" fmla="*/ 2 w 830"/>
                    <a:gd name="T29" fmla="*/ 4 h 2129"/>
                    <a:gd name="T30" fmla="*/ 2 w 830"/>
                    <a:gd name="T31" fmla="*/ 5 h 2129"/>
                    <a:gd name="T32" fmla="*/ 3 w 830"/>
                    <a:gd name="T33" fmla="*/ 5 h 2129"/>
                    <a:gd name="T34" fmla="*/ 3 w 830"/>
                    <a:gd name="T35" fmla="*/ 6 h 2129"/>
                    <a:gd name="T36" fmla="*/ 3 w 830"/>
                    <a:gd name="T37" fmla="*/ 6 h 2129"/>
                    <a:gd name="T38" fmla="*/ 3 w 830"/>
                    <a:gd name="T39" fmla="*/ 6 h 2129"/>
                    <a:gd name="T40" fmla="*/ 3 w 830"/>
                    <a:gd name="T41" fmla="*/ 7 h 2129"/>
                    <a:gd name="T42" fmla="*/ 3 w 830"/>
                    <a:gd name="T43" fmla="*/ 7 h 2129"/>
                    <a:gd name="T44" fmla="*/ 3 w 830"/>
                    <a:gd name="T45" fmla="*/ 7 h 2129"/>
                    <a:gd name="T46" fmla="*/ 4 w 830"/>
                    <a:gd name="T47" fmla="*/ 8 h 2129"/>
                    <a:gd name="T48" fmla="*/ 4 w 830"/>
                    <a:gd name="T49" fmla="*/ 8 h 2129"/>
                    <a:gd name="T50" fmla="*/ 4 w 830"/>
                    <a:gd name="T51" fmla="*/ 8 h 2129"/>
                    <a:gd name="T52" fmla="*/ 4 w 830"/>
                    <a:gd name="T53" fmla="*/ 9 h 2129"/>
                    <a:gd name="T54" fmla="*/ 4 w 830"/>
                    <a:gd name="T55" fmla="*/ 9 h 2129"/>
                    <a:gd name="T56" fmla="*/ 4 w 830"/>
                    <a:gd name="T57" fmla="*/ 10 h 2129"/>
                    <a:gd name="T58" fmla="*/ 5 w 830"/>
                    <a:gd name="T59" fmla="*/ 10 h 2129"/>
                    <a:gd name="T60" fmla="*/ 5 w 830"/>
                    <a:gd name="T61" fmla="*/ 10 h 2129"/>
                    <a:gd name="T62" fmla="*/ 5 w 830"/>
                    <a:gd name="T63" fmla="*/ 11 h 2129"/>
                    <a:gd name="T64" fmla="*/ 5 w 830"/>
                    <a:gd name="T65" fmla="*/ 11 h 2129"/>
                    <a:gd name="T66" fmla="*/ 5 w 830"/>
                    <a:gd name="T67" fmla="*/ 11 h 2129"/>
                    <a:gd name="T68" fmla="*/ 5 w 830"/>
                    <a:gd name="T69" fmla="*/ 12 h 2129"/>
                    <a:gd name="T70" fmla="*/ 6 w 830"/>
                    <a:gd name="T71" fmla="*/ 12 h 2129"/>
                    <a:gd name="T72" fmla="*/ 6 w 830"/>
                    <a:gd name="T73" fmla="*/ 13 h 2129"/>
                    <a:gd name="T74" fmla="*/ 6 w 830"/>
                    <a:gd name="T75" fmla="*/ 13 h 2129"/>
                    <a:gd name="T76" fmla="*/ 6 w 830"/>
                    <a:gd name="T77" fmla="*/ 13 h 2129"/>
                    <a:gd name="T78" fmla="*/ 6 w 830"/>
                    <a:gd name="T79" fmla="*/ 14 h 2129"/>
                    <a:gd name="T80" fmla="*/ 6 w 830"/>
                    <a:gd name="T81" fmla="*/ 14 h 2129"/>
                    <a:gd name="T82" fmla="*/ 7 w 830"/>
                    <a:gd name="T83" fmla="*/ 15 h 2129"/>
                    <a:gd name="T84" fmla="*/ 7 w 830"/>
                    <a:gd name="T85" fmla="*/ 15 h 2129"/>
                    <a:gd name="T86" fmla="*/ 7 w 830"/>
                    <a:gd name="T87" fmla="*/ 15 h 2129"/>
                    <a:gd name="T88" fmla="*/ 7 w 830"/>
                    <a:gd name="T89" fmla="*/ 16 h 2129"/>
                    <a:gd name="T90" fmla="*/ 7 w 830"/>
                    <a:gd name="T91" fmla="*/ 16 h 2129"/>
                    <a:gd name="T92" fmla="*/ 7 w 830"/>
                    <a:gd name="T93" fmla="*/ 17 h 2129"/>
                    <a:gd name="T94" fmla="*/ 8 w 830"/>
                    <a:gd name="T95" fmla="*/ 17 h 2129"/>
                    <a:gd name="T96" fmla="*/ 8 w 830"/>
                    <a:gd name="T97" fmla="*/ 17 h 2129"/>
                    <a:gd name="T98" fmla="*/ 8 w 830"/>
                    <a:gd name="T99" fmla="*/ 18 h 2129"/>
                    <a:gd name="T100" fmla="*/ 8 w 830"/>
                    <a:gd name="T101" fmla="*/ 18 h 2129"/>
                    <a:gd name="T102" fmla="*/ 8 w 830"/>
                    <a:gd name="T103" fmla="*/ 19 h 212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2129"/>
                    <a:gd name="T158" fmla="*/ 830 w 830"/>
                    <a:gd name="T159" fmla="*/ 2129 h 212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2129">
                      <a:moveTo>
                        <a:pt x="0" y="0"/>
                      </a:moveTo>
                      <a:lnTo>
                        <a:pt x="16" y="33"/>
                      </a:lnTo>
                      <a:lnTo>
                        <a:pt x="33" y="66"/>
                      </a:lnTo>
                      <a:lnTo>
                        <a:pt x="49" y="100"/>
                      </a:lnTo>
                      <a:lnTo>
                        <a:pt x="65" y="135"/>
                      </a:lnTo>
                      <a:lnTo>
                        <a:pt x="82" y="170"/>
                      </a:lnTo>
                      <a:lnTo>
                        <a:pt x="98" y="206"/>
                      </a:lnTo>
                      <a:lnTo>
                        <a:pt x="114" y="242"/>
                      </a:lnTo>
                      <a:lnTo>
                        <a:pt x="130" y="279"/>
                      </a:lnTo>
                      <a:lnTo>
                        <a:pt x="147" y="316"/>
                      </a:lnTo>
                      <a:lnTo>
                        <a:pt x="163" y="353"/>
                      </a:lnTo>
                      <a:lnTo>
                        <a:pt x="179" y="392"/>
                      </a:lnTo>
                      <a:lnTo>
                        <a:pt x="195" y="430"/>
                      </a:lnTo>
                      <a:lnTo>
                        <a:pt x="212" y="469"/>
                      </a:lnTo>
                      <a:lnTo>
                        <a:pt x="228" y="509"/>
                      </a:lnTo>
                      <a:lnTo>
                        <a:pt x="244" y="549"/>
                      </a:lnTo>
                      <a:lnTo>
                        <a:pt x="260" y="589"/>
                      </a:lnTo>
                      <a:lnTo>
                        <a:pt x="277" y="629"/>
                      </a:lnTo>
                      <a:lnTo>
                        <a:pt x="293" y="670"/>
                      </a:lnTo>
                      <a:lnTo>
                        <a:pt x="309" y="712"/>
                      </a:lnTo>
                      <a:lnTo>
                        <a:pt x="326" y="754"/>
                      </a:lnTo>
                      <a:lnTo>
                        <a:pt x="342" y="796"/>
                      </a:lnTo>
                      <a:lnTo>
                        <a:pt x="358" y="838"/>
                      </a:lnTo>
                      <a:lnTo>
                        <a:pt x="374" y="880"/>
                      </a:lnTo>
                      <a:lnTo>
                        <a:pt x="391" y="923"/>
                      </a:lnTo>
                      <a:lnTo>
                        <a:pt x="407" y="967"/>
                      </a:lnTo>
                      <a:lnTo>
                        <a:pt x="423" y="1010"/>
                      </a:lnTo>
                      <a:lnTo>
                        <a:pt x="439" y="1054"/>
                      </a:lnTo>
                      <a:lnTo>
                        <a:pt x="456" y="1097"/>
                      </a:lnTo>
                      <a:lnTo>
                        <a:pt x="472" y="1141"/>
                      </a:lnTo>
                      <a:lnTo>
                        <a:pt x="488" y="1186"/>
                      </a:lnTo>
                      <a:lnTo>
                        <a:pt x="504" y="1230"/>
                      </a:lnTo>
                      <a:lnTo>
                        <a:pt x="521" y="1275"/>
                      </a:lnTo>
                      <a:lnTo>
                        <a:pt x="537" y="1319"/>
                      </a:lnTo>
                      <a:lnTo>
                        <a:pt x="553" y="1364"/>
                      </a:lnTo>
                      <a:lnTo>
                        <a:pt x="570" y="1409"/>
                      </a:lnTo>
                      <a:lnTo>
                        <a:pt x="586" y="1454"/>
                      </a:lnTo>
                      <a:lnTo>
                        <a:pt x="602" y="1499"/>
                      </a:lnTo>
                      <a:lnTo>
                        <a:pt x="618" y="1544"/>
                      </a:lnTo>
                      <a:lnTo>
                        <a:pt x="635" y="1589"/>
                      </a:lnTo>
                      <a:lnTo>
                        <a:pt x="651" y="1634"/>
                      </a:lnTo>
                      <a:lnTo>
                        <a:pt x="667" y="1680"/>
                      </a:lnTo>
                      <a:lnTo>
                        <a:pt x="683" y="1725"/>
                      </a:lnTo>
                      <a:lnTo>
                        <a:pt x="700" y="1770"/>
                      </a:lnTo>
                      <a:lnTo>
                        <a:pt x="716" y="1815"/>
                      </a:lnTo>
                      <a:lnTo>
                        <a:pt x="732" y="1860"/>
                      </a:lnTo>
                      <a:lnTo>
                        <a:pt x="748" y="1905"/>
                      </a:lnTo>
                      <a:lnTo>
                        <a:pt x="765" y="1950"/>
                      </a:lnTo>
                      <a:lnTo>
                        <a:pt x="781" y="1995"/>
                      </a:lnTo>
                      <a:lnTo>
                        <a:pt x="797" y="2040"/>
                      </a:lnTo>
                      <a:lnTo>
                        <a:pt x="814" y="2084"/>
                      </a:lnTo>
                      <a:lnTo>
                        <a:pt x="830" y="2129"/>
                      </a:lnTo>
                    </a:path>
                  </a:pathLst>
                </a:custGeom>
                <a:noFill/>
                <a:ln w="31750">
                  <a:solidFill>
                    <a:srgbClr val="FF0000"/>
                  </a:solidFill>
                  <a:prstDash val="solid"/>
                  <a:round/>
                  <a:headEnd/>
                  <a:tailEnd/>
                </a:ln>
              </p:spPr>
              <p:txBody>
                <a:bodyPr/>
                <a:lstStyle/>
                <a:p>
                  <a:endParaRPr lang="en-US"/>
                </a:p>
              </p:txBody>
            </p:sp>
            <p:sp>
              <p:nvSpPr>
                <p:cNvPr id="42011" name="Freeform 49"/>
                <p:cNvSpPr>
                  <a:spLocks/>
                </p:cNvSpPr>
                <p:nvPr/>
              </p:nvSpPr>
              <p:spPr bwMode="auto">
                <a:xfrm>
                  <a:off x="3425" y="2924"/>
                  <a:ext cx="81" cy="162"/>
                </a:xfrm>
                <a:custGeom>
                  <a:avLst/>
                  <a:gdLst>
                    <a:gd name="T0" fmla="*/ 0 w 829"/>
                    <a:gd name="T1" fmla="*/ 0 h 1724"/>
                    <a:gd name="T2" fmla="*/ 0 w 829"/>
                    <a:gd name="T3" fmla="*/ 0 h 1724"/>
                    <a:gd name="T4" fmla="*/ 0 w 829"/>
                    <a:gd name="T5" fmla="*/ 1 h 1724"/>
                    <a:gd name="T6" fmla="*/ 0 w 829"/>
                    <a:gd name="T7" fmla="*/ 1 h 1724"/>
                    <a:gd name="T8" fmla="*/ 1 w 829"/>
                    <a:gd name="T9" fmla="*/ 2 h 1724"/>
                    <a:gd name="T10" fmla="*/ 1 w 829"/>
                    <a:gd name="T11" fmla="*/ 2 h 1724"/>
                    <a:gd name="T12" fmla="*/ 1 w 829"/>
                    <a:gd name="T13" fmla="*/ 2 h 1724"/>
                    <a:gd name="T14" fmla="*/ 1 w 829"/>
                    <a:gd name="T15" fmla="*/ 3 h 1724"/>
                    <a:gd name="T16" fmla="*/ 1 w 829"/>
                    <a:gd name="T17" fmla="*/ 3 h 1724"/>
                    <a:gd name="T18" fmla="*/ 1 w 829"/>
                    <a:gd name="T19" fmla="*/ 3 h 1724"/>
                    <a:gd name="T20" fmla="*/ 2 w 829"/>
                    <a:gd name="T21" fmla="*/ 4 h 1724"/>
                    <a:gd name="T22" fmla="*/ 2 w 829"/>
                    <a:gd name="T23" fmla="*/ 4 h 1724"/>
                    <a:gd name="T24" fmla="*/ 2 w 829"/>
                    <a:gd name="T25" fmla="*/ 5 h 1724"/>
                    <a:gd name="T26" fmla="*/ 2 w 829"/>
                    <a:gd name="T27" fmla="*/ 5 h 1724"/>
                    <a:gd name="T28" fmla="*/ 2 w 829"/>
                    <a:gd name="T29" fmla="*/ 5 h 1724"/>
                    <a:gd name="T30" fmla="*/ 2 w 829"/>
                    <a:gd name="T31" fmla="*/ 6 h 1724"/>
                    <a:gd name="T32" fmla="*/ 2 w 829"/>
                    <a:gd name="T33" fmla="*/ 6 h 1724"/>
                    <a:gd name="T34" fmla="*/ 3 w 829"/>
                    <a:gd name="T35" fmla="*/ 6 h 1724"/>
                    <a:gd name="T36" fmla="*/ 3 w 829"/>
                    <a:gd name="T37" fmla="*/ 7 h 1724"/>
                    <a:gd name="T38" fmla="*/ 3 w 829"/>
                    <a:gd name="T39" fmla="*/ 7 h 1724"/>
                    <a:gd name="T40" fmla="*/ 3 w 829"/>
                    <a:gd name="T41" fmla="*/ 7 h 1724"/>
                    <a:gd name="T42" fmla="*/ 3 w 829"/>
                    <a:gd name="T43" fmla="*/ 8 h 1724"/>
                    <a:gd name="T44" fmla="*/ 3 w 829"/>
                    <a:gd name="T45" fmla="*/ 8 h 1724"/>
                    <a:gd name="T46" fmla="*/ 4 w 829"/>
                    <a:gd name="T47" fmla="*/ 8 h 1724"/>
                    <a:gd name="T48" fmla="*/ 4 w 829"/>
                    <a:gd name="T49" fmla="*/ 9 h 1724"/>
                    <a:gd name="T50" fmla="*/ 4 w 829"/>
                    <a:gd name="T51" fmla="*/ 9 h 1724"/>
                    <a:gd name="T52" fmla="*/ 4 w 829"/>
                    <a:gd name="T53" fmla="*/ 9 h 1724"/>
                    <a:gd name="T54" fmla="*/ 4 w 829"/>
                    <a:gd name="T55" fmla="*/ 10 h 1724"/>
                    <a:gd name="T56" fmla="*/ 4 w 829"/>
                    <a:gd name="T57" fmla="*/ 10 h 1724"/>
                    <a:gd name="T58" fmla="*/ 4 w 829"/>
                    <a:gd name="T59" fmla="*/ 10 h 1724"/>
                    <a:gd name="T60" fmla="*/ 5 w 829"/>
                    <a:gd name="T61" fmla="*/ 10 h 1724"/>
                    <a:gd name="T62" fmla="*/ 5 w 829"/>
                    <a:gd name="T63" fmla="*/ 11 h 1724"/>
                    <a:gd name="T64" fmla="*/ 5 w 829"/>
                    <a:gd name="T65" fmla="*/ 11 h 1724"/>
                    <a:gd name="T66" fmla="*/ 5 w 829"/>
                    <a:gd name="T67" fmla="*/ 11 h 1724"/>
                    <a:gd name="T68" fmla="*/ 5 w 829"/>
                    <a:gd name="T69" fmla="*/ 12 h 1724"/>
                    <a:gd name="T70" fmla="*/ 5 w 829"/>
                    <a:gd name="T71" fmla="*/ 12 h 1724"/>
                    <a:gd name="T72" fmla="*/ 6 w 829"/>
                    <a:gd name="T73" fmla="*/ 12 h 1724"/>
                    <a:gd name="T74" fmla="*/ 6 w 829"/>
                    <a:gd name="T75" fmla="*/ 12 h 1724"/>
                    <a:gd name="T76" fmla="*/ 6 w 829"/>
                    <a:gd name="T77" fmla="*/ 13 h 1724"/>
                    <a:gd name="T78" fmla="*/ 6 w 829"/>
                    <a:gd name="T79" fmla="*/ 13 h 1724"/>
                    <a:gd name="T80" fmla="*/ 6 w 829"/>
                    <a:gd name="T81" fmla="*/ 13 h 1724"/>
                    <a:gd name="T82" fmla="*/ 6 w 829"/>
                    <a:gd name="T83" fmla="*/ 13 h 1724"/>
                    <a:gd name="T84" fmla="*/ 7 w 829"/>
                    <a:gd name="T85" fmla="*/ 14 h 1724"/>
                    <a:gd name="T86" fmla="*/ 7 w 829"/>
                    <a:gd name="T87" fmla="*/ 14 h 1724"/>
                    <a:gd name="T88" fmla="*/ 7 w 829"/>
                    <a:gd name="T89" fmla="*/ 14 h 1724"/>
                    <a:gd name="T90" fmla="*/ 7 w 829"/>
                    <a:gd name="T91" fmla="*/ 14 h 1724"/>
                    <a:gd name="T92" fmla="*/ 7 w 829"/>
                    <a:gd name="T93" fmla="*/ 14 h 1724"/>
                    <a:gd name="T94" fmla="*/ 7 w 829"/>
                    <a:gd name="T95" fmla="*/ 15 h 1724"/>
                    <a:gd name="T96" fmla="*/ 7 w 829"/>
                    <a:gd name="T97" fmla="*/ 15 h 1724"/>
                    <a:gd name="T98" fmla="*/ 8 w 829"/>
                    <a:gd name="T99" fmla="*/ 15 h 1724"/>
                    <a:gd name="T100" fmla="*/ 8 w 829"/>
                    <a:gd name="T101" fmla="*/ 15 h 1724"/>
                    <a:gd name="T102" fmla="*/ 8 w 829"/>
                    <a:gd name="T103" fmla="*/ 15 h 17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724"/>
                    <a:gd name="T158" fmla="*/ 829 w 829"/>
                    <a:gd name="T159" fmla="*/ 1724 h 17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724">
                      <a:moveTo>
                        <a:pt x="0" y="0"/>
                      </a:moveTo>
                      <a:lnTo>
                        <a:pt x="16" y="44"/>
                      </a:lnTo>
                      <a:lnTo>
                        <a:pt x="32" y="88"/>
                      </a:lnTo>
                      <a:lnTo>
                        <a:pt x="49" y="132"/>
                      </a:lnTo>
                      <a:lnTo>
                        <a:pt x="65" y="175"/>
                      </a:lnTo>
                      <a:lnTo>
                        <a:pt x="81" y="219"/>
                      </a:lnTo>
                      <a:lnTo>
                        <a:pt x="97" y="262"/>
                      </a:lnTo>
                      <a:lnTo>
                        <a:pt x="114" y="305"/>
                      </a:lnTo>
                      <a:lnTo>
                        <a:pt x="130" y="347"/>
                      </a:lnTo>
                      <a:lnTo>
                        <a:pt x="146" y="390"/>
                      </a:lnTo>
                      <a:lnTo>
                        <a:pt x="162" y="432"/>
                      </a:lnTo>
                      <a:lnTo>
                        <a:pt x="179" y="473"/>
                      </a:lnTo>
                      <a:lnTo>
                        <a:pt x="195" y="515"/>
                      </a:lnTo>
                      <a:lnTo>
                        <a:pt x="211" y="556"/>
                      </a:lnTo>
                      <a:lnTo>
                        <a:pt x="228" y="596"/>
                      </a:lnTo>
                      <a:lnTo>
                        <a:pt x="244" y="637"/>
                      </a:lnTo>
                      <a:lnTo>
                        <a:pt x="260" y="676"/>
                      </a:lnTo>
                      <a:lnTo>
                        <a:pt x="276" y="716"/>
                      </a:lnTo>
                      <a:lnTo>
                        <a:pt x="293" y="755"/>
                      </a:lnTo>
                      <a:lnTo>
                        <a:pt x="309" y="793"/>
                      </a:lnTo>
                      <a:lnTo>
                        <a:pt x="325" y="832"/>
                      </a:lnTo>
                      <a:lnTo>
                        <a:pt x="341" y="869"/>
                      </a:lnTo>
                      <a:lnTo>
                        <a:pt x="358" y="907"/>
                      </a:lnTo>
                      <a:lnTo>
                        <a:pt x="374" y="943"/>
                      </a:lnTo>
                      <a:lnTo>
                        <a:pt x="390" y="979"/>
                      </a:lnTo>
                      <a:lnTo>
                        <a:pt x="406" y="1015"/>
                      </a:lnTo>
                      <a:lnTo>
                        <a:pt x="423" y="1050"/>
                      </a:lnTo>
                      <a:lnTo>
                        <a:pt x="439" y="1085"/>
                      </a:lnTo>
                      <a:lnTo>
                        <a:pt x="455" y="1119"/>
                      </a:lnTo>
                      <a:lnTo>
                        <a:pt x="472" y="1152"/>
                      </a:lnTo>
                      <a:lnTo>
                        <a:pt x="488" y="1185"/>
                      </a:lnTo>
                      <a:lnTo>
                        <a:pt x="504" y="1218"/>
                      </a:lnTo>
                      <a:lnTo>
                        <a:pt x="520" y="1249"/>
                      </a:lnTo>
                      <a:lnTo>
                        <a:pt x="537" y="1281"/>
                      </a:lnTo>
                      <a:lnTo>
                        <a:pt x="553" y="1311"/>
                      </a:lnTo>
                      <a:lnTo>
                        <a:pt x="569" y="1341"/>
                      </a:lnTo>
                      <a:lnTo>
                        <a:pt x="585" y="1370"/>
                      </a:lnTo>
                      <a:lnTo>
                        <a:pt x="602" y="1399"/>
                      </a:lnTo>
                      <a:lnTo>
                        <a:pt x="618" y="1427"/>
                      </a:lnTo>
                      <a:lnTo>
                        <a:pt x="634" y="1454"/>
                      </a:lnTo>
                      <a:lnTo>
                        <a:pt x="650" y="1480"/>
                      </a:lnTo>
                      <a:lnTo>
                        <a:pt x="667" y="1506"/>
                      </a:lnTo>
                      <a:lnTo>
                        <a:pt x="683" y="1531"/>
                      </a:lnTo>
                      <a:lnTo>
                        <a:pt x="699" y="1556"/>
                      </a:lnTo>
                      <a:lnTo>
                        <a:pt x="716" y="1579"/>
                      </a:lnTo>
                      <a:lnTo>
                        <a:pt x="732" y="1602"/>
                      </a:lnTo>
                      <a:lnTo>
                        <a:pt x="748" y="1625"/>
                      </a:lnTo>
                      <a:lnTo>
                        <a:pt x="764" y="1646"/>
                      </a:lnTo>
                      <a:lnTo>
                        <a:pt x="781" y="1667"/>
                      </a:lnTo>
                      <a:lnTo>
                        <a:pt x="797" y="1687"/>
                      </a:lnTo>
                      <a:lnTo>
                        <a:pt x="813" y="1706"/>
                      </a:lnTo>
                      <a:lnTo>
                        <a:pt x="829" y="1724"/>
                      </a:lnTo>
                    </a:path>
                  </a:pathLst>
                </a:custGeom>
                <a:noFill/>
                <a:ln w="31750">
                  <a:solidFill>
                    <a:srgbClr val="FF0000"/>
                  </a:solidFill>
                  <a:prstDash val="solid"/>
                  <a:round/>
                  <a:headEnd/>
                  <a:tailEnd/>
                </a:ln>
              </p:spPr>
              <p:txBody>
                <a:bodyPr/>
                <a:lstStyle/>
                <a:p>
                  <a:endParaRPr lang="en-US"/>
                </a:p>
              </p:txBody>
            </p:sp>
            <p:sp>
              <p:nvSpPr>
                <p:cNvPr id="42012" name="Freeform 50"/>
                <p:cNvSpPr>
                  <a:spLocks/>
                </p:cNvSpPr>
                <p:nvPr/>
              </p:nvSpPr>
              <p:spPr bwMode="auto">
                <a:xfrm>
                  <a:off x="3506" y="3071"/>
                  <a:ext cx="82" cy="34"/>
                </a:xfrm>
                <a:custGeom>
                  <a:avLst/>
                  <a:gdLst>
                    <a:gd name="T0" fmla="*/ 0 w 830"/>
                    <a:gd name="T1" fmla="*/ 1 h 355"/>
                    <a:gd name="T2" fmla="*/ 0 w 830"/>
                    <a:gd name="T3" fmla="*/ 2 h 355"/>
                    <a:gd name="T4" fmla="*/ 0 w 830"/>
                    <a:gd name="T5" fmla="*/ 2 h 355"/>
                    <a:gd name="T6" fmla="*/ 0 w 830"/>
                    <a:gd name="T7" fmla="*/ 2 h 355"/>
                    <a:gd name="T8" fmla="*/ 1 w 830"/>
                    <a:gd name="T9" fmla="*/ 2 h 355"/>
                    <a:gd name="T10" fmla="*/ 1 w 830"/>
                    <a:gd name="T11" fmla="*/ 2 h 355"/>
                    <a:gd name="T12" fmla="*/ 1 w 830"/>
                    <a:gd name="T13" fmla="*/ 2 h 355"/>
                    <a:gd name="T14" fmla="*/ 1 w 830"/>
                    <a:gd name="T15" fmla="*/ 2 h 355"/>
                    <a:gd name="T16" fmla="*/ 1 w 830"/>
                    <a:gd name="T17" fmla="*/ 2 h 355"/>
                    <a:gd name="T18" fmla="*/ 1 w 830"/>
                    <a:gd name="T19" fmla="*/ 3 h 355"/>
                    <a:gd name="T20" fmla="*/ 2 w 830"/>
                    <a:gd name="T21" fmla="*/ 3 h 355"/>
                    <a:gd name="T22" fmla="*/ 2 w 830"/>
                    <a:gd name="T23" fmla="*/ 3 h 355"/>
                    <a:gd name="T24" fmla="*/ 2 w 830"/>
                    <a:gd name="T25" fmla="*/ 3 h 355"/>
                    <a:gd name="T26" fmla="*/ 2 w 830"/>
                    <a:gd name="T27" fmla="*/ 3 h 355"/>
                    <a:gd name="T28" fmla="*/ 2 w 830"/>
                    <a:gd name="T29" fmla="*/ 3 h 355"/>
                    <a:gd name="T30" fmla="*/ 2 w 830"/>
                    <a:gd name="T31" fmla="*/ 3 h 355"/>
                    <a:gd name="T32" fmla="*/ 3 w 830"/>
                    <a:gd name="T33" fmla="*/ 3 h 355"/>
                    <a:gd name="T34" fmla="*/ 3 w 830"/>
                    <a:gd name="T35" fmla="*/ 3 h 355"/>
                    <a:gd name="T36" fmla="*/ 3 w 830"/>
                    <a:gd name="T37" fmla="*/ 3 h 355"/>
                    <a:gd name="T38" fmla="*/ 3 w 830"/>
                    <a:gd name="T39" fmla="*/ 3 h 355"/>
                    <a:gd name="T40" fmla="*/ 3 w 830"/>
                    <a:gd name="T41" fmla="*/ 3 h 355"/>
                    <a:gd name="T42" fmla="*/ 3 w 830"/>
                    <a:gd name="T43" fmla="*/ 3 h 355"/>
                    <a:gd name="T44" fmla="*/ 3 w 830"/>
                    <a:gd name="T45" fmla="*/ 3 h 355"/>
                    <a:gd name="T46" fmla="*/ 4 w 830"/>
                    <a:gd name="T47" fmla="*/ 3 h 355"/>
                    <a:gd name="T48" fmla="*/ 4 w 830"/>
                    <a:gd name="T49" fmla="*/ 3 h 355"/>
                    <a:gd name="T50" fmla="*/ 4 w 830"/>
                    <a:gd name="T51" fmla="*/ 3 h 355"/>
                    <a:gd name="T52" fmla="*/ 4 w 830"/>
                    <a:gd name="T53" fmla="*/ 3 h 355"/>
                    <a:gd name="T54" fmla="*/ 4 w 830"/>
                    <a:gd name="T55" fmla="*/ 3 h 355"/>
                    <a:gd name="T56" fmla="*/ 4 w 830"/>
                    <a:gd name="T57" fmla="*/ 3 h 355"/>
                    <a:gd name="T58" fmla="*/ 5 w 830"/>
                    <a:gd name="T59" fmla="*/ 3 h 355"/>
                    <a:gd name="T60" fmla="*/ 5 w 830"/>
                    <a:gd name="T61" fmla="*/ 3 h 355"/>
                    <a:gd name="T62" fmla="*/ 5 w 830"/>
                    <a:gd name="T63" fmla="*/ 3 h 355"/>
                    <a:gd name="T64" fmla="*/ 5 w 830"/>
                    <a:gd name="T65" fmla="*/ 3 h 355"/>
                    <a:gd name="T66" fmla="*/ 5 w 830"/>
                    <a:gd name="T67" fmla="*/ 3 h 355"/>
                    <a:gd name="T68" fmla="*/ 5 w 830"/>
                    <a:gd name="T69" fmla="*/ 3 h 355"/>
                    <a:gd name="T70" fmla="*/ 6 w 830"/>
                    <a:gd name="T71" fmla="*/ 3 h 355"/>
                    <a:gd name="T72" fmla="*/ 6 w 830"/>
                    <a:gd name="T73" fmla="*/ 2 h 355"/>
                    <a:gd name="T74" fmla="*/ 6 w 830"/>
                    <a:gd name="T75" fmla="*/ 2 h 355"/>
                    <a:gd name="T76" fmla="*/ 6 w 830"/>
                    <a:gd name="T77" fmla="*/ 2 h 355"/>
                    <a:gd name="T78" fmla="*/ 6 w 830"/>
                    <a:gd name="T79" fmla="*/ 2 h 355"/>
                    <a:gd name="T80" fmla="*/ 6 w 830"/>
                    <a:gd name="T81" fmla="*/ 2 h 355"/>
                    <a:gd name="T82" fmla="*/ 7 w 830"/>
                    <a:gd name="T83" fmla="*/ 2 h 355"/>
                    <a:gd name="T84" fmla="*/ 7 w 830"/>
                    <a:gd name="T85" fmla="*/ 2 h 355"/>
                    <a:gd name="T86" fmla="*/ 7 w 830"/>
                    <a:gd name="T87" fmla="*/ 2 h 355"/>
                    <a:gd name="T88" fmla="*/ 7 w 830"/>
                    <a:gd name="T89" fmla="*/ 1 h 355"/>
                    <a:gd name="T90" fmla="*/ 7 w 830"/>
                    <a:gd name="T91" fmla="*/ 1 h 355"/>
                    <a:gd name="T92" fmla="*/ 7 w 830"/>
                    <a:gd name="T93" fmla="*/ 1 h 355"/>
                    <a:gd name="T94" fmla="*/ 8 w 830"/>
                    <a:gd name="T95" fmla="*/ 1 h 355"/>
                    <a:gd name="T96" fmla="*/ 8 w 830"/>
                    <a:gd name="T97" fmla="*/ 1 h 355"/>
                    <a:gd name="T98" fmla="*/ 8 w 830"/>
                    <a:gd name="T99" fmla="*/ 0 h 355"/>
                    <a:gd name="T100" fmla="*/ 8 w 830"/>
                    <a:gd name="T101" fmla="*/ 0 h 355"/>
                    <a:gd name="T102" fmla="*/ 8 w 830"/>
                    <a:gd name="T103" fmla="*/ 0 h 35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355"/>
                    <a:gd name="T158" fmla="*/ 830 w 830"/>
                    <a:gd name="T159" fmla="*/ 355 h 35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355">
                      <a:moveTo>
                        <a:pt x="0" y="156"/>
                      </a:moveTo>
                      <a:lnTo>
                        <a:pt x="17" y="174"/>
                      </a:lnTo>
                      <a:lnTo>
                        <a:pt x="33" y="191"/>
                      </a:lnTo>
                      <a:lnTo>
                        <a:pt x="49" y="207"/>
                      </a:lnTo>
                      <a:lnTo>
                        <a:pt x="65" y="222"/>
                      </a:lnTo>
                      <a:lnTo>
                        <a:pt x="82" y="237"/>
                      </a:lnTo>
                      <a:lnTo>
                        <a:pt x="98" y="250"/>
                      </a:lnTo>
                      <a:lnTo>
                        <a:pt x="114" y="263"/>
                      </a:lnTo>
                      <a:lnTo>
                        <a:pt x="131" y="275"/>
                      </a:lnTo>
                      <a:lnTo>
                        <a:pt x="147" y="286"/>
                      </a:lnTo>
                      <a:lnTo>
                        <a:pt x="163" y="297"/>
                      </a:lnTo>
                      <a:lnTo>
                        <a:pt x="179" y="306"/>
                      </a:lnTo>
                      <a:lnTo>
                        <a:pt x="196" y="315"/>
                      </a:lnTo>
                      <a:lnTo>
                        <a:pt x="212" y="323"/>
                      </a:lnTo>
                      <a:lnTo>
                        <a:pt x="228" y="330"/>
                      </a:lnTo>
                      <a:lnTo>
                        <a:pt x="244" y="336"/>
                      </a:lnTo>
                      <a:lnTo>
                        <a:pt x="261" y="341"/>
                      </a:lnTo>
                      <a:lnTo>
                        <a:pt x="277" y="346"/>
                      </a:lnTo>
                      <a:lnTo>
                        <a:pt x="293" y="349"/>
                      </a:lnTo>
                      <a:lnTo>
                        <a:pt x="309" y="352"/>
                      </a:lnTo>
                      <a:lnTo>
                        <a:pt x="326" y="354"/>
                      </a:lnTo>
                      <a:lnTo>
                        <a:pt x="342" y="355"/>
                      </a:lnTo>
                      <a:lnTo>
                        <a:pt x="358" y="355"/>
                      </a:lnTo>
                      <a:lnTo>
                        <a:pt x="374" y="355"/>
                      </a:lnTo>
                      <a:lnTo>
                        <a:pt x="391" y="353"/>
                      </a:lnTo>
                      <a:lnTo>
                        <a:pt x="407" y="351"/>
                      </a:lnTo>
                      <a:lnTo>
                        <a:pt x="423" y="347"/>
                      </a:lnTo>
                      <a:lnTo>
                        <a:pt x="440" y="343"/>
                      </a:lnTo>
                      <a:lnTo>
                        <a:pt x="456" y="339"/>
                      </a:lnTo>
                      <a:lnTo>
                        <a:pt x="472" y="333"/>
                      </a:lnTo>
                      <a:lnTo>
                        <a:pt x="488" y="326"/>
                      </a:lnTo>
                      <a:lnTo>
                        <a:pt x="505" y="319"/>
                      </a:lnTo>
                      <a:lnTo>
                        <a:pt x="521" y="311"/>
                      </a:lnTo>
                      <a:lnTo>
                        <a:pt x="537" y="301"/>
                      </a:lnTo>
                      <a:lnTo>
                        <a:pt x="553" y="291"/>
                      </a:lnTo>
                      <a:lnTo>
                        <a:pt x="570" y="281"/>
                      </a:lnTo>
                      <a:lnTo>
                        <a:pt x="586" y="269"/>
                      </a:lnTo>
                      <a:lnTo>
                        <a:pt x="602" y="257"/>
                      </a:lnTo>
                      <a:lnTo>
                        <a:pt x="618" y="243"/>
                      </a:lnTo>
                      <a:lnTo>
                        <a:pt x="635" y="229"/>
                      </a:lnTo>
                      <a:lnTo>
                        <a:pt x="651" y="215"/>
                      </a:lnTo>
                      <a:lnTo>
                        <a:pt x="667" y="199"/>
                      </a:lnTo>
                      <a:lnTo>
                        <a:pt x="684" y="182"/>
                      </a:lnTo>
                      <a:lnTo>
                        <a:pt x="700" y="165"/>
                      </a:lnTo>
                      <a:lnTo>
                        <a:pt x="716" y="147"/>
                      </a:lnTo>
                      <a:lnTo>
                        <a:pt x="732" y="128"/>
                      </a:lnTo>
                      <a:lnTo>
                        <a:pt x="749" y="109"/>
                      </a:lnTo>
                      <a:lnTo>
                        <a:pt x="765" y="88"/>
                      </a:lnTo>
                      <a:lnTo>
                        <a:pt x="781" y="67"/>
                      </a:lnTo>
                      <a:lnTo>
                        <a:pt x="797" y="45"/>
                      </a:lnTo>
                      <a:lnTo>
                        <a:pt x="814" y="23"/>
                      </a:lnTo>
                      <a:lnTo>
                        <a:pt x="830" y="0"/>
                      </a:lnTo>
                    </a:path>
                  </a:pathLst>
                </a:custGeom>
                <a:noFill/>
                <a:ln w="31750">
                  <a:solidFill>
                    <a:srgbClr val="FF0000"/>
                  </a:solidFill>
                  <a:prstDash val="solid"/>
                  <a:round/>
                  <a:headEnd/>
                  <a:tailEnd/>
                </a:ln>
              </p:spPr>
              <p:txBody>
                <a:bodyPr/>
                <a:lstStyle/>
                <a:p>
                  <a:endParaRPr lang="en-US"/>
                </a:p>
              </p:txBody>
            </p:sp>
            <p:sp>
              <p:nvSpPr>
                <p:cNvPr id="42013" name="Freeform 51"/>
                <p:cNvSpPr>
                  <a:spLocks/>
                </p:cNvSpPr>
                <p:nvPr/>
              </p:nvSpPr>
              <p:spPr bwMode="auto">
                <a:xfrm>
                  <a:off x="3588" y="2893"/>
                  <a:ext cx="82" cy="178"/>
                </a:xfrm>
                <a:custGeom>
                  <a:avLst/>
                  <a:gdLst>
                    <a:gd name="T0" fmla="*/ 0 w 830"/>
                    <a:gd name="T1" fmla="*/ 17 h 1905"/>
                    <a:gd name="T2" fmla="*/ 0 w 830"/>
                    <a:gd name="T3" fmla="*/ 16 h 1905"/>
                    <a:gd name="T4" fmla="*/ 0 w 830"/>
                    <a:gd name="T5" fmla="*/ 16 h 1905"/>
                    <a:gd name="T6" fmla="*/ 0 w 830"/>
                    <a:gd name="T7" fmla="*/ 16 h 1905"/>
                    <a:gd name="T8" fmla="*/ 1 w 830"/>
                    <a:gd name="T9" fmla="*/ 16 h 1905"/>
                    <a:gd name="T10" fmla="*/ 1 w 830"/>
                    <a:gd name="T11" fmla="*/ 16 h 1905"/>
                    <a:gd name="T12" fmla="*/ 1 w 830"/>
                    <a:gd name="T13" fmla="*/ 15 h 1905"/>
                    <a:gd name="T14" fmla="*/ 1 w 830"/>
                    <a:gd name="T15" fmla="*/ 15 h 1905"/>
                    <a:gd name="T16" fmla="*/ 1 w 830"/>
                    <a:gd name="T17" fmla="*/ 15 h 1905"/>
                    <a:gd name="T18" fmla="*/ 1 w 830"/>
                    <a:gd name="T19" fmla="*/ 14 h 1905"/>
                    <a:gd name="T20" fmla="*/ 2 w 830"/>
                    <a:gd name="T21" fmla="*/ 14 h 1905"/>
                    <a:gd name="T22" fmla="*/ 2 w 830"/>
                    <a:gd name="T23" fmla="*/ 14 h 1905"/>
                    <a:gd name="T24" fmla="*/ 2 w 830"/>
                    <a:gd name="T25" fmla="*/ 14 h 1905"/>
                    <a:gd name="T26" fmla="*/ 2 w 830"/>
                    <a:gd name="T27" fmla="*/ 13 h 1905"/>
                    <a:gd name="T28" fmla="*/ 2 w 830"/>
                    <a:gd name="T29" fmla="*/ 13 h 1905"/>
                    <a:gd name="T30" fmla="*/ 2 w 830"/>
                    <a:gd name="T31" fmla="*/ 13 h 1905"/>
                    <a:gd name="T32" fmla="*/ 3 w 830"/>
                    <a:gd name="T33" fmla="*/ 13 h 1905"/>
                    <a:gd name="T34" fmla="*/ 3 w 830"/>
                    <a:gd name="T35" fmla="*/ 12 h 1905"/>
                    <a:gd name="T36" fmla="*/ 3 w 830"/>
                    <a:gd name="T37" fmla="*/ 12 h 1905"/>
                    <a:gd name="T38" fmla="*/ 3 w 830"/>
                    <a:gd name="T39" fmla="*/ 12 h 1905"/>
                    <a:gd name="T40" fmla="*/ 3 w 830"/>
                    <a:gd name="T41" fmla="*/ 11 h 1905"/>
                    <a:gd name="T42" fmla="*/ 3 w 830"/>
                    <a:gd name="T43" fmla="*/ 11 h 1905"/>
                    <a:gd name="T44" fmla="*/ 3 w 830"/>
                    <a:gd name="T45" fmla="*/ 11 h 1905"/>
                    <a:gd name="T46" fmla="*/ 4 w 830"/>
                    <a:gd name="T47" fmla="*/ 10 h 1905"/>
                    <a:gd name="T48" fmla="*/ 4 w 830"/>
                    <a:gd name="T49" fmla="*/ 10 h 1905"/>
                    <a:gd name="T50" fmla="*/ 4 w 830"/>
                    <a:gd name="T51" fmla="*/ 10 h 1905"/>
                    <a:gd name="T52" fmla="*/ 4 w 830"/>
                    <a:gd name="T53" fmla="*/ 9 h 1905"/>
                    <a:gd name="T54" fmla="*/ 4 w 830"/>
                    <a:gd name="T55" fmla="*/ 9 h 1905"/>
                    <a:gd name="T56" fmla="*/ 4 w 830"/>
                    <a:gd name="T57" fmla="*/ 9 h 1905"/>
                    <a:gd name="T58" fmla="*/ 5 w 830"/>
                    <a:gd name="T59" fmla="*/ 8 h 1905"/>
                    <a:gd name="T60" fmla="*/ 5 w 830"/>
                    <a:gd name="T61" fmla="*/ 8 h 1905"/>
                    <a:gd name="T62" fmla="*/ 5 w 830"/>
                    <a:gd name="T63" fmla="*/ 8 h 1905"/>
                    <a:gd name="T64" fmla="*/ 5 w 830"/>
                    <a:gd name="T65" fmla="*/ 7 h 1905"/>
                    <a:gd name="T66" fmla="*/ 5 w 830"/>
                    <a:gd name="T67" fmla="*/ 7 h 1905"/>
                    <a:gd name="T68" fmla="*/ 5 w 830"/>
                    <a:gd name="T69" fmla="*/ 7 h 1905"/>
                    <a:gd name="T70" fmla="*/ 6 w 830"/>
                    <a:gd name="T71" fmla="*/ 6 h 1905"/>
                    <a:gd name="T72" fmla="*/ 6 w 830"/>
                    <a:gd name="T73" fmla="*/ 6 h 1905"/>
                    <a:gd name="T74" fmla="*/ 6 w 830"/>
                    <a:gd name="T75" fmla="*/ 5 h 1905"/>
                    <a:gd name="T76" fmla="*/ 6 w 830"/>
                    <a:gd name="T77" fmla="*/ 5 h 1905"/>
                    <a:gd name="T78" fmla="*/ 6 w 830"/>
                    <a:gd name="T79" fmla="*/ 5 h 1905"/>
                    <a:gd name="T80" fmla="*/ 6 w 830"/>
                    <a:gd name="T81" fmla="*/ 4 h 1905"/>
                    <a:gd name="T82" fmla="*/ 7 w 830"/>
                    <a:gd name="T83" fmla="*/ 4 h 1905"/>
                    <a:gd name="T84" fmla="*/ 7 w 830"/>
                    <a:gd name="T85" fmla="*/ 4 h 1905"/>
                    <a:gd name="T86" fmla="*/ 7 w 830"/>
                    <a:gd name="T87" fmla="*/ 3 h 1905"/>
                    <a:gd name="T88" fmla="*/ 7 w 830"/>
                    <a:gd name="T89" fmla="*/ 3 h 1905"/>
                    <a:gd name="T90" fmla="*/ 7 w 830"/>
                    <a:gd name="T91" fmla="*/ 2 h 1905"/>
                    <a:gd name="T92" fmla="*/ 7 w 830"/>
                    <a:gd name="T93" fmla="*/ 2 h 1905"/>
                    <a:gd name="T94" fmla="*/ 7 w 830"/>
                    <a:gd name="T95" fmla="*/ 2 h 1905"/>
                    <a:gd name="T96" fmla="*/ 8 w 830"/>
                    <a:gd name="T97" fmla="*/ 1 h 1905"/>
                    <a:gd name="T98" fmla="*/ 8 w 830"/>
                    <a:gd name="T99" fmla="*/ 1 h 1905"/>
                    <a:gd name="T100" fmla="*/ 8 w 830"/>
                    <a:gd name="T101" fmla="*/ 0 h 1905"/>
                    <a:gd name="T102" fmla="*/ 8 w 830"/>
                    <a:gd name="T103" fmla="*/ 0 h 19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905"/>
                    <a:gd name="T158" fmla="*/ 830 w 830"/>
                    <a:gd name="T159" fmla="*/ 1905 h 19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905">
                      <a:moveTo>
                        <a:pt x="0" y="1905"/>
                      </a:moveTo>
                      <a:lnTo>
                        <a:pt x="16" y="1880"/>
                      </a:lnTo>
                      <a:lnTo>
                        <a:pt x="32" y="1856"/>
                      </a:lnTo>
                      <a:lnTo>
                        <a:pt x="49" y="1830"/>
                      </a:lnTo>
                      <a:lnTo>
                        <a:pt x="65" y="1804"/>
                      </a:lnTo>
                      <a:lnTo>
                        <a:pt x="81" y="1777"/>
                      </a:lnTo>
                      <a:lnTo>
                        <a:pt x="98" y="1750"/>
                      </a:lnTo>
                      <a:lnTo>
                        <a:pt x="114" y="1721"/>
                      </a:lnTo>
                      <a:lnTo>
                        <a:pt x="130" y="1692"/>
                      </a:lnTo>
                      <a:lnTo>
                        <a:pt x="146" y="1663"/>
                      </a:lnTo>
                      <a:lnTo>
                        <a:pt x="163" y="1633"/>
                      </a:lnTo>
                      <a:lnTo>
                        <a:pt x="179" y="1602"/>
                      </a:lnTo>
                      <a:lnTo>
                        <a:pt x="195" y="1571"/>
                      </a:lnTo>
                      <a:lnTo>
                        <a:pt x="211" y="1539"/>
                      </a:lnTo>
                      <a:lnTo>
                        <a:pt x="228" y="1506"/>
                      </a:lnTo>
                      <a:lnTo>
                        <a:pt x="244" y="1473"/>
                      </a:lnTo>
                      <a:lnTo>
                        <a:pt x="260" y="1439"/>
                      </a:lnTo>
                      <a:lnTo>
                        <a:pt x="276" y="1405"/>
                      </a:lnTo>
                      <a:lnTo>
                        <a:pt x="293" y="1370"/>
                      </a:lnTo>
                      <a:lnTo>
                        <a:pt x="309" y="1334"/>
                      </a:lnTo>
                      <a:lnTo>
                        <a:pt x="325" y="1298"/>
                      </a:lnTo>
                      <a:lnTo>
                        <a:pt x="342" y="1262"/>
                      </a:lnTo>
                      <a:lnTo>
                        <a:pt x="358" y="1225"/>
                      </a:lnTo>
                      <a:lnTo>
                        <a:pt x="374" y="1187"/>
                      </a:lnTo>
                      <a:lnTo>
                        <a:pt x="390" y="1149"/>
                      </a:lnTo>
                      <a:lnTo>
                        <a:pt x="407" y="1111"/>
                      </a:lnTo>
                      <a:lnTo>
                        <a:pt x="423" y="1072"/>
                      </a:lnTo>
                      <a:lnTo>
                        <a:pt x="439" y="1033"/>
                      </a:lnTo>
                      <a:lnTo>
                        <a:pt x="455" y="993"/>
                      </a:lnTo>
                      <a:lnTo>
                        <a:pt x="472" y="953"/>
                      </a:lnTo>
                      <a:lnTo>
                        <a:pt x="488" y="913"/>
                      </a:lnTo>
                      <a:lnTo>
                        <a:pt x="504" y="872"/>
                      </a:lnTo>
                      <a:lnTo>
                        <a:pt x="520" y="831"/>
                      </a:lnTo>
                      <a:lnTo>
                        <a:pt x="537" y="789"/>
                      </a:lnTo>
                      <a:lnTo>
                        <a:pt x="553" y="747"/>
                      </a:lnTo>
                      <a:lnTo>
                        <a:pt x="569" y="705"/>
                      </a:lnTo>
                      <a:lnTo>
                        <a:pt x="586" y="663"/>
                      </a:lnTo>
                      <a:lnTo>
                        <a:pt x="602" y="620"/>
                      </a:lnTo>
                      <a:lnTo>
                        <a:pt x="618" y="577"/>
                      </a:lnTo>
                      <a:lnTo>
                        <a:pt x="634" y="534"/>
                      </a:lnTo>
                      <a:lnTo>
                        <a:pt x="651" y="490"/>
                      </a:lnTo>
                      <a:lnTo>
                        <a:pt x="667" y="447"/>
                      </a:lnTo>
                      <a:lnTo>
                        <a:pt x="683" y="403"/>
                      </a:lnTo>
                      <a:lnTo>
                        <a:pt x="699" y="358"/>
                      </a:lnTo>
                      <a:lnTo>
                        <a:pt x="716" y="314"/>
                      </a:lnTo>
                      <a:lnTo>
                        <a:pt x="732" y="270"/>
                      </a:lnTo>
                      <a:lnTo>
                        <a:pt x="748" y="225"/>
                      </a:lnTo>
                      <a:lnTo>
                        <a:pt x="764" y="180"/>
                      </a:lnTo>
                      <a:lnTo>
                        <a:pt x="781" y="135"/>
                      </a:lnTo>
                      <a:lnTo>
                        <a:pt x="797" y="91"/>
                      </a:lnTo>
                      <a:lnTo>
                        <a:pt x="813" y="46"/>
                      </a:lnTo>
                      <a:lnTo>
                        <a:pt x="830" y="0"/>
                      </a:lnTo>
                    </a:path>
                  </a:pathLst>
                </a:custGeom>
                <a:noFill/>
                <a:ln w="31750">
                  <a:solidFill>
                    <a:srgbClr val="FF0000"/>
                  </a:solidFill>
                  <a:prstDash val="solid"/>
                  <a:round/>
                  <a:headEnd/>
                  <a:tailEnd/>
                </a:ln>
              </p:spPr>
              <p:txBody>
                <a:bodyPr/>
                <a:lstStyle/>
                <a:p>
                  <a:endParaRPr lang="en-US"/>
                </a:p>
              </p:txBody>
            </p:sp>
            <p:sp>
              <p:nvSpPr>
                <p:cNvPr id="42014" name="Freeform 52"/>
                <p:cNvSpPr>
                  <a:spLocks/>
                </p:cNvSpPr>
                <p:nvPr/>
              </p:nvSpPr>
              <p:spPr bwMode="auto">
                <a:xfrm>
                  <a:off x="3670" y="2703"/>
                  <a:ext cx="81" cy="190"/>
                </a:xfrm>
                <a:custGeom>
                  <a:avLst/>
                  <a:gdLst>
                    <a:gd name="T0" fmla="*/ 0 w 829"/>
                    <a:gd name="T1" fmla="*/ 18 h 2020"/>
                    <a:gd name="T2" fmla="*/ 0 w 829"/>
                    <a:gd name="T3" fmla="*/ 17 h 2020"/>
                    <a:gd name="T4" fmla="*/ 0 w 829"/>
                    <a:gd name="T5" fmla="*/ 17 h 2020"/>
                    <a:gd name="T6" fmla="*/ 0 w 829"/>
                    <a:gd name="T7" fmla="*/ 17 h 2020"/>
                    <a:gd name="T8" fmla="*/ 1 w 829"/>
                    <a:gd name="T9" fmla="*/ 16 h 2020"/>
                    <a:gd name="T10" fmla="*/ 1 w 829"/>
                    <a:gd name="T11" fmla="*/ 16 h 2020"/>
                    <a:gd name="T12" fmla="*/ 1 w 829"/>
                    <a:gd name="T13" fmla="*/ 16 h 2020"/>
                    <a:gd name="T14" fmla="*/ 1 w 829"/>
                    <a:gd name="T15" fmla="*/ 15 h 2020"/>
                    <a:gd name="T16" fmla="*/ 1 w 829"/>
                    <a:gd name="T17" fmla="*/ 15 h 2020"/>
                    <a:gd name="T18" fmla="*/ 1 w 829"/>
                    <a:gd name="T19" fmla="*/ 14 h 2020"/>
                    <a:gd name="T20" fmla="*/ 2 w 829"/>
                    <a:gd name="T21" fmla="*/ 14 h 2020"/>
                    <a:gd name="T22" fmla="*/ 2 w 829"/>
                    <a:gd name="T23" fmla="*/ 13 h 2020"/>
                    <a:gd name="T24" fmla="*/ 2 w 829"/>
                    <a:gd name="T25" fmla="*/ 13 h 2020"/>
                    <a:gd name="T26" fmla="*/ 2 w 829"/>
                    <a:gd name="T27" fmla="*/ 13 h 2020"/>
                    <a:gd name="T28" fmla="*/ 2 w 829"/>
                    <a:gd name="T29" fmla="*/ 12 h 2020"/>
                    <a:gd name="T30" fmla="*/ 2 w 829"/>
                    <a:gd name="T31" fmla="*/ 12 h 2020"/>
                    <a:gd name="T32" fmla="*/ 2 w 829"/>
                    <a:gd name="T33" fmla="*/ 12 h 2020"/>
                    <a:gd name="T34" fmla="*/ 3 w 829"/>
                    <a:gd name="T35" fmla="*/ 11 h 2020"/>
                    <a:gd name="T36" fmla="*/ 3 w 829"/>
                    <a:gd name="T37" fmla="*/ 11 h 2020"/>
                    <a:gd name="T38" fmla="*/ 3 w 829"/>
                    <a:gd name="T39" fmla="*/ 10 h 2020"/>
                    <a:gd name="T40" fmla="*/ 3 w 829"/>
                    <a:gd name="T41" fmla="*/ 10 h 2020"/>
                    <a:gd name="T42" fmla="*/ 3 w 829"/>
                    <a:gd name="T43" fmla="*/ 10 h 2020"/>
                    <a:gd name="T44" fmla="*/ 3 w 829"/>
                    <a:gd name="T45" fmla="*/ 9 h 2020"/>
                    <a:gd name="T46" fmla="*/ 4 w 829"/>
                    <a:gd name="T47" fmla="*/ 9 h 2020"/>
                    <a:gd name="T48" fmla="*/ 4 w 829"/>
                    <a:gd name="T49" fmla="*/ 8 h 2020"/>
                    <a:gd name="T50" fmla="*/ 4 w 829"/>
                    <a:gd name="T51" fmla="*/ 8 h 2020"/>
                    <a:gd name="T52" fmla="*/ 4 w 829"/>
                    <a:gd name="T53" fmla="*/ 8 h 2020"/>
                    <a:gd name="T54" fmla="*/ 4 w 829"/>
                    <a:gd name="T55" fmla="*/ 7 h 2020"/>
                    <a:gd name="T56" fmla="*/ 4 w 829"/>
                    <a:gd name="T57" fmla="*/ 7 h 2020"/>
                    <a:gd name="T58" fmla="*/ 4 w 829"/>
                    <a:gd name="T59" fmla="*/ 7 h 2020"/>
                    <a:gd name="T60" fmla="*/ 5 w 829"/>
                    <a:gd name="T61" fmla="*/ 6 h 2020"/>
                    <a:gd name="T62" fmla="*/ 5 w 829"/>
                    <a:gd name="T63" fmla="*/ 6 h 2020"/>
                    <a:gd name="T64" fmla="*/ 5 w 829"/>
                    <a:gd name="T65" fmla="*/ 6 h 2020"/>
                    <a:gd name="T66" fmla="*/ 5 w 829"/>
                    <a:gd name="T67" fmla="*/ 5 h 2020"/>
                    <a:gd name="T68" fmla="*/ 5 w 829"/>
                    <a:gd name="T69" fmla="*/ 5 h 2020"/>
                    <a:gd name="T70" fmla="*/ 5 w 829"/>
                    <a:gd name="T71" fmla="*/ 5 h 2020"/>
                    <a:gd name="T72" fmla="*/ 6 w 829"/>
                    <a:gd name="T73" fmla="*/ 4 h 2020"/>
                    <a:gd name="T74" fmla="*/ 6 w 829"/>
                    <a:gd name="T75" fmla="*/ 4 h 2020"/>
                    <a:gd name="T76" fmla="*/ 6 w 829"/>
                    <a:gd name="T77" fmla="*/ 4 h 2020"/>
                    <a:gd name="T78" fmla="*/ 6 w 829"/>
                    <a:gd name="T79" fmla="*/ 3 h 2020"/>
                    <a:gd name="T80" fmla="*/ 6 w 829"/>
                    <a:gd name="T81" fmla="*/ 3 h 2020"/>
                    <a:gd name="T82" fmla="*/ 6 w 829"/>
                    <a:gd name="T83" fmla="*/ 3 h 2020"/>
                    <a:gd name="T84" fmla="*/ 7 w 829"/>
                    <a:gd name="T85" fmla="*/ 2 h 2020"/>
                    <a:gd name="T86" fmla="*/ 7 w 829"/>
                    <a:gd name="T87" fmla="*/ 2 h 2020"/>
                    <a:gd name="T88" fmla="*/ 7 w 829"/>
                    <a:gd name="T89" fmla="*/ 2 h 2020"/>
                    <a:gd name="T90" fmla="*/ 7 w 829"/>
                    <a:gd name="T91" fmla="*/ 2 h 2020"/>
                    <a:gd name="T92" fmla="*/ 7 w 829"/>
                    <a:gd name="T93" fmla="*/ 1 h 2020"/>
                    <a:gd name="T94" fmla="*/ 7 w 829"/>
                    <a:gd name="T95" fmla="*/ 1 h 2020"/>
                    <a:gd name="T96" fmla="*/ 7 w 829"/>
                    <a:gd name="T97" fmla="*/ 1 h 2020"/>
                    <a:gd name="T98" fmla="*/ 8 w 829"/>
                    <a:gd name="T99" fmla="*/ 0 h 2020"/>
                    <a:gd name="T100" fmla="*/ 8 w 829"/>
                    <a:gd name="T101" fmla="*/ 0 h 2020"/>
                    <a:gd name="T102" fmla="*/ 8 w 829"/>
                    <a:gd name="T103" fmla="*/ 0 h 20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2020"/>
                    <a:gd name="T158" fmla="*/ 829 w 829"/>
                    <a:gd name="T159" fmla="*/ 2020 h 202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2020">
                      <a:moveTo>
                        <a:pt x="0" y="2020"/>
                      </a:moveTo>
                      <a:lnTo>
                        <a:pt x="16" y="1975"/>
                      </a:lnTo>
                      <a:lnTo>
                        <a:pt x="32" y="1930"/>
                      </a:lnTo>
                      <a:lnTo>
                        <a:pt x="48" y="1885"/>
                      </a:lnTo>
                      <a:lnTo>
                        <a:pt x="65" y="1840"/>
                      </a:lnTo>
                      <a:lnTo>
                        <a:pt x="81" y="1795"/>
                      </a:lnTo>
                      <a:lnTo>
                        <a:pt x="97" y="1749"/>
                      </a:lnTo>
                      <a:lnTo>
                        <a:pt x="113" y="1704"/>
                      </a:lnTo>
                      <a:lnTo>
                        <a:pt x="130" y="1659"/>
                      </a:lnTo>
                      <a:lnTo>
                        <a:pt x="146" y="1614"/>
                      </a:lnTo>
                      <a:lnTo>
                        <a:pt x="162" y="1569"/>
                      </a:lnTo>
                      <a:lnTo>
                        <a:pt x="178" y="1525"/>
                      </a:lnTo>
                      <a:lnTo>
                        <a:pt x="195" y="1480"/>
                      </a:lnTo>
                      <a:lnTo>
                        <a:pt x="211" y="1436"/>
                      </a:lnTo>
                      <a:lnTo>
                        <a:pt x="227" y="1391"/>
                      </a:lnTo>
                      <a:lnTo>
                        <a:pt x="244" y="1347"/>
                      </a:lnTo>
                      <a:lnTo>
                        <a:pt x="260" y="1303"/>
                      </a:lnTo>
                      <a:lnTo>
                        <a:pt x="276" y="1260"/>
                      </a:lnTo>
                      <a:lnTo>
                        <a:pt x="292" y="1216"/>
                      </a:lnTo>
                      <a:lnTo>
                        <a:pt x="309" y="1173"/>
                      </a:lnTo>
                      <a:lnTo>
                        <a:pt x="325" y="1130"/>
                      </a:lnTo>
                      <a:lnTo>
                        <a:pt x="341" y="1087"/>
                      </a:lnTo>
                      <a:lnTo>
                        <a:pt x="357" y="1044"/>
                      </a:lnTo>
                      <a:lnTo>
                        <a:pt x="374" y="1002"/>
                      </a:lnTo>
                      <a:lnTo>
                        <a:pt x="390" y="960"/>
                      </a:lnTo>
                      <a:lnTo>
                        <a:pt x="406" y="919"/>
                      </a:lnTo>
                      <a:lnTo>
                        <a:pt x="422" y="878"/>
                      </a:lnTo>
                      <a:lnTo>
                        <a:pt x="439" y="837"/>
                      </a:lnTo>
                      <a:lnTo>
                        <a:pt x="455" y="797"/>
                      </a:lnTo>
                      <a:lnTo>
                        <a:pt x="471" y="756"/>
                      </a:lnTo>
                      <a:lnTo>
                        <a:pt x="488" y="717"/>
                      </a:lnTo>
                      <a:lnTo>
                        <a:pt x="504" y="678"/>
                      </a:lnTo>
                      <a:lnTo>
                        <a:pt x="520" y="639"/>
                      </a:lnTo>
                      <a:lnTo>
                        <a:pt x="536" y="600"/>
                      </a:lnTo>
                      <a:lnTo>
                        <a:pt x="553" y="562"/>
                      </a:lnTo>
                      <a:lnTo>
                        <a:pt x="569" y="525"/>
                      </a:lnTo>
                      <a:lnTo>
                        <a:pt x="585" y="488"/>
                      </a:lnTo>
                      <a:lnTo>
                        <a:pt x="601" y="452"/>
                      </a:lnTo>
                      <a:lnTo>
                        <a:pt x="618" y="416"/>
                      </a:lnTo>
                      <a:lnTo>
                        <a:pt x="634" y="380"/>
                      </a:lnTo>
                      <a:lnTo>
                        <a:pt x="650" y="345"/>
                      </a:lnTo>
                      <a:lnTo>
                        <a:pt x="666" y="311"/>
                      </a:lnTo>
                      <a:lnTo>
                        <a:pt x="683" y="277"/>
                      </a:lnTo>
                      <a:lnTo>
                        <a:pt x="699" y="244"/>
                      </a:lnTo>
                      <a:lnTo>
                        <a:pt x="715" y="211"/>
                      </a:lnTo>
                      <a:lnTo>
                        <a:pt x="732" y="179"/>
                      </a:lnTo>
                      <a:lnTo>
                        <a:pt x="748" y="148"/>
                      </a:lnTo>
                      <a:lnTo>
                        <a:pt x="764" y="117"/>
                      </a:lnTo>
                      <a:lnTo>
                        <a:pt x="780" y="87"/>
                      </a:lnTo>
                      <a:lnTo>
                        <a:pt x="797" y="57"/>
                      </a:lnTo>
                      <a:lnTo>
                        <a:pt x="813" y="28"/>
                      </a:lnTo>
                      <a:lnTo>
                        <a:pt x="829" y="0"/>
                      </a:lnTo>
                    </a:path>
                  </a:pathLst>
                </a:custGeom>
                <a:noFill/>
                <a:ln w="31750">
                  <a:solidFill>
                    <a:srgbClr val="FF0000"/>
                  </a:solidFill>
                  <a:prstDash val="solid"/>
                  <a:round/>
                  <a:headEnd/>
                  <a:tailEnd/>
                </a:ln>
              </p:spPr>
              <p:txBody>
                <a:bodyPr/>
                <a:lstStyle/>
                <a:p>
                  <a:endParaRPr lang="en-US"/>
                </a:p>
              </p:txBody>
            </p:sp>
            <p:sp>
              <p:nvSpPr>
                <p:cNvPr id="42015" name="Freeform 53"/>
                <p:cNvSpPr>
                  <a:spLocks/>
                </p:cNvSpPr>
                <p:nvPr/>
              </p:nvSpPr>
              <p:spPr bwMode="auto">
                <a:xfrm>
                  <a:off x="3751" y="2655"/>
                  <a:ext cx="82" cy="48"/>
                </a:xfrm>
                <a:custGeom>
                  <a:avLst/>
                  <a:gdLst>
                    <a:gd name="T0" fmla="*/ 0 w 830"/>
                    <a:gd name="T1" fmla="*/ 5 h 510"/>
                    <a:gd name="T2" fmla="*/ 0 w 830"/>
                    <a:gd name="T3" fmla="*/ 4 h 510"/>
                    <a:gd name="T4" fmla="*/ 0 w 830"/>
                    <a:gd name="T5" fmla="*/ 4 h 510"/>
                    <a:gd name="T6" fmla="*/ 0 w 830"/>
                    <a:gd name="T7" fmla="*/ 4 h 510"/>
                    <a:gd name="T8" fmla="*/ 1 w 830"/>
                    <a:gd name="T9" fmla="*/ 4 h 510"/>
                    <a:gd name="T10" fmla="*/ 1 w 830"/>
                    <a:gd name="T11" fmla="*/ 3 h 510"/>
                    <a:gd name="T12" fmla="*/ 1 w 830"/>
                    <a:gd name="T13" fmla="*/ 3 h 510"/>
                    <a:gd name="T14" fmla="*/ 1 w 830"/>
                    <a:gd name="T15" fmla="*/ 3 h 510"/>
                    <a:gd name="T16" fmla="*/ 1 w 830"/>
                    <a:gd name="T17" fmla="*/ 3 h 510"/>
                    <a:gd name="T18" fmla="*/ 1 w 830"/>
                    <a:gd name="T19" fmla="*/ 3 h 510"/>
                    <a:gd name="T20" fmla="*/ 2 w 830"/>
                    <a:gd name="T21" fmla="*/ 2 h 510"/>
                    <a:gd name="T22" fmla="*/ 2 w 830"/>
                    <a:gd name="T23" fmla="*/ 2 h 510"/>
                    <a:gd name="T24" fmla="*/ 2 w 830"/>
                    <a:gd name="T25" fmla="*/ 2 h 510"/>
                    <a:gd name="T26" fmla="*/ 2 w 830"/>
                    <a:gd name="T27" fmla="*/ 2 h 510"/>
                    <a:gd name="T28" fmla="*/ 2 w 830"/>
                    <a:gd name="T29" fmla="*/ 2 h 510"/>
                    <a:gd name="T30" fmla="*/ 2 w 830"/>
                    <a:gd name="T31" fmla="*/ 2 h 510"/>
                    <a:gd name="T32" fmla="*/ 3 w 830"/>
                    <a:gd name="T33" fmla="*/ 1 h 510"/>
                    <a:gd name="T34" fmla="*/ 3 w 830"/>
                    <a:gd name="T35" fmla="*/ 1 h 510"/>
                    <a:gd name="T36" fmla="*/ 3 w 830"/>
                    <a:gd name="T37" fmla="*/ 1 h 510"/>
                    <a:gd name="T38" fmla="*/ 3 w 830"/>
                    <a:gd name="T39" fmla="*/ 1 h 510"/>
                    <a:gd name="T40" fmla="*/ 3 w 830"/>
                    <a:gd name="T41" fmla="*/ 1 h 510"/>
                    <a:gd name="T42" fmla="*/ 3 w 830"/>
                    <a:gd name="T43" fmla="*/ 1 h 510"/>
                    <a:gd name="T44" fmla="*/ 3 w 830"/>
                    <a:gd name="T45" fmla="*/ 1 h 510"/>
                    <a:gd name="T46" fmla="*/ 4 w 830"/>
                    <a:gd name="T47" fmla="*/ 1 h 510"/>
                    <a:gd name="T48" fmla="*/ 4 w 830"/>
                    <a:gd name="T49" fmla="*/ 0 h 510"/>
                    <a:gd name="T50" fmla="*/ 4 w 830"/>
                    <a:gd name="T51" fmla="*/ 0 h 510"/>
                    <a:gd name="T52" fmla="*/ 4 w 830"/>
                    <a:gd name="T53" fmla="*/ 0 h 510"/>
                    <a:gd name="T54" fmla="*/ 4 w 830"/>
                    <a:gd name="T55" fmla="*/ 0 h 510"/>
                    <a:gd name="T56" fmla="*/ 4 w 830"/>
                    <a:gd name="T57" fmla="*/ 0 h 510"/>
                    <a:gd name="T58" fmla="*/ 5 w 830"/>
                    <a:gd name="T59" fmla="*/ 0 h 510"/>
                    <a:gd name="T60" fmla="*/ 5 w 830"/>
                    <a:gd name="T61" fmla="*/ 0 h 510"/>
                    <a:gd name="T62" fmla="*/ 5 w 830"/>
                    <a:gd name="T63" fmla="*/ 0 h 510"/>
                    <a:gd name="T64" fmla="*/ 5 w 830"/>
                    <a:gd name="T65" fmla="*/ 0 h 510"/>
                    <a:gd name="T66" fmla="*/ 5 w 830"/>
                    <a:gd name="T67" fmla="*/ 0 h 510"/>
                    <a:gd name="T68" fmla="*/ 5 w 830"/>
                    <a:gd name="T69" fmla="*/ 0 h 510"/>
                    <a:gd name="T70" fmla="*/ 6 w 830"/>
                    <a:gd name="T71" fmla="*/ 0 h 510"/>
                    <a:gd name="T72" fmla="*/ 6 w 830"/>
                    <a:gd name="T73" fmla="*/ 0 h 510"/>
                    <a:gd name="T74" fmla="*/ 6 w 830"/>
                    <a:gd name="T75" fmla="*/ 0 h 510"/>
                    <a:gd name="T76" fmla="*/ 6 w 830"/>
                    <a:gd name="T77" fmla="*/ 0 h 510"/>
                    <a:gd name="T78" fmla="*/ 6 w 830"/>
                    <a:gd name="T79" fmla="*/ 0 h 510"/>
                    <a:gd name="T80" fmla="*/ 6 w 830"/>
                    <a:gd name="T81" fmla="*/ 0 h 510"/>
                    <a:gd name="T82" fmla="*/ 7 w 830"/>
                    <a:gd name="T83" fmla="*/ 0 h 510"/>
                    <a:gd name="T84" fmla="*/ 7 w 830"/>
                    <a:gd name="T85" fmla="*/ 0 h 510"/>
                    <a:gd name="T86" fmla="*/ 7 w 830"/>
                    <a:gd name="T87" fmla="*/ 0 h 510"/>
                    <a:gd name="T88" fmla="*/ 7 w 830"/>
                    <a:gd name="T89" fmla="*/ 0 h 510"/>
                    <a:gd name="T90" fmla="*/ 7 w 830"/>
                    <a:gd name="T91" fmla="*/ 0 h 510"/>
                    <a:gd name="T92" fmla="*/ 7 w 830"/>
                    <a:gd name="T93" fmla="*/ 0 h 510"/>
                    <a:gd name="T94" fmla="*/ 8 w 830"/>
                    <a:gd name="T95" fmla="*/ 0 h 510"/>
                    <a:gd name="T96" fmla="*/ 8 w 830"/>
                    <a:gd name="T97" fmla="*/ 1 h 510"/>
                    <a:gd name="T98" fmla="*/ 8 w 830"/>
                    <a:gd name="T99" fmla="*/ 1 h 510"/>
                    <a:gd name="T100" fmla="*/ 8 w 830"/>
                    <a:gd name="T101" fmla="*/ 1 h 510"/>
                    <a:gd name="T102" fmla="*/ 8 w 830"/>
                    <a:gd name="T103" fmla="*/ 1 h 5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510"/>
                    <a:gd name="T158" fmla="*/ 830 w 830"/>
                    <a:gd name="T159" fmla="*/ 510 h 5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510">
                      <a:moveTo>
                        <a:pt x="0" y="510"/>
                      </a:moveTo>
                      <a:lnTo>
                        <a:pt x="16" y="483"/>
                      </a:lnTo>
                      <a:lnTo>
                        <a:pt x="33" y="456"/>
                      </a:lnTo>
                      <a:lnTo>
                        <a:pt x="49" y="430"/>
                      </a:lnTo>
                      <a:lnTo>
                        <a:pt x="65" y="404"/>
                      </a:lnTo>
                      <a:lnTo>
                        <a:pt x="81" y="379"/>
                      </a:lnTo>
                      <a:lnTo>
                        <a:pt x="98" y="355"/>
                      </a:lnTo>
                      <a:lnTo>
                        <a:pt x="114" y="332"/>
                      </a:lnTo>
                      <a:lnTo>
                        <a:pt x="130" y="309"/>
                      </a:lnTo>
                      <a:lnTo>
                        <a:pt x="147" y="288"/>
                      </a:lnTo>
                      <a:lnTo>
                        <a:pt x="163" y="266"/>
                      </a:lnTo>
                      <a:lnTo>
                        <a:pt x="179" y="246"/>
                      </a:lnTo>
                      <a:lnTo>
                        <a:pt x="195" y="227"/>
                      </a:lnTo>
                      <a:lnTo>
                        <a:pt x="212" y="208"/>
                      </a:lnTo>
                      <a:lnTo>
                        <a:pt x="228" y="190"/>
                      </a:lnTo>
                      <a:lnTo>
                        <a:pt x="244" y="172"/>
                      </a:lnTo>
                      <a:lnTo>
                        <a:pt x="260" y="156"/>
                      </a:lnTo>
                      <a:lnTo>
                        <a:pt x="277" y="140"/>
                      </a:lnTo>
                      <a:lnTo>
                        <a:pt x="293" y="126"/>
                      </a:lnTo>
                      <a:lnTo>
                        <a:pt x="309" y="111"/>
                      </a:lnTo>
                      <a:lnTo>
                        <a:pt x="325" y="98"/>
                      </a:lnTo>
                      <a:lnTo>
                        <a:pt x="342" y="86"/>
                      </a:lnTo>
                      <a:lnTo>
                        <a:pt x="358" y="74"/>
                      </a:lnTo>
                      <a:lnTo>
                        <a:pt x="374" y="63"/>
                      </a:lnTo>
                      <a:lnTo>
                        <a:pt x="391" y="54"/>
                      </a:lnTo>
                      <a:lnTo>
                        <a:pt x="407" y="44"/>
                      </a:lnTo>
                      <a:lnTo>
                        <a:pt x="423" y="36"/>
                      </a:lnTo>
                      <a:lnTo>
                        <a:pt x="439" y="29"/>
                      </a:lnTo>
                      <a:lnTo>
                        <a:pt x="456" y="22"/>
                      </a:lnTo>
                      <a:lnTo>
                        <a:pt x="472" y="16"/>
                      </a:lnTo>
                      <a:lnTo>
                        <a:pt x="488" y="12"/>
                      </a:lnTo>
                      <a:lnTo>
                        <a:pt x="504" y="7"/>
                      </a:lnTo>
                      <a:lnTo>
                        <a:pt x="521" y="4"/>
                      </a:lnTo>
                      <a:lnTo>
                        <a:pt x="537" y="2"/>
                      </a:lnTo>
                      <a:lnTo>
                        <a:pt x="553" y="0"/>
                      </a:lnTo>
                      <a:lnTo>
                        <a:pt x="569" y="0"/>
                      </a:lnTo>
                      <a:lnTo>
                        <a:pt x="586" y="0"/>
                      </a:lnTo>
                      <a:lnTo>
                        <a:pt x="602" y="1"/>
                      </a:lnTo>
                      <a:lnTo>
                        <a:pt x="618" y="3"/>
                      </a:lnTo>
                      <a:lnTo>
                        <a:pt x="634" y="6"/>
                      </a:lnTo>
                      <a:lnTo>
                        <a:pt x="651" y="9"/>
                      </a:lnTo>
                      <a:lnTo>
                        <a:pt x="667" y="14"/>
                      </a:lnTo>
                      <a:lnTo>
                        <a:pt x="683" y="19"/>
                      </a:lnTo>
                      <a:lnTo>
                        <a:pt x="700" y="25"/>
                      </a:lnTo>
                      <a:lnTo>
                        <a:pt x="716" y="32"/>
                      </a:lnTo>
                      <a:lnTo>
                        <a:pt x="732" y="40"/>
                      </a:lnTo>
                      <a:lnTo>
                        <a:pt x="748" y="49"/>
                      </a:lnTo>
                      <a:lnTo>
                        <a:pt x="765" y="58"/>
                      </a:lnTo>
                      <a:lnTo>
                        <a:pt x="781" y="69"/>
                      </a:lnTo>
                      <a:lnTo>
                        <a:pt x="797" y="80"/>
                      </a:lnTo>
                      <a:lnTo>
                        <a:pt x="813" y="92"/>
                      </a:lnTo>
                      <a:lnTo>
                        <a:pt x="830" y="105"/>
                      </a:lnTo>
                    </a:path>
                  </a:pathLst>
                </a:custGeom>
                <a:noFill/>
                <a:ln w="31750">
                  <a:solidFill>
                    <a:srgbClr val="FF0000"/>
                  </a:solidFill>
                  <a:prstDash val="solid"/>
                  <a:round/>
                  <a:headEnd/>
                  <a:tailEnd/>
                </a:ln>
              </p:spPr>
              <p:txBody>
                <a:bodyPr/>
                <a:lstStyle/>
                <a:p>
                  <a:endParaRPr lang="en-US"/>
                </a:p>
              </p:txBody>
            </p:sp>
            <p:sp>
              <p:nvSpPr>
                <p:cNvPr id="42016" name="Freeform 54"/>
                <p:cNvSpPr>
                  <a:spLocks/>
                </p:cNvSpPr>
                <p:nvPr/>
              </p:nvSpPr>
              <p:spPr bwMode="auto">
                <a:xfrm>
                  <a:off x="3833" y="2665"/>
                  <a:ext cx="82" cy="146"/>
                </a:xfrm>
                <a:custGeom>
                  <a:avLst/>
                  <a:gdLst>
                    <a:gd name="T0" fmla="*/ 0 w 829"/>
                    <a:gd name="T1" fmla="*/ 0 h 1556"/>
                    <a:gd name="T2" fmla="*/ 0 w 829"/>
                    <a:gd name="T3" fmla="*/ 0 h 1556"/>
                    <a:gd name="T4" fmla="*/ 0 w 829"/>
                    <a:gd name="T5" fmla="*/ 0 h 1556"/>
                    <a:gd name="T6" fmla="*/ 0 w 829"/>
                    <a:gd name="T7" fmla="*/ 0 h 1556"/>
                    <a:gd name="T8" fmla="*/ 1 w 829"/>
                    <a:gd name="T9" fmla="*/ 1 h 1556"/>
                    <a:gd name="T10" fmla="*/ 1 w 829"/>
                    <a:gd name="T11" fmla="*/ 1 h 1556"/>
                    <a:gd name="T12" fmla="*/ 1 w 829"/>
                    <a:gd name="T13" fmla="*/ 1 h 1556"/>
                    <a:gd name="T14" fmla="*/ 1 w 829"/>
                    <a:gd name="T15" fmla="*/ 1 h 1556"/>
                    <a:gd name="T16" fmla="*/ 1 w 829"/>
                    <a:gd name="T17" fmla="*/ 1 h 1556"/>
                    <a:gd name="T18" fmla="*/ 1 w 829"/>
                    <a:gd name="T19" fmla="*/ 1 h 1556"/>
                    <a:gd name="T20" fmla="*/ 2 w 829"/>
                    <a:gd name="T21" fmla="*/ 2 h 1556"/>
                    <a:gd name="T22" fmla="*/ 2 w 829"/>
                    <a:gd name="T23" fmla="*/ 2 h 1556"/>
                    <a:gd name="T24" fmla="*/ 2 w 829"/>
                    <a:gd name="T25" fmla="*/ 2 h 1556"/>
                    <a:gd name="T26" fmla="*/ 2 w 829"/>
                    <a:gd name="T27" fmla="*/ 2 h 1556"/>
                    <a:gd name="T28" fmla="*/ 2 w 829"/>
                    <a:gd name="T29" fmla="*/ 2 h 1556"/>
                    <a:gd name="T30" fmla="*/ 2 w 829"/>
                    <a:gd name="T31" fmla="*/ 3 h 1556"/>
                    <a:gd name="T32" fmla="*/ 3 w 829"/>
                    <a:gd name="T33" fmla="*/ 3 h 1556"/>
                    <a:gd name="T34" fmla="*/ 3 w 829"/>
                    <a:gd name="T35" fmla="*/ 3 h 1556"/>
                    <a:gd name="T36" fmla="*/ 3 w 829"/>
                    <a:gd name="T37" fmla="*/ 3 h 1556"/>
                    <a:gd name="T38" fmla="*/ 3 w 829"/>
                    <a:gd name="T39" fmla="*/ 3 h 1556"/>
                    <a:gd name="T40" fmla="*/ 3 w 829"/>
                    <a:gd name="T41" fmla="*/ 4 h 1556"/>
                    <a:gd name="T42" fmla="*/ 3 w 829"/>
                    <a:gd name="T43" fmla="*/ 4 h 1556"/>
                    <a:gd name="T44" fmla="*/ 3 w 829"/>
                    <a:gd name="T45" fmla="*/ 4 h 1556"/>
                    <a:gd name="T46" fmla="*/ 4 w 829"/>
                    <a:gd name="T47" fmla="*/ 5 h 1556"/>
                    <a:gd name="T48" fmla="*/ 4 w 829"/>
                    <a:gd name="T49" fmla="*/ 5 h 1556"/>
                    <a:gd name="T50" fmla="*/ 4 w 829"/>
                    <a:gd name="T51" fmla="*/ 5 h 1556"/>
                    <a:gd name="T52" fmla="*/ 4 w 829"/>
                    <a:gd name="T53" fmla="*/ 5 h 1556"/>
                    <a:gd name="T54" fmla="*/ 4 w 829"/>
                    <a:gd name="T55" fmla="*/ 6 h 1556"/>
                    <a:gd name="T56" fmla="*/ 4 w 829"/>
                    <a:gd name="T57" fmla="*/ 6 h 1556"/>
                    <a:gd name="T58" fmla="*/ 5 w 829"/>
                    <a:gd name="T59" fmla="*/ 6 h 1556"/>
                    <a:gd name="T60" fmla="*/ 5 w 829"/>
                    <a:gd name="T61" fmla="*/ 6 h 1556"/>
                    <a:gd name="T62" fmla="*/ 5 w 829"/>
                    <a:gd name="T63" fmla="*/ 7 h 1556"/>
                    <a:gd name="T64" fmla="*/ 5 w 829"/>
                    <a:gd name="T65" fmla="*/ 7 h 1556"/>
                    <a:gd name="T66" fmla="*/ 5 w 829"/>
                    <a:gd name="T67" fmla="*/ 7 h 1556"/>
                    <a:gd name="T68" fmla="*/ 5 w 829"/>
                    <a:gd name="T69" fmla="*/ 8 h 1556"/>
                    <a:gd name="T70" fmla="*/ 6 w 829"/>
                    <a:gd name="T71" fmla="*/ 8 h 1556"/>
                    <a:gd name="T72" fmla="*/ 6 w 829"/>
                    <a:gd name="T73" fmla="*/ 8 h 1556"/>
                    <a:gd name="T74" fmla="*/ 6 w 829"/>
                    <a:gd name="T75" fmla="*/ 9 h 1556"/>
                    <a:gd name="T76" fmla="*/ 6 w 829"/>
                    <a:gd name="T77" fmla="*/ 9 h 1556"/>
                    <a:gd name="T78" fmla="*/ 6 w 829"/>
                    <a:gd name="T79" fmla="*/ 9 h 1556"/>
                    <a:gd name="T80" fmla="*/ 6 w 829"/>
                    <a:gd name="T81" fmla="*/ 10 h 1556"/>
                    <a:gd name="T82" fmla="*/ 7 w 829"/>
                    <a:gd name="T83" fmla="*/ 10 h 1556"/>
                    <a:gd name="T84" fmla="*/ 7 w 829"/>
                    <a:gd name="T85" fmla="*/ 10 h 1556"/>
                    <a:gd name="T86" fmla="*/ 7 w 829"/>
                    <a:gd name="T87" fmla="*/ 11 h 1556"/>
                    <a:gd name="T88" fmla="*/ 7 w 829"/>
                    <a:gd name="T89" fmla="*/ 11 h 1556"/>
                    <a:gd name="T90" fmla="*/ 7 w 829"/>
                    <a:gd name="T91" fmla="*/ 11 h 1556"/>
                    <a:gd name="T92" fmla="*/ 7 w 829"/>
                    <a:gd name="T93" fmla="*/ 12 h 1556"/>
                    <a:gd name="T94" fmla="*/ 8 w 829"/>
                    <a:gd name="T95" fmla="*/ 12 h 1556"/>
                    <a:gd name="T96" fmla="*/ 8 w 829"/>
                    <a:gd name="T97" fmla="*/ 13 h 1556"/>
                    <a:gd name="T98" fmla="*/ 8 w 829"/>
                    <a:gd name="T99" fmla="*/ 13 h 1556"/>
                    <a:gd name="T100" fmla="*/ 8 w 829"/>
                    <a:gd name="T101" fmla="*/ 13 h 1556"/>
                    <a:gd name="T102" fmla="*/ 8 w 829"/>
                    <a:gd name="T103" fmla="*/ 14 h 15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556"/>
                    <a:gd name="T158" fmla="*/ 829 w 829"/>
                    <a:gd name="T159" fmla="*/ 1556 h 155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556">
                      <a:moveTo>
                        <a:pt x="0" y="0"/>
                      </a:moveTo>
                      <a:lnTo>
                        <a:pt x="16" y="13"/>
                      </a:lnTo>
                      <a:lnTo>
                        <a:pt x="32" y="28"/>
                      </a:lnTo>
                      <a:lnTo>
                        <a:pt x="48" y="43"/>
                      </a:lnTo>
                      <a:lnTo>
                        <a:pt x="65" y="59"/>
                      </a:lnTo>
                      <a:lnTo>
                        <a:pt x="81" y="76"/>
                      </a:lnTo>
                      <a:lnTo>
                        <a:pt x="97" y="94"/>
                      </a:lnTo>
                      <a:lnTo>
                        <a:pt x="114" y="112"/>
                      </a:lnTo>
                      <a:lnTo>
                        <a:pt x="130" y="131"/>
                      </a:lnTo>
                      <a:lnTo>
                        <a:pt x="146" y="151"/>
                      </a:lnTo>
                      <a:lnTo>
                        <a:pt x="162" y="172"/>
                      </a:lnTo>
                      <a:lnTo>
                        <a:pt x="179" y="194"/>
                      </a:lnTo>
                      <a:lnTo>
                        <a:pt x="195" y="216"/>
                      </a:lnTo>
                      <a:lnTo>
                        <a:pt x="211" y="239"/>
                      </a:lnTo>
                      <a:lnTo>
                        <a:pt x="227" y="262"/>
                      </a:lnTo>
                      <a:lnTo>
                        <a:pt x="244" y="287"/>
                      </a:lnTo>
                      <a:lnTo>
                        <a:pt x="260" y="312"/>
                      </a:lnTo>
                      <a:lnTo>
                        <a:pt x="276" y="338"/>
                      </a:lnTo>
                      <a:lnTo>
                        <a:pt x="292" y="364"/>
                      </a:lnTo>
                      <a:lnTo>
                        <a:pt x="309" y="392"/>
                      </a:lnTo>
                      <a:lnTo>
                        <a:pt x="325" y="419"/>
                      </a:lnTo>
                      <a:lnTo>
                        <a:pt x="341" y="448"/>
                      </a:lnTo>
                      <a:lnTo>
                        <a:pt x="358" y="477"/>
                      </a:lnTo>
                      <a:lnTo>
                        <a:pt x="374" y="507"/>
                      </a:lnTo>
                      <a:lnTo>
                        <a:pt x="390" y="538"/>
                      </a:lnTo>
                      <a:lnTo>
                        <a:pt x="406" y="569"/>
                      </a:lnTo>
                      <a:lnTo>
                        <a:pt x="423" y="600"/>
                      </a:lnTo>
                      <a:lnTo>
                        <a:pt x="439" y="633"/>
                      </a:lnTo>
                      <a:lnTo>
                        <a:pt x="455" y="666"/>
                      </a:lnTo>
                      <a:lnTo>
                        <a:pt x="471" y="699"/>
                      </a:lnTo>
                      <a:lnTo>
                        <a:pt x="488" y="733"/>
                      </a:lnTo>
                      <a:lnTo>
                        <a:pt x="504" y="768"/>
                      </a:lnTo>
                      <a:lnTo>
                        <a:pt x="520" y="803"/>
                      </a:lnTo>
                      <a:lnTo>
                        <a:pt x="536" y="839"/>
                      </a:lnTo>
                      <a:lnTo>
                        <a:pt x="553" y="875"/>
                      </a:lnTo>
                      <a:lnTo>
                        <a:pt x="569" y="912"/>
                      </a:lnTo>
                      <a:lnTo>
                        <a:pt x="585" y="949"/>
                      </a:lnTo>
                      <a:lnTo>
                        <a:pt x="602" y="987"/>
                      </a:lnTo>
                      <a:lnTo>
                        <a:pt x="618" y="1025"/>
                      </a:lnTo>
                      <a:lnTo>
                        <a:pt x="634" y="1063"/>
                      </a:lnTo>
                      <a:lnTo>
                        <a:pt x="650" y="1102"/>
                      </a:lnTo>
                      <a:lnTo>
                        <a:pt x="667" y="1142"/>
                      </a:lnTo>
                      <a:lnTo>
                        <a:pt x="683" y="1182"/>
                      </a:lnTo>
                      <a:lnTo>
                        <a:pt x="699" y="1222"/>
                      </a:lnTo>
                      <a:lnTo>
                        <a:pt x="715" y="1263"/>
                      </a:lnTo>
                      <a:lnTo>
                        <a:pt x="732" y="1304"/>
                      </a:lnTo>
                      <a:lnTo>
                        <a:pt x="748" y="1345"/>
                      </a:lnTo>
                      <a:lnTo>
                        <a:pt x="764" y="1387"/>
                      </a:lnTo>
                      <a:lnTo>
                        <a:pt x="780" y="1429"/>
                      </a:lnTo>
                      <a:lnTo>
                        <a:pt x="797" y="1471"/>
                      </a:lnTo>
                      <a:lnTo>
                        <a:pt x="813" y="1514"/>
                      </a:lnTo>
                      <a:lnTo>
                        <a:pt x="829" y="1556"/>
                      </a:lnTo>
                    </a:path>
                  </a:pathLst>
                </a:custGeom>
                <a:noFill/>
                <a:ln w="31750">
                  <a:solidFill>
                    <a:srgbClr val="FF0000"/>
                  </a:solidFill>
                  <a:prstDash val="solid"/>
                  <a:round/>
                  <a:headEnd/>
                  <a:tailEnd/>
                </a:ln>
              </p:spPr>
              <p:txBody>
                <a:bodyPr/>
                <a:lstStyle/>
                <a:p>
                  <a:endParaRPr lang="en-US"/>
                </a:p>
              </p:txBody>
            </p:sp>
            <p:sp>
              <p:nvSpPr>
                <p:cNvPr id="42017" name="Freeform 55"/>
                <p:cNvSpPr>
                  <a:spLocks/>
                </p:cNvSpPr>
                <p:nvPr/>
              </p:nvSpPr>
              <p:spPr bwMode="auto">
                <a:xfrm>
                  <a:off x="3915" y="2811"/>
                  <a:ext cx="81" cy="205"/>
                </a:xfrm>
                <a:custGeom>
                  <a:avLst/>
                  <a:gdLst>
                    <a:gd name="T0" fmla="*/ 0 w 830"/>
                    <a:gd name="T1" fmla="*/ 0 h 2185"/>
                    <a:gd name="T2" fmla="*/ 0 w 830"/>
                    <a:gd name="T3" fmla="*/ 0 h 2185"/>
                    <a:gd name="T4" fmla="*/ 0 w 830"/>
                    <a:gd name="T5" fmla="*/ 1 h 2185"/>
                    <a:gd name="T6" fmla="*/ 0 w 830"/>
                    <a:gd name="T7" fmla="*/ 1 h 2185"/>
                    <a:gd name="T8" fmla="*/ 1 w 830"/>
                    <a:gd name="T9" fmla="*/ 2 h 2185"/>
                    <a:gd name="T10" fmla="*/ 1 w 830"/>
                    <a:gd name="T11" fmla="*/ 2 h 2185"/>
                    <a:gd name="T12" fmla="*/ 1 w 830"/>
                    <a:gd name="T13" fmla="*/ 2 h 2185"/>
                    <a:gd name="T14" fmla="*/ 1 w 830"/>
                    <a:gd name="T15" fmla="*/ 3 h 2185"/>
                    <a:gd name="T16" fmla="*/ 1 w 830"/>
                    <a:gd name="T17" fmla="*/ 3 h 2185"/>
                    <a:gd name="T18" fmla="*/ 1 w 830"/>
                    <a:gd name="T19" fmla="*/ 3 h 2185"/>
                    <a:gd name="T20" fmla="*/ 2 w 830"/>
                    <a:gd name="T21" fmla="*/ 4 h 2185"/>
                    <a:gd name="T22" fmla="*/ 2 w 830"/>
                    <a:gd name="T23" fmla="*/ 4 h 2185"/>
                    <a:gd name="T24" fmla="*/ 2 w 830"/>
                    <a:gd name="T25" fmla="*/ 5 h 2185"/>
                    <a:gd name="T26" fmla="*/ 2 w 830"/>
                    <a:gd name="T27" fmla="*/ 5 h 2185"/>
                    <a:gd name="T28" fmla="*/ 2 w 830"/>
                    <a:gd name="T29" fmla="*/ 5 h 2185"/>
                    <a:gd name="T30" fmla="*/ 2 w 830"/>
                    <a:gd name="T31" fmla="*/ 6 h 2185"/>
                    <a:gd name="T32" fmla="*/ 2 w 830"/>
                    <a:gd name="T33" fmla="*/ 6 h 2185"/>
                    <a:gd name="T34" fmla="*/ 3 w 830"/>
                    <a:gd name="T35" fmla="*/ 7 h 2185"/>
                    <a:gd name="T36" fmla="*/ 3 w 830"/>
                    <a:gd name="T37" fmla="*/ 7 h 2185"/>
                    <a:gd name="T38" fmla="*/ 3 w 830"/>
                    <a:gd name="T39" fmla="*/ 7 h 2185"/>
                    <a:gd name="T40" fmla="*/ 3 w 830"/>
                    <a:gd name="T41" fmla="*/ 8 h 2185"/>
                    <a:gd name="T42" fmla="*/ 3 w 830"/>
                    <a:gd name="T43" fmla="*/ 8 h 2185"/>
                    <a:gd name="T44" fmla="*/ 3 w 830"/>
                    <a:gd name="T45" fmla="*/ 9 h 2185"/>
                    <a:gd name="T46" fmla="*/ 4 w 830"/>
                    <a:gd name="T47" fmla="*/ 9 h 2185"/>
                    <a:gd name="T48" fmla="*/ 4 w 830"/>
                    <a:gd name="T49" fmla="*/ 9 h 2185"/>
                    <a:gd name="T50" fmla="*/ 4 w 830"/>
                    <a:gd name="T51" fmla="*/ 10 h 2185"/>
                    <a:gd name="T52" fmla="*/ 4 w 830"/>
                    <a:gd name="T53" fmla="*/ 10 h 2185"/>
                    <a:gd name="T54" fmla="*/ 4 w 830"/>
                    <a:gd name="T55" fmla="*/ 11 h 2185"/>
                    <a:gd name="T56" fmla="*/ 4 w 830"/>
                    <a:gd name="T57" fmla="*/ 11 h 2185"/>
                    <a:gd name="T58" fmla="*/ 4 w 830"/>
                    <a:gd name="T59" fmla="*/ 11 h 2185"/>
                    <a:gd name="T60" fmla="*/ 5 w 830"/>
                    <a:gd name="T61" fmla="*/ 12 h 2185"/>
                    <a:gd name="T62" fmla="*/ 5 w 830"/>
                    <a:gd name="T63" fmla="*/ 12 h 2185"/>
                    <a:gd name="T64" fmla="*/ 5 w 830"/>
                    <a:gd name="T65" fmla="*/ 13 h 2185"/>
                    <a:gd name="T66" fmla="*/ 5 w 830"/>
                    <a:gd name="T67" fmla="*/ 13 h 2185"/>
                    <a:gd name="T68" fmla="*/ 5 w 830"/>
                    <a:gd name="T69" fmla="*/ 13 h 2185"/>
                    <a:gd name="T70" fmla="*/ 5 w 830"/>
                    <a:gd name="T71" fmla="*/ 14 h 2185"/>
                    <a:gd name="T72" fmla="*/ 6 w 830"/>
                    <a:gd name="T73" fmla="*/ 14 h 2185"/>
                    <a:gd name="T74" fmla="*/ 6 w 830"/>
                    <a:gd name="T75" fmla="*/ 14 h 2185"/>
                    <a:gd name="T76" fmla="*/ 6 w 830"/>
                    <a:gd name="T77" fmla="*/ 15 h 2185"/>
                    <a:gd name="T78" fmla="*/ 6 w 830"/>
                    <a:gd name="T79" fmla="*/ 15 h 2185"/>
                    <a:gd name="T80" fmla="*/ 6 w 830"/>
                    <a:gd name="T81" fmla="*/ 15 h 2185"/>
                    <a:gd name="T82" fmla="*/ 6 w 830"/>
                    <a:gd name="T83" fmla="*/ 16 h 2185"/>
                    <a:gd name="T84" fmla="*/ 7 w 830"/>
                    <a:gd name="T85" fmla="*/ 16 h 2185"/>
                    <a:gd name="T86" fmla="*/ 7 w 830"/>
                    <a:gd name="T87" fmla="*/ 17 h 2185"/>
                    <a:gd name="T88" fmla="*/ 7 w 830"/>
                    <a:gd name="T89" fmla="*/ 17 h 2185"/>
                    <a:gd name="T90" fmla="*/ 7 w 830"/>
                    <a:gd name="T91" fmla="*/ 17 h 2185"/>
                    <a:gd name="T92" fmla="*/ 7 w 830"/>
                    <a:gd name="T93" fmla="*/ 18 h 2185"/>
                    <a:gd name="T94" fmla="*/ 7 w 830"/>
                    <a:gd name="T95" fmla="*/ 18 h 2185"/>
                    <a:gd name="T96" fmla="*/ 7 w 830"/>
                    <a:gd name="T97" fmla="*/ 18 h 2185"/>
                    <a:gd name="T98" fmla="*/ 8 w 830"/>
                    <a:gd name="T99" fmla="*/ 19 h 2185"/>
                    <a:gd name="T100" fmla="*/ 8 w 830"/>
                    <a:gd name="T101" fmla="*/ 19 h 2185"/>
                    <a:gd name="T102" fmla="*/ 8 w 830"/>
                    <a:gd name="T103" fmla="*/ 19 h 218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2185"/>
                    <a:gd name="T158" fmla="*/ 830 w 830"/>
                    <a:gd name="T159" fmla="*/ 2185 h 218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2185">
                      <a:moveTo>
                        <a:pt x="0" y="0"/>
                      </a:moveTo>
                      <a:lnTo>
                        <a:pt x="17" y="44"/>
                      </a:lnTo>
                      <a:lnTo>
                        <a:pt x="33" y="87"/>
                      </a:lnTo>
                      <a:lnTo>
                        <a:pt x="49" y="131"/>
                      </a:lnTo>
                      <a:lnTo>
                        <a:pt x="65" y="174"/>
                      </a:lnTo>
                      <a:lnTo>
                        <a:pt x="82" y="218"/>
                      </a:lnTo>
                      <a:lnTo>
                        <a:pt x="98" y="263"/>
                      </a:lnTo>
                      <a:lnTo>
                        <a:pt x="114" y="307"/>
                      </a:lnTo>
                      <a:lnTo>
                        <a:pt x="130" y="352"/>
                      </a:lnTo>
                      <a:lnTo>
                        <a:pt x="147" y="396"/>
                      </a:lnTo>
                      <a:lnTo>
                        <a:pt x="163" y="441"/>
                      </a:lnTo>
                      <a:lnTo>
                        <a:pt x="179" y="486"/>
                      </a:lnTo>
                      <a:lnTo>
                        <a:pt x="195" y="531"/>
                      </a:lnTo>
                      <a:lnTo>
                        <a:pt x="212" y="576"/>
                      </a:lnTo>
                      <a:lnTo>
                        <a:pt x="228" y="621"/>
                      </a:lnTo>
                      <a:lnTo>
                        <a:pt x="244" y="666"/>
                      </a:lnTo>
                      <a:lnTo>
                        <a:pt x="261" y="712"/>
                      </a:lnTo>
                      <a:lnTo>
                        <a:pt x="277" y="757"/>
                      </a:lnTo>
                      <a:lnTo>
                        <a:pt x="293" y="802"/>
                      </a:lnTo>
                      <a:lnTo>
                        <a:pt x="309" y="847"/>
                      </a:lnTo>
                      <a:lnTo>
                        <a:pt x="326" y="892"/>
                      </a:lnTo>
                      <a:lnTo>
                        <a:pt x="342" y="937"/>
                      </a:lnTo>
                      <a:lnTo>
                        <a:pt x="358" y="982"/>
                      </a:lnTo>
                      <a:lnTo>
                        <a:pt x="374" y="1027"/>
                      </a:lnTo>
                      <a:lnTo>
                        <a:pt x="391" y="1072"/>
                      </a:lnTo>
                      <a:lnTo>
                        <a:pt x="407" y="1117"/>
                      </a:lnTo>
                      <a:lnTo>
                        <a:pt x="423" y="1161"/>
                      </a:lnTo>
                      <a:lnTo>
                        <a:pt x="439" y="1206"/>
                      </a:lnTo>
                      <a:lnTo>
                        <a:pt x="456" y="1250"/>
                      </a:lnTo>
                      <a:lnTo>
                        <a:pt x="472" y="1294"/>
                      </a:lnTo>
                      <a:lnTo>
                        <a:pt x="488" y="1338"/>
                      </a:lnTo>
                      <a:lnTo>
                        <a:pt x="505" y="1381"/>
                      </a:lnTo>
                      <a:lnTo>
                        <a:pt x="521" y="1425"/>
                      </a:lnTo>
                      <a:lnTo>
                        <a:pt x="537" y="1468"/>
                      </a:lnTo>
                      <a:lnTo>
                        <a:pt x="553" y="1511"/>
                      </a:lnTo>
                      <a:lnTo>
                        <a:pt x="570" y="1553"/>
                      </a:lnTo>
                      <a:lnTo>
                        <a:pt x="586" y="1596"/>
                      </a:lnTo>
                      <a:lnTo>
                        <a:pt x="602" y="1638"/>
                      </a:lnTo>
                      <a:lnTo>
                        <a:pt x="618" y="1679"/>
                      </a:lnTo>
                      <a:lnTo>
                        <a:pt x="635" y="1721"/>
                      </a:lnTo>
                      <a:lnTo>
                        <a:pt x="651" y="1762"/>
                      </a:lnTo>
                      <a:lnTo>
                        <a:pt x="667" y="1802"/>
                      </a:lnTo>
                      <a:lnTo>
                        <a:pt x="683" y="1843"/>
                      </a:lnTo>
                      <a:lnTo>
                        <a:pt x="700" y="1882"/>
                      </a:lnTo>
                      <a:lnTo>
                        <a:pt x="716" y="1922"/>
                      </a:lnTo>
                      <a:lnTo>
                        <a:pt x="732" y="1961"/>
                      </a:lnTo>
                      <a:lnTo>
                        <a:pt x="749" y="2000"/>
                      </a:lnTo>
                      <a:lnTo>
                        <a:pt x="765" y="2038"/>
                      </a:lnTo>
                      <a:lnTo>
                        <a:pt x="781" y="2075"/>
                      </a:lnTo>
                      <a:lnTo>
                        <a:pt x="797" y="2113"/>
                      </a:lnTo>
                      <a:lnTo>
                        <a:pt x="814" y="2149"/>
                      </a:lnTo>
                      <a:lnTo>
                        <a:pt x="830" y="2185"/>
                      </a:lnTo>
                    </a:path>
                  </a:pathLst>
                </a:custGeom>
                <a:noFill/>
                <a:ln w="31750">
                  <a:solidFill>
                    <a:srgbClr val="FF0000"/>
                  </a:solidFill>
                  <a:prstDash val="solid"/>
                  <a:round/>
                  <a:headEnd/>
                  <a:tailEnd/>
                </a:ln>
              </p:spPr>
              <p:txBody>
                <a:bodyPr/>
                <a:lstStyle/>
                <a:p>
                  <a:endParaRPr lang="en-US"/>
                </a:p>
              </p:txBody>
            </p:sp>
            <p:sp>
              <p:nvSpPr>
                <p:cNvPr id="42018" name="Freeform 56"/>
                <p:cNvSpPr>
                  <a:spLocks/>
                </p:cNvSpPr>
                <p:nvPr/>
              </p:nvSpPr>
              <p:spPr bwMode="auto">
                <a:xfrm>
                  <a:off x="3996" y="3016"/>
                  <a:ext cx="82" cy="89"/>
                </a:xfrm>
                <a:custGeom>
                  <a:avLst/>
                  <a:gdLst>
                    <a:gd name="T0" fmla="*/ 0 w 829"/>
                    <a:gd name="T1" fmla="*/ 0 h 944"/>
                    <a:gd name="T2" fmla="*/ 0 w 829"/>
                    <a:gd name="T3" fmla="*/ 0 h 944"/>
                    <a:gd name="T4" fmla="*/ 0 w 829"/>
                    <a:gd name="T5" fmla="*/ 1 h 944"/>
                    <a:gd name="T6" fmla="*/ 0 w 829"/>
                    <a:gd name="T7" fmla="*/ 1 h 944"/>
                    <a:gd name="T8" fmla="*/ 1 w 829"/>
                    <a:gd name="T9" fmla="*/ 1 h 944"/>
                    <a:gd name="T10" fmla="*/ 1 w 829"/>
                    <a:gd name="T11" fmla="*/ 2 h 944"/>
                    <a:gd name="T12" fmla="*/ 1 w 829"/>
                    <a:gd name="T13" fmla="*/ 2 h 944"/>
                    <a:gd name="T14" fmla="*/ 1 w 829"/>
                    <a:gd name="T15" fmla="*/ 2 h 944"/>
                    <a:gd name="T16" fmla="*/ 1 w 829"/>
                    <a:gd name="T17" fmla="*/ 2 h 944"/>
                    <a:gd name="T18" fmla="*/ 1 w 829"/>
                    <a:gd name="T19" fmla="*/ 3 h 944"/>
                    <a:gd name="T20" fmla="*/ 2 w 829"/>
                    <a:gd name="T21" fmla="*/ 3 h 944"/>
                    <a:gd name="T22" fmla="*/ 2 w 829"/>
                    <a:gd name="T23" fmla="*/ 3 h 944"/>
                    <a:gd name="T24" fmla="*/ 2 w 829"/>
                    <a:gd name="T25" fmla="*/ 3 h 944"/>
                    <a:gd name="T26" fmla="*/ 2 w 829"/>
                    <a:gd name="T27" fmla="*/ 4 h 944"/>
                    <a:gd name="T28" fmla="*/ 2 w 829"/>
                    <a:gd name="T29" fmla="*/ 4 h 944"/>
                    <a:gd name="T30" fmla="*/ 2 w 829"/>
                    <a:gd name="T31" fmla="*/ 4 h 944"/>
                    <a:gd name="T32" fmla="*/ 3 w 829"/>
                    <a:gd name="T33" fmla="*/ 4 h 944"/>
                    <a:gd name="T34" fmla="*/ 3 w 829"/>
                    <a:gd name="T35" fmla="*/ 5 h 944"/>
                    <a:gd name="T36" fmla="*/ 3 w 829"/>
                    <a:gd name="T37" fmla="*/ 5 h 944"/>
                    <a:gd name="T38" fmla="*/ 3 w 829"/>
                    <a:gd name="T39" fmla="*/ 5 h 944"/>
                    <a:gd name="T40" fmla="*/ 3 w 829"/>
                    <a:gd name="T41" fmla="*/ 5 h 944"/>
                    <a:gd name="T42" fmla="*/ 3 w 829"/>
                    <a:gd name="T43" fmla="*/ 6 h 944"/>
                    <a:gd name="T44" fmla="*/ 3 w 829"/>
                    <a:gd name="T45" fmla="*/ 6 h 944"/>
                    <a:gd name="T46" fmla="*/ 4 w 829"/>
                    <a:gd name="T47" fmla="*/ 6 h 944"/>
                    <a:gd name="T48" fmla="*/ 4 w 829"/>
                    <a:gd name="T49" fmla="*/ 6 h 944"/>
                    <a:gd name="T50" fmla="*/ 4 w 829"/>
                    <a:gd name="T51" fmla="*/ 6 h 944"/>
                    <a:gd name="T52" fmla="*/ 4 w 829"/>
                    <a:gd name="T53" fmla="*/ 7 h 944"/>
                    <a:gd name="T54" fmla="*/ 4 w 829"/>
                    <a:gd name="T55" fmla="*/ 7 h 944"/>
                    <a:gd name="T56" fmla="*/ 4 w 829"/>
                    <a:gd name="T57" fmla="*/ 7 h 944"/>
                    <a:gd name="T58" fmla="*/ 5 w 829"/>
                    <a:gd name="T59" fmla="*/ 7 h 944"/>
                    <a:gd name="T60" fmla="*/ 5 w 829"/>
                    <a:gd name="T61" fmla="*/ 7 h 944"/>
                    <a:gd name="T62" fmla="*/ 5 w 829"/>
                    <a:gd name="T63" fmla="*/ 7 h 944"/>
                    <a:gd name="T64" fmla="*/ 5 w 829"/>
                    <a:gd name="T65" fmla="*/ 7 h 944"/>
                    <a:gd name="T66" fmla="*/ 5 w 829"/>
                    <a:gd name="T67" fmla="*/ 7 h 944"/>
                    <a:gd name="T68" fmla="*/ 5 w 829"/>
                    <a:gd name="T69" fmla="*/ 8 h 944"/>
                    <a:gd name="T70" fmla="*/ 6 w 829"/>
                    <a:gd name="T71" fmla="*/ 8 h 944"/>
                    <a:gd name="T72" fmla="*/ 6 w 829"/>
                    <a:gd name="T73" fmla="*/ 8 h 944"/>
                    <a:gd name="T74" fmla="*/ 6 w 829"/>
                    <a:gd name="T75" fmla="*/ 8 h 944"/>
                    <a:gd name="T76" fmla="*/ 6 w 829"/>
                    <a:gd name="T77" fmla="*/ 8 h 944"/>
                    <a:gd name="T78" fmla="*/ 6 w 829"/>
                    <a:gd name="T79" fmla="*/ 8 h 944"/>
                    <a:gd name="T80" fmla="*/ 6 w 829"/>
                    <a:gd name="T81" fmla="*/ 8 h 944"/>
                    <a:gd name="T82" fmla="*/ 7 w 829"/>
                    <a:gd name="T83" fmla="*/ 8 h 944"/>
                    <a:gd name="T84" fmla="*/ 7 w 829"/>
                    <a:gd name="T85" fmla="*/ 8 h 944"/>
                    <a:gd name="T86" fmla="*/ 7 w 829"/>
                    <a:gd name="T87" fmla="*/ 8 h 944"/>
                    <a:gd name="T88" fmla="*/ 7 w 829"/>
                    <a:gd name="T89" fmla="*/ 8 h 944"/>
                    <a:gd name="T90" fmla="*/ 7 w 829"/>
                    <a:gd name="T91" fmla="*/ 8 h 944"/>
                    <a:gd name="T92" fmla="*/ 7 w 829"/>
                    <a:gd name="T93" fmla="*/ 8 h 944"/>
                    <a:gd name="T94" fmla="*/ 8 w 829"/>
                    <a:gd name="T95" fmla="*/ 8 h 944"/>
                    <a:gd name="T96" fmla="*/ 8 w 829"/>
                    <a:gd name="T97" fmla="*/ 8 h 944"/>
                    <a:gd name="T98" fmla="*/ 8 w 829"/>
                    <a:gd name="T99" fmla="*/ 8 h 944"/>
                    <a:gd name="T100" fmla="*/ 8 w 829"/>
                    <a:gd name="T101" fmla="*/ 8 h 944"/>
                    <a:gd name="T102" fmla="*/ 8 w 829"/>
                    <a:gd name="T103" fmla="*/ 8 h 9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944"/>
                    <a:gd name="T158" fmla="*/ 829 w 829"/>
                    <a:gd name="T159" fmla="*/ 944 h 94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944">
                      <a:moveTo>
                        <a:pt x="0" y="0"/>
                      </a:moveTo>
                      <a:lnTo>
                        <a:pt x="16" y="36"/>
                      </a:lnTo>
                      <a:lnTo>
                        <a:pt x="32" y="71"/>
                      </a:lnTo>
                      <a:lnTo>
                        <a:pt x="49" y="106"/>
                      </a:lnTo>
                      <a:lnTo>
                        <a:pt x="65" y="140"/>
                      </a:lnTo>
                      <a:lnTo>
                        <a:pt x="81" y="174"/>
                      </a:lnTo>
                      <a:lnTo>
                        <a:pt x="97" y="206"/>
                      </a:lnTo>
                      <a:lnTo>
                        <a:pt x="114" y="239"/>
                      </a:lnTo>
                      <a:lnTo>
                        <a:pt x="130" y="270"/>
                      </a:lnTo>
                      <a:lnTo>
                        <a:pt x="146" y="302"/>
                      </a:lnTo>
                      <a:lnTo>
                        <a:pt x="163" y="332"/>
                      </a:lnTo>
                      <a:lnTo>
                        <a:pt x="179" y="362"/>
                      </a:lnTo>
                      <a:lnTo>
                        <a:pt x="195" y="391"/>
                      </a:lnTo>
                      <a:lnTo>
                        <a:pt x="211" y="420"/>
                      </a:lnTo>
                      <a:lnTo>
                        <a:pt x="228" y="448"/>
                      </a:lnTo>
                      <a:lnTo>
                        <a:pt x="244" y="475"/>
                      </a:lnTo>
                      <a:lnTo>
                        <a:pt x="260" y="501"/>
                      </a:lnTo>
                      <a:lnTo>
                        <a:pt x="276" y="527"/>
                      </a:lnTo>
                      <a:lnTo>
                        <a:pt x="293" y="552"/>
                      </a:lnTo>
                      <a:lnTo>
                        <a:pt x="309" y="577"/>
                      </a:lnTo>
                      <a:lnTo>
                        <a:pt x="325" y="600"/>
                      </a:lnTo>
                      <a:lnTo>
                        <a:pt x="341" y="623"/>
                      </a:lnTo>
                      <a:lnTo>
                        <a:pt x="358" y="646"/>
                      </a:lnTo>
                      <a:lnTo>
                        <a:pt x="374" y="667"/>
                      </a:lnTo>
                      <a:lnTo>
                        <a:pt x="390" y="688"/>
                      </a:lnTo>
                      <a:lnTo>
                        <a:pt x="407" y="708"/>
                      </a:lnTo>
                      <a:lnTo>
                        <a:pt x="423" y="727"/>
                      </a:lnTo>
                      <a:lnTo>
                        <a:pt x="439" y="745"/>
                      </a:lnTo>
                      <a:lnTo>
                        <a:pt x="455" y="763"/>
                      </a:lnTo>
                      <a:lnTo>
                        <a:pt x="472" y="780"/>
                      </a:lnTo>
                      <a:lnTo>
                        <a:pt x="488" y="796"/>
                      </a:lnTo>
                      <a:lnTo>
                        <a:pt x="504" y="811"/>
                      </a:lnTo>
                      <a:lnTo>
                        <a:pt x="520" y="826"/>
                      </a:lnTo>
                      <a:lnTo>
                        <a:pt x="537" y="839"/>
                      </a:lnTo>
                      <a:lnTo>
                        <a:pt x="553" y="852"/>
                      </a:lnTo>
                      <a:lnTo>
                        <a:pt x="569" y="864"/>
                      </a:lnTo>
                      <a:lnTo>
                        <a:pt x="585" y="875"/>
                      </a:lnTo>
                      <a:lnTo>
                        <a:pt x="602" y="886"/>
                      </a:lnTo>
                      <a:lnTo>
                        <a:pt x="618" y="895"/>
                      </a:lnTo>
                      <a:lnTo>
                        <a:pt x="634" y="904"/>
                      </a:lnTo>
                      <a:lnTo>
                        <a:pt x="651" y="912"/>
                      </a:lnTo>
                      <a:lnTo>
                        <a:pt x="667" y="919"/>
                      </a:lnTo>
                      <a:lnTo>
                        <a:pt x="683" y="925"/>
                      </a:lnTo>
                      <a:lnTo>
                        <a:pt x="699" y="930"/>
                      </a:lnTo>
                      <a:lnTo>
                        <a:pt x="716" y="935"/>
                      </a:lnTo>
                      <a:lnTo>
                        <a:pt x="732" y="938"/>
                      </a:lnTo>
                      <a:lnTo>
                        <a:pt x="748" y="941"/>
                      </a:lnTo>
                      <a:lnTo>
                        <a:pt x="764" y="943"/>
                      </a:lnTo>
                      <a:lnTo>
                        <a:pt x="781" y="944"/>
                      </a:lnTo>
                      <a:lnTo>
                        <a:pt x="797" y="944"/>
                      </a:lnTo>
                      <a:lnTo>
                        <a:pt x="813" y="944"/>
                      </a:lnTo>
                      <a:lnTo>
                        <a:pt x="829" y="942"/>
                      </a:lnTo>
                    </a:path>
                  </a:pathLst>
                </a:custGeom>
                <a:noFill/>
                <a:ln w="31750">
                  <a:solidFill>
                    <a:srgbClr val="FF0000"/>
                  </a:solidFill>
                  <a:prstDash val="solid"/>
                  <a:round/>
                  <a:headEnd/>
                  <a:tailEnd/>
                </a:ln>
              </p:spPr>
              <p:txBody>
                <a:bodyPr/>
                <a:lstStyle/>
                <a:p>
                  <a:endParaRPr lang="en-US"/>
                </a:p>
              </p:txBody>
            </p:sp>
            <p:sp>
              <p:nvSpPr>
                <p:cNvPr id="42019" name="Freeform 57"/>
                <p:cNvSpPr>
                  <a:spLocks/>
                </p:cNvSpPr>
                <p:nvPr/>
              </p:nvSpPr>
              <p:spPr bwMode="auto">
                <a:xfrm>
                  <a:off x="4078" y="3000"/>
                  <a:ext cx="82" cy="104"/>
                </a:xfrm>
                <a:custGeom>
                  <a:avLst/>
                  <a:gdLst>
                    <a:gd name="T0" fmla="*/ 0 w 830"/>
                    <a:gd name="T1" fmla="*/ 10 h 1109"/>
                    <a:gd name="T2" fmla="*/ 0 w 830"/>
                    <a:gd name="T3" fmla="*/ 10 h 1109"/>
                    <a:gd name="T4" fmla="*/ 0 w 830"/>
                    <a:gd name="T5" fmla="*/ 10 h 1109"/>
                    <a:gd name="T6" fmla="*/ 0 w 830"/>
                    <a:gd name="T7" fmla="*/ 10 h 1109"/>
                    <a:gd name="T8" fmla="*/ 1 w 830"/>
                    <a:gd name="T9" fmla="*/ 10 h 1109"/>
                    <a:gd name="T10" fmla="*/ 1 w 830"/>
                    <a:gd name="T11" fmla="*/ 10 h 1109"/>
                    <a:gd name="T12" fmla="*/ 1 w 830"/>
                    <a:gd name="T13" fmla="*/ 9 h 1109"/>
                    <a:gd name="T14" fmla="*/ 1 w 830"/>
                    <a:gd name="T15" fmla="*/ 9 h 1109"/>
                    <a:gd name="T16" fmla="*/ 1 w 830"/>
                    <a:gd name="T17" fmla="*/ 9 h 1109"/>
                    <a:gd name="T18" fmla="*/ 1 w 830"/>
                    <a:gd name="T19" fmla="*/ 9 h 1109"/>
                    <a:gd name="T20" fmla="*/ 2 w 830"/>
                    <a:gd name="T21" fmla="*/ 9 h 1109"/>
                    <a:gd name="T22" fmla="*/ 2 w 830"/>
                    <a:gd name="T23" fmla="*/ 9 h 1109"/>
                    <a:gd name="T24" fmla="*/ 2 w 830"/>
                    <a:gd name="T25" fmla="*/ 9 h 1109"/>
                    <a:gd name="T26" fmla="*/ 2 w 830"/>
                    <a:gd name="T27" fmla="*/ 9 h 1109"/>
                    <a:gd name="T28" fmla="*/ 2 w 830"/>
                    <a:gd name="T29" fmla="*/ 9 h 1109"/>
                    <a:gd name="T30" fmla="*/ 2 w 830"/>
                    <a:gd name="T31" fmla="*/ 9 h 1109"/>
                    <a:gd name="T32" fmla="*/ 3 w 830"/>
                    <a:gd name="T33" fmla="*/ 9 h 1109"/>
                    <a:gd name="T34" fmla="*/ 3 w 830"/>
                    <a:gd name="T35" fmla="*/ 8 h 1109"/>
                    <a:gd name="T36" fmla="*/ 3 w 830"/>
                    <a:gd name="T37" fmla="*/ 8 h 1109"/>
                    <a:gd name="T38" fmla="*/ 3 w 830"/>
                    <a:gd name="T39" fmla="*/ 8 h 1109"/>
                    <a:gd name="T40" fmla="*/ 3 w 830"/>
                    <a:gd name="T41" fmla="*/ 8 h 1109"/>
                    <a:gd name="T42" fmla="*/ 3 w 830"/>
                    <a:gd name="T43" fmla="*/ 8 h 1109"/>
                    <a:gd name="T44" fmla="*/ 3 w 830"/>
                    <a:gd name="T45" fmla="*/ 8 h 1109"/>
                    <a:gd name="T46" fmla="*/ 4 w 830"/>
                    <a:gd name="T47" fmla="*/ 7 h 1109"/>
                    <a:gd name="T48" fmla="*/ 4 w 830"/>
                    <a:gd name="T49" fmla="*/ 7 h 1109"/>
                    <a:gd name="T50" fmla="*/ 4 w 830"/>
                    <a:gd name="T51" fmla="*/ 7 h 1109"/>
                    <a:gd name="T52" fmla="*/ 4 w 830"/>
                    <a:gd name="T53" fmla="*/ 7 h 1109"/>
                    <a:gd name="T54" fmla="*/ 4 w 830"/>
                    <a:gd name="T55" fmla="*/ 7 h 1109"/>
                    <a:gd name="T56" fmla="*/ 4 w 830"/>
                    <a:gd name="T57" fmla="*/ 6 h 1109"/>
                    <a:gd name="T58" fmla="*/ 5 w 830"/>
                    <a:gd name="T59" fmla="*/ 6 h 1109"/>
                    <a:gd name="T60" fmla="*/ 5 w 830"/>
                    <a:gd name="T61" fmla="*/ 6 h 1109"/>
                    <a:gd name="T62" fmla="*/ 5 w 830"/>
                    <a:gd name="T63" fmla="*/ 6 h 1109"/>
                    <a:gd name="T64" fmla="*/ 5 w 830"/>
                    <a:gd name="T65" fmla="*/ 6 h 1109"/>
                    <a:gd name="T66" fmla="*/ 5 w 830"/>
                    <a:gd name="T67" fmla="*/ 5 h 1109"/>
                    <a:gd name="T68" fmla="*/ 5 w 830"/>
                    <a:gd name="T69" fmla="*/ 5 h 1109"/>
                    <a:gd name="T70" fmla="*/ 6 w 830"/>
                    <a:gd name="T71" fmla="*/ 5 h 1109"/>
                    <a:gd name="T72" fmla="*/ 6 w 830"/>
                    <a:gd name="T73" fmla="*/ 5 h 1109"/>
                    <a:gd name="T74" fmla="*/ 6 w 830"/>
                    <a:gd name="T75" fmla="*/ 4 h 1109"/>
                    <a:gd name="T76" fmla="*/ 6 w 830"/>
                    <a:gd name="T77" fmla="*/ 4 h 1109"/>
                    <a:gd name="T78" fmla="*/ 6 w 830"/>
                    <a:gd name="T79" fmla="*/ 4 h 1109"/>
                    <a:gd name="T80" fmla="*/ 6 w 830"/>
                    <a:gd name="T81" fmla="*/ 3 h 1109"/>
                    <a:gd name="T82" fmla="*/ 7 w 830"/>
                    <a:gd name="T83" fmla="*/ 3 h 1109"/>
                    <a:gd name="T84" fmla="*/ 7 w 830"/>
                    <a:gd name="T85" fmla="*/ 3 h 1109"/>
                    <a:gd name="T86" fmla="*/ 7 w 830"/>
                    <a:gd name="T87" fmla="*/ 3 h 1109"/>
                    <a:gd name="T88" fmla="*/ 7 w 830"/>
                    <a:gd name="T89" fmla="*/ 2 h 1109"/>
                    <a:gd name="T90" fmla="*/ 7 w 830"/>
                    <a:gd name="T91" fmla="*/ 2 h 1109"/>
                    <a:gd name="T92" fmla="*/ 7 w 830"/>
                    <a:gd name="T93" fmla="*/ 2 h 1109"/>
                    <a:gd name="T94" fmla="*/ 8 w 830"/>
                    <a:gd name="T95" fmla="*/ 1 h 1109"/>
                    <a:gd name="T96" fmla="*/ 8 w 830"/>
                    <a:gd name="T97" fmla="*/ 1 h 1109"/>
                    <a:gd name="T98" fmla="*/ 8 w 830"/>
                    <a:gd name="T99" fmla="*/ 1 h 1109"/>
                    <a:gd name="T100" fmla="*/ 8 w 830"/>
                    <a:gd name="T101" fmla="*/ 0 h 1109"/>
                    <a:gd name="T102" fmla="*/ 8 w 830"/>
                    <a:gd name="T103" fmla="*/ 0 h 1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109"/>
                    <a:gd name="T158" fmla="*/ 830 w 830"/>
                    <a:gd name="T159" fmla="*/ 1109 h 110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109">
                      <a:moveTo>
                        <a:pt x="0" y="1109"/>
                      </a:moveTo>
                      <a:lnTo>
                        <a:pt x="17" y="1107"/>
                      </a:lnTo>
                      <a:lnTo>
                        <a:pt x="33" y="1103"/>
                      </a:lnTo>
                      <a:lnTo>
                        <a:pt x="49" y="1099"/>
                      </a:lnTo>
                      <a:lnTo>
                        <a:pt x="65" y="1095"/>
                      </a:lnTo>
                      <a:lnTo>
                        <a:pt x="82" y="1089"/>
                      </a:lnTo>
                      <a:lnTo>
                        <a:pt x="98" y="1082"/>
                      </a:lnTo>
                      <a:lnTo>
                        <a:pt x="114" y="1075"/>
                      </a:lnTo>
                      <a:lnTo>
                        <a:pt x="131" y="1067"/>
                      </a:lnTo>
                      <a:lnTo>
                        <a:pt x="147" y="1057"/>
                      </a:lnTo>
                      <a:lnTo>
                        <a:pt x="163" y="1047"/>
                      </a:lnTo>
                      <a:lnTo>
                        <a:pt x="179" y="1037"/>
                      </a:lnTo>
                      <a:lnTo>
                        <a:pt x="196" y="1025"/>
                      </a:lnTo>
                      <a:lnTo>
                        <a:pt x="212" y="1013"/>
                      </a:lnTo>
                      <a:lnTo>
                        <a:pt x="228" y="999"/>
                      </a:lnTo>
                      <a:lnTo>
                        <a:pt x="244" y="985"/>
                      </a:lnTo>
                      <a:lnTo>
                        <a:pt x="261" y="971"/>
                      </a:lnTo>
                      <a:lnTo>
                        <a:pt x="277" y="955"/>
                      </a:lnTo>
                      <a:lnTo>
                        <a:pt x="293" y="938"/>
                      </a:lnTo>
                      <a:lnTo>
                        <a:pt x="309" y="921"/>
                      </a:lnTo>
                      <a:lnTo>
                        <a:pt x="326" y="903"/>
                      </a:lnTo>
                      <a:lnTo>
                        <a:pt x="342" y="884"/>
                      </a:lnTo>
                      <a:lnTo>
                        <a:pt x="358" y="865"/>
                      </a:lnTo>
                      <a:lnTo>
                        <a:pt x="375" y="844"/>
                      </a:lnTo>
                      <a:lnTo>
                        <a:pt x="391" y="823"/>
                      </a:lnTo>
                      <a:lnTo>
                        <a:pt x="407" y="801"/>
                      </a:lnTo>
                      <a:lnTo>
                        <a:pt x="423" y="779"/>
                      </a:lnTo>
                      <a:lnTo>
                        <a:pt x="440" y="756"/>
                      </a:lnTo>
                      <a:lnTo>
                        <a:pt x="456" y="731"/>
                      </a:lnTo>
                      <a:lnTo>
                        <a:pt x="472" y="707"/>
                      </a:lnTo>
                      <a:lnTo>
                        <a:pt x="488" y="681"/>
                      </a:lnTo>
                      <a:lnTo>
                        <a:pt x="505" y="655"/>
                      </a:lnTo>
                      <a:lnTo>
                        <a:pt x="521" y="628"/>
                      </a:lnTo>
                      <a:lnTo>
                        <a:pt x="537" y="601"/>
                      </a:lnTo>
                      <a:lnTo>
                        <a:pt x="553" y="572"/>
                      </a:lnTo>
                      <a:lnTo>
                        <a:pt x="570" y="543"/>
                      </a:lnTo>
                      <a:lnTo>
                        <a:pt x="586" y="514"/>
                      </a:lnTo>
                      <a:lnTo>
                        <a:pt x="602" y="484"/>
                      </a:lnTo>
                      <a:lnTo>
                        <a:pt x="619" y="453"/>
                      </a:lnTo>
                      <a:lnTo>
                        <a:pt x="635" y="422"/>
                      </a:lnTo>
                      <a:lnTo>
                        <a:pt x="651" y="389"/>
                      </a:lnTo>
                      <a:lnTo>
                        <a:pt x="667" y="357"/>
                      </a:lnTo>
                      <a:lnTo>
                        <a:pt x="684" y="324"/>
                      </a:lnTo>
                      <a:lnTo>
                        <a:pt x="700" y="290"/>
                      </a:lnTo>
                      <a:lnTo>
                        <a:pt x="716" y="255"/>
                      </a:lnTo>
                      <a:lnTo>
                        <a:pt x="732" y="221"/>
                      </a:lnTo>
                      <a:lnTo>
                        <a:pt x="749" y="185"/>
                      </a:lnTo>
                      <a:lnTo>
                        <a:pt x="765" y="149"/>
                      </a:lnTo>
                      <a:lnTo>
                        <a:pt x="781" y="113"/>
                      </a:lnTo>
                      <a:lnTo>
                        <a:pt x="797" y="76"/>
                      </a:lnTo>
                      <a:lnTo>
                        <a:pt x="814" y="38"/>
                      </a:lnTo>
                      <a:lnTo>
                        <a:pt x="830" y="0"/>
                      </a:lnTo>
                    </a:path>
                  </a:pathLst>
                </a:custGeom>
                <a:noFill/>
                <a:ln w="31750">
                  <a:solidFill>
                    <a:srgbClr val="FF0000"/>
                  </a:solidFill>
                  <a:prstDash val="solid"/>
                  <a:round/>
                  <a:headEnd/>
                  <a:tailEnd/>
                </a:ln>
              </p:spPr>
              <p:txBody>
                <a:bodyPr/>
                <a:lstStyle/>
                <a:p>
                  <a:endParaRPr lang="en-US"/>
                </a:p>
              </p:txBody>
            </p:sp>
          </p:grpSp>
        </p:grpSp>
        <p:sp>
          <p:nvSpPr>
            <p:cNvPr id="41996" name="Text Box 58"/>
            <p:cNvSpPr txBox="1">
              <a:spLocks noChangeArrowheads="1"/>
            </p:cNvSpPr>
            <p:nvPr/>
          </p:nvSpPr>
          <p:spPr bwMode="auto">
            <a:xfrm>
              <a:off x="1056" y="2112"/>
              <a:ext cx="558" cy="231"/>
            </a:xfrm>
            <a:prstGeom prst="rect">
              <a:avLst/>
            </a:prstGeom>
            <a:noFill/>
            <a:ln w="9525">
              <a:noFill/>
              <a:miter lim="800000"/>
              <a:headEnd/>
              <a:tailEnd/>
            </a:ln>
          </p:spPr>
          <p:txBody>
            <a:bodyPr wrap="none">
              <a:spAutoFit/>
            </a:bodyPr>
            <a:lstStyle/>
            <a:p>
              <a:r>
                <a:rPr lang="en-US">
                  <a:solidFill>
                    <a:schemeClr val="tx2"/>
                  </a:solidFill>
                </a:rPr>
                <a:t>Point 1</a:t>
              </a:r>
              <a:endParaRPr lang="th-TH">
                <a:solidFill>
                  <a:schemeClr val="tx2"/>
                </a:solidFill>
              </a:endParaRPr>
            </a:p>
          </p:txBody>
        </p:sp>
        <p:sp>
          <p:nvSpPr>
            <p:cNvPr id="41997" name="Text Box 59"/>
            <p:cNvSpPr txBox="1">
              <a:spLocks noChangeArrowheads="1"/>
            </p:cNvSpPr>
            <p:nvPr/>
          </p:nvSpPr>
          <p:spPr bwMode="auto">
            <a:xfrm>
              <a:off x="4128" y="2112"/>
              <a:ext cx="558" cy="231"/>
            </a:xfrm>
            <a:prstGeom prst="rect">
              <a:avLst/>
            </a:prstGeom>
            <a:noFill/>
            <a:ln w="9525">
              <a:noFill/>
              <a:miter lim="800000"/>
              <a:headEnd/>
              <a:tailEnd/>
            </a:ln>
          </p:spPr>
          <p:txBody>
            <a:bodyPr wrap="none">
              <a:spAutoFit/>
            </a:bodyPr>
            <a:lstStyle/>
            <a:p>
              <a:r>
                <a:rPr lang="en-US">
                  <a:solidFill>
                    <a:schemeClr val="tx2"/>
                  </a:solidFill>
                </a:rPr>
                <a:t>Point 2</a:t>
              </a:r>
              <a:endParaRPr lang="th-TH">
                <a:solidFill>
                  <a:schemeClr val="tx2"/>
                </a:solidFill>
              </a:endParaRPr>
            </a:p>
          </p:txBody>
        </p:sp>
      </p:grpSp>
      <p:graphicFrame>
        <p:nvGraphicFramePr>
          <p:cNvPr id="60" name="Table 59"/>
          <p:cNvGraphicFramePr>
            <a:graphicFrameLocks noGrp="1"/>
          </p:cNvGraphicFramePr>
          <p:nvPr/>
        </p:nvGraphicFramePr>
        <p:xfrm>
          <a:off x="152400" y="3810000"/>
          <a:ext cx="8839200" cy="1950720"/>
        </p:xfrm>
        <a:graphic>
          <a:graphicData uri="http://schemas.openxmlformats.org/drawingml/2006/table">
            <a:tbl>
              <a:tblPr firstRow="1" bandRow="1">
                <a:tableStyleId>{5C22544A-7EE6-4342-B048-85BDC9FD1C3A}</a:tableStyleId>
              </a:tblPr>
              <a:tblGrid>
                <a:gridCol w="1395663">
                  <a:extLst>
                    <a:ext uri="{9D8B030D-6E8A-4147-A177-3AD203B41FA5}">
                      <a16:colId xmlns:a16="http://schemas.microsoft.com/office/drawing/2014/main" val="20000"/>
                    </a:ext>
                  </a:extLst>
                </a:gridCol>
                <a:gridCol w="2791326">
                  <a:extLst>
                    <a:ext uri="{9D8B030D-6E8A-4147-A177-3AD203B41FA5}">
                      <a16:colId xmlns:a16="http://schemas.microsoft.com/office/drawing/2014/main" val="20001"/>
                    </a:ext>
                  </a:extLst>
                </a:gridCol>
                <a:gridCol w="4652211">
                  <a:extLst>
                    <a:ext uri="{9D8B030D-6E8A-4147-A177-3AD203B41FA5}">
                      <a16:colId xmlns:a16="http://schemas.microsoft.com/office/drawing/2014/main" val="20002"/>
                    </a:ext>
                  </a:extLst>
                </a:gridCol>
              </a:tblGrid>
              <a:tr h="486728">
                <a:tc>
                  <a:txBody>
                    <a:bodyPr/>
                    <a:lstStyle/>
                    <a:p>
                      <a:r>
                        <a:rPr lang="en-US" dirty="0"/>
                        <a:t>dB in terms of</a:t>
                      </a:r>
                    </a:p>
                  </a:txBody>
                  <a:tcPr/>
                </a:tc>
                <a:tc>
                  <a:txBody>
                    <a:bodyPr/>
                    <a:lstStyle/>
                    <a:p>
                      <a:r>
                        <a:rPr lang="en-US" dirty="0"/>
                        <a:t>Formula</a:t>
                      </a:r>
                    </a:p>
                  </a:txBody>
                  <a:tcPr/>
                </a:tc>
                <a:tc>
                  <a:txBody>
                    <a:bodyPr/>
                    <a:lstStyle/>
                    <a:p>
                      <a:r>
                        <a:rPr lang="en-US" dirty="0"/>
                        <a:t>variables</a:t>
                      </a:r>
                    </a:p>
                  </a:txBody>
                  <a:tcPr/>
                </a:tc>
                <a:extLst>
                  <a:ext uri="{0D108BD9-81ED-4DB2-BD59-A6C34878D82A}">
                    <a16:rowId xmlns:a16="http://schemas.microsoft.com/office/drawing/2014/main" val="10000"/>
                  </a:ext>
                </a:extLst>
              </a:tr>
              <a:tr h="486728">
                <a:tc>
                  <a:txBody>
                    <a:bodyPr/>
                    <a:lstStyle/>
                    <a:p>
                      <a:r>
                        <a:rPr lang="en-US" dirty="0"/>
                        <a:t>Power</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dB = 10 log</a:t>
                      </a:r>
                      <a:r>
                        <a:rPr lang="en-US" sz="2000" baseline="-25000" dirty="0"/>
                        <a:t>10</a:t>
                      </a:r>
                      <a:r>
                        <a:rPr lang="en-US" sz="2000" dirty="0"/>
                        <a:t> </a:t>
                      </a:r>
                      <a:r>
                        <a:rPr lang="en-US" dirty="0"/>
                        <a:t>(</a:t>
                      </a:r>
                      <a:r>
                        <a:rPr lang="en-US" i="1" dirty="0"/>
                        <a:t>P</a:t>
                      </a:r>
                      <a:r>
                        <a:rPr lang="en-US" sz="2000" i="1" dirty="0"/>
                        <a:t>2</a:t>
                      </a:r>
                      <a:r>
                        <a:rPr lang="en-US" i="1" dirty="0"/>
                        <a:t>/P</a:t>
                      </a:r>
                      <a:r>
                        <a:rPr lang="en-US" sz="2000" i="1" dirty="0"/>
                        <a:t>1</a:t>
                      </a:r>
                      <a:r>
                        <a:rPr lang="en-US" i="1" dirty="0"/>
                        <a:t>)</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a:t>P</a:t>
                      </a:r>
                      <a:r>
                        <a:rPr lang="en-US" sz="1800" i="1" dirty="0"/>
                        <a:t>1 </a:t>
                      </a:r>
                      <a:r>
                        <a:rPr lang="en-US" i="1" dirty="0"/>
                        <a:t>and P</a:t>
                      </a:r>
                      <a:r>
                        <a:rPr lang="en-US" sz="1800" i="1" dirty="0"/>
                        <a:t>2 </a:t>
                      </a:r>
                      <a:r>
                        <a:rPr lang="en-US" sz="1800" i="1" dirty="0">
                          <a:sym typeface="Wingdings" pitchFamily="2" charset="2"/>
                        </a:rPr>
                        <a:t></a:t>
                      </a:r>
                      <a:r>
                        <a:rPr lang="en-US" i="1" dirty="0"/>
                        <a:t> powers</a:t>
                      </a:r>
                      <a:r>
                        <a:rPr lang="en-US" i="1" baseline="0" dirty="0"/>
                        <a:t> </a:t>
                      </a:r>
                      <a:r>
                        <a:rPr lang="en-US" i="1" dirty="0"/>
                        <a:t>of a signal at points 1 and 2, respectively</a:t>
                      </a:r>
                    </a:p>
                  </a:txBody>
                  <a:tcPr/>
                </a:tc>
                <a:extLst>
                  <a:ext uri="{0D108BD9-81ED-4DB2-BD59-A6C34878D82A}">
                    <a16:rowId xmlns:a16="http://schemas.microsoft.com/office/drawing/2014/main" val="10001"/>
                  </a:ext>
                </a:extLst>
              </a:tr>
              <a:tr h="509905">
                <a:tc>
                  <a:txBody>
                    <a:bodyPr/>
                    <a:lstStyle/>
                    <a:p>
                      <a:r>
                        <a:rPr lang="en-US" dirty="0"/>
                        <a:t>voltage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dB = 20 log</a:t>
                      </a:r>
                      <a:r>
                        <a:rPr lang="en-US" sz="2000" baseline="-25000" dirty="0"/>
                        <a:t>10</a:t>
                      </a:r>
                      <a:r>
                        <a:rPr lang="en-US" sz="2000" dirty="0"/>
                        <a:t> </a:t>
                      </a:r>
                      <a:r>
                        <a:rPr lang="en-US" dirty="0"/>
                        <a:t>(</a:t>
                      </a:r>
                      <a:r>
                        <a:rPr lang="en-US" i="1" dirty="0"/>
                        <a:t>V</a:t>
                      </a:r>
                      <a:r>
                        <a:rPr lang="en-US" sz="2000" i="1" dirty="0"/>
                        <a:t>2</a:t>
                      </a:r>
                      <a:r>
                        <a:rPr lang="en-US" i="1" dirty="0"/>
                        <a:t>/V</a:t>
                      </a:r>
                      <a:r>
                        <a:rPr lang="en-US" sz="2000" i="1" dirty="0"/>
                        <a:t>1</a:t>
                      </a:r>
                      <a:r>
                        <a:rPr lang="en-US" i="1" dirty="0"/>
                        <a:t>)</a:t>
                      </a:r>
                    </a:p>
                    <a:p>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a:t>V</a:t>
                      </a:r>
                      <a:r>
                        <a:rPr lang="en-US" sz="1800" i="1" dirty="0"/>
                        <a:t>1 </a:t>
                      </a:r>
                      <a:r>
                        <a:rPr lang="en-US" i="1" dirty="0"/>
                        <a:t>and V</a:t>
                      </a:r>
                      <a:r>
                        <a:rPr lang="en-US" sz="1800" i="1" dirty="0"/>
                        <a:t>2 </a:t>
                      </a:r>
                      <a:r>
                        <a:rPr lang="en-US" sz="1800" i="1" dirty="0">
                          <a:sym typeface="Wingdings" pitchFamily="2" charset="2"/>
                        </a:rPr>
                        <a:t></a:t>
                      </a:r>
                      <a:r>
                        <a:rPr lang="en-US" i="1" dirty="0"/>
                        <a:t> voltage of a signal at points 1 and 2, respectively</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5658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Attenuation Example 1</a:t>
            </a:r>
            <a:endParaRPr lang="en-US" dirty="0"/>
          </a:p>
        </p:txBody>
      </p:sp>
      <p:sp>
        <p:nvSpPr>
          <p:cNvPr id="3" name="Content Placeholder 2"/>
          <p:cNvSpPr>
            <a:spLocks noGrp="1"/>
          </p:cNvSpPr>
          <p:nvPr>
            <p:ph idx="1"/>
          </p:nvPr>
        </p:nvSpPr>
        <p:spPr/>
        <p:txBody>
          <a:bodyPr/>
          <a:lstStyle/>
          <a:p>
            <a:r>
              <a:rPr lang="en-US" dirty="0"/>
              <a:t>Suppose a signal travels through a transmission medium and its power is reduced to one-half</a:t>
            </a:r>
          </a:p>
          <a:p>
            <a:pPr lvl="1"/>
            <a:r>
              <a:rPr lang="en-US" dirty="0"/>
              <a:t>Means that P2 is (1/2)P1</a:t>
            </a:r>
          </a:p>
          <a:p>
            <a:r>
              <a:rPr lang="en-US" dirty="0"/>
              <a:t>In this case, the attenuation (loss of power) can be calculated as</a:t>
            </a:r>
          </a:p>
          <a:p>
            <a:endParaRPr lang="en-US" dirty="0"/>
          </a:p>
          <a:p>
            <a:endParaRPr lang="en-US" dirty="0"/>
          </a:p>
          <a:p>
            <a:r>
              <a:rPr lang="en-US" dirty="0"/>
              <a:t>A loss of 3 dB (–3 dB) is equivalent to losing one-half the power</a:t>
            </a:r>
          </a:p>
          <a:p>
            <a:endParaRPr lang="en-US" dirty="0"/>
          </a:p>
          <a:p>
            <a:endParaRPr lang="en-US" dirty="0"/>
          </a:p>
        </p:txBody>
      </p:sp>
      <p:pic>
        <p:nvPicPr>
          <p:cNvPr id="4" name="Picture 17"/>
          <p:cNvPicPr>
            <a:picLocks noChangeAspect="1" noChangeArrowheads="1"/>
          </p:cNvPicPr>
          <p:nvPr/>
        </p:nvPicPr>
        <p:blipFill>
          <a:blip r:embed="rId2"/>
          <a:srcRect/>
          <a:stretch>
            <a:fillRect/>
          </a:stretch>
        </p:blipFill>
        <p:spPr bwMode="auto">
          <a:xfrm>
            <a:off x="958850" y="3919538"/>
            <a:ext cx="7226300" cy="728662"/>
          </a:xfrm>
          <a:prstGeom prst="rect">
            <a:avLst/>
          </a:prstGeom>
          <a:noFill/>
          <a:ln w="57150" cmpd="thickThin">
            <a:solidFill>
              <a:schemeClr val="folHlink"/>
            </a:solid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Attenuation Example 2</a:t>
            </a:r>
            <a:endParaRPr lang="en-US" dirty="0"/>
          </a:p>
        </p:txBody>
      </p:sp>
      <p:sp>
        <p:nvSpPr>
          <p:cNvPr id="3" name="Content Placeholder 2"/>
          <p:cNvSpPr>
            <a:spLocks noGrp="1"/>
          </p:cNvSpPr>
          <p:nvPr>
            <p:ph idx="1"/>
          </p:nvPr>
        </p:nvSpPr>
        <p:spPr/>
        <p:txBody>
          <a:bodyPr/>
          <a:lstStyle/>
          <a:p>
            <a:r>
              <a:rPr lang="en-US" dirty="0"/>
              <a:t>A signal travels through an amplifier, and its power is increased 10 times</a:t>
            </a:r>
          </a:p>
          <a:p>
            <a:pPr lvl="1"/>
            <a:r>
              <a:rPr lang="en-US" dirty="0"/>
              <a:t>Means that </a:t>
            </a:r>
            <a:r>
              <a:rPr lang="en-US" i="1" dirty="0"/>
              <a:t>P2 = </a:t>
            </a:r>
            <a:r>
              <a:rPr lang="en-US" dirty="0"/>
              <a:t>10</a:t>
            </a:r>
            <a:r>
              <a:rPr lang="en-US" i="1" dirty="0"/>
              <a:t>P1</a:t>
            </a:r>
          </a:p>
          <a:p>
            <a:r>
              <a:rPr lang="en-US" i="1" dirty="0"/>
              <a:t>In this case, the amplification (gain of power) can be calculated as</a:t>
            </a:r>
            <a:endParaRPr lang="en-US" dirty="0"/>
          </a:p>
        </p:txBody>
      </p:sp>
      <p:pic>
        <p:nvPicPr>
          <p:cNvPr id="4" name="Picture 14"/>
          <p:cNvPicPr>
            <a:picLocks noChangeAspect="1" noChangeArrowheads="1"/>
          </p:cNvPicPr>
          <p:nvPr/>
        </p:nvPicPr>
        <p:blipFill>
          <a:blip r:embed="rId2"/>
          <a:srcRect/>
          <a:stretch>
            <a:fillRect/>
          </a:stretch>
        </p:blipFill>
        <p:spPr bwMode="auto">
          <a:xfrm>
            <a:off x="990600" y="3733800"/>
            <a:ext cx="3409950" cy="819150"/>
          </a:xfrm>
          <a:prstGeom prst="rect">
            <a:avLst/>
          </a:prstGeom>
          <a:noFill/>
          <a:ln w="57150" cmpd="thinThick">
            <a:solidFill>
              <a:srgbClr val="3366FF"/>
            </a:solidFill>
            <a:miter lim="800000"/>
            <a:headEnd/>
            <a:tailEnd/>
          </a:ln>
          <a:effectLst/>
        </p:spPr>
      </p:pic>
      <p:pic>
        <p:nvPicPr>
          <p:cNvPr id="5" name="Picture 15"/>
          <p:cNvPicPr>
            <a:picLocks noChangeAspect="1" noChangeArrowheads="1"/>
          </p:cNvPicPr>
          <p:nvPr/>
        </p:nvPicPr>
        <p:blipFill>
          <a:blip r:embed="rId3"/>
          <a:srcRect/>
          <a:stretch>
            <a:fillRect/>
          </a:stretch>
        </p:blipFill>
        <p:spPr bwMode="auto">
          <a:xfrm>
            <a:off x="2514600" y="4724400"/>
            <a:ext cx="3446463" cy="630237"/>
          </a:xfrm>
          <a:prstGeom prst="rect">
            <a:avLst/>
          </a:prstGeom>
          <a:noFill/>
          <a:ln w="57150" cmpd="thinThick">
            <a:solidFill>
              <a:srgbClr val="3366FF"/>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dirty="0"/>
              <a:t>Outline Session- 3</a:t>
            </a:r>
          </a:p>
        </p:txBody>
      </p:sp>
      <p:sp>
        <p:nvSpPr>
          <p:cNvPr id="10243" name="Rectangle 3"/>
          <p:cNvSpPr>
            <a:spLocks noGrp="1" noChangeArrowheads="1"/>
          </p:cNvSpPr>
          <p:nvPr>
            <p:ph type="body" idx="1"/>
          </p:nvPr>
        </p:nvSpPr>
        <p:spPr>
          <a:xfrm>
            <a:off x="198303" y="1345139"/>
            <a:ext cx="4449897" cy="5055661"/>
          </a:xfrm>
        </p:spPr>
        <p:txBody>
          <a:bodyPr>
            <a:normAutofit fontScale="70000" lnSpcReduction="20000"/>
          </a:bodyPr>
          <a:lstStyle/>
          <a:p>
            <a:r>
              <a:rPr lang="en-US" dirty="0"/>
              <a:t>Signals</a:t>
            </a:r>
          </a:p>
          <a:p>
            <a:pPr lvl="1"/>
            <a:r>
              <a:rPr lang="en-US" dirty="0"/>
              <a:t>Analog Signals</a:t>
            </a:r>
          </a:p>
          <a:p>
            <a:pPr lvl="1"/>
            <a:r>
              <a:rPr lang="en-US" dirty="0"/>
              <a:t>Digital Signals</a:t>
            </a:r>
          </a:p>
          <a:p>
            <a:r>
              <a:rPr lang="en-US" dirty="0"/>
              <a:t>TRANSMISSION IMPAIRMENT</a:t>
            </a:r>
          </a:p>
          <a:p>
            <a:pPr lvl="1"/>
            <a:r>
              <a:rPr lang="en-US" dirty="0"/>
              <a:t>Attenuation</a:t>
            </a:r>
          </a:p>
          <a:p>
            <a:pPr lvl="1"/>
            <a:r>
              <a:rPr lang="en-US" dirty="0"/>
              <a:t>Distortion</a:t>
            </a:r>
          </a:p>
          <a:p>
            <a:pPr lvl="2"/>
            <a:r>
              <a:rPr lang="en-US" dirty="0"/>
              <a:t>Noise</a:t>
            </a:r>
          </a:p>
          <a:p>
            <a:r>
              <a:rPr lang="en-US" dirty="0"/>
              <a:t>DATA RATE LIMITS</a:t>
            </a:r>
          </a:p>
          <a:p>
            <a:pPr lvl="1"/>
            <a:r>
              <a:rPr lang="en-US" dirty="0"/>
              <a:t>Noiseless Channel: </a:t>
            </a:r>
            <a:r>
              <a:rPr lang="en-US" dirty="0" err="1"/>
              <a:t>Nyquist</a:t>
            </a:r>
            <a:r>
              <a:rPr lang="en-US" dirty="0"/>
              <a:t> Bit Rate</a:t>
            </a:r>
          </a:p>
          <a:p>
            <a:pPr lvl="1"/>
            <a:r>
              <a:rPr lang="en-US" dirty="0"/>
              <a:t>Noisy Channel: Shannon Capacity</a:t>
            </a:r>
          </a:p>
          <a:p>
            <a:pPr lvl="1"/>
            <a:r>
              <a:rPr lang="en-US" dirty="0"/>
              <a:t>Using Both Limits</a:t>
            </a:r>
          </a:p>
          <a:p>
            <a:r>
              <a:rPr lang="en-US" dirty="0"/>
              <a:t>PERFORMANCE</a:t>
            </a:r>
          </a:p>
          <a:p>
            <a:pPr lvl="1"/>
            <a:r>
              <a:rPr lang="en-US" dirty="0"/>
              <a:t>Bandwidth</a:t>
            </a:r>
          </a:p>
          <a:p>
            <a:pPr lvl="1"/>
            <a:r>
              <a:rPr lang="en-US" dirty="0"/>
              <a:t>Throughput</a:t>
            </a:r>
          </a:p>
          <a:p>
            <a:pPr lvl="1"/>
            <a:r>
              <a:rPr lang="en-US" dirty="0"/>
              <a:t>Latency (Delay)</a:t>
            </a:r>
          </a:p>
          <a:p>
            <a:pPr lvl="1"/>
            <a:r>
              <a:rPr lang="en-US" dirty="0"/>
              <a:t>Bandwidth-Delay Product</a:t>
            </a:r>
          </a:p>
          <a:p>
            <a:pPr lvl="1"/>
            <a:r>
              <a:rPr lang="en-US" dirty="0"/>
              <a:t>Jitter</a:t>
            </a:r>
          </a:p>
        </p:txBody>
      </p:sp>
      <p:sp>
        <p:nvSpPr>
          <p:cNvPr id="4" name="Rectangle 3"/>
          <p:cNvSpPr txBox="1">
            <a:spLocks noChangeArrowheads="1"/>
          </p:cNvSpPr>
          <p:nvPr/>
        </p:nvSpPr>
        <p:spPr>
          <a:xfrm>
            <a:off x="4495800" y="1219200"/>
            <a:ext cx="4449897" cy="5055661"/>
          </a:xfrm>
          <a:prstGeom prst="rect">
            <a:avLst/>
          </a:prstGeom>
        </p:spPr>
        <p:txBody>
          <a:bodyPr vert="horz" lIns="0" tIns="45720" rIns="0" bIns="45720" rtlCol="0">
            <a:normAutofit/>
          </a:bodyPr>
          <a:lstStyle/>
          <a:p>
            <a:pPr marL="231775" lvl="0" indent="-176213"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t>Digital Transmission </a:t>
            </a:r>
          </a:p>
          <a:p>
            <a:pPr marL="688975" lvl="1" indent="-176213"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t>Digital-to-Digital Conversion </a:t>
            </a:r>
          </a:p>
          <a:p>
            <a:pPr marL="688975" lvl="1" indent="-176213"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err="1"/>
              <a:t>Analog</a:t>
            </a:r>
            <a:r>
              <a:rPr lang="en-IN" sz="2000" dirty="0"/>
              <a:t>-to-Digital Conversion</a:t>
            </a:r>
          </a:p>
          <a:p>
            <a:pPr marL="231775" lvl="0" indent="-176213"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err="1"/>
              <a:t>Analog</a:t>
            </a:r>
            <a:r>
              <a:rPr lang="en-IN" sz="2000" dirty="0"/>
              <a:t> Transmission</a:t>
            </a:r>
          </a:p>
          <a:p>
            <a:pPr marL="688975" lvl="1" indent="-176213"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t>Digital-to-</a:t>
            </a:r>
            <a:r>
              <a:rPr lang="en-IN" sz="2000" dirty="0" err="1"/>
              <a:t>Analog</a:t>
            </a:r>
            <a:r>
              <a:rPr lang="en-IN" sz="2000" dirty="0"/>
              <a:t> Conversion</a:t>
            </a:r>
          </a:p>
          <a:p>
            <a:pPr marL="688975" lvl="1" indent="-176213"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err="1"/>
              <a:t>Analog</a:t>
            </a:r>
            <a:r>
              <a:rPr lang="en-IN" sz="2000" dirty="0"/>
              <a:t>-to-</a:t>
            </a:r>
            <a:r>
              <a:rPr lang="en-IN" sz="2000" dirty="0" err="1"/>
              <a:t>Analog</a:t>
            </a:r>
            <a:r>
              <a:rPr lang="en-IN" sz="2000" dirty="0"/>
              <a:t> Conversion</a:t>
            </a:r>
          </a:p>
          <a:p>
            <a:pPr marL="231775" lvl="0" indent="-176213"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t>Multiplexing</a:t>
            </a:r>
          </a:p>
          <a:p>
            <a:pPr marL="688975" lvl="1" indent="-176213"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t>Frequency-Division Multiplexing</a:t>
            </a:r>
          </a:p>
          <a:p>
            <a:pPr marL="688975" lvl="1" indent="-176213"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t>Time-Division Multiplexing</a:t>
            </a:r>
            <a:endParaRPr kumimoji="0" lang="en-US"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605284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Attenuation Example 3</a:t>
            </a:r>
            <a:endParaRPr lang="en-US" dirty="0"/>
          </a:p>
        </p:txBody>
      </p:sp>
      <p:sp>
        <p:nvSpPr>
          <p:cNvPr id="3" name="Content Placeholder 2"/>
          <p:cNvSpPr>
            <a:spLocks noGrp="1"/>
          </p:cNvSpPr>
          <p:nvPr>
            <p:ph idx="1"/>
          </p:nvPr>
        </p:nvSpPr>
        <p:spPr>
          <a:xfrm>
            <a:off x="198303" y="1345139"/>
            <a:ext cx="8780444" cy="4674661"/>
          </a:xfrm>
        </p:spPr>
        <p:txBody>
          <a:bodyPr>
            <a:normAutofit fontScale="92500" lnSpcReduction="20000"/>
          </a:bodyPr>
          <a:lstStyle/>
          <a:p>
            <a:r>
              <a:rPr lang="en-US" dirty="0"/>
              <a:t>One reason that engineers use the decibel to measure the changes in the strength of a signal </a:t>
            </a:r>
            <a:r>
              <a:rPr lang="en-US" dirty="0">
                <a:sym typeface="Wingdings" pitchFamily="2" charset="2"/>
              </a:rPr>
              <a:t> </a:t>
            </a:r>
            <a:r>
              <a:rPr lang="en-US" dirty="0"/>
              <a:t>decibel numbers can be added (or subtracted) when we are measuring several points (cascading) instead of just two</a:t>
            </a:r>
          </a:p>
          <a:p>
            <a:r>
              <a:rPr lang="en-US" dirty="0"/>
              <a:t>A signal travels from point 1 to point 4</a:t>
            </a:r>
          </a:p>
          <a:p>
            <a:endParaRPr lang="en-US" dirty="0"/>
          </a:p>
          <a:p>
            <a:endParaRPr lang="en-US" dirty="0"/>
          </a:p>
          <a:p>
            <a:endParaRPr lang="en-US" dirty="0"/>
          </a:p>
          <a:p>
            <a:pPr lvl="1"/>
            <a:r>
              <a:rPr lang="en-US" dirty="0"/>
              <a:t>The signal is attenuated by the time it reaches point 2</a:t>
            </a:r>
          </a:p>
          <a:p>
            <a:pPr lvl="1"/>
            <a:r>
              <a:rPr lang="en-US" dirty="0"/>
              <a:t>Between points 2 and 3, the signal is amplified</a:t>
            </a:r>
          </a:p>
          <a:p>
            <a:pPr lvl="1"/>
            <a:r>
              <a:rPr lang="en-US" dirty="0"/>
              <a:t>Again, between points 3 and 4, the signal is attenuated</a:t>
            </a:r>
          </a:p>
          <a:p>
            <a:r>
              <a:rPr lang="en-US" dirty="0"/>
              <a:t>In this case, the decibel value can be calculated as</a:t>
            </a:r>
          </a:p>
          <a:p>
            <a:endParaRPr lang="en-US" dirty="0"/>
          </a:p>
        </p:txBody>
      </p:sp>
      <p:pic>
        <p:nvPicPr>
          <p:cNvPr id="4" name="Picture 6"/>
          <p:cNvPicPr>
            <a:picLocks noChangeAspect="1" noChangeArrowheads="1"/>
          </p:cNvPicPr>
          <p:nvPr/>
        </p:nvPicPr>
        <p:blipFill>
          <a:blip r:embed="rId2"/>
          <a:srcRect/>
          <a:stretch>
            <a:fillRect/>
          </a:stretch>
        </p:blipFill>
        <p:spPr bwMode="auto">
          <a:xfrm>
            <a:off x="706388" y="2971800"/>
            <a:ext cx="4856212" cy="1295400"/>
          </a:xfrm>
          <a:prstGeom prst="rect">
            <a:avLst/>
          </a:prstGeom>
          <a:noFill/>
          <a:ln w="9525">
            <a:noFill/>
            <a:miter lim="800000"/>
            <a:headEnd/>
            <a:tailEnd/>
          </a:ln>
          <a:effectLst/>
        </p:spPr>
      </p:pic>
      <p:pic>
        <p:nvPicPr>
          <p:cNvPr id="5" name="Picture 14"/>
          <p:cNvPicPr>
            <a:picLocks noChangeAspect="1" noChangeArrowheads="1"/>
          </p:cNvPicPr>
          <p:nvPr/>
        </p:nvPicPr>
        <p:blipFill>
          <a:blip r:embed="rId3"/>
          <a:srcRect/>
          <a:stretch>
            <a:fillRect/>
          </a:stretch>
        </p:blipFill>
        <p:spPr bwMode="auto">
          <a:xfrm>
            <a:off x="533400" y="5867400"/>
            <a:ext cx="3047999" cy="344435"/>
          </a:xfrm>
          <a:prstGeom prst="rect">
            <a:avLst/>
          </a:prstGeom>
          <a:noFill/>
          <a:ln w="57150" cmpd="thinThick">
            <a:solidFill>
              <a:srgbClr val="3366FF"/>
            </a:solidFill>
            <a:miter lim="800000"/>
            <a:headEnd/>
            <a:tailEnd/>
          </a:ln>
          <a:effectLst/>
        </p:spPr>
      </p:pic>
      <p:sp>
        <p:nvSpPr>
          <p:cNvPr id="6" name="Rectangle 5"/>
          <p:cNvSpPr/>
          <p:nvPr/>
        </p:nvSpPr>
        <p:spPr>
          <a:xfrm>
            <a:off x="3657600" y="5867400"/>
            <a:ext cx="3095719" cy="369332"/>
          </a:xfrm>
          <a:prstGeom prst="rect">
            <a:avLst/>
          </a:prstGeom>
        </p:spPr>
        <p:txBody>
          <a:bodyPr wrap="none">
            <a:spAutoFit/>
          </a:bodyPr>
          <a:lstStyle/>
          <a:p>
            <a:r>
              <a:rPr lang="en-US" dirty="0"/>
              <a:t>The signal has gained in power.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Attenuation Example 4</a:t>
            </a:r>
          </a:p>
        </p:txBody>
      </p:sp>
      <p:sp>
        <p:nvSpPr>
          <p:cNvPr id="3" name="Content Placeholder 2"/>
          <p:cNvSpPr>
            <a:spLocks noGrp="1"/>
          </p:cNvSpPr>
          <p:nvPr>
            <p:ph idx="1"/>
          </p:nvPr>
        </p:nvSpPr>
        <p:spPr/>
        <p:txBody>
          <a:bodyPr/>
          <a:lstStyle/>
          <a:p>
            <a:r>
              <a:rPr lang="en-US" sz="2600" dirty="0"/>
              <a:t>Sometimes the decibel is used to measure signal power in </a:t>
            </a:r>
            <a:r>
              <a:rPr lang="en-US" sz="2600" dirty="0" err="1"/>
              <a:t>milliwatts</a:t>
            </a:r>
            <a:endParaRPr lang="en-US" sz="2600" dirty="0"/>
          </a:p>
          <a:p>
            <a:pPr lvl="1"/>
            <a:r>
              <a:rPr lang="en-US" sz="2600" dirty="0"/>
              <a:t>referred  as </a:t>
            </a:r>
            <a:r>
              <a:rPr lang="en-US" sz="2600" dirty="0" err="1"/>
              <a:t>dB</a:t>
            </a:r>
            <a:r>
              <a:rPr lang="en-US" sz="2600" baseline="-25000" dirty="0" err="1"/>
              <a:t>m</a:t>
            </a:r>
            <a:r>
              <a:rPr lang="en-US" sz="2600" dirty="0"/>
              <a:t> </a:t>
            </a:r>
          </a:p>
          <a:p>
            <a:pPr lvl="1"/>
            <a:r>
              <a:rPr lang="en-US" sz="2600" dirty="0"/>
              <a:t>calculated as </a:t>
            </a:r>
            <a:r>
              <a:rPr lang="en-US" sz="2600" dirty="0" err="1"/>
              <a:t>dB</a:t>
            </a:r>
            <a:r>
              <a:rPr lang="en-US" sz="2600" baseline="-25000" dirty="0" err="1"/>
              <a:t>m</a:t>
            </a:r>
            <a:r>
              <a:rPr lang="en-US" sz="2600" dirty="0"/>
              <a:t> = 10 log</a:t>
            </a:r>
            <a:r>
              <a:rPr lang="en-US" sz="2600" baseline="-25000" dirty="0"/>
              <a:t>10</a:t>
            </a:r>
            <a:r>
              <a:rPr lang="en-US" sz="2600" dirty="0"/>
              <a:t> P</a:t>
            </a:r>
            <a:r>
              <a:rPr lang="en-US" sz="2600" baseline="-25000" dirty="0"/>
              <a:t>m</a:t>
            </a:r>
            <a:r>
              <a:rPr lang="en-US" sz="2600" dirty="0"/>
              <a:t> </a:t>
            </a:r>
          </a:p>
          <a:p>
            <a:pPr lvl="2"/>
            <a:r>
              <a:rPr lang="en-US" sz="2600" dirty="0"/>
              <a:t>where P</a:t>
            </a:r>
            <a:r>
              <a:rPr lang="en-US" sz="2600" baseline="-25000" dirty="0"/>
              <a:t>m</a:t>
            </a:r>
            <a:r>
              <a:rPr lang="en-US" sz="2600" dirty="0"/>
              <a:t> is the power in </a:t>
            </a:r>
            <a:r>
              <a:rPr lang="en-US" sz="2600" dirty="0" err="1"/>
              <a:t>milliwatts</a:t>
            </a:r>
            <a:endParaRPr lang="en-US" sz="2600" dirty="0"/>
          </a:p>
          <a:p>
            <a:r>
              <a:rPr lang="en-US" sz="2600" dirty="0"/>
              <a:t> Calculate the power of a signal with </a:t>
            </a:r>
            <a:r>
              <a:rPr lang="en-US" sz="2600" dirty="0" err="1"/>
              <a:t>dB</a:t>
            </a:r>
            <a:r>
              <a:rPr lang="en-US" sz="2600" baseline="-25000" dirty="0" err="1"/>
              <a:t>m</a:t>
            </a:r>
            <a:r>
              <a:rPr lang="en-US" sz="2600" dirty="0"/>
              <a:t> = −30</a:t>
            </a:r>
          </a:p>
          <a:p>
            <a:pPr algn="just" eaLnBrk="0" hangingPunct="0"/>
            <a:r>
              <a:rPr lang="en-US" sz="2600" dirty="0"/>
              <a:t>We can calculate the power in the signal as</a:t>
            </a:r>
          </a:p>
          <a:p>
            <a:endParaRPr lang="en-US" b="1" i="1" dirty="0">
              <a:latin typeface="Times New Roman" pitchFamily="18" charset="0"/>
            </a:endParaRPr>
          </a:p>
          <a:p>
            <a:endParaRPr lang="en-US" dirty="0"/>
          </a:p>
        </p:txBody>
      </p:sp>
      <p:pic>
        <p:nvPicPr>
          <p:cNvPr id="4" name="Picture 13"/>
          <p:cNvPicPr>
            <a:picLocks noChangeAspect="1" noChangeArrowheads="1"/>
          </p:cNvPicPr>
          <p:nvPr/>
        </p:nvPicPr>
        <p:blipFill>
          <a:blip r:embed="rId3" cstate="print"/>
          <a:srcRect/>
          <a:stretch>
            <a:fillRect/>
          </a:stretch>
        </p:blipFill>
        <p:spPr bwMode="auto">
          <a:xfrm>
            <a:off x="1524000" y="4800600"/>
            <a:ext cx="4945062" cy="869950"/>
          </a:xfrm>
          <a:prstGeom prst="rect">
            <a:avLst/>
          </a:prstGeom>
          <a:noFill/>
          <a:ln w="57150" cmpd="thickThin">
            <a:solidFill>
              <a:srgbClr val="3366FF"/>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Attenuation Example 5</a:t>
            </a:r>
            <a:endParaRPr lang="en-US" dirty="0"/>
          </a:p>
        </p:txBody>
      </p:sp>
      <p:sp>
        <p:nvSpPr>
          <p:cNvPr id="3" name="Content Placeholder 2"/>
          <p:cNvSpPr>
            <a:spLocks noGrp="1"/>
          </p:cNvSpPr>
          <p:nvPr>
            <p:ph idx="1"/>
          </p:nvPr>
        </p:nvSpPr>
        <p:spPr/>
        <p:txBody>
          <a:bodyPr/>
          <a:lstStyle/>
          <a:p>
            <a:pPr algn="just"/>
            <a:r>
              <a:rPr lang="en-US" dirty="0"/>
              <a:t>The loss in a cable is usually defined in decibels per kilometer (dB/km)</a:t>
            </a:r>
          </a:p>
          <a:p>
            <a:pPr algn="just"/>
            <a:r>
              <a:rPr lang="en-US" dirty="0"/>
              <a:t>If the signal at the beginning of a cable with −0.3 dB/km has a power of 2 </a:t>
            </a:r>
            <a:r>
              <a:rPr lang="en-US" dirty="0" err="1"/>
              <a:t>mW</a:t>
            </a:r>
            <a:r>
              <a:rPr lang="en-US" dirty="0"/>
              <a:t>, what is the power of the signal at 5 km?</a:t>
            </a:r>
          </a:p>
          <a:p>
            <a:pPr algn="just"/>
            <a:r>
              <a:rPr lang="en-US" dirty="0"/>
              <a:t>Solution: The loss in the cable in decibels is 5 × (−0.3) = −1.5 dB. We can calculate the power as</a:t>
            </a:r>
          </a:p>
          <a:p>
            <a:endParaRPr lang="en-US" dirty="0"/>
          </a:p>
        </p:txBody>
      </p:sp>
      <p:pic>
        <p:nvPicPr>
          <p:cNvPr id="4" name="Picture 14"/>
          <p:cNvPicPr>
            <a:picLocks noChangeAspect="1" noChangeArrowheads="1"/>
          </p:cNvPicPr>
          <p:nvPr/>
        </p:nvPicPr>
        <p:blipFill>
          <a:blip r:embed="rId2"/>
          <a:srcRect/>
          <a:stretch>
            <a:fillRect/>
          </a:stretch>
        </p:blipFill>
        <p:spPr bwMode="auto">
          <a:xfrm>
            <a:off x="2667000" y="4648200"/>
            <a:ext cx="3306762" cy="1560729"/>
          </a:xfrm>
          <a:prstGeom prst="rect">
            <a:avLst/>
          </a:prstGeom>
          <a:noFill/>
          <a:ln w="57150" cmpd="thinThick">
            <a:solidFill>
              <a:srgbClr val="3366FF"/>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Distortion</a:t>
            </a:r>
          </a:p>
        </p:txBody>
      </p:sp>
      <p:sp>
        <p:nvSpPr>
          <p:cNvPr id="3" name="Content Placeholder 2"/>
          <p:cNvSpPr>
            <a:spLocks noGrp="1"/>
          </p:cNvSpPr>
          <p:nvPr>
            <p:ph idx="1"/>
          </p:nvPr>
        </p:nvSpPr>
        <p:spPr>
          <a:xfrm>
            <a:off x="198303" y="1345139"/>
            <a:ext cx="8780444" cy="3074461"/>
          </a:xfrm>
        </p:spPr>
        <p:txBody>
          <a:bodyPr>
            <a:normAutofit/>
          </a:bodyPr>
          <a:lstStyle/>
          <a:p>
            <a:r>
              <a:rPr lang="en-US" dirty="0"/>
              <a:t>Distortion means that the signal changes its form or shape</a:t>
            </a:r>
          </a:p>
          <a:p>
            <a:pPr lvl="1"/>
            <a:r>
              <a:rPr lang="en-US" dirty="0"/>
              <a:t>occur in a</a:t>
            </a:r>
            <a:r>
              <a:rPr lang="en-US" b="1" dirty="0"/>
              <a:t> </a:t>
            </a:r>
            <a:r>
              <a:rPr lang="en-US" dirty="0"/>
              <a:t>composite signal made of different frequencies.</a:t>
            </a:r>
          </a:p>
          <a:p>
            <a:r>
              <a:rPr lang="en-US" dirty="0"/>
              <a:t>Each signal component has its own propagation speed through a medium</a:t>
            </a:r>
          </a:p>
          <a:p>
            <a:pPr lvl="1"/>
            <a:r>
              <a:rPr lang="en-US" dirty="0"/>
              <a:t>its own delay in arriving at the final destination</a:t>
            </a:r>
          </a:p>
          <a:p>
            <a:r>
              <a:rPr lang="en-US" dirty="0"/>
              <a:t>Propagation velocity varies with frequency </a:t>
            </a:r>
            <a:endParaRPr lang="th-TH" dirty="0"/>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Distortion …</a:t>
            </a:r>
          </a:p>
        </p:txBody>
      </p:sp>
      <p:sp>
        <p:nvSpPr>
          <p:cNvPr id="3" name="Content Placeholder 2"/>
          <p:cNvSpPr>
            <a:spLocks noGrp="1"/>
          </p:cNvSpPr>
          <p:nvPr>
            <p:ph idx="1"/>
          </p:nvPr>
        </p:nvSpPr>
        <p:spPr>
          <a:xfrm>
            <a:off x="198303" y="1345139"/>
            <a:ext cx="8780444" cy="1245661"/>
          </a:xfrm>
        </p:spPr>
        <p:txBody>
          <a:bodyPr>
            <a:normAutofit fontScale="70000" lnSpcReduction="20000"/>
          </a:bodyPr>
          <a:lstStyle/>
          <a:p>
            <a:r>
              <a:rPr lang="en-US" dirty="0"/>
              <a:t>If the delay is not exactly the same as the period duration, it may create a difference in phase</a:t>
            </a:r>
          </a:p>
          <a:p>
            <a:pPr lvl="1"/>
            <a:r>
              <a:rPr lang="en-US" dirty="0"/>
              <a:t>Signal components at the receiver have phases different from what they had at the sender</a:t>
            </a:r>
          </a:p>
          <a:p>
            <a:pPr lvl="1"/>
            <a:r>
              <a:rPr lang="en-US" dirty="0"/>
              <a:t>The shape of the composite signal is therefore not the same</a:t>
            </a:r>
          </a:p>
          <a:p>
            <a:pPr>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1143000" y="2408256"/>
            <a:ext cx="4724399" cy="376394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a:t>
            </a:r>
          </a:p>
        </p:txBody>
      </p:sp>
      <p:sp>
        <p:nvSpPr>
          <p:cNvPr id="3" name="Content Placeholder 2"/>
          <p:cNvSpPr>
            <a:spLocks noGrp="1"/>
          </p:cNvSpPr>
          <p:nvPr>
            <p:ph idx="1"/>
          </p:nvPr>
        </p:nvSpPr>
        <p:spPr>
          <a:xfrm>
            <a:off x="198303" y="1345139"/>
            <a:ext cx="8780444" cy="864661"/>
          </a:xfrm>
        </p:spPr>
        <p:txBody>
          <a:bodyPr>
            <a:normAutofit fontScale="70000" lnSpcReduction="20000"/>
          </a:bodyPr>
          <a:lstStyle/>
          <a:p>
            <a:r>
              <a:rPr lang="en-US" dirty="0"/>
              <a:t>Noise </a:t>
            </a:r>
            <a:r>
              <a:rPr lang="en-US" sz="2400" dirty="0">
                <a:sym typeface="Wingdings" pitchFamily="2" charset="2"/>
              </a:rPr>
              <a:t></a:t>
            </a:r>
            <a:r>
              <a:rPr lang="en-US" dirty="0"/>
              <a:t> Undesirable signals added between the transmitter and the receiver</a:t>
            </a:r>
          </a:p>
          <a:p>
            <a:pPr lvl="1"/>
            <a:r>
              <a:rPr lang="en-US" dirty="0"/>
              <a:t>may corrupt the signal</a:t>
            </a:r>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4191000" y="1600200"/>
            <a:ext cx="3576386" cy="1205348"/>
          </a:xfrm>
          <a:prstGeom prst="rect">
            <a:avLst/>
          </a:prstGeom>
          <a:noFill/>
          <a:ln w="9525">
            <a:solidFill>
              <a:schemeClr val="folHlink"/>
            </a:solidFill>
            <a:miter lim="800000"/>
            <a:headEnd/>
            <a:tailEnd/>
          </a:ln>
          <a:effectLst>
            <a:outerShdw dist="107763" dir="2700000" algn="ctr" rotWithShape="0">
              <a:schemeClr val="bg2">
                <a:alpha val="50000"/>
              </a:schemeClr>
            </a:outerShdw>
          </a:effectLst>
        </p:spPr>
      </p:pic>
      <p:graphicFrame>
        <p:nvGraphicFramePr>
          <p:cNvPr id="5" name="Table 4"/>
          <p:cNvGraphicFramePr>
            <a:graphicFrameLocks noGrp="1"/>
          </p:cNvGraphicFramePr>
          <p:nvPr/>
        </p:nvGraphicFramePr>
        <p:xfrm>
          <a:off x="152400" y="2895600"/>
          <a:ext cx="8839200" cy="3336543"/>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47061">
                <a:tc>
                  <a:txBody>
                    <a:bodyPr/>
                    <a:lstStyle/>
                    <a:p>
                      <a:r>
                        <a:rPr lang="en-US" sz="1600" dirty="0"/>
                        <a:t>Types of noise</a:t>
                      </a:r>
                    </a:p>
                  </a:txBody>
                  <a:tcPr/>
                </a:tc>
                <a:tc>
                  <a:txBody>
                    <a:bodyPr/>
                    <a:lstStyle/>
                    <a:p>
                      <a:r>
                        <a:rPr lang="en-US" sz="1600" dirty="0"/>
                        <a:t>Description</a:t>
                      </a:r>
                    </a:p>
                  </a:txBody>
                  <a:tcPr/>
                </a:tc>
                <a:extLst>
                  <a:ext uri="{0D108BD9-81ED-4DB2-BD59-A6C34878D82A}">
                    <a16:rowId xmlns:a16="http://schemas.microsoft.com/office/drawing/2014/main" val="10000"/>
                  </a:ext>
                </a:extLst>
              </a:tr>
              <a:tr h="595234">
                <a:tc>
                  <a:txBody>
                    <a:bodyPr/>
                    <a:lstStyle/>
                    <a:p>
                      <a:r>
                        <a:rPr lang="en-US" sz="1600" b="0" dirty="0"/>
                        <a:t>thermal noise</a:t>
                      </a:r>
                    </a:p>
                  </a:txBody>
                  <a:tcPr/>
                </a:tc>
                <a:tc>
                  <a:txBody>
                    <a:bodyPr/>
                    <a:lstStyle/>
                    <a:p>
                      <a:pPr marL="231775" marR="0" lvl="0" indent="-176213"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random motion of electrons in a wire</a:t>
                      </a:r>
                    </a:p>
                    <a:p>
                      <a:pPr marL="461963" marR="0" lvl="1" indent="-182563"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creates an extra signal not originally sent by the transmitter</a:t>
                      </a:r>
                      <a:endParaRPr kumimoji="0" lang="en-US" sz="16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tc>
                <a:extLst>
                  <a:ext uri="{0D108BD9-81ED-4DB2-BD59-A6C34878D82A}">
                    <a16:rowId xmlns:a16="http://schemas.microsoft.com/office/drawing/2014/main" val="10001"/>
                  </a:ext>
                </a:extLst>
              </a:tr>
              <a:tr h="897605">
                <a:tc>
                  <a:txBody>
                    <a:bodyPr/>
                    <a:lstStyle/>
                    <a:p>
                      <a:r>
                        <a:rPr lang="en-US" sz="1600" dirty="0"/>
                        <a:t>induced noise</a:t>
                      </a:r>
                    </a:p>
                  </a:txBody>
                  <a:tcPr/>
                </a:tc>
                <a:tc>
                  <a:txBody>
                    <a:bodyPr/>
                    <a:lstStyle/>
                    <a:p>
                      <a:pPr marL="231775" marR="0" lvl="0" indent="-176213"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comes from sources such as motors and appliances</a:t>
                      </a:r>
                    </a:p>
                    <a:p>
                      <a:pPr marL="461963" marR="0" lvl="1" indent="-182563"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Devices act as a sending antenna</a:t>
                      </a:r>
                    </a:p>
                    <a:p>
                      <a:pPr marL="461963" marR="0" lvl="1" indent="-182563"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Transmission medium acts as the receiving antenna</a:t>
                      </a:r>
                      <a:endParaRPr kumimoji="0" lang="en-US" sz="16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tc>
                <a:extLst>
                  <a:ext uri="{0D108BD9-81ED-4DB2-BD59-A6C34878D82A}">
                    <a16:rowId xmlns:a16="http://schemas.microsoft.com/office/drawing/2014/main" val="10002"/>
                  </a:ext>
                </a:extLst>
              </a:tr>
              <a:tr h="897605">
                <a:tc>
                  <a:txBody>
                    <a:bodyPr/>
                    <a:lstStyle/>
                    <a:p>
                      <a:r>
                        <a:rPr lang="en-US" sz="1600" dirty="0"/>
                        <a:t>crosstalk</a:t>
                      </a:r>
                    </a:p>
                  </a:txBody>
                  <a:tcPr/>
                </a:tc>
                <a:tc>
                  <a:txBody>
                    <a:bodyPr/>
                    <a:lstStyle/>
                    <a:p>
                      <a:pPr marL="231775" marR="0" lvl="0" indent="-176213" algn="l" defTabSz="914400"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effect of one wire on the other</a:t>
                      </a:r>
                    </a:p>
                    <a:p>
                      <a:pPr marL="461963" marR="0" lvl="1" indent="-182563"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One wire acts as a sending antenna </a:t>
                      </a:r>
                    </a:p>
                    <a:p>
                      <a:pPr marL="461963" marR="0" lvl="1" indent="-182563" algn="l" defTabSz="914400" rtl="0" eaLnBrk="1" fontAlgn="auto" latinLnBrk="0" hangingPunct="1">
                        <a:lnSpc>
                          <a:spcPct val="90000"/>
                        </a:lnSpc>
                        <a:spcBef>
                          <a:spcPts val="200"/>
                        </a:spcBef>
                        <a:spcAft>
                          <a:spcPts val="400"/>
                        </a:spcAft>
                        <a:buClr>
                          <a:srgbClr val="1CADE4"/>
                        </a:buClr>
                        <a:buSzTx/>
                        <a:buFont typeface="Calibri"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Other wire as the receiving antenna</a:t>
                      </a:r>
                      <a:endParaRPr kumimoji="0" lang="en-US" sz="16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tc>
                <a:extLst>
                  <a:ext uri="{0D108BD9-81ED-4DB2-BD59-A6C34878D82A}">
                    <a16:rowId xmlns:a16="http://schemas.microsoft.com/office/drawing/2014/main" val="10003"/>
                  </a:ext>
                </a:extLst>
              </a:tr>
              <a:tr h="599038">
                <a:tc>
                  <a:txBody>
                    <a:bodyPr/>
                    <a:lstStyle/>
                    <a:p>
                      <a:r>
                        <a:rPr lang="en-US" sz="1600" dirty="0"/>
                        <a:t>impulse noise</a:t>
                      </a:r>
                    </a:p>
                  </a:txBody>
                  <a:tcPr/>
                </a:tc>
                <a:tc>
                  <a:txBody>
                    <a:bodyPr/>
                    <a:lstStyle/>
                    <a:p>
                      <a:r>
                        <a:rPr lang="en-US" sz="1600" kern="1200" baseline="0" dirty="0">
                          <a:solidFill>
                            <a:schemeClr val="dk1"/>
                          </a:solidFill>
                          <a:latin typeface="+mn-lt"/>
                          <a:ea typeface="+mn-ea"/>
                          <a:cs typeface="+mn-cs"/>
                        </a:rPr>
                        <a:t>a spike (a signal with high energy in a very short time) that comes from power lines, lightning, and so on</a:t>
                      </a:r>
                      <a:endParaRPr lang="en-US" sz="1600" dirty="0"/>
                    </a:p>
                  </a:txBody>
                  <a:tcPr/>
                </a:tc>
                <a:extLst>
                  <a:ext uri="{0D108BD9-81ED-4DB2-BD59-A6C34878D82A}">
                    <a16:rowId xmlns:a16="http://schemas.microsoft.com/office/drawing/2014/main" val="10004"/>
                  </a:ext>
                </a:extLst>
              </a:tr>
            </a:tbl>
          </a:graphicData>
        </a:graphic>
      </p:graphicFrame>
      <p:grpSp>
        <p:nvGrpSpPr>
          <p:cNvPr id="6" name="Group 15"/>
          <p:cNvGrpSpPr>
            <a:grpSpLocks/>
          </p:cNvGrpSpPr>
          <p:nvPr/>
        </p:nvGrpSpPr>
        <p:grpSpPr bwMode="auto">
          <a:xfrm>
            <a:off x="5334000" y="4800600"/>
            <a:ext cx="3276600" cy="685800"/>
            <a:chOff x="672" y="1680"/>
            <a:chExt cx="4611" cy="816"/>
          </a:xfrm>
        </p:grpSpPr>
        <p:grpSp>
          <p:nvGrpSpPr>
            <p:cNvPr id="7" name="Group 16"/>
            <p:cNvGrpSpPr>
              <a:grpSpLocks/>
            </p:cNvGrpSpPr>
            <p:nvPr/>
          </p:nvGrpSpPr>
          <p:grpSpPr bwMode="auto">
            <a:xfrm>
              <a:off x="672" y="1680"/>
              <a:ext cx="576" cy="816"/>
              <a:chOff x="672" y="1680"/>
              <a:chExt cx="576" cy="816"/>
            </a:xfrm>
          </p:grpSpPr>
          <p:grpSp>
            <p:nvGrpSpPr>
              <p:cNvPr id="26" name="Group 17"/>
              <p:cNvGrpSpPr>
                <a:grpSpLocks/>
              </p:cNvGrpSpPr>
              <p:nvPr/>
            </p:nvGrpSpPr>
            <p:grpSpPr bwMode="auto">
              <a:xfrm>
                <a:off x="672" y="2112"/>
                <a:ext cx="576" cy="384"/>
                <a:chOff x="672" y="1872"/>
                <a:chExt cx="576" cy="384"/>
              </a:xfrm>
            </p:grpSpPr>
            <p:sp>
              <p:nvSpPr>
                <p:cNvPr id="31" name="Freeform 18"/>
                <p:cNvSpPr>
                  <a:spLocks/>
                </p:cNvSpPr>
                <p:nvPr/>
              </p:nvSpPr>
              <p:spPr bwMode="auto">
                <a:xfrm>
                  <a:off x="672" y="1936"/>
                  <a:ext cx="528" cy="272"/>
                </a:xfrm>
                <a:custGeom>
                  <a:avLst/>
                  <a:gdLst>
                    <a:gd name="T0" fmla="*/ 0 w 528"/>
                    <a:gd name="T1" fmla="*/ 32 h 272"/>
                    <a:gd name="T2" fmla="*/ 48 w 528"/>
                    <a:gd name="T3" fmla="*/ 32 h 272"/>
                    <a:gd name="T4" fmla="*/ 96 w 528"/>
                    <a:gd name="T5" fmla="*/ 224 h 272"/>
                    <a:gd name="T6" fmla="*/ 192 w 528"/>
                    <a:gd name="T7" fmla="*/ 32 h 272"/>
                    <a:gd name="T8" fmla="*/ 432 w 528"/>
                    <a:gd name="T9" fmla="*/ 272 h 272"/>
                    <a:gd name="T10" fmla="*/ 528 w 528"/>
                    <a:gd name="T11" fmla="*/ 32 h 272"/>
                    <a:gd name="T12" fmla="*/ 0 60000 65536"/>
                    <a:gd name="T13" fmla="*/ 0 60000 65536"/>
                    <a:gd name="T14" fmla="*/ 0 60000 65536"/>
                    <a:gd name="T15" fmla="*/ 0 60000 65536"/>
                    <a:gd name="T16" fmla="*/ 0 60000 65536"/>
                    <a:gd name="T17" fmla="*/ 0 60000 65536"/>
                    <a:gd name="T18" fmla="*/ 0 w 528"/>
                    <a:gd name="T19" fmla="*/ 0 h 272"/>
                    <a:gd name="T20" fmla="*/ 528 w 528"/>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528" h="272">
                      <a:moveTo>
                        <a:pt x="0" y="32"/>
                      </a:moveTo>
                      <a:cubicBezTo>
                        <a:pt x="16" y="16"/>
                        <a:pt x="32" y="0"/>
                        <a:pt x="48" y="32"/>
                      </a:cubicBezTo>
                      <a:cubicBezTo>
                        <a:pt x="64" y="64"/>
                        <a:pt x="72" y="224"/>
                        <a:pt x="96" y="224"/>
                      </a:cubicBezTo>
                      <a:cubicBezTo>
                        <a:pt x="120" y="224"/>
                        <a:pt x="136" y="24"/>
                        <a:pt x="192" y="32"/>
                      </a:cubicBezTo>
                      <a:cubicBezTo>
                        <a:pt x="248" y="40"/>
                        <a:pt x="376" y="272"/>
                        <a:pt x="432" y="272"/>
                      </a:cubicBezTo>
                      <a:cubicBezTo>
                        <a:pt x="488" y="272"/>
                        <a:pt x="508" y="152"/>
                        <a:pt x="528" y="32"/>
                      </a:cubicBezTo>
                    </a:path>
                  </a:pathLst>
                </a:custGeom>
                <a:noFill/>
                <a:ln w="28575" cmpd="sng">
                  <a:solidFill>
                    <a:schemeClr val="hlink"/>
                  </a:solidFill>
                  <a:round/>
                  <a:headEnd/>
                  <a:tailEnd/>
                </a:ln>
              </p:spPr>
              <p:txBody>
                <a:bodyPr/>
                <a:lstStyle/>
                <a:p>
                  <a:endParaRPr lang="en-US"/>
                </a:p>
              </p:txBody>
            </p:sp>
            <p:sp>
              <p:nvSpPr>
                <p:cNvPr id="32" name="Line 19"/>
                <p:cNvSpPr>
                  <a:spLocks noChangeShapeType="1"/>
                </p:cNvSpPr>
                <p:nvPr/>
              </p:nvSpPr>
              <p:spPr bwMode="auto">
                <a:xfrm>
                  <a:off x="672" y="1872"/>
                  <a:ext cx="0" cy="384"/>
                </a:xfrm>
                <a:prstGeom prst="line">
                  <a:avLst/>
                </a:prstGeom>
                <a:noFill/>
                <a:ln w="9525">
                  <a:solidFill>
                    <a:schemeClr val="folHlink"/>
                  </a:solidFill>
                  <a:round/>
                  <a:headEnd/>
                  <a:tailEnd/>
                </a:ln>
              </p:spPr>
              <p:txBody>
                <a:bodyPr/>
                <a:lstStyle/>
                <a:p>
                  <a:endParaRPr lang="en-US"/>
                </a:p>
              </p:txBody>
            </p:sp>
            <p:sp>
              <p:nvSpPr>
                <p:cNvPr id="33" name="Line 20"/>
                <p:cNvSpPr>
                  <a:spLocks noChangeShapeType="1"/>
                </p:cNvSpPr>
                <p:nvPr/>
              </p:nvSpPr>
              <p:spPr bwMode="auto">
                <a:xfrm>
                  <a:off x="672" y="2064"/>
                  <a:ext cx="576" cy="0"/>
                </a:xfrm>
                <a:prstGeom prst="line">
                  <a:avLst/>
                </a:prstGeom>
                <a:noFill/>
                <a:ln w="9525">
                  <a:solidFill>
                    <a:schemeClr val="folHlink"/>
                  </a:solidFill>
                  <a:round/>
                  <a:headEnd/>
                  <a:tailEnd type="triangle" w="med" len="med"/>
                </a:ln>
              </p:spPr>
              <p:txBody>
                <a:bodyPr/>
                <a:lstStyle/>
                <a:p>
                  <a:endParaRPr lang="en-US"/>
                </a:p>
              </p:txBody>
            </p:sp>
          </p:grpSp>
          <p:grpSp>
            <p:nvGrpSpPr>
              <p:cNvPr id="27" name="Group 21"/>
              <p:cNvGrpSpPr>
                <a:grpSpLocks/>
              </p:cNvGrpSpPr>
              <p:nvPr/>
            </p:nvGrpSpPr>
            <p:grpSpPr bwMode="auto">
              <a:xfrm>
                <a:off x="672" y="1680"/>
                <a:ext cx="576" cy="384"/>
                <a:chOff x="624" y="1536"/>
                <a:chExt cx="576" cy="384"/>
              </a:xfrm>
            </p:grpSpPr>
            <p:sp>
              <p:nvSpPr>
                <p:cNvPr id="28" name="Freeform 22"/>
                <p:cNvSpPr>
                  <a:spLocks/>
                </p:cNvSpPr>
                <p:nvPr/>
              </p:nvSpPr>
              <p:spPr bwMode="auto">
                <a:xfrm>
                  <a:off x="624" y="1576"/>
                  <a:ext cx="480" cy="256"/>
                </a:xfrm>
                <a:custGeom>
                  <a:avLst/>
                  <a:gdLst>
                    <a:gd name="T0" fmla="*/ 0 w 480"/>
                    <a:gd name="T1" fmla="*/ 200 h 256"/>
                    <a:gd name="T2" fmla="*/ 144 w 480"/>
                    <a:gd name="T3" fmla="*/ 8 h 256"/>
                    <a:gd name="T4" fmla="*/ 336 w 480"/>
                    <a:gd name="T5" fmla="*/ 248 h 256"/>
                    <a:gd name="T6" fmla="*/ 384 w 480"/>
                    <a:gd name="T7" fmla="*/ 56 h 256"/>
                    <a:gd name="T8" fmla="*/ 480 w 480"/>
                    <a:gd name="T9" fmla="*/ 248 h 256"/>
                    <a:gd name="T10" fmla="*/ 0 60000 65536"/>
                    <a:gd name="T11" fmla="*/ 0 60000 65536"/>
                    <a:gd name="T12" fmla="*/ 0 60000 65536"/>
                    <a:gd name="T13" fmla="*/ 0 60000 65536"/>
                    <a:gd name="T14" fmla="*/ 0 60000 65536"/>
                    <a:gd name="T15" fmla="*/ 0 w 480"/>
                    <a:gd name="T16" fmla="*/ 0 h 256"/>
                    <a:gd name="T17" fmla="*/ 480 w 480"/>
                    <a:gd name="T18" fmla="*/ 256 h 256"/>
                  </a:gdLst>
                  <a:ahLst/>
                  <a:cxnLst>
                    <a:cxn ang="T10">
                      <a:pos x="T0" y="T1"/>
                    </a:cxn>
                    <a:cxn ang="T11">
                      <a:pos x="T2" y="T3"/>
                    </a:cxn>
                    <a:cxn ang="T12">
                      <a:pos x="T4" y="T5"/>
                    </a:cxn>
                    <a:cxn ang="T13">
                      <a:pos x="T6" y="T7"/>
                    </a:cxn>
                    <a:cxn ang="T14">
                      <a:pos x="T8" y="T9"/>
                    </a:cxn>
                  </a:cxnLst>
                  <a:rect l="T15" t="T16" r="T17" b="T18"/>
                  <a:pathLst>
                    <a:path w="480" h="256">
                      <a:moveTo>
                        <a:pt x="0" y="200"/>
                      </a:moveTo>
                      <a:cubicBezTo>
                        <a:pt x="44" y="100"/>
                        <a:pt x="88" y="0"/>
                        <a:pt x="144" y="8"/>
                      </a:cubicBezTo>
                      <a:cubicBezTo>
                        <a:pt x="200" y="16"/>
                        <a:pt x="296" y="240"/>
                        <a:pt x="336" y="248"/>
                      </a:cubicBezTo>
                      <a:cubicBezTo>
                        <a:pt x="376" y="256"/>
                        <a:pt x="360" y="56"/>
                        <a:pt x="384" y="56"/>
                      </a:cubicBezTo>
                      <a:cubicBezTo>
                        <a:pt x="408" y="56"/>
                        <a:pt x="444" y="152"/>
                        <a:pt x="480" y="248"/>
                      </a:cubicBezTo>
                    </a:path>
                  </a:pathLst>
                </a:custGeom>
                <a:noFill/>
                <a:ln w="28575" cmpd="sng">
                  <a:solidFill>
                    <a:srgbClr val="FF0000"/>
                  </a:solidFill>
                  <a:round/>
                  <a:headEnd/>
                  <a:tailEnd/>
                </a:ln>
              </p:spPr>
              <p:txBody>
                <a:bodyPr/>
                <a:lstStyle/>
                <a:p>
                  <a:endParaRPr lang="en-US"/>
                </a:p>
              </p:txBody>
            </p:sp>
            <p:sp>
              <p:nvSpPr>
                <p:cNvPr id="29" name="Line 23"/>
                <p:cNvSpPr>
                  <a:spLocks noChangeShapeType="1"/>
                </p:cNvSpPr>
                <p:nvPr/>
              </p:nvSpPr>
              <p:spPr bwMode="auto">
                <a:xfrm>
                  <a:off x="624" y="1536"/>
                  <a:ext cx="0" cy="384"/>
                </a:xfrm>
                <a:prstGeom prst="line">
                  <a:avLst/>
                </a:prstGeom>
                <a:noFill/>
                <a:ln w="9525">
                  <a:solidFill>
                    <a:schemeClr val="folHlink"/>
                  </a:solidFill>
                  <a:round/>
                  <a:headEnd/>
                  <a:tailEnd/>
                </a:ln>
              </p:spPr>
              <p:txBody>
                <a:bodyPr/>
                <a:lstStyle/>
                <a:p>
                  <a:endParaRPr lang="en-US"/>
                </a:p>
              </p:txBody>
            </p:sp>
            <p:sp>
              <p:nvSpPr>
                <p:cNvPr id="30" name="Line 24"/>
                <p:cNvSpPr>
                  <a:spLocks noChangeShapeType="1"/>
                </p:cNvSpPr>
                <p:nvPr/>
              </p:nvSpPr>
              <p:spPr bwMode="auto">
                <a:xfrm>
                  <a:off x="624" y="1728"/>
                  <a:ext cx="576" cy="0"/>
                </a:xfrm>
                <a:prstGeom prst="line">
                  <a:avLst/>
                </a:prstGeom>
                <a:noFill/>
                <a:ln w="9525">
                  <a:solidFill>
                    <a:schemeClr val="folHlink"/>
                  </a:solidFill>
                  <a:round/>
                  <a:headEnd/>
                  <a:tailEnd type="triangle" w="med" len="med"/>
                </a:ln>
              </p:spPr>
              <p:txBody>
                <a:bodyPr/>
                <a:lstStyle/>
                <a:p>
                  <a:endParaRPr lang="en-US"/>
                </a:p>
              </p:txBody>
            </p:sp>
          </p:grpSp>
        </p:grpSp>
        <p:grpSp>
          <p:nvGrpSpPr>
            <p:cNvPr id="8" name="Group 25"/>
            <p:cNvGrpSpPr>
              <a:grpSpLocks/>
            </p:cNvGrpSpPr>
            <p:nvPr/>
          </p:nvGrpSpPr>
          <p:grpSpPr bwMode="auto">
            <a:xfrm>
              <a:off x="1728" y="1968"/>
              <a:ext cx="1104" cy="240"/>
              <a:chOff x="1728" y="1968"/>
              <a:chExt cx="1104" cy="240"/>
            </a:xfrm>
          </p:grpSpPr>
          <p:sp>
            <p:nvSpPr>
              <p:cNvPr id="20" name="Line 26"/>
              <p:cNvSpPr>
                <a:spLocks noChangeShapeType="1"/>
              </p:cNvSpPr>
              <p:nvPr/>
            </p:nvSpPr>
            <p:spPr bwMode="auto">
              <a:xfrm>
                <a:off x="1728" y="1968"/>
                <a:ext cx="192" cy="240"/>
              </a:xfrm>
              <a:prstGeom prst="line">
                <a:avLst/>
              </a:prstGeom>
              <a:noFill/>
              <a:ln w="9525">
                <a:solidFill>
                  <a:schemeClr val="tx1"/>
                </a:solidFill>
                <a:round/>
                <a:headEnd/>
                <a:tailEnd type="triangle" w="med" len="med"/>
              </a:ln>
            </p:spPr>
            <p:txBody>
              <a:bodyPr/>
              <a:lstStyle/>
              <a:p>
                <a:endParaRPr lang="en-US"/>
              </a:p>
            </p:txBody>
          </p:sp>
          <p:sp>
            <p:nvSpPr>
              <p:cNvPr id="21" name="Line 27"/>
              <p:cNvSpPr>
                <a:spLocks noChangeShapeType="1"/>
              </p:cNvSpPr>
              <p:nvPr/>
            </p:nvSpPr>
            <p:spPr bwMode="auto">
              <a:xfrm flipV="1">
                <a:off x="1728" y="1968"/>
                <a:ext cx="192" cy="240"/>
              </a:xfrm>
              <a:prstGeom prst="line">
                <a:avLst/>
              </a:prstGeom>
              <a:noFill/>
              <a:ln w="9525">
                <a:solidFill>
                  <a:schemeClr val="tx1"/>
                </a:solidFill>
                <a:round/>
                <a:headEnd/>
                <a:tailEnd type="triangle" w="med" len="med"/>
              </a:ln>
            </p:spPr>
            <p:txBody>
              <a:bodyPr/>
              <a:lstStyle/>
              <a:p>
                <a:endParaRPr lang="en-US"/>
              </a:p>
            </p:txBody>
          </p:sp>
          <p:sp>
            <p:nvSpPr>
              <p:cNvPr id="22" name="Line 28"/>
              <p:cNvSpPr>
                <a:spLocks noChangeShapeType="1"/>
              </p:cNvSpPr>
              <p:nvPr/>
            </p:nvSpPr>
            <p:spPr bwMode="auto">
              <a:xfrm>
                <a:off x="2160" y="1968"/>
                <a:ext cx="192" cy="240"/>
              </a:xfrm>
              <a:prstGeom prst="line">
                <a:avLst/>
              </a:prstGeom>
              <a:noFill/>
              <a:ln w="9525">
                <a:solidFill>
                  <a:schemeClr val="tx1"/>
                </a:solidFill>
                <a:round/>
                <a:headEnd/>
                <a:tailEnd type="triangle" w="med" len="med"/>
              </a:ln>
            </p:spPr>
            <p:txBody>
              <a:bodyPr/>
              <a:lstStyle/>
              <a:p>
                <a:endParaRPr lang="en-US"/>
              </a:p>
            </p:txBody>
          </p:sp>
          <p:sp>
            <p:nvSpPr>
              <p:cNvPr id="23" name="Line 29"/>
              <p:cNvSpPr>
                <a:spLocks noChangeShapeType="1"/>
              </p:cNvSpPr>
              <p:nvPr/>
            </p:nvSpPr>
            <p:spPr bwMode="auto">
              <a:xfrm flipV="1">
                <a:off x="2160" y="1968"/>
                <a:ext cx="192" cy="240"/>
              </a:xfrm>
              <a:prstGeom prst="line">
                <a:avLst/>
              </a:prstGeom>
              <a:noFill/>
              <a:ln w="9525">
                <a:solidFill>
                  <a:schemeClr val="tx1"/>
                </a:solidFill>
                <a:round/>
                <a:headEnd/>
                <a:tailEnd type="triangle" w="med" len="med"/>
              </a:ln>
            </p:spPr>
            <p:txBody>
              <a:bodyPr/>
              <a:lstStyle/>
              <a:p>
                <a:endParaRPr lang="en-US"/>
              </a:p>
            </p:txBody>
          </p:sp>
          <p:sp>
            <p:nvSpPr>
              <p:cNvPr id="24" name="Line 30"/>
              <p:cNvSpPr>
                <a:spLocks noChangeShapeType="1"/>
              </p:cNvSpPr>
              <p:nvPr/>
            </p:nvSpPr>
            <p:spPr bwMode="auto">
              <a:xfrm>
                <a:off x="2640" y="1968"/>
                <a:ext cx="192" cy="240"/>
              </a:xfrm>
              <a:prstGeom prst="line">
                <a:avLst/>
              </a:prstGeom>
              <a:noFill/>
              <a:ln w="9525">
                <a:solidFill>
                  <a:schemeClr val="tx1"/>
                </a:solidFill>
                <a:round/>
                <a:headEnd/>
                <a:tailEnd type="triangle" w="med" len="med"/>
              </a:ln>
            </p:spPr>
            <p:txBody>
              <a:bodyPr/>
              <a:lstStyle/>
              <a:p>
                <a:endParaRPr lang="en-US"/>
              </a:p>
            </p:txBody>
          </p:sp>
          <p:sp>
            <p:nvSpPr>
              <p:cNvPr id="25" name="Line 31"/>
              <p:cNvSpPr>
                <a:spLocks noChangeShapeType="1"/>
              </p:cNvSpPr>
              <p:nvPr/>
            </p:nvSpPr>
            <p:spPr bwMode="auto">
              <a:xfrm flipV="1">
                <a:off x="2640" y="1968"/>
                <a:ext cx="192" cy="240"/>
              </a:xfrm>
              <a:prstGeom prst="line">
                <a:avLst/>
              </a:prstGeom>
              <a:noFill/>
              <a:ln w="9525">
                <a:solidFill>
                  <a:schemeClr val="tx1"/>
                </a:solidFill>
                <a:round/>
                <a:headEnd/>
                <a:tailEnd type="triangle" w="med" len="med"/>
              </a:ln>
            </p:spPr>
            <p:txBody>
              <a:bodyPr/>
              <a:lstStyle/>
              <a:p>
                <a:endParaRPr lang="en-US"/>
              </a:p>
            </p:txBody>
          </p:sp>
        </p:grpSp>
        <p:grpSp>
          <p:nvGrpSpPr>
            <p:cNvPr id="9" name="Group 32"/>
            <p:cNvGrpSpPr>
              <a:grpSpLocks/>
            </p:cNvGrpSpPr>
            <p:nvPr/>
          </p:nvGrpSpPr>
          <p:grpSpPr bwMode="auto">
            <a:xfrm>
              <a:off x="1344" y="1776"/>
              <a:ext cx="3939" cy="663"/>
              <a:chOff x="1344" y="1776"/>
              <a:chExt cx="3939" cy="663"/>
            </a:xfrm>
          </p:grpSpPr>
          <p:grpSp>
            <p:nvGrpSpPr>
              <p:cNvPr id="10" name="Group 33"/>
              <p:cNvGrpSpPr>
                <a:grpSpLocks/>
              </p:cNvGrpSpPr>
              <p:nvPr/>
            </p:nvGrpSpPr>
            <p:grpSpPr bwMode="auto">
              <a:xfrm>
                <a:off x="1344" y="1824"/>
                <a:ext cx="3408" cy="96"/>
                <a:chOff x="1176" y="2016"/>
                <a:chExt cx="3408" cy="96"/>
              </a:xfrm>
            </p:grpSpPr>
            <p:sp>
              <p:nvSpPr>
                <p:cNvPr id="17" name="Oval 34"/>
                <p:cNvSpPr>
                  <a:spLocks noChangeArrowheads="1"/>
                </p:cNvSpPr>
                <p:nvPr/>
              </p:nvSpPr>
              <p:spPr bwMode="auto">
                <a:xfrm>
                  <a:off x="4536" y="2016"/>
                  <a:ext cx="48" cy="96"/>
                </a:xfrm>
                <a:prstGeom prst="ellipse">
                  <a:avLst/>
                </a:prstGeom>
                <a:gradFill rotWithShape="1">
                  <a:gsLst>
                    <a:gs pos="0">
                      <a:schemeClr val="tx1">
                        <a:gamma/>
                        <a:shade val="46275"/>
                        <a:invGamma/>
                      </a:schemeClr>
                    </a:gs>
                    <a:gs pos="50000">
                      <a:schemeClr val="tx1"/>
                    </a:gs>
                    <a:gs pos="100000">
                      <a:schemeClr val="tx1">
                        <a:gamma/>
                        <a:shade val="46275"/>
                        <a:invGamma/>
                      </a:schemeClr>
                    </a:gs>
                  </a:gsLst>
                  <a:lin ang="5400000" scaled="1"/>
                </a:gradFill>
                <a:ln w="9525">
                  <a:noFill/>
                  <a:round/>
                  <a:headEnd/>
                  <a:tailEnd/>
                </a:ln>
                <a:effectLst/>
              </p:spPr>
              <p:txBody>
                <a:bodyPr wrap="none" anchor="ctr"/>
                <a:lstStyle/>
                <a:p>
                  <a:pPr>
                    <a:defRPr/>
                  </a:pPr>
                  <a:endParaRPr lang="en-US"/>
                </a:p>
              </p:txBody>
            </p:sp>
            <p:sp>
              <p:nvSpPr>
                <p:cNvPr id="18" name="Rectangle 35"/>
                <p:cNvSpPr>
                  <a:spLocks noChangeArrowheads="1"/>
                </p:cNvSpPr>
                <p:nvPr/>
              </p:nvSpPr>
              <p:spPr bwMode="auto">
                <a:xfrm>
                  <a:off x="1200" y="2016"/>
                  <a:ext cx="3360" cy="96"/>
                </a:xfrm>
                <a:prstGeom prst="rect">
                  <a:avLst/>
                </a:prstGeom>
                <a:gradFill rotWithShape="1">
                  <a:gsLst>
                    <a:gs pos="0">
                      <a:schemeClr val="tx1">
                        <a:gamma/>
                        <a:shade val="46275"/>
                        <a:invGamma/>
                      </a:schemeClr>
                    </a:gs>
                    <a:gs pos="50000">
                      <a:schemeClr val="tx1"/>
                    </a:gs>
                    <a:gs pos="100000">
                      <a:schemeClr val="tx1">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19" name="Oval 36"/>
                <p:cNvSpPr>
                  <a:spLocks noChangeArrowheads="1"/>
                </p:cNvSpPr>
                <p:nvPr/>
              </p:nvSpPr>
              <p:spPr bwMode="auto">
                <a:xfrm>
                  <a:off x="1176" y="2016"/>
                  <a:ext cx="48" cy="96"/>
                </a:xfrm>
                <a:prstGeom prst="ellipse">
                  <a:avLst/>
                </a:prstGeom>
                <a:solidFill>
                  <a:srgbClr val="DDDDDD"/>
                </a:solidFill>
                <a:ln w="9525">
                  <a:noFill/>
                  <a:round/>
                  <a:headEnd/>
                  <a:tailEnd/>
                </a:ln>
              </p:spPr>
              <p:txBody>
                <a:bodyPr wrap="none" anchor="ctr"/>
                <a:lstStyle/>
                <a:p>
                  <a:endParaRPr lang="en-US"/>
                </a:p>
              </p:txBody>
            </p:sp>
          </p:grpSp>
          <p:grpSp>
            <p:nvGrpSpPr>
              <p:cNvPr id="11" name="Group 37"/>
              <p:cNvGrpSpPr>
                <a:grpSpLocks/>
              </p:cNvGrpSpPr>
              <p:nvPr/>
            </p:nvGrpSpPr>
            <p:grpSpPr bwMode="auto">
              <a:xfrm>
                <a:off x="1344" y="2256"/>
                <a:ext cx="3408" cy="96"/>
                <a:chOff x="1176" y="2016"/>
                <a:chExt cx="3408" cy="96"/>
              </a:xfrm>
            </p:grpSpPr>
            <p:sp>
              <p:nvSpPr>
                <p:cNvPr id="14" name="Oval 38"/>
                <p:cNvSpPr>
                  <a:spLocks noChangeArrowheads="1"/>
                </p:cNvSpPr>
                <p:nvPr/>
              </p:nvSpPr>
              <p:spPr bwMode="auto">
                <a:xfrm>
                  <a:off x="4536" y="2016"/>
                  <a:ext cx="48" cy="96"/>
                </a:xfrm>
                <a:prstGeom prst="ellipse">
                  <a:avLst/>
                </a:prstGeom>
                <a:gradFill rotWithShape="1">
                  <a:gsLst>
                    <a:gs pos="0">
                      <a:schemeClr val="tx1">
                        <a:gamma/>
                        <a:shade val="46275"/>
                        <a:invGamma/>
                      </a:schemeClr>
                    </a:gs>
                    <a:gs pos="50000">
                      <a:schemeClr val="tx1"/>
                    </a:gs>
                    <a:gs pos="100000">
                      <a:schemeClr val="tx1">
                        <a:gamma/>
                        <a:shade val="46275"/>
                        <a:invGamma/>
                      </a:schemeClr>
                    </a:gs>
                  </a:gsLst>
                  <a:lin ang="5400000" scaled="1"/>
                </a:gradFill>
                <a:ln w="9525">
                  <a:noFill/>
                  <a:round/>
                  <a:headEnd/>
                  <a:tailEnd/>
                </a:ln>
                <a:effectLst/>
              </p:spPr>
              <p:txBody>
                <a:bodyPr wrap="none" anchor="ctr"/>
                <a:lstStyle/>
                <a:p>
                  <a:pPr>
                    <a:defRPr/>
                  </a:pPr>
                  <a:endParaRPr lang="en-US"/>
                </a:p>
              </p:txBody>
            </p:sp>
            <p:sp>
              <p:nvSpPr>
                <p:cNvPr id="15" name="Rectangle 39"/>
                <p:cNvSpPr>
                  <a:spLocks noChangeArrowheads="1"/>
                </p:cNvSpPr>
                <p:nvPr/>
              </p:nvSpPr>
              <p:spPr bwMode="auto">
                <a:xfrm>
                  <a:off x="1200" y="2016"/>
                  <a:ext cx="3360" cy="96"/>
                </a:xfrm>
                <a:prstGeom prst="rect">
                  <a:avLst/>
                </a:prstGeom>
                <a:gradFill rotWithShape="1">
                  <a:gsLst>
                    <a:gs pos="0">
                      <a:schemeClr val="tx1">
                        <a:gamma/>
                        <a:shade val="46275"/>
                        <a:invGamma/>
                      </a:schemeClr>
                    </a:gs>
                    <a:gs pos="50000">
                      <a:schemeClr val="tx1"/>
                    </a:gs>
                    <a:gs pos="100000">
                      <a:schemeClr val="tx1">
                        <a:gamma/>
                        <a:shade val="46275"/>
                        <a:invGamma/>
                      </a:schemeClr>
                    </a:gs>
                  </a:gsLst>
                  <a:lin ang="5400000" scaled="1"/>
                </a:gradFill>
                <a:ln w="9525">
                  <a:noFill/>
                  <a:miter lim="800000"/>
                  <a:headEnd/>
                  <a:tailEnd/>
                </a:ln>
                <a:effectLst/>
              </p:spPr>
              <p:txBody>
                <a:bodyPr wrap="none" anchor="ctr"/>
                <a:lstStyle/>
                <a:p>
                  <a:pPr>
                    <a:defRPr/>
                  </a:pPr>
                  <a:endParaRPr lang="en-US"/>
                </a:p>
              </p:txBody>
            </p:sp>
            <p:sp>
              <p:nvSpPr>
                <p:cNvPr id="16" name="Oval 40"/>
                <p:cNvSpPr>
                  <a:spLocks noChangeArrowheads="1"/>
                </p:cNvSpPr>
                <p:nvPr/>
              </p:nvSpPr>
              <p:spPr bwMode="auto">
                <a:xfrm>
                  <a:off x="1176" y="2016"/>
                  <a:ext cx="48" cy="96"/>
                </a:xfrm>
                <a:prstGeom prst="ellipse">
                  <a:avLst/>
                </a:prstGeom>
                <a:solidFill>
                  <a:srgbClr val="DDDDDD"/>
                </a:solidFill>
                <a:ln w="9525">
                  <a:noFill/>
                  <a:round/>
                  <a:headEnd/>
                  <a:tailEnd/>
                </a:ln>
              </p:spPr>
              <p:txBody>
                <a:bodyPr wrap="none" anchor="ctr"/>
                <a:lstStyle/>
                <a:p>
                  <a:endParaRPr lang="en-US"/>
                </a:p>
              </p:txBody>
            </p:sp>
          </p:grpSp>
          <p:sp>
            <p:nvSpPr>
              <p:cNvPr id="12" name="Text Box 41"/>
              <p:cNvSpPr txBox="1">
                <a:spLocks noChangeArrowheads="1"/>
              </p:cNvSpPr>
              <p:nvPr/>
            </p:nvSpPr>
            <p:spPr bwMode="auto">
              <a:xfrm>
                <a:off x="4752" y="1776"/>
                <a:ext cx="531" cy="231"/>
              </a:xfrm>
              <a:prstGeom prst="rect">
                <a:avLst/>
              </a:prstGeom>
              <a:noFill/>
              <a:ln w="9525">
                <a:noFill/>
                <a:miter lim="800000"/>
                <a:headEnd/>
                <a:tailEnd/>
              </a:ln>
            </p:spPr>
            <p:txBody>
              <a:bodyPr wrap="none">
                <a:spAutoFit/>
              </a:bodyPr>
              <a:lstStyle/>
              <a:p>
                <a:r>
                  <a:rPr lang="en-US">
                    <a:solidFill>
                      <a:schemeClr val="folHlink"/>
                    </a:solidFill>
                  </a:rPr>
                  <a:t>Wire 1</a:t>
                </a:r>
                <a:endParaRPr lang="th-TH">
                  <a:solidFill>
                    <a:schemeClr val="folHlink"/>
                  </a:solidFill>
                </a:endParaRPr>
              </a:p>
            </p:txBody>
          </p:sp>
          <p:sp>
            <p:nvSpPr>
              <p:cNvPr id="13" name="Text Box 42"/>
              <p:cNvSpPr txBox="1">
                <a:spLocks noChangeArrowheads="1"/>
              </p:cNvSpPr>
              <p:nvPr/>
            </p:nvSpPr>
            <p:spPr bwMode="auto">
              <a:xfrm>
                <a:off x="4752" y="2208"/>
                <a:ext cx="531" cy="231"/>
              </a:xfrm>
              <a:prstGeom prst="rect">
                <a:avLst/>
              </a:prstGeom>
              <a:noFill/>
              <a:ln w="9525">
                <a:noFill/>
                <a:miter lim="800000"/>
                <a:headEnd/>
                <a:tailEnd/>
              </a:ln>
            </p:spPr>
            <p:txBody>
              <a:bodyPr wrap="none">
                <a:spAutoFit/>
              </a:bodyPr>
              <a:lstStyle/>
              <a:p>
                <a:r>
                  <a:rPr lang="en-US">
                    <a:solidFill>
                      <a:schemeClr val="folHlink"/>
                    </a:solidFill>
                  </a:rPr>
                  <a:t>Wire 2</a:t>
                </a:r>
                <a:endParaRPr lang="th-TH">
                  <a:solidFill>
                    <a:schemeClr val="folHlink"/>
                  </a:solidFill>
                </a:endParaRPr>
              </a:p>
            </p:txBody>
          </p:sp>
        </p:grpSp>
      </p:grpSp>
      <p:grpSp>
        <p:nvGrpSpPr>
          <p:cNvPr id="34" name="Group 4"/>
          <p:cNvGrpSpPr>
            <a:grpSpLocks/>
          </p:cNvGrpSpPr>
          <p:nvPr/>
        </p:nvGrpSpPr>
        <p:grpSpPr bwMode="auto">
          <a:xfrm>
            <a:off x="8534400" y="5715000"/>
            <a:ext cx="457200" cy="457200"/>
            <a:chOff x="4032" y="2736"/>
            <a:chExt cx="543" cy="545"/>
          </a:xfrm>
        </p:grpSpPr>
        <p:sp>
          <p:nvSpPr>
            <p:cNvPr id="35" name="AutoShape 5"/>
            <p:cNvSpPr>
              <a:spLocks noChangeAspect="1" noChangeArrowheads="1" noTextEdit="1"/>
            </p:cNvSpPr>
            <p:nvPr/>
          </p:nvSpPr>
          <p:spPr bwMode="auto">
            <a:xfrm>
              <a:off x="4032" y="2736"/>
              <a:ext cx="543" cy="545"/>
            </a:xfrm>
            <a:prstGeom prst="rect">
              <a:avLst/>
            </a:prstGeom>
            <a:noFill/>
            <a:ln w="9525">
              <a:noFill/>
              <a:miter lim="800000"/>
              <a:headEnd/>
              <a:tailEnd/>
            </a:ln>
          </p:spPr>
          <p:txBody>
            <a:bodyPr/>
            <a:lstStyle/>
            <a:p>
              <a:endParaRPr lang="en-US"/>
            </a:p>
          </p:txBody>
        </p:sp>
        <p:sp>
          <p:nvSpPr>
            <p:cNvPr id="36" name="Freeform 6"/>
            <p:cNvSpPr>
              <a:spLocks/>
            </p:cNvSpPr>
            <p:nvPr/>
          </p:nvSpPr>
          <p:spPr bwMode="auto">
            <a:xfrm>
              <a:off x="4067" y="2816"/>
              <a:ext cx="477" cy="447"/>
            </a:xfrm>
            <a:custGeom>
              <a:avLst/>
              <a:gdLst>
                <a:gd name="T0" fmla="*/ 208 w 956"/>
                <a:gd name="T1" fmla="*/ 44 h 894"/>
                <a:gd name="T2" fmla="*/ 202 w 956"/>
                <a:gd name="T3" fmla="*/ 37 h 894"/>
                <a:gd name="T4" fmla="*/ 187 w 956"/>
                <a:gd name="T5" fmla="*/ 22 h 894"/>
                <a:gd name="T6" fmla="*/ 167 w 956"/>
                <a:gd name="T7" fmla="*/ 14 h 894"/>
                <a:gd name="T8" fmla="*/ 154 w 956"/>
                <a:gd name="T9" fmla="*/ 14 h 894"/>
                <a:gd name="T10" fmla="*/ 146 w 956"/>
                <a:gd name="T11" fmla="*/ 15 h 894"/>
                <a:gd name="T12" fmla="*/ 138 w 956"/>
                <a:gd name="T13" fmla="*/ 19 h 894"/>
                <a:gd name="T14" fmla="*/ 125 w 956"/>
                <a:gd name="T15" fmla="*/ 7 h 894"/>
                <a:gd name="T16" fmla="*/ 108 w 956"/>
                <a:gd name="T17" fmla="*/ 2 h 894"/>
                <a:gd name="T18" fmla="*/ 92 w 956"/>
                <a:gd name="T19" fmla="*/ 0 h 894"/>
                <a:gd name="T20" fmla="*/ 81 w 956"/>
                <a:gd name="T21" fmla="*/ 3 h 894"/>
                <a:gd name="T22" fmla="*/ 70 w 956"/>
                <a:gd name="T23" fmla="*/ 7 h 894"/>
                <a:gd name="T24" fmla="*/ 60 w 956"/>
                <a:gd name="T25" fmla="*/ 13 h 894"/>
                <a:gd name="T26" fmla="*/ 52 w 956"/>
                <a:gd name="T27" fmla="*/ 22 h 894"/>
                <a:gd name="T28" fmla="*/ 46 w 956"/>
                <a:gd name="T29" fmla="*/ 31 h 894"/>
                <a:gd name="T30" fmla="*/ 42 w 956"/>
                <a:gd name="T31" fmla="*/ 30 h 894"/>
                <a:gd name="T32" fmla="*/ 38 w 956"/>
                <a:gd name="T33" fmla="*/ 29 h 894"/>
                <a:gd name="T34" fmla="*/ 28 w 956"/>
                <a:gd name="T35" fmla="*/ 30 h 894"/>
                <a:gd name="T36" fmla="*/ 10 w 956"/>
                <a:gd name="T37" fmla="*/ 40 h 894"/>
                <a:gd name="T38" fmla="*/ 1 w 956"/>
                <a:gd name="T39" fmla="*/ 58 h 894"/>
                <a:gd name="T40" fmla="*/ 3 w 956"/>
                <a:gd name="T41" fmla="*/ 80 h 894"/>
                <a:gd name="T42" fmla="*/ 16 w 956"/>
                <a:gd name="T43" fmla="*/ 96 h 894"/>
                <a:gd name="T44" fmla="*/ 36 w 956"/>
                <a:gd name="T45" fmla="*/ 102 h 894"/>
                <a:gd name="T46" fmla="*/ 43 w 956"/>
                <a:gd name="T47" fmla="*/ 101 h 894"/>
                <a:gd name="T48" fmla="*/ 50 w 956"/>
                <a:gd name="T49" fmla="*/ 99 h 894"/>
                <a:gd name="T50" fmla="*/ 57 w 956"/>
                <a:gd name="T51" fmla="*/ 98 h 894"/>
                <a:gd name="T52" fmla="*/ 64 w 956"/>
                <a:gd name="T53" fmla="*/ 104 h 894"/>
                <a:gd name="T54" fmla="*/ 71 w 956"/>
                <a:gd name="T55" fmla="*/ 109 h 894"/>
                <a:gd name="T56" fmla="*/ 48 w 956"/>
                <a:gd name="T57" fmla="*/ 138 h 894"/>
                <a:gd name="T58" fmla="*/ 60 w 956"/>
                <a:gd name="T59" fmla="*/ 140 h 894"/>
                <a:gd name="T60" fmla="*/ 75 w 956"/>
                <a:gd name="T61" fmla="*/ 143 h 894"/>
                <a:gd name="T62" fmla="*/ 71 w 956"/>
                <a:gd name="T63" fmla="*/ 152 h 894"/>
                <a:gd name="T64" fmla="*/ 54 w 956"/>
                <a:gd name="T65" fmla="*/ 168 h 894"/>
                <a:gd name="T66" fmla="*/ 45 w 956"/>
                <a:gd name="T67" fmla="*/ 176 h 894"/>
                <a:gd name="T68" fmla="*/ 51 w 956"/>
                <a:gd name="T69" fmla="*/ 178 h 894"/>
                <a:gd name="T70" fmla="*/ 63 w 956"/>
                <a:gd name="T71" fmla="*/ 180 h 894"/>
                <a:gd name="T72" fmla="*/ 39 w 956"/>
                <a:gd name="T73" fmla="*/ 224 h 894"/>
                <a:gd name="T74" fmla="*/ 133 w 956"/>
                <a:gd name="T75" fmla="*/ 165 h 894"/>
                <a:gd name="T76" fmla="*/ 120 w 956"/>
                <a:gd name="T77" fmla="*/ 163 h 894"/>
                <a:gd name="T78" fmla="*/ 108 w 956"/>
                <a:gd name="T79" fmla="*/ 162 h 894"/>
                <a:gd name="T80" fmla="*/ 116 w 956"/>
                <a:gd name="T81" fmla="*/ 156 h 894"/>
                <a:gd name="T82" fmla="*/ 127 w 956"/>
                <a:gd name="T83" fmla="*/ 148 h 894"/>
                <a:gd name="T84" fmla="*/ 139 w 956"/>
                <a:gd name="T85" fmla="*/ 140 h 894"/>
                <a:gd name="T86" fmla="*/ 149 w 956"/>
                <a:gd name="T87" fmla="*/ 133 h 894"/>
                <a:gd name="T88" fmla="*/ 154 w 956"/>
                <a:gd name="T89" fmla="*/ 129 h 894"/>
                <a:gd name="T90" fmla="*/ 152 w 956"/>
                <a:gd name="T91" fmla="*/ 129 h 894"/>
                <a:gd name="T92" fmla="*/ 141 w 956"/>
                <a:gd name="T93" fmla="*/ 127 h 894"/>
                <a:gd name="T94" fmla="*/ 131 w 956"/>
                <a:gd name="T95" fmla="*/ 126 h 894"/>
                <a:gd name="T96" fmla="*/ 137 w 956"/>
                <a:gd name="T97" fmla="*/ 121 h 894"/>
                <a:gd name="T98" fmla="*/ 146 w 956"/>
                <a:gd name="T99" fmla="*/ 114 h 894"/>
                <a:gd name="T100" fmla="*/ 154 w 956"/>
                <a:gd name="T101" fmla="*/ 110 h 894"/>
                <a:gd name="T102" fmla="*/ 160 w 956"/>
                <a:gd name="T103" fmla="*/ 111 h 894"/>
                <a:gd name="T104" fmla="*/ 175 w 956"/>
                <a:gd name="T105" fmla="*/ 109 h 894"/>
                <a:gd name="T106" fmla="*/ 188 w 956"/>
                <a:gd name="T107" fmla="*/ 102 h 894"/>
                <a:gd name="T108" fmla="*/ 197 w 956"/>
                <a:gd name="T109" fmla="*/ 96 h 894"/>
                <a:gd name="T110" fmla="*/ 203 w 956"/>
                <a:gd name="T111" fmla="*/ 98 h 894"/>
                <a:gd name="T112" fmla="*/ 208 w 956"/>
                <a:gd name="T113" fmla="*/ 100 h 894"/>
                <a:gd name="T114" fmla="*/ 221 w 956"/>
                <a:gd name="T115" fmla="*/ 97 h 894"/>
                <a:gd name="T116" fmla="*/ 233 w 956"/>
                <a:gd name="T117" fmla="*/ 87 h 894"/>
                <a:gd name="T118" fmla="*/ 238 w 956"/>
                <a:gd name="T119" fmla="*/ 71 h 894"/>
                <a:gd name="T120" fmla="*/ 233 w 956"/>
                <a:gd name="T121" fmla="*/ 56 h 894"/>
                <a:gd name="T122" fmla="*/ 221 w 956"/>
                <a:gd name="T123" fmla="*/ 46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56"/>
                <a:gd name="T187" fmla="*/ 0 h 894"/>
                <a:gd name="T188" fmla="*/ 956 w 956"/>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56" h="894">
                  <a:moveTo>
                    <a:pt x="843" y="172"/>
                  </a:moveTo>
                  <a:lnTo>
                    <a:pt x="838" y="172"/>
                  </a:lnTo>
                  <a:lnTo>
                    <a:pt x="833" y="173"/>
                  </a:lnTo>
                  <a:lnTo>
                    <a:pt x="828" y="173"/>
                  </a:lnTo>
                  <a:lnTo>
                    <a:pt x="822" y="174"/>
                  </a:lnTo>
                  <a:lnTo>
                    <a:pt x="809" y="148"/>
                  </a:lnTo>
                  <a:lnTo>
                    <a:pt x="792" y="125"/>
                  </a:lnTo>
                  <a:lnTo>
                    <a:pt x="773" y="104"/>
                  </a:lnTo>
                  <a:lnTo>
                    <a:pt x="751" y="87"/>
                  </a:lnTo>
                  <a:lnTo>
                    <a:pt x="726" y="73"/>
                  </a:lnTo>
                  <a:lnTo>
                    <a:pt x="700" y="62"/>
                  </a:lnTo>
                  <a:lnTo>
                    <a:pt x="672" y="55"/>
                  </a:lnTo>
                  <a:lnTo>
                    <a:pt x="643" y="53"/>
                  </a:lnTo>
                  <a:lnTo>
                    <a:pt x="632" y="53"/>
                  </a:lnTo>
                  <a:lnTo>
                    <a:pt x="620" y="54"/>
                  </a:lnTo>
                  <a:lnTo>
                    <a:pt x="609" y="57"/>
                  </a:lnTo>
                  <a:lnTo>
                    <a:pt x="599" y="59"/>
                  </a:lnTo>
                  <a:lnTo>
                    <a:pt x="587" y="62"/>
                  </a:lnTo>
                  <a:lnTo>
                    <a:pt x="577" y="66"/>
                  </a:lnTo>
                  <a:lnTo>
                    <a:pt x="566" y="70"/>
                  </a:lnTo>
                  <a:lnTo>
                    <a:pt x="556" y="75"/>
                  </a:lnTo>
                  <a:lnTo>
                    <a:pt x="539" y="58"/>
                  </a:lnTo>
                  <a:lnTo>
                    <a:pt x="520" y="44"/>
                  </a:lnTo>
                  <a:lnTo>
                    <a:pt x="501" y="30"/>
                  </a:lnTo>
                  <a:lnTo>
                    <a:pt x="480" y="20"/>
                  </a:lnTo>
                  <a:lnTo>
                    <a:pt x="458" y="12"/>
                  </a:lnTo>
                  <a:lnTo>
                    <a:pt x="435" y="5"/>
                  </a:lnTo>
                  <a:lnTo>
                    <a:pt x="412" y="1"/>
                  </a:lnTo>
                  <a:lnTo>
                    <a:pt x="388" y="0"/>
                  </a:lnTo>
                  <a:lnTo>
                    <a:pt x="371" y="0"/>
                  </a:lnTo>
                  <a:lnTo>
                    <a:pt x="355" y="2"/>
                  </a:lnTo>
                  <a:lnTo>
                    <a:pt x="340" y="5"/>
                  </a:lnTo>
                  <a:lnTo>
                    <a:pt x="325" y="9"/>
                  </a:lnTo>
                  <a:lnTo>
                    <a:pt x="310" y="14"/>
                  </a:lnTo>
                  <a:lnTo>
                    <a:pt x="295" y="20"/>
                  </a:lnTo>
                  <a:lnTo>
                    <a:pt x="281" y="27"/>
                  </a:lnTo>
                  <a:lnTo>
                    <a:pt x="269" y="35"/>
                  </a:lnTo>
                  <a:lnTo>
                    <a:pt x="255" y="43"/>
                  </a:lnTo>
                  <a:lnTo>
                    <a:pt x="243" y="52"/>
                  </a:lnTo>
                  <a:lnTo>
                    <a:pt x="232" y="62"/>
                  </a:lnTo>
                  <a:lnTo>
                    <a:pt x="220" y="74"/>
                  </a:lnTo>
                  <a:lnTo>
                    <a:pt x="210" y="85"/>
                  </a:lnTo>
                  <a:lnTo>
                    <a:pt x="201" y="98"/>
                  </a:lnTo>
                  <a:lnTo>
                    <a:pt x="193" y="111"/>
                  </a:lnTo>
                  <a:lnTo>
                    <a:pt x="185" y="125"/>
                  </a:lnTo>
                  <a:lnTo>
                    <a:pt x="180" y="123"/>
                  </a:lnTo>
                  <a:lnTo>
                    <a:pt x="175" y="122"/>
                  </a:lnTo>
                  <a:lnTo>
                    <a:pt x="170" y="121"/>
                  </a:lnTo>
                  <a:lnTo>
                    <a:pt x="165" y="120"/>
                  </a:lnTo>
                  <a:lnTo>
                    <a:pt x="159" y="120"/>
                  </a:lnTo>
                  <a:lnTo>
                    <a:pt x="155" y="119"/>
                  </a:lnTo>
                  <a:lnTo>
                    <a:pt x="149" y="119"/>
                  </a:lnTo>
                  <a:lnTo>
                    <a:pt x="144" y="119"/>
                  </a:lnTo>
                  <a:lnTo>
                    <a:pt x="115" y="122"/>
                  </a:lnTo>
                  <a:lnTo>
                    <a:pt x="88" y="130"/>
                  </a:lnTo>
                  <a:lnTo>
                    <a:pt x="64" y="143"/>
                  </a:lnTo>
                  <a:lnTo>
                    <a:pt x="43" y="160"/>
                  </a:lnTo>
                  <a:lnTo>
                    <a:pt x="24" y="182"/>
                  </a:lnTo>
                  <a:lnTo>
                    <a:pt x="12" y="206"/>
                  </a:lnTo>
                  <a:lnTo>
                    <a:pt x="4" y="233"/>
                  </a:lnTo>
                  <a:lnTo>
                    <a:pt x="0" y="262"/>
                  </a:lnTo>
                  <a:lnTo>
                    <a:pt x="4" y="291"/>
                  </a:lnTo>
                  <a:lnTo>
                    <a:pt x="12" y="318"/>
                  </a:lnTo>
                  <a:lnTo>
                    <a:pt x="24" y="342"/>
                  </a:lnTo>
                  <a:lnTo>
                    <a:pt x="43" y="363"/>
                  </a:lnTo>
                  <a:lnTo>
                    <a:pt x="64" y="382"/>
                  </a:lnTo>
                  <a:lnTo>
                    <a:pt x="88" y="394"/>
                  </a:lnTo>
                  <a:lnTo>
                    <a:pt x="115" y="402"/>
                  </a:lnTo>
                  <a:lnTo>
                    <a:pt x="144" y="406"/>
                  </a:lnTo>
                  <a:lnTo>
                    <a:pt x="155" y="406"/>
                  </a:lnTo>
                  <a:lnTo>
                    <a:pt x="165" y="405"/>
                  </a:lnTo>
                  <a:lnTo>
                    <a:pt x="174" y="402"/>
                  </a:lnTo>
                  <a:lnTo>
                    <a:pt x="185" y="400"/>
                  </a:lnTo>
                  <a:lnTo>
                    <a:pt x="194" y="397"/>
                  </a:lnTo>
                  <a:lnTo>
                    <a:pt x="203" y="393"/>
                  </a:lnTo>
                  <a:lnTo>
                    <a:pt x="211" y="388"/>
                  </a:lnTo>
                  <a:lnTo>
                    <a:pt x="220" y="384"/>
                  </a:lnTo>
                  <a:lnTo>
                    <a:pt x="228" y="392"/>
                  </a:lnTo>
                  <a:lnTo>
                    <a:pt x="238" y="400"/>
                  </a:lnTo>
                  <a:lnTo>
                    <a:pt x="247" y="408"/>
                  </a:lnTo>
                  <a:lnTo>
                    <a:pt x="256" y="415"/>
                  </a:lnTo>
                  <a:lnTo>
                    <a:pt x="266" y="422"/>
                  </a:lnTo>
                  <a:lnTo>
                    <a:pt x="277" y="428"/>
                  </a:lnTo>
                  <a:lnTo>
                    <a:pt x="287" y="433"/>
                  </a:lnTo>
                  <a:lnTo>
                    <a:pt x="299" y="438"/>
                  </a:lnTo>
                  <a:lnTo>
                    <a:pt x="192" y="550"/>
                  </a:lnTo>
                  <a:lnTo>
                    <a:pt x="195" y="551"/>
                  </a:lnTo>
                  <a:lnTo>
                    <a:pt x="207" y="552"/>
                  </a:lnTo>
                  <a:lnTo>
                    <a:pt x="223" y="556"/>
                  </a:lnTo>
                  <a:lnTo>
                    <a:pt x="241" y="559"/>
                  </a:lnTo>
                  <a:lnTo>
                    <a:pt x="263" y="564"/>
                  </a:lnTo>
                  <a:lnTo>
                    <a:pt x="284" y="567"/>
                  </a:lnTo>
                  <a:lnTo>
                    <a:pt x="302" y="571"/>
                  </a:lnTo>
                  <a:lnTo>
                    <a:pt x="318" y="574"/>
                  </a:lnTo>
                  <a:lnTo>
                    <a:pt x="303" y="588"/>
                  </a:lnTo>
                  <a:lnTo>
                    <a:pt x="284" y="606"/>
                  </a:lnTo>
                  <a:lnTo>
                    <a:pt x="261" y="628"/>
                  </a:lnTo>
                  <a:lnTo>
                    <a:pt x="238" y="650"/>
                  </a:lnTo>
                  <a:lnTo>
                    <a:pt x="216" y="670"/>
                  </a:lnTo>
                  <a:lnTo>
                    <a:pt x="198" y="687"/>
                  </a:lnTo>
                  <a:lnTo>
                    <a:pt x="186" y="698"/>
                  </a:lnTo>
                  <a:lnTo>
                    <a:pt x="181" y="703"/>
                  </a:lnTo>
                  <a:lnTo>
                    <a:pt x="185" y="704"/>
                  </a:lnTo>
                  <a:lnTo>
                    <a:pt x="193" y="705"/>
                  </a:lnTo>
                  <a:lnTo>
                    <a:pt x="205" y="709"/>
                  </a:lnTo>
                  <a:lnTo>
                    <a:pt x="222" y="712"/>
                  </a:lnTo>
                  <a:lnTo>
                    <a:pt x="238" y="716"/>
                  </a:lnTo>
                  <a:lnTo>
                    <a:pt x="255" y="719"/>
                  </a:lnTo>
                  <a:lnTo>
                    <a:pt x="270" y="723"/>
                  </a:lnTo>
                  <a:lnTo>
                    <a:pt x="283" y="725"/>
                  </a:lnTo>
                  <a:lnTo>
                    <a:pt x="158" y="894"/>
                  </a:lnTo>
                  <a:lnTo>
                    <a:pt x="549" y="660"/>
                  </a:lnTo>
                  <a:lnTo>
                    <a:pt x="545" y="660"/>
                  </a:lnTo>
                  <a:lnTo>
                    <a:pt x="535" y="658"/>
                  </a:lnTo>
                  <a:lnTo>
                    <a:pt x="521" y="657"/>
                  </a:lnTo>
                  <a:lnTo>
                    <a:pt x="504" y="655"/>
                  </a:lnTo>
                  <a:lnTo>
                    <a:pt x="484" y="651"/>
                  </a:lnTo>
                  <a:lnTo>
                    <a:pt x="466" y="649"/>
                  </a:lnTo>
                  <a:lnTo>
                    <a:pt x="449" y="647"/>
                  </a:lnTo>
                  <a:lnTo>
                    <a:pt x="434" y="645"/>
                  </a:lnTo>
                  <a:lnTo>
                    <a:pt x="443" y="638"/>
                  </a:lnTo>
                  <a:lnTo>
                    <a:pt x="454" y="630"/>
                  </a:lnTo>
                  <a:lnTo>
                    <a:pt x="467" y="621"/>
                  </a:lnTo>
                  <a:lnTo>
                    <a:pt x="482" y="612"/>
                  </a:lnTo>
                  <a:lnTo>
                    <a:pt x="497" y="600"/>
                  </a:lnTo>
                  <a:lnTo>
                    <a:pt x="512" y="590"/>
                  </a:lnTo>
                  <a:lnTo>
                    <a:pt x="528" y="579"/>
                  </a:lnTo>
                  <a:lnTo>
                    <a:pt x="544" y="568"/>
                  </a:lnTo>
                  <a:lnTo>
                    <a:pt x="559" y="558"/>
                  </a:lnTo>
                  <a:lnTo>
                    <a:pt x="573" y="547"/>
                  </a:lnTo>
                  <a:lnTo>
                    <a:pt x="586" y="539"/>
                  </a:lnTo>
                  <a:lnTo>
                    <a:pt x="597" y="531"/>
                  </a:lnTo>
                  <a:lnTo>
                    <a:pt x="607" y="524"/>
                  </a:lnTo>
                  <a:lnTo>
                    <a:pt x="615" y="520"/>
                  </a:lnTo>
                  <a:lnTo>
                    <a:pt x="619" y="516"/>
                  </a:lnTo>
                  <a:lnTo>
                    <a:pt x="620" y="515"/>
                  </a:lnTo>
                  <a:lnTo>
                    <a:pt x="617" y="515"/>
                  </a:lnTo>
                  <a:lnTo>
                    <a:pt x="609" y="514"/>
                  </a:lnTo>
                  <a:lnTo>
                    <a:pt x="597" y="513"/>
                  </a:lnTo>
                  <a:lnTo>
                    <a:pt x="582" y="512"/>
                  </a:lnTo>
                  <a:lnTo>
                    <a:pt x="567" y="509"/>
                  </a:lnTo>
                  <a:lnTo>
                    <a:pt x="551" y="508"/>
                  </a:lnTo>
                  <a:lnTo>
                    <a:pt x="537" y="507"/>
                  </a:lnTo>
                  <a:lnTo>
                    <a:pt x="526" y="506"/>
                  </a:lnTo>
                  <a:lnTo>
                    <a:pt x="534" y="500"/>
                  </a:lnTo>
                  <a:lnTo>
                    <a:pt x="542" y="493"/>
                  </a:lnTo>
                  <a:lnTo>
                    <a:pt x="552" y="485"/>
                  </a:lnTo>
                  <a:lnTo>
                    <a:pt x="564" y="477"/>
                  </a:lnTo>
                  <a:lnTo>
                    <a:pt x="575" y="468"/>
                  </a:lnTo>
                  <a:lnTo>
                    <a:pt x="587" y="459"/>
                  </a:lnTo>
                  <a:lnTo>
                    <a:pt x="600" y="450"/>
                  </a:lnTo>
                  <a:lnTo>
                    <a:pt x="612" y="439"/>
                  </a:lnTo>
                  <a:lnTo>
                    <a:pt x="620" y="440"/>
                  </a:lnTo>
                  <a:lnTo>
                    <a:pt x="628" y="441"/>
                  </a:lnTo>
                  <a:lnTo>
                    <a:pt x="635" y="443"/>
                  </a:lnTo>
                  <a:lnTo>
                    <a:pt x="643" y="443"/>
                  </a:lnTo>
                  <a:lnTo>
                    <a:pt x="663" y="441"/>
                  </a:lnTo>
                  <a:lnTo>
                    <a:pt x="684" y="438"/>
                  </a:lnTo>
                  <a:lnTo>
                    <a:pt x="702" y="433"/>
                  </a:lnTo>
                  <a:lnTo>
                    <a:pt x="721" y="426"/>
                  </a:lnTo>
                  <a:lnTo>
                    <a:pt x="738" y="417"/>
                  </a:lnTo>
                  <a:lnTo>
                    <a:pt x="755" y="407"/>
                  </a:lnTo>
                  <a:lnTo>
                    <a:pt x="770" y="394"/>
                  </a:lnTo>
                  <a:lnTo>
                    <a:pt x="785" y="380"/>
                  </a:lnTo>
                  <a:lnTo>
                    <a:pt x="792" y="384"/>
                  </a:lnTo>
                  <a:lnTo>
                    <a:pt x="799" y="387"/>
                  </a:lnTo>
                  <a:lnTo>
                    <a:pt x="806" y="390"/>
                  </a:lnTo>
                  <a:lnTo>
                    <a:pt x="813" y="392"/>
                  </a:lnTo>
                  <a:lnTo>
                    <a:pt x="820" y="394"/>
                  </a:lnTo>
                  <a:lnTo>
                    <a:pt x="828" y="395"/>
                  </a:lnTo>
                  <a:lnTo>
                    <a:pt x="835" y="397"/>
                  </a:lnTo>
                  <a:lnTo>
                    <a:pt x="843" y="397"/>
                  </a:lnTo>
                  <a:lnTo>
                    <a:pt x="866" y="394"/>
                  </a:lnTo>
                  <a:lnTo>
                    <a:pt x="887" y="387"/>
                  </a:lnTo>
                  <a:lnTo>
                    <a:pt x="906" y="377"/>
                  </a:lnTo>
                  <a:lnTo>
                    <a:pt x="922" y="363"/>
                  </a:lnTo>
                  <a:lnTo>
                    <a:pt x="936" y="347"/>
                  </a:lnTo>
                  <a:lnTo>
                    <a:pt x="947" y="327"/>
                  </a:lnTo>
                  <a:lnTo>
                    <a:pt x="954" y="307"/>
                  </a:lnTo>
                  <a:lnTo>
                    <a:pt x="956" y="284"/>
                  </a:lnTo>
                  <a:lnTo>
                    <a:pt x="954" y="262"/>
                  </a:lnTo>
                  <a:lnTo>
                    <a:pt x="947" y="240"/>
                  </a:lnTo>
                  <a:lnTo>
                    <a:pt x="936" y="221"/>
                  </a:lnTo>
                  <a:lnTo>
                    <a:pt x="922" y="205"/>
                  </a:lnTo>
                  <a:lnTo>
                    <a:pt x="906" y="191"/>
                  </a:lnTo>
                  <a:lnTo>
                    <a:pt x="887" y="181"/>
                  </a:lnTo>
                  <a:lnTo>
                    <a:pt x="866" y="174"/>
                  </a:lnTo>
                  <a:lnTo>
                    <a:pt x="843" y="172"/>
                  </a:lnTo>
                  <a:close/>
                </a:path>
              </a:pathLst>
            </a:custGeom>
            <a:solidFill>
              <a:srgbClr val="000000"/>
            </a:solidFill>
            <a:ln w="9525">
              <a:noFill/>
              <a:round/>
              <a:headEnd/>
              <a:tailEnd/>
            </a:ln>
          </p:spPr>
          <p:txBody>
            <a:bodyPr/>
            <a:lstStyle/>
            <a:p>
              <a:endParaRPr lang="en-US"/>
            </a:p>
          </p:txBody>
        </p:sp>
        <p:sp>
          <p:nvSpPr>
            <p:cNvPr id="37" name="Freeform 7"/>
            <p:cNvSpPr>
              <a:spLocks/>
            </p:cNvSpPr>
            <p:nvPr/>
          </p:nvSpPr>
          <p:spPr bwMode="auto">
            <a:xfrm>
              <a:off x="4191" y="3019"/>
              <a:ext cx="163" cy="197"/>
            </a:xfrm>
            <a:custGeom>
              <a:avLst/>
              <a:gdLst>
                <a:gd name="T0" fmla="*/ 48 w 326"/>
                <a:gd name="T1" fmla="*/ 31 h 395"/>
                <a:gd name="T2" fmla="*/ 53 w 326"/>
                <a:gd name="T3" fmla="*/ 31 h 395"/>
                <a:gd name="T4" fmla="*/ 60 w 326"/>
                <a:gd name="T5" fmla="*/ 32 h 395"/>
                <a:gd name="T6" fmla="*/ 68 w 326"/>
                <a:gd name="T7" fmla="*/ 32 h 395"/>
                <a:gd name="T8" fmla="*/ 66 w 326"/>
                <a:gd name="T9" fmla="*/ 36 h 395"/>
                <a:gd name="T10" fmla="*/ 51 w 326"/>
                <a:gd name="T11" fmla="*/ 46 h 395"/>
                <a:gd name="T12" fmla="*/ 37 w 326"/>
                <a:gd name="T13" fmla="*/ 57 h 395"/>
                <a:gd name="T14" fmla="*/ 26 w 326"/>
                <a:gd name="T15" fmla="*/ 63 h 395"/>
                <a:gd name="T16" fmla="*/ 26 w 326"/>
                <a:gd name="T17" fmla="*/ 64 h 395"/>
                <a:gd name="T18" fmla="*/ 31 w 326"/>
                <a:gd name="T19" fmla="*/ 65 h 395"/>
                <a:gd name="T20" fmla="*/ 40 w 326"/>
                <a:gd name="T21" fmla="*/ 66 h 395"/>
                <a:gd name="T22" fmla="*/ 48 w 326"/>
                <a:gd name="T23" fmla="*/ 68 h 395"/>
                <a:gd name="T24" fmla="*/ 50 w 326"/>
                <a:gd name="T25" fmla="*/ 69 h 395"/>
                <a:gd name="T26" fmla="*/ 45 w 326"/>
                <a:gd name="T27" fmla="*/ 72 h 395"/>
                <a:gd name="T28" fmla="*/ 40 w 326"/>
                <a:gd name="T29" fmla="*/ 76 h 395"/>
                <a:gd name="T30" fmla="*/ 34 w 326"/>
                <a:gd name="T31" fmla="*/ 79 h 395"/>
                <a:gd name="T32" fmla="*/ 27 w 326"/>
                <a:gd name="T33" fmla="*/ 83 h 395"/>
                <a:gd name="T34" fmla="*/ 20 w 326"/>
                <a:gd name="T35" fmla="*/ 87 h 395"/>
                <a:gd name="T36" fmla="*/ 13 w 326"/>
                <a:gd name="T37" fmla="*/ 92 h 395"/>
                <a:gd name="T38" fmla="*/ 6 w 326"/>
                <a:gd name="T39" fmla="*/ 96 h 395"/>
                <a:gd name="T40" fmla="*/ 5 w 326"/>
                <a:gd name="T41" fmla="*/ 95 h 395"/>
                <a:gd name="T42" fmla="*/ 12 w 326"/>
                <a:gd name="T43" fmla="*/ 87 h 395"/>
                <a:gd name="T44" fmla="*/ 19 w 326"/>
                <a:gd name="T45" fmla="*/ 79 h 395"/>
                <a:gd name="T46" fmla="*/ 23 w 326"/>
                <a:gd name="T47" fmla="*/ 75 h 395"/>
                <a:gd name="T48" fmla="*/ 23 w 326"/>
                <a:gd name="T49" fmla="*/ 74 h 395"/>
                <a:gd name="T50" fmla="*/ 19 w 326"/>
                <a:gd name="T51" fmla="*/ 73 h 395"/>
                <a:gd name="T52" fmla="*/ 10 w 326"/>
                <a:gd name="T53" fmla="*/ 72 h 395"/>
                <a:gd name="T54" fmla="*/ 3 w 326"/>
                <a:gd name="T55" fmla="*/ 70 h 395"/>
                <a:gd name="T56" fmla="*/ 3 w 326"/>
                <a:gd name="T57" fmla="*/ 66 h 395"/>
                <a:gd name="T58" fmla="*/ 14 w 326"/>
                <a:gd name="T59" fmla="*/ 56 h 395"/>
                <a:gd name="T60" fmla="*/ 25 w 326"/>
                <a:gd name="T61" fmla="*/ 45 h 395"/>
                <a:gd name="T62" fmla="*/ 34 w 326"/>
                <a:gd name="T63" fmla="*/ 38 h 395"/>
                <a:gd name="T64" fmla="*/ 34 w 326"/>
                <a:gd name="T65" fmla="*/ 36 h 395"/>
                <a:gd name="T66" fmla="*/ 26 w 326"/>
                <a:gd name="T67" fmla="*/ 35 h 395"/>
                <a:gd name="T68" fmla="*/ 15 w 326"/>
                <a:gd name="T69" fmla="*/ 33 h 395"/>
                <a:gd name="T70" fmla="*/ 5 w 326"/>
                <a:gd name="T71" fmla="*/ 31 h 395"/>
                <a:gd name="T72" fmla="*/ 3 w 326"/>
                <a:gd name="T73" fmla="*/ 29 h 395"/>
                <a:gd name="T74" fmla="*/ 7 w 326"/>
                <a:gd name="T75" fmla="*/ 25 h 395"/>
                <a:gd name="T76" fmla="*/ 13 w 326"/>
                <a:gd name="T77" fmla="*/ 19 h 395"/>
                <a:gd name="T78" fmla="*/ 19 w 326"/>
                <a:gd name="T79" fmla="*/ 13 h 395"/>
                <a:gd name="T80" fmla="*/ 22 w 326"/>
                <a:gd name="T81" fmla="*/ 11 h 395"/>
                <a:gd name="T82" fmla="*/ 26 w 326"/>
                <a:gd name="T83" fmla="*/ 12 h 395"/>
                <a:gd name="T84" fmla="*/ 29 w 326"/>
                <a:gd name="T85" fmla="*/ 12 h 395"/>
                <a:gd name="T86" fmla="*/ 34 w 326"/>
                <a:gd name="T87" fmla="*/ 12 h 395"/>
                <a:gd name="T88" fmla="*/ 40 w 326"/>
                <a:gd name="T89" fmla="*/ 12 h 395"/>
                <a:gd name="T90" fmla="*/ 49 w 326"/>
                <a:gd name="T91" fmla="*/ 10 h 395"/>
                <a:gd name="T92" fmla="*/ 58 w 326"/>
                <a:gd name="T93" fmla="*/ 7 h 395"/>
                <a:gd name="T94" fmla="*/ 67 w 326"/>
                <a:gd name="T95" fmla="*/ 2 h 395"/>
                <a:gd name="T96" fmla="*/ 72 w 326"/>
                <a:gd name="T97" fmla="*/ 0 h 395"/>
                <a:gd name="T98" fmla="*/ 75 w 326"/>
                <a:gd name="T99" fmla="*/ 2 h 395"/>
                <a:gd name="T100" fmla="*/ 78 w 326"/>
                <a:gd name="T101" fmla="*/ 4 h 395"/>
                <a:gd name="T102" fmla="*/ 81 w 326"/>
                <a:gd name="T103" fmla="*/ 5 h 395"/>
                <a:gd name="T104" fmla="*/ 76 w 326"/>
                <a:gd name="T105" fmla="*/ 9 h 395"/>
                <a:gd name="T106" fmla="*/ 65 w 326"/>
                <a:gd name="T107" fmla="*/ 18 h 395"/>
                <a:gd name="T108" fmla="*/ 55 w 326"/>
                <a:gd name="T109" fmla="*/ 25 h 395"/>
                <a:gd name="T110" fmla="*/ 49 w 326"/>
                <a:gd name="T111" fmla="*/ 30 h 39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26"/>
                <a:gd name="T169" fmla="*/ 0 h 395"/>
                <a:gd name="T170" fmla="*/ 326 w 326"/>
                <a:gd name="T171" fmla="*/ 395 h 39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26" h="395">
                  <a:moveTo>
                    <a:pt x="193" y="124"/>
                  </a:moveTo>
                  <a:lnTo>
                    <a:pt x="195" y="124"/>
                  </a:lnTo>
                  <a:lnTo>
                    <a:pt x="203" y="125"/>
                  </a:lnTo>
                  <a:lnTo>
                    <a:pt x="214" y="126"/>
                  </a:lnTo>
                  <a:lnTo>
                    <a:pt x="228" y="128"/>
                  </a:lnTo>
                  <a:lnTo>
                    <a:pt x="243" y="129"/>
                  </a:lnTo>
                  <a:lnTo>
                    <a:pt x="258" y="130"/>
                  </a:lnTo>
                  <a:lnTo>
                    <a:pt x="272" y="131"/>
                  </a:lnTo>
                  <a:lnTo>
                    <a:pt x="282" y="132"/>
                  </a:lnTo>
                  <a:lnTo>
                    <a:pt x="262" y="147"/>
                  </a:lnTo>
                  <a:lnTo>
                    <a:pt x="234" y="166"/>
                  </a:lnTo>
                  <a:lnTo>
                    <a:pt x="204" y="186"/>
                  </a:lnTo>
                  <a:lnTo>
                    <a:pt x="174" y="207"/>
                  </a:lnTo>
                  <a:lnTo>
                    <a:pt x="145" y="228"/>
                  </a:lnTo>
                  <a:lnTo>
                    <a:pt x="122" y="244"/>
                  </a:lnTo>
                  <a:lnTo>
                    <a:pt x="106" y="254"/>
                  </a:lnTo>
                  <a:lnTo>
                    <a:pt x="100" y="259"/>
                  </a:lnTo>
                  <a:lnTo>
                    <a:pt x="104" y="259"/>
                  </a:lnTo>
                  <a:lnTo>
                    <a:pt x="113" y="260"/>
                  </a:lnTo>
                  <a:lnTo>
                    <a:pt x="126" y="262"/>
                  </a:lnTo>
                  <a:lnTo>
                    <a:pt x="142" y="265"/>
                  </a:lnTo>
                  <a:lnTo>
                    <a:pt x="160" y="267"/>
                  </a:lnTo>
                  <a:lnTo>
                    <a:pt x="178" y="269"/>
                  </a:lnTo>
                  <a:lnTo>
                    <a:pt x="195" y="272"/>
                  </a:lnTo>
                  <a:lnTo>
                    <a:pt x="209" y="274"/>
                  </a:lnTo>
                  <a:lnTo>
                    <a:pt x="201" y="279"/>
                  </a:lnTo>
                  <a:lnTo>
                    <a:pt x="191" y="284"/>
                  </a:lnTo>
                  <a:lnTo>
                    <a:pt x="182" y="290"/>
                  </a:lnTo>
                  <a:lnTo>
                    <a:pt x="171" y="297"/>
                  </a:lnTo>
                  <a:lnTo>
                    <a:pt x="160" y="304"/>
                  </a:lnTo>
                  <a:lnTo>
                    <a:pt x="149" y="311"/>
                  </a:lnTo>
                  <a:lnTo>
                    <a:pt x="136" y="318"/>
                  </a:lnTo>
                  <a:lnTo>
                    <a:pt x="123" y="326"/>
                  </a:lnTo>
                  <a:lnTo>
                    <a:pt x="110" y="334"/>
                  </a:lnTo>
                  <a:lnTo>
                    <a:pt x="97" y="342"/>
                  </a:lnTo>
                  <a:lnTo>
                    <a:pt x="82" y="350"/>
                  </a:lnTo>
                  <a:lnTo>
                    <a:pt x="68" y="359"/>
                  </a:lnTo>
                  <a:lnTo>
                    <a:pt x="54" y="368"/>
                  </a:lnTo>
                  <a:lnTo>
                    <a:pt x="39" y="377"/>
                  </a:lnTo>
                  <a:lnTo>
                    <a:pt x="24" y="386"/>
                  </a:lnTo>
                  <a:lnTo>
                    <a:pt x="9" y="395"/>
                  </a:lnTo>
                  <a:lnTo>
                    <a:pt x="23" y="380"/>
                  </a:lnTo>
                  <a:lnTo>
                    <a:pt x="37" y="364"/>
                  </a:lnTo>
                  <a:lnTo>
                    <a:pt x="51" y="348"/>
                  </a:lnTo>
                  <a:lnTo>
                    <a:pt x="65" y="333"/>
                  </a:lnTo>
                  <a:lnTo>
                    <a:pt x="76" y="319"/>
                  </a:lnTo>
                  <a:lnTo>
                    <a:pt x="87" y="307"/>
                  </a:lnTo>
                  <a:lnTo>
                    <a:pt x="92" y="300"/>
                  </a:lnTo>
                  <a:lnTo>
                    <a:pt x="95" y="298"/>
                  </a:lnTo>
                  <a:lnTo>
                    <a:pt x="92" y="297"/>
                  </a:lnTo>
                  <a:lnTo>
                    <a:pt x="84" y="296"/>
                  </a:lnTo>
                  <a:lnTo>
                    <a:pt x="73" y="294"/>
                  </a:lnTo>
                  <a:lnTo>
                    <a:pt x="58" y="290"/>
                  </a:lnTo>
                  <a:lnTo>
                    <a:pt x="43" y="288"/>
                  </a:lnTo>
                  <a:lnTo>
                    <a:pt x="27" y="284"/>
                  </a:lnTo>
                  <a:lnTo>
                    <a:pt x="13" y="281"/>
                  </a:lnTo>
                  <a:lnTo>
                    <a:pt x="0" y="279"/>
                  </a:lnTo>
                  <a:lnTo>
                    <a:pt x="15" y="265"/>
                  </a:lnTo>
                  <a:lnTo>
                    <a:pt x="35" y="245"/>
                  </a:lnTo>
                  <a:lnTo>
                    <a:pt x="58" y="224"/>
                  </a:lnTo>
                  <a:lnTo>
                    <a:pt x="81" y="203"/>
                  </a:lnTo>
                  <a:lnTo>
                    <a:pt x="101" y="182"/>
                  </a:lnTo>
                  <a:lnTo>
                    <a:pt x="120" y="165"/>
                  </a:lnTo>
                  <a:lnTo>
                    <a:pt x="133" y="153"/>
                  </a:lnTo>
                  <a:lnTo>
                    <a:pt x="137" y="148"/>
                  </a:lnTo>
                  <a:lnTo>
                    <a:pt x="133" y="147"/>
                  </a:lnTo>
                  <a:lnTo>
                    <a:pt x="122" y="145"/>
                  </a:lnTo>
                  <a:lnTo>
                    <a:pt x="105" y="143"/>
                  </a:lnTo>
                  <a:lnTo>
                    <a:pt x="85" y="138"/>
                  </a:lnTo>
                  <a:lnTo>
                    <a:pt x="63" y="135"/>
                  </a:lnTo>
                  <a:lnTo>
                    <a:pt x="42" y="130"/>
                  </a:lnTo>
                  <a:lnTo>
                    <a:pt x="22" y="126"/>
                  </a:lnTo>
                  <a:lnTo>
                    <a:pt x="7" y="124"/>
                  </a:lnTo>
                  <a:lnTo>
                    <a:pt x="14" y="117"/>
                  </a:lnTo>
                  <a:lnTo>
                    <a:pt x="22" y="109"/>
                  </a:lnTo>
                  <a:lnTo>
                    <a:pt x="31" y="100"/>
                  </a:lnTo>
                  <a:lnTo>
                    <a:pt x="40" y="88"/>
                  </a:lnTo>
                  <a:lnTo>
                    <a:pt x="52" y="78"/>
                  </a:lnTo>
                  <a:lnTo>
                    <a:pt x="62" y="67"/>
                  </a:lnTo>
                  <a:lnTo>
                    <a:pt x="74" y="55"/>
                  </a:lnTo>
                  <a:lnTo>
                    <a:pt x="84" y="44"/>
                  </a:lnTo>
                  <a:lnTo>
                    <a:pt x="91" y="45"/>
                  </a:lnTo>
                  <a:lnTo>
                    <a:pt x="97" y="47"/>
                  </a:lnTo>
                  <a:lnTo>
                    <a:pt x="104" y="48"/>
                  </a:lnTo>
                  <a:lnTo>
                    <a:pt x="111" y="48"/>
                  </a:lnTo>
                  <a:lnTo>
                    <a:pt x="118" y="49"/>
                  </a:lnTo>
                  <a:lnTo>
                    <a:pt x="125" y="50"/>
                  </a:lnTo>
                  <a:lnTo>
                    <a:pt x="133" y="50"/>
                  </a:lnTo>
                  <a:lnTo>
                    <a:pt x="140" y="50"/>
                  </a:lnTo>
                  <a:lnTo>
                    <a:pt x="159" y="49"/>
                  </a:lnTo>
                  <a:lnTo>
                    <a:pt x="178" y="47"/>
                  </a:lnTo>
                  <a:lnTo>
                    <a:pt x="197" y="42"/>
                  </a:lnTo>
                  <a:lnTo>
                    <a:pt x="216" y="37"/>
                  </a:lnTo>
                  <a:lnTo>
                    <a:pt x="233" y="30"/>
                  </a:lnTo>
                  <a:lnTo>
                    <a:pt x="250" y="22"/>
                  </a:lnTo>
                  <a:lnTo>
                    <a:pt x="266" y="11"/>
                  </a:lnTo>
                  <a:lnTo>
                    <a:pt x="282" y="0"/>
                  </a:lnTo>
                  <a:lnTo>
                    <a:pt x="288" y="3"/>
                  </a:lnTo>
                  <a:lnTo>
                    <a:pt x="293" y="7"/>
                  </a:lnTo>
                  <a:lnTo>
                    <a:pt x="299" y="10"/>
                  </a:lnTo>
                  <a:lnTo>
                    <a:pt x="303" y="12"/>
                  </a:lnTo>
                  <a:lnTo>
                    <a:pt x="309" y="16"/>
                  </a:lnTo>
                  <a:lnTo>
                    <a:pt x="315" y="18"/>
                  </a:lnTo>
                  <a:lnTo>
                    <a:pt x="321" y="20"/>
                  </a:lnTo>
                  <a:lnTo>
                    <a:pt x="326" y="23"/>
                  </a:lnTo>
                  <a:lnTo>
                    <a:pt x="304" y="39"/>
                  </a:lnTo>
                  <a:lnTo>
                    <a:pt x="282" y="56"/>
                  </a:lnTo>
                  <a:lnTo>
                    <a:pt x="259" y="73"/>
                  </a:lnTo>
                  <a:lnTo>
                    <a:pt x="239" y="88"/>
                  </a:lnTo>
                  <a:lnTo>
                    <a:pt x="220" y="103"/>
                  </a:lnTo>
                  <a:lnTo>
                    <a:pt x="205" y="114"/>
                  </a:lnTo>
                  <a:lnTo>
                    <a:pt x="196" y="122"/>
                  </a:lnTo>
                  <a:lnTo>
                    <a:pt x="193" y="124"/>
                  </a:lnTo>
                  <a:close/>
                </a:path>
              </a:pathLst>
            </a:custGeom>
            <a:solidFill>
              <a:srgbClr val="000000"/>
            </a:solidFill>
            <a:ln w="9525">
              <a:noFill/>
              <a:round/>
              <a:headEnd/>
              <a:tailEnd/>
            </a:ln>
          </p:spPr>
          <p:txBody>
            <a:bodyPr/>
            <a:lstStyle/>
            <a:p>
              <a:endParaRPr lang="en-US"/>
            </a:p>
          </p:txBody>
        </p:sp>
        <p:sp>
          <p:nvSpPr>
            <p:cNvPr id="38" name="Freeform 8"/>
            <p:cNvSpPr>
              <a:spLocks/>
            </p:cNvSpPr>
            <p:nvPr/>
          </p:nvSpPr>
          <p:spPr bwMode="auto">
            <a:xfrm>
              <a:off x="4083" y="2832"/>
              <a:ext cx="445" cy="196"/>
            </a:xfrm>
            <a:custGeom>
              <a:avLst/>
              <a:gdLst>
                <a:gd name="T0" fmla="*/ 199 w 892"/>
                <a:gd name="T1" fmla="*/ 83 h 392"/>
                <a:gd name="T2" fmla="*/ 194 w 892"/>
                <a:gd name="T3" fmla="*/ 82 h 392"/>
                <a:gd name="T4" fmla="*/ 189 w 892"/>
                <a:gd name="T5" fmla="*/ 79 h 392"/>
                <a:gd name="T6" fmla="*/ 181 w 892"/>
                <a:gd name="T7" fmla="*/ 83 h 392"/>
                <a:gd name="T8" fmla="*/ 171 w 892"/>
                <a:gd name="T9" fmla="*/ 90 h 392"/>
                <a:gd name="T10" fmla="*/ 159 w 892"/>
                <a:gd name="T11" fmla="*/ 94 h 392"/>
                <a:gd name="T12" fmla="*/ 153 w 892"/>
                <a:gd name="T13" fmla="*/ 95 h 392"/>
                <a:gd name="T14" fmla="*/ 151 w 892"/>
                <a:gd name="T15" fmla="*/ 95 h 392"/>
                <a:gd name="T16" fmla="*/ 147 w 892"/>
                <a:gd name="T17" fmla="*/ 95 h 392"/>
                <a:gd name="T18" fmla="*/ 144 w 892"/>
                <a:gd name="T19" fmla="*/ 94 h 392"/>
                <a:gd name="T20" fmla="*/ 140 w 892"/>
                <a:gd name="T21" fmla="*/ 93 h 392"/>
                <a:gd name="T22" fmla="*/ 136 w 892"/>
                <a:gd name="T23" fmla="*/ 92 h 392"/>
                <a:gd name="T24" fmla="*/ 132 w 892"/>
                <a:gd name="T25" fmla="*/ 89 h 392"/>
                <a:gd name="T26" fmla="*/ 128 w 892"/>
                <a:gd name="T27" fmla="*/ 87 h 392"/>
                <a:gd name="T28" fmla="*/ 124 w 892"/>
                <a:gd name="T29" fmla="*/ 83 h 392"/>
                <a:gd name="T30" fmla="*/ 119 w 892"/>
                <a:gd name="T31" fmla="*/ 87 h 392"/>
                <a:gd name="T32" fmla="*/ 114 w 892"/>
                <a:gd name="T33" fmla="*/ 91 h 392"/>
                <a:gd name="T34" fmla="*/ 105 w 892"/>
                <a:gd name="T35" fmla="*/ 96 h 392"/>
                <a:gd name="T36" fmla="*/ 95 w 892"/>
                <a:gd name="T37" fmla="*/ 98 h 392"/>
                <a:gd name="T38" fmla="*/ 86 w 892"/>
                <a:gd name="T39" fmla="*/ 98 h 392"/>
                <a:gd name="T40" fmla="*/ 81 w 892"/>
                <a:gd name="T41" fmla="*/ 98 h 392"/>
                <a:gd name="T42" fmla="*/ 78 w 892"/>
                <a:gd name="T43" fmla="*/ 97 h 392"/>
                <a:gd name="T44" fmla="*/ 74 w 892"/>
                <a:gd name="T45" fmla="*/ 96 h 392"/>
                <a:gd name="T46" fmla="*/ 69 w 892"/>
                <a:gd name="T47" fmla="*/ 95 h 392"/>
                <a:gd name="T48" fmla="*/ 60 w 892"/>
                <a:gd name="T49" fmla="*/ 89 h 392"/>
                <a:gd name="T50" fmla="*/ 53 w 892"/>
                <a:gd name="T51" fmla="*/ 83 h 392"/>
                <a:gd name="T52" fmla="*/ 45 w 892"/>
                <a:gd name="T53" fmla="*/ 80 h 392"/>
                <a:gd name="T54" fmla="*/ 39 w 892"/>
                <a:gd name="T55" fmla="*/ 83 h 392"/>
                <a:gd name="T56" fmla="*/ 32 w 892"/>
                <a:gd name="T57" fmla="*/ 85 h 392"/>
                <a:gd name="T58" fmla="*/ 22 w 892"/>
                <a:gd name="T59" fmla="*/ 85 h 392"/>
                <a:gd name="T60" fmla="*/ 8 w 892"/>
                <a:gd name="T61" fmla="*/ 78 h 392"/>
                <a:gd name="T62" fmla="*/ 0 w 892"/>
                <a:gd name="T63" fmla="*/ 63 h 392"/>
                <a:gd name="T64" fmla="*/ 2 w 892"/>
                <a:gd name="T65" fmla="*/ 47 h 392"/>
                <a:gd name="T66" fmla="*/ 12 w 892"/>
                <a:gd name="T67" fmla="*/ 35 h 392"/>
                <a:gd name="T68" fmla="*/ 28 w 892"/>
                <a:gd name="T69" fmla="*/ 29 h 392"/>
                <a:gd name="T70" fmla="*/ 32 w 892"/>
                <a:gd name="T71" fmla="*/ 30 h 392"/>
                <a:gd name="T72" fmla="*/ 36 w 892"/>
                <a:gd name="T73" fmla="*/ 31 h 392"/>
                <a:gd name="T74" fmla="*/ 42 w 892"/>
                <a:gd name="T75" fmla="*/ 34 h 392"/>
                <a:gd name="T76" fmla="*/ 51 w 892"/>
                <a:gd name="T77" fmla="*/ 18 h 392"/>
                <a:gd name="T78" fmla="*/ 68 w 892"/>
                <a:gd name="T79" fmla="*/ 5 h 392"/>
                <a:gd name="T80" fmla="*/ 89 w 892"/>
                <a:gd name="T81" fmla="*/ 0 h 392"/>
                <a:gd name="T82" fmla="*/ 104 w 892"/>
                <a:gd name="T83" fmla="*/ 3 h 392"/>
                <a:gd name="T84" fmla="*/ 119 w 892"/>
                <a:gd name="T85" fmla="*/ 11 h 392"/>
                <a:gd name="T86" fmla="*/ 128 w 892"/>
                <a:gd name="T87" fmla="*/ 21 h 392"/>
                <a:gd name="T88" fmla="*/ 136 w 892"/>
                <a:gd name="T89" fmla="*/ 17 h 392"/>
                <a:gd name="T90" fmla="*/ 144 w 892"/>
                <a:gd name="T91" fmla="*/ 14 h 392"/>
                <a:gd name="T92" fmla="*/ 152 w 892"/>
                <a:gd name="T93" fmla="*/ 13 h 392"/>
                <a:gd name="T94" fmla="*/ 171 w 892"/>
                <a:gd name="T95" fmla="*/ 18 h 392"/>
                <a:gd name="T96" fmla="*/ 185 w 892"/>
                <a:gd name="T97" fmla="*/ 29 h 392"/>
                <a:gd name="T98" fmla="*/ 192 w 892"/>
                <a:gd name="T99" fmla="*/ 46 h 392"/>
                <a:gd name="T100" fmla="*/ 199 w 892"/>
                <a:gd name="T101" fmla="*/ 44 h 392"/>
                <a:gd name="T102" fmla="*/ 206 w 892"/>
                <a:gd name="T103" fmla="*/ 44 h 392"/>
                <a:gd name="T104" fmla="*/ 217 w 892"/>
                <a:gd name="T105" fmla="*/ 49 h 392"/>
                <a:gd name="T106" fmla="*/ 222 w 892"/>
                <a:gd name="T107" fmla="*/ 58 h 392"/>
                <a:gd name="T108" fmla="*/ 221 w 892"/>
                <a:gd name="T109" fmla="*/ 71 h 392"/>
                <a:gd name="T110" fmla="*/ 213 w 892"/>
                <a:gd name="T111" fmla="*/ 80 h 392"/>
                <a:gd name="T112" fmla="*/ 202 w 892"/>
                <a:gd name="T113" fmla="*/ 83 h 3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2"/>
                <a:gd name="T172" fmla="*/ 0 h 392"/>
                <a:gd name="T173" fmla="*/ 892 w 892"/>
                <a:gd name="T174" fmla="*/ 392 h 3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2" h="392">
                  <a:moveTo>
                    <a:pt x="811" y="332"/>
                  </a:moveTo>
                  <a:lnTo>
                    <a:pt x="804" y="332"/>
                  </a:lnTo>
                  <a:lnTo>
                    <a:pt x="797" y="331"/>
                  </a:lnTo>
                  <a:lnTo>
                    <a:pt x="790" y="330"/>
                  </a:lnTo>
                  <a:lnTo>
                    <a:pt x="784" y="328"/>
                  </a:lnTo>
                  <a:lnTo>
                    <a:pt x="777" y="325"/>
                  </a:lnTo>
                  <a:lnTo>
                    <a:pt x="772" y="322"/>
                  </a:lnTo>
                  <a:lnTo>
                    <a:pt x="766" y="318"/>
                  </a:lnTo>
                  <a:lnTo>
                    <a:pt x="760" y="314"/>
                  </a:lnTo>
                  <a:lnTo>
                    <a:pt x="748" y="305"/>
                  </a:lnTo>
                  <a:lnTo>
                    <a:pt x="738" y="317"/>
                  </a:lnTo>
                  <a:lnTo>
                    <a:pt x="727" y="330"/>
                  </a:lnTo>
                  <a:lnTo>
                    <a:pt x="714" y="341"/>
                  </a:lnTo>
                  <a:lnTo>
                    <a:pt x="700" y="352"/>
                  </a:lnTo>
                  <a:lnTo>
                    <a:pt x="685" y="360"/>
                  </a:lnTo>
                  <a:lnTo>
                    <a:pt x="669" y="367"/>
                  </a:lnTo>
                  <a:lnTo>
                    <a:pt x="653" y="373"/>
                  </a:lnTo>
                  <a:lnTo>
                    <a:pt x="637" y="376"/>
                  </a:lnTo>
                  <a:lnTo>
                    <a:pt x="620" y="378"/>
                  </a:lnTo>
                  <a:lnTo>
                    <a:pt x="617" y="378"/>
                  </a:lnTo>
                  <a:lnTo>
                    <a:pt x="616" y="378"/>
                  </a:lnTo>
                  <a:lnTo>
                    <a:pt x="614" y="378"/>
                  </a:lnTo>
                  <a:lnTo>
                    <a:pt x="611" y="378"/>
                  </a:lnTo>
                  <a:lnTo>
                    <a:pt x="607" y="378"/>
                  </a:lnTo>
                  <a:lnTo>
                    <a:pt x="601" y="378"/>
                  </a:lnTo>
                  <a:lnTo>
                    <a:pt x="596" y="377"/>
                  </a:lnTo>
                  <a:lnTo>
                    <a:pt x="592" y="377"/>
                  </a:lnTo>
                  <a:lnTo>
                    <a:pt x="586" y="376"/>
                  </a:lnTo>
                  <a:lnTo>
                    <a:pt x="581" y="375"/>
                  </a:lnTo>
                  <a:lnTo>
                    <a:pt x="577" y="375"/>
                  </a:lnTo>
                  <a:lnTo>
                    <a:pt x="572" y="374"/>
                  </a:lnTo>
                  <a:lnTo>
                    <a:pt x="568" y="373"/>
                  </a:lnTo>
                  <a:lnTo>
                    <a:pt x="563" y="370"/>
                  </a:lnTo>
                  <a:lnTo>
                    <a:pt x="558" y="369"/>
                  </a:lnTo>
                  <a:lnTo>
                    <a:pt x="554" y="368"/>
                  </a:lnTo>
                  <a:lnTo>
                    <a:pt x="548" y="366"/>
                  </a:lnTo>
                  <a:lnTo>
                    <a:pt x="542" y="362"/>
                  </a:lnTo>
                  <a:lnTo>
                    <a:pt x="535" y="360"/>
                  </a:lnTo>
                  <a:lnTo>
                    <a:pt x="530" y="356"/>
                  </a:lnTo>
                  <a:lnTo>
                    <a:pt x="524" y="353"/>
                  </a:lnTo>
                  <a:lnTo>
                    <a:pt x="518" y="350"/>
                  </a:lnTo>
                  <a:lnTo>
                    <a:pt x="513" y="346"/>
                  </a:lnTo>
                  <a:lnTo>
                    <a:pt x="508" y="341"/>
                  </a:lnTo>
                  <a:lnTo>
                    <a:pt x="498" y="333"/>
                  </a:lnTo>
                  <a:lnTo>
                    <a:pt x="497" y="332"/>
                  </a:lnTo>
                  <a:lnTo>
                    <a:pt x="497" y="333"/>
                  </a:lnTo>
                  <a:lnTo>
                    <a:pt x="487" y="341"/>
                  </a:lnTo>
                  <a:lnTo>
                    <a:pt x="480" y="347"/>
                  </a:lnTo>
                  <a:lnTo>
                    <a:pt x="473" y="353"/>
                  </a:lnTo>
                  <a:lnTo>
                    <a:pt x="466" y="359"/>
                  </a:lnTo>
                  <a:lnTo>
                    <a:pt x="458" y="363"/>
                  </a:lnTo>
                  <a:lnTo>
                    <a:pt x="447" y="370"/>
                  </a:lnTo>
                  <a:lnTo>
                    <a:pt x="435" y="376"/>
                  </a:lnTo>
                  <a:lnTo>
                    <a:pt x="422" y="381"/>
                  </a:lnTo>
                  <a:lnTo>
                    <a:pt x="410" y="384"/>
                  </a:lnTo>
                  <a:lnTo>
                    <a:pt x="396" y="388"/>
                  </a:lnTo>
                  <a:lnTo>
                    <a:pt x="383" y="390"/>
                  </a:lnTo>
                  <a:lnTo>
                    <a:pt x="369" y="392"/>
                  </a:lnTo>
                  <a:lnTo>
                    <a:pt x="356" y="392"/>
                  </a:lnTo>
                  <a:lnTo>
                    <a:pt x="347" y="392"/>
                  </a:lnTo>
                  <a:lnTo>
                    <a:pt x="341" y="392"/>
                  </a:lnTo>
                  <a:lnTo>
                    <a:pt x="334" y="391"/>
                  </a:lnTo>
                  <a:lnTo>
                    <a:pt x="326" y="390"/>
                  </a:lnTo>
                  <a:lnTo>
                    <a:pt x="321" y="390"/>
                  </a:lnTo>
                  <a:lnTo>
                    <a:pt x="316" y="389"/>
                  </a:lnTo>
                  <a:lnTo>
                    <a:pt x="312" y="388"/>
                  </a:lnTo>
                  <a:lnTo>
                    <a:pt x="308" y="386"/>
                  </a:lnTo>
                  <a:lnTo>
                    <a:pt x="304" y="385"/>
                  </a:lnTo>
                  <a:lnTo>
                    <a:pt x="299" y="384"/>
                  </a:lnTo>
                  <a:lnTo>
                    <a:pt x="294" y="383"/>
                  </a:lnTo>
                  <a:lnTo>
                    <a:pt x="290" y="382"/>
                  </a:lnTo>
                  <a:lnTo>
                    <a:pt x="277" y="377"/>
                  </a:lnTo>
                  <a:lnTo>
                    <a:pt x="266" y="370"/>
                  </a:lnTo>
                  <a:lnTo>
                    <a:pt x="254" y="365"/>
                  </a:lnTo>
                  <a:lnTo>
                    <a:pt x="243" y="356"/>
                  </a:lnTo>
                  <a:lnTo>
                    <a:pt x="232" y="348"/>
                  </a:lnTo>
                  <a:lnTo>
                    <a:pt x="222" y="340"/>
                  </a:lnTo>
                  <a:lnTo>
                    <a:pt x="213" y="331"/>
                  </a:lnTo>
                  <a:lnTo>
                    <a:pt x="203" y="321"/>
                  </a:lnTo>
                  <a:lnTo>
                    <a:pt x="194" y="308"/>
                  </a:lnTo>
                  <a:lnTo>
                    <a:pt x="181" y="318"/>
                  </a:lnTo>
                  <a:lnTo>
                    <a:pt x="173" y="324"/>
                  </a:lnTo>
                  <a:lnTo>
                    <a:pt x="166" y="329"/>
                  </a:lnTo>
                  <a:lnTo>
                    <a:pt x="157" y="332"/>
                  </a:lnTo>
                  <a:lnTo>
                    <a:pt x="149" y="336"/>
                  </a:lnTo>
                  <a:lnTo>
                    <a:pt x="140" y="338"/>
                  </a:lnTo>
                  <a:lnTo>
                    <a:pt x="131" y="340"/>
                  </a:lnTo>
                  <a:lnTo>
                    <a:pt x="122" y="341"/>
                  </a:lnTo>
                  <a:lnTo>
                    <a:pt x="112" y="341"/>
                  </a:lnTo>
                  <a:lnTo>
                    <a:pt x="90" y="339"/>
                  </a:lnTo>
                  <a:lnTo>
                    <a:pt x="68" y="332"/>
                  </a:lnTo>
                  <a:lnTo>
                    <a:pt x="50" y="323"/>
                  </a:lnTo>
                  <a:lnTo>
                    <a:pt x="34" y="309"/>
                  </a:lnTo>
                  <a:lnTo>
                    <a:pt x="20" y="292"/>
                  </a:lnTo>
                  <a:lnTo>
                    <a:pt x="10" y="273"/>
                  </a:lnTo>
                  <a:lnTo>
                    <a:pt x="3" y="253"/>
                  </a:lnTo>
                  <a:lnTo>
                    <a:pt x="0" y="230"/>
                  </a:lnTo>
                  <a:lnTo>
                    <a:pt x="3" y="208"/>
                  </a:lnTo>
                  <a:lnTo>
                    <a:pt x="10" y="187"/>
                  </a:lnTo>
                  <a:lnTo>
                    <a:pt x="20" y="167"/>
                  </a:lnTo>
                  <a:lnTo>
                    <a:pt x="34" y="151"/>
                  </a:lnTo>
                  <a:lnTo>
                    <a:pt x="50" y="138"/>
                  </a:lnTo>
                  <a:lnTo>
                    <a:pt x="68" y="128"/>
                  </a:lnTo>
                  <a:lnTo>
                    <a:pt x="90" y="121"/>
                  </a:lnTo>
                  <a:lnTo>
                    <a:pt x="112" y="119"/>
                  </a:lnTo>
                  <a:lnTo>
                    <a:pt x="118" y="119"/>
                  </a:lnTo>
                  <a:lnTo>
                    <a:pt x="124" y="119"/>
                  </a:lnTo>
                  <a:lnTo>
                    <a:pt x="128" y="120"/>
                  </a:lnTo>
                  <a:lnTo>
                    <a:pt x="134" y="121"/>
                  </a:lnTo>
                  <a:lnTo>
                    <a:pt x="139" y="123"/>
                  </a:lnTo>
                  <a:lnTo>
                    <a:pt x="145" y="124"/>
                  </a:lnTo>
                  <a:lnTo>
                    <a:pt x="149" y="125"/>
                  </a:lnTo>
                  <a:lnTo>
                    <a:pt x="155" y="127"/>
                  </a:lnTo>
                  <a:lnTo>
                    <a:pt x="169" y="133"/>
                  </a:lnTo>
                  <a:lnTo>
                    <a:pt x="176" y="119"/>
                  </a:lnTo>
                  <a:lnTo>
                    <a:pt x="190" y="93"/>
                  </a:lnTo>
                  <a:lnTo>
                    <a:pt x="206" y="70"/>
                  </a:lnTo>
                  <a:lnTo>
                    <a:pt x="225" y="50"/>
                  </a:lnTo>
                  <a:lnTo>
                    <a:pt x="248" y="33"/>
                  </a:lnTo>
                  <a:lnTo>
                    <a:pt x="273" y="19"/>
                  </a:lnTo>
                  <a:lnTo>
                    <a:pt x="299" y="8"/>
                  </a:lnTo>
                  <a:lnTo>
                    <a:pt x="327" y="3"/>
                  </a:lnTo>
                  <a:lnTo>
                    <a:pt x="356" y="0"/>
                  </a:lnTo>
                  <a:lnTo>
                    <a:pt x="377" y="2"/>
                  </a:lnTo>
                  <a:lnTo>
                    <a:pt x="399" y="5"/>
                  </a:lnTo>
                  <a:lnTo>
                    <a:pt x="419" y="11"/>
                  </a:lnTo>
                  <a:lnTo>
                    <a:pt x="440" y="19"/>
                  </a:lnTo>
                  <a:lnTo>
                    <a:pt x="458" y="29"/>
                  </a:lnTo>
                  <a:lnTo>
                    <a:pt x="477" y="42"/>
                  </a:lnTo>
                  <a:lnTo>
                    <a:pt x="493" y="57"/>
                  </a:lnTo>
                  <a:lnTo>
                    <a:pt x="508" y="73"/>
                  </a:lnTo>
                  <a:lnTo>
                    <a:pt x="516" y="83"/>
                  </a:lnTo>
                  <a:lnTo>
                    <a:pt x="528" y="76"/>
                  </a:lnTo>
                  <a:lnTo>
                    <a:pt x="538" y="71"/>
                  </a:lnTo>
                  <a:lnTo>
                    <a:pt x="548" y="66"/>
                  </a:lnTo>
                  <a:lnTo>
                    <a:pt x="558" y="63"/>
                  </a:lnTo>
                  <a:lnTo>
                    <a:pt x="569" y="59"/>
                  </a:lnTo>
                  <a:lnTo>
                    <a:pt x="579" y="57"/>
                  </a:lnTo>
                  <a:lnTo>
                    <a:pt x="590" y="55"/>
                  </a:lnTo>
                  <a:lnTo>
                    <a:pt x="600" y="53"/>
                  </a:lnTo>
                  <a:lnTo>
                    <a:pt x="611" y="53"/>
                  </a:lnTo>
                  <a:lnTo>
                    <a:pt x="637" y="56"/>
                  </a:lnTo>
                  <a:lnTo>
                    <a:pt x="662" y="61"/>
                  </a:lnTo>
                  <a:lnTo>
                    <a:pt x="685" y="71"/>
                  </a:lnTo>
                  <a:lnTo>
                    <a:pt x="706" y="85"/>
                  </a:lnTo>
                  <a:lnTo>
                    <a:pt x="726" y="101"/>
                  </a:lnTo>
                  <a:lnTo>
                    <a:pt x="742" y="119"/>
                  </a:lnTo>
                  <a:lnTo>
                    <a:pt x="754" y="141"/>
                  </a:lnTo>
                  <a:lnTo>
                    <a:pt x="765" y="165"/>
                  </a:lnTo>
                  <a:lnTo>
                    <a:pt x="771" y="181"/>
                  </a:lnTo>
                  <a:lnTo>
                    <a:pt x="786" y="176"/>
                  </a:lnTo>
                  <a:lnTo>
                    <a:pt x="791" y="174"/>
                  </a:lnTo>
                  <a:lnTo>
                    <a:pt x="798" y="173"/>
                  </a:lnTo>
                  <a:lnTo>
                    <a:pt x="805" y="172"/>
                  </a:lnTo>
                  <a:lnTo>
                    <a:pt x="811" y="172"/>
                  </a:lnTo>
                  <a:lnTo>
                    <a:pt x="827" y="173"/>
                  </a:lnTo>
                  <a:lnTo>
                    <a:pt x="842" y="178"/>
                  </a:lnTo>
                  <a:lnTo>
                    <a:pt x="856" y="186"/>
                  </a:lnTo>
                  <a:lnTo>
                    <a:pt x="869" y="195"/>
                  </a:lnTo>
                  <a:lnTo>
                    <a:pt x="878" y="207"/>
                  </a:lnTo>
                  <a:lnTo>
                    <a:pt x="886" y="220"/>
                  </a:lnTo>
                  <a:lnTo>
                    <a:pt x="890" y="235"/>
                  </a:lnTo>
                  <a:lnTo>
                    <a:pt x="892" y="252"/>
                  </a:lnTo>
                  <a:lnTo>
                    <a:pt x="890" y="268"/>
                  </a:lnTo>
                  <a:lnTo>
                    <a:pt x="886" y="283"/>
                  </a:lnTo>
                  <a:lnTo>
                    <a:pt x="878" y="297"/>
                  </a:lnTo>
                  <a:lnTo>
                    <a:pt x="869" y="309"/>
                  </a:lnTo>
                  <a:lnTo>
                    <a:pt x="856" y="318"/>
                  </a:lnTo>
                  <a:lnTo>
                    <a:pt x="842" y="326"/>
                  </a:lnTo>
                  <a:lnTo>
                    <a:pt x="827" y="331"/>
                  </a:lnTo>
                  <a:lnTo>
                    <a:pt x="811" y="332"/>
                  </a:lnTo>
                  <a:close/>
                </a:path>
              </a:pathLst>
            </a:custGeom>
            <a:solidFill>
              <a:srgbClr val="FFFFFF"/>
            </a:solidFill>
            <a:ln w="9525">
              <a:noFill/>
              <a:round/>
              <a:headEnd/>
              <a:tailEnd/>
            </a:ln>
          </p:spPr>
          <p:txBody>
            <a:bodyPr/>
            <a:lstStyle/>
            <a:p>
              <a:endParaRPr lang="en-US"/>
            </a:p>
          </p:txBody>
        </p:sp>
        <p:sp>
          <p:nvSpPr>
            <p:cNvPr id="39" name="Freeform 9"/>
            <p:cNvSpPr>
              <a:spLocks/>
            </p:cNvSpPr>
            <p:nvPr/>
          </p:nvSpPr>
          <p:spPr bwMode="auto">
            <a:xfrm>
              <a:off x="4083" y="2935"/>
              <a:ext cx="445" cy="93"/>
            </a:xfrm>
            <a:custGeom>
              <a:avLst/>
              <a:gdLst>
                <a:gd name="T0" fmla="*/ 197 w 892"/>
                <a:gd name="T1" fmla="*/ 19 h 186"/>
                <a:gd name="T2" fmla="*/ 191 w 892"/>
                <a:gd name="T3" fmla="*/ 16 h 186"/>
                <a:gd name="T4" fmla="*/ 181 w 892"/>
                <a:gd name="T5" fmla="*/ 19 h 186"/>
                <a:gd name="T6" fmla="*/ 167 w 892"/>
                <a:gd name="T7" fmla="*/ 28 h 186"/>
                <a:gd name="T8" fmla="*/ 154 w 892"/>
                <a:gd name="T9" fmla="*/ 31 h 186"/>
                <a:gd name="T10" fmla="*/ 151 w 892"/>
                <a:gd name="T11" fmla="*/ 31 h 186"/>
                <a:gd name="T12" fmla="*/ 146 w 892"/>
                <a:gd name="T13" fmla="*/ 30 h 186"/>
                <a:gd name="T14" fmla="*/ 141 w 892"/>
                <a:gd name="T15" fmla="*/ 29 h 186"/>
                <a:gd name="T16" fmla="*/ 136 w 892"/>
                <a:gd name="T17" fmla="*/ 27 h 186"/>
                <a:gd name="T18" fmla="*/ 130 w 892"/>
                <a:gd name="T19" fmla="*/ 24 h 186"/>
                <a:gd name="T20" fmla="*/ 124 w 892"/>
                <a:gd name="T21" fmla="*/ 20 h 186"/>
                <a:gd name="T22" fmla="*/ 119 w 892"/>
                <a:gd name="T23" fmla="*/ 23 h 186"/>
                <a:gd name="T24" fmla="*/ 111 w 892"/>
                <a:gd name="T25" fmla="*/ 29 h 186"/>
                <a:gd name="T26" fmla="*/ 99 w 892"/>
                <a:gd name="T27" fmla="*/ 34 h 186"/>
                <a:gd name="T28" fmla="*/ 86 w 892"/>
                <a:gd name="T29" fmla="*/ 35 h 186"/>
                <a:gd name="T30" fmla="*/ 80 w 892"/>
                <a:gd name="T31" fmla="*/ 34 h 186"/>
                <a:gd name="T32" fmla="*/ 76 w 892"/>
                <a:gd name="T33" fmla="*/ 33 h 186"/>
                <a:gd name="T34" fmla="*/ 69 w 892"/>
                <a:gd name="T35" fmla="*/ 30 h 186"/>
                <a:gd name="T36" fmla="*/ 58 w 892"/>
                <a:gd name="T37" fmla="*/ 23 h 186"/>
                <a:gd name="T38" fmla="*/ 48 w 892"/>
                <a:gd name="T39" fmla="*/ 13 h 186"/>
                <a:gd name="T40" fmla="*/ 39 w 892"/>
                <a:gd name="T41" fmla="*/ 20 h 186"/>
                <a:gd name="T42" fmla="*/ 30 w 892"/>
                <a:gd name="T43" fmla="*/ 22 h 186"/>
                <a:gd name="T44" fmla="*/ 14 w 892"/>
                <a:gd name="T45" fmla="*/ 19 h 186"/>
                <a:gd name="T46" fmla="*/ 2 w 892"/>
                <a:gd name="T47" fmla="*/ 5 h 186"/>
                <a:gd name="T48" fmla="*/ 0 w 892"/>
                <a:gd name="T49" fmla="*/ 5 h 186"/>
                <a:gd name="T50" fmla="*/ 5 w 892"/>
                <a:gd name="T51" fmla="*/ 22 h 186"/>
                <a:gd name="T52" fmla="*/ 22 w 892"/>
                <a:gd name="T53" fmla="*/ 34 h 186"/>
                <a:gd name="T54" fmla="*/ 35 w 892"/>
                <a:gd name="T55" fmla="*/ 33 h 186"/>
                <a:gd name="T56" fmla="*/ 43 w 892"/>
                <a:gd name="T57" fmla="*/ 29 h 186"/>
                <a:gd name="T58" fmla="*/ 53 w 892"/>
                <a:gd name="T59" fmla="*/ 31 h 186"/>
                <a:gd name="T60" fmla="*/ 63 w 892"/>
                <a:gd name="T61" fmla="*/ 40 h 186"/>
                <a:gd name="T62" fmla="*/ 73 w 892"/>
                <a:gd name="T63" fmla="*/ 45 h 186"/>
                <a:gd name="T64" fmla="*/ 78 w 892"/>
                <a:gd name="T65" fmla="*/ 46 h 186"/>
                <a:gd name="T66" fmla="*/ 83 w 892"/>
                <a:gd name="T67" fmla="*/ 47 h 186"/>
                <a:gd name="T68" fmla="*/ 92 w 892"/>
                <a:gd name="T69" fmla="*/ 47 h 186"/>
                <a:gd name="T70" fmla="*/ 105 w 892"/>
                <a:gd name="T71" fmla="*/ 44 h 186"/>
                <a:gd name="T72" fmla="*/ 116 w 892"/>
                <a:gd name="T73" fmla="*/ 39 h 186"/>
                <a:gd name="T74" fmla="*/ 124 w 892"/>
                <a:gd name="T75" fmla="*/ 31 h 186"/>
                <a:gd name="T76" fmla="*/ 128 w 892"/>
                <a:gd name="T77" fmla="*/ 35 h 186"/>
                <a:gd name="T78" fmla="*/ 133 w 892"/>
                <a:gd name="T79" fmla="*/ 39 h 186"/>
                <a:gd name="T80" fmla="*/ 139 w 892"/>
                <a:gd name="T81" fmla="*/ 41 h 186"/>
                <a:gd name="T82" fmla="*/ 144 w 892"/>
                <a:gd name="T83" fmla="*/ 43 h 186"/>
                <a:gd name="T84" fmla="*/ 148 w 892"/>
                <a:gd name="T85" fmla="*/ 43 h 186"/>
                <a:gd name="T86" fmla="*/ 153 w 892"/>
                <a:gd name="T87" fmla="*/ 43 h 186"/>
                <a:gd name="T88" fmla="*/ 159 w 892"/>
                <a:gd name="T89" fmla="*/ 43 h 186"/>
                <a:gd name="T90" fmla="*/ 174 w 892"/>
                <a:gd name="T91" fmla="*/ 37 h 186"/>
                <a:gd name="T92" fmla="*/ 186 w 892"/>
                <a:gd name="T93" fmla="*/ 24 h 186"/>
                <a:gd name="T94" fmla="*/ 194 w 892"/>
                <a:gd name="T95" fmla="*/ 29 h 186"/>
                <a:gd name="T96" fmla="*/ 200 w 892"/>
                <a:gd name="T97" fmla="*/ 31 h 186"/>
                <a:gd name="T98" fmla="*/ 213 w 892"/>
                <a:gd name="T99" fmla="*/ 28 h 186"/>
                <a:gd name="T100" fmla="*/ 222 w 892"/>
                <a:gd name="T101" fmla="*/ 15 h 186"/>
                <a:gd name="T102" fmla="*/ 221 w 892"/>
                <a:gd name="T103" fmla="*/ 6 h 186"/>
                <a:gd name="T104" fmla="*/ 216 w 892"/>
                <a:gd name="T105" fmla="*/ 13 h 186"/>
                <a:gd name="T106" fmla="*/ 205 w 892"/>
                <a:gd name="T107" fmla="*/ 20 h 18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92"/>
                <a:gd name="T163" fmla="*/ 0 h 186"/>
                <a:gd name="T164" fmla="*/ 892 w 892"/>
                <a:gd name="T165" fmla="*/ 186 h 18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92" h="186">
                  <a:moveTo>
                    <a:pt x="811" y="78"/>
                  </a:moveTo>
                  <a:lnTo>
                    <a:pt x="804" y="78"/>
                  </a:lnTo>
                  <a:lnTo>
                    <a:pt x="797" y="77"/>
                  </a:lnTo>
                  <a:lnTo>
                    <a:pt x="790" y="76"/>
                  </a:lnTo>
                  <a:lnTo>
                    <a:pt x="784" y="73"/>
                  </a:lnTo>
                  <a:lnTo>
                    <a:pt x="777" y="71"/>
                  </a:lnTo>
                  <a:lnTo>
                    <a:pt x="772" y="67"/>
                  </a:lnTo>
                  <a:lnTo>
                    <a:pt x="766" y="64"/>
                  </a:lnTo>
                  <a:lnTo>
                    <a:pt x="760" y="59"/>
                  </a:lnTo>
                  <a:lnTo>
                    <a:pt x="748" y="50"/>
                  </a:lnTo>
                  <a:lnTo>
                    <a:pt x="738" y="63"/>
                  </a:lnTo>
                  <a:lnTo>
                    <a:pt x="727" y="76"/>
                  </a:lnTo>
                  <a:lnTo>
                    <a:pt x="714" y="87"/>
                  </a:lnTo>
                  <a:lnTo>
                    <a:pt x="700" y="97"/>
                  </a:lnTo>
                  <a:lnTo>
                    <a:pt x="685" y="106"/>
                  </a:lnTo>
                  <a:lnTo>
                    <a:pt x="669" y="112"/>
                  </a:lnTo>
                  <a:lnTo>
                    <a:pt x="653" y="118"/>
                  </a:lnTo>
                  <a:lnTo>
                    <a:pt x="637" y="122"/>
                  </a:lnTo>
                  <a:lnTo>
                    <a:pt x="620" y="124"/>
                  </a:lnTo>
                  <a:lnTo>
                    <a:pt x="617" y="124"/>
                  </a:lnTo>
                  <a:lnTo>
                    <a:pt x="616" y="124"/>
                  </a:lnTo>
                  <a:lnTo>
                    <a:pt x="614" y="124"/>
                  </a:lnTo>
                  <a:lnTo>
                    <a:pt x="611" y="124"/>
                  </a:lnTo>
                  <a:lnTo>
                    <a:pt x="607" y="124"/>
                  </a:lnTo>
                  <a:lnTo>
                    <a:pt x="601" y="124"/>
                  </a:lnTo>
                  <a:lnTo>
                    <a:pt x="596" y="123"/>
                  </a:lnTo>
                  <a:lnTo>
                    <a:pt x="592" y="123"/>
                  </a:lnTo>
                  <a:lnTo>
                    <a:pt x="586" y="122"/>
                  </a:lnTo>
                  <a:lnTo>
                    <a:pt x="581" y="120"/>
                  </a:lnTo>
                  <a:lnTo>
                    <a:pt x="577" y="120"/>
                  </a:lnTo>
                  <a:lnTo>
                    <a:pt x="572" y="119"/>
                  </a:lnTo>
                  <a:lnTo>
                    <a:pt x="568" y="118"/>
                  </a:lnTo>
                  <a:lnTo>
                    <a:pt x="563" y="116"/>
                  </a:lnTo>
                  <a:lnTo>
                    <a:pt x="558" y="115"/>
                  </a:lnTo>
                  <a:lnTo>
                    <a:pt x="554" y="114"/>
                  </a:lnTo>
                  <a:lnTo>
                    <a:pt x="548" y="111"/>
                  </a:lnTo>
                  <a:lnTo>
                    <a:pt x="542" y="108"/>
                  </a:lnTo>
                  <a:lnTo>
                    <a:pt x="535" y="106"/>
                  </a:lnTo>
                  <a:lnTo>
                    <a:pt x="530" y="102"/>
                  </a:lnTo>
                  <a:lnTo>
                    <a:pt x="524" y="99"/>
                  </a:lnTo>
                  <a:lnTo>
                    <a:pt x="518" y="95"/>
                  </a:lnTo>
                  <a:lnTo>
                    <a:pt x="513" y="92"/>
                  </a:lnTo>
                  <a:lnTo>
                    <a:pt x="508" y="87"/>
                  </a:lnTo>
                  <a:lnTo>
                    <a:pt x="498" y="79"/>
                  </a:lnTo>
                  <a:lnTo>
                    <a:pt x="497" y="78"/>
                  </a:lnTo>
                  <a:lnTo>
                    <a:pt x="497" y="79"/>
                  </a:lnTo>
                  <a:lnTo>
                    <a:pt x="487" y="87"/>
                  </a:lnTo>
                  <a:lnTo>
                    <a:pt x="480" y="93"/>
                  </a:lnTo>
                  <a:lnTo>
                    <a:pt x="473" y="99"/>
                  </a:lnTo>
                  <a:lnTo>
                    <a:pt x="466" y="104"/>
                  </a:lnTo>
                  <a:lnTo>
                    <a:pt x="458" y="109"/>
                  </a:lnTo>
                  <a:lnTo>
                    <a:pt x="447" y="116"/>
                  </a:lnTo>
                  <a:lnTo>
                    <a:pt x="435" y="122"/>
                  </a:lnTo>
                  <a:lnTo>
                    <a:pt x="422" y="126"/>
                  </a:lnTo>
                  <a:lnTo>
                    <a:pt x="410" y="130"/>
                  </a:lnTo>
                  <a:lnTo>
                    <a:pt x="396" y="133"/>
                  </a:lnTo>
                  <a:lnTo>
                    <a:pt x="383" y="135"/>
                  </a:lnTo>
                  <a:lnTo>
                    <a:pt x="369" y="138"/>
                  </a:lnTo>
                  <a:lnTo>
                    <a:pt x="356" y="138"/>
                  </a:lnTo>
                  <a:lnTo>
                    <a:pt x="347" y="138"/>
                  </a:lnTo>
                  <a:lnTo>
                    <a:pt x="341" y="138"/>
                  </a:lnTo>
                  <a:lnTo>
                    <a:pt x="334" y="137"/>
                  </a:lnTo>
                  <a:lnTo>
                    <a:pt x="326" y="135"/>
                  </a:lnTo>
                  <a:lnTo>
                    <a:pt x="321" y="135"/>
                  </a:lnTo>
                  <a:lnTo>
                    <a:pt x="316" y="134"/>
                  </a:lnTo>
                  <a:lnTo>
                    <a:pt x="312" y="133"/>
                  </a:lnTo>
                  <a:lnTo>
                    <a:pt x="308" y="132"/>
                  </a:lnTo>
                  <a:lnTo>
                    <a:pt x="304" y="131"/>
                  </a:lnTo>
                  <a:lnTo>
                    <a:pt x="299" y="130"/>
                  </a:lnTo>
                  <a:lnTo>
                    <a:pt x="294" y="129"/>
                  </a:lnTo>
                  <a:lnTo>
                    <a:pt x="290" y="127"/>
                  </a:lnTo>
                  <a:lnTo>
                    <a:pt x="277" y="123"/>
                  </a:lnTo>
                  <a:lnTo>
                    <a:pt x="266" y="116"/>
                  </a:lnTo>
                  <a:lnTo>
                    <a:pt x="254" y="110"/>
                  </a:lnTo>
                  <a:lnTo>
                    <a:pt x="243" y="102"/>
                  </a:lnTo>
                  <a:lnTo>
                    <a:pt x="232" y="94"/>
                  </a:lnTo>
                  <a:lnTo>
                    <a:pt x="222" y="86"/>
                  </a:lnTo>
                  <a:lnTo>
                    <a:pt x="213" y="77"/>
                  </a:lnTo>
                  <a:lnTo>
                    <a:pt x="203" y="66"/>
                  </a:lnTo>
                  <a:lnTo>
                    <a:pt x="194" y="54"/>
                  </a:lnTo>
                  <a:lnTo>
                    <a:pt x="181" y="64"/>
                  </a:lnTo>
                  <a:lnTo>
                    <a:pt x="173" y="70"/>
                  </a:lnTo>
                  <a:lnTo>
                    <a:pt x="166" y="74"/>
                  </a:lnTo>
                  <a:lnTo>
                    <a:pt x="157" y="78"/>
                  </a:lnTo>
                  <a:lnTo>
                    <a:pt x="149" y="81"/>
                  </a:lnTo>
                  <a:lnTo>
                    <a:pt x="140" y="84"/>
                  </a:lnTo>
                  <a:lnTo>
                    <a:pt x="131" y="86"/>
                  </a:lnTo>
                  <a:lnTo>
                    <a:pt x="122" y="87"/>
                  </a:lnTo>
                  <a:lnTo>
                    <a:pt x="112" y="87"/>
                  </a:lnTo>
                  <a:lnTo>
                    <a:pt x="93" y="86"/>
                  </a:lnTo>
                  <a:lnTo>
                    <a:pt x="74" y="80"/>
                  </a:lnTo>
                  <a:lnTo>
                    <a:pt x="57" y="73"/>
                  </a:lnTo>
                  <a:lnTo>
                    <a:pt x="42" y="62"/>
                  </a:lnTo>
                  <a:lnTo>
                    <a:pt x="28" y="49"/>
                  </a:lnTo>
                  <a:lnTo>
                    <a:pt x="18" y="34"/>
                  </a:lnTo>
                  <a:lnTo>
                    <a:pt x="9" y="18"/>
                  </a:lnTo>
                  <a:lnTo>
                    <a:pt x="3" y="0"/>
                  </a:lnTo>
                  <a:lnTo>
                    <a:pt x="2" y="5"/>
                  </a:lnTo>
                  <a:lnTo>
                    <a:pt x="2" y="11"/>
                  </a:lnTo>
                  <a:lnTo>
                    <a:pt x="0" y="18"/>
                  </a:lnTo>
                  <a:lnTo>
                    <a:pt x="0" y="24"/>
                  </a:lnTo>
                  <a:lnTo>
                    <a:pt x="3" y="47"/>
                  </a:lnTo>
                  <a:lnTo>
                    <a:pt x="10" y="67"/>
                  </a:lnTo>
                  <a:lnTo>
                    <a:pt x="20" y="86"/>
                  </a:lnTo>
                  <a:lnTo>
                    <a:pt x="34" y="103"/>
                  </a:lnTo>
                  <a:lnTo>
                    <a:pt x="50" y="117"/>
                  </a:lnTo>
                  <a:lnTo>
                    <a:pt x="68" y="126"/>
                  </a:lnTo>
                  <a:lnTo>
                    <a:pt x="90" y="133"/>
                  </a:lnTo>
                  <a:lnTo>
                    <a:pt x="112" y="135"/>
                  </a:lnTo>
                  <a:lnTo>
                    <a:pt x="122" y="135"/>
                  </a:lnTo>
                  <a:lnTo>
                    <a:pt x="131" y="134"/>
                  </a:lnTo>
                  <a:lnTo>
                    <a:pt x="140" y="132"/>
                  </a:lnTo>
                  <a:lnTo>
                    <a:pt x="149" y="130"/>
                  </a:lnTo>
                  <a:lnTo>
                    <a:pt x="157" y="126"/>
                  </a:lnTo>
                  <a:lnTo>
                    <a:pt x="166" y="123"/>
                  </a:lnTo>
                  <a:lnTo>
                    <a:pt x="173" y="118"/>
                  </a:lnTo>
                  <a:lnTo>
                    <a:pt x="181" y="112"/>
                  </a:lnTo>
                  <a:lnTo>
                    <a:pt x="194" y="102"/>
                  </a:lnTo>
                  <a:lnTo>
                    <a:pt x="203" y="115"/>
                  </a:lnTo>
                  <a:lnTo>
                    <a:pt x="213" y="125"/>
                  </a:lnTo>
                  <a:lnTo>
                    <a:pt x="222" y="134"/>
                  </a:lnTo>
                  <a:lnTo>
                    <a:pt x="232" y="142"/>
                  </a:lnTo>
                  <a:lnTo>
                    <a:pt x="243" y="150"/>
                  </a:lnTo>
                  <a:lnTo>
                    <a:pt x="254" y="159"/>
                  </a:lnTo>
                  <a:lnTo>
                    <a:pt x="266" y="164"/>
                  </a:lnTo>
                  <a:lnTo>
                    <a:pt x="277" y="171"/>
                  </a:lnTo>
                  <a:lnTo>
                    <a:pt x="290" y="176"/>
                  </a:lnTo>
                  <a:lnTo>
                    <a:pt x="294" y="177"/>
                  </a:lnTo>
                  <a:lnTo>
                    <a:pt x="299" y="178"/>
                  </a:lnTo>
                  <a:lnTo>
                    <a:pt x="304" y="179"/>
                  </a:lnTo>
                  <a:lnTo>
                    <a:pt x="308" y="180"/>
                  </a:lnTo>
                  <a:lnTo>
                    <a:pt x="312" y="182"/>
                  </a:lnTo>
                  <a:lnTo>
                    <a:pt x="316" y="183"/>
                  </a:lnTo>
                  <a:lnTo>
                    <a:pt x="321" y="184"/>
                  </a:lnTo>
                  <a:lnTo>
                    <a:pt x="326" y="184"/>
                  </a:lnTo>
                  <a:lnTo>
                    <a:pt x="334" y="185"/>
                  </a:lnTo>
                  <a:lnTo>
                    <a:pt x="341" y="186"/>
                  </a:lnTo>
                  <a:lnTo>
                    <a:pt x="347" y="186"/>
                  </a:lnTo>
                  <a:lnTo>
                    <a:pt x="356" y="186"/>
                  </a:lnTo>
                  <a:lnTo>
                    <a:pt x="369" y="186"/>
                  </a:lnTo>
                  <a:lnTo>
                    <a:pt x="383" y="184"/>
                  </a:lnTo>
                  <a:lnTo>
                    <a:pt x="396" y="182"/>
                  </a:lnTo>
                  <a:lnTo>
                    <a:pt x="410" y="178"/>
                  </a:lnTo>
                  <a:lnTo>
                    <a:pt x="422" y="175"/>
                  </a:lnTo>
                  <a:lnTo>
                    <a:pt x="435" y="170"/>
                  </a:lnTo>
                  <a:lnTo>
                    <a:pt x="447" y="164"/>
                  </a:lnTo>
                  <a:lnTo>
                    <a:pt x="458" y="157"/>
                  </a:lnTo>
                  <a:lnTo>
                    <a:pt x="466" y="153"/>
                  </a:lnTo>
                  <a:lnTo>
                    <a:pt x="473" y="147"/>
                  </a:lnTo>
                  <a:lnTo>
                    <a:pt x="480" y="141"/>
                  </a:lnTo>
                  <a:lnTo>
                    <a:pt x="487" y="135"/>
                  </a:lnTo>
                  <a:lnTo>
                    <a:pt x="497" y="127"/>
                  </a:lnTo>
                  <a:lnTo>
                    <a:pt x="497" y="126"/>
                  </a:lnTo>
                  <a:lnTo>
                    <a:pt x="498" y="127"/>
                  </a:lnTo>
                  <a:lnTo>
                    <a:pt x="508" y="135"/>
                  </a:lnTo>
                  <a:lnTo>
                    <a:pt x="513" y="140"/>
                  </a:lnTo>
                  <a:lnTo>
                    <a:pt x="518" y="144"/>
                  </a:lnTo>
                  <a:lnTo>
                    <a:pt x="524" y="147"/>
                  </a:lnTo>
                  <a:lnTo>
                    <a:pt x="530" y="150"/>
                  </a:lnTo>
                  <a:lnTo>
                    <a:pt x="535" y="154"/>
                  </a:lnTo>
                  <a:lnTo>
                    <a:pt x="542" y="156"/>
                  </a:lnTo>
                  <a:lnTo>
                    <a:pt x="548" y="160"/>
                  </a:lnTo>
                  <a:lnTo>
                    <a:pt x="554" y="162"/>
                  </a:lnTo>
                  <a:lnTo>
                    <a:pt x="558" y="163"/>
                  </a:lnTo>
                  <a:lnTo>
                    <a:pt x="563" y="164"/>
                  </a:lnTo>
                  <a:lnTo>
                    <a:pt x="568" y="167"/>
                  </a:lnTo>
                  <a:lnTo>
                    <a:pt x="572" y="168"/>
                  </a:lnTo>
                  <a:lnTo>
                    <a:pt x="577" y="169"/>
                  </a:lnTo>
                  <a:lnTo>
                    <a:pt x="581" y="169"/>
                  </a:lnTo>
                  <a:lnTo>
                    <a:pt x="586" y="170"/>
                  </a:lnTo>
                  <a:lnTo>
                    <a:pt x="592" y="171"/>
                  </a:lnTo>
                  <a:lnTo>
                    <a:pt x="596" y="171"/>
                  </a:lnTo>
                  <a:lnTo>
                    <a:pt x="601" y="172"/>
                  </a:lnTo>
                  <a:lnTo>
                    <a:pt x="607" y="172"/>
                  </a:lnTo>
                  <a:lnTo>
                    <a:pt x="611" y="172"/>
                  </a:lnTo>
                  <a:lnTo>
                    <a:pt x="614" y="172"/>
                  </a:lnTo>
                  <a:lnTo>
                    <a:pt x="616" y="172"/>
                  </a:lnTo>
                  <a:lnTo>
                    <a:pt x="617" y="172"/>
                  </a:lnTo>
                  <a:lnTo>
                    <a:pt x="620" y="172"/>
                  </a:lnTo>
                  <a:lnTo>
                    <a:pt x="637" y="170"/>
                  </a:lnTo>
                  <a:lnTo>
                    <a:pt x="653" y="167"/>
                  </a:lnTo>
                  <a:lnTo>
                    <a:pt x="669" y="161"/>
                  </a:lnTo>
                  <a:lnTo>
                    <a:pt x="685" y="154"/>
                  </a:lnTo>
                  <a:lnTo>
                    <a:pt x="700" y="146"/>
                  </a:lnTo>
                  <a:lnTo>
                    <a:pt x="714" y="135"/>
                  </a:lnTo>
                  <a:lnTo>
                    <a:pt x="727" y="124"/>
                  </a:lnTo>
                  <a:lnTo>
                    <a:pt x="738" y="111"/>
                  </a:lnTo>
                  <a:lnTo>
                    <a:pt x="748" y="99"/>
                  </a:lnTo>
                  <a:lnTo>
                    <a:pt x="760" y="108"/>
                  </a:lnTo>
                  <a:lnTo>
                    <a:pt x="766" y="112"/>
                  </a:lnTo>
                  <a:lnTo>
                    <a:pt x="772" y="116"/>
                  </a:lnTo>
                  <a:lnTo>
                    <a:pt x="777" y="119"/>
                  </a:lnTo>
                  <a:lnTo>
                    <a:pt x="784" y="122"/>
                  </a:lnTo>
                  <a:lnTo>
                    <a:pt x="790" y="124"/>
                  </a:lnTo>
                  <a:lnTo>
                    <a:pt x="797" y="125"/>
                  </a:lnTo>
                  <a:lnTo>
                    <a:pt x="804" y="126"/>
                  </a:lnTo>
                  <a:lnTo>
                    <a:pt x="811" y="126"/>
                  </a:lnTo>
                  <a:lnTo>
                    <a:pt x="827" y="125"/>
                  </a:lnTo>
                  <a:lnTo>
                    <a:pt x="842" y="120"/>
                  </a:lnTo>
                  <a:lnTo>
                    <a:pt x="856" y="112"/>
                  </a:lnTo>
                  <a:lnTo>
                    <a:pt x="869" y="103"/>
                  </a:lnTo>
                  <a:lnTo>
                    <a:pt x="878" y="91"/>
                  </a:lnTo>
                  <a:lnTo>
                    <a:pt x="886" y="77"/>
                  </a:lnTo>
                  <a:lnTo>
                    <a:pt x="890" y="62"/>
                  </a:lnTo>
                  <a:lnTo>
                    <a:pt x="892" y="46"/>
                  </a:lnTo>
                  <a:lnTo>
                    <a:pt x="892" y="40"/>
                  </a:lnTo>
                  <a:lnTo>
                    <a:pt x="890" y="33"/>
                  </a:lnTo>
                  <a:lnTo>
                    <a:pt x="888" y="27"/>
                  </a:lnTo>
                  <a:lnTo>
                    <a:pt x="887" y="21"/>
                  </a:lnTo>
                  <a:lnTo>
                    <a:pt x="882" y="33"/>
                  </a:lnTo>
                  <a:lnTo>
                    <a:pt x="875" y="43"/>
                  </a:lnTo>
                  <a:lnTo>
                    <a:pt x="867" y="54"/>
                  </a:lnTo>
                  <a:lnTo>
                    <a:pt x="858" y="62"/>
                  </a:lnTo>
                  <a:lnTo>
                    <a:pt x="848" y="69"/>
                  </a:lnTo>
                  <a:lnTo>
                    <a:pt x="836" y="73"/>
                  </a:lnTo>
                  <a:lnTo>
                    <a:pt x="824" y="77"/>
                  </a:lnTo>
                  <a:lnTo>
                    <a:pt x="811" y="78"/>
                  </a:lnTo>
                  <a:close/>
                </a:path>
              </a:pathLst>
            </a:custGeom>
            <a:solidFill>
              <a:srgbClr val="CCCCCC"/>
            </a:solidFill>
            <a:ln w="9525">
              <a:noFill/>
              <a:round/>
              <a:headEnd/>
              <a:tailEnd/>
            </a:ln>
          </p:spPr>
          <p:txBody>
            <a:bodyPr/>
            <a:lstStyle/>
            <a:p>
              <a:endParaRPr lang="en-US"/>
            </a:p>
          </p:txBody>
        </p:sp>
        <p:sp>
          <p:nvSpPr>
            <p:cNvPr id="40" name="Freeform 10"/>
            <p:cNvSpPr>
              <a:spLocks/>
            </p:cNvSpPr>
            <p:nvPr/>
          </p:nvSpPr>
          <p:spPr bwMode="auto">
            <a:xfrm>
              <a:off x="4191" y="3019"/>
              <a:ext cx="163" cy="197"/>
            </a:xfrm>
            <a:custGeom>
              <a:avLst/>
              <a:gdLst>
                <a:gd name="T0" fmla="*/ 34 w 326"/>
                <a:gd name="T1" fmla="*/ 12 h 395"/>
                <a:gd name="T2" fmla="*/ 29 w 326"/>
                <a:gd name="T3" fmla="*/ 12 h 395"/>
                <a:gd name="T4" fmla="*/ 26 w 326"/>
                <a:gd name="T5" fmla="*/ 12 h 395"/>
                <a:gd name="T6" fmla="*/ 22 w 326"/>
                <a:gd name="T7" fmla="*/ 11 h 395"/>
                <a:gd name="T8" fmla="*/ 19 w 326"/>
                <a:gd name="T9" fmla="*/ 13 h 395"/>
                <a:gd name="T10" fmla="*/ 13 w 326"/>
                <a:gd name="T11" fmla="*/ 19 h 395"/>
                <a:gd name="T12" fmla="*/ 7 w 326"/>
                <a:gd name="T13" fmla="*/ 25 h 395"/>
                <a:gd name="T14" fmla="*/ 3 w 326"/>
                <a:gd name="T15" fmla="*/ 29 h 395"/>
                <a:gd name="T16" fmla="*/ 5 w 326"/>
                <a:gd name="T17" fmla="*/ 31 h 395"/>
                <a:gd name="T18" fmla="*/ 15 w 326"/>
                <a:gd name="T19" fmla="*/ 33 h 395"/>
                <a:gd name="T20" fmla="*/ 26 w 326"/>
                <a:gd name="T21" fmla="*/ 35 h 395"/>
                <a:gd name="T22" fmla="*/ 34 w 326"/>
                <a:gd name="T23" fmla="*/ 36 h 395"/>
                <a:gd name="T24" fmla="*/ 34 w 326"/>
                <a:gd name="T25" fmla="*/ 38 h 395"/>
                <a:gd name="T26" fmla="*/ 25 w 326"/>
                <a:gd name="T27" fmla="*/ 45 h 395"/>
                <a:gd name="T28" fmla="*/ 14 w 326"/>
                <a:gd name="T29" fmla="*/ 56 h 395"/>
                <a:gd name="T30" fmla="*/ 3 w 326"/>
                <a:gd name="T31" fmla="*/ 66 h 395"/>
                <a:gd name="T32" fmla="*/ 3 w 326"/>
                <a:gd name="T33" fmla="*/ 70 h 395"/>
                <a:gd name="T34" fmla="*/ 10 w 326"/>
                <a:gd name="T35" fmla="*/ 72 h 395"/>
                <a:gd name="T36" fmla="*/ 19 w 326"/>
                <a:gd name="T37" fmla="*/ 73 h 395"/>
                <a:gd name="T38" fmla="*/ 23 w 326"/>
                <a:gd name="T39" fmla="*/ 74 h 395"/>
                <a:gd name="T40" fmla="*/ 23 w 326"/>
                <a:gd name="T41" fmla="*/ 75 h 395"/>
                <a:gd name="T42" fmla="*/ 19 w 326"/>
                <a:gd name="T43" fmla="*/ 79 h 395"/>
                <a:gd name="T44" fmla="*/ 12 w 326"/>
                <a:gd name="T45" fmla="*/ 87 h 395"/>
                <a:gd name="T46" fmla="*/ 5 w 326"/>
                <a:gd name="T47" fmla="*/ 95 h 395"/>
                <a:gd name="T48" fmla="*/ 6 w 326"/>
                <a:gd name="T49" fmla="*/ 96 h 395"/>
                <a:gd name="T50" fmla="*/ 13 w 326"/>
                <a:gd name="T51" fmla="*/ 92 h 395"/>
                <a:gd name="T52" fmla="*/ 20 w 326"/>
                <a:gd name="T53" fmla="*/ 87 h 395"/>
                <a:gd name="T54" fmla="*/ 27 w 326"/>
                <a:gd name="T55" fmla="*/ 83 h 395"/>
                <a:gd name="T56" fmla="*/ 34 w 326"/>
                <a:gd name="T57" fmla="*/ 79 h 395"/>
                <a:gd name="T58" fmla="*/ 40 w 326"/>
                <a:gd name="T59" fmla="*/ 76 h 395"/>
                <a:gd name="T60" fmla="*/ 45 w 326"/>
                <a:gd name="T61" fmla="*/ 72 h 395"/>
                <a:gd name="T62" fmla="*/ 50 w 326"/>
                <a:gd name="T63" fmla="*/ 69 h 395"/>
                <a:gd name="T64" fmla="*/ 48 w 326"/>
                <a:gd name="T65" fmla="*/ 68 h 395"/>
                <a:gd name="T66" fmla="*/ 40 w 326"/>
                <a:gd name="T67" fmla="*/ 66 h 395"/>
                <a:gd name="T68" fmla="*/ 31 w 326"/>
                <a:gd name="T69" fmla="*/ 65 h 395"/>
                <a:gd name="T70" fmla="*/ 26 w 326"/>
                <a:gd name="T71" fmla="*/ 64 h 395"/>
                <a:gd name="T72" fmla="*/ 26 w 326"/>
                <a:gd name="T73" fmla="*/ 63 h 395"/>
                <a:gd name="T74" fmla="*/ 37 w 326"/>
                <a:gd name="T75" fmla="*/ 57 h 395"/>
                <a:gd name="T76" fmla="*/ 51 w 326"/>
                <a:gd name="T77" fmla="*/ 46 h 395"/>
                <a:gd name="T78" fmla="*/ 66 w 326"/>
                <a:gd name="T79" fmla="*/ 36 h 395"/>
                <a:gd name="T80" fmla="*/ 68 w 326"/>
                <a:gd name="T81" fmla="*/ 32 h 395"/>
                <a:gd name="T82" fmla="*/ 60 w 326"/>
                <a:gd name="T83" fmla="*/ 32 h 395"/>
                <a:gd name="T84" fmla="*/ 53 w 326"/>
                <a:gd name="T85" fmla="*/ 31 h 395"/>
                <a:gd name="T86" fmla="*/ 48 w 326"/>
                <a:gd name="T87" fmla="*/ 31 h 395"/>
                <a:gd name="T88" fmla="*/ 49 w 326"/>
                <a:gd name="T89" fmla="*/ 30 h 395"/>
                <a:gd name="T90" fmla="*/ 55 w 326"/>
                <a:gd name="T91" fmla="*/ 25 h 395"/>
                <a:gd name="T92" fmla="*/ 65 w 326"/>
                <a:gd name="T93" fmla="*/ 18 h 395"/>
                <a:gd name="T94" fmla="*/ 76 w 326"/>
                <a:gd name="T95" fmla="*/ 9 h 395"/>
                <a:gd name="T96" fmla="*/ 81 w 326"/>
                <a:gd name="T97" fmla="*/ 5 h 395"/>
                <a:gd name="T98" fmla="*/ 78 w 326"/>
                <a:gd name="T99" fmla="*/ 4 h 395"/>
                <a:gd name="T100" fmla="*/ 75 w 326"/>
                <a:gd name="T101" fmla="*/ 2 h 395"/>
                <a:gd name="T102" fmla="*/ 72 w 326"/>
                <a:gd name="T103" fmla="*/ 0 h 395"/>
                <a:gd name="T104" fmla="*/ 67 w 326"/>
                <a:gd name="T105" fmla="*/ 2 h 395"/>
                <a:gd name="T106" fmla="*/ 58 w 326"/>
                <a:gd name="T107" fmla="*/ 7 h 395"/>
                <a:gd name="T108" fmla="*/ 49 w 326"/>
                <a:gd name="T109" fmla="*/ 10 h 395"/>
                <a:gd name="T110" fmla="*/ 40 w 326"/>
                <a:gd name="T111" fmla="*/ 12 h 39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26"/>
                <a:gd name="T169" fmla="*/ 0 h 395"/>
                <a:gd name="T170" fmla="*/ 326 w 326"/>
                <a:gd name="T171" fmla="*/ 395 h 39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26" h="395">
                  <a:moveTo>
                    <a:pt x="140" y="50"/>
                  </a:moveTo>
                  <a:lnTo>
                    <a:pt x="133" y="50"/>
                  </a:lnTo>
                  <a:lnTo>
                    <a:pt x="125" y="50"/>
                  </a:lnTo>
                  <a:lnTo>
                    <a:pt x="118" y="49"/>
                  </a:lnTo>
                  <a:lnTo>
                    <a:pt x="111" y="48"/>
                  </a:lnTo>
                  <a:lnTo>
                    <a:pt x="104" y="48"/>
                  </a:lnTo>
                  <a:lnTo>
                    <a:pt x="97" y="47"/>
                  </a:lnTo>
                  <a:lnTo>
                    <a:pt x="91" y="45"/>
                  </a:lnTo>
                  <a:lnTo>
                    <a:pt x="84" y="44"/>
                  </a:lnTo>
                  <a:lnTo>
                    <a:pt x="74" y="55"/>
                  </a:lnTo>
                  <a:lnTo>
                    <a:pt x="62" y="67"/>
                  </a:lnTo>
                  <a:lnTo>
                    <a:pt x="52" y="78"/>
                  </a:lnTo>
                  <a:lnTo>
                    <a:pt x="40" y="88"/>
                  </a:lnTo>
                  <a:lnTo>
                    <a:pt x="31" y="100"/>
                  </a:lnTo>
                  <a:lnTo>
                    <a:pt x="22" y="109"/>
                  </a:lnTo>
                  <a:lnTo>
                    <a:pt x="14" y="117"/>
                  </a:lnTo>
                  <a:lnTo>
                    <a:pt x="7" y="124"/>
                  </a:lnTo>
                  <a:lnTo>
                    <a:pt x="22" y="126"/>
                  </a:lnTo>
                  <a:lnTo>
                    <a:pt x="42" y="130"/>
                  </a:lnTo>
                  <a:lnTo>
                    <a:pt x="63" y="135"/>
                  </a:lnTo>
                  <a:lnTo>
                    <a:pt x="85" y="138"/>
                  </a:lnTo>
                  <a:lnTo>
                    <a:pt x="105" y="143"/>
                  </a:lnTo>
                  <a:lnTo>
                    <a:pt x="122" y="145"/>
                  </a:lnTo>
                  <a:lnTo>
                    <a:pt x="133" y="147"/>
                  </a:lnTo>
                  <a:lnTo>
                    <a:pt x="137" y="148"/>
                  </a:lnTo>
                  <a:lnTo>
                    <a:pt x="133" y="153"/>
                  </a:lnTo>
                  <a:lnTo>
                    <a:pt x="120" y="165"/>
                  </a:lnTo>
                  <a:lnTo>
                    <a:pt x="101" y="182"/>
                  </a:lnTo>
                  <a:lnTo>
                    <a:pt x="81" y="203"/>
                  </a:lnTo>
                  <a:lnTo>
                    <a:pt x="58" y="224"/>
                  </a:lnTo>
                  <a:lnTo>
                    <a:pt x="35" y="245"/>
                  </a:lnTo>
                  <a:lnTo>
                    <a:pt x="15" y="265"/>
                  </a:lnTo>
                  <a:lnTo>
                    <a:pt x="0" y="279"/>
                  </a:lnTo>
                  <a:lnTo>
                    <a:pt x="13" y="281"/>
                  </a:lnTo>
                  <a:lnTo>
                    <a:pt x="27" y="284"/>
                  </a:lnTo>
                  <a:lnTo>
                    <a:pt x="43" y="288"/>
                  </a:lnTo>
                  <a:lnTo>
                    <a:pt x="58" y="290"/>
                  </a:lnTo>
                  <a:lnTo>
                    <a:pt x="73" y="294"/>
                  </a:lnTo>
                  <a:lnTo>
                    <a:pt x="84" y="296"/>
                  </a:lnTo>
                  <a:lnTo>
                    <a:pt x="92" y="297"/>
                  </a:lnTo>
                  <a:lnTo>
                    <a:pt x="95" y="298"/>
                  </a:lnTo>
                  <a:lnTo>
                    <a:pt x="92" y="300"/>
                  </a:lnTo>
                  <a:lnTo>
                    <a:pt x="87" y="307"/>
                  </a:lnTo>
                  <a:lnTo>
                    <a:pt x="76" y="319"/>
                  </a:lnTo>
                  <a:lnTo>
                    <a:pt x="65" y="333"/>
                  </a:lnTo>
                  <a:lnTo>
                    <a:pt x="51" y="348"/>
                  </a:lnTo>
                  <a:lnTo>
                    <a:pt x="37" y="364"/>
                  </a:lnTo>
                  <a:lnTo>
                    <a:pt x="23" y="380"/>
                  </a:lnTo>
                  <a:lnTo>
                    <a:pt x="9" y="395"/>
                  </a:lnTo>
                  <a:lnTo>
                    <a:pt x="24" y="386"/>
                  </a:lnTo>
                  <a:lnTo>
                    <a:pt x="39" y="377"/>
                  </a:lnTo>
                  <a:lnTo>
                    <a:pt x="54" y="368"/>
                  </a:lnTo>
                  <a:lnTo>
                    <a:pt x="68" y="359"/>
                  </a:lnTo>
                  <a:lnTo>
                    <a:pt x="82" y="350"/>
                  </a:lnTo>
                  <a:lnTo>
                    <a:pt x="97" y="342"/>
                  </a:lnTo>
                  <a:lnTo>
                    <a:pt x="110" y="334"/>
                  </a:lnTo>
                  <a:lnTo>
                    <a:pt x="123" y="326"/>
                  </a:lnTo>
                  <a:lnTo>
                    <a:pt x="136" y="318"/>
                  </a:lnTo>
                  <a:lnTo>
                    <a:pt x="149" y="311"/>
                  </a:lnTo>
                  <a:lnTo>
                    <a:pt x="160" y="304"/>
                  </a:lnTo>
                  <a:lnTo>
                    <a:pt x="171" y="297"/>
                  </a:lnTo>
                  <a:lnTo>
                    <a:pt x="182" y="290"/>
                  </a:lnTo>
                  <a:lnTo>
                    <a:pt x="191" y="284"/>
                  </a:lnTo>
                  <a:lnTo>
                    <a:pt x="201" y="279"/>
                  </a:lnTo>
                  <a:lnTo>
                    <a:pt x="209" y="274"/>
                  </a:lnTo>
                  <a:lnTo>
                    <a:pt x="195" y="272"/>
                  </a:lnTo>
                  <a:lnTo>
                    <a:pt x="178" y="269"/>
                  </a:lnTo>
                  <a:lnTo>
                    <a:pt x="160" y="267"/>
                  </a:lnTo>
                  <a:lnTo>
                    <a:pt x="142" y="265"/>
                  </a:lnTo>
                  <a:lnTo>
                    <a:pt x="126" y="262"/>
                  </a:lnTo>
                  <a:lnTo>
                    <a:pt x="113" y="260"/>
                  </a:lnTo>
                  <a:lnTo>
                    <a:pt x="104" y="259"/>
                  </a:lnTo>
                  <a:lnTo>
                    <a:pt x="100" y="259"/>
                  </a:lnTo>
                  <a:lnTo>
                    <a:pt x="106" y="254"/>
                  </a:lnTo>
                  <a:lnTo>
                    <a:pt x="122" y="244"/>
                  </a:lnTo>
                  <a:lnTo>
                    <a:pt x="145" y="228"/>
                  </a:lnTo>
                  <a:lnTo>
                    <a:pt x="174" y="207"/>
                  </a:lnTo>
                  <a:lnTo>
                    <a:pt x="204" y="186"/>
                  </a:lnTo>
                  <a:lnTo>
                    <a:pt x="234" y="166"/>
                  </a:lnTo>
                  <a:lnTo>
                    <a:pt x="262" y="147"/>
                  </a:lnTo>
                  <a:lnTo>
                    <a:pt x="282" y="132"/>
                  </a:lnTo>
                  <a:lnTo>
                    <a:pt x="272" y="131"/>
                  </a:lnTo>
                  <a:lnTo>
                    <a:pt x="258" y="130"/>
                  </a:lnTo>
                  <a:lnTo>
                    <a:pt x="243" y="129"/>
                  </a:lnTo>
                  <a:lnTo>
                    <a:pt x="228" y="128"/>
                  </a:lnTo>
                  <a:lnTo>
                    <a:pt x="214" y="126"/>
                  </a:lnTo>
                  <a:lnTo>
                    <a:pt x="203" y="125"/>
                  </a:lnTo>
                  <a:lnTo>
                    <a:pt x="195" y="124"/>
                  </a:lnTo>
                  <a:lnTo>
                    <a:pt x="193" y="124"/>
                  </a:lnTo>
                  <a:lnTo>
                    <a:pt x="196" y="122"/>
                  </a:lnTo>
                  <a:lnTo>
                    <a:pt x="205" y="114"/>
                  </a:lnTo>
                  <a:lnTo>
                    <a:pt x="220" y="103"/>
                  </a:lnTo>
                  <a:lnTo>
                    <a:pt x="239" y="88"/>
                  </a:lnTo>
                  <a:lnTo>
                    <a:pt x="259" y="73"/>
                  </a:lnTo>
                  <a:lnTo>
                    <a:pt x="282" y="56"/>
                  </a:lnTo>
                  <a:lnTo>
                    <a:pt x="304" y="39"/>
                  </a:lnTo>
                  <a:lnTo>
                    <a:pt x="326" y="23"/>
                  </a:lnTo>
                  <a:lnTo>
                    <a:pt x="321" y="20"/>
                  </a:lnTo>
                  <a:lnTo>
                    <a:pt x="315" y="18"/>
                  </a:lnTo>
                  <a:lnTo>
                    <a:pt x="309" y="16"/>
                  </a:lnTo>
                  <a:lnTo>
                    <a:pt x="303" y="12"/>
                  </a:lnTo>
                  <a:lnTo>
                    <a:pt x="299" y="10"/>
                  </a:lnTo>
                  <a:lnTo>
                    <a:pt x="293" y="7"/>
                  </a:lnTo>
                  <a:lnTo>
                    <a:pt x="288" y="3"/>
                  </a:lnTo>
                  <a:lnTo>
                    <a:pt x="282" y="0"/>
                  </a:lnTo>
                  <a:lnTo>
                    <a:pt x="266" y="11"/>
                  </a:lnTo>
                  <a:lnTo>
                    <a:pt x="250" y="22"/>
                  </a:lnTo>
                  <a:lnTo>
                    <a:pt x="233" y="30"/>
                  </a:lnTo>
                  <a:lnTo>
                    <a:pt x="216" y="37"/>
                  </a:lnTo>
                  <a:lnTo>
                    <a:pt x="197" y="42"/>
                  </a:lnTo>
                  <a:lnTo>
                    <a:pt x="178" y="47"/>
                  </a:lnTo>
                  <a:lnTo>
                    <a:pt x="159" y="49"/>
                  </a:lnTo>
                  <a:lnTo>
                    <a:pt x="140" y="50"/>
                  </a:lnTo>
                  <a:close/>
                </a:path>
              </a:pathLst>
            </a:custGeom>
            <a:solidFill>
              <a:srgbClr val="BFDDFF"/>
            </a:solidFill>
            <a:ln w="9525">
              <a:noFill/>
              <a:round/>
              <a:headEnd/>
              <a:tailEnd/>
            </a:ln>
          </p:spPr>
          <p:txBody>
            <a:bodyPr/>
            <a:lstStyle/>
            <a:p>
              <a:endParaRPr lang="en-US"/>
            </a:p>
          </p:txBody>
        </p:sp>
        <p:sp>
          <p:nvSpPr>
            <p:cNvPr id="41" name="Freeform 11"/>
            <p:cNvSpPr>
              <a:spLocks/>
            </p:cNvSpPr>
            <p:nvPr/>
          </p:nvSpPr>
          <p:spPr bwMode="auto">
            <a:xfrm>
              <a:off x="4177" y="2875"/>
              <a:ext cx="87" cy="137"/>
            </a:xfrm>
            <a:custGeom>
              <a:avLst/>
              <a:gdLst>
                <a:gd name="T0" fmla="*/ 6 w 174"/>
                <a:gd name="T1" fmla="*/ 30 h 274"/>
                <a:gd name="T2" fmla="*/ 6 w 174"/>
                <a:gd name="T3" fmla="*/ 25 h 274"/>
                <a:gd name="T4" fmla="*/ 7 w 174"/>
                <a:gd name="T5" fmla="*/ 20 h 274"/>
                <a:gd name="T6" fmla="*/ 9 w 174"/>
                <a:gd name="T7" fmla="*/ 17 h 274"/>
                <a:gd name="T8" fmla="*/ 11 w 174"/>
                <a:gd name="T9" fmla="*/ 12 h 274"/>
                <a:gd name="T10" fmla="*/ 13 w 174"/>
                <a:gd name="T11" fmla="*/ 9 h 274"/>
                <a:gd name="T12" fmla="*/ 16 w 174"/>
                <a:gd name="T13" fmla="*/ 5 h 274"/>
                <a:gd name="T14" fmla="*/ 20 w 174"/>
                <a:gd name="T15" fmla="*/ 2 h 274"/>
                <a:gd name="T16" fmla="*/ 22 w 174"/>
                <a:gd name="T17" fmla="*/ 0 h 274"/>
                <a:gd name="T18" fmla="*/ 18 w 174"/>
                <a:gd name="T19" fmla="*/ 2 h 274"/>
                <a:gd name="T20" fmla="*/ 13 w 174"/>
                <a:gd name="T21" fmla="*/ 5 h 274"/>
                <a:gd name="T22" fmla="*/ 10 w 174"/>
                <a:gd name="T23" fmla="*/ 9 h 274"/>
                <a:gd name="T24" fmla="*/ 6 w 174"/>
                <a:gd name="T25" fmla="*/ 13 h 274"/>
                <a:gd name="T26" fmla="*/ 3 w 174"/>
                <a:gd name="T27" fmla="*/ 17 h 274"/>
                <a:gd name="T28" fmla="*/ 1 w 174"/>
                <a:gd name="T29" fmla="*/ 22 h 274"/>
                <a:gd name="T30" fmla="*/ 1 w 174"/>
                <a:gd name="T31" fmla="*/ 27 h 274"/>
                <a:gd name="T32" fmla="*/ 0 w 174"/>
                <a:gd name="T33" fmla="*/ 33 h 274"/>
                <a:gd name="T34" fmla="*/ 1 w 174"/>
                <a:gd name="T35" fmla="*/ 40 h 274"/>
                <a:gd name="T36" fmla="*/ 3 w 174"/>
                <a:gd name="T37" fmla="*/ 46 h 274"/>
                <a:gd name="T38" fmla="*/ 6 w 174"/>
                <a:gd name="T39" fmla="*/ 53 h 274"/>
                <a:gd name="T40" fmla="*/ 11 w 174"/>
                <a:gd name="T41" fmla="*/ 58 h 274"/>
                <a:gd name="T42" fmla="*/ 15 w 174"/>
                <a:gd name="T43" fmla="*/ 62 h 274"/>
                <a:gd name="T44" fmla="*/ 22 w 174"/>
                <a:gd name="T45" fmla="*/ 66 h 274"/>
                <a:gd name="T46" fmla="*/ 28 w 174"/>
                <a:gd name="T47" fmla="*/ 68 h 274"/>
                <a:gd name="T48" fmla="*/ 36 w 174"/>
                <a:gd name="T49" fmla="*/ 69 h 274"/>
                <a:gd name="T50" fmla="*/ 38 w 174"/>
                <a:gd name="T51" fmla="*/ 69 h 274"/>
                <a:gd name="T52" fmla="*/ 41 w 174"/>
                <a:gd name="T53" fmla="*/ 68 h 274"/>
                <a:gd name="T54" fmla="*/ 42 w 174"/>
                <a:gd name="T55" fmla="*/ 68 h 274"/>
                <a:gd name="T56" fmla="*/ 43 w 174"/>
                <a:gd name="T57" fmla="*/ 67 h 274"/>
                <a:gd name="T58" fmla="*/ 44 w 174"/>
                <a:gd name="T59" fmla="*/ 67 h 274"/>
                <a:gd name="T60" fmla="*/ 44 w 174"/>
                <a:gd name="T61" fmla="*/ 66 h 274"/>
                <a:gd name="T62" fmla="*/ 43 w 174"/>
                <a:gd name="T63" fmla="*/ 66 h 274"/>
                <a:gd name="T64" fmla="*/ 42 w 174"/>
                <a:gd name="T65" fmla="*/ 66 h 274"/>
                <a:gd name="T66" fmla="*/ 35 w 174"/>
                <a:gd name="T67" fmla="*/ 65 h 274"/>
                <a:gd name="T68" fmla="*/ 28 w 174"/>
                <a:gd name="T69" fmla="*/ 62 h 274"/>
                <a:gd name="T70" fmla="*/ 22 w 174"/>
                <a:gd name="T71" fmla="*/ 59 h 274"/>
                <a:gd name="T72" fmla="*/ 17 w 174"/>
                <a:gd name="T73" fmla="*/ 55 h 274"/>
                <a:gd name="T74" fmla="*/ 12 w 174"/>
                <a:gd name="T75" fmla="*/ 49 h 274"/>
                <a:gd name="T76" fmla="*/ 10 w 174"/>
                <a:gd name="T77" fmla="*/ 43 h 274"/>
                <a:gd name="T78" fmla="*/ 7 w 174"/>
                <a:gd name="T79" fmla="*/ 37 h 274"/>
                <a:gd name="T80" fmla="*/ 6 w 174"/>
                <a:gd name="T81" fmla="*/ 30 h 27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4"/>
                <a:gd name="T124" fmla="*/ 0 h 274"/>
                <a:gd name="T125" fmla="*/ 174 w 174"/>
                <a:gd name="T126" fmla="*/ 274 h 27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4" h="274">
                  <a:moveTo>
                    <a:pt x="26" y="120"/>
                  </a:moveTo>
                  <a:lnTo>
                    <a:pt x="27" y="101"/>
                  </a:lnTo>
                  <a:lnTo>
                    <a:pt x="30" y="83"/>
                  </a:lnTo>
                  <a:lnTo>
                    <a:pt x="36" y="67"/>
                  </a:lnTo>
                  <a:lnTo>
                    <a:pt x="43" y="50"/>
                  </a:lnTo>
                  <a:lnTo>
                    <a:pt x="53" y="35"/>
                  </a:lnTo>
                  <a:lnTo>
                    <a:pt x="64" y="22"/>
                  </a:lnTo>
                  <a:lnTo>
                    <a:pt x="78" y="10"/>
                  </a:lnTo>
                  <a:lnTo>
                    <a:pt x="91" y="0"/>
                  </a:lnTo>
                  <a:lnTo>
                    <a:pt x="72" y="9"/>
                  </a:lnTo>
                  <a:lnTo>
                    <a:pt x="55" y="20"/>
                  </a:lnTo>
                  <a:lnTo>
                    <a:pt x="40" y="35"/>
                  </a:lnTo>
                  <a:lnTo>
                    <a:pt x="26" y="52"/>
                  </a:lnTo>
                  <a:lnTo>
                    <a:pt x="15" y="70"/>
                  </a:lnTo>
                  <a:lnTo>
                    <a:pt x="7" y="90"/>
                  </a:lnTo>
                  <a:lnTo>
                    <a:pt x="3" y="110"/>
                  </a:lnTo>
                  <a:lnTo>
                    <a:pt x="0" y="132"/>
                  </a:lnTo>
                  <a:lnTo>
                    <a:pt x="3" y="161"/>
                  </a:lnTo>
                  <a:lnTo>
                    <a:pt x="12" y="187"/>
                  </a:lnTo>
                  <a:lnTo>
                    <a:pt x="25" y="212"/>
                  </a:lnTo>
                  <a:lnTo>
                    <a:pt x="42" y="232"/>
                  </a:lnTo>
                  <a:lnTo>
                    <a:pt x="63" y="250"/>
                  </a:lnTo>
                  <a:lnTo>
                    <a:pt x="87" y="262"/>
                  </a:lnTo>
                  <a:lnTo>
                    <a:pt x="113" y="272"/>
                  </a:lnTo>
                  <a:lnTo>
                    <a:pt x="142" y="274"/>
                  </a:lnTo>
                  <a:lnTo>
                    <a:pt x="151" y="274"/>
                  </a:lnTo>
                  <a:lnTo>
                    <a:pt x="161" y="272"/>
                  </a:lnTo>
                  <a:lnTo>
                    <a:pt x="166" y="270"/>
                  </a:lnTo>
                  <a:lnTo>
                    <a:pt x="172" y="267"/>
                  </a:lnTo>
                  <a:lnTo>
                    <a:pt x="174" y="265"/>
                  </a:lnTo>
                  <a:lnTo>
                    <a:pt x="174" y="264"/>
                  </a:lnTo>
                  <a:lnTo>
                    <a:pt x="172" y="261"/>
                  </a:lnTo>
                  <a:lnTo>
                    <a:pt x="168" y="261"/>
                  </a:lnTo>
                  <a:lnTo>
                    <a:pt x="139" y="259"/>
                  </a:lnTo>
                  <a:lnTo>
                    <a:pt x="112" y="250"/>
                  </a:lnTo>
                  <a:lnTo>
                    <a:pt x="88" y="237"/>
                  </a:lnTo>
                  <a:lnTo>
                    <a:pt x="67" y="220"/>
                  </a:lnTo>
                  <a:lnTo>
                    <a:pt x="50" y="199"/>
                  </a:lnTo>
                  <a:lnTo>
                    <a:pt x="37" y="175"/>
                  </a:lnTo>
                  <a:lnTo>
                    <a:pt x="28" y="148"/>
                  </a:lnTo>
                  <a:lnTo>
                    <a:pt x="26" y="120"/>
                  </a:lnTo>
                  <a:close/>
                </a:path>
              </a:pathLst>
            </a:custGeom>
            <a:solidFill>
              <a:srgbClr val="CCCCCC"/>
            </a:solidFill>
            <a:ln w="9525">
              <a:noFill/>
              <a:round/>
              <a:headEnd/>
              <a:tailEnd/>
            </a:ln>
          </p:spPr>
          <p:txBody>
            <a:bodyPr/>
            <a:lstStyle/>
            <a:p>
              <a:endParaRPr lang="en-US"/>
            </a:p>
          </p:txBody>
        </p:sp>
        <p:sp>
          <p:nvSpPr>
            <p:cNvPr id="42" name="Freeform 12"/>
            <p:cNvSpPr>
              <a:spLocks/>
            </p:cNvSpPr>
            <p:nvPr/>
          </p:nvSpPr>
          <p:spPr bwMode="auto">
            <a:xfrm>
              <a:off x="4445" y="2922"/>
              <a:ext cx="65" cy="62"/>
            </a:xfrm>
            <a:custGeom>
              <a:avLst/>
              <a:gdLst>
                <a:gd name="T0" fmla="*/ 3 w 130"/>
                <a:gd name="T1" fmla="*/ 9 h 126"/>
                <a:gd name="T2" fmla="*/ 3 w 130"/>
                <a:gd name="T3" fmla="*/ 7 h 126"/>
                <a:gd name="T4" fmla="*/ 4 w 130"/>
                <a:gd name="T5" fmla="*/ 4 h 126"/>
                <a:gd name="T6" fmla="*/ 5 w 130"/>
                <a:gd name="T7" fmla="*/ 2 h 126"/>
                <a:gd name="T8" fmla="*/ 6 w 130"/>
                <a:gd name="T9" fmla="*/ 0 h 126"/>
                <a:gd name="T10" fmla="*/ 3 w 130"/>
                <a:gd name="T11" fmla="*/ 3 h 126"/>
                <a:gd name="T12" fmla="*/ 1 w 130"/>
                <a:gd name="T13" fmla="*/ 6 h 126"/>
                <a:gd name="T14" fmla="*/ 1 w 130"/>
                <a:gd name="T15" fmla="*/ 9 h 126"/>
                <a:gd name="T16" fmla="*/ 0 w 130"/>
                <a:gd name="T17" fmla="*/ 13 h 126"/>
                <a:gd name="T18" fmla="*/ 1 w 130"/>
                <a:gd name="T19" fmla="*/ 17 h 126"/>
                <a:gd name="T20" fmla="*/ 1 w 130"/>
                <a:gd name="T21" fmla="*/ 20 h 126"/>
                <a:gd name="T22" fmla="*/ 2 w 130"/>
                <a:gd name="T23" fmla="*/ 23 h 126"/>
                <a:gd name="T24" fmla="*/ 5 w 130"/>
                <a:gd name="T25" fmla="*/ 26 h 126"/>
                <a:gd name="T26" fmla="*/ 7 w 130"/>
                <a:gd name="T27" fmla="*/ 28 h 126"/>
                <a:gd name="T28" fmla="*/ 10 w 130"/>
                <a:gd name="T29" fmla="*/ 29 h 126"/>
                <a:gd name="T30" fmla="*/ 14 w 130"/>
                <a:gd name="T31" fmla="*/ 30 h 126"/>
                <a:gd name="T32" fmla="*/ 17 w 130"/>
                <a:gd name="T33" fmla="*/ 31 h 126"/>
                <a:gd name="T34" fmla="*/ 19 w 130"/>
                <a:gd name="T35" fmla="*/ 30 h 126"/>
                <a:gd name="T36" fmla="*/ 22 w 130"/>
                <a:gd name="T37" fmla="*/ 30 h 126"/>
                <a:gd name="T38" fmla="*/ 24 w 130"/>
                <a:gd name="T39" fmla="*/ 30 h 126"/>
                <a:gd name="T40" fmla="*/ 26 w 130"/>
                <a:gd name="T41" fmla="*/ 28 h 126"/>
                <a:gd name="T42" fmla="*/ 28 w 130"/>
                <a:gd name="T43" fmla="*/ 27 h 126"/>
                <a:gd name="T44" fmla="*/ 29 w 130"/>
                <a:gd name="T45" fmla="*/ 26 h 126"/>
                <a:gd name="T46" fmla="*/ 31 w 130"/>
                <a:gd name="T47" fmla="*/ 24 h 126"/>
                <a:gd name="T48" fmla="*/ 33 w 130"/>
                <a:gd name="T49" fmla="*/ 23 h 126"/>
                <a:gd name="T50" fmla="*/ 31 w 130"/>
                <a:gd name="T51" fmla="*/ 24 h 126"/>
                <a:gd name="T52" fmla="*/ 30 w 130"/>
                <a:gd name="T53" fmla="*/ 24 h 126"/>
                <a:gd name="T54" fmla="*/ 28 w 130"/>
                <a:gd name="T55" fmla="*/ 25 h 126"/>
                <a:gd name="T56" fmla="*/ 27 w 130"/>
                <a:gd name="T57" fmla="*/ 26 h 126"/>
                <a:gd name="T58" fmla="*/ 25 w 130"/>
                <a:gd name="T59" fmla="*/ 26 h 126"/>
                <a:gd name="T60" fmla="*/ 24 w 130"/>
                <a:gd name="T61" fmla="*/ 26 h 126"/>
                <a:gd name="T62" fmla="*/ 23 w 130"/>
                <a:gd name="T63" fmla="*/ 27 h 126"/>
                <a:gd name="T64" fmla="*/ 21 w 130"/>
                <a:gd name="T65" fmla="*/ 27 h 126"/>
                <a:gd name="T66" fmla="*/ 17 w 130"/>
                <a:gd name="T67" fmla="*/ 26 h 126"/>
                <a:gd name="T68" fmla="*/ 14 w 130"/>
                <a:gd name="T69" fmla="*/ 25 h 126"/>
                <a:gd name="T70" fmla="*/ 11 w 130"/>
                <a:gd name="T71" fmla="*/ 24 h 126"/>
                <a:gd name="T72" fmla="*/ 8 w 130"/>
                <a:gd name="T73" fmla="*/ 22 h 126"/>
                <a:gd name="T74" fmla="*/ 6 w 130"/>
                <a:gd name="T75" fmla="*/ 19 h 126"/>
                <a:gd name="T76" fmla="*/ 4 w 130"/>
                <a:gd name="T77" fmla="*/ 16 h 126"/>
                <a:gd name="T78" fmla="*/ 3 w 130"/>
                <a:gd name="T79" fmla="*/ 13 h 126"/>
                <a:gd name="T80" fmla="*/ 3 w 130"/>
                <a:gd name="T81" fmla="*/ 9 h 1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0"/>
                <a:gd name="T124" fmla="*/ 0 h 126"/>
                <a:gd name="T125" fmla="*/ 130 w 130"/>
                <a:gd name="T126" fmla="*/ 126 h 1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0" h="126">
                  <a:moveTo>
                    <a:pt x="13" y="38"/>
                  </a:moveTo>
                  <a:lnTo>
                    <a:pt x="15" y="28"/>
                  </a:lnTo>
                  <a:lnTo>
                    <a:pt x="17" y="18"/>
                  </a:lnTo>
                  <a:lnTo>
                    <a:pt x="20" y="9"/>
                  </a:lnTo>
                  <a:lnTo>
                    <a:pt x="25" y="0"/>
                  </a:lnTo>
                  <a:lnTo>
                    <a:pt x="15" y="12"/>
                  </a:lnTo>
                  <a:lnTo>
                    <a:pt x="7" y="24"/>
                  </a:lnTo>
                  <a:lnTo>
                    <a:pt x="1" y="39"/>
                  </a:lnTo>
                  <a:lnTo>
                    <a:pt x="0" y="55"/>
                  </a:lnTo>
                  <a:lnTo>
                    <a:pt x="1" y="69"/>
                  </a:lnTo>
                  <a:lnTo>
                    <a:pt x="5" y="82"/>
                  </a:lnTo>
                  <a:lnTo>
                    <a:pt x="11" y="94"/>
                  </a:lnTo>
                  <a:lnTo>
                    <a:pt x="20" y="105"/>
                  </a:lnTo>
                  <a:lnTo>
                    <a:pt x="31" y="113"/>
                  </a:lnTo>
                  <a:lnTo>
                    <a:pt x="42" y="120"/>
                  </a:lnTo>
                  <a:lnTo>
                    <a:pt x="56" y="124"/>
                  </a:lnTo>
                  <a:lnTo>
                    <a:pt x="70" y="126"/>
                  </a:lnTo>
                  <a:lnTo>
                    <a:pt x="79" y="124"/>
                  </a:lnTo>
                  <a:lnTo>
                    <a:pt x="88" y="123"/>
                  </a:lnTo>
                  <a:lnTo>
                    <a:pt x="96" y="121"/>
                  </a:lnTo>
                  <a:lnTo>
                    <a:pt x="105" y="116"/>
                  </a:lnTo>
                  <a:lnTo>
                    <a:pt x="113" y="112"/>
                  </a:lnTo>
                  <a:lnTo>
                    <a:pt x="118" y="107"/>
                  </a:lnTo>
                  <a:lnTo>
                    <a:pt x="125" y="100"/>
                  </a:lnTo>
                  <a:lnTo>
                    <a:pt x="130" y="93"/>
                  </a:lnTo>
                  <a:lnTo>
                    <a:pt x="125" y="97"/>
                  </a:lnTo>
                  <a:lnTo>
                    <a:pt x="120" y="100"/>
                  </a:lnTo>
                  <a:lnTo>
                    <a:pt x="115" y="103"/>
                  </a:lnTo>
                  <a:lnTo>
                    <a:pt x="109" y="105"/>
                  </a:lnTo>
                  <a:lnTo>
                    <a:pt x="103" y="107"/>
                  </a:lnTo>
                  <a:lnTo>
                    <a:pt x="98" y="108"/>
                  </a:lnTo>
                  <a:lnTo>
                    <a:pt x="92" y="109"/>
                  </a:lnTo>
                  <a:lnTo>
                    <a:pt x="85" y="109"/>
                  </a:lnTo>
                  <a:lnTo>
                    <a:pt x="71" y="108"/>
                  </a:lnTo>
                  <a:lnTo>
                    <a:pt x="57" y="104"/>
                  </a:lnTo>
                  <a:lnTo>
                    <a:pt x="45" y="97"/>
                  </a:lnTo>
                  <a:lnTo>
                    <a:pt x="34" y="89"/>
                  </a:lnTo>
                  <a:lnTo>
                    <a:pt x="26" y="78"/>
                  </a:lnTo>
                  <a:lnTo>
                    <a:pt x="19" y="66"/>
                  </a:lnTo>
                  <a:lnTo>
                    <a:pt x="15" y="52"/>
                  </a:lnTo>
                  <a:lnTo>
                    <a:pt x="13" y="38"/>
                  </a:lnTo>
                  <a:close/>
                </a:path>
              </a:pathLst>
            </a:custGeom>
            <a:solidFill>
              <a:srgbClr val="CCCCCC"/>
            </a:solidFill>
            <a:ln w="9525">
              <a:noFill/>
              <a:round/>
              <a:headEnd/>
              <a:tailEnd/>
            </a:ln>
          </p:spPr>
          <p:txBody>
            <a:bodyPr/>
            <a:lstStyle/>
            <a:p>
              <a:endParaRPr lang="en-US"/>
            </a:p>
          </p:txBody>
        </p:sp>
        <p:sp>
          <p:nvSpPr>
            <p:cNvPr id="43" name="Freeform 13"/>
            <p:cNvSpPr>
              <a:spLocks/>
            </p:cNvSpPr>
            <p:nvPr/>
          </p:nvSpPr>
          <p:spPr bwMode="auto">
            <a:xfrm>
              <a:off x="4317" y="2920"/>
              <a:ext cx="67" cy="88"/>
            </a:xfrm>
            <a:custGeom>
              <a:avLst/>
              <a:gdLst>
                <a:gd name="T0" fmla="*/ 5 w 133"/>
                <a:gd name="T1" fmla="*/ 13 h 176"/>
                <a:gd name="T2" fmla="*/ 5 w 133"/>
                <a:gd name="T3" fmla="*/ 10 h 176"/>
                <a:gd name="T4" fmla="*/ 6 w 133"/>
                <a:gd name="T5" fmla="*/ 6 h 176"/>
                <a:gd name="T6" fmla="*/ 7 w 133"/>
                <a:gd name="T7" fmla="*/ 3 h 176"/>
                <a:gd name="T8" fmla="*/ 9 w 133"/>
                <a:gd name="T9" fmla="*/ 0 h 176"/>
                <a:gd name="T10" fmla="*/ 7 w 133"/>
                <a:gd name="T11" fmla="*/ 1 h 176"/>
                <a:gd name="T12" fmla="*/ 5 w 133"/>
                <a:gd name="T13" fmla="*/ 3 h 176"/>
                <a:gd name="T14" fmla="*/ 4 w 133"/>
                <a:gd name="T15" fmla="*/ 6 h 176"/>
                <a:gd name="T16" fmla="*/ 3 w 133"/>
                <a:gd name="T17" fmla="*/ 9 h 176"/>
                <a:gd name="T18" fmla="*/ 2 w 133"/>
                <a:gd name="T19" fmla="*/ 11 h 176"/>
                <a:gd name="T20" fmla="*/ 1 w 133"/>
                <a:gd name="T21" fmla="*/ 13 h 176"/>
                <a:gd name="T22" fmla="*/ 1 w 133"/>
                <a:gd name="T23" fmla="*/ 17 h 176"/>
                <a:gd name="T24" fmla="*/ 0 w 133"/>
                <a:gd name="T25" fmla="*/ 20 h 176"/>
                <a:gd name="T26" fmla="*/ 1 w 133"/>
                <a:gd name="T27" fmla="*/ 24 h 176"/>
                <a:gd name="T28" fmla="*/ 2 w 133"/>
                <a:gd name="T29" fmla="*/ 28 h 176"/>
                <a:gd name="T30" fmla="*/ 5 w 133"/>
                <a:gd name="T31" fmla="*/ 33 h 176"/>
                <a:gd name="T32" fmla="*/ 8 w 133"/>
                <a:gd name="T33" fmla="*/ 37 h 176"/>
                <a:gd name="T34" fmla="*/ 11 w 133"/>
                <a:gd name="T35" fmla="*/ 40 h 176"/>
                <a:gd name="T36" fmla="*/ 16 w 133"/>
                <a:gd name="T37" fmla="*/ 42 h 176"/>
                <a:gd name="T38" fmla="*/ 20 w 133"/>
                <a:gd name="T39" fmla="*/ 44 h 176"/>
                <a:gd name="T40" fmla="*/ 25 w 133"/>
                <a:gd name="T41" fmla="*/ 44 h 176"/>
                <a:gd name="T42" fmla="*/ 28 w 133"/>
                <a:gd name="T43" fmla="*/ 44 h 176"/>
                <a:gd name="T44" fmla="*/ 31 w 133"/>
                <a:gd name="T45" fmla="*/ 43 h 176"/>
                <a:gd name="T46" fmla="*/ 32 w 133"/>
                <a:gd name="T47" fmla="*/ 43 h 176"/>
                <a:gd name="T48" fmla="*/ 33 w 133"/>
                <a:gd name="T49" fmla="*/ 41 h 176"/>
                <a:gd name="T50" fmla="*/ 34 w 133"/>
                <a:gd name="T51" fmla="*/ 40 h 176"/>
                <a:gd name="T52" fmla="*/ 33 w 133"/>
                <a:gd name="T53" fmla="*/ 39 h 176"/>
                <a:gd name="T54" fmla="*/ 32 w 133"/>
                <a:gd name="T55" fmla="*/ 39 h 176"/>
                <a:gd name="T56" fmla="*/ 30 w 133"/>
                <a:gd name="T57" fmla="*/ 39 h 176"/>
                <a:gd name="T58" fmla="*/ 25 w 133"/>
                <a:gd name="T59" fmla="*/ 38 h 176"/>
                <a:gd name="T60" fmla="*/ 20 w 133"/>
                <a:gd name="T61" fmla="*/ 37 h 176"/>
                <a:gd name="T62" fmla="*/ 16 w 133"/>
                <a:gd name="T63" fmla="*/ 34 h 176"/>
                <a:gd name="T64" fmla="*/ 13 w 133"/>
                <a:gd name="T65" fmla="*/ 31 h 176"/>
                <a:gd name="T66" fmla="*/ 9 w 133"/>
                <a:gd name="T67" fmla="*/ 27 h 176"/>
                <a:gd name="T68" fmla="*/ 7 w 133"/>
                <a:gd name="T69" fmla="*/ 23 h 176"/>
                <a:gd name="T70" fmla="*/ 6 w 133"/>
                <a:gd name="T71" fmla="*/ 19 h 176"/>
                <a:gd name="T72" fmla="*/ 5 w 133"/>
                <a:gd name="T73" fmla="*/ 13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3"/>
                <a:gd name="T112" fmla="*/ 0 h 176"/>
                <a:gd name="T113" fmla="*/ 133 w 133"/>
                <a:gd name="T114" fmla="*/ 176 h 1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3" h="176">
                  <a:moveTo>
                    <a:pt x="19" y="54"/>
                  </a:moveTo>
                  <a:lnTo>
                    <a:pt x="20" y="39"/>
                  </a:lnTo>
                  <a:lnTo>
                    <a:pt x="24" y="25"/>
                  </a:lnTo>
                  <a:lnTo>
                    <a:pt x="28" y="12"/>
                  </a:lnTo>
                  <a:lnTo>
                    <a:pt x="35" y="0"/>
                  </a:lnTo>
                  <a:lnTo>
                    <a:pt x="27" y="6"/>
                  </a:lnTo>
                  <a:lnTo>
                    <a:pt x="20" y="15"/>
                  </a:lnTo>
                  <a:lnTo>
                    <a:pt x="15" y="24"/>
                  </a:lnTo>
                  <a:lnTo>
                    <a:pt x="9" y="33"/>
                  </a:lnTo>
                  <a:lnTo>
                    <a:pt x="5" y="43"/>
                  </a:lnTo>
                  <a:lnTo>
                    <a:pt x="2" y="54"/>
                  </a:lnTo>
                  <a:lnTo>
                    <a:pt x="1" y="65"/>
                  </a:lnTo>
                  <a:lnTo>
                    <a:pt x="0" y="77"/>
                  </a:lnTo>
                  <a:lnTo>
                    <a:pt x="2" y="96"/>
                  </a:lnTo>
                  <a:lnTo>
                    <a:pt x="8" y="115"/>
                  </a:lnTo>
                  <a:lnTo>
                    <a:pt x="17" y="132"/>
                  </a:lnTo>
                  <a:lnTo>
                    <a:pt x="29" y="147"/>
                  </a:lnTo>
                  <a:lnTo>
                    <a:pt x="43" y="159"/>
                  </a:lnTo>
                  <a:lnTo>
                    <a:pt x="61" y="168"/>
                  </a:lnTo>
                  <a:lnTo>
                    <a:pt x="79" y="174"/>
                  </a:lnTo>
                  <a:lnTo>
                    <a:pt x="100" y="176"/>
                  </a:lnTo>
                  <a:lnTo>
                    <a:pt x="111" y="175"/>
                  </a:lnTo>
                  <a:lnTo>
                    <a:pt x="121" y="172"/>
                  </a:lnTo>
                  <a:lnTo>
                    <a:pt x="127" y="169"/>
                  </a:lnTo>
                  <a:lnTo>
                    <a:pt x="132" y="164"/>
                  </a:lnTo>
                  <a:lnTo>
                    <a:pt x="133" y="160"/>
                  </a:lnTo>
                  <a:lnTo>
                    <a:pt x="131" y="156"/>
                  </a:lnTo>
                  <a:lnTo>
                    <a:pt x="127" y="154"/>
                  </a:lnTo>
                  <a:lnTo>
                    <a:pt x="119" y="153"/>
                  </a:lnTo>
                  <a:lnTo>
                    <a:pt x="99" y="150"/>
                  </a:lnTo>
                  <a:lnTo>
                    <a:pt x="80" y="145"/>
                  </a:lnTo>
                  <a:lnTo>
                    <a:pt x="63" y="136"/>
                  </a:lnTo>
                  <a:lnTo>
                    <a:pt x="49" y="124"/>
                  </a:lnTo>
                  <a:lnTo>
                    <a:pt x="36" y="109"/>
                  </a:lnTo>
                  <a:lnTo>
                    <a:pt x="27" y="93"/>
                  </a:lnTo>
                  <a:lnTo>
                    <a:pt x="21" y="73"/>
                  </a:lnTo>
                  <a:lnTo>
                    <a:pt x="19" y="54"/>
                  </a:lnTo>
                  <a:close/>
                </a:path>
              </a:pathLst>
            </a:custGeom>
            <a:solidFill>
              <a:srgbClr val="CCCCCC"/>
            </a:solidFill>
            <a:ln w="9525">
              <a:noFill/>
              <a:round/>
              <a:headEnd/>
              <a:tailEnd/>
            </a:ln>
          </p:spPr>
          <p:txBody>
            <a:bodyPr/>
            <a:lstStyle/>
            <a:p>
              <a:endParaRPr lang="en-US"/>
            </a:p>
          </p:txBody>
        </p:sp>
        <p:sp>
          <p:nvSpPr>
            <p:cNvPr id="44" name="Freeform 14"/>
            <p:cNvSpPr>
              <a:spLocks/>
            </p:cNvSpPr>
            <p:nvPr/>
          </p:nvSpPr>
          <p:spPr bwMode="auto">
            <a:xfrm>
              <a:off x="4237" y="3091"/>
              <a:ext cx="66" cy="48"/>
            </a:xfrm>
            <a:custGeom>
              <a:avLst/>
              <a:gdLst>
                <a:gd name="T0" fmla="*/ 33 w 132"/>
                <a:gd name="T1" fmla="*/ 0 h 97"/>
                <a:gd name="T2" fmla="*/ 0 w 132"/>
                <a:gd name="T3" fmla="*/ 24 h 97"/>
                <a:gd name="T4" fmla="*/ 25 w 132"/>
                <a:gd name="T5" fmla="*/ 0 h 97"/>
                <a:gd name="T6" fmla="*/ 33 w 132"/>
                <a:gd name="T7" fmla="*/ 0 h 97"/>
                <a:gd name="T8" fmla="*/ 0 60000 65536"/>
                <a:gd name="T9" fmla="*/ 0 60000 65536"/>
                <a:gd name="T10" fmla="*/ 0 60000 65536"/>
                <a:gd name="T11" fmla="*/ 0 60000 65536"/>
                <a:gd name="T12" fmla="*/ 0 w 132"/>
                <a:gd name="T13" fmla="*/ 0 h 97"/>
                <a:gd name="T14" fmla="*/ 132 w 132"/>
                <a:gd name="T15" fmla="*/ 97 h 97"/>
              </a:gdLst>
              <a:ahLst/>
              <a:cxnLst>
                <a:cxn ang="T8">
                  <a:pos x="T0" y="T1"/>
                </a:cxn>
                <a:cxn ang="T9">
                  <a:pos x="T2" y="T3"/>
                </a:cxn>
                <a:cxn ang="T10">
                  <a:pos x="T4" y="T5"/>
                </a:cxn>
                <a:cxn ang="T11">
                  <a:pos x="T6" y="T7"/>
                </a:cxn>
              </a:cxnLst>
              <a:rect l="T12" t="T13" r="T14" b="T15"/>
              <a:pathLst>
                <a:path w="132" h="97">
                  <a:moveTo>
                    <a:pt x="132" y="3"/>
                  </a:moveTo>
                  <a:lnTo>
                    <a:pt x="0" y="97"/>
                  </a:lnTo>
                  <a:lnTo>
                    <a:pt x="101" y="0"/>
                  </a:lnTo>
                  <a:lnTo>
                    <a:pt x="132" y="3"/>
                  </a:lnTo>
                  <a:close/>
                </a:path>
              </a:pathLst>
            </a:custGeom>
            <a:solidFill>
              <a:srgbClr val="FFFFFF"/>
            </a:solidFill>
            <a:ln w="9525">
              <a:no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fontScale="90000"/>
          </a:bodyPr>
          <a:lstStyle/>
          <a:p>
            <a:pPr>
              <a:defRPr/>
            </a:pPr>
            <a:r>
              <a:rPr lang="en-US" dirty="0"/>
              <a:t>Noise : Signal-to-Noise Ratio</a:t>
            </a:r>
          </a:p>
        </p:txBody>
      </p:sp>
      <p:sp>
        <p:nvSpPr>
          <p:cNvPr id="143363" name="Rectangle 3"/>
          <p:cNvSpPr>
            <a:spLocks noGrp="1" noChangeArrowheads="1"/>
          </p:cNvSpPr>
          <p:nvPr>
            <p:ph type="body" idx="1"/>
          </p:nvPr>
        </p:nvSpPr>
        <p:spPr/>
        <p:txBody>
          <a:bodyPr>
            <a:normAutofit/>
          </a:bodyPr>
          <a:lstStyle/>
          <a:p>
            <a:r>
              <a:rPr lang="en-US" dirty="0"/>
              <a:t>SNR is the ratio of what is wanted (signal) to what is not wanted (noise).</a:t>
            </a:r>
          </a:p>
          <a:p>
            <a:pPr lvl="1"/>
            <a:r>
              <a:rPr lang="en-US" dirty="0"/>
              <a:t> A measurement of signal reception's quality</a:t>
            </a:r>
          </a:p>
          <a:p>
            <a:pPr lvl="2"/>
            <a:r>
              <a:rPr lang="en-US" dirty="0"/>
              <a:t>often described in decibel units, </a:t>
            </a:r>
            <a:r>
              <a:rPr lang="en-US" dirty="0" err="1"/>
              <a:t>SNR</a:t>
            </a:r>
            <a:r>
              <a:rPr lang="en-US" baseline="-25000" dirty="0" err="1"/>
              <a:t>dB</a:t>
            </a:r>
            <a:endParaRPr lang="en-US" dirty="0"/>
          </a:p>
          <a:p>
            <a:endParaRPr lang="en-US" dirty="0"/>
          </a:p>
          <a:p>
            <a:endParaRPr lang="en-US" dirty="0"/>
          </a:p>
          <a:p>
            <a:r>
              <a:rPr lang="en-US" dirty="0"/>
              <a:t>high SNR means the signal is less corrupted by noise.</a:t>
            </a:r>
          </a:p>
          <a:p>
            <a:r>
              <a:rPr lang="en-US" dirty="0"/>
              <a:t>Low SNR means the signal is more corrupted by noise</a:t>
            </a:r>
          </a:p>
        </p:txBody>
      </p:sp>
      <p:pic>
        <p:nvPicPr>
          <p:cNvPr id="1026" name="Picture 2"/>
          <p:cNvPicPr>
            <a:picLocks noChangeAspect="1" noChangeArrowheads="1"/>
          </p:cNvPicPr>
          <p:nvPr/>
        </p:nvPicPr>
        <p:blipFill>
          <a:blip r:embed="rId2"/>
          <a:srcRect/>
          <a:stretch>
            <a:fillRect/>
          </a:stretch>
        </p:blipFill>
        <p:spPr bwMode="auto">
          <a:xfrm>
            <a:off x="2209800" y="2895600"/>
            <a:ext cx="3876261" cy="914400"/>
          </a:xfrm>
          <a:prstGeom prst="rect">
            <a:avLst/>
          </a:prstGeom>
          <a:noFill/>
          <a:ln w="9525">
            <a:noFill/>
            <a:miter lim="800000"/>
            <a:headEnd/>
            <a:tailEnd/>
          </a:ln>
          <a:effectLst/>
        </p:spPr>
      </p:pic>
      <p:sp>
        <p:nvSpPr>
          <p:cNvPr id="8" name="Rectangle 7"/>
          <p:cNvSpPr/>
          <p:nvPr/>
        </p:nvSpPr>
        <p:spPr>
          <a:xfrm>
            <a:off x="3276600" y="3810000"/>
            <a:ext cx="2286000" cy="369332"/>
          </a:xfrm>
          <a:prstGeom prst="rect">
            <a:avLst/>
          </a:prstGeom>
        </p:spPr>
        <p:txBody>
          <a:bodyPr wrap="square">
            <a:spAutoFit/>
          </a:bodyPr>
          <a:lstStyle/>
          <a:p>
            <a:r>
              <a:rPr lang="en-US" b="1" dirty="0" err="1"/>
              <a:t>SNR</a:t>
            </a:r>
            <a:r>
              <a:rPr lang="en-US" b="1" baseline="-25000" dirty="0" err="1"/>
              <a:t>dB</a:t>
            </a:r>
            <a:r>
              <a:rPr lang="en-US" b="1" dirty="0"/>
              <a:t> = 10 log</a:t>
            </a:r>
            <a:r>
              <a:rPr lang="en-US" b="1" baseline="-25000" dirty="0"/>
              <a:t>10</a:t>
            </a:r>
            <a:r>
              <a:rPr lang="en-US" b="1" dirty="0"/>
              <a:t> SNR</a:t>
            </a:r>
            <a:endParaRPr lang="en-US" dirty="0"/>
          </a:p>
        </p:txBody>
      </p:sp>
    </p:spTree>
    <p:extLst>
      <p:ext uri="{BB962C8B-B14F-4D97-AF65-F5344CB8AC3E}">
        <p14:creationId xmlns:p14="http://schemas.microsoft.com/office/powerpoint/2010/main" val="419563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Noise : Signal-to-Noise Ratio</a:t>
            </a:r>
          </a:p>
        </p:txBody>
      </p:sp>
      <p:sp>
        <p:nvSpPr>
          <p:cNvPr id="3" name="Content Placeholder 2"/>
          <p:cNvSpPr>
            <a:spLocks noGrp="1"/>
          </p:cNvSpPr>
          <p:nvPr>
            <p:ph idx="1"/>
          </p:nvPr>
        </p:nvSpPr>
        <p:spPr>
          <a:xfrm>
            <a:off x="198303" y="4419600"/>
            <a:ext cx="8780444" cy="1449494"/>
          </a:xfrm>
        </p:spPr>
        <p:txBody>
          <a:bodyPr/>
          <a:lstStyle/>
          <a:p>
            <a:r>
              <a:rPr lang="en-US" dirty="0"/>
              <a:t>The power of a signal is 10 </a:t>
            </a:r>
            <a:r>
              <a:rPr lang="en-US" dirty="0" err="1"/>
              <a:t>mW</a:t>
            </a:r>
            <a:r>
              <a:rPr lang="en-US" dirty="0"/>
              <a:t> and the power of the noise is 1 </a:t>
            </a:r>
            <a:r>
              <a:rPr lang="en-US" dirty="0" err="1"/>
              <a:t>μW</a:t>
            </a:r>
            <a:r>
              <a:rPr lang="en-US" dirty="0"/>
              <a:t>; what are the values of SNR and </a:t>
            </a:r>
            <a:r>
              <a:rPr lang="en-US" dirty="0" err="1"/>
              <a:t>SNR</a:t>
            </a:r>
            <a:r>
              <a:rPr lang="en-US" baseline="-25000" dirty="0" err="1"/>
              <a:t>dB</a:t>
            </a:r>
            <a:r>
              <a:rPr lang="en-US" dirty="0"/>
              <a:t> ?</a:t>
            </a:r>
          </a:p>
          <a:p>
            <a:endParaRPr lang="en-US" dirty="0"/>
          </a:p>
        </p:txBody>
      </p:sp>
      <p:graphicFrame>
        <p:nvGraphicFramePr>
          <p:cNvPr id="3074" name="Object 4"/>
          <p:cNvGraphicFramePr>
            <a:graphicFrameLocks noChangeAspect="1"/>
          </p:cNvGraphicFramePr>
          <p:nvPr/>
        </p:nvGraphicFramePr>
        <p:xfrm>
          <a:off x="914400" y="5454650"/>
          <a:ext cx="3344863" cy="793750"/>
        </p:xfrm>
        <a:graphic>
          <a:graphicData uri="http://schemas.openxmlformats.org/presentationml/2006/ole">
            <mc:AlternateContent xmlns:mc="http://schemas.openxmlformats.org/markup-compatibility/2006">
              <mc:Choice xmlns:v="urn:schemas-microsoft-com:vml" Requires="v">
                <p:oleObj name="Equation" r:id="rId2" imgW="1765080" imgH="419040" progId="Equation.3">
                  <p:embed/>
                </p:oleObj>
              </mc:Choice>
              <mc:Fallback>
                <p:oleObj name="Equation" r:id="rId2" imgW="1765080" imgH="419040" progId="Equation.3">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454650"/>
                        <a:ext cx="3344863" cy="793750"/>
                      </a:xfrm>
                      <a:prstGeom prst="rect">
                        <a:avLst/>
                      </a:prstGeom>
                      <a:noFill/>
                      <a:ln w="38100">
                        <a:solidFill>
                          <a:schemeClr val="folHlink"/>
                        </a:solidFill>
                        <a:miter lim="800000"/>
                        <a:headEnd/>
                        <a:tailEnd/>
                      </a:ln>
                      <a:effectLst>
                        <a:outerShdw dist="107763" dir="2700000" algn="ctr" rotWithShape="0">
                          <a:schemeClr val="bg1">
                            <a:alpha val="50000"/>
                          </a:schemeClr>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075" name="Object 4"/>
          <p:cNvGraphicFramePr>
            <a:graphicFrameLocks noChangeAspect="1"/>
          </p:cNvGraphicFramePr>
          <p:nvPr/>
        </p:nvGraphicFramePr>
        <p:xfrm>
          <a:off x="4648200" y="5607050"/>
          <a:ext cx="3765550" cy="398463"/>
        </p:xfrm>
        <a:graphic>
          <a:graphicData uri="http://schemas.openxmlformats.org/presentationml/2006/ole">
            <mc:AlternateContent xmlns:mc="http://schemas.openxmlformats.org/markup-compatibility/2006">
              <mc:Choice xmlns:v="urn:schemas-microsoft-com:vml" Requires="v">
                <p:oleObj name="Equation" r:id="rId4" imgW="2882880" imgH="304560" progId="Equation.3">
                  <p:embed/>
                </p:oleObj>
              </mc:Choice>
              <mc:Fallback>
                <p:oleObj name="Equation" r:id="rId4" imgW="2882880" imgH="30456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5607050"/>
                        <a:ext cx="3765550" cy="398463"/>
                      </a:xfrm>
                      <a:prstGeom prst="rect">
                        <a:avLst/>
                      </a:prstGeom>
                      <a:noFill/>
                      <a:ln w="38100">
                        <a:solidFill>
                          <a:schemeClr val="folHlink"/>
                        </a:solidFill>
                        <a:miter lim="800000"/>
                        <a:headEnd/>
                        <a:tailEnd/>
                      </a:ln>
                      <a:effectLst>
                        <a:outerShdw dist="107763" dir="2700000" algn="ctr" rotWithShape="0">
                          <a:schemeClr val="bg1">
                            <a:alpha val="50000"/>
                          </a:schemeClr>
                        </a:outerShdw>
                      </a:effectLst>
                      <a:extLst>
                        <a:ext uri="{909E8E84-426E-40DD-AFC4-6F175D3DCCD1}">
                          <a14:hiddenFill xmlns:a14="http://schemas.microsoft.com/office/drawing/2010/main">
                            <a:solidFill>
                              <a:schemeClr val="tx2"/>
                            </a:solidFill>
                          </a14:hiddenFill>
                        </a:ext>
                      </a:extLst>
                    </p:spPr>
                  </p:pic>
                </p:oleObj>
              </mc:Fallback>
            </mc:AlternateContent>
          </a:graphicData>
        </a:graphic>
      </p:graphicFrame>
      <p:pic>
        <p:nvPicPr>
          <p:cNvPr id="6" name="Picture 2"/>
          <p:cNvPicPr>
            <a:picLocks noChangeAspect="1" noChangeArrowheads="1"/>
          </p:cNvPicPr>
          <p:nvPr/>
        </p:nvPicPr>
        <p:blipFill>
          <a:blip r:embed="rId6"/>
          <a:srcRect/>
          <a:stretch>
            <a:fillRect/>
          </a:stretch>
        </p:blipFill>
        <p:spPr bwMode="auto">
          <a:xfrm>
            <a:off x="1447801" y="1524000"/>
            <a:ext cx="4953000" cy="266564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Noise : Signal-to-Noise Ratio</a:t>
            </a:r>
          </a:p>
        </p:txBody>
      </p:sp>
      <p:sp>
        <p:nvSpPr>
          <p:cNvPr id="3" name="Content Placeholder 2"/>
          <p:cNvSpPr>
            <a:spLocks noGrp="1"/>
          </p:cNvSpPr>
          <p:nvPr>
            <p:ph idx="1"/>
          </p:nvPr>
        </p:nvSpPr>
        <p:spPr/>
        <p:txBody>
          <a:bodyPr/>
          <a:lstStyle/>
          <a:p>
            <a:r>
              <a:rPr lang="en-US" dirty="0"/>
              <a:t>The values of SNR and </a:t>
            </a:r>
            <a:r>
              <a:rPr lang="en-US" dirty="0" err="1"/>
              <a:t>SNR</a:t>
            </a:r>
            <a:r>
              <a:rPr lang="en-US" baseline="-25000" dirty="0" err="1"/>
              <a:t>dB</a:t>
            </a:r>
            <a:r>
              <a:rPr lang="en-US" dirty="0"/>
              <a:t> for a noiseless channel are</a:t>
            </a:r>
          </a:p>
          <a:p>
            <a:endParaRPr lang="en-US" dirty="0"/>
          </a:p>
          <a:p>
            <a:endParaRPr lang="en-US" dirty="0"/>
          </a:p>
          <a:p>
            <a:endParaRPr lang="en-US" dirty="0"/>
          </a:p>
          <a:p>
            <a:r>
              <a:rPr lang="en-US" dirty="0"/>
              <a:t>We can never achieve this ratio in real life; it is an ideal</a:t>
            </a:r>
          </a:p>
          <a:p>
            <a:endParaRPr lang="en-US" dirty="0"/>
          </a:p>
        </p:txBody>
      </p:sp>
      <p:pic>
        <p:nvPicPr>
          <p:cNvPr id="4" name="Picture 14"/>
          <p:cNvPicPr>
            <a:picLocks noChangeAspect="1" noChangeArrowheads="1"/>
          </p:cNvPicPr>
          <p:nvPr/>
        </p:nvPicPr>
        <p:blipFill>
          <a:blip r:embed="rId2"/>
          <a:srcRect/>
          <a:stretch>
            <a:fillRect/>
          </a:stretch>
        </p:blipFill>
        <p:spPr bwMode="auto">
          <a:xfrm>
            <a:off x="2590800" y="2209800"/>
            <a:ext cx="3159125" cy="998537"/>
          </a:xfrm>
          <a:prstGeom prst="rect">
            <a:avLst/>
          </a:prstGeom>
          <a:noFill/>
          <a:ln w="57150" cmpd="thinThick">
            <a:solidFill>
              <a:srgbClr val="3366FF"/>
            </a:solid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Rate Limits</a:t>
            </a:r>
          </a:p>
        </p:txBody>
      </p:sp>
      <p:sp>
        <p:nvSpPr>
          <p:cNvPr id="3" name="Content Placeholder 2"/>
          <p:cNvSpPr>
            <a:spLocks noGrp="1"/>
          </p:cNvSpPr>
          <p:nvPr>
            <p:ph idx="1"/>
          </p:nvPr>
        </p:nvSpPr>
        <p:spPr/>
        <p:txBody>
          <a:bodyPr>
            <a:normAutofit/>
          </a:bodyPr>
          <a:lstStyle/>
          <a:p>
            <a:r>
              <a:rPr lang="en-US" dirty="0"/>
              <a:t>Data rate: How fast we can send data in bits per second, over a channel?</a:t>
            </a:r>
          </a:p>
          <a:p>
            <a:r>
              <a:rPr lang="en-US" dirty="0"/>
              <a:t>Data rate depends on three factors:</a:t>
            </a:r>
          </a:p>
          <a:p>
            <a:pPr marL="736600" lvl="1" indent="-457200">
              <a:buFont typeface="+mj-lt"/>
              <a:buAutoNum type="arabicPeriod"/>
            </a:pPr>
            <a:r>
              <a:rPr lang="en-US" b="1" dirty="0"/>
              <a:t>The bandwidth available</a:t>
            </a:r>
          </a:p>
          <a:p>
            <a:pPr marL="736600" lvl="1" indent="-457200">
              <a:buFont typeface="+mj-lt"/>
              <a:buAutoNum type="arabicPeriod"/>
            </a:pPr>
            <a:r>
              <a:rPr lang="en-US" b="1" dirty="0"/>
              <a:t>The level of the signals we use</a:t>
            </a:r>
          </a:p>
          <a:p>
            <a:pPr marL="736600" lvl="1" indent="-457200">
              <a:buFont typeface="+mj-lt"/>
              <a:buAutoNum type="arabicPeriod"/>
            </a:pPr>
            <a:r>
              <a:rPr lang="en-US" b="1" dirty="0"/>
              <a:t>The quality of the channel (the level of noise)</a:t>
            </a:r>
          </a:p>
          <a:p>
            <a:r>
              <a:rPr lang="en-US" dirty="0"/>
              <a:t>Two theoretical formulas were developed to calculate the data rate: </a:t>
            </a:r>
          </a:p>
          <a:p>
            <a:pPr lvl="1"/>
            <a:r>
              <a:rPr lang="en-US" dirty="0" err="1"/>
              <a:t>Nyquist</a:t>
            </a:r>
            <a:r>
              <a:rPr lang="en-US" dirty="0"/>
              <a:t> for a noiseless channel</a:t>
            </a:r>
          </a:p>
          <a:p>
            <a:pPr lvl="1"/>
            <a:r>
              <a:rPr lang="en-US" dirty="0"/>
              <a:t>Shannon for a noisy channel.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signal</a:t>
            </a:r>
          </a:p>
        </p:txBody>
      </p:sp>
      <p:sp>
        <p:nvSpPr>
          <p:cNvPr id="3" name="Content Placeholder 2"/>
          <p:cNvSpPr>
            <a:spLocks noGrp="1"/>
          </p:cNvSpPr>
          <p:nvPr>
            <p:ph idx="1"/>
          </p:nvPr>
        </p:nvSpPr>
        <p:spPr>
          <a:xfrm>
            <a:off x="363556" y="1295400"/>
            <a:ext cx="8247044" cy="4523955"/>
          </a:xfrm>
        </p:spPr>
        <p:txBody>
          <a:bodyPr>
            <a:normAutofit/>
          </a:bodyPr>
          <a:lstStyle/>
          <a:p>
            <a:r>
              <a:rPr lang="en-US" sz="2000" dirty="0"/>
              <a:t>An analog signal can take one of two forms</a:t>
            </a:r>
          </a:p>
          <a:p>
            <a:pPr lvl="1"/>
            <a:r>
              <a:rPr lang="en-US" sz="2000" i="1" dirty="0"/>
              <a:t>periodic -</a:t>
            </a:r>
            <a:r>
              <a:rPr lang="en-US" sz="2000" dirty="0"/>
              <a:t>commonly use </a:t>
            </a:r>
          </a:p>
          <a:p>
            <a:pPr lvl="2"/>
            <a:r>
              <a:rPr lang="en-US" sz="2000" dirty="0"/>
              <a:t>simple - a </a:t>
            </a:r>
            <a:r>
              <a:rPr lang="en-US" sz="2000" b="1" dirty="0"/>
              <a:t>sine wave, cannot be </a:t>
            </a:r>
            <a:r>
              <a:rPr lang="en-US" sz="2000" dirty="0"/>
              <a:t>decomposed into simpler signals</a:t>
            </a:r>
          </a:p>
          <a:p>
            <a:pPr lvl="2"/>
            <a:r>
              <a:rPr lang="en-US" sz="2000" dirty="0"/>
              <a:t>Composite - </a:t>
            </a:r>
            <a:r>
              <a:rPr lang="en-US" sz="2000" b="1" dirty="0"/>
              <a:t>made up of many simple sine </a:t>
            </a:r>
          </a:p>
          <a:p>
            <a:pPr lvl="3"/>
            <a:r>
              <a:rPr lang="en-US" sz="2000" dirty="0">
                <a:solidFill>
                  <a:schemeClr val="tx1"/>
                </a:solidFill>
              </a:rPr>
              <a:t>The range of frequencies contained in a composite signal is its </a:t>
            </a:r>
            <a:r>
              <a:rPr lang="en-US" sz="2000" b="1" dirty="0">
                <a:solidFill>
                  <a:schemeClr val="tx1"/>
                </a:solidFill>
              </a:rPr>
              <a:t>bandwidth.</a:t>
            </a:r>
          </a:p>
          <a:p>
            <a:pPr lvl="3"/>
            <a:r>
              <a:rPr lang="en-US" sz="2000" dirty="0">
                <a:solidFill>
                  <a:schemeClr val="tx1"/>
                </a:solidFill>
              </a:rPr>
              <a:t>The bandwidth is the difference between the lowest and highest frequencies in the signal</a:t>
            </a:r>
          </a:p>
          <a:p>
            <a:pPr lvl="3"/>
            <a:r>
              <a:rPr lang="en-US" sz="2000" dirty="0">
                <a:solidFill>
                  <a:schemeClr val="tx1"/>
                </a:solidFill>
              </a:rPr>
              <a:t>For example, if a composite signal contains frequencies between 1000 and 5000, its bandwidth is 5000 – 1000, or 4000.</a:t>
            </a:r>
            <a:endParaRPr lang="en-US" sz="2000" i="1" dirty="0"/>
          </a:p>
          <a:p>
            <a:pPr lvl="1"/>
            <a:r>
              <a:rPr lang="en-US" sz="2000" i="1" dirty="0" err="1"/>
              <a:t>aperiodic</a:t>
            </a:r>
            <a:r>
              <a:rPr lang="en-US" sz="2000" i="1" dirty="0"/>
              <a:t> (</a:t>
            </a:r>
            <a:r>
              <a:rPr lang="en-US" sz="2000" i="1" dirty="0" err="1"/>
              <a:t>nonperiodic</a:t>
            </a:r>
            <a:r>
              <a:rPr lang="en-US" sz="2000" i="1" dirty="0"/>
              <a:t>)</a:t>
            </a:r>
          </a:p>
          <a:p>
            <a:endParaRPr lang="en-US" sz="2000"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Noiseless Channel: </a:t>
            </a:r>
            <a:r>
              <a:rPr lang="en-US" sz="4000" b="0" dirty="0" err="1"/>
              <a:t>Nyquist</a:t>
            </a:r>
            <a:r>
              <a:rPr lang="en-US" sz="4000" b="0" dirty="0"/>
              <a:t> Bit Rate</a:t>
            </a:r>
          </a:p>
        </p:txBody>
      </p:sp>
      <p:sp>
        <p:nvSpPr>
          <p:cNvPr id="3" name="Content Placeholder 2"/>
          <p:cNvSpPr>
            <a:spLocks noGrp="1"/>
          </p:cNvSpPr>
          <p:nvPr>
            <p:ph idx="1"/>
          </p:nvPr>
        </p:nvSpPr>
        <p:spPr>
          <a:xfrm>
            <a:off x="198303" y="1345139"/>
            <a:ext cx="8780444" cy="4903261"/>
          </a:xfrm>
        </p:spPr>
        <p:txBody>
          <a:bodyPr>
            <a:normAutofit fontScale="85000" lnSpcReduction="10000"/>
          </a:bodyPr>
          <a:lstStyle/>
          <a:p>
            <a:r>
              <a:rPr lang="en-US" dirty="0" err="1"/>
              <a:t>Nyquist</a:t>
            </a:r>
            <a:r>
              <a:rPr lang="en-US" dirty="0"/>
              <a:t> bit rate formula defines the theoretical </a:t>
            </a:r>
          </a:p>
          <a:p>
            <a:pPr>
              <a:buNone/>
            </a:pPr>
            <a:r>
              <a:rPr lang="en-US" dirty="0"/>
              <a:t>	maximum bit rate  </a:t>
            </a:r>
          </a:p>
          <a:p>
            <a:pPr>
              <a:buNone/>
            </a:pPr>
            <a:r>
              <a:rPr lang="en-US" dirty="0"/>
              <a:t>	</a:t>
            </a:r>
          </a:p>
          <a:p>
            <a:pPr lvl="1"/>
            <a:r>
              <a:rPr lang="en-US" dirty="0"/>
              <a:t>Bandwidth is the bandwidth of the channel</a:t>
            </a:r>
          </a:p>
          <a:p>
            <a:pPr lvl="1"/>
            <a:r>
              <a:rPr lang="en-US" i="1" dirty="0"/>
              <a:t>L is the number of signal </a:t>
            </a:r>
            <a:r>
              <a:rPr lang="en-US" dirty="0"/>
              <a:t>levels used to represent data</a:t>
            </a:r>
          </a:p>
          <a:p>
            <a:pPr lvl="1"/>
            <a:r>
              <a:rPr lang="en-US" dirty="0" err="1"/>
              <a:t>BitRate</a:t>
            </a:r>
            <a:r>
              <a:rPr lang="en-US" dirty="0"/>
              <a:t> is the bit rate in bits per second.</a:t>
            </a:r>
          </a:p>
          <a:p>
            <a:r>
              <a:rPr lang="en-US" dirty="0"/>
              <a:t>theoretically , given a specific bandwidth, any bit rate can be calculated by increasing the number of signal levels</a:t>
            </a:r>
          </a:p>
          <a:p>
            <a:r>
              <a:rPr lang="en-US" dirty="0"/>
              <a:t>Practically there is a limit</a:t>
            </a:r>
          </a:p>
          <a:p>
            <a:pPr lvl="1"/>
            <a:r>
              <a:rPr lang="en-US" dirty="0"/>
              <a:t>Increase  in the number of signal levels, a burden on the receiver is imposed</a:t>
            </a:r>
          </a:p>
          <a:p>
            <a:pPr lvl="2"/>
            <a:r>
              <a:rPr lang="en-US" dirty="0"/>
              <a:t>If the number of levels in a signal is just 2, the receiver can easily distinguish between a 0 and a 1</a:t>
            </a:r>
          </a:p>
          <a:p>
            <a:pPr lvl="2"/>
            <a:r>
              <a:rPr lang="en-US" dirty="0"/>
              <a:t>If the level of a signal is 64, the receiver must be very sophisticated to distinguish between 64 different levels. </a:t>
            </a:r>
          </a:p>
          <a:p>
            <a:pPr lvl="3"/>
            <a:r>
              <a:rPr lang="en-US" dirty="0"/>
              <a:t>increasing the levels of a signal reduces the reliability of the system.</a:t>
            </a:r>
          </a:p>
        </p:txBody>
      </p:sp>
      <p:pic>
        <p:nvPicPr>
          <p:cNvPr id="4" name="Picture 5" descr="Harry_Nyquist"/>
          <p:cNvPicPr>
            <a:picLocks noChangeAspect="1" noChangeArrowheads="1"/>
          </p:cNvPicPr>
          <p:nvPr/>
        </p:nvPicPr>
        <p:blipFill>
          <a:blip r:embed="rId2" cstate="print"/>
          <a:srcRect/>
          <a:stretch>
            <a:fillRect/>
          </a:stretch>
        </p:blipFill>
        <p:spPr bwMode="auto">
          <a:xfrm>
            <a:off x="7315200" y="1143000"/>
            <a:ext cx="1219200" cy="1492580"/>
          </a:xfrm>
          <a:prstGeom prst="rect">
            <a:avLst/>
          </a:prstGeom>
          <a:noFill/>
          <a:ln w="28575">
            <a:solidFill>
              <a:srgbClr val="000000"/>
            </a:solidFill>
            <a:miter lim="800000"/>
            <a:headEnd/>
            <a:tailEnd/>
          </a:ln>
        </p:spPr>
      </p:pic>
      <p:sp>
        <p:nvSpPr>
          <p:cNvPr id="5" name="Text Box 6"/>
          <p:cNvSpPr txBox="1">
            <a:spLocks noChangeArrowheads="1"/>
          </p:cNvSpPr>
          <p:nvPr/>
        </p:nvSpPr>
        <p:spPr bwMode="auto">
          <a:xfrm>
            <a:off x="7162800" y="2667000"/>
            <a:ext cx="1601787" cy="581025"/>
          </a:xfrm>
          <a:prstGeom prst="rect">
            <a:avLst/>
          </a:prstGeom>
          <a:noFill/>
          <a:ln w="9525">
            <a:noFill/>
            <a:miter lim="800000"/>
            <a:headEnd/>
            <a:tailEnd/>
          </a:ln>
        </p:spPr>
        <p:txBody>
          <a:bodyPr wrap="none">
            <a:spAutoFit/>
          </a:bodyPr>
          <a:lstStyle/>
          <a:p>
            <a:pPr algn="ctr"/>
            <a:r>
              <a:rPr lang="en-US" sz="1600" b="1" dirty="0"/>
              <a:t>Harry </a:t>
            </a:r>
            <a:r>
              <a:rPr lang="en-US" sz="1600" b="1" dirty="0" err="1"/>
              <a:t>Nyquist</a:t>
            </a:r>
            <a:br>
              <a:rPr lang="en-US" sz="1600" b="1" dirty="0"/>
            </a:br>
            <a:r>
              <a:rPr lang="en-US" sz="1600" b="1" dirty="0"/>
              <a:t>(1889-1976)</a:t>
            </a:r>
          </a:p>
        </p:txBody>
      </p:sp>
      <p:sp>
        <p:nvSpPr>
          <p:cNvPr id="6" name="Text Box 4"/>
          <p:cNvSpPr txBox="1">
            <a:spLocks noChangeArrowheads="1"/>
          </p:cNvSpPr>
          <p:nvPr/>
        </p:nvSpPr>
        <p:spPr bwMode="auto">
          <a:xfrm>
            <a:off x="2590800" y="2133600"/>
            <a:ext cx="4350871" cy="461665"/>
          </a:xfrm>
          <a:prstGeom prst="rect">
            <a:avLst/>
          </a:prstGeom>
          <a:solidFill>
            <a:schemeClr val="bg1"/>
          </a:solidFill>
          <a:ln w="38100">
            <a:solidFill>
              <a:schemeClr val="folHlink"/>
            </a:solidFill>
            <a:miter lim="800000"/>
            <a:headEnd/>
            <a:tailEnd/>
          </a:ln>
          <a:effectLst>
            <a:outerShdw dist="107763" dir="2700000" algn="ctr" rotWithShape="0">
              <a:schemeClr val="bg2">
                <a:alpha val="50000"/>
              </a:schemeClr>
            </a:outerShdw>
          </a:effectLst>
        </p:spPr>
        <p:txBody>
          <a:bodyPr wrap="none">
            <a:spAutoFit/>
          </a:bodyPr>
          <a:lstStyle/>
          <a:p>
            <a:pPr>
              <a:defRPr/>
            </a:pPr>
            <a:r>
              <a:rPr lang="en-US" sz="2400" dirty="0">
                <a:solidFill>
                  <a:srgbClr val="0070C0"/>
                </a:solidFill>
                <a:latin typeface="Times New Roman" pitchFamily="18" charset="0"/>
              </a:rPr>
              <a:t>Bit Rate = 2 </a:t>
            </a:r>
            <a:r>
              <a:rPr lang="en-US" sz="2400" dirty="0">
                <a:solidFill>
                  <a:srgbClr val="0070C0"/>
                </a:solidFill>
                <a:latin typeface="Times New Roman" pitchFamily="18" charset="0"/>
                <a:cs typeface="Times New Roman" pitchFamily="18" charset="0"/>
              </a:rPr>
              <a:t>× </a:t>
            </a:r>
            <a:r>
              <a:rPr lang="en-US" sz="2400" dirty="0">
                <a:solidFill>
                  <a:srgbClr val="0070C0"/>
                </a:solidFill>
                <a:latin typeface="Times New Roman" pitchFamily="18" charset="0"/>
              </a:rPr>
              <a:t>Bandwidth </a:t>
            </a:r>
            <a:r>
              <a:rPr lang="en-US" sz="2400" dirty="0">
                <a:solidFill>
                  <a:srgbClr val="0070C0"/>
                </a:solidFill>
                <a:latin typeface="Times New Roman" pitchFamily="18" charset="0"/>
                <a:cs typeface="Times New Roman" pitchFamily="18" charset="0"/>
              </a:rPr>
              <a:t>× </a:t>
            </a:r>
            <a:r>
              <a:rPr lang="en-US" sz="2400" dirty="0">
                <a:solidFill>
                  <a:srgbClr val="0070C0"/>
                </a:solidFill>
                <a:latin typeface="Times New Roman" pitchFamily="18" charset="0"/>
              </a:rPr>
              <a:t>log</a:t>
            </a:r>
            <a:r>
              <a:rPr lang="en-US" sz="2400" baseline="-25000" dirty="0">
                <a:solidFill>
                  <a:srgbClr val="0070C0"/>
                </a:solidFill>
                <a:latin typeface="Times New Roman" pitchFamily="18" charset="0"/>
              </a:rPr>
              <a:t>2</a:t>
            </a:r>
            <a:r>
              <a:rPr lang="en-US" sz="2400" i="1" dirty="0">
                <a:solidFill>
                  <a:srgbClr val="0070C0"/>
                </a:solidFill>
                <a:latin typeface="Times New Roman" pitchFamily="18" charset="0"/>
              </a:rPr>
              <a:t>L</a:t>
            </a:r>
            <a:endParaRPr lang="th-TH" sz="2400" i="1" dirty="0">
              <a:solidFill>
                <a:srgbClr val="0070C0"/>
              </a:solidFill>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Noiseless Channel: </a:t>
            </a:r>
            <a:r>
              <a:rPr lang="en-US" sz="4000" b="0" dirty="0" err="1"/>
              <a:t>Nyquist</a:t>
            </a:r>
            <a:r>
              <a:rPr lang="en-US" sz="4000" b="0" dirty="0"/>
              <a:t> Bit Rate</a:t>
            </a:r>
            <a:endParaRPr lang="en-US" sz="4000" dirty="0"/>
          </a:p>
        </p:txBody>
      </p:sp>
      <p:sp>
        <p:nvSpPr>
          <p:cNvPr id="3" name="Content Placeholder 2"/>
          <p:cNvSpPr>
            <a:spLocks noGrp="1"/>
          </p:cNvSpPr>
          <p:nvPr>
            <p:ph idx="1"/>
          </p:nvPr>
        </p:nvSpPr>
        <p:spPr/>
        <p:txBody>
          <a:bodyPr>
            <a:normAutofit/>
          </a:bodyPr>
          <a:lstStyle/>
          <a:p>
            <a:r>
              <a:rPr lang="en-US" dirty="0"/>
              <a:t>Does the </a:t>
            </a:r>
            <a:r>
              <a:rPr lang="en-US" dirty="0" err="1"/>
              <a:t>Nyquist</a:t>
            </a:r>
            <a:r>
              <a:rPr lang="en-US" dirty="0"/>
              <a:t> theorem bit rate agree with the intuitive bit rate described in baseband transmission?</a:t>
            </a:r>
          </a:p>
          <a:p>
            <a:pPr lvl="1"/>
            <a:r>
              <a:rPr lang="en-US" dirty="0"/>
              <a:t>They match when we have only two levels. </a:t>
            </a:r>
          </a:p>
          <a:p>
            <a:pPr lvl="1"/>
            <a:r>
              <a:rPr lang="en-US" dirty="0"/>
              <a:t>In baseband transmission, the bit rate is 2 times the bandwidth if we use only the first harmonic in the worst case</a:t>
            </a:r>
          </a:p>
          <a:p>
            <a:pPr lvl="1"/>
            <a:r>
              <a:rPr lang="en-US" dirty="0"/>
              <a:t>However, the </a:t>
            </a:r>
            <a:r>
              <a:rPr lang="en-US" dirty="0" err="1"/>
              <a:t>Nyquist</a:t>
            </a:r>
            <a:r>
              <a:rPr lang="en-US" dirty="0"/>
              <a:t> formula is more general and can be applied to baseband transmission and modulation</a:t>
            </a:r>
          </a:p>
          <a:p>
            <a:pPr lvl="1"/>
            <a:r>
              <a:rPr lang="en-US" dirty="0"/>
              <a:t>It can be applied when we have two or more levels of signals.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Noiseless Channel: </a:t>
            </a:r>
            <a:r>
              <a:rPr lang="en-US" sz="4000" b="0" dirty="0" err="1"/>
              <a:t>Nyquist</a:t>
            </a:r>
            <a:r>
              <a:rPr lang="en-US" sz="4000" b="0" dirty="0"/>
              <a:t> Bit Rate</a:t>
            </a:r>
            <a:endParaRPr lang="en-US" sz="4000" dirty="0"/>
          </a:p>
        </p:txBody>
      </p:sp>
      <p:sp>
        <p:nvSpPr>
          <p:cNvPr id="3" name="Content Placeholder 2"/>
          <p:cNvSpPr>
            <a:spLocks noGrp="1"/>
          </p:cNvSpPr>
          <p:nvPr>
            <p:ph idx="1"/>
          </p:nvPr>
        </p:nvSpPr>
        <p:spPr/>
        <p:txBody>
          <a:bodyPr/>
          <a:lstStyle/>
          <a:p>
            <a:r>
              <a:rPr lang="en-US" dirty="0"/>
              <a:t>Consider a noiseless channel with a bandwidth of 3000 Hz transmitting a signal with two signal levels. </a:t>
            </a:r>
          </a:p>
          <a:p>
            <a:pPr lvl="1"/>
            <a:r>
              <a:rPr lang="en-US" dirty="0"/>
              <a:t>The maximum bit rate can be calculated as</a:t>
            </a:r>
          </a:p>
          <a:p>
            <a:pPr lvl="1"/>
            <a:endParaRPr lang="en-US" dirty="0"/>
          </a:p>
          <a:p>
            <a:pPr lvl="1"/>
            <a:endParaRPr lang="en-US" dirty="0"/>
          </a:p>
          <a:p>
            <a:r>
              <a:rPr lang="en-US" dirty="0"/>
              <a:t>Consider the same noiseless channel transmitting a signal with four signal levels (for each level, we send 2 bits). </a:t>
            </a:r>
          </a:p>
          <a:p>
            <a:pPr lvl="1"/>
            <a:r>
              <a:rPr lang="en-US" dirty="0"/>
              <a:t>The maximum bit rate can be calculated as</a:t>
            </a:r>
          </a:p>
        </p:txBody>
      </p:sp>
      <p:pic>
        <p:nvPicPr>
          <p:cNvPr id="4" name="Picture 15"/>
          <p:cNvPicPr>
            <a:picLocks noChangeAspect="1" noChangeArrowheads="1"/>
          </p:cNvPicPr>
          <p:nvPr/>
        </p:nvPicPr>
        <p:blipFill>
          <a:blip r:embed="rId2"/>
          <a:srcRect/>
          <a:stretch>
            <a:fillRect/>
          </a:stretch>
        </p:blipFill>
        <p:spPr bwMode="auto">
          <a:xfrm>
            <a:off x="2286000" y="2819400"/>
            <a:ext cx="4346575" cy="350837"/>
          </a:xfrm>
          <a:prstGeom prst="rect">
            <a:avLst/>
          </a:prstGeom>
          <a:noFill/>
          <a:ln w="57150" cmpd="thickThin">
            <a:solidFill>
              <a:schemeClr val="folHlink"/>
            </a:solidFill>
            <a:miter lim="800000"/>
            <a:headEnd/>
            <a:tailEnd/>
          </a:ln>
          <a:effectLst/>
        </p:spPr>
      </p:pic>
      <p:pic>
        <p:nvPicPr>
          <p:cNvPr id="5" name="Picture 14"/>
          <p:cNvPicPr>
            <a:picLocks noChangeAspect="1" noChangeArrowheads="1"/>
          </p:cNvPicPr>
          <p:nvPr/>
        </p:nvPicPr>
        <p:blipFill>
          <a:blip r:embed="rId3"/>
          <a:srcRect/>
          <a:stretch>
            <a:fillRect/>
          </a:stretch>
        </p:blipFill>
        <p:spPr bwMode="auto">
          <a:xfrm>
            <a:off x="1828800" y="4800600"/>
            <a:ext cx="5570537" cy="368300"/>
          </a:xfrm>
          <a:prstGeom prst="rect">
            <a:avLst/>
          </a:prstGeom>
          <a:noFill/>
          <a:ln w="57150" cmpd="thickThin">
            <a:solidFill>
              <a:schemeClr val="folHlink"/>
            </a:solid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Noiseless Channel: </a:t>
            </a:r>
            <a:r>
              <a:rPr lang="en-US" sz="4000" b="0" dirty="0" err="1"/>
              <a:t>Nyquist</a:t>
            </a:r>
            <a:r>
              <a:rPr lang="en-US" sz="4000" b="0" dirty="0"/>
              <a:t> Bit Rate</a:t>
            </a:r>
            <a:endParaRPr lang="en-US" sz="4000" dirty="0"/>
          </a:p>
        </p:txBody>
      </p:sp>
      <p:sp>
        <p:nvSpPr>
          <p:cNvPr id="3" name="Content Placeholder 2"/>
          <p:cNvSpPr>
            <a:spLocks noGrp="1"/>
          </p:cNvSpPr>
          <p:nvPr>
            <p:ph idx="1"/>
          </p:nvPr>
        </p:nvSpPr>
        <p:spPr/>
        <p:txBody>
          <a:bodyPr/>
          <a:lstStyle/>
          <a:p>
            <a:r>
              <a:rPr lang="en-US" dirty="0"/>
              <a:t>We need to send 265 kbps over a noiseless channel with a bandwidth of 20 kHz. How many signal levels do we need?</a:t>
            </a:r>
          </a:p>
          <a:p>
            <a:pPr lvl="1"/>
            <a:r>
              <a:rPr lang="en-US" dirty="0"/>
              <a:t>use the </a:t>
            </a:r>
            <a:r>
              <a:rPr lang="en-US" dirty="0" err="1"/>
              <a:t>Nyquist</a:t>
            </a:r>
            <a:r>
              <a:rPr lang="en-US" dirty="0"/>
              <a:t> formula as shown:</a:t>
            </a:r>
          </a:p>
          <a:p>
            <a:pPr lvl="1"/>
            <a:endParaRPr lang="en-US" dirty="0"/>
          </a:p>
          <a:p>
            <a:pPr lvl="1"/>
            <a:endParaRPr lang="en-US" dirty="0"/>
          </a:p>
          <a:p>
            <a:pPr lvl="1"/>
            <a:endParaRPr lang="en-US" dirty="0"/>
          </a:p>
          <a:p>
            <a:pPr lvl="1"/>
            <a:r>
              <a:rPr lang="en-US" dirty="0"/>
              <a:t>Since this result (L) is not a power of 2, we need to either increase the number of levels or reduce the bit rate</a:t>
            </a:r>
          </a:p>
          <a:p>
            <a:pPr lvl="2"/>
            <a:r>
              <a:rPr lang="en-US" dirty="0"/>
              <a:t>If we have 128 levels, the bit rate is 280 kbps</a:t>
            </a:r>
          </a:p>
          <a:p>
            <a:pPr lvl="2"/>
            <a:r>
              <a:rPr lang="en-US" dirty="0"/>
              <a:t>If we have 64 levels, the bit rate is 240 kbps</a:t>
            </a:r>
          </a:p>
          <a:p>
            <a:pPr lvl="1"/>
            <a:endParaRPr lang="en-US" dirty="0"/>
          </a:p>
        </p:txBody>
      </p:sp>
      <p:pic>
        <p:nvPicPr>
          <p:cNvPr id="4" name="Picture 14"/>
          <p:cNvPicPr>
            <a:picLocks noChangeAspect="1" noChangeArrowheads="1"/>
          </p:cNvPicPr>
          <p:nvPr/>
        </p:nvPicPr>
        <p:blipFill>
          <a:blip r:embed="rId2"/>
          <a:srcRect/>
          <a:stretch>
            <a:fillRect/>
          </a:stretch>
        </p:blipFill>
        <p:spPr bwMode="auto">
          <a:xfrm>
            <a:off x="2133600" y="2819400"/>
            <a:ext cx="5427663" cy="755650"/>
          </a:xfrm>
          <a:prstGeom prst="rect">
            <a:avLst/>
          </a:prstGeom>
          <a:noFill/>
          <a:ln w="57150" cmpd="thickThin">
            <a:solidFill>
              <a:schemeClr val="folHlink"/>
            </a:solid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pPr>
              <a:defRPr/>
            </a:pPr>
            <a:r>
              <a:rPr lang="en-US" sz="4000" b="0" dirty="0"/>
              <a:t>Noisy Channel: </a:t>
            </a:r>
            <a:r>
              <a:rPr lang="en-US" sz="4000" b="0" i="1" dirty="0"/>
              <a:t>Shannon's Capacity</a:t>
            </a:r>
            <a:endParaRPr lang="th-TH" sz="4000" b="0" dirty="0"/>
          </a:p>
        </p:txBody>
      </p:sp>
      <p:sp>
        <p:nvSpPr>
          <p:cNvPr id="142339" name="Rectangle 3"/>
          <p:cNvSpPr>
            <a:spLocks noGrp="1" noChangeArrowheads="1"/>
          </p:cNvSpPr>
          <p:nvPr>
            <p:ph type="body" idx="1"/>
          </p:nvPr>
        </p:nvSpPr>
        <p:spPr>
          <a:xfrm>
            <a:off x="0" y="1345139"/>
            <a:ext cx="9144000" cy="4979461"/>
          </a:xfrm>
        </p:spPr>
        <p:txBody>
          <a:bodyPr>
            <a:normAutofit fontScale="85000" lnSpcReduction="10000"/>
          </a:bodyPr>
          <a:lstStyle/>
          <a:p>
            <a:r>
              <a:rPr lang="en-US" dirty="0"/>
              <a:t>In reality, the channel is always noisy.</a:t>
            </a:r>
          </a:p>
          <a:p>
            <a:r>
              <a:rPr lang="en-US" dirty="0"/>
              <a:t>Claude Shannon introduced a formula</a:t>
            </a:r>
          </a:p>
          <a:p>
            <a:pPr lvl="1"/>
            <a:r>
              <a:rPr lang="en-US" dirty="0"/>
              <a:t>determine the theoretical highest data rate for a </a:t>
            </a:r>
          </a:p>
          <a:p>
            <a:pPr lvl="1">
              <a:buNone/>
            </a:pPr>
            <a:r>
              <a:rPr lang="en-US" dirty="0"/>
              <a:t>   noisy channel: </a:t>
            </a:r>
            <a:r>
              <a:rPr lang="en-US" i="1" dirty="0"/>
              <a:t>Shannon's Capacity</a:t>
            </a:r>
            <a:endParaRPr lang="th-TH" i="1" dirty="0">
              <a:cs typeface="Tahoma" pitchFamily="34" charset="0"/>
            </a:endParaRPr>
          </a:p>
          <a:p>
            <a:pPr eaLnBrk="1" hangingPunct="1">
              <a:defRPr/>
            </a:pPr>
            <a:endParaRPr lang="en-US" i="1" dirty="0">
              <a:cs typeface="Tahoma" pitchFamily="34" charset="0"/>
            </a:endParaRPr>
          </a:p>
          <a:p>
            <a:pPr eaLnBrk="1" hangingPunct="1">
              <a:defRPr/>
            </a:pPr>
            <a:endParaRPr lang="th-TH" i="1" dirty="0">
              <a:cs typeface="Tahoma" pitchFamily="34" charset="0"/>
            </a:endParaRPr>
          </a:p>
          <a:p>
            <a:pPr lvl="1"/>
            <a:r>
              <a:rPr lang="en-US" dirty="0"/>
              <a:t>bandwidth is the bandwidth of the channel (Hz)</a:t>
            </a:r>
          </a:p>
          <a:p>
            <a:pPr lvl="1"/>
            <a:r>
              <a:rPr lang="en-US" dirty="0"/>
              <a:t>SNR is the signal-to-noise ratio</a:t>
            </a:r>
          </a:p>
          <a:p>
            <a:pPr lvl="1"/>
            <a:r>
              <a:rPr lang="en-US" dirty="0"/>
              <a:t>capacity is the capacity of the channel in bits per second</a:t>
            </a:r>
          </a:p>
          <a:p>
            <a:r>
              <a:rPr lang="en-US" dirty="0"/>
              <a:t>No indication of the signal level - means that no matter how many levels we have, we cannot achieve a data rate higher than the capacity of the channel</a:t>
            </a:r>
          </a:p>
          <a:p>
            <a:r>
              <a:rPr lang="en-US" dirty="0"/>
              <a:t>It is a characteristic of the channel, not the method of transmission</a:t>
            </a:r>
          </a:p>
        </p:txBody>
      </p:sp>
      <p:pic>
        <p:nvPicPr>
          <p:cNvPr id="51206" name="Picture 6" descr="Claude_Elwood_Shannon_(1916-2001)"/>
          <p:cNvPicPr>
            <a:picLocks noChangeAspect="1" noChangeArrowheads="1"/>
          </p:cNvPicPr>
          <p:nvPr/>
        </p:nvPicPr>
        <p:blipFill>
          <a:blip r:embed="rId2" cstate="print"/>
          <a:srcRect/>
          <a:stretch>
            <a:fillRect/>
          </a:stretch>
        </p:blipFill>
        <p:spPr bwMode="auto">
          <a:xfrm>
            <a:off x="7010400" y="1295400"/>
            <a:ext cx="1781175" cy="2514600"/>
          </a:xfrm>
          <a:prstGeom prst="rect">
            <a:avLst/>
          </a:prstGeom>
          <a:ln>
            <a:noFill/>
          </a:ln>
          <a:effectLst>
            <a:outerShdw blurRad="292100" dist="139700" dir="2700000" algn="tl" rotWithShape="0">
              <a:srgbClr val="333333">
                <a:alpha val="65000"/>
              </a:srgbClr>
            </a:outerShdw>
          </a:effectLst>
        </p:spPr>
      </p:pic>
      <p:sp>
        <p:nvSpPr>
          <p:cNvPr id="51207" name="Text Box 7"/>
          <p:cNvSpPr txBox="1">
            <a:spLocks noChangeArrowheads="1"/>
          </p:cNvSpPr>
          <p:nvPr/>
        </p:nvSpPr>
        <p:spPr bwMode="auto">
          <a:xfrm>
            <a:off x="6477000" y="3838575"/>
            <a:ext cx="2647950" cy="581025"/>
          </a:xfrm>
          <a:prstGeom prst="rect">
            <a:avLst/>
          </a:prstGeom>
          <a:noFill/>
          <a:ln w="9525">
            <a:noFill/>
            <a:miter lim="800000"/>
            <a:headEnd/>
            <a:tailEnd/>
          </a:ln>
        </p:spPr>
        <p:txBody>
          <a:bodyPr wrap="none">
            <a:spAutoFit/>
          </a:bodyPr>
          <a:lstStyle/>
          <a:p>
            <a:pPr algn="ctr"/>
            <a:r>
              <a:rPr lang="en-US" sz="1600" b="1"/>
              <a:t>Claude Elwood Shannon</a:t>
            </a:r>
            <a:br>
              <a:rPr lang="en-US" sz="1600" b="1"/>
            </a:br>
            <a:r>
              <a:rPr lang="en-US" sz="1600" b="1"/>
              <a:t>(1916-2001)</a:t>
            </a:r>
          </a:p>
        </p:txBody>
      </p:sp>
      <p:sp>
        <p:nvSpPr>
          <p:cNvPr id="7" name="Text Box 4"/>
          <p:cNvSpPr txBox="1">
            <a:spLocks noChangeArrowheads="1"/>
          </p:cNvSpPr>
          <p:nvPr/>
        </p:nvSpPr>
        <p:spPr bwMode="auto">
          <a:xfrm>
            <a:off x="685800" y="2895600"/>
            <a:ext cx="5334000" cy="461665"/>
          </a:xfrm>
          <a:prstGeom prst="rect">
            <a:avLst/>
          </a:prstGeom>
          <a:noFill/>
          <a:ln w="38100">
            <a:solidFill>
              <a:schemeClr val="folHlink"/>
            </a:solidFill>
            <a:miter lim="800000"/>
            <a:headEnd/>
            <a:tailEnd/>
          </a:ln>
          <a:effectLst>
            <a:outerShdw dist="107763" dir="2700000" algn="ctr" rotWithShape="0">
              <a:schemeClr val="bg2">
                <a:alpha val="50000"/>
              </a:schemeClr>
            </a:outerShdw>
          </a:effectLst>
        </p:spPr>
        <p:txBody>
          <a:bodyPr wrap="square">
            <a:spAutoFit/>
          </a:bodyPr>
          <a:lstStyle/>
          <a:p>
            <a:pPr>
              <a:defRPr/>
            </a:pPr>
            <a:r>
              <a:rPr lang="en-US" sz="2400">
                <a:solidFill>
                  <a:srgbClr val="0070C0"/>
                </a:solidFill>
                <a:latin typeface="Times New Roman" pitchFamily="18" charset="0"/>
              </a:rPr>
              <a:t>Capacity = Bandwidth </a:t>
            </a:r>
            <a:r>
              <a:rPr lang="en-US" sz="2400">
                <a:solidFill>
                  <a:srgbClr val="0070C0"/>
                </a:solidFill>
                <a:latin typeface="Times New Roman" pitchFamily="18" charset="0"/>
                <a:cs typeface="Times New Roman" pitchFamily="18" charset="0"/>
              </a:rPr>
              <a:t>× </a:t>
            </a:r>
            <a:r>
              <a:rPr lang="en-US" sz="2400">
                <a:solidFill>
                  <a:srgbClr val="0070C0"/>
                </a:solidFill>
                <a:latin typeface="Times New Roman" pitchFamily="18" charset="0"/>
              </a:rPr>
              <a:t>log</a:t>
            </a:r>
            <a:r>
              <a:rPr lang="en-US" sz="2400" baseline="-25000">
                <a:solidFill>
                  <a:srgbClr val="0070C0"/>
                </a:solidFill>
                <a:latin typeface="Times New Roman" pitchFamily="18" charset="0"/>
              </a:rPr>
              <a:t>2</a:t>
            </a:r>
            <a:r>
              <a:rPr lang="en-US" sz="2400">
                <a:solidFill>
                  <a:srgbClr val="0070C0"/>
                </a:solidFill>
                <a:latin typeface="Times New Roman" pitchFamily="18" charset="0"/>
              </a:rPr>
              <a:t>(1+SNR)</a:t>
            </a:r>
            <a:endParaRPr lang="th-TH" sz="2400" i="1">
              <a:solidFill>
                <a:srgbClr val="0070C0"/>
              </a:solidFill>
              <a:latin typeface="Times New Roman" pitchFamily="18" charset="0"/>
            </a:endParaRPr>
          </a:p>
        </p:txBody>
      </p:sp>
    </p:spTree>
    <p:extLst>
      <p:ext uri="{BB962C8B-B14F-4D97-AF65-F5344CB8AC3E}">
        <p14:creationId xmlns:p14="http://schemas.microsoft.com/office/powerpoint/2010/main" val="2296371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0" dirty="0"/>
              <a:t>Example 1 – </a:t>
            </a:r>
            <a:r>
              <a:rPr lang="en-US" sz="4400" b="0" i="1" dirty="0"/>
              <a:t>Shannon's Capacity</a:t>
            </a:r>
            <a:endParaRPr lang="en-US" sz="4400" b="0" dirty="0"/>
          </a:p>
        </p:txBody>
      </p:sp>
      <p:sp>
        <p:nvSpPr>
          <p:cNvPr id="3" name="Content Placeholder 2"/>
          <p:cNvSpPr>
            <a:spLocks noGrp="1"/>
          </p:cNvSpPr>
          <p:nvPr>
            <p:ph idx="1"/>
          </p:nvPr>
        </p:nvSpPr>
        <p:spPr/>
        <p:txBody>
          <a:bodyPr/>
          <a:lstStyle/>
          <a:p>
            <a:r>
              <a:rPr lang="en-US" dirty="0"/>
              <a:t>Consider an extremely noisy channel in which the value of the signal-to-noise ratio is almost zero. </a:t>
            </a:r>
          </a:p>
          <a:p>
            <a:pPr lvl="1"/>
            <a:r>
              <a:rPr lang="en-US" dirty="0"/>
              <a:t>the noise is so strong that the signal is faint.</a:t>
            </a:r>
          </a:p>
          <a:p>
            <a:r>
              <a:rPr lang="en-US" dirty="0"/>
              <a:t>For this channel the capacity </a:t>
            </a:r>
            <a:r>
              <a:rPr lang="en-US" i="1" dirty="0"/>
              <a:t>C </a:t>
            </a:r>
            <a:r>
              <a:rPr lang="en-US" dirty="0"/>
              <a:t>is calculated as</a:t>
            </a:r>
          </a:p>
          <a:p>
            <a:endParaRPr lang="en-US" dirty="0"/>
          </a:p>
          <a:p>
            <a:r>
              <a:rPr lang="en-US" dirty="0"/>
              <a:t>This means that the capacity of this channel is zero regardless of the bandwidth</a:t>
            </a:r>
          </a:p>
          <a:p>
            <a:pPr lvl="1"/>
            <a:r>
              <a:rPr lang="en-US" dirty="0"/>
              <a:t>We cannot receive any data through this channel</a:t>
            </a:r>
          </a:p>
        </p:txBody>
      </p:sp>
      <p:pic>
        <p:nvPicPr>
          <p:cNvPr id="4" name="Picture 16"/>
          <p:cNvPicPr>
            <a:picLocks noChangeAspect="1" noChangeArrowheads="1"/>
          </p:cNvPicPr>
          <p:nvPr/>
        </p:nvPicPr>
        <p:blipFill>
          <a:blip r:embed="rId2"/>
          <a:srcRect/>
          <a:stretch>
            <a:fillRect/>
          </a:stretch>
        </p:blipFill>
        <p:spPr bwMode="auto">
          <a:xfrm>
            <a:off x="914400" y="3276600"/>
            <a:ext cx="6723063" cy="333375"/>
          </a:xfrm>
          <a:prstGeom prst="rect">
            <a:avLst/>
          </a:prstGeom>
          <a:noFill/>
          <a:ln w="57150" cmpd="thickThin">
            <a:solidFill>
              <a:schemeClr val="folHlink"/>
            </a:solid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0" dirty="0"/>
              <a:t>Example 2 – </a:t>
            </a:r>
            <a:r>
              <a:rPr lang="en-US" sz="4400" b="0" i="1" dirty="0"/>
              <a:t>Shannon's Capacity</a:t>
            </a:r>
            <a:endParaRPr lang="en-US" sz="4400" dirty="0"/>
          </a:p>
        </p:txBody>
      </p:sp>
      <p:sp>
        <p:nvSpPr>
          <p:cNvPr id="3" name="Content Placeholder 2"/>
          <p:cNvSpPr>
            <a:spLocks noGrp="1"/>
          </p:cNvSpPr>
          <p:nvPr>
            <p:ph idx="1"/>
          </p:nvPr>
        </p:nvSpPr>
        <p:spPr/>
        <p:txBody>
          <a:bodyPr>
            <a:normAutofit fontScale="92500"/>
          </a:bodyPr>
          <a:lstStyle/>
          <a:p>
            <a:r>
              <a:rPr lang="en-US" dirty="0"/>
              <a:t>We can calculate the theoretical highest bit rate of a regular telephone line. A telephone line normally has a bandwidth of 3000. The signal-to-noise ratio is usually 3162. For this channel the capacity is calculated as</a:t>
            </a:r>
          </a:p>
          <a:p>
            <a:endParaRPr lang="en-US" dirty="0"/>
          </a:p>
          <a:p>
            <a:endParaRPr lang="en-US" dirty="0"/>
          </a:p>
          <a:p>
            <a:r>
              <a:rPr lang="en-US" dirty="0"/>
              <a:t>This means that the highest bit rate for a telephone line is 34.860 kbps</a:t>
            </a:r>
          </a:p>
          <a:p>
            <a:r>
              <a:rPr lang="en-US" dirty="0"/>
              <a:t>If we want to send data faster than this, we can either increase the bandwidth of the line or improve the signal-to-noise ratio.</a:t>
            </a:r>
          </a:p>
          <a:p>
            <a:endParaRPr lang="en-US" dirty="0"/>
          </a:p>
          <a:p>
            <a:endParaRPr lang="en-US" dirty="0"/>
          </a:p>
        </p:txBody>
      </p:sp>
      <p:pic>
        <p:nvPicPr>
          <p:cNvPr id="4" name="Picture 14"/>
          <p:cNvPicPr>
            <a:picLocks noChangeAspect="1" noChangeArrowheads="1"/>
          </p:cNvPicPr>
          <p:nvPr/>
        </p:nvPicPr>
        <p:blipFill>
          <a:blip r:embed="rId2"/>
          <a:srcRect/>
          <a:stretch>
            <a:fillRect/>
          </a:stretch>
        </p:blipFill>
        <p:spPr bwMode="auto">
          <a:xfrm>
            <a:off x="1066800" y="3048000"/>
            <a:ext cx="7046913" cy="674688"/>
          </a:xfrm>
          <a:prstGeom prst="rect">
            <a:avLst/>
          </a:prstGeom>
          <a:noFill/>
          <a:ln w="57150" cmpd="thickThin">
            <a:solidFill>
              <a:schemeClr val="folHlink"/>
            </a:solid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0" dirty="0">
                <a:solidFill>
                  <a:prstClr val="black">
                    <a:lumMod val="75000"/>
                    <a:lumOff val="25000"/>
                  </a:prstClr>
                </a:solidFill>
              </a:rPr>
              <a:t>Example 3 – </a:t>
            </a:r>
            <a:r>
              <a:rPr lang="en-US" sz="4400" b="0" i="1" dirty="0">
                <a:solidFill>
                  <a:prstClr val="black">
                    <a:lumMod val="75000"/>
                    <a:lumOff val="25000"/>
                  </a:prstClr>
                </a:solidFill>
              </a:rPr>
              <a:t>Shannon's Capacity</a:t>
            </a:r>
            <a:endParaRPr lang="en-US" dirty="0"/>
          </a:p>
        </p:txBody>
      </p:sp>
      <p:sp>
        <p:nvSpPr>
          <p:cNvPr id="3" name="Content Placeholder 2"/>
          <p:cNvSpPr>
            <a:spLocks noGrp="1"/>
          </p:cNvSpPr>
          <p:nvPr>
            <p:ph idx="1"/>
          </p:nvPr>
        </p:nvSpPr>
        <p:spPr/>
        <p:txBody>
          <a:bodyPr/>
          <a:lstStyle/>
          <a:p>
            <a:r>
              <a:rPr lang="en-US" dirty="0"/>
              <a:t>The signal-to-noise ratio is often given in decibels. Assume that </a:t>
            </a:r>
            <a:r>
              <a:rPr lang="en-US" dirty="0" err="1"/>
              <a:t>SNR</a:t>
            </a:r>
            <a:r>
              <a:rPr lang="en-US" baseline="-25000" dirty="0" err="1"/>
              <a:t>dB</a:t>
            </a:r>
            <a:r>
              <a:rPr lang="en-US" dirty="0"/>
              <a:t> = 36 and the channel bandwidth is 2 </a:t>
            </a:r>
            <a:r>
              <a:rPr lang="en-US" dirty="0" err="1"/>
              <a:t>MHz.</a:t>
            </a:r>
            <a:r>
              <a:rPr lang="en-US" dirty="0"/>
              <a:t> The theoretical channel capacity can be calculated as</a:t>
            </a:r>
          </a:p>
          <a:p>
            <a:endParaRPr lang="en-US" dirty="0"/>
          </a:p>
        </p:txBody>
      </p:sp>
      <p:pic>
        <p:nvPicPr>
          <p:cNvPr id="4" name="Picture 14"/>
          <p:cNvPicPr>
            <a:picLocks noChangeAspect="1" noChangeArrowheads="1"/>
          </p:cNvPicPr>
          <p:nvPr/>
        </p:nvPicPr>
        <p:blipFill>
          <a:blip r:embed="rId2"/>
          <a:srcRect/>
          <a:stretch>
            <a:fillRect/>
          </a:stretch>
        </p:blipFill>
        <p:spPr bwMode="auto">
          <a:xfrm>
            <a:off x="304800" y="2667000"/>
            <a:ext cx="8364537" cy="809625"/>
          </a:xfrm>
          <a:prstGeom prst="rect">
            <a:avLst/>
          </a:prstGeom>
          <a:noFill/>
          <a:ln w="57150" cmpd="thickThin">
            <a:solidFill>
              <a:schemeClr val="folHlink"/>
            </a:solid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0" dirty="0">
                <a:solidFill>
                  <a:prstClr val="black">
                    <a:lumMod val="75000"/>
                    <a:lumOff val="25000"/>
                  </a:prstClr>
                </a:solidFill>
              </a:rPr>
              <a:t>Example 4 – </a:t>
            </a:r>
            <a:r>
              <a:rPr lang="en-US" sz="4400" b="0" i="1" dirty="0">
                <a:solidFill>
                  <a:prstClr val="black">
                    <a:lumMod val="75000"/>
                    <a:lumOff val="25000"/>
                  </a:prstClr>
                </a:solidFill>
              </a:rPr>
              <a:t>Shannon's Capacity</a:t>
            </a:r>
            <a:endParaRPr lang="en-US" dirty="0"/>
          </a:p>
        </p:txBody>
      </p:sp>
      <p:sp>
        <p:nvSpPr>
          <p:cNvPr id="3" name="Content Placeholder 2"/>
          <p:cNvSpPr>
            <a:spLocks noGrp="1"/>
          </p:cNvSpPr>
          <p:nvPr>
            <p:ph idx="1"/>
          </p:nvPr>
        </p:nvSpPr>
        <p:spPr/>
        <p:txBody>
          <a:bodyPr/>
          <a:lstStyle/>
          <a:p>
            <a:r>
              <a:rPr lang="en-US" dirty="0"/>
              <a:t>For practical purposes, when the SNR is very high, we can assume that SNR + 1 is almost the same as SNR. In these cases, the theoretical channel capacity can be simplified to</a:t>
            </a:r>
          </a:p>
          <a:p>
            <a:endParaRPr lang="en-US" dirty="0"/>
          </a:p>
          <a:p>
            <a:endParaRPr lang="en-US" dirty="0"/>
          </a:p>
          <a:p>
            <a:r>
              <a:rPr lang="en-US" dirty="0"/>
              <a:t>For example, we can calculate the theoretical capacity of the previous example as</a:t>
            </a:r>
          </a:p>
          <a:p>
            <a:endParaRPr lang="en-US" dirty="0"/>
          </a:p>
          <a:p>
            <a:endParaRPr lang="en-US" dirty="0"/>
          </a:p>
          <a:p>
            <a:endParaRPr lang="en-US" dirty="0"/>
          </a:p>
        </p:txBody>
      </p:sp>
      <p:pic>
        <p:nvPicPr>
          <p:cNvPr id="4" name="Picture 15"/>
          <p:cNvPicPr>
            <a:picLocks noChangeAspect="1" noChangeArrowheads="1"/>
          </p:cNvPicPr>
          <p:nvPr/>
        </p:nvPicPr>
        <p:blipFill>
          <a:blip r:embed="rId2"/>
          <a:srcRect/>
          <a:stretch>
            <a:fillRect/>
          </a:stretch>
        </p:blipFill>
        <p:spPr bwMode="auto">
          <a:xfrm>
            <a:off x="3048000" y="2743200"/>
            <a:ext cx="2222500" cy="639763"/>
          </a:xfrm>
          <a:prstGeom prst="rect">
            <a:avLst/>
          </a:prstGeom>
          <a:noFill/>
          <a:ln w="57150" cmpd="thickThin">
            <a:solidFill>
              <a:schemeClr val="folHlink"/>
            </a:solidFill>
            <a:miter lim="800000"/>
            <a:headEnd/>
            <a:tailEnd/>
          </a:ln>
          <a:effectLst/>
        </p:spPr>
      </p:pic>
      <p:pic>
        <p:nvPicPr>
          <p:cNvPr id="5" name="Picture 17"/>
          <p:cNvPicPr>
            <a:picLocks noChangeAspect="1" noChangeArrowheads="1"/>
          </p:cNvPicPr>
          <p:nvPr/>
        </p:nvPicPr>
        <p:blipFill>
          <a:blip r:embed="rId3"/>
          <a:srcRect/>
          <a:stretch>
            <a:fillRect/>
          </a:stretch>
        </p:blipFill>
        <p:spPr bwMode="auto">
          <a:xfrm>
            <a:off x="2286000" y="4800600"/>
            <a:ext cx="3303587" cy="539750"/>
          </a:xfrm>
          <a:prstGeom prst="rect">
            <a:avLst/>
          </a:prstGeom>
          <a:noFill/>
          <a:ln w="57150" cmpd="thickThin">
            <a:solidFill>
              <a:schemeClr val="folHlink"/>
            </a:solid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Both Limits</a:t>
            </a:r>
          </a:p>
        </p:txBody>
      </p:sp>
      <p:sp>
        <p:nvSpPr>
          <p:cNvPr id="3" name="Content Placeholder 2"/>
          <p:cNvSpPr>
            <a:spLocks noGrp="1"/>
          </p:cNvSpPr>
          <p:nvPr>
            <p:ph idx="1"/>
          </p:nvPr>
        </p:nvSpPr>
        <p:spPr>
          <a:xfrm>
            <a:off x="89053" y="1345139"/>
            <a:ext cx="8978747" cy="3760261"/>
          </a:xfrm>
        </p:spPr>
        <p:txBody>
          <a:bodyPr>
            <a:normAutofit fontScale="92500" lnSpcReduction="10000"/>
          </a:bodyPr>
          <a:lstStyle/>
          <a:p>
            <a:r>
              <a:rPr lang="en-US" dirty="0"/>
              <a:t>In practice, both methods used to find the limits and signal levels</a:t>
            </a:r>
          </a:p>
          <a:p>
            <a:r>
              <a:rPr lang="en-US" dirty="0"/>
              <a:t>Example 1: We have a channel with a 1-MHz bandwidth. The SNR for this channel is 63. What are the appropriate bit rate and signal level?</a:t>
            </a:r>
          </a:p>
          <a:p>
            <a:pPr lvl="1"/>
            <a:r>
              <a:rPr lang="en-US" dirty="0"/>
              <a:t>Use the Shannon formula to find the upper limit.</a:t>
            </a:r>
          </a:p>
          <a:p>
            <a:pPr lvl="1"/>
            <a:endParaRPr lang="en-US" dirty="0"/>
          </a:p>
          <a:p>
            <a:pPr lvl="1"/>
            <a:endParaRPr lang="en-US" dirty="0"/>
          </a:p>
          <a:p>
            <a:pPr lvl="2"/>
            <a:r>
              <a:rPr lang="en-US" dirty="0"/>
              <a:t>The Shannon formula gives us 6 Mbps, the upper limit</a:t>
            </a:r>
          </a:p>
          <a:p>
            <a:pPr lvl="3"/>
            <a:r>
              <a:rPr lang="en-US" dirty="0"/>
              <a:t>For better performance we choose something lower, 4 Mbps, for example. </a:t>
            </a:r>
          </a:p>
          <a:p>
            <a:pPr lvl="1"/>
            <a:r>
              <a:rPr lang="en-US" u="sng" dirty="0"/>
              <a:t>U</a:t>
            </a:r>
            <a:r>
              <a:rPr lang="en-US" dirty="0"/>
              <a:t>se the </a:t>
            </a:r>
            <a:r>
              <a:rPr lang="en-US" dirty="0" err="1"/>
              <a:t>Nyquist</a:t>
            </a:r>
            <a:r>
              <a:rPr lang="en-US" dirty="0"/>
              <a:t> formula to find the number of signal levels</a:t>
            </a:r>
          </a:p>
          <a:p>
            <a:pPr lvl="1"/>
            <a:endParaRPr lang="en-US" dirty="0"/>
          </a:p>
          <a:p>
            <a:pPr lvl="1"/>
            <a:endParaRPr lang="en-US" dirty="0"/>
          </a:p>
          <a:p>
            <a:endParaRPr lang="en-US" dirty="0"/>
          </a:p>
        </p:txBody>
      </p:sp>
      <p:pic>
        <p:nvPicPr>
          <p:cNvPr id="4" name="Picture 14"/>
          <p:cNvPicPr>
            <a:picLocks noChangeAspect="1" noChangeArrowheads="1"/>
          </p:cNvPicPr>
          <p:nvPr/>
        </p:nvPicPr>
        <p:blipFill>
          <a:blip r:embed="rId2"/>
          <a:srcRect/>
          <a:stretch>
            <a:fillRect/>
          </a:stretch>
        </p:blipFill>
        <p:spPr bwMode="auto">
          <a:xfrm>
            <a:off x="685800" y="3352800"/>
            <a:ext cx="7370763" cy="441325"/>
          </a:xfrm>
          <a:prstGeom prst="rect">
            <a:avLst/>
          </a:prstGeom>
          <a:noFill/>
          <a:ln w="57150" cmpd="thickThin">
            <a:solidFill>
              <a:schemeClr val="folHlink"/>
            </a:solidFill>
            <a:miter lim="800000"/>
            <a:headEnd/>
            <a:tailEnd/>
          </a:ln>
          <a:effectLst/>
        </p:spPr>
      </p:pic>
      <p:pic>
        <p:nvPicPr>
          <p:cNvPr id="5" name="Picture 14"/>
          <p:cNvPicPr>
            <a:picLocks noChangeAspect="1" noChangeArrowheads="1"/>
          </p:cNvPicPr>
          <p:nvPr/>
        </p:nvPicPr>
        <p:blipFill>
          <a:blip r:embed="rId3"/>
          <a:srcRect/>
          <a:stretch>
            <a:fillRect/>
          </a:stretch>
        </p:blipFill>
        <p:spPr bwMode="auto">
          <a:xfrm>
            <a:off x="1295400" y="4876800"/>
            <a:ext cx="5030787" cy="350837"/>
          </a:xfrm>
          <a:prstGeom prst="rect">
            <a:avLst/>
          </a:prstGeom>
          <a:noFill/>
          <a:ln w="57150" cmpd="thickThin">
            <a:solidFill>
              <a:schemeClr val="folHlink"/>
            </a:solidFill>
            <a:miter lim="800000"/>
            <a:headEnd/>
            <a:tailEnd/>
          </a:ln>
          <a:effectLst/>
        </p:spPr>
      </p:pic>
      <p:sp>
        <p:nvSpPr>
          <p:cNvPr id="6" name="Text Box 4">
            <a:extLst>
              <a:ext uri="{FF2B5EF4-FFF2-40B4-BE49-F238E27FC236}">
                <a16:creationId xmlns:a16="http://schemas.microsoft.com/office/drawing/2014/main" id="{3642098B-03BC-4941-AFA9-7051491E5C07}"/>
              </a:ext>
            </a:extLst>
          </p:cNvPr>
          <p:cNvSpPr txBox="1">
            <a:spLocks noChangeArrowheads="1"/>
          </p:cNvSpPr>
          <p:nvPr/>
        </p:nvSpPr>
        <p:spPr bwMode="auto">
          <a:xfrm>
            <a:off x="304800" y="5464314"/>
            <a:ext cx="8153400" cy="707886"/>
          </a:xfrm>
          <a:prstGeom prst="rect">
            <a:avLst/>
          </a:prstGeom>
          <a:solidFill>
            <a:srgbClr val="FFFF00"/>
          </a:solidFill>
          <a:ln w="9525">
            <a:noFill/>
            <a:miter lim="800000"/>
            <a:headEnd/>
            <a:tailEnd/>
          </a:ln>
          <a:effectLst>
            <a:glow rad="63500">
              <a:srgbClr val="FF0000">
                <a:alpha val="40000"/>
              </a:srgbClr>
            </a:glow>
          </a:effectLst>
        </p:spPr>
        <p:txBody>
          <a:bodyPr wrap="square">
            <a:spAutoFit/>
          </a:bodyPr>
          <a:lstStyle>
            <a:defPPr>
              <a:defRPr lang="en-US"/>
            </a:defPPr>
            <a:lvl1pPr algn="ctr">
              <a:defRPr sz="3200" b="1" i="1">
                <a:solidFill>
                  <a:srgbClr val="FF0000"/>
                </a:solidFill>
                <a:effectLst>
                  <a:outerShdw blurRad="38100" dist="38100" dir="2700000" algn="tl">
                    <a:srgbClr val="000000"/>
                  </a:outerShdw>
                </a:effectLst>
                <a:latin typeface="+mj-lt"/>
              </a:defRPr>
            </a:lvl1pPr>
          </a:lstStyle>
          <a:p>
            <a:pPr eaLnBrk="0" hangingPunct="0"/>
            <a:r>
              <a:rPr lang="en-US" sz="2000" dirty="0">
                <a:effectLst/>
                <a:latin typeface="+mn-lt"/>
              </a:rPr>
              <a:t>The Shannon capacity gives us the upper limit; the Nyquist formula tells us how many signal levels we need.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Sine wave </a:t>
            </a:r>
          </a:p>
        </p:txBody>
      </p:sp>
      <p:sp>
        <p:nvSpPr>
          <p:cNvPr id="3" name="Content Placeholder 2"/>
          <p:cNvSpPr>
            <a:spLocks noGrp="1"/>
          </p:cNvSpPr>
          <p:nvPr>
            <p:ph idx="1"/>
          </p:nvPr>
        </p:nvSpPr>
        <p:spPr>
          <a:xfrm>
            <a:off x="45903" y="1345139"/>
            <a:ext cx="8945697" cy="4674661"/>
          </a:xfrm>
        </p:spPr>
        <p:txBody>
          <a:bodyPr>
            <a:noAutofit/>
          </a:bodyPr>
          <a:lstStyle/>
          <a:p>
            <a:r>
              <a:rPr lang="en-US" sz="2000" dirty="0"/>
              <a:t>The most fundamental form of a periodic analog signal.</a:t>
            </a:r>
          </a:p>
          <a:p>
            <a:r>
              <a:rPr lang="en-US" sz="2000" dirty="0"/>
              <a:t>Represented by three parameters:</a:t>
            </a:r>
          </a:p>
          <a:p>
            <a:pPr lvl="1"/>
            <a:r>
              <a:rPr lang="en-US" sz="2000" i="1" dirty="0"/>
              <a:t>Period </a:t>
            </a:r>
            <a:r>
              <a:rPr lang="en-US" sz="2000" b="1" i="1" dirty="0"/>
              <a:t> (T)  - the amount of time, in seconds, a signal needs to </a:t>
            </a:r>
            <a:r>
              <a:rPr lang="en-US" sz="2000" dirty="0"/>
              <a:t>complete one cycle</a:t>
            </a:r>
          </a:p>
          <a:p>
            <a:pPr lvl="2"/>
            <a:r>
              <a:rPr lang="en-US" sz="2000" dirty="0"/>
              <a:t>The </a:t>
            </a:r>
            <a:r>
              <a:rPr lang="en-US" sz="2000" b="1" i="1" dirty="0"/>
              <a:t>frequency (f), measured in hertz (Hz), refers to the </a:t>
            </a:r>
            <a:r>
              <a:rPr lang="en-US" sz="2000" dirty="0"/>
              <a:t>number of periods in 1 s. </a:t>
            </a:r>
          </a:p>
          <a:p>
            <a:pPr lvl="2"/>
            <a:r>
              <a:rPr lang="en-US" sz="2000" dirty="0"/>
              <a:t>Period and frequency are inverses of each other, in other words (</a:t>
            </a:r>
            <a:r>
              <a:rPr lang="en-US" sz="2000" i="1" dirty="0"/>
              <a:t>f = 1/ T).</a:t>
            </a:r>
          </a:p>
          <a:p>
            <a:pPr lvl="1"/>
            <a:r>
              <a:rPr lang="en-US" sz="2000" i="1" dirty="0"/>
              <a:t>peak amplitude - </a:t>
            </a:r>
            <a:r>
              <a:rPr lang="en-US" sz="2000" b="1" i="1" dirty="0"/>
              <a:t>absolute value of its highest intensity.</a:t>
            </a:r>
          </a:p>
          <a:p>
            <a:pPr lvl="2"/>
            <a:r>
              <a:rPr lang="en-US" sz="2000" dirty="0"/>
              <a:t>For electrical signals, peak amplitude is normally measured in volts.</a:t>
            </a:r>
            <a:endParaRPr lang="en-US" sz="2000" i="1" dirty="0"/>
          </a:p>
          <a:p>
            <a:pPr lvl="1"/>
            <a:r>
              <a:rPr lang="en-US" sz="2000" i="1" dirty="0"/>
              <a:t>Phase - </a:t>
            </a:r>
            <a:r>
              <a:rPr lang="en-US" sz="2000" dirty="0">
                <a:solidFill>
                  <a:schemeClr val="tx1"/>
                </a:solidFill>
              </a:rPr>
              <a:t>position of the waveform relative to time 0</a:t>
            </a:r>
          </a:p>
          <a:p>
            <a:pPr lvl="2"/>
            <a:r>
              <a:rPr lang="en-US" sz="2000" dirty="0">
                <a:solidFill>
                  <a:schemeClr val="tx1"/>
                </a:solidFill>
              </a:rPr>
              <a:t>If we think of the wave as something that can be shifted backward or forward along the time axis, phase describes the amount of that shift</a:t>
            </a:r>
          </a:p>
          <a:p>
            <a:pPr lvl="2"/>
            <a:r>
              <a:rPr lang="en-US" sz="2000" dirty="0">
                <a:solidFill>
                  <a:schemeClr val="tx1"/>
                </a:solidFill>
              </a:rPr>
              <a:t>It indicates the status of the first cycle</a:t>
            </a:r>
          </a:p>
          <a:p>
            <a:pPr lvl="2"/>
            <a:r>
              <a:rPr lang="en-US" sz="2000" dirty="0">
                <a:solidFill>
                  <a:schemeClr val="tx1"/>
                </a:solidFill>
              </a:rPr>
              <a:t>Phase is measured in degrees or radians (360° is 2π </a:t>
            </a:r>
            <a:r>
              <a:rPr lang="en-US" sz="2000" dirty="0" err="1">
                <a:solidFill>
                  <a:schemeClr val="tx1"/>
                </a:solidFill>
              </a:rPr>
              <a:t>rad</a:t>
            </a:r>
            <a:r>
              <a:rPr lang="en-US" sz="2000" dirty="0">
                <a:solidFill>
                  <a:schemeClr val="tx1"/>
                </a:solidFill>
              </a:rPr>
              <a:t>)</a:t>
            </a:r>
            <a:endParaRPr lang="en-US" sz="2000" dirty="0"/>
          </a:p>
          <a:p>
            <a:pPr lvl="1"/>
            <a:endParaRPr lang="en-US" sz="2000"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en-US"/>
              <a:t>Network Performance</a:t>
            </a:r>
          </a:p>
        </p:txBody>
      </p:sp>
      <p:sp>
        <p:nvSpPr>
          <p:cNvPr id="154627" name="Rectangle 3"/>
          <p:cNvSpPr>
            <a:spLocks noGrp="1" noChangeArrowheads="1"/>
          </p:cNvSpPr>
          <p:nvPr>
            <p:ph type="body" idx="1"/>
          </p:nvPr>
        </p:nvSpPr>
        <p:spPr/>
        <p:txBody>
          <a:bodyPr>
            <a:normAutofit/>
          </a:bodyPr>
          <a:lstStyle/>
          <a:p>
            <a:pPr>
              <a:defRPr/>
            </a:pPr>
            <a:r>
              <a:rPr lang="en-US" dirty="0"/>
              <a:t>important issue in networking </a:t>
            </a:r>
            <a:r>
              <a:rPr lang="en-US" dirty="0">
                <a:sym typeface="Wingdings" pitchFamily="2" charset="2"/>
              </a:rPr>
              <a:t></a:t>
            </a:r>
            <a:r>
              <a:rPr lang="en-US" dirty="0"/>
              <a:t> </a:t>
            </a:r>
            <a:r>
              <a:rPr lang="en-US" dirty="0">
                <a:solidFill>
                  <a:srgbClr val="0070C0"/>
                </a:solidFill>
                <a:effectLst>
                  <a:outerShdw blurRad="38100" dist="38100" dir="2700000" algn="tl">
                    <a:srgbClr val="C0C0C0"/>
                  </a:outerShdw>
                </a:effectLst>
              </a:rPr>
              <a:t>performance</a:t>
            </a:r>
            <a:r>
              <a:rPr lang="en-US" dirty="0">
                <a:effectLst>
                  <a:outerShdw blurRad="38100" dist="38100" dir="2700000" algn="tl">
                    <a:srgbClr val="C0C0C0"/>
                  </a:outerShdw>
                </a:effectLst>
              </a:rPr>
              <a:t> of the network</a:t>
            </a:r>
          </a:p>
          <a:p>
            <a:pPr>
              <a:defRPr/>
            </a:pPr>
            <a:r>
              <a:rPr lang="en-US" dirty="0">
                <a:effectLst>
                  <a:outerShdw blurRad="38100" dist="38100" dir="2700000" algn="tl">
                    <a:srgbClr val="C0C0C0"/>
                  </a:outerShdw>
                </a:effectLst>
              </a:rPr>
              <a:t>Performance parameters:</a:t>
            </a:r>
          </a:p>
          <a:p>
            <a:pPr lvl="1">
              <a:defRPr/>
            </a:pPr>
            <a:r>
              <a:rPr lang="en-US" dirty="0"/>
              <a:t>Bandwidth</a:t>
            </a:r>
          </a:p>
          <a:p>
            <a:pPr lvl="2">
              <a:defRPr/>
            </a:pPr>
            <a:r>
              <a:rPr lang="en-US" dirty="0">
                <a:solidFill>
                  <a:srgbClr val="00B050"/>
                </a:solidFill>
              </a:rPr>
              <a:t>Analog</a:t>
            </a:r>
            <a:r>
              <a:rPr lang="en-US" dirty="0"/>
              <a:t> – Hertz </a:t>
            </a:r>
          </a:p>
          <a:p>
            <a:pPr lvl="2">
              <a:defRPr/>
            </a:pPr>
            <a:r>
              <a:rPr lang="en-US" dirty="0">
                <a:solidFill>
                  <a:srgbClr val="0070C0"/>
                </a:solidFill>
              </a:rPr>
              <a:t>Digital</a:t>
            </a:r>
            <a:r>
              <a:rPr lang="en-US" dirty="0"/>
              <a:t> – Bits per second (bps)</a:t>
            </a:r>
          </a:p>
          <a:p>
            <a:pPr lvl="1">
              <a:defRPr/>
            </a:pPr>
            <a:r>
              <a:rPr lang="en-US" dirty="0"/>
              <a:t>Throughput</a:t>
            </a:r>
          </a:p>
          <a:p>
            <a:pPr lvl="2">
              <a:defRPr/>
            </a:pPr>
            <a:r>
              <a:rPr lang="en-US" dirty="0"/>
              <a:t>Actual data rate</a:t>
            </a:r>
          </a:p>
          <a:p>
            <a:pPr lvl="1">
              <a:defRPr/>
            </a:pPr>
            <a:r>
              <a:rPr lang="en-US" dirty="0"/>
              <a:t>Latency (delay)</a:t>
            </a:r>
          </a:p>
          <a:p>
            <a:pPr lvl="2">
              <a:defRPr/>
            </a:pPr>
            <a:r>
              <a:rPr lang="en-US" dirty="0"/>
              <a:t>Time it takes for an entire message to completely arrive at the destination</a:t>
            </a:r>
          </a:p>
        </p:txBody>
      </p:sp>
    </p:spTree>
    <p:extLst>
      <p:ext uri="{BB962C8B-B14F-4D97-AF65-F5344CB8AC3E}">
        <p14:creationId xmlns:p14="http://schemas.microsoft.com/office/powerpoint/2010/main" val="4113848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a:t>
            </a:r>
          </a:p>
        </p:txBody>
      </p:sp>
      <p:sp>
        <p:nvSpPr>
          <p:cNvPr id="3" name="Content Placeholder 2"/>
          <p:cNvSpPr>
            <a:spLocks noGrp="1"/>
          </p:cNvSpPr>
          <p:nvPr>
            <p:ph idx="1"/>
          </p:nvPr>
        </p:nvSpPr>
        <p:spPr/>
        <p:txBody>
          <a:bodyPr>
            <a:normAutofit fontScale="85000" lnSpcReduction="10000"/>
          </a:bodyPr>
          <a:lstStyle/>
          <a:p>
            <a:r>
              <a:rPr lang="en-US" dirty="0"/>
              <a:t>used in two different contexts with two different measuring values: </a:t>
            </a:r>
          </a:p>
          <a:p>
            <a:r>
              <a:rPr lang="en-US" dirty="0"/>
              <a:t>bandwidth in hertz </a:t>
            </a:r>
          </a:p>
          <a:p>
            <a:pPr lvl="1"/>
            <a:r>
              <a:rPr lang="en-US" dirty="0"/>
              <a:t>range of frequencies contained in a composite signal or the range of frequencies a channel can pass</a:t>
            </a:r>
          </a:p>
          <a:p>
            <a:pPr lvl="2"/>
            <a:r>
              <a:rPr lang="en-US" dirty="0"/>
              <a:t>Ex. bandwidth of a subscriber telephone line is 4 kHz</a:t>
            </a:r>
          </a:p>
          <a:p>
            <a:r>
              <a:rPr lang="en-US" dirty="0"/>
              <a:t>bandwidth in bits per second</a:t>
            </a:r>
          </a:p>
          <a:p>
            <a:pPr lvl="1"/>
            <a:r>
              <a:rPr lang="en-US" dirty="0"/>
              <a:t>number of bits per second that a channel, a link, or even a network can transmit</a:t>
            </a:r>
          </a:p>
          <a:p>
            <a:pPr lvl="2"/>
            <a:r>
              <a:rPr lang="en-US" dirty="0"/>
              <a:t>Ex. bandwidth of a Fast Ethernet network (or the links in this network) is a maximum of 100 Mbps - means that this network can send 100 Mbps.</a:t>
            </a:r>
          </a:p>
          <a:p>
            <a:r>
              <a:rPr lang="en-US" dirty="0"/>
              <a:t>relationship between the bandwidth in hertz and bandwidth in bits per second</a:t>
            </a:r>
          </a:p>
          <a:p>
            <a:pPr lvl="1"/>
            <a:r>
              <a:rPr lang="en-US" dirty="0"/>
              <a:t>increase in bandwidth in hertz means an increase in bandwidth in bits per second</a:t>
            </a:r>
          </a:p>
          <a:p>
            <a:pPr lvl="2"/>
            <a:r>
              <a:rPr lang="en-US" dirty="0"/>
              <a:t>depends on whether we have baseband transmission or transmission with modulation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 examples</a:t>
            </a:r>
          </a:p>
        </p:txBody>
      </p:sp>
      <p:sp>
        <p:nvSpPr>
          <p:cNvPr id="3" name="Content Placeholder 2"/>
          <p:cNvSpPr>
            <a:spLocks noGrp="1"/>
          </p:cNvSpPr>
          <p:nvPr>
            <p:ph idx="1"/>
          </p:nvPr>
        </p:nvSpPr>
        <p:spPr/>
        <p:txBody>
          <a:bodyPr/>
          <a:lstStyle/>
          <a:p>
            <a:pPr algn="just"/>
            <a:r>
              <a:rPr lang="en-US" dirty="0"/>
              <a:t>The bandwidth of a subscriber line is 4 kHz for voice or data. </a:t>
            </a:r>
          </a:p>
          <a:p>
            <a:pPr algn="just"/>
            <a:r>
              <a:rPr lang="en-US" dirty="0"/>
              <a:t>The bandwidth of this line for data transmission can be up to 56,000 bps using a sophisticated modem to change the digital signal to analog.</a:t>
            </a:r>
          </a:p>
          <a:p>
            <a:pPr algn="just"/>
            <a:r>
              <a:rPr lang="en-US" dirty="0"/>
              <a:t>If the telephone company improves the quality of the line and increases the bandwidth to 8 kHz, we can send 112,000 bps.</a:t>
            </a:r>
          </a:p>
          <a:p>
            <a:pPr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Throughput</a:t>
            </a:r>
          </a:p>
        </p:txBody>
      </p:sp>
      <p:sp>
        <p:nvSpPr>
          <p:cNvPr id="3" name="Content Placeholder 2"/>
          <p:cNvSpPr>
            <a:spLocks noGrp="1"/>
          </p:cNvSpPr>
          <p:nvPr>
            <p:ph idx="1"/>
          </p:nvPr>
        </p:nvSpPr>
        <p:spPr/>
        <p:txBody>
          <a:bodyPr>
            <a:normAutofit fontScale="92500" lnSpcReduction="20000"/>
          </a:bodyPr>
          <a:lstStyle/>
          <a:p>
            <a:r>
              <a:rPr lang="en-US" dirty="0"/>
              <a:t>Measure of how fast we can actually send data through a network</a:t>
            </a:r>
          </a:p>
          <a:p>
            <a:r>
              <a:rPr lang="en-US" dirty="0"/>
              <a:t>Bandwidth in bits per second and throughput are different</a:t>
            </a:r>
          </a:p>
          <a:p>
            <a:pPr lvl="1"/>
            <a:r>
              <a:rPr lang="en-US" dirty="0"/>
              <a:t>A link may have a bandwidth of </a:t>
            </a:r>
            <a:r>
              <a:rPr lang="en-US" i="1" dirty="0"/>
              <a:t>B bps, but we can only send T bps </a:t>
            </a:r>
            <a:r>
              <a:rPr lang="en-US" dirty="0"/>
              <a:t>through this link with </a:t>
            </a:r>
            <a:r>
              <a:rPr lang="en-US" i="1" dirty="0"/>
              <a:t>T always less than B.</a:t>
            </a:r>
          </a:p>
          <a:p>
            <a:pPr lvl="1"/>
            <a:r>
              <a:rPr lang="en-US" i="1" dirty="0"/>
              <a:t>Bandwidth is a potential </a:t>
            </a:r>
            <a:r>
              <a:rPr lang="en-US" dirty="0"/>
              <a:t>measurement of a link; the throughput is an actual measurement of how fast we can send data. </a:t>
            </a:r>
          </a:p>
          <a:p>
            <a:pPr lvl="1"/>
            <a:r>
              <a:rPr lang="en-US" dirty="0"/>
              <a:t>For example, we may have a link with a bandwidth of 1 Mbps, but the devices connected to the end of the link may handle only 200 kbps</a:t>
            </a:r>
          </a:p>
          <a:p>
            <a:pPr lvl="2"/>
            <a:r>
              <a:rPr lang="en-US" dirty="0"/>
              <a:t>cannot send more than 200 kbps through this link.</a:t>
            </a:r>
          </a:p>
          <a:p>
            <a:pPr lvl="1"/>
            <a:r>
              <a:rPr lang="en-US" dirty="0"/>
              <a:t>Imagine a highway designed to transmit 1000 cars per minute from one point to another.</a:t>
            </a:r>
          </a:p>
          <a:p>
            <a:pPr lvl="1"/>
            <a:r>
              <a:rPr lang="en-US" dirty="0"/>
              <a:t>Due to congestion on the road, 100 cars per minute are transmitted</a:t>
            </a:r>
          </a:p>
          <a:p>
            <a:pPr lvl="2"/>
            <a:r>
              <a:rPr lang="en-US" dirty="0"/>
              <a:t>The bandwidth is 1000 cars per minute; the throughput is 100 cars per minute.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Throughput - Example</a:t>
            </a:r>
          </a:p>
        </p:txBody>
      </p:sp>
      <p:sp>
        <p:nvSpPr>
          <p:cNvPr id="3" name="Content Placeholder 2"/>
          <p:cNvSpPr>
            <a:spLocks noGrp="1"/>
          </p:cNvSpPr>
          <p:nvPr>
            <p:ph idx="1"/>
          </p:nvPr>
        </p:nvSpPr>
        <p:spPr/>
        <p:txBody>
          <a:bodyPr/>
          <a:lstStyle/>
          <a:p>
            <a:r>
              <a:rPr lang="en-US" dirty="0"/>
              <a:t>A network with bandwidth of 10 Mbps can pass only an average of 12,000 frames per minute with each frame carrying an average of 10,000 bits. What is the throughput of this network?</a:t>
            </a:r>
          </a:p>
          <a:p>
            <a:endParaRPr lang="en-US" dirty="0"/>
          </a:p>
          <a:p>
            <a:endParaRPr lang="en-US" dirty="0"/>
          </a:p>
          <a:p>
            <a:r>
              <a:rPr lang="en-US" dirty="0"/>
              <a:t>The throughput is almost one-fifth of the bandwidth in this case.</a:t>
            </a:r>
          </a:p>
          <a:p>
            <a:endParaRPr lang="en-US" dirty="0"/>
          </a:p>
        </p:txBody>
      </p:sp>
      <p:pic>
        <p:nvPicPr>
          <p:cNvPr id="4" name="Picture 14"/>
          <p:cNvPicPr>
            <a:picLocks noChangeAspect="1" noChangeArrowheads="1"/>
          </p:cNvPicPr>
          <p:nvPr/>
        </p:nvPicPr>
        <p:blipFill>
          <a:blip r:embed="rId2"/>
          <a:srcRect/>
          <a:stretch>
            <a:fillRect/>
          </a:stretch>
        </p:blipFill>
        <p:spPr bwMode="auto">
          <a:xfrm>
            <a:off x="1828800" y="3352800"/>
            <a:ext cx="4778375" cy="620713"/>
          </a:xfrm>
          <a:prstGeom prst="rect">
            <a:avLst/>
          </a:prstGeom>
          <a:noFill/>
          <a:ln w="57150" cmpd="thickThin">
            <a:solidFill>
              <a:schemeClr val="folHlink"/>
            </a:solid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a:t>
            </a:r>
          </a:p>
        </p:txBody>
      </p:sp>
      <p:sp>
        <p:nvSpPr>
          <p:cNvPr id="3" name="Content Placeholder 2"/>
          <p:cNvSpPr>
            <a:spLocks noGrp="1"/>
          </p:cNvSpPr>
          <p:nvPr>
            <p:ph idx="1"/>
          </p:nvPr>
        </p:nvSpPr>
        <p:spPr>
          <a:xfrm>
            <a:off x="198303" y="1345139"/>
            <a:ext cx="8780444" cy="2769661"/>
          </a:xfrm>
        </p:spPr>
        <p:txBody>
          <a:bodyPr>
            <a:normAutofit fontScale="92500" lnSpcReduction="20000"/>
          </a:bodyPr>
          <a:lstStyle/>
          <a:p>
            <a:r>
              <a:rPr lang="en-US" b="1" dirty="0"/>
              <a:t>Defines how long it takes for an entire message to completely </a:t>
            </a:r>
            <a:r>
              <a:rPr lang="en-US" dirty="0"/>
              <a:t>arrive at the destination from the time the first bit is sent out from the source</a:t>
            </a:r>
          </a:p>
          <a:p>
            <a:pPr>
              <a:defRPr/>
            </a:pPr>
            <a:r>
              <a:rPr lang="en-US" dirty="0"/>
              <a:t>Composed of</a:t>
            </a:r>
          </a:p>
          <a:p>
            <a:pPr lvl="1">
              <a:defRPr/>
            </a:pPr>
            <a:r>
              <a:rPr lang="en-US" dirty="0"/>
              <a:t>Propagation time</a:t>
            </a:r>
          </a:p>
          <a:p>
            <a:pPr lvl="1">
              <a:defRPr/>
            </a:pPr>
            <a:r>
              <a:rPr lang="en-US" dirty="0"/>
              <a:t>Transmission time</a:t>
            </a:r>
          </a:p>
          <a:p>
            <a:pPr lvl="1">
              <a:defRPr/>
            </a:pPr>
            <a:r>
              <a:rPr lang="en-US" dirty="0"/>
              <a:t>Queuing time</a:t>
            </a:r>
          </a:p>
          <a:p>
            <a:pPr lvl="1">
              <a:defRPr/>
            </a:pPr>
            <a:r>
              <a:rPr lang="en-US" dirty="0"/>
              <a:t>Processing time </a:t>
            </a:r>
          </a:p>
        </p:txBody>
      </p:sp>
      <p:grpSp>
        <p:nvGrpSpPr>
          <p:cNvPr id="4" name="Group 23"/>
          <p:cNvGrpSpPr>
            <a:grpSpLocks/>
          </p:cNvGrpSpPr>
          <p:nvPr/>
        </p:nvGrpSpPr>
        <p:grpSpPr bwMode="auto">
          <a:xfrm>
            <a:off x="1143000" y="4419600"/>
            <a:ext cx="6858000" cy="484188"/>
            <a:chOff x="720" y="2832"/>
            <a:chExt cx="4320" cy="305"/>
          </a:xfrm>
        </p:grpSpPr>
        <p:sp>
          <p:nvSpPr>
            <p:cNvPr id="5" name="computr1"/>
            <p:cNvSpPr>
              <a:spLocks noEditPoints="1" noChangeArrowheads="1"/>
            </p:cNvSpPr>
            <p:nvPr/>
          </p:nvSpPr>
          <p:spPr bwMode="auto">
            <a:xfrm>
              <a:off x="720" y="2832"/>
              <a:ext cx="336" cy="3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50 h 21600"/>
                <a:gd name="T44" fmla="*/ 16779 w 21600"/>
                <a:gd name="T45" fmla="*/ 11119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rgbClr val="FFFFFF"/>
                </a:gs>
                <a:gs pos="100000">
                  <a:srgbClr val="767676"/>
                </a:gs>
              </a:gsLst>
              <a:lin ang="2700000" scaled="1"/>
            </a:gradFill>
            <a:ln w="9525">
              <a:solidFill>
                <a:srgbClr val="000000"/>
              </a:solidFill>
              <a:miter lim="800000"/>
              <a:headEnd/>
              <a:tailEnd/>
            </a:ln>
          </p:spPr>
          <p:txBody>
            <a:bodyPr/>
            <a:lstStyle/>
            <a:p>
              <a:endParaRPr lang="en-US"/>
            </a:p>
          </p:txBody>
        </p:sp>
        <p:sp>
          <p:nvSpPr>
            <p:cNvPr id="6" name="computr1"/>
            <p:cNvSpPr>
              <a:spLocks noEditPoints="1" noChangeArrowheads="1"/>
            </p:cNvSpPr>
            <p:nvPr/>
          </p:nvSpPr>
          <p:spPr bwMode="auto">
            <a:xfrm>
              <a:off x="4704" y="2832"/>
              <a:ext cx="336" cy="3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50 w 21600"/>
                <a:gd name="T43" fmla="*/ 2550 h 21600"/>
                <a:gd name="T44" fmla="*/ 16779 w 21600"/>
                <a:gd name="T45" fmla="*/ 11119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folHlink"/>
            </a:solidFill>
            <a:ln w="9525">
              <a:solidFill>
                <a:srgbClr val="000000"/>
              </a:solidFill>
              <a:miter lim="800000"/>
              <a:headEnd/>
              <a:tailEnd/>
            </a:ln>
          </p:spPr>
          <p:txBody>
            <a:bodyPr/>
            <a:lstStyle/>
            <a:p>
              <a:endParaRPr lang="en-US"/>
            </a:p>
          </p:txBody>
        </p:sp>
        <p:sp>
          <p:nvSpPr>
            <p:cNvPr id="7" name="Line 11"/>
            <p:cNvSpPr>
              <a:spLocks noChangeShapeType="1"/>
            </p:cNvSpPr>
            <p:nvPr/>
          </p:nvSpPr>
          <p:spPr bwMode="auto">
            <a:xfrm>
              <a:off x="1008" y="2928"/>
              <a:ext cx="3744" cy="0"/>
            </a:xfrm>
            <a:prstGeom prst="line">
              <a:avLst/>
            </a:prstGeom>
            <a:noFill/>
            <a:ln w="57150">
              <a:solidFill>
                <a:schemeClr val="tx1"/>
              </a:solidFill>
              <a:round/>
              <a:headEnd/>
              <a:tailEnd/>
            </a:ln>
          </p:spPr>
          <p:txBody>
            <a:bodyPr/>
            <a:lstStyle/>
            <a:p>
              <a:endParaRPr lang="en-US"/>
            </a:p>
          </p:txBody>
        </p:sp>
      </p:grpSp>
      <p:sp>
        <p:nvSpPr>
          <p:cNvPr id="8" name="Rectangle 12"/>
          <p:cNvSpPr>
            <a:spLocks noChangeArrowheads="1"/>
          </p:cNvSpPr>
          <p:nvPr/>
        </p:nvSpPr>
        <p:spPr bwMode="auto">
          <a:xfrm>
            <a:off x="1600200" y="4495800"/>
            <a:ext cx="1447800" cy="152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 name="Line 15"/>
          <p:cNvSpPr>
            <a:spLocks noChangeShapeType="1"/>
          </p:cNvSpPr>
          <p:nvPr/>
        </p:nvSpPr>
        <p:spPr bwMode="auto">
          <a:xfrm>
            <a:off x="3048000" y="5029200"/>
            <a:ext cx="0" cy="304800"/>
          </a:xfrm>
          <a:prstGeom prst="line">
            <a:avLst/>
          </a:prstGeom>
          <a:noFill/>
          <a:ln w="28575">
            <a:solidFill>
              <a:schemeClr val="tx1"/>
            </a:solidFill>
            <a:round/>
            <a:headEnd/>
            <a:tailEnd/>
          </a:ln>
        </p:spPr>
        <p:txBody>
          <a:bodyPr/>
          <a:lstStyle/>
          <a:p>
            <a:endParaRPr lang="en-US"/>
          </a:p>
        </p:txBody>
      </p:sp>
      <p:sp>
        <p:nvSpPr>
          <p:cNvPr id="10" name="Line 16"/>
          <p:cNvSpPr>
            <a:spLocks noChangeShapeType="1"/>
          </p:cNvSpPr>
          <p:nvPr/>
        </p:nvSpPr>
        <p:spPr bwMode="auto">
          <a:xfrm>
            <a:off x="7543800" y="5029200"/>
            <a:ext cx="0" cy="685800"/>
          </a:xfrm>
          <a:prstGeom prst="line">
            <a:avLst/>
          </a:prstGeom>
          <a:noFill/>
          <a:ln w="28575">
            <a:solidFill>
              <a:schemeClr val="tx1"/>
            </a:solidFill>
            <a:round/>
            <a:headEnd/>
            <a:tailEnd/>
          </a:ln>
        </p:spPr>
        <p:txBody>
          <a:bodyPr/>
          <a:lstStyle/>
          <a:p>
            <a:endParaRPr lang="en-US"/>
          </a:p>
        </p:txBody>
      </p:sp>
      <p:sp>
        <p:nvSpPr>
          <p:cNvPr id="11" name="Line 17"/>
          <p:cNvSpPr>
            <a:spLocks noChangeShapeType="1"/>
          </p:cNvSpPr>
          <p:nvPr/>
        </p:nvSpPr>
        <p:spPr bwMode="auto">
          <a:xfrm>
            <a:off x="1600200" y="5029200"/>
            <a:ext cx="0" cy="685800"/>
          </a:xfrm>
          <a:prstGeom prst="line">
            <a:avLst/>
          </a:prstGeom>
          <a:noFill/>
          <a:ln w="28575">
            <a:solidFill>
              <a:schemeClr val="tx1"/>
            </a:solidFill>
            <a:round/>
            <a:headEnd/>
            <a:tailEnd/>
          </a:ln>
        </p:spPr>
        <p:txBody>
          <a:bodyPr/>
          <a:lstStyle/>
          <a:p>
            <a:endParaRPr lang="en-US"/>
          </a:p>
        </p:txBody>
      </p:sp>
      <p:sp>
        <p:nvSpPr>
          <p:cNvPr id="12" name="Line 18"/>
          <p:cNvSpPr>
            <a:spLocks noChangeShapeType="1"/>
          </p:cNvSpPr>
          <p:nvPr/>
        </p:nvSpPr>
        <p:spPr bwMode="auto">
          <a:xfrm>
            <a:off x="1600200" y="5181600"/>
            <a:ext cx="1447800" cy="0"/>
          </a:xfrm>
          <a:prstGeom prst="line">
            <a:avLst/>
          </a:prstGeom>
          <a:noFill/>
          <a:ln w="28575">
            <a:solidFill>
              <a:srgbClr val="66FF33"/>
            </a:solidFill>
            <a:round/>
            <a:headEnd type="triangle" w="lg" len="lg"/>
            <a:tailEnd type="triangle" w="lg" len="lg"/>
          </a:ln>
        </p:spPr>
        <p:txBody>
          <a:bodyPr/>
          <a:lstStyle/>
          <a:p>
            <a:endParaRPr lang="en-US"/>
          </a:p>
        </p:txBody>
      </p:sp>
      <p:sp>
        <p:nvSpPr>
          <p:cNvPr id="13" name="Line 19"/>
          <p:cNvSpPr>
            <a:spLocks noChangeShapeType="1"/>
          </p:cNvSpPr>
          <p:nvPr/>
        </p:nvSpPr>
        <p:spPr bwMode="auto">
          <a:xfrm>
            <a:off x="1600200" y="5410200"/>
            <a:ext cx="5943600" cy="0"/>
          </a:xfrm>
          <a:prstGeom prst="line">
            <a:avLst/>
          </a:prstGeom>
          <a:noFill/>
          <a:ln w="28575">
            <a:solidFill>
              <a:srgbClr val="C00000"/>
            </a:solidFill>
            <a:round/>
            <a:headEnd type="triangle" w="lg" len="lg"/>
            <a:tailEnd type="triangle" w="lg" len="lg"/>
          </a:ln>
        </p:spPr>
        <p:txBody>
          <a:bodyPr/>
          <a:lstStyle/>
          <a:p>
            <a:endParaRPr lang="en-US"/>
          </a:p>
        </p:txBody>
      </p:sp>
      <p:sp>
        <p:nvSpPr>
          <p:cNvPr id="14" name="Text Box 20"/>
          <p:cNvSpPr txBox="1">
            <a:spLocks noChangeArrowheads="1"/>
          </p:cNvSpPr>
          <p:nvPr/>
        </p:nvSpPr>
        <p:spPr bwMode="auto">
          <a:xfrm>
            <a:off x="1371600" y="4114800"/>
            <a:ext cx="2057400" cy="369332"/>
          </a:xfrm>
          <a:prstGeom prst="rect">
            <a:avLst/>
          </a:prstGeom>
          <a:noFill/>
          <a:ln w="9525">
            <a:noFill/>
            <a:miter lim="800000"/>
            <a:headEnd/>
            <a:tailEnd/>
          </a:ln>
        </p:spPr>
        <p:txBody>
          <a:bodyPr wrap="square">
            <a:spAutoFit/>
          </a:bodyPr>
          <a:lstStyle/>
          <a:p>
            <a:pPr algn="ctr"/>
            <a:r>
              <a:rPr lang="en-US" dirty="0"/>
              <a:t>Entire message</a:t>
            </a:r>
          </a:p>
        </p:txBody>
      </p:sp>
      <p:sp>
        <p:nvSpPr>
          <p:cNvPr id="15" name="AutoShape 21"/>
          <p:cNvSpPr>
            <a:spLocks noChangeArrowheads="1"/>
          </p:cNvSpPr>
          <p:nvPr/>
        </p:nvSpPr>
        <p:spPr bwMode="auto">
          <a:xfrm>
            <a:off x="609600" y="5791200"/>
            <a:ext cx="2743200" cy="457200"/>
          </a:xfrm>
          <a:prstGeom prst="wedgeRoundRectCallout">
            <a:avLst>
              <a:gd name="adj1" fmla="val 20244"/>
              <a:gd name="adj2" fmla="val -180485"/>
              <a:gd name="adj3" fmla="val 16667"/>
            </a:avLst>
          </a:prstGeom>
          <a:solidFill>
            <a:schemeClr val="bg2">
              <a:alpha val="20000"/>
            </a:schemeClr>
          </a:solidFill>
          <a:ln w="9525" algn="ctr">
            <a:solidFill>
              <a:schemeClr val="tx1"/>
            </a:solidFill>
            <a:miter lim="800000"/>
            <a:headEnd/>
            <a:tailEnd/>
          </a:ln>
        </p:spPr>
        <p:txBody>
          <a:bodyPr/>
          <a:lstStyle/>
          <a:p>
            <a:pPr algn="ctr"/>
            <a:r>
              <a:rPr lang="en-US" dirty="0">
                <a:solidFill>
                  <a:srgbClr val="00B050"/>
                </a:solidFill>
              </a:rPr>
              <a:t>Transmission time</a:t>
            </a:r>
          </a:p>
        </p:txBody>
      </p:sp>
      <p:sp>
        <p:nvSpPr>
          <p:cNvPr id="16" name="AutoShape 22"/>
          <p:cNvSpPr>
            <a:spLocks noChangeArrowheads="1"/>
          </p:cNvSpPr>
          <p:nvPr/>
        </p:nvSpPr>
        <p:spPr bwMode="auto">
          <a:xfrm>
            <a:off x="4191000" y="4724400"/>
            <a:ext cx="2057400" cy="457200"/>
          </a:xfrm>
          <a:prstGeom prst="wedgeRoundRectCallout">
            <a:avLst>
              <a:gd name="adj1" fmla="val -22045"/>
              <a:gd name="adj2" fmla="val 93256"/>
              <a:gd name="adj3" fmla="val 16667"/>
            </a:avLst>
          </a:prstGeom>
          <a:solidFill>
            <a:schemeClr val="bg2">
              <a:alpha val="20000"/>
            </a:schemeClr>
          </a:solidFill>
          <a:ln w="9525" algn="ctr">
            <a:solidFill>
              <a:schemeClr val="tx1"/>
            </a:solidFill>
            <a:miter lim="800000"/>
            <a:headEnd/>
            <a:tailEnd/>
          </a:ln>
        </p:spPr>
        <p:txBody>
          <a:bodyPr/>
          <a:lstStyle/>
          <a:p>
            <a:pPr algn="ctr"/>
            <a:r>
              <a:rPr lang="en-US" dirty="0">
                <a:solidFill>
                  <a:srgbClr val="C00000"/>
                </a:solidFill>
              </a:rPr>
              <a:t>Propagation time</a:t>
            </a:r>
          </a:p>
        </p:txBody>
      </p:sp>
      <p:sp>
        <p:nvSpPr>
          <p:cNvPr id="17" name="Rectangle 16"/>
          <p:cNvSpPr/>
          <p:nvPr/>
        </p:nvSpPr>
        <p:spPr>
          <a:xfrm>
            <a:off x="4495800" y="2743200"/>
            <a:ext cx="3276600" cy="1200329"/>
          </a:xfrm>
          <a:prstGeom prst="rect">
            <a:avLst/>
          </a:prstGeom>
        </p:spPr>
        <p:txBody>
          <a:bodyPr wrap="square">
            <a:spAutoFit/>
          </a:bodyPr>
          <a:lstStyle/>
          <a:p>
            <a:r>
              <a:rPr lang="en-US" b="1" dirty="0"/>
              <a:t>Latency =  propagation time </a:t>
            </a:r>
          </a:p>
          <a:p>
            <a:r>
              <a:rPr lang="en-US" b="1" dirty="0"/>
              <a:t>                  + transmission time </a:t>
            </a:r>
          </a:p>
          <a:p>
            <a:r>
              <a:rPr lang="en-US" b="1" dirty="0"/>
              <a:t>                  + queuing time </a:t>
            </a:r>
          </a:p>
          <a:p>
            <a:r>
              <a:rPr lang="en-US" b="1" dirty="0"/>
              <a:t>                  + processing delay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18" presetClass="entr" presetSubtype="3"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strips(upRigh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500"/>
                            </p:stCondLst>
                            <p:childTnLst>
                              <p:par>
                                <p:cTn id="39" presetID="18" presetClass="entr" presetSubtype="1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strips(downLeft)">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Latency - </a:t>
            </a:r>
            <a:r>
              <a:rPr lang="en-US" i="1" dirty="0"/>
              <a:t>Propagation </a:t>
            </a:r>
            <a:r>
              <a:rPr lang="en-US" dirty="0"/>
              <a:t>time</a:t>
            </a:r>
          </a:p>
        </p:txBody>
      </p:sp>
      <p:sp>
        <p:nvSpPr>
          <p:cNvPr id="3" name="Content Placeholder 2"/>
          <p:cNvSpPr>
            <a:spLocks noGrp="1"/>
          </p:cNvSpPr>
          <p:nvPr>
            <p:ph idx="1"/>
          </p:nvPr>
        </p:nvSpPr>
        <p:spPr/>
        <p:txBody>
          <a:bodyPr/>
          <a:lstStyle/>
          <a:p>
            <a:r>
              <a:rPr lang="en-US" b="1" dirty="0"/>
              <a:t>time required for a bit to travel from the source to the </a:t>
            </a:r>
            <a:r>
              <a:rPr lang="en-US" dirty="0"/>
              <a:t>destination. </a:t>
            </a:r>
          </a:p>
          <a:p>
            <a:r>
              <a:rPr lang="fr-FR" b="1" dirty="0"/>
              <a:t>Propagation time = Distance / (Propagation Speed)</a:t>
            </a:r>
          </a:p>
          <a:p>
            <a:r>
              <a:rPr lang="en-US" dirty="0"/>
              <a:t>The propagation speed of electromagnetic signals depends on the medium and on the frequency of the signal</a:t>
            </a:r>
          </a:p>
          <a:p>
            <a:pPr lvl="1"/>
            <a:r>
              <a:rPr lang="en-US" dirty="0"/>
              <a:t>For example, in a vacuum, light is propagated with a speed of 3 × 108 m/s. It is lower in air; it is much lower in cable.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Example Latency - </a:t>
            </a:r>
            <a:r>
              <a:rPr lang="en-US" sz="4000" b="0" i="1" dirty="0"/>
              <a:t>Propagation </a:t>
            </a:r>
            <a:r>
              <a:rPr lang="en-US" sz="4000" b="0" dirty="0"/>
              <a:t>time</a:t>
            </a:r>
          </a:p>
        </p:txBody>
      </p:sp>
      <p:sp>
        <p:nvSpPr>
          <p:cNvPr id="3" name="Content Placeholder 2"/>
          <p:cNvSpPr>
            <a:spLocks noGrp="1"/>
          </p:cNvSpPr>
          <p:nvPr>
            <p:ph idx="1"/>
          </p:nvPr>
        </p:nvSpPr>
        <p:spPr/>
        <p:txBody>
          <a:bodyPr/>
          <a:lstStyle/>
          <a:p>
            <a:r>
              <a:rPr lang="en-US" dirty="0"/>
              <a:t>What is the propagation time if the distance between the two points is 12,000 km? Assume the propagation speed to be 2.4 × 108 m/s in cable.</a:t>
            </a:r>
          </a:p>
          <a:p>
            <a:endParaRPr lang="en-US" dirty="0"/>
          </a:p>
          <a:p>
            <a:endParaRPr lang="en-US" dirty="0"/>
          </a:p>
          <a:p>
            <a:r>
              <a:rPr lang="en-US" dirty="0"/>
              <a:t>The example shows that a bit can go over the Atlantic Ocean in only 50 ms if there is a direct cable between the source and the destination.</a:t>
            </a:r>
          </a:p>
          <a:p>
            <a:endParaRPr lang="en-US" dirty="0"/>
          </a:p>
          <a:p>
            <a:endParaRPr lang="en-US" dirty="0"/>
          </a:p>
        </p:txBody>
      </p:sp>
      <p:pic>
        <p:nvPicPr>
          <p:cNvPr id="4" name="Picture 14"/>
          <p:cNvPicPr>
            <a:picLocks noChangeAspect="1" noChangeArrowheads="1"/>
          </p:cNvPicPr>
          <p:nvPr/>
        </p:nvPicPr>
        <p:blipFill>
          <a:blip r:embed="rId2"/>
          <a:srcRect/>
          <a:stretch>
            <a:fillRect/>
          </a:stretch>
        </p:blipFill>
        <p:spPr bwMode="auto">
          <a:xfrm>
            <a:off x="1524000" y="2819400"/>
            <a:ext cx="4994275" cy="819150"/>
          </a:xfrm>
          <a:prstGeom prst="rect">
            <a:avLst/>
          </a:prstGeom>
          <a:noFill/>
          <a:ln w="57150" cmpd="thickThin">
            <a:solidFill>
              <a:schemeClr val="folHlink"/>
            </a:solid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Latency - Transmission time</a:t>
            </a:r>
          </a:p>
        </p:txBody>
      </p:sp>
      <p:sp>
        <p:nvSpPr>
          <p:cNvPr id="3" name="Content Placeholder 2"/>
          <p:cNvSpPr>
            <a:spLocks noGrp="1"/>
          </p:cNvSpPr>
          <p:nvPr>
            <p:ph idx="1"/>
          </p:nvPr>
        </p:nvSpPr>
        <p:spPr/>
        <p:txBody>
          <a:bodyPr>
            <a:normAutofit/>
          </a:bodyPr>
          <a:lstStyle/>
          <a:p>
            <a:r>
              <a:rPr lang="en-US" dirty="0"/>
              <a:t>In data communications , message is sent not just 1 bit</a:t>
            </a:r>
          </a:p>
          <a:p>
            <a:pPr lvl="1"/>
            <a:r>
              <a:rPr lang="en-US" dirty="0"/>
              <a:t>The first and last bit may take a time equal to the propagation time to reach its destination</a:t>
            </a:r>
          </a:p>
          <a:p>
            <a:pPr lvl="2"/>
            <a:r>
              <a:rPr lang="en-US" dirty="0"/>
              <a:t>The first bit leaves earlier and arrives earlier; the last bit leaves later and arrives later. </a:t>
            </a:r>
          </a:p>
          <a:p>
            <a:r>
              <a:rPr lang="en-US" b="1" dirty="0"/>
              <a:t>Transmission time </a:t>
            </a:r>
            <a:r>
              <a:rPr lang="en-US" b="1" dirty="0">
                <a:sym typeface="Wingdings" pitchFamily="2" charset="2"/>
              </a:rPr>
              <a:t> </a:t>
            </a:r>
            <a:r>
              <a:rPr lang="en-US" dirty="0"/>
              <a:t>time between the first bit leaving the sender and the last bit arriving at the receiver</a:t>
            </a:r>
          </a:p>
          <a:p>
            <a:r>
              <a:rPr lang="en-US" dirty="0"/>
              <a:t>The </a:t>
            </a:r>
            <a:r>
              <a:rPr lang="en-US" b="1" dirty="0"/>
              <a:t>transmission time of a message </a:t>
            </a:r>
            <a:r>
              <a:rPr lang="en-US" dirty="0"/>
              <a:t>depends on the size of the message and the bandwidth of the channel</a:t>
            </a:r>
          </a:p>
          <a:p>
            <a:pPr>
              <a:buNone/>
            </a:pPr>
            <a:r>
              <a:rPr lang="en-US" b="1" dirty="0"/>
              <a:t> Transmission time =  (Message size) / Bandwidth</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12"/>
          <p:cNvSpPr>
            <a:spLocks noChangeArrowheads="1"/>
          </p:cNvSpPr>
          <p:nvPr/>
        </p:nvSpPr>
        <p:spPr bwMode="auto">
          <a:xfrm rot="-5400000">
            <a:off x="2095500" y="2705100"/>
            <a:ext cx="2743200" cy="2667000"/>
          </a:xfrm>
          <a:prstGeom prst="parallelogram">
            <a:avLst>
              <a:gd name="adj" fmla="val 28629"/>
            </a:avLst>
          </a:prstGeom>
          <a:solidFill>
            <a:schemeClr val="accent1"/>
          </a:solidFill>
          <a:ln w="9525">
            <a:solidFill>
              <a:schemeClr val="tx1"/>
            </a:solidFill>
            <a:miter lim="800000"/>
            <a:headEnd/>
            <a:tailEnd/>
          </a:ln>
        </p:spPr>
        <p:txBody>
          <a:bodyPr vert="eaVert" wrap="none" anchor="ctr"/>
          <a:lstStyle/>
          <a:p>
            <a:pPr algn="ctr"/>
            <a:r>
              <a:rPr lang="en-US"/>
              <a:t>Data bits</a:t>
            </a:r>
          </a:p>
        </p:txBody>
      </p:sp>
      <p:sp>
        <p:nvSpPr>
          <p:cNvPr id="169986" name="Rectangle 2"/>
          <p:cNvSpPr>
            <a:spLocks noGrp="1" noChangeArrowheads="1"/>
          </p:cNvSpPr>
          <p:nvPr>
            <p:ph type="title"/>
          </p:nvPr>
        </p:nvSpPr>
        <p:spPr/>
        <p:txBody>
          <a:bodyPr>
            <a:normAutofit fontScale="90000"/>
          </a:bodyPr>
          <a:lstStyle/>
          <a:p>
            <a:pPr>
              <a:defRPr/>
            </a:pPr>
            <a:r>
              <a:rPr lang="en-US" dirty="0"/>
              <a:t>Latency - Transmission time</a:t>
            </a:r>
          </a:p>
        </p:txBody>
      </p:sp>
      <p:sp>
        <p:nvSpPr>
          <p:cNvPr id="57349" name="computr1"/>
          <p:cNvSpPr>
            <a:spLocks noEditPoints="1" noChangeArrowheads="1"/>
          </p:cNvSpPr>
          <p:nvPr/>
        </p:nvSpPr>
        <p:spPr bwMode="auto">
          <a:xfrm>
            <a:off x="1828800" y="1676400"/>
            <a:ext cx="609600" cy="554038"/>
          </a:xfrm>
          <a:custGeom>
            <a:avLst/>
            <a:gdLst>
              <a:gd name="T0" fmla="*/ 439123734 w 21600"/>
              <a:gd name="T1" fmla="*/ 0 h 21600"/>
              <a:gd name="T2" fmla="*/ 242771193 w 21600"/>
              <a:gd name="T3" fmla="*/ 0 h 21600"/>
              <a:gd name="T4" fmla="*/ 46418864 w 21600"/>
              <a:gd name="T5" fmla="*/ 0 h 21600"/>
              <a:gd name="T6" fmla="*/ 0 w 21600"/>
              <a:gd name="T7" fmla="*/ 259680697 h 21600"/>
              <a:gd name="T8" fmla="*/ 0 w 21600"/>
              <a:gd name="T9" fmla="*/ 364511421 h 21600"/>
              <a:gd name="T10" fmla="*/ 242771193 w 21600"/>
              <a:gd name="T11" fmla="*/ 364511421 h 21600"/>
              <a:gd name="T12" fmla="*/ 485542386 w 21600"/>
              <a:gd name="T13" fmla="*/ 364511421 h 21600"/>
              <a:gd name="T14" fmla="*/ 485542386 w 21600"/>
              <a:gd name="T15" fmla="*/ 259680697 h 21600"/>
              <a:gd name="T16" fmla="*/ 439123734 w 21600"/>
              <a:gd name="T17" fmla="*/ 228713883 h 21600"/>
              <a:gd name="T18" fmla="*/ 46418864 w 21600"/>
              <a:gd name="T19" fmla="*/ 228713883 h 21600"/>
              <a:gd name="T20" fmla="*/ 46418864 w 21600"/>
              <a:gd name="T21" fmla="*/ 114348734 h 21600"/>
              <a:gd name="T22" fmla="*/ 439123734 w 21600"/>
              <a:gd name="T23" fmla="*/ 114348734 h 21600"/>
              <a:gd name="T24" fmla="*/ 0 w 21600"/>
              <a:gd name="T25" fmla="*/ 312095751 h 21600"/>
              <a:gd name="T26" fmla="*/ 485542386 w 21600"/>
              <a:gd name="T27" fmla="*/ 31209575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hlink"/>
          </a:solidFill>
          <a:ln w="9525">
            <a:solidFill>
              <a:srgbClr val="000000"/>
            </a:solidFill>
            <a:miter lim="800000"/>
            <a:headEnd/>
            <a:tailEnd/>
          </a:ln>
        </p:spPr>
        <p:txBody>
          <a:bodyPr/>
          <a:lstStyle/>
          <a:p>
            <a:endParaRPr lang="en-US"/>
          </a:p>
        </p:txBody>
      </p:sp>
      <p:sp>
        <p:nvSpPr>
          <p:cNvPr id="57350" name="computr1"/>
          <p:cNvSpPr>
            <a:spLocks noEditPoints="1" noChangeArrowheads="1"/>
          </p:cNvSpPr>
          <p:nvPr/>
        </p:nvSpPr>
        <p:spPr bwMode="auto">
          <a:xfrm>
            <a:off x="4495800" y="1676400"/>
            <a:ext cx="609600" cy="554038"/>
          </a:xfrm>
          <a:custGeom>
            <a:avLst/>
            <a:gdLst>
              <a:gd name="T0" fmla="*/ 439123734 w 21600"/>
              <a:gd name="T1" fmla="*/ 0 h 21600"/>
              <a:gd name="T2" fmla="*/ 242771193 w 21600"/>
              <a:gd name="T3" fmla="*/ 0 h 21600"/>
              <a:gd name="T4" fmla="*/ 46418864 w 21600"/>
              <a:gd name="T5" fmla="*/ 0 h 21600"/>
              <a:gd name="T6" fmla="*/ 0 w 21600"/>
              <a:gd name="T7" fmla="*/ 259680697 h 21600"/>
              <a:gd name="T8" fmla="*/ 0 w 21600"/>
              <a:gd name="T9" fmla="*/ 364511421 h 21600"/>
              <a:gd name="T10" fmla="*/ 242771193 w 21600"/>
              <a:gd name="T11" fmla="*/ 364511421 h 21600"/>
              <a:gd name="T12" fmla="*/ 485542386 w 21600"/>
              <a:gd name="T13" fmla="*/ 364511421 h 21600"/>
              <a:gd name="T14" fmla="*/ 485542386 w 21600"/>
              <a:gd name="T15" fmla="*/ 259680697 h 21600"/>
              <a:gd name="T16" fmla="*/ 439123734 w 21600"/>
              <a:gd name="T17" fmla="*/ 228713883 h 21600"/>
              <a:gd name="T18" fmla="*/ 46418864 w 21600"/>
              <a:gd name="T19" fmla="*/ 228713883 h 21600"/>
              <a:gd name="T20" fmla="*/ 46418864 w 21600"/>
              <a:gd name="T21" fmla="*/ 114348734 h 21600"/>
              <a:gd name="T22" fmla="*/ 439123734 w 21600"/>
              <a:gd name="T23" fmla="*/ 114348734 h 21600"/>
              <a:gd name="T24" fmla="*/ 0 w 21600"/>
              <a:gd name="T25" fmla="*/ 312095751 h 21600"/>
              <a:gd name="T26" fmla="*/ 485542386 w 21600"/>
              <a:gd name="T27" fmla="*/ 312095751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folHlink"/>
          </a:solidFill>
          <a:ln w="9525">
            <a:solidFill>
              <a:srgbClr val="000000"/>
            </a:solidFill>
            <a:miter lim="800000"/>
            <a:headEnd/>
            <a:tailEnd/>
          </a:ln>
        </p:spPr>
        <p:txBody>
          <a:bodyPr/>
          <a:lstStyle/>
          <a:p>
            <a:endParaRPr lang="en-US"/>
          </a:p>
        </p:txBody>
      </p:sp>
      <p:sp>
        <p:nvSpPr>
          <p:cNvPr id="57351" name="Line 7"/>
          <p:cNvSpPr>
            <a:spLocks noChangeShapeType="1"/>
          </p:cNvSpPr>
          <p:nvPr/>
        </p:nvSpPr>
        <p:spPr bwMode="auto">
          <a:xfrm>
            <a:off x="2133600" y="2286000"/>
            <a:ext cx="0" cy="3733800"/>
          </a:xfrm>
          <a:prstGeom prst="line">
            <a:avLst/>
          </a:prstGeom>
          <a:noFill/>
          <a:ln w="28575">
            <a:solidFill>
              <a:schemeClr val="tx1"/>
            </a:solidFill>
            <a:round/>
            <a:headEnd type="oval" w="med" len="med"/>
            <a:tailEnd type="triangle" w="med" len="med"/>
          </a:ln>
        </p:spPr>
        <p:txBody>
          <a:bodyPr/>
          <a:lstStyle/>
          <a:p>
            <a:endParaRPr lang="en-US"/>
          </a:p>
        </p:txBody>
      </p:sp>
      <p:sp>
        <p:nvSpPr>
          <p:cNvPr id="57352" name="Line 8"/>
          <p:cNvSpPr>
            <a:spLocks noChangeShapeType="1"/>
          </p:cNvSpPr>
          <p:nvPr/>
        </p:nvSpPr>
        <p:spPr bwMode="auto">
          <a:xfrm>
            <a:off x="4800600" y="2286000"/>
            <a:ext cx="0" cy="3733800"/>
          </a:xfrm>
          <a:prstGeom prst="line">
            <a:avLst/>
          </a:prstGeom>
          <a:noFill/>
          <a:ln w="28575">
            <a:solidFill>
              <a:schemeClr val="tx1"/>
            </a:solidFill>
            <a:round/>
            <a:headEnd type="oval" w="med" len="med"/>
            <a:tailEnd type="triangle" w="med" len="med"/>
          </a:ln>
        </p:spPr>
        <p:txBody>
          <a:bodyPr/>
          <a:lstStyle/>
          <a:p>
            <a:endParaRPr lang="en-US"/>
          </a:p>
        </p:txBody>
      </p:sp>
      <p:sp>
        <p:nvSpPr>
          <p:cNvPr id="57353" name="Text Box 9"/>
          <p:cNvSpPr txBox="1">
            <a:spLocks noChangeArrowheads="1"/>
          </p:cNvSpPr>
          <p:nvPr/>
        </p:nvSpPr>
        <p:spPr bwMode="auto">
          <a:xfrm>
            <a:off x="1752600" y="5943600"/>
            <a:ext cx="758825" cy="366713"/>
          </a:xfrm>
          <a:prstGeom prst="rect">
            <a:avLst/>
          </a:prstGeom>
          <a:noFill/>
          <a:ln w="9525">
            <a:noFill/>
            <a:miter lim="800000"/>
            <a:headEnd/>
            <a:tailEnd/>
          </a:ln>
        </p:spPr>
        <p:txBody>
          <a:bodyPr>
            <a:spAutoFit/>
          </a:bodyPr>
          <a:lstStyle/>
          <a:p>
            <a:r>
              <a:rPr lang="en-US" dirty="0"/>
              <a:t>Time</a:t>
            </a:r>
          </a:p>
        </p:txBody>
      </p:sp>
      <p:sp>
        <p:nvSpPr>
          <p:cNvPr id="57354" name="Text Box 10"/>
          <p:cNvSpPr txBox="1">
            <a:spLocks noChangeArrowheads="1"/>
          </p:cNvSpPr>
          <p:nvPr/>
        </p:nvSpPr>
        <p:spPr bwMode="auto">
          <a:xfrm>
            <a:off x="4419600" y="5943600"/>
            <a:ext cx="758825" cy="366713"/>
          </a:xfrm>
          <a:prstGeom prst="rect">
            <a:avLst/>
          </a:prstGeom>
          <a:noFill/>
          <a:ln w="9525">
            <a:noFill/>
            <a:miter lim="800000"/>
            <a:headEnd/>
            <a:tailEnd/>
          </a:ln>
        </p:spPr>
        <p:txBody>
          <a:bodyPr>
            <a:spAutoFit/>
          </a:bodyPr>
          <a:lstStyle/>
          <a:p>
            <a:r>
              <a:rPr lang="en-US"/>
              <a:t>Time</a:t>
            </a:r>
          </a:p>
        </p:txBody>
      </p:sp>
      <p:sp>
        <p:nvSpPr>
          <p:cNvPr id="57355" name="Text Box 13"/>
          <p:cNvSpPr txBox="1">
            <a:spLocks noChangeArrowheads="1"/>
          </p:cNvSpPr>
          <p:nvPr/>
        </p:nvSpPr>
        <p:spPr bwMode="auto">
          <a:xfrm>
            <a:off x="384175" y="2286000"/>
            <a:ext cx="1717675" cy="366713"/>
          </a:xfrm>
          <a:prstGeom prst="rect">
            <a:avLst/>
          </a:prstGeom>
          <a:noFill/>
          <a:ln w="9525">
            <a:noFill/>
            <a:miter lim="800000"/>
            <a:headEnd/>
            <a:tailEnd/>
          </a:ln>
        </p:spPr>
        <p:txBody>
          <a:bodyPr>
            <a:spAutoFit/>
          </a:bodyPr>
          <a:lstStyle/>
          <a:p>
            <a:pPr algn="r"/>
            <a:r>
              <a:rPr lang="en-US"/>
              <a:t>First bit leaves</a:t>
            </a:r>
          </a:p>
        </p:txBody>
      </p:sp>
      <p:sp>
        <p:nvSpPr>
          <p:cNvPr id="57356" name="Text Box 14"/>
          <p:cNvSpPr txBox="1">
            <a:spLocks noChangeArrowheads="1"/>
          </p:cNvSpPr>
          <p:nvPr/>
        </p:nvSpPr>
        <p:spPr bwMode="auto">
          <a:xfrm>
            <a:off x="381000" y="4267200"/>
            <a:ext cx="1698625" cy="366713"/>
          </a:xfrm>
          <a:prstGeom prst="rect">
            <a:avLst/>
          </a:prstGeom>
          <a:noFill/>
          <a:ln w="9525">
            <a:noFill/>
            <a:miter lim="800000"/>
            <a:headEnd/>
            <a:tailEnd/>
          </a:ln>
        </p:spPr>
        <p:txBody>
          <a:bodyPr>
            <a:spAutoFit/>
          </a:bodyPr>
          <a:lstStyle/>
          <a:p>
            <a:pPr algn="r"/>
            <a:r>
              <a:rPr lang="en-US"/>
              <a:t>Last bit leaves</a:t>
            </a:r>
          </a:p>
        </p:txBody>
      </p:sp>
      <p:sp>
        <p:nvSpPr>
          <p:cNvPr id="57357" name="Text Box 15"/>
          <p:cNvSpPr txBox="1">
            <a:spLocks noChangeArrowheads="1"/>
          </p:cNvSpPr>
          <p:nvPr/>
        </p:nvSpPr>
        <p:spPr bwMode="auto">
          <a:xfrm>
            <a:off x="4800600" y="3048000"/>
            <a:ext cx="1689100" cy="366713"/>
          </a:xfrm>
          <a:prstGeom prst="rect">
            <a:avLst/>
          </a:prstGeom>
          <a:noFill/>
          <a:ln w="9525">
            <a:noFill/>
            <a:miter lim="800000"/>
            <a:headEnd/>
            <a:tailEnd/>
          </a:ln>
        </p:spPr>
        <p:txBody>
          <a:bodyPr wrap="none">
            <a:spAutoFit/>
          </a:bodyPr>
          <a:lstStyle/>
          <a:p>
            <a:r>
              <a:rPr lang="en-US"/>
              <a:t>First bit arrives</a:t>
            </a:r>
          </a:p>
        </p:txBody>
      </p:sp>
      <p:sp>
        <p:nvSpPr>
          <p:cNvPr id="57358" name="Text Box 16"/>
          <p:cNvSpPr txBox="1">
            <a:spLocks noChangeArrowheads="1"/>
          </p:cNvSpPr>
          <p:nvPr/>
        </p:nvSpPr>
        <p:spPr bwMode="auto">
          <a:xfrm>
            <a:off x="4800600" y="5029200"/>
            <a:ext cx="1670050" cy="366713"/>
          </a:xfrm>
          <a:prstGeom prst="rect">
            <a:avLst/>
          </a:prstGeom>
          <a:noFill/>
          <a:ln w="9525">
            <a:noFill/>
            <a:miter lim="800000"/>
            <a:headEnd/>
            <a:tailEnd/>
          </a:ln>
        </p:spPr>
        <p:txBody>
          <a:bodyPr wrap="none">
            <a:spAutoFit/>
          </a:bodyPr>
          <a:lstStyle/>
          <a:p>
            <a:r>
              <a:rPr lang="en-US"/>
              <a:t>Last bit arrives</a:t>
            </a:r>
          </a:p>
        </p:txBody>
      </p:sp>
      <p:sp>
        <p:nvSpPr>
          <p:cNvPr id="57359" name="Text Box 17"/>
          <p:cNvSpPr txBox="1">
            <a:spLocks noChangeArrowheads="1"/>
          </p:cNvSpPr>
          <p:nvPr/>
        </p:nvSpPr>
        <p:spPr bwMode="auto">
          <a:xfrm>
            <a:off x="1600200" y="1252538"/>
            <a:ext cx="1025525" cy="366712"/>
          </a:xfrm>
          <a:prstGeom prst="rect">
            <a:avLst/>
          </a:prstGeom>
          <a:noFill/>
          <a:ln w="9525">
            <a:noFill/>
            <a:miter lim="800000"/>
            <a:headEnd/>
            <a:tailEnd/>
          </a:ln>
        </p:spPr>
        <p:txBody>
          <a:bodyPr>
            <a:spAutoFit/>
          </a:bodyPr>
          <a:lstStyle/>
          <a:p>
            <a:pPr algn="ctr"/>
            <a:r>
              <a:rPr lang="en-US" dirty="0">
                <a:solidFill>
                  <a:srgbClr val="0070C0"/>
                </a:solidFill>
              </a:rPr>
              <a:t>Sender</a:t>
            </a:r>
          </a:p>
        </p:txBody>
      </p:sp>
      <p:sp>
        <p:nvSpPr>
          <p:cNvPr id="57360" name="Text Box 18"/>
          <p:cNvSpPr txBox="1">
            <a:spLocks noChangeArrowheads="1"/>
          </p:cNvSpPr>
          <p:nvPr/>
        </p:nvSpPr>
        <p:spPr bwMode="auto">
          <a:xfrm>
            <a:off x="4191000" y="1219200"/>
            <a:ext cx="1219200" cy="366713"/>
          </a:xfrm>
          <a:prstGeom prst="rect">
            <a:avLst/>
          </a:prstGeom>
          <a:noFill/>
          <a:ln w="9525">
            <a:noFill/>
            <a:miter lim="800000"/>
            <a:headEnd/>
            <a:tailEnd/>
          </a:ln>
        </p:spPr>
        <p:txBody>
          <a:bodyPr>
            <a:spAutoFit/>
          </a:bodyPr>
          <a:lstStyle/>
          <a:p>
            <a:pPr algn="ctr"/>
            <a:r>
              <a:rPr lang="en-US" dirty="0">
                <a:solidFill>
                  <a:srgbClr val="C00000"/>
                </a:solidFill>
              </a:rPr>
              <a:t>Receiver</a:t>
            </a:r>
          </a:p>
        </p:txBody>
      </p:sp>
      <p:grpSp>
        <p:nvGrpSpPr>
          <p:cNvPr id="57361" name="Group 21"/>
          <p:cNvGrpSpPr>
            <a:grpSpLocks/>
          </p:cNvGrpSpPr>
          <p:nvPr/>
        </p:nvGrpSpPr>
        <p:grpSpPr bwMode="auto">
          <a:xfrm>
            <a:off x="1600200" y="2667000"/>
            <a:ext cx="457200" cy="1981200"/>
            <a:chOff x="1584" y="1680"/>
            <a:chExt cx="384" cy="1248"/>
          </a:xfrm>
        </p:grpSpPr>
        <p:sp>
          <p:nvSpPr>
            <p:cNvPr id="57374" name="Line 19"/>
            <p:cNvSpPr>
              <a:spLocks noChangeShapeType="1"/>
            </p:cNvSpPr>
            <p:nvPr/>
          </p:nvSpPr>
          <p:spPr bwMode="auto">
            <a:xfrm>
              <a:off x="1584" y="2928"/>
              <a:ext cx="384" cy="0"/>
            </a:xfrm>
            <a:prstGeom prst="line">
              <a:avLst/>
            </a:prstGeom>
            <a:noFill/>
            <a:ln w="9525">
              <a:solidFill>
                <a:schemeClr val="tx1"/>
              </a:solidFill>
              <a:round/>
              <a:headEnd/>
              <a:tailEnd type="triangle" w="med" len="med"/>
            </a:ln>
          </p:spPr>
          <p:txBody>
            <a:bodyPr/>
            <a:lstStyle/>
            <a:p>
              <a:endParaRPr lang="en-US"/>
            </a:p>
          </p:txBody>
        </p:sp>
        <p:sp>
          <p:nvSpPr>
            <p:cNvPr id="57375" name="Line 20"/>
            <p:cNvSpPr>
              <a:spLocks noChangeShapeType="1"/>
            </p:cNvSpPr>
            <p:nvPr/>
          </p:nvSpPr>
          <p:spPr bwMode="auto">
            <a:xfrm>
              <a:off x="1584" y="1680"/>
              <a:ext cx="384" cy="0"/>
            </a:xfrm>
            <a:prstGeom prst="line">
              <a:avLst/>
            </a:prstGeom>
            <a:noFill/>
            <a:ln w="9525">
              <a:solidFill>
                <a:schemeClr val="tx1"/>
              </a:solidFill>
              <a:round/>
              <a:headEnd/>
              <a:tailEnd type="triangle" w="med" len="med"/>
            </a:ln>
          </p:spPr>
          <p:txBody>
            <a:bodyPr/>
            <a:lstStyle/>
            <a:p>
              <a:endParaRPr lang="en-US"/>
            </a:p>
          </p:txBody>
        </p:sp>
      </p:grpSp>
      <p:grpSp>
        <p:nvGrpSpPr>
          <p:cNvPr id="57362" name="Group 22"/>
          <p:cNvGrpSpPr>
            <a:grpSpLocks/>
          </p:cNvGrpSpPr>
          <p:nvPr/>
        </p:nvGrpSpPr>
        <p:grpSpPr bwMode="auto">
          <a:xfrm>
            <a:off x="4800600" y="3429000"/>
            <a:ext cx="457200" cy="1981200"/>
            <a:chOff x="1584" y="1680"/>
            <a:chExt cx="384" cy="1248"/>
          </a:xfrm>
        </p:grpSpPr>
        <p:sp>
          <p:nvSpPr>
            <p:cNvPr id="57372" name="Line 23"/>
            <p:cNvSpPr>
              <a:spLocks noChangeShapeType="1"/>
            </p:cNvSpPr>
            <p:nvPr/>
          </p:nvSpPr>
          <p:spPr bwMode="auto">
            <a:xfrm>
              <a:off x="1584" y="2928"/>
              <a:ext cx="384" cy="0"/>
            </a:xfrm>
            <a:prstGeom prst="line">
              <a:avLst/>
            </a:prstGeom>
            <a:noFill/>
            <a:ln w="9525">
              <a:solidFill>
                <a:schemeClr val="tx1"/>
              </a:solidFill>
              <a:round/>
              <a:headEnd type="triangle" w="med" len="med"/>
              <a:tailEnd/>
            </a:ln>
          </p:spPr>
          <p:txBody>
            <a:bodyPr/>
            <a:lstStyle/>
            <a:p>
              <a:endParaRPr lang="en-US"/>
            </a:p>
          </p:txBody>
        </p:sp>
        <p:sp>
          <p:nvSpPr>
            <p:cNvPr id="57373" name="Line 24"/>
            <p:cNvSpPr>
              <a:spLocks noChangeShapeType="1"/>
            </p:cNvSpPr>
            <p:nvPr/>
          </p:nvSpPr>
          <p:spPr bwMode="auto">
            <a:xfrm>
              <a:off x="1584" y="1680"/>
              <a:ext cx="384" cy="0"/>
            </a:xfrm>
            <a:prstGeom prst="line">
              <a:avLst/>
            </a:prstGeom>
            <a:noFill/>
            <a:ln w="9525">
              <a:solidFill>
                <a:schemeClr val="tx1"/>
              </a:solidFill>
              <a:round/>
              <a:headEnd type="triangle" w="med" len="med"/>
              <a:tailEnd/>
            </a:ln>
          </p:spPr>
          <p:txBody>
            <a:bodyPr/>
            <a:lstStyle/>
            <a:p>
              <a:endParaRPr lang="en-US"/>
            </a:p>
          </p:txBody>
        </p:sp>
      </p:grpSp>
      <p:grpSp>
        <p:nvGrpSpPr>
          <p:cNvPr id="4" name="Group 34"/>
          <p:cNvGrpSpPr>
            <a:grpSpLocks/>
          </p:cNvGrpSpPr>
          <p:nvPr/>
        </p:nvGrpSpPr>
        <p:grpSpPr bwMode="auto">
          <a:xfrm>
            <a:off x="2286000" y="2667000"/>
            <a:ext cx="6223000" cy="762000"/>
            <a:chOff x="1440" y="1680"/>
            <a:chExt cx="3920" cy="480"/>
          </a:xfrm>
        </p:grpSpPr>
        <p:sp>
          <p:nvSpPr>
            <p:cNvPr id="57368" name="Line 25"/>
            <p:cNvSpPr>
              <a:spLocks noChangeShapeType="1"/>
            </p:cNvSpPr>
            <p:nvPr/>
          </p:nvSpPr>
          <p:spPr bwMode="auto">
            <a:xfrm>
              <a:off x="1440" y="1680"/>
              <a:ext cx="2976" cy="0"/>
            </a:xfrm>
            <a:prstGeom prst="line">
              <a:avLst/>
            </a:prstGeom>
            <a:noFill/>
            <a:ln w="9525">
              <a:solidFill>
                <a:srgbClr val="00B050"/>
              </a:solidFill>
              <a:prstDash val="dash"/>
              <a:round/>
              <a:headEnd/>
              <a:tailEnd/>
            </a:ln>
          </p:spPr>
          <p:txBody>
            <a:bodyPr/>
            <a:lstStyle/>
            <a:p>
              <a:endParaRPr lang="en-US"/>
            </a:p>
          </p:txBody>
        </p:sp>
        <p:sp>
          <p:nvSpPr>
            <p:cNvPr id="57369" name="Line 26"/>
            <p:cNvSpPr>
              <a:spLocks noChangeShapeType="1"/>
            </p:cNvSpPr>
            <p:nvPr/>
          </p:nvSpPr>
          <p:spPr bwMode="auto">
            <a:xfrm>
              <a:off x="3408" y="2160"/>
              <a:ext cx="1008" cy="0"/>
            </a:xfrm>
            <a:prstGeom prst="line">
              <a:avLst/>
            </a:prstGeom>
            <a:noFill/>
            <a:ln w="9525">
              <a:solidFill>
                <a:srgbClr val="00B050"/>
              </a:solidFill>
              <a:prstDash val="dash"/>
              <a:round/>
              <a:headEnd/>
              <a:tailEnd/>
            </a:ln>
          </p:spPr>
          <p:txBody>
            <a:bodyPr/>
            <a:lstStyle/>
            <a:p>
              <a:endParaRPr lang="en-US"/>
            </a:p>
          </p:txBody>
        </p:sp>
        <p:sp>
          <p:nvSpPr>
            <p:cNvPr id="57370" name="Line 28"/>
            <p:cNvSpPr>
              <a:spLocks noChangeShapeType="1"/>
            </p:cNvSpPr>
            <p:nvPr/>
          </p:nvSpPr>
          <p:spPr bwMode="auto">
            <a:xfrm>
              <a:off x="4234" y="1680"/>
              <a:ext cx="0" cy="480"/>
            </a:xfrm>
            <a:prstGeom prst="line">
              <a:avLst/>
            </a:prstGeom>
            <a:noFill/>
            <a:ln w="38100">
              <a:solidFill>
                <a:srgbClr val="00B050"/>
              </a:solidFill>
              <a:round/>
              <a:headEnd type="triangle" w="med" len="med"/>
              <a:tailEnd type="triangle" w="med" len="med"/>
            </a:ln>
          </p:spPr>
          <p:txBody>
            <a:bodyPr/>
            <a:lstStyle/>
            <a:p>
              <a:endParaRPr lang="en-US"/>
            </a:p>
          </p:txBody>
        </p:sp>
        <p:sp>
          <p:nvSpPr>
            <p:cNvPr id="57371" name="Text Box 30"/>
            <p:cNvSpPr txBox="1">
              <a:spLocks noChangeArrowheads="1"/>
            </p:cNvSpPr>
            <p:nvPr/>
          </p:nvSpPr>
          <p:spPr bwMode="auto">
            <a:xfrm>
              <a:off x="4224" y="1824"/>
              <a:ext cx="1136" cy="233"/>
            </a:xfrm>
            <a:prstGeom prst="rect">
              <a:avLst/>
            </a:prstGeom>
            <a:noFill/>
            <a:ln w="9525">
              <a:noFill/>
              <a:miter lim="800000"/>
              <a:headEnd/>
              <a:tailEnd/>
            </a:ln>
          </p:spPr>
          <p:txBody>
            <a:bodyPr wrap="none">
              <a:spAutoFit/>
            </a:bodyPr>
            <a:lstStyle/>
            <a:p>
              <a:r>
                <a:rPr lang="en-US" dirty="0">
                  <a:solidFill>
                    <a:srgbClr val="00B050"/>
                  </a:solidFill>
                </a:rPr>
                <a:t>Propagation time</a:t>
              </a:r>
            </a:p>
          </p:txBody>
        </p:sp>
      </p:grpSp>
      <p:grpSp>
        <p:nvGrpSpPr>
          <p:cNvPr id="5" name="Group 35"/>
          <p:cNvGrpSpPr>
            <a:grpSpLocks/>
          </p:cNvGrpSpPr>
          <p:nvPr/>
        </p:nvGrpSpPr>
        <p:grpSpPr bwMode="auto">
          <a:xfrm>
            <a:off x="5410200" y="3429000"/>
            <a:ext cx="3171825" cy="1981200"/>
            <a:chOff x="3408" y="2160"/>
            <a:chExt cx="1998" cy="1248"/>
          </a:xfrm>
        </p:grpSpPr>
        <p:sp>
          <p:nvSpPr>
            <p:cNvPr id="57365" name="Line 29"/>
            <p:cNvSpPr>
              <a:spLocks noChangeShapeType="1"/>
            </p:cNvSpPr>
            <p:nvPr/>
          </p:nvSpPr>
          <p:spPr bwMode="auto">
            <a:xfrm>
              <a:off x="4234" y="2160"/>
              <a:ext cx="0" cy="1248"/>
            </a:xfrm>
            <a:prstGeom prst="line">
              <a:avLst/>
            </a:prstGeom>
            <a:noFill/>
            <a:ln w="38100">
              <a:solidFill>
                <a:srgbClr val="00B050"/>
              </a:solidFill>
              <a:round/>
              <a:headEnd type="triangle" w="med" len="med"/>
              <a:tailEnd type="triangle" w="med" len="med"/>
            </a:ln>
          </p:spPr>
          <p:txBody>
            <a:bodyPr/>
            <a:lstStyle/>
            <a:p>
              <a:endParaRPr lang="en-US"/>
            </a:p>
          </p:txBody>
        </p:sp>
        <p:sp>
          <p:nvSpPr>
            <p:cNvPr id="57366" name="Text Box 31"/>
            <p:cNvSpPr txBox="1">
              <a:spLocks noChangeArrowheads="1"/>
            </p:cNvSpPr>
            <p:nvPr/>
          </p:nvSpPr>
          <p:spPr bwMode="auto">
            <a:xfrm>
              <a:off x="4224" y="2736"/>
              <a:ext cx="1182" cy="233"/>
            </a:xfrm>
            <a:prstGeom prst="rect">
              <a:avLst/>
            </a:prstGeom>
            <a:noFill/>
            <a:ln w="9525">
              <a:noFill/>
              <a:miter lim="800000"/>
              <a:headEnd/>
              <a:tailEnd/>
            </a:ln>
          </p:spPr>
          <p:txBody>
            <a:bodyPr wrap="none">
              <a:spAutoFit/>
            </a:bodyPr>
            <a:lstStyle/>
            <a:p>
              <a:r>
                <a:rPr lang="en-US" dirty="0">
                  <a:solidFill>
                    <a:srgbClr val="00B050"/>
                  </a:solidFill>
                </a:rPr>
                <a:t>Transmission time</a:t>
              </a:r>
            </a:p>
          </p:txBody>
        </p:sp>
        <p:sp>
          <p:nvSpPr>
            <p:cNvPr id="57367" name="Line 33"/>
            <p:cNvSpPr>
              <a:spLocks noChangeShapeType="1"/>
            </p:cNvSpPr>
            <p:nvPr/>
          </p:nvSpPr>
          <p:spPr bwMode="auto">
            <a:xfrm>
              <a:off x="3408" y="3408"/>
              <a:ext cx="1008" cy="0"/>
            </a:xfrm>
            <a:prstGeom prst="line">
              <a:avLst/>
            </a:prstGeom>
            <a:noFill/>
            <a:ln w="9525">
              <a:solidFill>
                <a:srgbClr val="00B050"/>
              </a:solidFill>
              <a:prstDash val="dash"/>
              <a:round/>
              <a:headEnd/>
              <a:tailEnd/>
            </a:ln>
          </p:spPr>
          <p:txBody>
            <a:bodyPr/>
            <a:lstStyle/>
            <a:p>
              <a:endParaRPr lang="en-US"/>
            </a:p>
          </p:txBody>
        </p:sp>
      </p:grpSp>
    </p:spTree>
    <p:extLst>
      <p:ext uri="{BB962C8B-B14F-4D97-AF65-F5344CB8AC3E}">
        <p14:creationId xmlns:p14="http://schemas.microsoft.com/office/powerpoint/2010/main" val="18537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Sine wave </a:t>
            </a:r>
          </a:p>
        </p:txBody>
      </p:sp>
      <p:sp>
        <p:nvSpPr>
          <p:cNvPr id="3" name="Content Placeholder 2"/>
          <p:cNvSpPr>
            <a:spLocks noGrp="1"/>
          </p:cNvSpPr>
          <p:nvPr>
            <p:ph idx="1"/>
          </p:nvPr>
        </p:nvSpPr>
        <p:spPr>
          <a:xfrm>
            <a:off x="198303" y="1345139"/>
            <a:ext cx="8780444" cy="1931461"/>
          </a:xfrm>
        </p:spPr>
        <p:txBody>
          <a:bodyPr>
            <a:normAutofit fontScale="85000" lnSpcReduction="10000"/>
          </a:bodyPr>
          <a:lstStyle/>
          <a:p>
            <a:r>
              <a:rPr lang="en-US" dirty="0"/>
              <a:t>The voltage of a battery is constant (for example, 1.5 V). However, this can be considered to be periodic with a frequency of 0 (and a period of infinity).</a:t>
            </a:r>
          </a:p>
          <a:p>
            <a:r>
              <a:rPr lang="en-US" dirty="0"/>
              <a:t>The electrical voltage in our homes in the United States is periodic with a peak value between 110 to 120 V. Its frequency is 60 Hz.</a:t>
            </a:r>
          </a:p>
        </p:txBody>
      </p:sp>
      <p:pic>
        <p:nvPicPr>
          <p:cNvPr id="4" name="Picture 2"/>
          <p:cNvPicPr>
            <a:picLocks noChangeAspect="1" noChangeArrowheads="1"/>
          </p:cNvPicPr>
          <p:nvPr/>
        </p:nvPicPr>
        <p:blipFill>
          <a:blip r:embed="rId2"/>
          <a:srcRect/>
          <a:stretch>
            <a:fillRect/>
          </a:stretch>
        </p:blipFill>
        <p:spPr bwMode="auto">
          <a:xfrm>
            <a:off x="561975" y="3657600"/>
            <a:ext cx="7229477" cy="25146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Example 1 - Transmission time</a:t>
            </a:r>
          </a:p>
        </p:txBody>
      </p:sp>
      <p:sp>
        <p:nvSpPr>
          <p:cNvPr id="3" name="Content Placeholder 2"/>
          <p:cNvSpPr>
            <a:spLocks noGrp="1"/>
          </p:cNvSpPr>
          <p:nvPr>
            <p:ph idx="1"/>
          </p:nvPr>
        </p:nvSpPr>
        <p:spPr/>
        <p:txBody>
          <a:bodyPr/>
          <a:lstStyle/>
          <a:p>
            <a:r>
              <a:rPr lang="en-US" dirty="0"/>
              <a:t>What are the propagation time and the transmission time for a 2.5-kbyte message (an e-mail) if the bandwidth of the network is 1 </a:t>
            </a:r>
            <a:r>
              <a:rPr lang="en-US" dirty="0" err="1"/>
              <a:t>Gbps</a:t>
            </a:r>
            <a:r>
              <a:rPr lang="en-US" dirty="0"/>
              <a:t>? Assume that the distance between the sender and the receiver is 12,000 km and that light travels at 2.4 × 10</a:t>
            </a:r>
            <a:r>
              <a:rPr lang="en-US" baseline="30000" dirty="0"/>
              <a:t>8</a:t>
            </a:r>
            <a:r>
              <a:rPr lang="en-US" dirty="0"/>
              <a:t> m/s.</a:t>
            </a:r>
          </a:p>
          <a:p>
            <a:endParaRPr lang="en-US" dirty="0"/>
          </a:p>
        </p:txBody>
      </p:sp>
      <p:pic>
        <p:nvPicPr>
          <p:cNvPr id="4" name="Picture 13"/>
          <p:cNvPicPr>
            <a:picLocks noChangeAspect="1" noChangeArrowheads="1"/>
          </p:cNvPicPr>
          <p:nvPr/>
        </p:nvPicPr>
        <p:blipFill>
          <a:blip r:embed="rId2"/>
          <a:srcRect/>
          <a:stretch>
            <a:fillRect/>
          </a:stretch>
        </p:blipFill>
        <p:spPr bwMode="auto">
          <a:xfrm>
            <a:off x="1600200" y="3429000"/>
            <a:ext cx="5462587" cy="1646237"/>
          </a:xfrm>
          <a:prstGeom prst="rect">
            <a:avLst/>
          </a:prstGeom>
          <a:noFill/>
          <a:ln w="57150" cmpd="thickThin">
            <a:solidFill>
              <a:schemeClr val="folHlink"/>
            </a:solidFill>
            <a:miter lim="800000"/>
            <a:headEnd/>
            <a:tailEnd/>
          </a:ln>
          <a:effectLst/>
        </p:spPr>
      </p:pic>
      <p:sp>
        <p:nvSpPr>
          <p:cNvPr id="5" name="Rectangle 4"/>
          <p:cNvSpPr/>
          <p:nvPr/>
        </p:nvSpPr>
        <p:spPr>
          <a:xfrm>
            <a:off x="152400" y="5297269"/>
            <a:ext cx="8763000" cy="646331"/>
          </a:xfrm>
          <a:prstGeom prst="rect">
            <a:avLst/>
          </a:prstGeom>
        </p:spPr>
        <p:txBody>
          <a:bodyPr wrap="square">
            <a:spAutoFit/>
          </a:bodyPr>
          <a:lstStyle/>
          <a:p>
            <a:pPr algn="just"/>
            <a:r>
              <a:rPr lang="en-US" dirty="0"/>
              <a:t>Note : Message is short and the bandwidth is high so the dominant factor is the propagation time, not the transmission time. The transmission time can be ignored.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Example 2 - Transmission time</a:t>
            </a:r>
            <a:endParaRPr lang="en-US" dirty="0"/>
          </a:p>
        </p:txBody>
      </p:sp>
      <p:sp>
        <p:nvSpPr>
          <p:cNvPr id="3" name="Content Placeholder 2"/>
          <p:cNvSpPr>
            <a:spLocks noGrp="1"/>
          </p:cNvSpPr>
          <p:nvPr>
            <p:ph idx="1"/>
          </p:nvPr>
        </p:nvSpPr>
        <p:spPr/>
        <p:txBody>
          <a:bodyPr/>
          <a:lstStyle/>
          <a:p>
            <a:r>
              <a:rPr lang="en-US" dirty="0"/>
              <a:t>What are the propagation time and the transmission time for a 5-Mbyte message (an image) if the bandwidth of the network is 1 Mbps? Assume that the distance between the sender and the receiver is 12,000 km and that light travels at 2.4 × 10</a:t>
            </a:r>
            <a:r>
              <a:rPr lang="en-US" baseline="30000" dirty="0"/>
              <a:t>8</a:t>
            </a:r>
            <a:r>
              <a:rPr lang="en-US" dirty="0"/>
              <a:t> m/s.</a:t>
            </a:r>
          </a:p>
          <a:p>
            <a:endParaRPr lang="en-US" dirty="0"/>
          </a:p>
        </p:txBody>
      </p:sp>
      <p:pic>
        <p:nvPicPr>
          <p:cNvPr id="4" name="Picture 13"/>
          <p:cNvPicPr>
            <a:picLocks noChangeAspect="1" noChangeArrowheads="1"/>
          </p:cNvPicPr>
          <p:nvPr/>
        </p:nvPicPr>
        <p:blipFill>
          <a:blip r:embed="rId2"/>
          <a:srcRect/>
          <a:stretch>
            <a:fillRect/>
          </a:stretch>
        </p:blipFill>
        <p:spPr bwMode="auto">
          <a:xfrm>
            <a:off x="1066800" y="3429000"/>
            <a:ext cx="6002337" cy="1574800"/>
          </a:xfrm>
          <a:prstGeom prst="rect">
            <a:avLst/>
          </a:prstGeom>
          <a:noFill/>
          <a:ln w="57150" cmpd="thickThin">
            <a:solidFill>
              <a:schemeClr val="folHlink"/>
            </a:solidFill>
            <a:miter lim="800000"/>
            <a:headEnd/>
            <a:tailEnd/>
          </a:ln>
          <a:effectLst/>
        </p:spPr>
      </p:pic>
      <p:sp>
        <p:nvSpPr>
          <p:cNvPr id="5" name="Rectangle 4"/>
          <p:cNvSpPr/>
          <p:nvPr/>
        </p:nvSpPr>
        <p:spPr>
          <a:xfrm>
            <a:off x="152400" y="5449669"/>
            <a:ext cx="8839200" cy="646331"/>
          </a:xfrm>
          <a:prstGeom prst="rect">
            <a:avLst/>
          </a:prstGeom>
        </p:spPr>
        <p:txBody>
          <a:bodyPr wrap="square">
            <a:spAutoFit/>
          </a:bodyPr>
          <a:lstStyle/>
          <a:p>
            <a:pPr algn="just"/>
            <a:r>
              <a:rPr lang="en-US" dirty="0"/>
              <a:t>Note: Message is very long and the bandwidth is not very high so the dominant factor is the transmission time, not the propagation time. The propagation time can be ignored.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 Queuing time</a:t>
            </a:r>
          </a:p>
        </p:txBody>
      </p:sp>
      <p:sp>
        <p:nvSpPr>
          <p:cNvPr id="3" name="Content Placeholder 2"/>
          <p:cNvSpPr>
            <a:spLocks noGrp="1"/>
          </p:cNvSpPr>
          <p:nvPr>
            <p:ph idx="1"/>
          </p:nvPr>
        </p:nvSpPr>
        <p:spPr/>
        <p:txBody>
          <a:bodyPr>
            <a:normAutofit/>
          </a:bodyPr>
          <a:lstStyle/>
          <a:p>
            <a:r>
              <a:rPr lang="en-US" dirty="0"/>
              <a:t>time needed for each intermediate or end device to hold the message before it can be processed.</a:t>
            </a:r>
          </a:p>
          <a:p>
            <a:pPr lvl="1"/>
            <a:r>
              <a:rPr lang="en-US" dirty="0"/>
              <a:t>not a fixed factor - changes with the load imposed on the network.</a:t>
            </a:r>
          </a:p>
          <a:p>
            <a:pPr lvl="2"/>
            <a:r>
              <a:rPr lang="en-US" dirty="0"/>
              <a:t>When there is heavy traffic on the network, the queuing time increases</a:t>
            </a:r>
          </a:p>
          <a:p>
            <a:pPr lvl="1"/>
            <a:r>
              <a:rPr lang="en-US" dirty="0"/>
              <a:t>An intermediate device, such as a router, queues the arrived messages and processes them one by one</a:t>
            </a:r>
          </a:p>
          <a:p>
            <a:pPr lvl="1"/>
            <a:r>
              <a:rPr lang="en-US" dirty="0"/>
              <a:t>If there are many messages, each message will have to wait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Bandwidth-Delay Product</a:t>
            </a:r>
          </a:p>
        </p:txBody>
      </p:sp>
      <p:sp>
        <p:nvSpPr>
          <p:cNvPr id="3" name="Content Placeholder 2"/>
          <p:cNvSpPr>
            <a:spLocks noGrp="1"/>
          </p:cNvSpPr>
          <p:nvPr>
            <p:ph idx="1"/>
          </p:nvPr>
        </p:nvSpPr>
        <p:spPr>
          <a:xfrm>
            <a:off x="198303" y="1345139"/>
            <a:ext cx="8780444" cy="4750861"/>
          </a:xfrm>
        </p:spPr>
        <p:txBody>
          <a:bodyPr>
            <a:normAutofit/>
          </a:bodyPr>
          <a:lstStyle/>
          <a:p>
            <a:r>
              <a:rPr lang="en-US" dirty="0"/>
              <a:t>The product of bandwidth and delay is the number of bits that can fill the link</a:t>
            </a:r>
          </a:p>
          <a:p>
            <a:endParaRPr lang="en-US" dirty="0"/>
          </a:p>
          <a:p>
            <a:endParaRPr lang="en-US" dirty="0"/>
          </a:p>
          <a:p>
            <a:r>
              <a:rPr lang="en-US" dirty="0"/>
              <a:t>two hypothetical cases as examples</a:t>
            </a:r>
          </a:p>
          <a:p>
            <a:pPr lvl="1"/>
            <a:r>
              <a:rPr lang="en-US" sz="2800" dirty="0"/>
              <a:t>Filling the links with bits </a:t>
            </a:r>
          </a:p>
          <a:p>
            <a:pPr lvl="1"/>
            <a:r>
              <a:rPr lang="en-US" sz="2800" dirty="0"/>
              <a:t>Filling the pipe with bits</a:t>
            </a:r>
          </a:p>
          <a:p>
            <a:r>
              <a:rPr lang="en-US" sz="3200" dirty="0"/>
              <a:t>Two cases show that the product of bandwidth and delay is the number of bits that can fill the link</a:t>
            </a:r>
          </a:p>
          <a:p>
            <a:pPr lvl="1"/>
            <a:endParaRPr lang="en-US" sz="2800" dirty="0"/>
          </a:p>
        </p:txBody>
      </p:sp>
      <p:pic>
        <p:nvPicPr>
          <p:cNvPr id="4" name="Picture 4"/>
          <p:cNvPicPr>
            <a:picLocks noChangeAspect="1" noChangeArrowheads="1"/>
          </p:cNvPicPr>
          <p:nvPr/>
        </p:nvPicPr>
        <p:blipFill>
          <a:blip r:embed="rId2" cstate="print"/>
          <a:srcRect/>
          <a:stretch>
            <a:fillRect/>
          </a:stretch>
        </p:blipFill>
        <p:spPr bwMode="auto">
          <a:xfrm>
            <a:off x="685800" y="2133600"/>
            <a:ext cx="7916862" cy="12668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85000"/>
              </a:lnSpc>
              <a:spcBef>
                <a:spcPct val="0"/>
              </a:spcBef>
            </a:pPr>
            <a:r>
              <a:rPr kumimoji="0" lang="en-US" sz="5400" b="1" i="0" u="none" strike="noStrike" kern="1200" cap="none" spc="-50" normalizeH="0" baseline="0" noProof="0" dirty="0">
                <a:ln>
                  <a:noFill/>
                </a:ln>
                <a:solidFill>
                  <a:prstClr val="black">
                    <a:lumMod val="75000"/>
                    <a:lumOff val="25000"/>
                  </a:prstClr>
                </a:solidFill>
                <a:effectLst>
                  <a:outerShdw blurRad="38100" dist="38100" dir="2700000" algn="tl">
                    <a:srgbClr val="000000">
                      <a:alpha val="43137"/>
                    </a:srgbClr>
                  </a:outerShdw>
                </a:effectLst>
                <a:uLnTx/>
                <a:uFillTx/>
                <a:latin typeface="Calibri Light"/>
                <a:ea typeface="+mj-ea"/>
                <a:cs typeface="FreesiaUPC"/>
              </a:rPr>
              <a:t>Bandwidth-Delay Product</a:t>
            </a:r>
            <a:endParaRPr lang="en-US" dirty="0"/>
          </a:p>
        </p:txBody>
      </p:sp>
      <p:sp>
        <p:nvSpPr>
          <p:cNvPr id="3" name="Content Placeholder 2"/>
          <p:cNvSpPr>
            <a:spLocks noGrp="1"/>
          </p:cNvSpPr>
          <p:nvPr>
            <p:ph idx="1"/>
          </p:nvPr>
        </p:nvSpPr>
        <p:spPr>
          <a:xfrm>
            <a:off x="198303" y="1345139"/>
            <a:ext cx="8780444" cy="2617261"/>
          </a:xfrm>
        </p:spPr>
        <p:txBody>
          <a:bodyPr>
            <a:normAutofit fontScale="92500"/>
          </a:bodyPr>
          <a:lstStyle/>
          <a:p>
            <a:r>
              <a:rPr lang="en-US" dirty="0"/>
              <a:t>Filling the links with bits</a:t>
            </a:r>
          </a:p>
          <a:p>
            <a:pPr lvl="1"/>
            <a:r>
              <a:rPr lang="en-US" dirty="0"/>
              <a:t>assuming that we have a link with a bandwidth of 1 bps (unrealistic).</a:t>
            </a:r>
          </a:p>
          <a:p>
            <a:pPr lvl="1"/>
            <a:r>
              <a:rPr lang="en-US" dirty="0"/>
              <a:t>We also assume that the delay of the link is 5 s (also unrealistic).</a:t>
            </a:r>
          </a:p>
          <a:p>
            <a:pPr lvl="1"/>
            <a:r>
              <a:rPr lang="en-US" dirty="0"/>
              <a:t>We want to see what the bandwidth-delay product means in this case?</a:t>
            </a:r>
          </a:p>
          <a:p>
            <a:pPr lvl="1"/>
            <a:r>
              <a:rPr lang="en-US" dirty="0"/>
              <a:t>This product 1 × 5 is the maximum number of bits that can fill the link.</a:t>
            </a:r>
          </a:p>
          <a:p>
            <a:pPr lvl="1"/>
            <a:r>
              <a:rPr lang="en-US" dirty="0"/>
              <a:t>There can be no more than 5 bits at any time on the link. </a:t>
            </a:r>
          </a:p>
        </p:txBody>
      </p:sp>
      <p:pic>
        <p:nvPicPr>
          <p:cNvPr id="4" name="Picture 6"/>
          <p:cNvPicPr>
            <a:picLocks noChangeAspect="1" noChangeArrowheads="1"/>
          </p:cNvPicPr>
          <p:nvPr/>
        </p:nvPicPr>
        <p:blipFill>
          <a:blip r:embed="rId2" cstate="print"/>
          <a:srcRect/>
          <a:stretch>
            <a:fillRect/>
          </a:stretch>
        </p:blipFill>
        <p:spPr bwMode="auto">
          <a:xfrm>
            <a:off x="1905000" y="3652503"/>
            <a:ext cx="5791200" cy="267209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Bandwidth-Delay Product</a:t>
            </a:r>
          </a:p>
        </p:txBody>
      </p:sp>
      <p:sp>
        <p:nvSpPr>
          <p:cNvPr id="3" name="Content Placeholder 2"/>
          <p:cNvSpPr>
            <a:spLocks noGrp="1"/>
          </p:cNvSpPr>
          <p:nvPr>
            <p:ph idx="1"/>
          </p:nvPr>
        </p:nvSpPr>
        <p:spPr>
          <a:xfrm>
            <a:off x="0" y="1345139"/>
            <a:ext cx="8978747" cy="4523955"/>
          </a:xfrm>
        </p:spPr>
        <p:txBody>
          <a:bodyPr/>
          <a:lstStyle/>
          <a:p>
            <a:pPr marL="231775" lvl="1" indent="-176213">
              <a:spcBef>
                <a:spcPts val="1200"/>
              </a:spcBef>
              <a:spcAft>
                <a:spcPts val="200"/>
              </a:spcAft>
              <a:buSzPct val="100000"/>
              <a:buFont typeface="Arial" panose="020B0604020202020204" pitchFamily="34" charset="0"/>
              <a:buChar char="•"/>
            </a:pPr>
            <a:r>
              <a:rPr lang="en-US" sz="2800" dirty="0"/>
              <a:t>Filling the pipe with bits</a:t>
            </a:r>
          </a:p>
          <a:p>
            <a:pPr lvl="1"/>
            <a:r>
              <a:rPr lang="en-US" dirty="0"/>
              <a:t>Assuming we have a bandwidth = 5 bps, and delay of the link = 5 s</a:t>
            </a:r>
          </a:p>
          <a:p>
            <a:pPr lvl="1"/>
            <a:r>
              <a:rPr lang="en-US" dirty="0"/>
              <a:t>There can be maximum 5 × 5 = 25 bits on the line.</a:t>
            </a:r>
          </a:p>
          <a:p>
            <a:pPr lvl="1"/>
            <a:r>
              <a:rPr lang="en-US" dirty="0"/>
              <a:t>The reason is that, at each second, there are 5 bits on the line</a:t>
            </a:r>
          </a:p>
          <a:p>
            <a:pPr lvl="1"/>
            <a:r>
              <a:rPr lang="en-US" dirty="0"/>
              <a:t>The duration of each bit is: 1/5 = 0.20 s.</a:t>
            </a:r>
            <a:endParaRPr lang="en-US" sz="5000" dirty="0"/>
          </a:p>
          <a:p>
            <a:endParaRPr lang="en-US" dirty="0"/>
          </a:p>
        </p:txBody>
      </p:sp>
      <p:pic>
        <p:nvPicPr>
          <p:cNvPr id="4098" name="Picture 2"/>
          <p:cNvPicPr>
            <a:picLocks noChangeAspect="1" noChangeArrowheads="1"/>
          </p:cNvPicPr>
          <p:nvPr/>
        </p:nvPicPr>
        <p:blipFill>
          <a:blip r:embed="rId2"/>
          <a:srcRect/>
          <a:stretch>
            <a:fillRect/>
          </a:stretch>
        </p:blipFill>
        <p:spPr bwMode="auto">
          <a:xfrm>
            <a:off x="1219200" y="3449746"/>
            <a:ext cx="5334000" cy="2840538"/>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Bandwidth-Delay Product</a:t>
            </a:r>
          </a:p>
        </p:txBody>
      </p:sp>
      <p:sp>
        <p:nvSpPr>
          <p:cNvPr id="3" name="Content Placeholder 2"/>
          <p:cNvSpPr>
            <a:spLocks noGrp="1"/>
          </p:cNvSpPr>
          <p:nvPr>
            <p:ph idx="1"/>
          </p:nvPr>
        </p:nvSpPr>
        <p:spPr/>
        <p:txBody>
          <a:bodyPr>
            <a:normAutofit lnSpcReduction="10000"/>
          </a:bodyPr>
          <a:lstStyle/>
          <a:p>
            <a:r>
              <a:rPr lang="en-US" dirty="0"/>
              <a:t>The number of bits that can fill the link is important if we need to send data in bursts and wait for the acknowledgment of each burst before sending the next one</a:t>
            </a:r>
          </a:p>
          <a:p>
            <a:r>
              <a:rPr lang="en-US" dirty="0"/>
              <a:t>To use the maximum capability of the link, we need to make the size of our burst 2 times the product of bandwidth and delay</a:t>
            </a:r>
          </a:p>
          <a:p>
            <a:pPr lvl="1"/>
            <a:r>
              <a:rPr lang="en-US" dirty="0"/>
              <a:t>sender should send a burst of data of (2 × bandwidth × delay) bits</a:t>
            </a:r>
          </a:p>
          <a:p>
            <a:pPr lvl="1"/>
            <a:r>
              <a:rPr lang="en-US" dirty="0"/>
              <a:t>sender then waits for receiver acknowledgment for part of the burst before sending another burst</a:t>
            </a:r>
          </a:p>
          <a:p>
            <a:pPr lvl="1"/>
            <a:r>
              <a:rPr lang="en-US" dirty="0"/>
              <a:t>amount 2 × bandwidth × delay is the number of bits that can be in transition at any time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Jitter</a:t>
            </a:r>
          </a:p>
        </p:txBody>
      </p:sp>
      <p:sp>
        <p:nvSpPr>
          <p:cNvPr id="3" name="Content Placeholder 2"/>
          <p:cNvSpPr>
            <a:spLocks noGrp="1"/>
          </p:cNvSpPr>
          <p:nvPr>
            <p:ph idx="1"/>
          </p:nvPr>
        </p:nvSpPr>
        <p:spPr/>
        <p:txBody>
          <a:bodyPr>
            <a:normAutofit/>
          </a:bodyPr>
          <a:lstStyle/>
          <a:p>
            <a:r>
              <a:rPr lang="en-US" dirty="0"/>
              <a:t>Related to delay is </a:t>
            </a:r>
            <a:r>
              <a:rPr lang="en-US" b="1" dirty="0"/>
              <a:t>jitter</a:t>
            </a:r>
          </a:p>
          <a:p>
            <a:r>
              <a:rPr lang="en-US" b="1" dirty="0"/>
              <a:t>Jitter </a:t>
            </a:r>
            <a:r>
              <a:rPr lang="en-US" dirty="0"/>
              <a:t>is a problem if different packets of data encounter different delays and the application using the data at the receiver site is time-sensitive (audio and video data, for example)</a:t>
            </a:r>
          </a:p>
          <a:p>
            <a:r>
              <a:rPr lang="en-US" dirty="0"/>
              <a:t>If the delay for the first packet is 20 ms, for the second is 45 ms, and for the third is 40 ms, then the real-time application that uses the packets endures jitter.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err="1"/>
              <a:t>Analog</a:t>
            </a:r>
            <a:r>
              <a:rPr lang="en-IN" b="0" dirty="0"/>
              <a:t> and Digital</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noChangeArrowheads="1"/>
          </p:cNvPicPr>
          <p:nvPr/>
        </p:nvPicPr>
        <p:blipFill>
          <a:blip r:embed="rId2"/>
          <a:srcRect/>
          <a:stretch>
            <a:fillRect/>
          </a:stretch>
        </p:blipFill>
        <p:spPr bwMode="auto">
          <a:xfrm>
            <a:off x="295275" y="1238250"/>
            <a:ext cx="8467725" cy="478155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Techniques </a:t>
            </a:r>
          </a:p>
        </p:txBody>
      </p:sp>
      <p:sp>
        <p:nvSpPr>
          <p:cNvPr id="3" name="Content Placeholder 2"/>
          <p:cNvSpPr>
            <a:spLocks noGrp="1"/>
          </p:cNvSpPr>
          <p:nvPr>
            <p:ph idx="1"/>
          </p:nvPr>
        </p:nvSpPr>
        <p:spPr>
          <a:xfrm>
            <a:off x="0" y="1447800"/>
            <a:ext cx="4754697" cy="3988861"/>
          </a:xfrm>
        </p:spPr>
        <p:txBody>
          <a:bodyPr/>
          <a:lstStyle/>
          <a:p>
            <a:r>
              <a:rPr lang="en-IN" sz="2000" dirty="0"/>
              <a:t>Digital-to-digital Conversion</a:t>
            </a:r>
          </a:p>
          <a:p>
            <a:pPr lvl="1"/>
            <a:r>
              <a:rPr lang="en-IN" sz="2000" dirty="0"/>
              <a:t>Line Coding</a:t>
            </a:r>
          </a:p>
          <a:p>
            <a:pPr lvl="2"/>
            <a:r>
              <a:rPr lang="en-IN" sz="2000" dirty="0"/>
              <a:t>Line Coding Schemes</a:t>
            </a:r>
          </a:p>
          <a:p>
            <a:pPr lvl="1"/>
            <a:r>
              <a:rPr lang="en-IN" sz="2000" dirty="0"/>
              <a:t>Block Coding</a:t>
            </a:r>
          </a:p>
          <a:p>
            <a:pPr lvl="1"/>
            <a:r>
              <a:rPr lang="en-IN" sz="2000" dirty="0"/>
              <a:t>Scrambling</a:t>
            </a:r>
          </a:p>
          <a:p>
            <a:r>
              <a:rPr lang="en-IN" sz="2000" dirty="0" err="1"/>
              <a:t>Analog</a:t>
            </a:r>
            <a:r>
              <a:rPr lang="en-IN" sz="2000" dirty="0"/>
              <a:t>-to-digital Conversion</a:t>
            </a:r>
          </a:p>
          <a:p>
            <a:pPr lvl="1"/>
            <a:r>
              <a:rPr lang="fr-FR" sz="2000" dirty="0"/>
              <a:t>Pulse Code Modulation (PCM)</a:t>
            </a:r>
          </a:p>
          <a:p>
            <a:pPr lvl="1"/>
            <a:r>
              <a:rPr lang="sv-SE" sz="2000" dirty="0"/>
              <a:t>Delta Modulation (DM)</a:t>
            </a:r>
          </a:p>
          <a:p>
            <a:endParaRPr lang="en-US" sz="2000" dirty="0"/>
          </a:p>
        </p:txBody>
      </p:sp>
      <p:sp>
        <p:nvSpPr>
          <p:cNvPr id="4" name="Rectangle 3"/>
          <p:cNvSpPr/>
          <p:nvPr/>
        </p:nvSpPr>
        <p:spPr>
          <a:xfrm>
            <a:off x="4572000" y="1447800"/>
            <a:ext cx="4572000" cy="3477875"/>
          </a:xfrm>
          <a:prstGeom prst="rect">
            <a:avLst/>
          </a:prstGeom>
        </p:spPr>
        <p:txBody>
          <a:bodyPr>
            <a:spAutoFit/>
          </a:bodyPr>
          <a:lstStyle/>
          <a:p>
            <a:pPr>
              <a:lnSpc>
                <a:spcPct val="100000"/>
              </a:lnSpc>
              <a:buFont typeface="Arial"/>
              <a:buChar char="•"/>
            </a:pPr>
            <a:r>
              <a:rPr lang="en-US" sz="2000" dirty="0">
                <a:solidFill>
                  <a:srgbClr val="404040"/>
                </a:solidFill>
              </a:rPr>
              <a:t>Digital-to-analog Conversion</a:t>
            </a:r>
            <a:endParaRPr lang="en-US" sz="2000" dirty="0"/>
          </a:p>
          <a:p>
            <a:pPr lvl="1">
              <a:lnSpc>
                <a:spcPct val="100000"/>
              </a:lnSpc>
              <a:buFont typeface="Calibri"/>
              <a:buChar char="◦"/>
            </a:pPr>
            <a:r>
              <a:rPr lang="en-US" sz="2000" dirty="0">
                <a:solidFill>
                  <a:srgbClr val="404040"/>
                </a:solidFill>
              </a:rPr>
              <a:t>Aspects of Digital-to-Analog Conversion</a:t>
            </a:r>
            <a:endParaRPr lang="en-US" sz="2000" dirty="0"/>
          </a:p>
          <a:p>
            <a:pPr lvl="1">
              <a:lnSpc>
                <a:spcPct val="100000"/>
              </a:lnSpc>
              <a:buFont typeface="Calibri"/>
              <a:buChar char="◦"/>
            </a:pPr>
            <a:r>
              <a:rPr lang="en-US" sz="2000" dirty="0">
                <a:solidFill>
                  <a:srgbClr val="404040"/>
                </a:solidFill>
              </a:rPr>
              <a:t>Amplitude Shift Keying</a:t>
            </a:r>
            <a:endParaRPr lang="en-US" sz="2000" dirty="0"/>
          </a:p>
          <a:p>
            <a:pPr lvl="1">
              <a:lnSpc>
                <a:spcPct val="100000"/>
              </a:lnSpc>
              <a:buFont typeface="Calibri"/>
              <a:buChar char="◦"/>
            </a:pPr>
            <a:r>
              <a:rPr lang="en-US" sz="2000" dirty="0">
                <a:solidFill>
                  <a:srgbClr val="404040"/>
                </a:solidFill>
              </a:rPr>
              <a:t>Frequency Shift Keying</a:t>
            </a:r>
            <a:endParaRPr lang="en-US" sz="2000" dirty="0"/>
          </a:p>
          <a:p>
            <a:pPr lvl="1">
              <a:lnSpc>
                <a:spcPct val="100000"/>
              </a:lnSpc>
              <a:buFont typeface="Calibri"/>
              <a:buChar char="◦"/>
            </a:pPr>
            <a:r>
              <a:rPr lang="en-US" sz="2000" dirty="0">
                <a:solidFill>
                  <a:srgbClr val="404040"/>
                </a:solidFill>
              </a:rPr>
              <a:t>Phase Shift Keying</a:t>
            </a:r>
            <a:endParaRPr lang="en-US" sz="2000" dirty="0"/>
          </a:p>
          <a:p>
            <a:pPr lvl="1">
              <a:lnSpc>
                <a:spcPct val="100000"/>
              </a:lnSpc>
              <a:buFont typeface="Calibri"/>
              <a:buChar char="◦"/>
            </a:pPr>
            <a:r>
              <a:rPr lang="en-US" sz="2000" dirty="0" err="1">
                <a:solidFill>
                  <a:srgbClr val="404040"/>
                </a:solidFill>
              </a:rPr>
              <a:t>Quadrature</a:t>
            </a:r>
            <a:r>
              <a:rPr lang="en-US" sz="2000" dirty="0">
                <a:solidFill>
                  <a:srgbClr val="404040"/>
                </a:solidFill>
              </a:rPr>
              <a:t> Amplitude Modulation</a:t>
            </a:r>
            <a:endParaRPr lang="en-US" sz="2000" dirty="0"/>
          </a:p>
          <a:p>
            <a:pPr>
              <a:lnSpc>
                <a:spcPct val="100000"/>
              </a:lnSpc>
              <a:buFont typeface="Arial"/>
              <a:buChar char="•"/>
            </a:pPr>
            <a:r>
              <a:rPr lang="en-US" sz="2000" dirty="0">
                <a:solidFill>
                  <a:srgbClr val="404040"/>
                </a:solidFill>
              </a:rPr>
              <a:t>Analog-to-analog Conversion</a:t>
            </a:r>
            <a:endParaRPr lang="en-US" sz="2000" dirty="0"/>
          </a:p>
          <a:p>
            <a:pPr lvl="1">
              <a:lnSpc>
                <a:spcPct val="100000"/>
              </a:lnSpc>
              <a:buFont typeface="Calibri"/>
              <a:buChar char="◦"/>
            </a:pPr>
            <a:r>
              <a:rPr lang="en-US" sz="2000" dirty="0">
                <a:solidFill>
                  <a:srgbClr val="404040"/>
                </a:solidFill>
              </a:rPr>
              <a:t>Amplitude Modulation (AM)</a:t>
            </a:r>
            <a:endParaRPr lang="en-US" sz="2000" dirty="0"/>
          </a:p>
          <a:p>
            <a:pPr lvl="1">
              <a:lnSpc>
                <a:spcPct val="100000"/>
              </a:lnSpc>
              <a:buFont typeface="Calibri"/>
              <a:buChar char="◦"/>
            </a:pPr>
            <a:r>
              <a:rPr lang="en-US" sz="2000" dirty="0">
                <a:solidFill>
                  <a:srgbClr val="404040"/>
                </a:solidFill>
              </a:rPr>
              <a:t>Frequency Modulation (FM)</a:t>
            </a:r>
            <a:endParaRPr lang="en-US" sz="2000" dirty="0"/>
          </a:p>
          <a:p>
            <a:pPr lvl="1">
              <a:lnSpc>
                <a:spcPct val="100000"/>
              </a:lnSpc>
              <a:buFont typeface="Calibri"/>
              <a:buChar char="◦"/>
            </a:pPr>
            <a:r>
              <a:rPr lang="en-US" sz="2000" dirty="0">
                <a:solidFill>
                  <a:srgbClr val="404040"/>
                </a:solidFill>
              </a:rPr>
              <a:t>Phase Modulation (PM)</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2829" name="Rectangle 125"/>
              <p:cNvSpPr>
                <a:spLocks noGrp="1" noChangeArrowheads="1"/>
              </p:cNvSpPr>
              <p:nvPr>
                <p:ph type="body" idx="1"/>
              </p:nvPr>
            </p:nvSpPr>
            <p:spPr/>
            <p:txBody>
              <a:bodyPr>
                <a:normAutofit/>
              </a:bodyPr>
              <a:lstStyle/>
              <a:p>
                <a:pPr eaLnBrk="1" hangingPunct="1">
                  <a:defRPr/>
                </a:pPr>
                <a:r>
                  <a:rPr lang="en-US" dirty="0"/>
                  <a:t>Simplest form of periodic signal</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r>
                  <a:rPr lang="en-US" dirty="0"/>
                  <a:t>General form: </a:t>
                </a:r>
                <a14:m>
                  <m:oMath xmlns:m="http://schemas.openxmlformats.org/officeDocument/2006/math">
                    <m:r>
                      <a:rPr lang="en-US" b="0" i="1" smtClean="0">
                        <a:solidFill>
                          <a:srgbClr val="002060"/>
                        </a:solidFill>
                        <a:latin typeface="Cambria Math" panose="02040503050406030204" pitchFamily="18" charset="0"/>
                      </a:rPr>
                      <m:t>𝑦</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𝑡</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𝐴</m:t>
                    </m:r>
                    <m:r>
                      <a:rPr lang="en-US" b="0" i="1" smtClean="0">
                        <a:solidFill>
                          <a:srgbClr val="002060"/>
                        </a:solidFill>
                        <a:latin typeface="Cambria Math" panose="02040503050406030204" pitchFamily="18" charset="0"/>
                      </a:rPr>
                      <m:t>×</m:t>
                    </m:r>
                    <m:r>
                      <m:rPr>
                        <m:sty m:val="p"/>
                      </m:rPr>
                      <a:rPr lang="en-US" b="0" i="0" smtClean="0">
                        <a:solidFill>
                          <a:srgbClr val="002060"/>
                        </a:solidFill>
                        <a:latin typeface="Cambria Math" panose="02040503050406030204" pitchFamily="18" charset="0"/>
                      </a:rPr>
                      <m:t>sin</m:t>
                    </m:r>
                    <m:r>
                      <a:rPr lang="en-US" b="0" i="1" smtClean="0">
                        <a:solidFill>
                          <a:srgbClr val="002060"/>
                        </a:solidFill>
                        <a:latin typeface="Cambria Math" panose="02040503050406030204" pitchFamily="18" charset="0"/>
                      </a:rPr>
                      <m:t>⁡(2</m:t>
                    </m:r>
                    <m:r>
                      <a:rPr lang="en-US" b="0" i="1" smtClean="0">
                        <a:solidFill>
                          <a:srgbClr val="002060"/>
                        </a:solidFill>
                        <a:latin typeface="Cambria Math" panose="02040503050406030204" pitchFamily="18" charset="0"/>
                      </a:rPr>
                      <m:t>𝜋</m:t>
                    </m:r>
                    <m:r>
                      <a:rPr lang="en-US" b="0" i="1" smtClean="0">
                        <a:solidFill>
                          <a:srgbClr val="002060"/>
                        </a:solidFill>
                        <a:latin typeface="Cambria Math" panose="02040503050406030204" pitchFamily="18" charset="0"/>
                      </a:rPr>
                      <m:t>𝑓𝑡</m:t>
                    </m:r>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𝜙</m:t>
                    </m:r>
                    <m:r>
                      <a:rPr lang="en-US" b="0" i="1" smtClean="0">
                        <a:solidFill>
                          <a:srgbClr val="002060"/>
                        </a:solidFill>
                        <a:latin typeface="Cambria Math" panose="02040503050406030204" pitchFamily="18" charset="0"/>
                      </a:rPr>
                      <m:t>)</m:t>
                    </m:r>
                  </m:oMath>
                </a14:m>
                <a:endParaRPr lang="en-US" dirty="0">
                  <a:solidFill>
                    <a:srgbClr val="0070C0"/>
                  </a:solidFill>
                  <a:latin typeface="Times New Roman" pitchFamily="18" charset="0"/>
                  <a:sym typeface="Symbol" pitchFamily="18" charset="2"/>
                </a:endParaRPr>
              </a:p>
            </p:txBody>
          </p:sp>
        </mc:Choice>
        <mc:Fallback xmlns="">
          <p:sp>
            <p:nvSpPr>
              <p:cNvPr id="72829" name="Rectangle 125"/>
              <p:cNvSpPr>
                <a:spLocks noGrp="1" noRot="1" noChangeAspect="1" noMove="1" noResize="1" noEditPoints="1" noAdjustHandles="1" noChangeArrowheads="1" noChangeShapeType="1" noTextEdit="1"/>
              </p:cNvSpPr>
              <p:nvPr>
                <p:ph type="body" idx="1"/>
              </p:nvPr>
            </p:nvSpPr>
            <p:spPr>
              <a:blipFill>
                <a:blip r:embed="rId2"/>
                <a:stretch>
                  <a:fillRect l="-1667" t="-2291" b="-1348"/>
                </a:stretch>
              </a:blipFill>
            </p:spPr>
            <p:txBody>
              <a:bodyPr/>
              <a:lstStyle/>
              <a:p>
                <a:r>
                  <a:rPr lang="en-US">
                    <a:noFill/>
                  </a:rPr>
                  <a:t> </a:t>
                </a:r>
              </a:p>
            </p:txBody>
          </p:sp>
        </mc:Fallback>
      </mc:AlternateContent>
      <p:grpSp>
        <p:nvGrpSpPr>
          <p:cNvPr id="2" name="Group 90"/>
          <p:cNvGrpSpPr>
            <a:grpSpLocks/>
          </p:cNvGrpSpPr>
          <p:nvPr/>
        </p:nvGrpSpPr>
        <p:grpSpPr bwMode="auto">
          <a:xfrm>
            <a:off x="2667001" y="2819400"/>
            <a:ext cx="5160963" cy="2133600"/>
            <a:chOff x="1300" y="2084"/>
            <a:chExt cx="3251" cy="824"/>
          </a:xfrm>
        </p:grpSpPr>
        <p:sp>
          <p:nvSpPr>
            <p:cNvPr id="18455" name="Freeform 91"/>
            <p:cNvSpPr>
              <a:spLocks/>
            </p:cNvSpPr>
            <p:nvPr/>
          </p:nvSpPr>
          <p:spPr bwMode="auto">
            <a:xfrm>
              <a:off x="1300" y="2160"/>
              <a:ext cx="171" cy="339"/>
            </a:xfrm>
            <a:custGeom>
              <a:avLst/>
              <a:gdLst>
                <a:gd name="T0" fmla="*/ 0 w 830"/>
                <a:gd name="T1" fmla="*/ 70 h 1644"/>
                <a:gd name="T2" fmla="*/ 1 w 830"/>
                <a:gd name="T3" fmla="*/ 68 h 1644"/>
                <a:gd name="T4" fmla="*/ 1 w 830"/>
                <a:gd name="T5" fmla="*/ 67 h 1644"/>
                <a:gd name="T6" fmla="*/ 2 w 830"/>
                <a:gd name="T7" fmla="*/ 65 h 1644"/>
                <a:gd name="T8" fmla="*/ 3 w 830"/>
                <a:gd name="T9" fmla="*/ 64 h 1644"/>
                <a:gd name="T10" fmla="*/ 4 w 830"/>
                <a:gd name="T11" fmla="*/ 62 h 1644"/>
                <a:gd name="T12" fmla="*/ 4 w 830"/>
                <a:gd name="T13" fmla="*/ 60 h 1644"/>
                <a:gd name="T14" fmla="*/ 5 w 830"/>
                <a:gd name="T15" fmla="*/ 59 h 1644"/>
                <a:gd name="T16" fmla="*/ 6 w 830"/>
                <a:gd name="T17" fmla="*/ 57 h 1644"/>
                <a:gd name="T18" fmla="*/ 6 w 830"/>
                <a:gd name="T19" fmla="*/ 55 h 1644"/>
                <a:gd name="T20" fmla="*/ 7 w 830"/>
                <a:gd name="T21" fmla="*/ 54 h 1644"/>
                <a:gd name="T22" fmla="*/ 8 w 830"/>
                <a:gd name="T23" fmla="*/ 52 h 1644"/>
                <a:gd name="T24" fmla="*/ 8 w 830"/>
                <a:gd name="T25" fmla="*/ 51 h 1644"/>
                <a:gd name="T26" fmla="*/ 9 w 830"/>
                <a:gd name="T27" fmla="*/ 49 h 1644"/>
                <a:gd name="T28" fmla="*/ 10 w 830"/>
                <a:gd name="T29" fmla="*/ 48 h 1644"/>
                <a:gd name="T30" fmla="*/ 10 w 830"/>
                <a:gd name="T31" fmla="*/ 46 h 1644"/>
                <a:gd name="T32" fmla="*/ 11 w 830"/>
                <a:gd name="T33" fmla="*/ 45 h 1644"/>
                <a:gd name="T34" fmla="*/ 12 w 830"/>
                <a:gd name="T35" fmla="*/ 43 h 1644"/>
                <a:gd name="T36" fmla="*/ 12 w 830"/>
                <a:gd name="T37" fmla="*/ 42 h 1644"/>
                <a:gd name="T38" fmla="*/ 13 w 830"/>
                <a:gd name="T39" fmla="*/ 40 h 1644"/>
                <a:gd name="T40" fmla="*/ 14 w 830"/>
                <a:gd name="T41" fmla="*/ 39 h 1644"/>
                <a:gd name="T42" fmla="*/ 14 w 830"/>
                <a:gd name="T43" fmla="*/ 37 h 1644"/>
                <a:gd name="T44" fmla="*/ 15 w 830"/>
                <a:gd name="T45" fmla="*/ 36 h 1644"/>
                <a:gd name="T46" fmla="*/ 16 w 830"/>
                <a:gd name="T47" fmla="*/ 34 h 1644"/>
                <a:gd name="T48" fmla="*/ 16 w 830"/>
                <a:gd name="T49" fmla="*/ 33 h 1644"/>
                <a:gd name="T50" fmla="*/ 17 w 830"/>
                <a:gd name="T51" fmla="*/ 31 h 1644"/>
                <a:gd name="T52" fmla="*/ 18 w 830"/>
                <a:gd name="T53" fmla="*/ 30 h 1644"/>
                <a:gd name="T54" fmla="*/ 19 w 830"/>
                <a:gd name="T55" fmla="*/ 28 h 1644"/>
                <a:gd name="T56" fmla="*/ 19 w 830"/>
                <a:gd name="T57" fmla="*/ 27 h 1644"/>
                <a:gd name="T58" fmla="*/ 20 w 830"/>
                <a:gd name="T59" fmla="*/ 26 h 1644"/>
                <a:gd name="T60" fmla="*/ 21 w 830"/>
                <a:gd name="T61" fmla="*/ 24 h 1644"/>
                <a:gd name="T62" fmla="*/ 21 w 830"/>
                <a:gd name="T63" fmla="*/ 23 h 1644"/>
                <a:gd name="T64" fmla="*/ 22 w 830"/>
                <a:gd name="T65" fmla="*/ 22 h 1644"/>
                <a:gd name="T66" fmla="*/ 23 w 830"/>
                <a:gd name="T67" fmla="*/ 20 h 1644"/>
                <a:gd name="T68" fmla="*/ 23 w 830"/>
                <a:gd name="T69" fmla="*/ 19 h 1644"/>
                <a:gd name="T70" fmla="*/ 24 w 830"/>
                <a:gd name="T71" fmla="*/ 18 h 1644"/>
                <a:gd name="T72" fmla="*/ 25 w 830"/>
                <a:gd name="T73" fmla="*/ 16 h 1644"/>
                <a:gd name="T74" fmla="*/ 26 w 830"/>
                <a:gd name="T75" fmla="*/ 15 h 1644"/>
                <a:gd name="T76" fmla="*/ 26 w 830"/>
                <a:gd name="T77" fmla="*/ 14 h 1644"/>
                <a:gd name="T78" fmla="*/ 27 w 830"/>
                <a:gd name="T79" fmla="*/ 13 h 1644"/>
                <a:gd name="T80" fmla="*/ 28 w 830"/>
                <a:gd name="T81" fmla="*/ 12 h 1644"/>
                <a:gd name="T82" fmla="*/ 28 w 830"/>
                <a:gd name="T83" fmla="*/ 11 h 1644"/>
                <a:gd name="T84" fmla="*/ 29 w 830"/>
                <a:gd name="T85" fmla="*/ 9 h 1644"/>
                <a:gd name="T86" fmla="*/ 30 w 830"/>
                <a:gd name="T87" fmla="*/ 8 h 1644"/>
                <a:gd name="T88" fmla="*/ 30 w 830"/>
                <a:gd name="T89" fmla="*/ 7 h 1644"/>
                <a:gd name="T90" fmla="*/ 31 w 830"/>
                <a:gd name="T91" fmla="*/ 6 h 1644"/>
                <a:gd name="T92" fmla="*/ 32 w 830"/>
                <a:gd name="T93" fmla="*/ 5 h 1644"/>
                <a:gd name="T94" fmla="*/ 33 w 830"/>
                <a:gd name="T95" fmla="*/ 4 h 1644"/>
                <a:gd name="T96" fmla="*/ 33 w 830"/>
                <a:gd name="T97" fmla="*/ 3 h 1644"/>
                <a:gd name="T98" fmla="*/ 34 w 830"/>
                <a:gd name="T99" fmla="*/ 2 h 1644"/>
                <a:gd name="T100" fmla="*/ 34 w 830"/>
                <a:gd name="T101" fmla="*/ 1 h 1644"/>
                <a:gd name="T102" fmla="*/ 35 w 830"/>
                <a:gd name="T103" fmla="*/ 0 h 16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644"/>
                <a:gd name="T158" fmla="*/ 830 w 830"/>
                <a:gd name="T159" fmla="*/ 1644 h 164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644">
                  <a:moveTo>
                    <a:pt x="0" y="1644"/>
                  </a:moveTo>
                  <a:lnTo>
                    <a:pt x="16" y="1606"/>
                  </a:lnTo>
                  <a:lnTo>
                    <a:pt x="33" y="1568"/>
                  </a:lnTo>
                  <a:lnTo>
                    <a:pt x="49" y="1531"/>
                  </a:lnTo>
                  <a:lnTo>
                    <a:pt x="65" y="1493"/>
                  </a:lnTo>
                  <a:lnTo>
                    <a:pt x="81" y="1455"/>
                  </a:lnTo>
                  <a:lnTo>
                    <a:pt x="98" y="1418"/>
                  </a:lnTo>
                  <a:lnTo>
                    <a:pt x="114" y="1380"/>
                  </a:lnTo>
                  <a:lnTo>
                    <a:pt x="130" y="1343"/>
                  </a:lnTo>
                  <a:lnTo>
                    <a:pt x="146" y="1306"/>
                  </a:lnTo>
                  <a:lnTo>
                    <a:pt x="163" y="1269"/>
                  </a:lnTo>
                  <a:lnTo>
                    <a:pt x="179" y="1232"/>
                  </a:lnTo>
                  <a:lnTo>
                    <a:pt x="195" y="1195"/>
                  </a:lnTo>
                  <a:lnTo>
                    <a:pt x="211" y="1158"/>
                  </a:lnTo>
                  <a:lnTo>
                    <a:pt x="228" y="1122"/>
                  </a:lnTo>
                  <a:lnTo>
                    <a:pt x="244" y="1085"/>
                  </a:lnTo>
                  <a:lnTo>
                    <a:pt x="260" y="1049"/>
                  </a:lnTo>
                  <a:lnTo>
                    <a:pt x="277" y="1013"/>
                  </a:lnTo>
                  <a:lnTo>
                    <a:pt x="293" y="978"/>
                  </a:lnTo>
                  <a:lnTo>
                    <a:pt x="309" y="942"/>
                  </a:lnTo>
                  <a:lnTo>
                    <a:pt x="325" y="907"/>
                  </a:lnTo>
                  <a:lnTo>
                    <a:pt x="342" y="872"/>
                  </a:lnTo>
                  <a:lnTo>
                    <a:pt x="358" y="837"/>
                  </a:lnTo>
                  <a:lnTo>
                    <a:pt x="374" y="803"/>
                  </a:lnTo>
                  <a:lnTo>
                    <a:pt x="390" y="769"/>
                  </a:lnTo>
                  <a:lnTo>
                    <a:pt x="407" y="735"/>
                  </a:lnTo>
                  <a:lnTo>
                    <a:pt x="423" y="701"/>
                  </a:lnTo>
                  <a:lnTo>
                    <a:pt x="439" y="668"/>
                  </a:lnTo>
                  <a:lnTo>
                    <a:pt x="455" y="635"/>
                  </a:lnTo>
                  <a:lnTo>
                    <a:pt x="472" y="603"/>
                  </a:lnTo>
                  <a:lnTo>
                    <a:pt x="488" y="571"/>
                  </a:lnTo>
                  <a:lnTo>
                    <a:pt x="504" y="539"/>
                  </a:lnTo>
                  <a:lnTo>
                    <a:pt x="521" y="508"/>
                  </a:lnTo>
                  <a:lnTo>
                    <a:pt x="537" y="477"/>
                  </a:lnTo>
                  <a:lnTo>
                    <a:pt x="553" y="446"/>
                  </a:lnTo>
                  <a:lnTo>
                    <a:pt x="569" y="416"/>
                  </a:lnTo>
                  <a:lnTo>
                    <a:pt x="586" y="387"/>
                  </a:lnTo>
                  <a:lnTo>
                    <a:pt x="602" y="357"/>
                  </a:lnTo>
                  <a:lnTo>
                    <a:pt x="618" y="328"/>
                  </a:lnTo>
                  <a:lnTo>
                    <a:pt x="634" y="300"/>
                  </a:lnTo>
                  <a:lnTo>
                    <a:pt x="651" y="272"/>
                  </a:lnTo>
                  <a:lnTo>
                    <a:pt x="667" y="245"/>
                  </a:lnTo>
                  <a:lnTo>
                    <a:pt x="683" y="218"/>
                  </a:lnTo>
                  <a:lnTo>
                    <a:pt x="699" y="192"/>
                  </a:lnTo>
                  <a:lnTo>
                    <a:pt x="716" y="166"/>
                  </a:lnTo>
                  <a:lnTo>
                    <a:pt x="732" y="141"/>
                  </a:lnTo>
                  <a:lnTo>
                    <a:pt x="748" y="116"/>
                  </a:lnTo>
                  <a:lnTo>
                    <a:pt x="765" y="92"/>
                  </a:lnTo>
                  <a:lnTo>
                    <a:pt x="781" y="68"/>
                  </a:lnTo>
                  <a:lnTo>
                    <a:pt x="797" y="45"/>
                  </a:lnTo>
                  <a:lnTo>
                    <a:pt x="813" y="22"/>
                  </a:lnTo>
                  <a:lnTo>
                    <a:pt x="830" y="0"/>
                  </a:lnTo>
                </a:path>
              </a:pathLst>
            </a:custGeom>
            <a:noFill/>
            <a:ln w="65088">
              <a:solidFill>
                <a:schemeClr val="folHlink"/>
              </a:solidFill>
              <a:prstDash val="solid"/>
              <a:round/>
              <a:headEnd/>
              <a:tailEnd/>
            </a:ln>
          </p:spPr>
          <p:txBody>
            <a:bodyPr/>
            <a:lstStyle/>
            <a:p>
              <a:endParaRPr lang="en-US"/>
            </a:p>
          </p:txBody>
        </p:sp>
        <p:sp>
          <p:nvSpPr>
            <p:cNvPr id="18456" name="Freeform 92"/>
            <p:cNvSpPr>
              <a:spLocks/>
            </p:cNvSpPr>
            <p:nvPr/>
          </p:nvSpPr>
          <p:spPr bwMode="auto">
            <a:xfrm>
              <a:off x="1471" y="2084"/>
              <a:ext cx="171" cy="76"/>
            </a:xfrm>
            <a:custGeom>
              <a:avLst/>
              <a:gdLst>
                <a:gd name="T0" fmla="*/ 0 w 829"/>
                <a:gd name="T1" fmla="*/ 16 h 365"/>
                <a:gd name="T2" fmla="*/ 1 w 829"/>
                <a:gd name="T3" fmla="*/ 15 h 365"/>
                <a:gd name="T4" fmla="*/ 1 w 829"/>
                <a:gd name="T5" fmla="*/ 14 h 365"/>
                <a:gd name="T6" fmla="*/ 2 w 829"/>
                <a:gd name="T7" fmla="*/ 13 h 365"/>
                <a:gd name="T8" fmla="*/ 3 w 829"/>
                <a:gd name="T9" fmla="*/ 12 h 365"/>
                <a:gd name="T10" fmla="*/ 4 w 829"/>
                <a:gd name="T11" fmla="*/ 11 h 365"/>
                <a:gd name="T12" fmla="*/ 4 w 829"/>
                <a:gd name="T13" fmla="*/ 11 h 365"/>
                <a:gd name="T14" fmla="*/ 5 w 829"/>
                <a:gd name="T15" fmla="*/ 10 h 365"/>
                <a:gd name="T16" fmla="*/ 6 w 829"/>
                <a:gd name="T17" fmla="*/ 9 h 365"/>
                <a:gd name="T18" fmla="*/ 6 w 829"/>
                <a:gd name="T19" fmla="*/ 8 h 365"/>
                <a:gd name="T20" fmla="*/ 7 w 829"/>
                <a:gd name="T21" fmla="*/ 8 h 365"/>
                <a:gd name="T22" fmla="*/ 8 w 829"/>
                <a:gd name="T23" fmla="*/ 7 h 365"/>
                <a:gd name="T24" fmla="*/ 8 w 829"/>
                <a:gd name="T25" fmla="*/ 6 h 365"/>
                <a:gd name="T26" fmla="*/ 9 w 829"/>
                <a:gd name="T27" fmla="*/ 6 h 365"/>
                <a:gd name="T28" fmla="*/ 10 w 829"/>
                <a:gd name="T29" fmla="*/ 5 h 365"/>
                <a:gd name="T30" fmla="*/ 10 w 829"/>
                <a:gd name="T31" fmla="*/ 5 h 365"/>
                <a:gd name="T32" fmla="*/ 11 w 829"/>
                <a:gd name="T33" fmla="*/ 4 h 365"/>
                <a:gd name="T34" fmla="*/ 12 w 829"/>
                <a:gd name="T35" fmla="*/ 4 h 365"/>
                <a:gd name="T36" fmla="*/ 12 w 829"/>
                <a:gd name="T37" fmla="*/ 3 h 365"/>
                <a:gd name="T38" fmla="*/ 13 w 829"/>
                <a:gd name="T39" fmla="*/ 3 h 365"/>
                <a:gd name="T40" fmla="*/ 14 w 829"/>
                <a:gd name="T41" fmla="*/ 2 h 365"/>
                <a:gd name="T42" fmla="*/ 14 w 829"/>
                <a:gd name="T43" fmla="*/ 2 h 365"/>
                <a:gd name="T44" fmla="*/ 15 w 829"/>
                <a:gd name="T45" fmla="*/ 2 h 365"/>
                <a:gd name="T46" fmla="*/ 16 w 829"/>
                <a:gd name="T47" fmla="*/ 1 h 365"/>
                <a:gd name="T48" fmla="*/ 17 w 829"/>
                <a:gd name="T49" fmla="*/ 1 h 365"/>
                <a:gd name="T50" fmla="*/ 17 w 829"/>
                <a:gd name="T51" fmla="*/ 1 h 365"/>
                <a:gd name="T52" fmla="*/ 18 w 829"/>
                <a:gd name="T53" fmla="*/ 1 h 365"/>
                <a:gd name="T54" fmla="*/ 19 w 829"/>
                <a:gd name="T55" fmla="*/ 0 h 365"/>
                <a:gd name="T56" fmla="*/ 19 w 829"/>
                <a:gd name="T57" fmla="*/ 0 h 365"/>
                <a:gd name="T58" fmla="*/ 20 w 829"/>
                <a:gd name="T59" fmla="*/ 0 h 365"/>
                <a:gd name="T60" fmla="*/ 21 w 829"/>
                <a:gd name="T61" fmla="*/ 0 h 365"/>
                <a:gd name="T62" fmla="*/ 21 w 829"/>
                <a:gd name="T63" fmla="*/ 0 h 365"/>
                <a:gd name="T64" fmla="*/ 22 w 829"/>
                <a:gd name="T65" fmla="*/ 0 h 365"/>
                <a:gd name="T66" fmla="*/ 23 w 829"/>
                <a:gd name="T67" fmla="*/ 0 h 365"/>
                <a:gd name="T68" fmla="*/ 24 w 829"/>
                <a:gd name="T69" fmla="*/ 0 h 365"/>
                <a:gd name="T70" fmla="*/ 24 w 829"/>
                <a:gd name="T71" fmla="*/ 0 h 365"/>
                <a:gd name="T72" fmla="*/ 25 w 829"/>
                <a:gd name="T73" fmla="*/ 0 h 365"/>
                <a:gd name="T74" fmla="*/ 26 w 829"/>
                <a:gd name="T75" fmla="*/ 0 h 365"/>
                <a:gd name="T76" fmla="*/ 26 w 829"/>
                <a:gd name="T77" fmla="*/ 0 h 365"/>
                <a:gd name="T78" fmla="*/ 27 w 829"/>
                <a:gd name="T79" fmla="*/ 1 h 365"/>
                <a:gd name="T80" fmla="*/ 28 w 829"/>
                <a:gd name="T81" fmla="*/ 1 h 365"/>
                <a:gd name="T82" fmla="*/ 28 w 829"/>
                <a:gd name="T83" fmla="*/ 1 h 365"/>
                <a:gd name="T84" fmla="*/ 29 w 829"/>
                <a:gd name="T85" fmla="*/ 1 h 365"/>
                <a:gd name="T86" fmla="*/ 30 w 829"/>
                <a:gd name="T87" fmla="*/ 2 h 365"/>
                <a:gd name="T88" fmla="*/ 30 w 829"/>
                <a:gd name="T89" fmla="*/ 2 h 365"/>
                <a:gd name="T90" fmla="*/ 31 w 829"/>
                <a:gd name="T91" fmla="*/ 2 h 365"/>
                <a:gd name="T92" fmla="*/ 32 w 829"/>
                <a:gd name="T93" fmla="*/ 3 h 365"/>
                <a:gd name="T94" fmla="*/ 33 w 829"/>
                <a:gd name="T95" fmla="*/ 3 h 365"/>
                <a:gd name="T96" fmla="*/ 33 w 829"/>
                <a:gd name="T97" fmla="*/ 4 h 365"/>
                <a:gd name="T98" fmla="*/ 34 w 829"/>
                <a:gd name="T99" fmla="*/ 4 h 365"/>
                <a:gd name="T100" fmla="*/ 35 w 829"/>
                <a:gd name="T101" fmla="*/ 5 h 365"/>
                <a:gd name="T102" fmla="*/ 35 w 829"/>
                <a:gd name="T103" fmla="*/ 5 h 36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365"/>
                <a:gd name="T158" fmla="*/ 829 w 829"/>
                <a:gd name="T159" fmla="*/ 365 h 36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365">
                  <a:moveTo>
                    <a:pt x="0" y="365"/>
                  </a:moveTo>
                  <a:lnTo>
                    <a:pt x="16" y="344"/>
                  </a:lnTo>
                  <a:lnTo>
                    <a:pt x="32" y="323"/>
                  </a:lnTo>
                  <a:lnTo>
                    <a:pt x="48" y="303"/>
                  </a:lnTo>
                  <a:lnTo>
                    <a:pt x="65" y="283"/>
                  </a:lnTo>
                  <a:lnTo>
                    <a:pt x="81" y="264"/>
                  </a:lnTo>
                  <a:lnTo>
                    <a:pt x="97" y="246"/>
                  </a:lnTo>
                  <a:lnTo>
                    <a:pt x="113" y="228"/>
                  </a:lnTo>
                  <a:lnTo>
                    <a:pt x="130" y="211"/>
                  </a:lnTo>
                  <a:lnTo>
                    <a:pt x="146" y="194"/>
                  </a:lnTo>
                  <a:lnTo>
                    <a:pt x="162" y="178"/>
                  </a:lnTo>
                  <a:lnTo>
                    <a:pt x="179" y="163"/>
                  </a:lnTo>
                  <a:lnTo>
                    <a:pt x="195" y="148"/>
                  </a:lnTo>
                  <a:lnTo>
                    <a:pt x="211" y="134"/>
                  </a:lnTo>
                  <a:lnTo>
                    <a:pt x="227" y="121"/>
                  </a:lnTo>
                  <a:lnTo>
                    <a:pt x="244" y="109"/>
                  </a:lnTo>
                  <a:lnTo>
                    <a:pt x="260" y="97"/>
                  </a:lnTo>
                  <a:lnTo>
                    <a:pt x="276" y="85"/>
                  </a:lnTo>
                  <a:lnTo>
                    <a:pt x="292" y="75"/>
                  </a:lnTo>
                  <a:lnTo>
                    <a:pt x="309" y="65"/>
                  </a:lnTo>
                  <a:lnTo>
                    <a:pt x="325" y="56"/>
                  </a:lnTo>
                  <a:lnTo>
                    <a:pt x="341" y="47"/>
                  </a:lnTo>
                  <a:lnTo>
                    <a:pt x="357" y="39"/>
                  </a:lnTo>
                  <a:lnTo>
                    <a:pt x="374" y="32"/>
                  </a:lnTo>
                  <a:lnTo>
                    <a:pt x="390" y="26"/>
                  </a:lnTo>
                  <a:lnTo>
                    <a:pt x="406" y="20"/>
                  </a:lnTo>
                  <a:lnTo>
                    <a:pt x="423" y="15"/>
                  </a:lnTo>
                  <a:lnTo>
                    <a:pt x="439" y="11"/>
                  </a:lnTo>
                  <a:lnTo>
                    <a:pt x="455" y="7"/>
                  </a:lnTo>
                  <a:lnTo>
                    <a:pt x="471" y="4"/>
                  </a:lnTo>
                  <a:lnTo>
                    <a:pt x="488" y="2"/>
                  </a:lnTo>
                  <a:lnTo>
                    <a:pt x="504" y="1"/>
                  </a:lnTo>
                  <a:lnTo>
                    <a:pt x="520" y="0"/>
                  </a:lnTo>
                  <a:lnTo>
                    <a:pt x="536" y="0"/>
                  </a:lnTo>
                  <a:lnTo>
                    <a:pt x="553" y="1"/>
                  </a:lnTo>
                  <a:lnTo>
                    <a:pt x="569" y="2"/>
                  </a:lnTo>
                  <a:lnTo>
                    <a:pt x="585" y="4"/>
                  </a:lnTo>
                  <a:lnTo>
                    <a:pt x="601" y="7"/>
                  </a:lnTo>
                  <a:lnTo>
                    <a:pt x="618" y="11"/>
                  </a:lnTo>
                  <a:lnTo>
                    <a:pt x="634" y="15"/>
                  </a:lnTo>
                  <a:lnTo>
                    <a:pt x="650" y="20"/>
                  </a:lnTo>
                  <a:lnTo>
                    <a:pt x="666" y="25"/>
                  </a:lnTo>
                  <a:lnTo>
                    <a:pt x="683" y="32"/>
                  </a:lnTo>
                  <a:lnTo>
                    <a:pt x="699" y="39"/>
                  </a:lnTo>
                  <a:lnTo>
                    <a:pt x="715" y="46"/>
                  </a:lnTo>
                  <a:lnTo>
                    <a:pt x="732" y="55"/>
                  </a:lnTo>
                  <a:lnTo>
                    <a:pt x="748" y="64"/>
                  </a:lnTo>
                  <a:lnTo>
                    <a:pt x="764" y="74"/>
                  </a:lnTo>
                  <a:lnTo>
                    <a:pt x="780" y="84"/>
                  </a:lnTo>
                  <a:lnTo>
                    <a:pt x="797" y="95"/>
                  </a:lnTo>
                  <a:lnTo>
                    <a:pt x="813" y="107"/>
                  </a:lnTo>
                  <a:lnTo>
                    <a:pt x="829" y="120"/>
                  </a:lnTo>
                </a:path>
              </a:pathLst>
            </a:custGeom>
            <a:noFill/>
            <a:ln w="65088">
              <a:solidFill>
                <a:schemeClr val="folHlink"/>
              </a:solidFill>
              <a:prstDash val="solid"/>
              <a:round/>
              <a:headEnd/>
              <a:tailEnd/>
            </a:ln>
          </p:spPr>
          <p:txBody>
            <a:bodyPr/>
            <a:lstStyle/>
            <a:p>
              <a:endParaRPr lang="en-US"/>
            </a:p>
          </p:txBody>
        </p:sp>
        <p:sp>
          <p:nvSpPr>
            <p:cNvPr id="18457" name="Freeform 93"/>
            <p:cNvSpPr>
              <a:spLocks/>
            </p:cNvSpPr>
            <p:nvPr/>
          </p:nvSpPr>
          <p:spPr bwMode="auto">
            <a:xfrm>
              <a:off x="1642" y="2109"/>
              <a:ext cx="172" cy="281"/>
            </a:xfrm>
            <a:custGeom>
              <a:avLst/>
              <a:gdLst>
                <a:gd name="T0" fmla="*/ 0 w 830"/>
                <a:gd name="T1" fmla="*/ 0 h 1363"/>
                <a:gd name="T2" fmla="*/ 1 w 830"/>
                <a:gd name="T3" fmla="*/ 1 h 1363"/>
                <a:gd name="T4" fmla="*/ 1 w 830"/>
                <a:gd name="T5" fmla="*/ 1 h 1363"/>
                <a:gd name="T6" fmla="*/ 2 w 830"/>
                <a:gd name="T7" fmla="*/ 2 h 1363"/>
                <a:gd name="T8" fmla="*/ 3 w 830"/>
                <a:gd name="T9" fmla="*/ 2 h 1363"/>
                <a:gd name="T10" fmla="*/ 4 w 830"/>
                <a:gd name="T11" fmla="*/ 3 h 1363"/>
                <a:gd name="T12" fmla="*/ 4 w 830"/>
                <a:gd name="T13" fmla="*/ 4 h 1363"/>
                <a:gd name="T14" fmla="*/ 5 w 830"/>
                <a:gd name="T15" fmla="*/ 5 h 1363"/>
                <a:gd name="T16" fmla="*/ 6 w 830"/>
                <a:gd name="T17" fmla="*/ 5 h 1363"/>
                <a:gd name="T18" fmla="*/ 6 w 830"/>
                <a:gd name="T19" fmla="*/ 6 h 1363"/>
                <a:gd name="T20" fmla="*/ 7 w 830"/>
                <a:gd name="T21" fmla="*/ 7 h 1363"/>
                <a:gd name="T22" fmla="*/ 8 w 830"/>
                <a:gd name="T23" fmla="*/ 8 h 1363"/>
                <a:gd name="T24" fmla="*/ 8 w 830"/>
                <a:gd name="T25" fmla="*/ 8 h 1363"/>
                <a:gd name="T26" fmla="*/ 9 w 830"/>
                <a:gd name="T27" fmla="*/ 9 h 1363"/>
                <a:gd name="T28" fmla="*/ 10 w 830"/>
                <a:gd name="T29" fmla="*/ 10 h 1363"/>
                <a:gd name="T30" fmla="*/ 11 w 830"/>
                <a:gd name="T31" fmla="*/ 11 h 1363"/>
                <a:gd name="T32" fmla="*/ 11 w 830"/>
                <a:gd name="T33" fmla="*/ 12 h 1363"/>
                <a:gd name="T34" fmla="*/ 12 w 830"/>
                <a:gd name="T35" fmla="*/ 13 h 1363"/>
                <a:gd name="T36" fmla="*/ 13 w 830"/>
                <a:gd name="T37" fmla="*/ 14 h 1363"/>
                <a:gd name="T38" fmla="*/ 13 w 830"/>
                <a:gd name="T39" fmla="*/ 15 h 1363"/>
                <a:gd name="T40" fmla="*/ 14 w 830"/>
                <a:gd name="T41" fmla="*/ 16 h 1363"/>
                <a:gd name="T42" fmla="*/ 15 w 830"/>
                <a:gd name="T43" fmla="*/ 17 h 1363"/>
                <a:gd name="T44" fmla="*/ 15 w 830"/>
                <a:gd name="T45" fmla="*/ 18 h 1363"/>
                <a:gd name="T46" fmla="*/ 16 w 830"/>
                <a:gd name="T47" fmla="*/ 20 h 1363"/>
                <a:gd name="T48" fmla="*/ 17 w 830"/>
                <a:gd name="T49" fmla="*/ 21 h 1363"/>
                <a:gd name="T50" fmla="*/ 17 w 830"/>
                <a:gd name="T51" fmla="*/ 22 h 1363"/>
                <a:gd name="T52" fmla="*/ 18 w 830"/>
                <a:gd name="T53" fmla="*/ 23 h 1363"/>
                <a:gd name="T54" fmla="*/ 19 w 830"/>
                <a:gd name="T55" fmla="*/ 24 h 1363"/>
                <a:gd name="T56" fmla="*/ 19 w 830"/>
                <a:gd name="T57" fmla="*/ 25 h 1363"/>
                <a:gd name="T58" fmla="*/ 20 w 830"/>
                <a:gd name="T59" fmla="*/ 27 h 1363"/>
                <a:gd name="T60" fmla="*/ 21 w 830"/>
                <a:gd name="T61" fmla="*/ 28 h 1363"/>
                <a:gd name="T62" fmla="*/ 22 w 830"/>
                <a:gd name="T63" fmla="*/ 29 h 1363"/>
                <a:gd name="T64" fmla="*/ 22 w 830"/>
                <a:gd name="T65" fmla="*/ 31 h 1363"/>
                <a:gd name="T66" fmla="*/ 23 w 830"/>
                <a:gd name="T67" fmla="*/ 32 h 1363"/>
                <a:gd name="T68" fmla="*/ 24 w 830"/>
                <a:gd name="T69" fmla="*/ 33 h 1363"/>
                <a:gd name="T70" fmla="*/ 24 w 830"/>
                <a:gd name="T71" fmla="*/ 34 h 1363"/>
                <a:gd name="T72" fmla="*/ 25 w 830"/>
                <a:gd name="T73" fmla="*/ 36 h 1363"/>
                <a:gd name="T74" fmla="*/ 26 w 830"/>
                <a:gd name="T75" fmla="*/ 37 h 1363"/>
                <a:gd name="T76" fmla="*/ 27 w 830"/>
                <a:gd name="T77" fmla="*/ 39 h 1363"/>
                <a:gd name="T78" fmla="*/ 27 w 830"/>
                <a:gd name="T79" fmla="*/ 40 h 1363"/>
                <a:gd name="T80" fmla="*/ 28 w 830"/>
                <a:gd name="T81" fmla="*/ 41 h 1363"/>
                <a:gd name="T82" fmla="*/ 29 w 830"/>
                <a:gd name="T83" fmla="*/ 43 h 1363"/>
                <a:gd name="T84" fmla="*/ 29 w 830"/>
                <a:gd name="T85" fmla="*/ 44 h 1363"/>
                <a:gd name="T86" fmla="*/ 30 w 830"/>
                <a:gd name="T87" fmla="*/ 46 h 1363"/>
                <a:gd name="T88" fmla="*/ 31 w 830"/>
                <a:gd name="T89" fmla="*/ 47 h 1363"/>
                <a:gd name="T90" fmla="*/ 31 w 830"/>
                <a:gd name="T91" fmla="*/ 49 h 1363"/>
                <a:gd name="T92" fmla="*/ 32 w 830"/>
                <a:gd name="T93" fmla="*/ 50 h 1363"/>
                <a:gd name="T94" fmla="*/ 33 w 830"/>
                <a:gd name="T95" fmla="*/ 52 h 1363"/>
                <a:gd name="T96" fmla="*/ 34 w 830"/>
                <a:gd name="T97" fmla="*/ 53 h 1363"/>
                <a:gd name="T98" fmla="*/ 34 w 830"/>
                <a:gd name="T99" fmla="*/ 55 h 1363"/>
                <a:gd name="T100" fmla="*/ 35 w 830"/>
                <a:gd name="T101" fmla="*/ 56 h 1363"/>
                <a:gd name="T102" fmla="*/ 36 w 830"/>
                <a:gd name="T103" fmla="*/ 58 h 13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363"/>
                <a:gd name="T158" fmla="*/ 830 w 830"/>
                <a:gd name="T159" fmla="*/ 1363 h 136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363">
                  <a:moveTo>
                    <a:pt x="0" y="0"/>
                  </a:moveTo>
                  <a:lnTo>
                    <a:pt x="16" y="13"/>
                  </a:lnTo>
                  <a:lnTo>
                    <a:pt x="33" y="27"/>
                  </a:lnTo>
                  <a:lnTo>
                    <a:pt x="49" y="41"/>
                  </a:lnTo>
                  <a:lnTo>
                    <a:pt x="65" y="56"/>
                  </a:lnTo>
                  <a:lnTo>
                    <a:pt x="81" y="72"/>
                  </a:lnTo>
                  <a:lnTo>
                    <a:pt x="98" y="89"/>
                  </a:lnTo>
                  <a:lnTo>
                    <a:pt x="114" y="106"/>
                  </a:lnTo>
                  <a:lnTo>
                    <a:pt x="130" y="124"/>
                  </a:lnTo>
                  <a:lnTo>
                    <a:pt x="147" y="142"/>
                  </a:lnTo>
                  <a:lnTo>
                    <a:pt x="163" y="161"/>
                  </a:lnTo>
                  <a:lnTo>
                    <a:pt x="179" y="180"/>
                  </a:lnTo>
                  <a:lnTo>
                    <a:pt x="195" y="201"/>
                  </a:lnTo>
                  <a:lnTo>
                    <a:pt x="212" y="221"/>
                  </a:lnTo>
                  <a:lnTo>
                    <a:pt x="228" y="243"/>
                  </a:lnTo>
                  <a:lnTo>
                    <a:pt x="244" y="265"/>
                  </a:lnTo>
                  <a:lnTo>
                    <a:pt x="260" y="287"/>
                  </a:lnTo>
                  <a:lnTo>
                    <a:pt x="277" y="310"/>
                  </a:lnTo>
                  <a:lnTo>
                    <a:pt x="293" y="334"/>
                  </a:lnTo>
                  <a:lnTo>
                    <a:pt x="309" y="358"/>
                  </a:lnTo>
                  <a:lnTo>
                    <a:pt x="325" y="383"/>
                  </a:lnTo>
                  <a:lnTo>
                    <a:pt x="342" y="408"/>
                  </a:lnTo>
                  <a:lnTo>
                    <a:pt x="358" y="434"/>
                  </a:lnTo>
                  <a:lnTo>
                    <a:pt x="374" y="460"/>
                  </a:lnTo>
                  <a:lnTo>
                    <a:pt x="391" y="487"/>
                  </a:lnTo>
                  <a:lnTo>
                    <a:pt x="407" y="514"/>
                  </a:lnTo>
                  <a:lnTo>
                    <a:pt x="423" y="542"/>
                  </a:lnTo>
                  <a:lnTo>
                    <a:pt x="439" y="570"/>
                  </a:lnTo>
                  <a:lnTo>
                    <a:pt x="456" y="599"/>
                  </a:lnTo>
                  <a:lnTo>
                    <a:pt x="472" y="628"/>
                  </a:lnTo>
                  <a:lnTo>
                    <a:pt x="488" y="658"/>
                  </a:lnTo>
                  <a:lnTo>
                    <a:pt x="504" y="688"/>
                  </a:lnTo>
                  <a:lnTo>
                    <a:pt x="521" y="718"/>
                  </a:lnTo>
                  <a:lnTo>
                    <a:pt x="537" y="749"/>
                  </a:lnTo>
                  <a:lnTo>
                    <a:pt x="553" y="781"/>
                  </a:lnTo>
                  <a:lnTo>
                    <a:pt x="569" y="812"/>
                  </a:lnTo>
                  <a:lnTo>
                    <a:pt x="586" y="844"/>
                  </a:lnTo>
                  <a:lnTo>
                    <a:pt x="602" y="877"/>
                  </a:lnTo>
                  <a:lnTo>
                    <a:pt x="618" y="910"/>
                  </a:lnTo>
                  <a:lnTo>
                    <a:pt x="635" y="943"/>
                  </a:lnTo>
                  <a:lnTo>
                    <a:pt x="651" y="976"/>
                  </a:lnTo>
                  <a:lnTo>
                    <a:pt x="667" y="1010"/>
                  </a:lnTo>
                  <a:lnTo>
                    <a:pt x="683" y="1044"/>
                  </a:lnTo>
                  <a:lnTo>
                    <a:pt x="700" y="1078"/>
                  </a:lnTo>
                  <a:lnTo>
                    <a:pt x="716" y="1113"/>
                  </a:lnTo>
                  <a:lnTo>
                    <a:pt x="732" y="1148"/>
                  </a:lnTo>
                  <a:lnTo>
                    <a:pt x="748" y="1183"/>
                  </a:lnTo>
                  <a:lnTo>
                    <a:pt x="765" y="1219"/>
                  </a:lnTo>
                  <a:lnTo>
                    <a:pt x="781" y="1254"/>
                  </a:lnTo>
                  <a:lnTo>
                    <a:pt x="797" y="1290"/>
                  </a:lnTo>
                  <a:lnTo>
                    <a:pt x="813" y="1326"/>
                  </a:lnTo>
                  <a:lnTo>
                    <a:pt x="830" y="1363"/>
                  </a:lnTo>
                </a:path>
              </a:pathLst>
            </a:custGeom>
            <a:noFill/>
            <a:ln w="65088">
              <a:solidFill>
                <a:schemeClr val="folHlink"/>
              </a:solidFill>
              <a:prstDash val="solid"/>
              <a:round/>
              <a:headEnd/>
              <a:tailEnd/>
            </a:ln>
          </p:spPr>
          <p:txBody>
            <a:bodyPr/>
            <a:lstStyle/>
            <a:p>
              <a:endParaRPr lang="en-US"/>
            </a:p>
          </p:txBody>
        </p:sp>
        <p:sp>
          <p:nvSpPr>
            <p:cNvPr id="18458" name="Freeform 94"/>
            <p:cNvSpPr>
              <a:spLocks/>
            </p:cNvSpPr>
            <p:nvPr/>
          </p:nvSpPr>
          <p:spPr bwMode="auto">
            <a:xfrm>
              <a:off x="1814" y="2390"/>
              <a:ext cx="171" cy="372"/>
            </a:xfrm>
            <a:custGeom>
              <a:avLst/>
              <a:gdLst>
                <a:gd name="T0" fmla="*/ 0 w 829"/>
                <a:gd name="T1" fmla="*/ 0 h 1803"/>
                <a:gd name="T2" fmla="*/ 1 w 829"/>
                <a:gd name="T3" fmla="*/ 1 h 1803"/>
                <a:gd name="T4" fmla="*/ 1 w 829"/>
                <a:gd name="T5" fmla="*/ 3 h 1803"/>
                <a:gd name="T6" fmla="*/ 2 w 829"/>
                <a:gd name="T7" fmla="*/ 5 h 1803"/>
                <a:gd name="T8" fmla="*/ 3 w 829"/>
                <a:gd name="T9" fmla="*/ 6 h 1803"/>
                <a:gd name="T10" fmla="*/ 4 w 829"/>
                <a:gd name="T11" fmla="*/ 8 h 1803"/>
                <a:gd name="T12" fmla="*/ 4 w 829"/>
                <a:gd name="T13" fmla="*/ 9 h 1803"/>
                <a:gd name="T14" fmla="*/ 5 w 829"/>
                <a:gd name="T15" fmla="*/ 11 h 1803"/>
                <a:gd name="T16" fmla="*/ 6 w 829"/>
                <a:gd name="T17" fmla="*/ 13 h 1803"/>
                <a:gd name="T18" fmla="*/ 6 w 829"/>
                <a:gd name="T19" fmla="*/ 14 h 1803"/>
                <a:gd name="T20" fmla="*/ 7 w 829"/>
                <a:gd name="T21" fmla="*/ 16 h 1803"/>
                <a:gd name="T22" fmla="*/ 8 w 829"/>
                <a:gd name="T23" fmla="*/ 17 h 1803"/>
                <a:gd name="T24" fmla="*/ 8 w 829"/>
                <a:gd name="T25" fmla="*/ 19 h 1803"/>
                <a:gd name="T26" fmla="*/ 9 w 829"/>
                <a:gd name="T27" fmla="*/ 21 h 1803"/>
                <a:gd name="T28" fmla="*/ 10 w 829"/>
                <a:gd name="T29" fmla="*/ 22 h 1803"/>
                <a:gd name="T30" fmla="*/ 10 w 829"/>
                <a:gd name="T31" fmla="*/ 24 h 1803"/>
                <a:gd name="T32" fmla="*/ 11 w 829"/>
                <a:gd name="T33" fmla="*/ 25 h 1803"/>
                <a:gd name="T34" fmla="*/ 12 w 829"/>
                <a:gd name="T35" fmla="*/ 27 h 1803"/>
                <a:gd name="T36" fmla="*/ 12 w 829"/>
                <a:gd name="T37" fmla="*/ 29 h 1803"/>
                <a:gd name="T38" fmla="*/ 13 w 829"/>
                <a:gd name="T39" fmla="*/ 30 h 1803"/>
                <a:gd name="T40" fmla="*/ 14 w 829"/>
                <a:gd name="T41" fmla="*/ 32 h 1803"/>
                <a:gd name="T42" fmla="*/ 14 w 829"/>
                <a:gd name="T43" fmla="*/ 33 h 1803"/>
                <a:gd name="T44" fmla="*/ 15 w 829"/>
                <a:gd name="T45" fmla="*/ 35 h 1803"/>
                <a:gd name="T46" fmla="*/ 16 w 829"/>
                <a:gd name="T47" fmla="*/ 37 h 1803"/>
                <a:gd name="T48" fmla="*/ 17 w 829"/>
                <a:gd name="T49" fmla="*/ 38 h 1803"/>
                <a:gd name="T50" fmla="*/ 17 w 829"/>
                <a:gd name="T51" fmla="*/ 40 h 1803"/>
                <a:gd name="T52" fmla="*/ 18 w 829"/>
                <a:gd name="T53" fmla="*/ 41 h 1803"/>
                <a:gd name="T54" fmla="*/ 19 w 829"/>
                <a:gd name="T55" fmla="*/ 43 h 1803"/>
                <a:gd name="T56" fmla="*/ 19 w 829"/>
                <a:gd name="T57" fmla="*/ 44 h 1803"/>
                <a:gd name="T58" fmla="*/ 20 w 829"/>
                <a:gd name="T59" fmla="*/ 46 h 1803"/>
                <a:gd name="T60" fmla="*/ 21 w 829"/>
                <a:gd name="T61" fmla="*/ 47 h 1803"/>
                <a:gd name="T62" fmla="*/ 21 w 829"/>
                <a:gd name="T63" fmla="*/ 49 h 1803"/>
                <a:gd name="T64" fmla="*/ 22 w 829"/>
                <a:gd name="T65" fmla="*/ 51 h 1803"/>
                <a:gd name="T66" fmla="*/ 23 w 829"/>
                <a:gd name="T67" fmla="*/ 52 h 1803"/>
                <a:gd name="T68" fmla="*/ 24 w 829"/>
                <a:gd name="T69" fmla="*/ 53 h 1803"/>
                <a:gd name="T70" fmla="*/ 24 w 829"/>
                <a:gd name="T71" fmla="*/ 55 h 1803"/>
                <a:gd name="T72" fmla="*/ 25 w 829"/>
                <a:gd name="T73" fmla="*/ 57 h 1803"/>
                <a:gd name="T74" fmla="*/ 26 w 829"/>
                <a:gd name="T75" fmla="*/ 58 h 1803"/>
                <a:gd name="T76" fmla="*/ 26 w 829"/>
                <a:gd name="T77" fmla="*/ 59 h 1803"/>
                <a:gd name="T78" fmla="*/ 27 w 829"/>
                <a:gd name="T79" fmla="*/ 61 h 1803"/>
                <a:gd name="T80" fmla="*/ 28 w 829"/>
                <a:gd name="T81" fmla="*/ 62 h 1803"/>
                <a:gd name="T82" fmla="*/ 28 w 829"/>
                <a:gd name="T83" fmla="*/ 64 h 1803"/>
                <a:gd name="T84" fmla="*/ 29 w 829"/>
                <a:gd name="T85" fmla="*/ 65 h 1803"/>
                <a:gd name="T86" fmla="*/ 30 w 829"/>
                <a:gd name="T87" fmla="*/ 66 h 1803"/>
                <a:gd name="T88" fmla="*/ 30 w 829"/>
                <a:gd name="T89" fmla="*/ 68 h 1803"/>
                <a:gd name="T90" fmla="*/ 31 w 829"/>
                <a:gd name="T91" fmla="*/ 69 h 1803"/>
                <a:gd name="T92" fmla="*/ 32 w 829"/>
                <a:gd name="T93" fmla="*/ 70 h 1803"/>
                <a:gd name="T94" fmla="*/ 33 w 829"/>
                <a:gd name="T95" fmla="*/ 72 h 1803"/>
                <a:gd name="T96" fmla="*/ 33 w 829"/>
                <a:gd name="T97" fmla="*/ 73 h 1803"/>
                <a:gd name="T98" fmla="*/ 34 w 829"/>
                <a:gd name="T99" fmla="*/ 74 h 1803"/>
                <a:gd name="T100" fmla="*/ 35 w 829"/>
                <a:gd name="T101" fmla="*/ 76 h 1803"/>
                <a:gd name="T102" fmla="*/ 35 w 829"/>
                <a:gd name="T103" fmla="*/ 77 h 180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803"/>
                <a:gd name="T158" fmla="*/ 829 w 829"/>
                <a:gd name="T159" fmla="*/ 1803 h 180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803">
                  <a:moveTo>
                    <a:pt x="0" y="0"/>
                  </a:moveTo>
                  <a:lnTo>
                    <a:pt x="16" y="36"/>
                  </a:lnTo>
                  <a:lnTo>
                    <a:pt x="32" y="73"/>
                  </a:lnTo>
                  <a:lnTo>
                    <a:pt x="49" y="110"/>
                  </a:lnTo>
                  <a:lnTo>
                    <a:pt x="65" y="147"/>
                  </a:lnTo>
                  <a:lnTo>
                    <a:pt x="81" y="184"/>
                  </a:lnTo>
                  <a:lnTo>
                    <a:pt x="97" y="221"/>
                  </a:lnTo>
                  <a:lnTo>
                    <a:pt x="114" y="258"/>
                  </a:lnTo>
                  <a:lnTo>
                    <a:pt x="130" y="296"/>
                  </a:lnTo>
                  <a:lnTo>
                    <a:pt x="146" y="333"/>
                  </a:lnTo>
                  <a:lnTo>
                    <a:pt x="162" y="371"/>
                  </a:lnTo>
                  <a:lnTo>
                    <a:pt x="179" y="408"/>
                  </a:lnTo>
                  <a:lnTo>
                    <a:pt x="195" y="446"/>
                  </a:lnTo>
                  <a:lnTo>
                    <a:pt x="211" y="484"/>
                  </a:lnTo>
                  <a:lnTo>
                    <a:pt x="227" y="521"/>
                  </a:lnTo>
                  <a:lnTo>
                    <a:pt x="244" y="559"/>
                  </a:lnTo>
                  <a:lnTo>
                    <a:pt x="260" y="597"/>
                  </a:lnTo>
                  <a:lnTo>
                    <a:pt x="276" y="634"/>
                  </a:lnTo>
                  <a:lnTo>
                    <a:pt x="293" y="672"/>
                  </a:lnTo>
                  <a:lnTo>
                    <a:pt x="309" y="709"/>
                  </a:lnTo>
                  <a:lnTo>
                    <a:pt x="325" y="747"/>
                  </a:lnTo>
                  <a:lnTo>
                    <a:pt x="341" y="784"/>
                  </a:lnTo>
                  <a:lnTo>
                    <a:pt x="358" y="822"/>
                  </a:lnTo>
                  <a:lnTo>
                    <a:pt x="374" y="859"/>
                  </a:lnTo>
                  <a:lnTo>
                    <a:pt x="390" y="896"/>
                  </a:lnTo>
                  <a:lnTo>
                    <a:pt x="406" y="933"/>
                  </a:lnTo>
                  <a:lnTo>
                    <a:pt x="423" y="969"/>
                  </a:lnTo>
                  <a:lnTo>
                    <a:pt x="439" y="1006"/>
                  </a:lnTo>
                  <a:lnTo>
                    <a:pt x="455" y="1042"/>
                  </a:lnTo>
                  <a:lnTo>
                    <a:pt x="471" y="1079"/>
                  </a:lnTo>
                  <a:lnTo>
                    <a:pt x="488" y="1115"/>
                  </a:lnTo>
                  <a:lnTo>
                    <a:pt x="504" y="1150"/>
                  </a:lnTo>
                  <a:lnTo>
                    <a:pt x="520" y="1186"/>
                  </a:lnTo>
                  <a:lnTo>
                    <a:pt x="537" y="1221"/>
                  </a:lnTo>
                  <a:lnTo>
                    <a:pt x="553" y="1256"/>
                  </a:lnTo>
                  <a:lnTo>
                    <a:pt x="569" y="1291"/>
                  </a:lnTo>
                  <a:lnTo>
                    <a:pt x="585" y="1326"/>
                  </a:lnTo>
                  <a:lnTo>
                    <a:pt x="602" y="1360"/>
                  </a:lnTo>
                  <a:lnTo>
                    <a:pt x="618" y="1394"/>
                  </a:lnTo>
                  <a:lnTo>
                    <a:pt x="634" y="1428"/>
                  </a:lnTo>
                  <a:lnTo>
                    <a:pt x="650" y="1461"/>
                  </a:lnTo>
                  <a:lnTo>
                    <a:pt x="667" y="1494"/>
                  </a:lnTo>
                  <a:lnTo>
                    <a:pt x="683" y="1527"/>
                  </a:lnTo>
                  <a:lnTo>
                    <a:pt x="699" y="1559"/>
                  </a:lnTo>
                  <a:lnTo>
                    <a:pt x="715" y="1591"/>
                  </a:lnTo>
                  <a:lnTo>
                    <a:pt x="732" y="1622"/>
                  </a:lnTo>
                  <a:lnTo>
                    <a:pt x="748" y="1653"/>
                  </a:lnTo>
                  <a:lnTo>
                    <a:pt x="764" y="1684"/>
                  </a:lnTo>
                  <a:lnTo>
                    <a:pt x="781" y="1714"/>
                  </a:lnTo>
                  <a:lnTo>
                    <a:pt x="797" y="1744"/>
                  </a:lnTo>
                  <a:lnTo>
                    <a:pt x="813" y="1774"/>
                  </a:lnTo>
                  <a:lnTo>
                    <a:pt x="829" y="1803"/>
                  </a:lnTo>
                </a:path>
              </a:pathLst>
            </a:custGeom>
            <a:noFill/>
            <a:ln w="65088">
              <a:solidFill>
                <a:schemeClr val="folHlink"/>
              </a:solidFill>
              <a:prstDash val="solid"/>
              <a:round/>
              <a:headEnd/>
              <a:tailEnd/>
            </a:ln>
          </p:spPr>
          <p:txBody>
            <a:bodyPr/>
            <a:lstStyle/>
            <a:p>
              <a:endParaRPr lang="en-US"/>
            </a:p>
          </p:txBody>
        </p:sp>
        <p:sp>
          <p:nvSpPr>
            <p:cNvPr id="18459" name="Freeform 95"/>
            <p:cNvSpPr>
              <a:spLocks/>
            </p:cNvSpPr>
            <p:nvPr/>
          </p:nvSpPr>
          <p:spPr bwMode="auto">
            <a:xfrm>
              <a:off x="1985" y="2762"/>
              <a:ext cx="171" cy="146"/>
            </a:xfrm>
            <a:custGeom>
              <a:avLst/>
              <a:gdLst>
                <a:gd name="T0" fmla="*/ 0 w 830"/>
                <a:gd name="T1" fmla="*/ 0 h 706"/>
                <a:gd name="T2" fmla="*/ 1 w 830"/>
                <a:gd name="T3" fmla="*/ 1 h 706"/>
                <a:gd name="T4" fmla="*/ 1 w 830"/>
                <a:gd name="T5" fmla="*/ 2 h 706"/>
                <a:gd name="T6" fmla="*/ 2 w 830"/>
                <a:gd name="T7" fmla="*/ 4 h 706"/>
                <a:gd name="T8" fmla="*/ 3 w 830"/>
                <a:gd name="T9" fmla="*/ 5 h 706"/>
                <a:gd name="T10" fmla="*/ 4 w 830"/>
                <a:gd name="T11" fmla="*/ 6 h 706"/>
                <a:gd name="T12" fmla="*/ 4 w 830"/>
                <a:gd name="T13" fmla="*/ 7 h 706"/>
                <a:gd name="T14" fmla="*/ 5 w 830"/>
                <a:gd name="T15" fmla="*/ 8 h 706"/>
                <a:gd name="T16" fmla="*/ 6 w 830"/>
                <a:gd name="T17" fmla="*/ 9 h 706"/>
                <a:gd name="T18" fmla="*/ 6 w 830"/>
                <a:gd name="T19" fmla="*/ 10 h 706"/>
                <a:gd name="T20" fmla="*/ 7 w 830"/>
                <a:gd name="T21" fmla="*/ 11 h 706"/>
                <a:gd name="T22" fmla="*/ 8 w 830"/>
                <a:gd name="T23" fmla="*/ 12 h 706"/>
                <a:gd name="T24" fmla="*/ 8 w 830"/>
                <a:gd name="T25" fmla="*/ 13 h 706"/>
                <a:gd name="T26" fmla="*/ 9 w 830"/>
                <a:gd name="T27" fmla="*/ 14 h 706"/>
                <a:gd name="T28" fmla="*/ 10 w 830"/>
                <a:gd name="T29" fmla="*/ 15 h 706"/>
                <a:gd name="T30" fmla="*/ 10 w 830"/>
                <a:gd name="T31" fmla="*/ 16 h 706"/>
                <a:gd name="T32" fmla="*/ 11 w 830"/>
                <a:gd name="T33" fmla="*/ 17 h 706"/>
                <a:gd name="T34" fmla="*/ 12 w 830"/>
                <a:gd name="T35" fmla="*/ 18 h 706"/>
                <a:gd name="T36" fmla="*/ 12 w 830"/>
                <a:gd name="T37" fmla="*/ 19 h 706"/>
                <a:gd name="T38" fmla="*/ 13 w 830"/>
                <a:gd name="T39" fmla="*/ 19 h 706"/>
                <a:gd name="T40" fmla="*/ 14 w 830"/>
                <a:gd name="T41" fmla="*/ 20 h 706"/>
                <a:gd name="T42" fmla="*/ 14 w 830"/>
                <a:gd name="T43" fmla="*/ 21 h 706"/>
                <a:gd name="T44" fmla="*/ 15 w 830"/>
                <a:gd name="T45" fmla="*/ 22 h 706"/>
                <a:gd name="T46" fmla="*/ 16 w 830"/>
                <a:gd name="T47" fmla="*/ 22 h 706"/>
                <a:gd name="T48" fmla="*/ 17 w 830"/>
                <a:gd name="T49" fmla="*/ 23 h 706"/>
                <a:gd name="T50" fmla="*/ 17 w 830"/>
                <a:gd name="T51" fmla="*/ 24 h 706"/>
                <a:gd name="T52" fmla="*/ 18 w 830"/>
                <a:gd name="T53" fmla="*/ 24 h 706"/>
                <a:gd name="T54" fmla="*/ 19 w 830"/>
                <a:gd name="T55" fmla="*/ 25 h 706"/>
                <a:gd name="T56" fmla="*/ 19 w 830"/>
                <a:gd name="T57" fmla="*/ 25 h 706"/>
                <a:gd name="T58" fmla="*/ 20 w 830"/>
                <a:gd name="T59" fmla="*/ 26 h 706"/>
                <a:gd name="T60" fmla="*/ 21 w 830"/>
                <a:gd name="T61" fmla="*/ 26 h 706"/>
                <a:gd name="T62" fmla="*/ 21 w 830"/>
                <a:gd name="T63" fmla="*/ 27 h 706"/>
                <a:gd name="T64" fmla="*/ 22 w 830"/>
                <a:gd name="T65" fmla="*/ 27 h 706"/>
                <a:gd name="T66" fmla="*/ 23 w 830"/>
                <a:gd name="T67" fmla="*/ 28 h 706"/>
                <a:gd name="T68" fmla="*/ 23 w 830"/>
                <a:gd name="T69" fmla="*/ 28 h 706"/>
                <a:gd name="T70" fmla="*/ 24 w 830"/>
                <a:gd name="T71" fmla="*/ 28 h 706"/>
                <a:gd name="T72" fmla="*/ 25 w 830"/>
                <a:gd name="T73" fmla="*/ 29 h 706"/>
                <a:gd name="T74" fmla="*/ 26 w 830"/>
                <a:gd name="T75" fmla="*/ 29 h 706"/>
                <a:gd name="T76" fmla="*/ 26 w 830"/>
                <a:gd name="T77" fmla="*/ 29 h 706"/>
                <a:gd name="T78" fmla="*/ 27 w 830"/>
                <a:gd name="T79" fmla="*/ 29 h 706"/>
                <a:gd name="T80" fmla="*/ 28 w 830"/>
                <a:gd name="T81" fmla="*/ 30 h 706"/>
                <a:gd name="T82" fmla="*/ 28 w 830"/>
                <a:gd name="T83" fmla="*/ 30 h 706"/>
                <a:gd name="T84" fmla="*/ 29 w 830"/>
                <a:gd name="T85" fmla="*/ 30 h 706"/>
                <a:gd name="T86" fmla="*/ 30 w 830"/>
                <a:gd name="T87" fmla="*/ 30 h 706"/>
                <a:gd name="T88" fmla="*/ 30 w 830"/>
                <a:gd name="T89" fmla="*/ 30 h 706"/>
                <a:gd name="T90" fmla="*/ 31 w 830"/>
                <a:gd name="T91" fmla="*/ 30 h 706"/>
                <a:gd name="T92" fmla="*/ 32 w 830"/>
                <a:gd name="T93" fmla="*/ 30 h 706"/>
                <a:gd name="T94" fmla="*/ 33 w 830"/>
                <a:gd name="T95" fmla="*/ 30 h 706"/>
                <a:gd name="T96" fmla="*/ 33 w 830"/>
                <a:gd name="T97" fmla="*/ 30 h 706"/>
                <a:gd name="T98" fmla="*/ 34 w 830"/>
                <a:gd name="T99" fmla="*/ 30 h 706"/>
                <a:gd name="T100" fmla="*/ 35 w 830"/>
                <a:gd name="T101" fmla="*/ 30 h 706"/>
                <a:gd name="T102" fmla="*/ 35 w 830"/>
                <a:gd name="T103" fmla="*/ 30 h 7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706"/>
                <a:gd name="T158" fmla="*/ 830 w 830"/>
                <a:gd name="T159" fmla="*/ 706 h 7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706">
                  <a:moveTo>
                    <a:pt x="0" y="0"/>
                  </a:moveTo>
                  <a:lnTo>
                    <a:pt x="17" y="28"/>
                  </a:lnTo>
                  <a:lnTo>
                    <a:pt x="33" y="56"/>
                  </a:lnTo>
                  <a:lnTo>
                    <a:pt x="49" y="84"/>
                  </a:lnTo>
                  <a:lnTo>
                    <a:pt x="65" y="111"/>
                  </a:lnTo>
                  <a:lnTo>
                    <a:pt x="82" y="138"/>
                  </a:lnTo>
                  <a:lnTo>
                    <a:pt x="98" y="164"/>
                  </a:lnTo>
                  <a:lnTo>
                    <a:pt x="114" y="189"/>
                  </a:lnTo>
                  <a:lnTo>
                    <a:pt x="130" y="214"/>
                  </a:lnTo>
                  <a:lnTo>
                    <a:pt x="147" y="239"/>
                  </a:lnTo>
                  <a:lnTo>
                    <a:pt x="163" y="263"/>
                  </a:lnTo>
                  <a:lnTo>
                    <a:pt x="179" y="286"/>
                  </a:lnTo>
                  <a:lnTo>
                    <a:pt x="196" y="309"/>
                  </a:lnTo>
                  <a:lnTo>
                    <a:pt x="212" y="331"/>
                  </a:lnTo>
                  <a:lnTo>
                    <a:pt x="228" y="353"/>
                  </a:lnTo>
                  <a:lnTo>
                    <a:pt x="244" y="374"/>
                  </a:lnTo>
                  <a:lnTo>
                    <a:pt x="261" y="394"/>
                  </a:lnTo>
                  <a:lnTo>
                    <a:pt x="277" y="414"/>
                  </a:lnTo>
                  <a:lnTo>
                    <a:pt x="293" y="434"/>
                  </a:lnTo>
                  <a:lnTo>
                    <a:pt x="309" y="452"/>
                  </a:lnTo>
                  <a:lnTo>
                    <a:pt x="326" y="470"/>
                  </a:lnTo>
                  <a:lnTo>
                    <a:pt x="342" y="488"/>
                  </a:lnTo>
                  <a:lnTo>
                    <a:pt x="358" y="505"/>
                  </a:lnTo>
                  <a:lnTo>
                    <a:pt x="374" y="521"/>
                  </a:lnTo>
                  <a:lnTo>
                    <a:pt x="391" y="536"/>
                  </a:lnTo>
                  <a:lnTo>
                    <a:pt x="407" y="551"/>
                  </a:lnTo>
                  <a:lnTo>
                    <a:pt x="423" y="565"/>
                  </a:lnTo>
                  <a:lnTo>
                    <a:pt x="440" y="579"/>
                  </a:lnTo>
                  <a:lnTo>
                    <a:pt x="456" y="592"/>
                  </a:lnTo>
                  <a:lnTo>
                    <a:pt x="472" y="604"/>
                  </a:lnTo>
                  <a:lnTo>
                    <a:pt x="488" y="616"/>
                  </a:lnTo>
                  <a:lnTo>
                    <a:pt x="505" y="627"/>
                  </a:lnTo>
                  <a:lnTo>
                    <a:pt x="521" y="637"/>
                  </a:lnTo>
                  <a:lnTo>
                    <a:pt x="537" y="646"/>
                  </a:lnTo>
                  <a:lnTo>
                    <a:pt x="553" y="655"/>
                  </a:lnTo>
                  <a:lnTo>
                    <a:pt x="570" y="663"/>
                  </a:lnTo>
                  <a:lnTo>
                    <a:pt x="586" y="671"/>
                  </a:lnTo>
                  <a:lnTo>
                    <a:pt x="602" y="677"/>
                  </a:lnTo>
                  <a:lnTo>
                    <a:pt x="618" y="683"/>
                  </a:lnTo>
                  <a:lnTo>
                    <a:pt x="635" y="689"/>
                  </a:lnTo>
                  <a:lnTo>
                    <a:pt x="651" y="693"/>
                  </a:lnTo>
                  <a:lnTo>
                    <a:pt x="667" y="697"/>
                  </a:lnTo>
                  <a:lnTo>
                    <a:pt x="684" y="700"/>
                  </a:lnTo>
                  <a:lnTo>
                    <a:pt x="700" y="703"/>
                  </a:lnTo>
                  <a:lnTo>
                    <a:pt x="716" y="705"/>
                  </a:lnTo>
                  <a:lnTo>
                    <a:pt x="732" y="706"/>
                  </a:lnTo>
                  <a:lnTo>
                    <a:pt x="749" y="706"/>
                  </a:lnTo>
                  <a:lnTo>
                    <a:pt x="765" y="706"/>
                  </a:lnTo>
                  <a:lnTo>
                    <a:pt x="781" y="705"/>
                  </a:lnTo>
                  <a:lnTo>
                    <a:pt x="797" y="703"/>
                  </a:lnTo>
                  <a:lnTo>
                    <a:pt x="814" y="700"/>
                  </a:lnTo>
                  <a:lnTo>
                    <a:pt x="830" y="697"/>
                  </a:lnTo>
                </a:path>
              </a:pathLst>
            </a:custGeom>
            <a:noFill/>
            <a:ln w="65088">
              <a:solidFill>
                <a:schemeClr val="folHlink"/>
              </a:solidFill>
              <a:prstDash val="solid"/>
              <a:round/>
              <a:headEnd/>
              <a:tailEnd/>
            </a:ln>
          </p:spPr>
          <p:txBody>
            <a:bodyPr/>
            <a:lstStyle/>
            <a:p>
              <a:endParaRPr lang="en-US"/>
            </a:p>
          </p:txBody>
        </p:sp>
        <p:sp>
          <p:nvSpPr>
            <p:cNvPr id="18460" name="Freeform 96"/>
            <p:cNvSpPr>
              <a:spLocks/>
            </p:cNvSpPr>
            <p:nvPr/>
          </p:nvSpPr>
          <p:spPr bwMode="auto">
            <a:xfrm>
              <a:off x="2156" y="2698"/>
              <a:ext cx="171" cy="208"/>
            </a:xfrm>
            <a:custGeom>
              <a:avLst/>
              <a:gdLst>
                <a:gd name="T0" fmla="*/ 0 w 829"/>
                <a:gd name="T1" fmla="*/ 43 h 1006"/>
                <a:gd name="T2" fmla="*/ 1 w 829"/>
                <a:gd name="T3" fmla="*/ 43 h 1006"/>
                <a:gd name="T4" fmla="*/ 1 w 829"/>
                <a:gd name="T5" fmla="*/ 43 h 1006"/>
                <a:gd name="T6" fmla="*/ 2 w 829"/>
                <a:gd name="T7" fmla="*/ 42 h 1006"/>
                <a:gd name="T8" fmla="*/ 3 w 829"/>
                <a:gd name="T9" fmla="*/ 42 h 1006"/>
                <a:gd name="T10" fmla="*/ 4 w 829"/>
                <a:gd name="T11" fmla="*/ 42 h 1006"/>
                <a:gd name="T12" fmla="*/ 4 w 829"/>
                <a:gd name="T13" fmla="*/ 42 h 1006"/>
                <a:gd name="T14" fmla="*/ 5 w 829"/>
                <a:gd name="T15" fmla="*/ 41 h 1006"/>
                <a:gd name="T16" fmla="*/ 6 w 829"/>
                <a:gd name="T17" fmla="*/ 41 h 1006"/>
                <a:gd name="T18" fmla="*/ 6 w 829"/>
                <a:gd name="T19" fmla="*/ 41 h 1006"/>
                <a:gd name="T20" fmla="*/ 7 w 829"/>
                <a:gd name="T21" fmla="*/ 40 h 1006"/>
                <a:gd name="T22" fmla="*/ 8 w 829"/>
                <a:gd name="T23" fmla="*/ 39 h 1006"/>
                <a:gd name="T24" fmla="*/ 8 w 829"/>
                <a:gd name="T25" fmla="*/ 39 h 1006"/>
                <a:gd name="T26" fmla="*/ 9 w 829"/>
                <a:gd name="T27" fmla="*/ 38 h 1006"/>
                <a:gd name="T28" fmla="*/ 10 w 829"/>
                <a:gd name="T29" fmla="*/ 38 h 1006"/>
                <a:gd name="T30" fmla="*/ 10 w 829"/>
                <a:gd name="T31" fmla="*/ 37 h 1006"/>
                <a:gd name="T32" fmla="*/ 11 w 829"/>
                <a:gd name="T33" fmla="*/ 37 h 1006"/>
                <a:gd name="T34" fmla="*/ 12 w 829"/>
                <a:gd name="T35" fmla="*/ 36 h 1006"/>
                <a:gd name="T36" fmla="*/ 12 w 829"/>
                <a:gd name="T37" fmla="*/ 36 h 1006"/>
                <a:gd name="T38" fmla="*/ 13 w 829"/>
                <a:gd name="T39" fmla="*/ 35 h 1006"/>
                <a:gd name="T40" fmla="*/ 14 w 829"/>
                <a:gd name="T41" fmla="*/ 34 h 1006"/>
                <a:gd name="T42" fmla="*/ 14 w 829"/>
                <a:gd name="T43" fmla="*/ 33 h 1006"/>
                <a:gd name="T44" fmla="*/ 15 w 829"/>
                <a:gd name="T45" fmla="*/ 32 h 1006"/>
                <a:gd name="T46" fmla="*/ 16 w 829"/>
                <a:gd name="T47" fmla="*/ 32 h 1006"/>
                <a:gd name="T48" fmla="*/ 17 w 829"/>
                <a:gd name="T49" fmla="*/ 31 h 1006"/>
                <a:gd name="T50" fmla="*/ 17 w 829"/>
                <a:gd name="T51" fmla="*/ 30 h 1006"/>
                <a:gd name="T52" fmla="*/ 18 w 829"/>
                <a:gd name="T53" fmla="*/ 29 h 1006"/>
                <a:gd name="T54" fmla="*/ 19 w 829"/>
                <a:gd name="T55" fmla="*/ 28 h 1006"/>
                <a:gd name="T56" fmla="*/ 19 w 829"/>
                <a:gd name="T57" fmla="*/ 27 h 1006"/>
                <a:gd name="T58" fmla="*/ 20 w 829"/>
                <a:gd name="T59" fmla="*/ 26 h 1006"/>
                <a:gd name="T60" fmla="*/ 21 w 829"/>
                <a:gd name="T61" fmla="*/ 25 h 1006"/>
                <a:gd name="T62" fmla="*/ 21 w 829"/>
                <a:gd name="T63" fmla="*/ 24 h 1006"/>
                <a:gd name="T64" fmla="*/ 22 w 829"/>
                <a:gd name="T65" fmla="*/ 23 h 1006"/>
                <a:gd name="T66" fmla="*/ 23 w 829"/>
                <a:gd name="T67" fmla="*/ 22 h 1006"/>
                <a:gd name="T68" fmla="*/ 24 w 829"/>
                <a:gd name="T69" fmla="*/ 21 h 1006"/>
                <a:gd name="T70" fmla="*/ 24 w 829"/>
                <a:gd name="T71" fmla="*/ 20 h 1006"/>
                <a:gd name="T72" fmla="*/ 25 w 829"/>
                <a:gd name="T73" fmla="*/ 19 h 1006"/>
                <a:gd name="T74" fmla="*/ 26 w 829"/>
                <a:gd name="T75" fmla="*/ 18 h 1006"/>
                <a:gd name="T76" fmla="*/ 26 w 829"/>
                <a:gd name="T77" fmla="*/ 17 h 1006"/>
                <a:gd name="T78" fmla="*/ 27 w 829"/>
                <a:gd name="T79" fmla="*/ 16 h 1006"/>
                <a:gd name="T80" fmla="*/ 28 w 829"/>
                <a:gd name="T81" fmla="*/ 14 h 1006"/>
                <a:gd name="T82" fmla="*/ 28 w 829"/>
                <a:gd name="T83" fmla="*/ 13 h 1006"/>
                <a:gd name="T84" fmla="*/ 29 w 829"/>
                <a:gd name="T85" fmla="*/ 12 h 1006"/>
                <a:gd name="T86" fmla="*/ 30 w 829"/>
                <a:gd name="T87" fmla="*/ 11 h 1006"/>
                <a:gd name="T88" fmla="*/ 31 w 829"/>
                <a:gd name="T89" fmla="*/ 9 h 1006"/>
                <a:gd name="T90" fmla="*/ 31 w 829"/>
                <a:gd name="T91" fmla="*/ 8 h 1006"/>
                <a:gd name="T92" fmla="*/ 32 w 829"/>
                <a:gd name="T93" fmla="*/ 7 h 1006"/>
                <a:gd name="T94" fmla="*/ 33 w 829"/>
                <a:gd name="T95" fmla="*/ 5 h 1006"/>
                <a:gd name="T96" fmla="*/ 33 w 829"/>
                <a:gd name="T97" fmla="*/ 4 h 1006"/>
                <a:gd name="T98" fmla="*/ 34 w 829"/>
                <a:gd name="T99" fmla="*/ 3 h 1006"/>
                <a:gd name="T100" fmla="*/ 35 w 829"/>
                <a:gd name="T101" fmla="*/ 1 h 1006"/>
                <a:gd name="T102" fmla="*/ 35 w 829"/>
                <a:gd name="T103" fmla="*/ 0 h 10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006"/>
                <a:gd name="T158" fmla="*/ 829 w 829"/>
                <a:gd name="T159" fmla="*/ 1006 h 10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006">
                  <a:moveTo>
                    <a:pt x="0" y="1006"/>
                  </a:moveTo>
                  <a:lnTo>
                    <a:pt x="16" y="1002"/>
                  </a:lnTo>
                  <a:lnTo>
                    <a:pt x="32" y="998"/>
                  </a:lnTo>
                  <a:lnTo>
                    <a:pt x="49" y="992"/>
                  </a:lnTo>
                  <a:lnTo>
                    <a:pt x="65" y="986"/>
                  </a:lnTo>
                  <a:lnTo>
                    <a:pt x="81" y="980"/>
                  </a:lnTo>
                  <a:lnTo>
                    <a:pt x="97" y="972"/>
                  </a:lnTo>
                  <a:lnTo>
                    <a:pt x="114" y="964"/>
                  </a:lnTo>
                  <a:lnTo>
                    <a:pt x="130" y="955"/>
                  </a:lnTo>
                  <a:lnTo>
                    <a:pt x="146" y="946"/>
                  </a:lnTo>
                  <a:lnTo>
                    <a:pt x="163" y="936"/>
                  </a:lnTo>
                  <a:lnTo>
                    <a:pt x="179" y="925"/>
                  </a:lnTo>
                  <a:lnTo>
                    <a:pt x="195" y="913"/>
                  </a:lnTo>
                  <a:lnTo>
                    <a:pt x="211" y="901"/>
                  </a:lnTo>
                  <a:lnTo>
                    <a:pt x="228" y="888"/>
                  </a:lnTo>
                  <a:lnTo>
                    <a:pt x="244" y="874"/>
                  </a:lnTo>
                  <a:lnTo>
                    <a:pt x="260" y="860"/>
                  </a:lnTo>
                  <a:lnTo>
                    <a:pt x="276" y="845"/>
                  </a:lnTo>
                  <a:lnTo>
                    <a:pt x="293" y="830"/>
                  </a:lnTo>
                  <a:lnTo>
                    <a:pt x="309" y="814"/>
                  </a:lnTo>
                  <a:lnTo>
                    <a:pt x="325" y="797"/>
                  </a:lnTo>
                  <a:lnTo>
                    <a:pt x="341" y="779"/>
                  </a:lnTo>
                  <a:lnTo>
                    <a:pt x="358" y="761"/>
                  </a:lnTo>
                  <a:lnTo>
                    <a:pt x="374" y="743"/>
                  </a:lnTo>
                  <a:lnTo>
                    <a:pt x="390" y="723"/>
                  </a:lnTo>
                  <a:lnTo>
                    <a:pt x="407" y="703"/>
                  </a:lnTo>
                  <a:lnTo>
                    <a:pt x="423" y="683"/>
                  </a:lnTo>
                  <a:lnTo>
                    <a:pt x="439" y="662"/>
                  </a:lnTo>
                  <a:lnTo>
                    <a:pt x="455" y="640"/>
                  </a:lnTo>
                  <a:lnTo>
                    <a:pt x="472" y="618"/>
                  </a:lnTo>
                  <a:lnTo>
                    <a:pt x="488" y="595"/>
                  </a:lnTo>
                  <a:lnTo>
                    <a:pt x="504" y="572"/>
                  </a:lnTo>
                  <a:lnTo>
                    <a:pt x="520" y="548"/>
                  </a:lnTo>
                  <a:lnTo>
                    <a:pt x="537" y="523"/>
                  </a:lnTo>
                  <a:lnTo>
                    <a:pt x="553" y="498"/>
                  </a:lnTo>
                  <a:lnTo>
                    <a:pt x="569" y="473"/>
                  </a:lnTo>
                  <a:lnTo>
                    <a:pt x="585" y="447"/>
                  </a:lnTo>
                  <a:lnTo>
                    <a:pt x="602" y="420"/>
                  </a:lnTo>
                  <a:lnTo>
                    <a:pt x="618" y="393"/>
                  </a:lnTo>
                  <a:lnTo>
                    <a:pt x="634" y="365"/>
                  </a:lnTo>
                  <a:lnTo>
                    <a:pt x="651" y="337"/>
                  </a:lnTo>
                  <a:lnTo>
                    <a:pt x="667" y="309"/>
                  </a:lnTo>
                  <a:lnTo>
                    <a:pt x="683" y="280"/>
                  </a:lnTo>
                  <a:lnTo>
                    <a:pt x="699" y="250"/>
                  </a:lnTo>
                  <a:lnTo>
                    <a:pt x="716" y="220"/>
                  </a:lnTo>
                  <a:lnTo>
                    <a:pt x="732" y="190"/>
                  </a:lnTo>
                  <a:lnTo>
                    <a:pt x="748" y="159"/>
                  </a:lnTo>
                  <a:lnTo>
                    <a:pt x="764" y="128"/>
                  </a:lnTo>
                  <a:lnTo>
                    <a:pt x="781" y="97"/>
                  </a:lnTo>
                  <a:lnTo>
                    <a:pt x="797" y="65"/>
                  </a:lnTo>
                  <a:lnTo>
                    <a:pt x="813" y="33"/>
                  </a:lnTo>
                  <a:lnTo>
                    <a:pt x="829" y="0"/>
                  </a:lnTo>
                </a:path>
              </a:pathLst>
            </a:custGeom>
            <a:noFill/>
            <a:ln w="65088">
              <a:solidFill>
                <a:schemeClr val="folHlink"/>
              </a:solidFill>
              <a:prstDash val="solid"/>
              <a:round/>
              <a:headEnd/>
              <a:tailEnd/>
            </a:ln>
          </p:spPr>
          <p:txBody>
            <a:bodyPr/>
            <a:lstStyle/>
            <a:p>
              <a:endParaRPr lang="en-US"/>
            </a:p>
          </p:txBody>
        </p:sp>
        <p:sp>
          <p:nvSpPr>
            <p:cNvPr id="18461" name="Freeform 97"/>
            <p:cNvSpPr>
              <a:spLocks/>
            </p:cNvSpPr>
            <p:nvPr/>
          </p:nvSpPr>
          <p:spPr bwMode="auto">
            <a:xfrm>
              <a:off x="2327" y="2317"/>
              <a:ext cx="171" cy="381"/>
            </a:xfrm>
            <a:custGeom>
              <a:avLst/>
              <a:gdLst>
                <a:gd name="T0" fmla="*/ 0 w 830"/>
                <a:gd name="T1" fmla="*/ 79 h 1847"/>
                <a:gd name="T2" fmla="*/ 1 w 830"/>
                <a:gd name="T3" fmla="*/ 77 h 1847"/>
                <a:gd name="T4" fmla="*/ 1 w 830"/>
                <a:gd name="T5" fmla="*/ 76 h 1847"/>
                <a:gd name="T6" fmla="*/ 2 w 830"/>
                <a:gd name="T7" fmla="*/ 74 h 1847"/>
                <a:gd name="T8" fmla="*/ 3 w 830"/>
                <a:gd name="T9" fmla="*/ 73 h 1847"/>
                <a:gd name="T10" fmla="*/ 4 w 830"/>
                <a:gd name="T11" fmla="*/ 71 h 1847"/>
                <a:gd name="T12" fmla="*/ 4 w 830"/>
                <a:gd name="T13" fmla="*/ 70 h 1847"/>
                <a:gd name="T14" fmla="*/ 5 w 830"/>
                <a:gd name="T15" fmla="*/ 68 h 1847"/>
                <a:gd name="T16" fmla="*/ 6 w 830"/>
                <a:gd name="T17" fmla="*/ 67 h 1847"/>
                <a:gd name="T18" fmla="*/ 6 w 830"/>
                <a:gd name="T19" fmla="*/ 65 h 1847"/>
                <a:gd name="T20" fmla="*/ 7 w 830"/>
                <a:gd name="T21" fmla="*/ 64 h 1847"/>
                <a:gd name="T22" fmla="*/ 8 w 830"/>
                <a:gd name="T23" fmla="*/ 63 h 1847"/>
                <a:gd name="T24" fmla="*/ 8 w 830"/>
                <a:gd name="T25" fmla="*/ 61 h 1847"/>
                <a:gd name="T26" fmla="*/ 9 w 830"/>
                <a:gd name="T27" fmla="*/ 59 h 1847"/>
                <a:gd name="T28" fmla="*/ 10 w 830"/>
                <a:gd name="T29" fmla="*/ 58 h 1847"/>
                <a:gd name="T30" fmla="*/ 10 w 830"/>
                <a:gd name="T31" fmla="*/ 56 h 1847"/>
                <a:gd name="T32" fmla="*/ 11 w 830"/>
                <a:gd name="T33" fmla="*/ 55 h 1847"/>
                <a:gd name="T34" fmla="*/ 12 w 830"/>
                <a:gd name="T35" fmla="*/ 53 h 1847"/>
                <a:gd name="T36" fmla="*/ 12 w 830"/>
                <a:gd name="T37" fmla="*/ 52 h 1847"/>
                <a:gd name="T38" fmla="*/ 13 w 830"/>
                <a:gd name="T39" fmla="*/ 50 h 1847"/>
                <a:gd name="T40" fmla="*/ 14 w 830"/>
                <a:gd name="T41" fmla="*/ 48 h 1847"/>
                <a:gd name="T42" fmla="*/ 14 w 830"/>
                <a:gd name="T43" fmla="*/ 47 h 1847"/>
                <a:gd name="T44" fmla="*/ 15 w 830"/>
                <a:gd name="T45" fmla="*/ 45 h 1847"/>
                <a:gd name="T46" fmla="*/ 16 w 830"/>
                <a:gd name="T47" fmla="*/ 44 h 1847"/>
                <a:gd name="T48" fmla="*/ 17 w 830"/>
                <a:gd name="T49" fmla="*/ 42 h 1847"/>
                <a:gd name="T50" fmla="*/ 17 w 830"/>
                <a:gd name="T51" fmla="*/ 40 h 1847"/>
                <a:gd name="T52" fmla="*/ 18 w 830"/>
                <a:gd name="T53" fmla="*/ 39 h 1847"/>
                <a:gd name="T54" fmla="*/ 19 w 830"/>
                <a:gd name="T55" fmla="*/ 37 h 1847"/>
                <a:gd name="T56" fmla="*/ 19 w 830"/>
                <a:gd name="T57" fmla="*/ 36 h 1847"/>
                <a:gd name="T58" fmla="*/ 20 w 830"/>
                <a:gd name="T59" fmla="*/ 34 h 1847"/>
                <a:gd name="T60" fmla="*/ 21 w 830"/>
                <a:gd name="T61" fmla="*/ 32 h 1847"/>
                <a:gd name="T62" fmla="*/ 21 w 830"/>
                <a:gd name="T63" fmla="*/ 31 h 1847"/>
                <a:gd name="T64" fmla="*/ 22 w 830"/>
                <a:gd name="T65" fmla="*/ 29 h 1847"/>
                <a:gd name="T66" fmla="*/ 23 w 830"/>
                <a:gd name="T67" fmla="*/ 28 h 1847"/>
                <a:gd name="T68" fmla="*/ 23 w 830"/>
                <a:gd name="T69" fmla="*/ 26 h 1847"/>
                <a:gd name="T70" fmla="*/ 24 w 830"/>
                <a:gd name="T71" fmla="*/ 24 h 1847"/>
                <a:gd name="T72" fmla="*/ 25 w 830"/>
                <a:gd name="T73" fmla="*/ 23 h 1847"/>
                <a:gd name="T74" fmla="*/ 26 w 830"/>
                <a:gd name="T75" fmla="*/ 21 h 1847"/>
                <a:gd name="T76" fmla="*/ 26 w 830"/>
                <a:gd name="T77" fmla="*/ 20 h 1847"/>
                <a:gd name="T78" fmla="*/ 27 w 830"/>
                <a:gd name="T79" fmla="*/ 18 h 1847"/>
                <a:gd name="T80" fmla="*/ 28 w 830"/>
                <a:gd name="T81" fmla="*/ 17 h 1847"/>
                <a:gd name="T82" fmla="*/ 28 w 830"/>
                <a:gd name="T83" fmla="*/ 15 h 1847"/>
                <a:gd name="T84" fmla="*/ 29 w 830"/>
                <a:gd name="T85" fmla="*/ 13 h 1847"/>
                <a:gd name="T86" fmla="*/ 30 w 830"/>
                <a:gd name="T87" fmla="*/ 12 h 1847"/>
                <a:gd name="T88" fmla="*/ 30 w 830"/>
                <a:gd name="T89" fmla="*/ 10 h 1847"/>
                <a:gd name="T90" fmla="*/ 31 w 830"/>
                <a:gd name="T91" fmla="*/ 9 h 1847"/>
                <a:gd name="T92" fmla="*/ 32 w 830"/>
                <a:gd name="T93" fmla="*/ 7 h 1847"/>
                <a:gd name="T94" fmla="*/ 33 w 830"/>
                <a:gd name="T95" fmla="*/ 6 h 1847"/>
                <a:gd name="T96" fmla="*/ 33 w 830"/>
                <a:gd name="T97" fmla="*/ 4 h 1847"/>
                <a:gd name="T98" fmla="*/ 34 w 830"/>
                <a:gd name="T99" fmla="*/ 3 h 1847"/>
                <a:gd name="T100" fmla="*/ 35 w 830"/>
                <a:gd name="T101" fmla="*/ 1 h 1847"/>
                <a:gd name="T102" fmla="*/ 35 w 830"/>
                <a:gd name="T103" fmla="*/ 0 h 18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847"/>
                <a:gd name="T158" fmla="*/ 830 w 830"/>
                <a:gd name="T159" fmla="*/ 1847 h 18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847">
                  <a:moveTo>
                    <a:pt x="0" y="1847"/>
                  </a:moveTo>
                  <a:lnTo>
                    <a:pt x="17" y="1814"/>
                  </a:lnTo>
                  <a:lnTo>
                    <a:pt x="33" y="1781"/>
                  </a:lnTo>
                  <a:lnTo>
                    <a:pt x="49" y="1747"/>
                  </a:lnTo>
                  <a:lnTo>
                    <a:pt x="66" y="1713"/>
                  </a:lnTo>
                  <a:lnTo>
                    <a:pt x="82" y="1679"/>
                  </a:lnTo>
                  <a:lnTo>
                    <a:pt x="98" y="1644"/>
                  </a:lnTo>
                  <a:lnTo>
                    <a:pt x="114" y="1609"/>
                  </a:lnTo>
                  <a:lnTo>
                    <a:pt x="131" y="1574"/>
                  </a:lnTo>
                  <a:lnTo>
                    <a:pt x="147" y="1539"/>
                  </a:lnTo>
                  <a:lnTo>
                    <a:pt x="163" y="1503"/>
                  </a:lnTo>
                  <a:lnTo>
                    <a:pt x="179" y="1468"/>
                  </a:lnTo>
                  <a:lnTo>
                    <a:pt x="196" y="1432"/>
                  </a:lnTo>
                  <a:lnTo>
                    <a:pt x="212" y="1395"/>
                  </a:lnTo>
                  <a:lnTo>
                    <a:pt x="228" y="1359"/>
                  </a:lnTo>
                  <a:lnTo>
                    <a:pt x="244" y="1322"/>
                  </a:lnTo>
                  <a:lnTo>
                    <a:pt x="261" y="1286"/>
                  </a:lnTo>
                  <a:lnTo>
                    <a:pt x="277" y="1249"/>
                  </a:lnTo>
                  <a:lnTo>
                    <a:pt x="293" y="1212"/>
                  </a:lnTo>
                  <a:lnTo>
                    <a:pt x="310" y="1175"/>
                  </a:lnTo>
                  <a:lnTo>
                    <a:pt x="326" y="1137"/>
                  </a:lnTo>
                  <a:lnTo>
                    <a:pt x="342" y="1100"/>
                  </a:lnTo>
                  <a:lnTo>
                    <a:pt x="358" y="1062"/>
                  </a:lnTo>
                  <a:lnTo>
                    <a:pt x="375" y="1025"/>
                  </a:lnTo>
                  <a:lnTo>
                    <a:pt x="391" y="987"/>
                  </a:lnTo>
                  <a:lnTo>
                    <a:pt x="407" y="950"/>
                  </a:lnTo>
                  <a:lnTo>
                    <a:pt x="423" y="912"/>
                  </a:lnTo>
                  <a:lnTo>
                    <a:pt x="440" y="874"/>
                  </a:lnTo>
                  <a:lnTo>
                    <a:pt x="456" y="837"/>
                  </a:lnTo>
                  <a:lnTo>
                    <a:pt x="472" y="799"/>
                  </a:lnTo>
                  <a:lnTo>
                    <a:pt x="488" y="761"/>
                  </a:lnTo>
                  <a:lnTo>
                    <a:pt x="505" y="724"/>
                  </a:lnTo>
                  <a:lnTo>
                    <a:pt x="521" y="686"/>
                  </a:lnTo>
                  <a:lnTo>
                    <a:pt x="537" y="649"/>
                  </a:lnTo>
                  <a:lnTo>
                    <a:pt x="554" y="611"/>
                  </a:lnTo>
                  <a:lnTo>
                    <a:pt x="570" y="574"/>
                  </a:lnTo>
                  <a:lnTo>
                    <a:pt x="586" y="537"/>
                  </a:lnTo>
                  <a:lnTo>
                    <a:pt x="602" y="500"/>
                  </a:lnTo>
                  <a:lnTo>
                    <a:pt x="619" y="463"/>
                  </a:lnTo>
                  <a:lnTo>
                    <a:pt x="635" y="426"/>
                  </a:lnTo>
                  <a:lnTo>
                    <a:pt x="651" y="389"/>
                  </a:lnTo>
                  <a:lnTo>
                    <a:pt x="667" y="353"/>
                  </a:lnTo>
                  <a:lnTo>
                    <a:pt x="684" y="316"/>
                  </a:lnTo>
                  <a:lnTo>
                    <a:pt x="700" y="280"/>
                  </a:lnTo>
                  <a:lnTo>
                    <a:pt x="716" y="244"/>
                  </a:lnTo>
                  <a:lnTo>
                    <a:pt x="732" y="209"/>
                  </a:lnTo>
                  <a:lnTo>
                    <a:pt x="749" y="173"/>
                  </a:lnTo>
                  <a:lnTo>
                    <a:pt x="765" y="138"/>
                  </a:lnTo>
                  <a:lnTo>
                    <a:pt x="781" y="103"/>
                  </a:lnTo>
                  <a:lnTo>
                    <a:pt x="798" y="68"/>
                  </a:lnTo>
                  <a:lnTo>
                    <a:pt x="814" y="34"/>
                  </a:lnTo>
                  <a:lnTo>
                    <a:pt x="830" y="0"/>
                  </a:lnTo>
                </a:path>
              </a:pathLst>
            </a:custGeom>
            <a:noFill/>
            <a:ln w="65088">
              <a:solidFill>
                <a:schemeClr val="folHlink"/>
              </a:solidFill>
              <a:prstDash val="solid"/>
              <a:round/>
              <a:headEnd/>
              <a:tailEnd/>
            </a:ln>
          </p:spPr>
          <p:txBody>
            <a:bodyPr/>
            <a:lstStyle/>
            <a:p>
              <a:endParaRPr lang="en-US"/>
            </a:p>
          </p:txBody>
        </p:sp>
        <p:sp>
          <p:nvSpPr>
            <p:cNvPr id="18462" name="Freeform 98"/>
            <p:cNvSpPr>
              <a:spLocks/>
            </p:cNvSpPr>
            <p:nvPr/>
          </p:nvSpPr>
          <p:spPr bwMode="auto">
            <a:xfrm>
              <a:off x="2498" y="2089"/>
              <a:ext cx="171" cy="228"/>
            </a:xfrm>
            <a:custGeom>
              <a:avLst/>
              <a:gdLst>
                <a:gd name="T0" fmla="*/ 0 w 830"/>
                <a:gd name="T1" fmla="*/ 47 h 1105"/>
                <a:gd name="T2" fmla="*/ 1 w 830"/>
                <a:gd name="T3" fmla="*/ 46 h 1105"/>
                <a:gd name="T4" fmla="*/ 1 w 830"/>
                <a:gd name="T5" fmla="*/ 44 h 1105"/>
                <a:gd name="T6" fmla="*/ 2 w 830"/>
                <a:gd name="T7" fmla="*/ 43 h 1105"/>
                <a:gd name="T8" fmla="*/ 3 w 830"/>
                <a:gd name="T9" fmla="*/ 41 h 1105"/>
                <a:gd name="T10" fmla="*/ 4 w 830"/>
                <a:gd name="T11" fmla="*/ 40 h 1105"/>
                <a:gd name="T12" fmla="*/ 4 w 830"/>
                <a:gd name="T13" fmla="*/ 39 h 1105"/>
                <a:gd name="T14" fmla="*/ 5 w 830"/>
                <a:gd name="T15" fmla="*/ 37 h 1105"/>
                <a:gd name="T16" fmla="*/ 6 w 830"/>
                <a:gd name="T17" fmla="*/ 36 h 1105"/>
                <a:gd name="T18" fmla="*/ 6 w 830"/>
                <a:gd name="T19" fmla="*/ 35 h 1105"/>
                <a:gd name="T20" fmla="*/ 7 w 830"/>
                <a:gd name="T21" fmla="*/ 33 h 1105"/>
                <a:gd name="T22" fmla="*/ 8 w 830"/>
                <a:gd name="T23" fmla="*/ 32 h 1105"/>
                <a:gd name="T24" fmla="*/ 8 w 830"/>
                <a:gd name="T25" fmla="*/ 31 h 1105"/>
                <a:gd name="T26" fmla="*/ 9 w 830"/>
                <a:gd name="T27" fmla="*/ 30 h 1105"/>
                <a:gd name="T28" fmla="*/ 10 w 830"/>
                <a:gd name="T29" fmla="*/ 28 h 1105"/>
                <a:gd name="T30" fmla="*/ 10 w 830"/>
                <a:gd name="T31" fmla="*/ 27 h 1105"/>
                <a:gd name="T32" fmla="*/ 11 w 830"/>
                <a:gd name="T33" fmla="*/ 26 h 1105"/>
                <a:gd name="T34" fmla="*/ 12 w 830"/>
                <a:gd name="T35" fmla="*/ 25 h 1105"/>
                <a:gd name="T36" fmla="*/ 12 w 830"/>
                <a:gd name="T37" fmla="*/ 24 h 1105"/>
                <a:gd name="T38" fmla="*/ 13 w 830"/>
                <a:gd name="T39" fmla="*/ 22 h 1105"/>
                <a:gd name="T40" fmla="*/ 14 w 830"/>
                <a:gd name="T41" fmla="*/ 21 h 1105"/>
                <a:gd name="T42" fmla="*/ 14 w 830"/>
                <a:gd name="T43" fmla="*/ 20 h 1105"/>
                <a:gd name="T44" fmla="*/ 15 w 830"/>
                <a:gd name="T45" fmla="*/ 19 h 1105"/>
                <a:gd name="T46" fmla="*/ 16 w 830"/>
                <a:gd name="T47" fmla="*/ 18 h 1105"/>
                <a:gd name="T48" fmla="*/ 16 w 830"/>
                <a:gd name="T49" fmla="*/ 17 h 1105"/>
                <a:gd name="T50" fmla="*/ 17 w 830"/>
                <a:gd name="T51" fmla="*/ 16 h 1105"/>
                <a:gd name="T52" fmla="*/ 18 w 830"/>
                <a:gd name="T53" fmla="*/ 15 h 1105"/>
                <a:gd name="T54" fmla="*/ 19 w 830"/>
                <a:gd name="T55" fmla="*/ 14 h 1105"/>
                <a:gd name="T56" fmla="*/ 19 w 830"/>
                <a:gd name="T57" fmla="*/ 13 h 1105"/>
                <a:gd name="T58" fmla="*/ 20 w 830"/>
                <a:gd name="T59" fmla="*/ 13 h 1105"/>
                <a:gd name="T60" fmla="*/ 21 w 830"/>
                <a:gd name="T61" fmla="*/ 12 h 1105"/>
                <a:gd name="T62" fmla="*/ 21 w 830"/>
                <a:gd name="T63" fmla="*/ 11 h 1105"/>
                <a:gd name="T64" fmla="*/ 22 w 830"/>
                <a:gd name="T65" fmla="*/ 10 h 1105"/>
                <a:gd name="T66" fmla="*/ 23 w 830"/>
                <a:gd name="T67" fmla="*/ 9 h 1105"/>
                <a:gd name="T68" fmla="*/ 23 w 830"/>
                <a:gd name="T69" fmla="*/ 8 h 1105"/>
                <a:gd name="T70" fmla="*/ 24 w 830"/>
                <a:gd name="T71" fmla="*/ 8 h 1105"/>
                <a:gd name="T72" fmla="*/ 25 w 830"/>
                <a:gd name="T73" fmla="*/ 7 h 1105"/>
                <a:gd name="T74" fmla="*/ 26 w 830"/>
                <a:gd name="T75" fmla="*/ 6 h 1105"/>
                <a:gd name="T76" fmla="*/ 26 w 830"/>
                <a:gd name="T77" fmla="*/ 6 h 1105"/>
                <a:gd name="T78" fmla="*/ 27 w 830"/>
                <a:gd name="T79" fmla="*/ 5 h 1105"/>
                <a:gd name="T80" fmla="*/ 28 w 830"/>
                <a:gd name="T81" fmla="*/ 5 h 1105"/>
                <a:gd name="T82" fmla="*/ 28 w 830"/>
                <a:gd name="T83" fmla="*/ 4 h 1105"/>
                <a:gd name="T84" fmla="*/ 29 w 830"/>
                <a:gd name="T85" fmla="*/ 4 h 1105"/>
                <a:gd name="T86" fmla="*/ 30 w 830"/>
                <a:gd name="T87" fmla="*/ 3 h 1105"/>
                <a:gd name="T88" fmla="*/ 30 w 830"/>
                <a:gd name="T89" fmla="*/ 2 h 1105"/>
                <a:gd name="T90" fmla="*/ 31 w 830"/>
                <a:gd name="T91" fmla="*/ 2 h 1105"/>
                <a:gd name="T92" fmla="*/ 32 w 830"/>
                <a:gd name="T93" fmla="*/ 2 h 1105"/>
                <a:gd name="T94" fmla="*/ 33 w 830"/>
                <a:gd name="T95" fmla="*/ 1 h 1105"/>
                <a:gd name="T96" fmla="*/ 33 w 830"/>
                <a:gd name="T97" fmla="*/ 1 h 1105"/>
                <a:gd name="T98" fmla="*/ 34 w 830"/>
                <a:gd name="T99" fmla="*/ 1 h 1105"/>
                <a:gd name="T100" fmla="*/ 34 w 830"/>
                <a:gd name="T101" fmla="*/ 0 h 1105"/>
                <a:gd name="T102" fmla="*/ 35 w 830"/>
                <a:gd name="T103" fmla="*/ 0 h 11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105"/>
                <a:gd name="T158" fmla="*/ 830 w 830"/>
                <a:gd name="T159" fmla="*/ 1105 h 11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105">
                  <a:moveTo>
                    <a:pt x="0" y="1105"/>
                  </a:moveTo>
                  <a:lnTo>
                    <a:pt x="16" y="1071"/>
                  </a:lnTo>
                  <a:lnTo>
                    <a:pt x="33" y="1038"/>
                  </a:lnTo>
                  <a:lnTo>
                    <a:pt x="49" y="1005"/>
                  </a:lnTo>
                  <a:lnTo>
                    <a:pt x="65" y="972"/>
                  </a:lnTo>
                  <a:lnTo>
                    <a:pt x="81" y="939"/>
                  </a:lnTo>
                  <a:lnTo>
                    <a:pt x="98" y="907"/>
                  </a:lnTo>
                  <a:lnTo>
                    <a:pt x="114" y="876"/>
                  </a:lnTo>
                  <a:lnTo>
                    <a:pt x="130" y="844"/>
                  </a:lnTo>
                  <a:lnTo>
                    <a:pt x="146" y="813"/>
                  </a:lnTo>
                  <a:lnTo>
                    <a:pt x="163" y="783"/>
                  </a:lnTo>
                  <a:lnTo>
                    <a:pt x="179" y="753"/>
                  </a:lnTo>
                  <a:lnTo>
                    <a:pt x="195" y="723"/>
                  </a:lnTo>
                  <a:lnTo>
                    <a:pt x="212" y="694"/>
                  </a:lnTo>
                  <a:lnTo>
                    <a:pt x="228" y="665"/>
                  </a:lnTo>
                  <a:lnTo>
                    <a:pt x="244" y="637"/>
                  </a:lnTo>
                  <a:lnTo>
                    <a:pt x="260" y="609"/>
                  </a:lnTo>
                  <a:lnTo>
                    <a:pt x="277" y="582"/>
                  </a:lnTo>
                  <a:lnTo>
                    <a:pt x="293" y="555"/>
                  </a:lnTo>
                  <a:lnTo>
                    <a:pt x="309" y="529"/>
                  </a:lnTo>
                  <a:lnTo>
                    <a:pt x="325" y="503"/>
                  </a:lnTo>
                  <a:lnTo>
                    <a:pt x="342" y="478"/>
                  </a:lnTo>
                  <a:lnTo>
                    <a:pt x="358" y="453"/>
                  </a:lnTo>
                  <a:lnTo>
                    <a:pt x="374" y="429"/>
                  </a:lnTo>
                  <a:lnTo>
                    <a:pt x="390" y="405"/>
                  </a:lnTo>
                  <a:lnTo>
                    <a:pt x="407" y="382"/>
                  </a:lnTo>
                  <a:lnTo>
                    <a:pt x="423" y="360"/>
                  </a:lnTo>
                  <a:lnTo>
                    <a:pt x="439" y="338"/>
                  </a:lnTo>
                  <a:lnTo>
                    <a:pt x="456" y="316"/>
                  </a:lnTo>
                  <a:lnTo>
                    <a:pt x="472" y="296"/>
                  </a:lnTo>
                  <a:lnTo>
                    <a:pt x="488" y="275"/>
                  </a:lnTo>
                  <a:lnTo>
                    <a:pt x="504" y="256"/>
                  </a:lnTo>
                  <a:lnTo>
                    <a:pt x="521" y="237"/>
                  </a:lnTo>
                  <a:lnTo>
                    <a:pt x="537" y="219"/>
                  </a:lnTo>
                  <a:lnTo>
                    <a:pt x="553" y="201"/>
                  </a:lnTo>
                  <a:lnTo>
                    <a:pt x="569" y="184"/>
                  </a:lnTo>
                  <a:lnTo>
                    <a:pt x="586" y="167"/>
                  </a:lnTo>
                  <a:lnTo>
                    <a:pt x="602" y="151"/>
                  </a:lnTo>
                  <a:lnTo>
                    <a:pt x="618" y="136"/>
                  </a:lnTo>
                  <a:lnTo>
                    <a:pt x="634" y="122"/>
                  </a:lnTo>
                  <a:lnTo>
                    <a:pt x="651" y="108"/>
                  </a:lnTo>
                  <a:lnTo>
                    <a:pt x="667" y="95"/>
                  </a:lnTo>
                  <a:lnTo>
                    <a:pt x="683" y="82"/>
                  </a:lnTo>
                  <a:lnTo>
                    <a:pt x="700" y="70"/>
                  </a:lnTo>
                  <a:lnTo>
                    <a:pt x="716" y="59"/>
                  </a:lnTo>
                  <a:lnTo>
                    <a:pt x="732" y="49"/>
                  </a:lnTo>
                  <a:lnTo>
                    <a:pt x="748" y="39"/>
                  </a:lnTo>
                  <a:lnTo>
                    <a:pt x="765" y="30"/>
                  </a:lnTo>
                  <a:lnTo>
                    <a:pt x="781" y="21"/>
                  </a:lnTo>
                  <a:lnTo>
                    <a:pt x="797" y="14"/>
                  </a:lnTo>
                  <a:lnTo>
                    <a:pt x="813" y="7"/>
                  </a:lnTo>
                  <a:lnTo>
                    <a:pt x="830" y="0"/>
                  </a:lnTo>
                </a:path>
              </a:pathLst>
            </a:custGeom>
            <a:noFill/>
            <a:ln w="65088">
              <a:solidFill>
                <a:schemeClr val="folHlink"/>
              </a:solidFill>
              <a:prstDash val="solid"/>
              <a:round/>
              <a:headEnd/>
              <a:tailEnd/>
            </a:ln>
          </p:spPr>
          <p:txBody>
            <a:bodyPr/>
            <a:lstStyle/>
            <a:p>
              <a:endParaRPr lang="en-US"/>
            </a:p>
          </p:txBody>
        </p:sp>
        <p:sp>
          <p:nvSpPr>
            <p:cNvPr id="18463" name="Freeform 99"/>
            <p:cNvSpPr>
              <a:spLocks/>
            </p:cNvSpPr>
            <p:nvPr/>
          </p:nvSpPr>
          <p:spPr bwMode="auto">
            <a:xfrm>
              <a:off x="2669" y="2084"/>
              <a:ext cx="171" cy="126"/>
            </a:xfrm>
            <a:custGeom>
              <a:avLst/>
              <a:gdLst>
                <a:gd name="T0" fmla="*/ 0 w 829"/>
                <a:gd name="T1" fmla="*/ 1 h 610"/>
                <a:gd name="T2" fmla="*/ 1 w 829"/>
                <a:gd name="T3" fmla="*/ 1 h 610"/>
                <a:gd name="T4" fmla="*/ 1 w 829"/>
                <a:gd name="T5" fmla="*/ 1 h 610"/>
                <a:gd name="T6" fmla="*/ 2 w 829"/>
                <a:gd name="T7" fmla="*/ 0 h 610"/>
                <a:gd name="T8" fmla="*/ 3 w 829"/>
                <a:gd name="T9" fmla="*/ 0 h 610"/>
                <a:gd name="T10" fmla="*/ 4 w 829"/>
                <a:gd name="T11" fmla="*/ 0 h 610"/>
                <a:gd name="T12" fmla="*/ 4 w 829"/>
                <a:gd name="T13" fmla="*/ 0 h 610"/>
                <a:gd name="T14" fmla="*/ 5 w 829"/>
                <a:gd name="T15" fmla="*/ 0 h 610"/>
                <a:gd name="T16" fmla="*/ 6 w 829"/>
                <a:gd name="T17" fmla="*/ 0 h 610"/>
                <a:gd name="T18" fmla="*/ 6 w 829"/>
                <a:gd name="T19" fmla="*/ 0 h 610"/>
                <a:gd name="T20" fmla="*/ 7 w 829"/>
                <a:gd name="T21" fmla="*/ 0 h 610"/>
                <a:gd name="T22" fmla="*/ 8 w 829"/>
                <a:gd name="T23" fmla="*/ 0 h 610"/>
                <a:gd name="T24" fmla="*/ 8 w 829"/>
                <a:gd name="T25" fmla="*/ 0 h 610"/>
                <a:gd name="T26" fmla="*/ 9 w 829"/>
                <a:gd name="T27" fmla="*/ 0 h 610"/>
                <a:gd name="T28" fmla="*/ 10 w 829"/>
                <a:gd name="T29" fmla="*/ 0 h 610"/>
                <a:gd name="T30" fmla="*/ 10 w 829"/>
                <a:gd name="T31" fmla="*/ 1 h 610"/>
                <a:gd name="T32" fmla="*/ 11 w 829"/>
                <a:gd name="T33" fmla="*/ 1 h 610"/>
                <a:gd name="T34" fmla="*/ 12 w 829"/>
                <a:gd name="T35" fmla="*/ 1 h 610"/>
                <a:gd name="T36" fmla="*/ 12 w 829"/>
                <a:gd name="T37" fmla="*/ 1 h 610"/>
                <a:gd name="T38" fmla="*/ 13 w 829"/>
                <a:gd name="T39" fmla="*/ 2 h 610"/>
                <a:gd name="T40" fmla="*/ 14 w 829"/>
                <a:gd name="T41" fmla="*/ 2 h 610"/>
                <a:gd name="T42" fmla="*/ 14 w 829"/>
                <a:gd name="T43" fmla="*/ 2 h 610"/>
                <a:gd name="T44" fmla="*/ 15 w 829"/>
                <a:gd name="T45" fmla="*/ 3 h 610"/>
                <a:gd name="T46" fmla="*/ 16 w 829"/>
                <a:gd name="T47" fmla="*/ 3 h 610"/>
                <a:gd name="T48" fmla="*/ 17 w 829"/>
                <a:gd name="T49" fmla="*/ 4 h 610"/>
                <a:gd name="T50" fmla="*/ 17 w 829"/>
                <a:gd name="T51" fmla="*/ 4 h 610"/>
                <a:gd name="T52" fmla="*/ 18 w 829"/>
                <a:gd name="T53" fmla="*/ 5 h 610"/>
                <a:gd name="T54" fmla="*/ 19 w 829"/>
                <a:gd name="T55" fmla="*/ 5 h 610"/>
                <a:gd name="T56" fmla="*/ 19 w 829"/>
                <a:gd name="T57" fmla="*/ 6 h 610"/>
                <a:gd name="T58" fmla="*/ 20 w 829"/>
                <a:gd name="T59" fmla="*/ 6 h 610"/>
                <a:gd name="T60" fmla="*/ 21 w 829"/>
                <a:gd name="T61" fmla="*/ 7 h 610"/>
                <a:gd name="T62" fmla="*/ 21 w 829"/>
                <a:gd name="T63" fmla="*/ 8 h 610"/>
                <a:gd name="T64" fmla="*/ 22 w 829"/>
                <a:gd name="T65" fmla="*/ 8 h 610"/>
                <a:gd name="T66" fmla="*/ 23 w 829"/>
                <a:gd name="T67" fmla="*/ 9 h 610"/>
                <a:gd name="T68" fmla="*/ 24 w 829"/>
                <a:gd name="T69" fmla="*/ 10 h 610"/>
                <a:gd name="T70" fmla="*/ 24 w 829"/>
                <a:gd name="T71" fmla="*/ 11 h 610"/>
                <a:gd name="T72" fmla="*/ 25 w 829"/>
                <a:gd name="T73" fmla="*/ 11 h 610"/>
                <a:gd name="T74" fmla="*/ 26 w 829"/>
                <a:gd name="T75" fmla="*/ 12 h 610"/>
                <a:gd name="T76" fmla="*/ 26 w 829"/>
                <a:gd name="T77" fmla="*/ 13 h 610"/>
                <a:gd name="T78" fmla="*/ 27 w 829"/>
                <a:gd name="T79" fmla="*/ 14 h 610"/>
                <a:gd name="T80" fmla="*/ 28 w 829"/>
                <a:gd name="T81" fmla="*/ 15 h 610"/>
                <a:gd name="T82" fmla="*/ 28 w 829"/>
                <a:gd name="T83" fmla="*/ 15 h 610"/>
                <a:gd name="T84" fmla="*/ 29 w 829"/>
                <a:gd name="T85" fmla="*/ 17 h 610"/>
                <a:gd name="T86" fmla="*/ 30 w 829"/>
                <a:gd name="T87" fmla="*/ 18 h 610"/>
                <a:gd name="T88" fmla="*/ 30 w 829"/>
                <a:gd name="T89" fmla="*/ 18 h 610"/>
                <a:gd name="T90" fmla="*/ 31 w 829"/>
                <a:gd name="T91" fmla="*/ 19 h 610"/>
                <a:gd name="T92" fmla="*/ 32 w 829"/>
                <a:gd name="T93" fmla="*/ 20 h 610"/>
                <a:gd name="T94" fmla="*/ 33 w 829"/>
                <a:gd name="T95" fmla="*/ 22 h 610"/>
                <a:gd name="T96" fmla="*/ 33 w 829"/>
                <a:gd name="T97" fmla="*/ 23 h 610"/>
                <a:gd name="T98" fmla="*/ 34 w 829"/>
                <a:gd name="T99" fmla="*/ 24 h 610"/>
                <a:gd name="T100" fmla="*/ 35 w 829"/>
                <a:gd name="T101" fmla="*/ 25 h 610"/>
                <a:gd name="T102" fmla="*/ 35 w 829"/>
                <a:gd name="T103" fmla="*/ 26 h 6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610"/>
                <a:gd name="T158" fmla="*/ 829 w 829"/>
                <a:gd name="T159" fmla="*/ 610 h 6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610">
                  <a:moveTo>
                    <a:pt x="0" y="25"/>
                  </a:moveTo>
                  <a:lnTo>
                    <a:pt x="16" y="20"/>
                  </a:lnTo>
                  <a:lnTo>
                    <a:pt x="32" y="15"/>
                  </a:lnTo>
                  <a:lnTo>
                    <a:pt x="48" y="11"/>
                  </a:lnTo>
                  <a:lnTo>
                    <a:pt x="65" y="7"/>
                  </a:lnTo>
                  <a:lnTo>
                    <a:pt x="81" y="4"/>
                  </a:lnTo>
                  <a:lnTo>
                    <a:pt x="97" y="2"/>
                  </a:lnTo>
                  <a:lnTo>
                    <a:pt x="114" y="1"/>
                  </a:lnTo>
                  <a:lnTo>
                    <a:pt x="130" y="0"/>
                  </a:lnTo>
                  <a:lnTo>
                    <a:pt x="146" y="0"/>
                  </a:lnTo>
                  <a:lnTo>
                    <a:pt x="162" y="1"/>
                  </a:lnTo>
                  <a:lnTo>
                    <a:pt x="179" y="2"/>
                  </a:lnTo>
                  <a:lnTo>
                    <a:pt x="195" y="4"/>
                  </a:lnTo>
                  <a:lnTo>
                    <a:pt x="211" y="7"/>
                  </a:lnTo>
                  <a:lnTo>
                    <a:pt x="227" y="11"/>
                  </a:lnTo>
                  <a:lnTo>
                    <a:pt x="244" y="15"/>
                  </a:lnTo>
                  <a:lnTo>
                    <a:pt x="260" y="20"/>
                  </a:lnTo>
                  <a:lnTo>
                    <a:pt x="276" y="26"/>
                  </a:lnTo>
                  <a:lnTo>
                    <a:pt x="292" y="32"/>
                  </a:lnTo>
                  <a:lnTo>
                    <a:pt x="309" y="39"/>
                  </a:lnTo>
                  <a:lnTo>
                    <a:pt x="325" y="47"/>
                  </a:lnTo>
                  <a:lnTo>
                    <a:pt x="341" y="56"/>
                  </a:lnTo>
                  <a:lnTo>
                    <a:pt x="357" y="65"/>
                  </a:lnTo>
                  <a:lnTo>
                    <a:pt x="374" y="75"/>
                  </a:lnTo>
                  <a:lnTo>
                    <a:pt x="390" y="85"/>
                  </a:lnTo>
                  <a:lnTo>
                    <a:pt x="406" y="97"/>
                  </a:lnTo>
                  <a:lnTo>
                    <a:pt x="423" y="109"/>
                  </a:lnTo>
                  <a:lnTo>
                    <a:pt x="439" y="121"/>
                  </a:lnTo>
                  <a:lnTo>
                    <a:pt x="455" y="134"/>
                  </a:lnTo>
                  <a:lnTo>
                    <a:pt x="471" y="148"/>
                  </a:lnTo>
                  <a:lnTo>
                    <a:pt x="488" y="163"/>
                  </a:lnTo>
                  <a:lnTo>
                    <a:pt x="504" y="178"/>
                  </a:lnTo>
                  <a:lnTo>
                    <a:pt x="520" y="194"/>
                  </a:lnTo>
                  <a:lnTo>
                    <a:pt x="536" y="211"/>
                  </a:lnTo>
                  <a:lnTo>
                    <a:pt x="553" y="228"/>
                  </a:lnTo>
                  <a:lnTo>
                    <a:pt x="569" y="246"/>
                  </a:lnTo>
                  <a:lnTo>
                    <a:pt x="585" y="264"/>
                  </a:lnTo>
                  <a:lnTo>
                    <a:pt x="601" y="283"/>
                  </a:lnTo>
                  <a:lnTo>
                    <a:pt x="618" y="303"/>
                  </a:lnTo>
                  <a:lnTo>
                    <a:pt x="634" y="323"/>
                  </a:lnTo>
                  <a:lnTo>
                    <a:pt x="650" y="344"/>
                  </a:lnTo>
                  <a:lnTo>
                    <a:pt x="667" y="365"/>
                  </a:lnTo>
                  <a:lnTo>
                    <a:pt x="683" y="387"/>
                  </a:lnTo>
                  <a:lnTo>
                    <a:pt x="699" y="410"/>
                  </a:lnTo>
                  <a:lnTo>
                    <a:pt x="715" y="433"/>
                  </a:lnTo>
                  <a:lnTo>
                    <a:pt x="732" y="457"/>
                  </a:lnTo>
                  <a:lnTo>
                    <a:pt x="748" y="481"/>
                  </a:lnTo>
                  <a:lnTo>
                    <a:pt x="764" y="506"/>
                  </a:lnTo>
                  <a:lnTo>
                    <a:pt x="780" y="531"/>
                  </a:lnTo>
                  <a:lnTo>
                    <a:pt x="797" y="557"/>
                  </a:lnTo>
                  <a:lnTo>
                    <a:pt x="813" y="583"/>
                  </a:lnTo>
                  <a:lnTo>
                    <a:pt x="829" y="610"/>
                  </a:lnTo>
                </a:path>
              </a:pathLst>
            </a:custGeom>
            <a:noFill/>
            <a:ln w="65088">
              <a:solidFill>
                <a:schemeClr val="folHlink"/>
              </a:solidFill>
              <a:prstDash val="solid"/>
              <a:round/>
              <a:headEnd/>
              <a:tailEnd/>
            </a:ln>
          </p:spPr>
          <p:txBody>
            <a:bodyPr/>
            <a:lstStyle/>
            <a:p>
              <a:endParaRPr lang="en-US"/>
            </a:p>
          </p:txBody>
        </p:sp>
        <p:sp>
          <p:nvSpPr>
            <p:cNvPr id="18464" name="Freeform 100"/>
            <p:cNvSpPr>
              <a:spLocks/>
            </p:cNvSpPr>
            <p:nvPr/>
          </p:nvSpPr>
          <p:spPr bwMode="auto">
            <a:xfrm>
              <a:off x="2840" y="2210"/>
              <a:ext cx="171" cy="366"/>
            </a:xfrm>
            <a:custGeom>
              <a:avLst/>
              <a:gdLst>
                <a:gd name="T0" fmla="*/ 0 w 830"/>
                <a:gd name="T1" fmla="*/ 0 h 1773"/>
                <a:gd name="T2" fmla="*/ 1 w 830"/>
                <a:gd name="T3" fmla="*/ 1 h 1773"/>
                <a:gd name="T4" fmla="*/ 1 w 830"/>
                <a:gd name="T5" fmla="*/ 2 h 1773"/>
                <a:gd name="T6" fmla="*/ 2 w 830"/>
                <a:gd name="T7" fmla="*/ 4 h 1773"/>
                <a:gd name="T8" fmla="*/ 3 w 830"/>
                <a:gd name="T9" fmla="*/ 5 h 1773"/>
                <a:gd name="T10" fmla="*/ 4 w 830"/>
                <a:gd name="T11" fmla="*/ 6 h 1773"/>
                <a:gd name="T12" fmla="*/ 4 w 830"/>
                <a:gd name="T13" fmla="*/ 7 h 1773"/>
                <a:gd name="T14" fmla="*/ 5 w 830"/>
                <a:gd name="T15" fmla="*/ 8 h 1773"/>
                <a:gd name="T16" fmla="*/ 6 w 830"/>
                <a:gd name="T17" fmla="*/ 10 h 1773"/>
                <a:gd name="T18" fmla="*/ 6 w 830"/>
                <a:gd name="T19" fmla="*/ 11 h 1773"/>
                <a:gd name="T20" fmla="*/ 7 w 830"/>
                <a:gd name="T21" fmla="*/ 13 h 1773"/>
                <a:gd name="T22" fmla="*/ 8 w 830"/>
                <a:gd name="T23" fmla="*/ 14 h 1773"/>
                <a:gd name="T24" fmla="*/ 8 w 830"/>
                <a:gd name="T25" fmla="*/ 15 h 1773"/>
                <a:gd name="T26" fmla="*/ 9 w 830"/>
                <a:gd name="T27" fmla="*/ 17 h 1773"/>
                <a:gd name="T28" fmla="*/ 10 w 830"/>
                <a:gd name="T29" fmla="*/ 18 h 1773"/>
                <a:gd name="T30" fmla="*/ 10 w 830"/>
                <a:gd name="T31" fmla="*/ 19 h 1773"/>
                <a:gd name="T32" fmla="*/ 11 w 830"/>
                <a:gd name="T33" fmla="*/ 21 h 1773"/>
                <a:gd name="T34" fmla="*/ 12 w 830"/>
                <a:gd name="T35" fmla="*/ 22 h 1773"/>
                <a:gd name="T36" fmla="*/ 12 w 830"/>
                <a:gd name="T37" fmla="*/ 24 h 1773"/>
                <a:gd name="T38" fmla="*/ 13 w 830"/>
                <a:gd name="T39" fmla="*/ 25 h 1773"/>
                <a:gd name="T40" fmla="*/ 14 w 830"/>
                <a:gd name="T41" fmla="*/ 27 h 1773"/>
                <a:gd name="T42" fmla="*/ 14 w 830"/>
                <a:gd name="T43" fmla="*/ 28 h 1773"/>
                <a:gd name="T44" fmla="*/ 15 w 830"/>
                <a:gd name="T45" fmla="*/ 30 h 1773"/>
                <a:gd name="T46" fmla="*/ 16 w 830"/>
                <a:gd name="T47" fmla="*/ 31 h 1773"/>
                <a:gd name="T48" fmla="*/ 17 w 830"/>
                <a:gd name="T49" fmla="*/ 33 h 1773"/>
                <a:gd name="T50" fmla="*/ 17 w 830"/>
                <a:gd name="T51" fmla="*/ 34 h 1773"/>
                <a:gd name="T52" fmla="*/ 18 w 830"/>
                <a:gd name="T53" fmla="*/ 36 h 1773"/>
                <a:gd name="T54" fmla="*/ 19 w 830"/>
                <a:gd name="T55" fmla="*/ 37 h 1773"/>
                <a:gd name="T56" fmla="*/ 19 w 830"/>
                <a:gd name="T57" fmla="*/ 39 h 1773"/>
                <a:gd name="T58" fmla="*/ 20 w 830"/>
                <a:gd name="T59" fmla="*/ 40 h 1773"/>
                <a:gd name="T60" fmla="*/ 21 w 830"/>
                <a:gd name="T61" fmla="*/ 42 h 1773"/>
                <a:gd name="T62" fmla="*/ 21 w 830"/>
                <a:gd name="T63" fmla="*/ 44 h 1773"/>
                <a:gd name="T64" fmla="*/ 22 w 830"/>
                <a:gd name="T65" fmla="*/ 45 h 1773"/>
                <a:gd name="T66" fmla="*/ 23 w 830"/>
                <a:gd name="T67" fmla="*/ 47 h 1773"/>
                <a:gd name="T68" fmla="*/ 23 w 830"/>
                <a:gd name="T69" fmla="*/ 49 h 1773"/>
                <a:gd name="T70" fmla="*/ 24 w 830"/>
                <a:gd name="T71" fmla="*/ 50 h 1773"/>
                <a:gd name="T72" fmla="*/ 25 w 830"/>
                <a:gd name="T73" fmla="*/ 52 h 1773"/>
                <a:gd name="T74" fmla="*/ 26 w 830"/>
                <a:gd name="T75" fmla="*/ 53 h 1773"/>
                <a:gd name="T76" fmla="*/ 26 w 830"/>
                <a:gd name="T77" fmla="*/ 55 h 1773"/>
                <a:gd name="T78" fmla="*/ 27 w 830"/>
                <a:gd name="T79" fmla="*/ 56 h 1773"/>
                <a:gd name="T80" fmla="*/ 28 w 830"/>
                <a:gd name="T81" fmla="*/ 58 h 1773"/>
                <a:gd name="T82" fmla="*/ 28 w 830"/>
                <a:gd name="T83" fmla="*/ 60 h 1773"/>
                <a:gd name="T84" fmla="*/ 29 w 830"/>
                <a:gd name="T85" fmla="*/ 61 h 1773"/>
                <a:gd name="T86" fmla="*/ 30 w 830"/>
                <a:gd name="T87" fmla="*/ 63 h 1773"/>
                <a:gd name="T88" fmla="*/ 30 w 830"/>
                <a:gd name="T89" fmla="*/ 64 h 1773"/>
                <a:gd name="T90" fmla="*/ 31 w 830"/>
                <a:gd name="T91" fmla="*/ 66 h 1773"/>
                <a:gd name="T92" fmla="*/ 32 w 830"/>
                <a:gd name="T93" fmla="*/ 68 h 1773"/>
                <a:gd name="T94" fmla="*/ 33 w 830"/>
                <a:gd name="T95" fmla="*/ 69 h 1773"/>
                <a:gd name="T96" fmla="*/ 33 w 830"/>
                <a:gd name="T97" fmla="*/ 71 h 1773"/>
                <a:gd name="T98" fmla="*/ 34 w 830"/>
                <a:gd name="T99" fmla="*/ 72 h 1773"/>
                <a:gd name="T100" fmla="*/ 35 w 830"/>
                <a:gd name="T101" fmla="*/ 74 h 1773"/>
                <a:gd name="T102" fmla="*/ 35 w 830"/>
                <a:gd name="T103" fmla="*/ 76 h 17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773"/>
                <a:gd name="T158" fmla="*/ 830 w 830"/>
                <a:gd name="T159" fmla="*/ 1773 h 17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773">
                  <a:moveTo>
                    <a:pt x="0" y="0"/>
                  </a:moveTo>
                  <a:lnTo>
                    <a:pt x="16" y="27"/>
                  </a:lnTo>
                  <a:lnTo>
                    <a:pt x="33" y="55"/>
                  </a:lnTo>
                  <a:lnTo>
                    <a:pt x="49" y="84"/>
                  </a:lnTo>
                  <a:lnTo>
                    <a:pt x="65" y="112"/>
                  </a:lnTo>
                  <a:lnTo>
                    <a:pt x="82" y="142"/>
                  </a:lnTo>
                  <a:lnTo>
                    <a:pt x="98" y="171"/>
                  </a:lnTo>
                  <a:lnTo>
                    <a:pt x="114" y="201"/>
                  </a:lnTo>
                  <a:lnTo>
                    <a:pt x="130" y="232"/>
                  </a:lnTo>
                  <a:lnTo>
                    <a:pt x="147" y="263"/>
                  </a:lnTo>
                  <a:lnTo>
                    <a:pt x="163" y="294"/>
                  </a:lnTo>
                  <a:lnTo>
                    <a:pt x="179" y="326"/>
                  </a:lnTo>
                  <a:lnTo>
                    <a:pt x="195" y="358"/>
                  </a:lnTo>
                  <a:lnTo>
                    <a:pt x="212" y="390"/>
                  </a:lnTo>
                  <a:lnTo>
                    <a:pt x="228" y="423"/>
                  </a:lnTo>
                  <a:lnTo>
                    <a:pt x="244" y="456"/>
                  </a:lnTo>
                  <a:lnTo>
                    <a:pt x="260" y="490"/>
                  </a:lnTo>
                  <a:lnTo>
                    <a:pt x="277" y="524"/>
                  </a:lnTo>
                  <a:lnTo>
                    <a:pt x="293" y="558"/>
                  </a:lnTo>
                  <a:lnTo>
                    <a:pt x="309" y="592"/>
                  </a:lnTo>
                  <a:lnTo>
                    <a:pt x="326" y="627"/>
                  </a:lnTo>
                  <a:lnTo>
                    <a:pt x="342" y="662"/>
                  </a:lnTo>
                  <a:lnTo>
                    <a:pt x="358" y="697"/>
                  </a:lnTo>
                  <a:lnTo>
                    <a:pt x="374" y="733"/>
                  </a:lnTo>
                  <a:lnTo>
                    <a:pt x="391" y="768"/>
                  </a:lnTo>
                  <a:lnTo>
                    <a:pt x="407" y="804"/>
                  </a:lnTo>
                  <a:lnTo>
                    <a:pt x="423" y="840"/>
                  </a:lnTo>
                  <a:lnTo>
                    <a:pt x="439" y="877"/>
                  </a:lnTo>
                  <a:lnTo>
                    <a:pt x="456" y="913"/>
                  </a:lnTo>
                  <a:lnTo>
                    <a:pt x="472" y="950"/>
                  </a:lnTo>
                  <a:lnTo>
                    <a:pt x="488" y="987"/>
                  </a:lnTo>
                  <a:lnTo>
                    <a:pt x="504" y="1024"/>
                  </a:lnTo>
                  <a:lnTo>
                    <a:pt x="521" y="1061"/>
                  </a:lnTo>
                  <a:lnTo>
                    <a:pt x="537" y="1098"/>
                  </a:lnTo>
                  <a:lnTo>
                    <a:pt x="553" y="1136"/>
                  </a:lnTo>
                  <a:lnTo>
                    <a:pt x="570" y="1173"/>
                  </a:lnTo>
                  <a:lnTo>
                    <a:pt x="586" y="1210"/>
                  </a:lnTo>
                  <a:lnTo>
                    <a:pt x="602" y="1248"/>
                  </a:lnTo>
                  <a:lnTo>
                    <a:pt x="618" y="1286"/>
                  </a:lnTo>
                  <a:lnTo>
                    <a:pt x="635" y="1323"/>
                  </a:lnTo>
                  <a:lnTo>
                    <a:pt x="651" y="1361"/>
                  </a:lnTo>
                  <a:lnTo>
                    <a:pt x="667" y="1399"/>
                  </a:lnTo>
                  <a:lnTo>
                    <a:pt x="683" y="1436"/>
                  </a:lnTo>
                  <a:lnTo>
                    <a:pt x="700" y="1474"/>
                  </a:lnTo>
                  <a:lnTo>
                    <a:pt x="716" y="1512"/>
                  </a:lnTo>
                  <a:lnTo>
                    <a:pt x="732" y="1549"/>
                  </a:lnTo>
                  <a:lnTo>
                    <a:pt x="748" y="1587"/>
                  </a:lnTo>
                  <a:lnTo>
                    <a:pt x="765" y="1624"/>
                  </a:lnTo>
                  <a:lnTo>
                    <a:pt x="781" y="1661"/>
                  </a:lnTo>
                  <a:lnTo>
                    <a:pt x="797" y="1699"/>
                  </a:lnTo>
                  <a:lnTo>
                    <a:pt x="814" y="1736"/>
                  </a:lnTo>
                  <a:lnTo>
                    <a:pt x="830" y="1773"/>
                  </a:lnTo>
                </a:path>
              </a:pathLst>
            </a:custGeom>
            <a:noFill/>
            <a:ln w="65088">
              <a:solidFill>
                <a:schemeClr val="folHlink"/>
              </a:solidFill>
              <a:prstDash val="solid"/>
              <a:round/>
              <a:headEnd/>
              <a:tailEnd/>
            </a:ln>
          </p:spPr>
          <p:txBody>
            <a:bodyPr/>
            <a:lstStyle/>
            <a:p>
              <a:endParaRPr lang="en-US"/>
            </a:p>
          </p:txBody>
        </p:sp>
        <p:sp>
          <p:nvSpPr>
            <p:cNvPr id="18465" name="Freeform 101"/>
            <p:cNvSpPr>
              <a:spLocks/>
            </p:cNvSpPr>
            <p:nvPr/>
          </p:nvSpPr>
          <p:spPr bwMode="auto">
            <a:xfrm>
              <a:off x="3011" y="2576"/>
              <a:ext cx="171" cy="297"/>
            </a:xfrm>
            <a:custGeom>
              <a:avLst/>
              <a:gdLst>
                <a:gd name="T0" fmla="*/ 0 w 829"/>
                <a:gd name="T1" fmla="*/ 0 h 1441"/>
                <a:gd name="T2" fmla="*/ 1 w 829"/>
                <a:gd name="T3" fmla="*/ 2 h 1441"/>
                <a:gd name="T4" fmla="*/ 1 w 829"/>
                <a:gd name="T5" fmla="*/ 3 h 1441"/>
                <a:gd name="T6" fmla="*/ 2 w 829"/>
                <a:gd name="T7" fmla="*/ 5 h 1441"/>
                <a:gd name="T8" fmla="*/ 3 w 829"/>
                <a:gd name="T9" fmla="*/ 6 h 1441"/>
                <a:gd name="T10" fmla="*/ 4 w 829"/>
                <a:gd name="T11" fmla="*/ 8 h 1441"/>
                <a:gd name="T12" fmla="*/ 4 w 829"/>
                <a:gd name="T13" fmla="*/ 9 h 1441"/>
                <a:gd name="T14" fmla="*/ 5 w 829"/>
                <a:gd name="T15" fmla="*/ 11 h 1441"/>
                <a:gd name="T16" fmla="*/ 6 w 829"/>
                <a:gd name="T17" fmla="*/ 12 h 1441"/>
                <a:gd name="T18" fmla="*/ 6 w 829"/>
                <a:gd name="T19" fmla="*/ 14 h 1441"/>
                <a:gd name="T20" fmla="*/ 7 w 829"/>
                <a:gd name="T21" fmla="*/ 15 h 1441"/>
                <a:gd name="T22" fmla="*/ 8 w 829"/>
                <a:gd name="T23" fmla="*/ 17 h 1441"/>
                <a:gd name="T24" fmla="*/ 8 w 829"/>
                <a:gd name="T25" fmla="*/ 18 h 1441"/>
                <a:gd name="T26" fmla="*/ 9 w 829"/>
                <a:gd name="T27" fmla="*/ 20 h 1441"/>
                <a:gd name="T28" fmla="*/ 10 w 829"/>
                <a:gd name="T29" fmla="*/ 21 h 1441"/>
                <a:gd name="T30" fmla="*/ 10 w 829"/>
                <a:gd name="T31" fmla="*/ 22 h 1441"/>
                <a:gd name="T32" fmla="*/ 11 w 829"/>
                <a:gd name="T33" fmla="*/ 24 h 1441"/>
                <a:gd name="T34" fmla="*/ 12 w 829"/>
                <a:gd name="T35" fmla="*/ 25 h 1441"/>
                <a:gd name="T36" fmla="*/ 12 w 829"/>
                <a:gd name="T37" fmla="*/ 27 h 1441"/>
                <a:gd name="T38" fmla="*/ 13 w 829"/>
                <a:gd name="T39" fmla="*/ 28 h 1441"/>
                <a:gd name="T40" fmla="*/ 14 w 829"/>
                <a:gd name="T41" fmla="*/ 29 h 1441"/>
                <a:gd name="T42" fmla="*/ 14 w 829"/>
                <a:gd name="T43" fmla="*/ 31 h 1441"/>
                <a:gd name="T44" fmla="*/ 15 w 829"/>
                <a:gd name="T45" fmla="*/ 32 h 1441"/>
                <a:gd name="T46" fmla="*/ 16 w 829"/>
                <a:gd name="T47" fmla="*/ 33 h 1441"/>
                <a:gd name="T48" fmla="*/ 17 w 829"/>
                <a:gd name="T49" fmla="*/ 35 h 1441"/>
                <a:gd name="T50" fmla="*/ 17 w 829"/>
                <a:gd name="T51" fmla="*/ 36 h 1441"/>
                <a:gd name="T52" fmla="*/ 18 w 829"/>
                <a:gd name="T53" fmla="*/ 37 h 1441"/>
                <a:gd name="T54" fmla="*/ 19 w 829"/>
                <a:gd name="T55" fmla="*/ 39 h 1441"/>
                <a:gd name="T56" fmla="*/ 19 w 829"/>
                <a:gd name="T57" fmla="*/ 40 h 1441"/>
                <a:gd name="T58" fmla="*/ 20 w 829"/>
                <a:gd name="T59" fmla="*/ 41 h 1441"/>
                <a:gd name="T60" fmla="*/ 21 w 829"/>
                <a:gd name="T61" fmla="*/ 42 h 1441"/>
                <a:gd name="T62" fmla="*/ 21 w 829"/>
                <a:gd name="T63" fmla="*/ 43 h 1441"/>
                <a:gd name="T64" fmla="*/ 22 w 829"/>
                <a:gd name="T65" fmla="*/ 44 h 1441"/>
                <a:gd name="T66" fmla="*/ 23 w 829"/>
                <a:gd name="T67" fmla="*/ 46 h 1441"/>
                <a:gd name="T68" fmla="*/ 24 w 829"/>
                <a:gd name="T69" fmla="*/ 47 h 1441"/>
                <a:gd name="T70" fmla="*/ 24 w 829"/>
                <a:gd name="T71" fmla="*/ 48 h 1441"/>
                <a:gd name="T72" fmla="*/ 25 w 829"/>
                <a:gd name="T73" fmla="*/ 49 h 1441"/>
                <a:gd name="T74" fmla="*/ 26 w 829"/>
                <a:gd name="T75" fmla="*/ 50 h 1441"/>
                <a:gd name="T76" fmla="*/ 26 w 829"/>
                <a:gd name="T77" fmla="*/ 51 h 1441"/>
                <a:gd name="T78" fmla="*/ 27 w 829"/>
                <a:gd name="T79" fmla="*/ 52 h 1441"/>
                <a:gd name="T80" fmla="*/ 28 w 829"/>
                <a:gd name="T81" fmla="*/ 53 h 1441"/>
                <a:gd name="T82" fmla="*/ 28 w 829"/>
                <a:gd name="T83" fmla="*/ 53 h 1441"/>
                <a:gd name="T84" fmla="*/ 29 w 829"/>
                <a:gd name="T85" fmla="*/ 54 h 1441"/>
                <a:gd name="T86" fmla="*/ 30 w 829"/>
                <a:gd name="T87" fmla="*/ 55 h 1441"/>
                <a:gd name="T88" fmla="*/ 31 w 829"/>
                <a:gd name="T89" fmla="*/ 56 h 1441"/>
                <a:gd name="T90" fmla="*/ 31 w 829"/>
                <a:gd name="T91" fmla="*/ 57 h 1441"/>
                <a:gd name="T92" fmla="*/ 32 w 829"/>
                <a:gd name="T93" fmla="*/ 58 h 1441"/>
                <a:gd name="T94" fmla="*/ 33 w 829"/>
                <a:gd name="T95" fmla="*/ 58 h 1441"/>
                <a:gd name="T96" fmla="*/ 33 w 829"/>
                <a:gd name="T97" fmla="*/ 59 h 1441"/>
                <a:gd name="T98" fmla="*/ 34 w 829"/>
                <a:gd name="T99" fmla="*/ 60 h 1441"/>
                <a:gd name="T100" fmla="*/ 35 w 829"/>
                <a:gd name="T101" fmla="*/ 61 h 1441"/>
                <a:gd name="T102" fmla="*/ 35 w 829"/>
                <a:gd name="T103" fmla="*/ 61 h 14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441"/>
                <a:gd name="T158" fmla="*/ 829 w 829"/>
                <a:gd name="T159" fmla="*/ 1441 h 144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441">
                  <a:moveTo>
                    <a:pt x="0" y="0"/>
                  </a:moveTo>
                  <a:lnTo>
                    <a:pt x="16" y="37"/>
                  </a:lnTo>
                  <a:lnTo>
                    <a:pt x="32" y="73"/>
                  </a:lnTo>
                  <a:lnTo>
                    <a:pt x="49" y="110"/>
                  </a:lnTo>
                  <a:lnTo>
                    <a:pt x="65" y="146"/>
                  </a:lnTo>
                  <a:lnTo>
                    <a:pt x="81" y="183"/>
                  </a:lnTo>
                  <a:lnTo>
                    <a:pt x="97" y="219"/>
                  </a:lnTo>
                  <a:lnTo>
                    <a:pt x="114" y="254"/>
                  </a:lnTo>
                  <a:lnTo>
                    <a:pt x="130" y="290"/>
                  </a:lnTo>
                  <a:lnTo>
                    <a:pt x="146" y="325"/>
                  </a:lnTo>
                  <a:lnTo>
                    <a:pt x="162" y="360"/>
                  </a:lnTo>
                  <a:lnTo>
                    <a:pt x="179" y="395"/>
                  </a:lnTo>
                  <a:lnTo>
                    <a:pt x="195" y="430"/>
                  </a:lnTo>
                  <a:lnTo>
                    <a:pt x="211" y="464"/>
                  </a:lnTo>
                  <a:lnTo>
                    <a:pt x="228" y="498"/>
                  </a:lnTo>
                  <a:lnTo>
                    <a:pt x="244" y="531"/>
                  </a:lnTo>
                  <a:lnTo>
                    <a:pt x="260" y="565"/>
                  </a:lnTo>
                  <a:lnTo>
                    <a:pt x="276" y="598"/>
                  </a:lnTo>
                  <a:lnTo>
                    <a:pt x="293" y="630"/>
                  </a:lnTo>
                  <a:lnTo>
                    <a:pt x="309" y="663"/>
                  </a:lnTo>
                  <a:lnTo>
                    <a:pt x="325" y="694"/>
                  </a:lnTo>
                  <a:lnTo>
                    <a:pt x="341" y="726"/>
                  </a:lnTo>
                  <a:lnTo>
                    <a:pt x="358" y="757"/>
                  </a:lnTo>
                  <a:lnTo>
                    <a:pt x="374" y="788"/>
                  </a:lnTo>
                  <a:lnTo>
                    <a:pt x="390" y="818"/>
                  </a:lnTo>
                  <a:lnTo>
                    <a:pt x="406" y="848"/>
                  </a:lnTo>
                  <a:lnTo>
                    <a:pt x="423" y="877"/>
                  </a:lnTo>
                  <a:lnTo>
                    <a:pt x="439" y="906"/>
                  </a:lnTo>
                  <a:lnTo>
                    <a:pt x="455" y="934"/>
                  </a:lnTo>
                  <a:lnTo>
                    <a:pt x="472" y="962"/>
                  </a:lnTo>
                  <a:lnTo>
                    <a:pt x="488" y="990"/>
                  </a:lnTo>
                  <a:lnTo>
                    <a:pt x="504" y="1017"/>
                  </a:lnTo>
                  <a:lnTo>
                    <a:pt x="520" y="1043"/>
                  </a:lnTo>
                  <a:lnTo>
                    <a:pt x="537" y="1070"/>
                  </a:lnTo>
                  <a:lnTo>
                    <a:pt x="553" y="1095"/>
                  </a:lnTo>
                  <a:lnTo>
                    <a:pt x="569" y="1120"/>
                  </a:lnTo>
                  <a:lnTo>
                    <a:pt x="585" y="1144"/>
                  </a:lnTo>
                  <a:lnTo>
                    <a:pt x="602" y="1168"/>
                  </a:lnTo>
                  <a:lnTo>
                    <a:pt x="618" y="1192"/>
                  </a:lnTo>
                  <a:lnTo>
                    <a:pt x="634" y="1214"/>
                  </a:lnTo>
                  <a:lnTo>
                    <a:pt x="650" y="1237"/>
                  </a:lnTo>
                  <a:lnTo>
                    <a:pt x="667" y="1258"/>
                  </a:lnTo>
                  <a:lnTo>
                    <a:pt x="683" y="1279"/>
                  </a:lnTo>
                  <a:lnTo>
                    <a:pt x="699" y="1300"/>
                  </a:lnTo>
                  <a:lnTo>
                    <a:pt x="716" y="1320"/>
                  </a:lnTo>
                  <a:lnTo>
                    <a:pt x="732" y="1339"/>
                  </a:lnTo>
                  <a:lnTo>
                    <a:pt x="748" y="1357"/>
                  </a:lnTo>
                  <a:lnTo>
                    <a:pt x="764" y="1375"/>
                  </a:lnTo>
                  <a:lnTo>
                    <a:pt x="781" y="1393"/>
                  </a:lnTo>
                  <a:lnTo>
                    <a:pt x="797" y="1410"/>
                  </a:lnTo>
                  <a:lnTo>
                    <a:pt x="813" y="1426"/>
                  </a:lnTo>
                  <a:lnTo>
                    <a:pt x="829" y="1441"/>
                  </a:lnTo>
                </a:path>
              </a:pathLst>
            </a:custGeom>
            <a:noFill/>
            <a:ln w="65088">
              <a:solidFill>
                <a:schemeClr val="folHlink"/>
              </a:solidFill>
              <a:prstDash val="solid"/>
              <a:round/>
              <a:headEnd/>
              <a:tailEnd/>
            </a:ln>
          </p:spPr>
          <p:txBody>
            <a:bodyPr/>
            <a:lstStyle/>
            <a:p>
              <a:endParaRPr lang="en-US"/>
            </a:p>
          </p:txBody>
        </p:sp>
        <p:sp>
          <p:nvSpPr>
            <p:cNvPr id="18466" name="Freeform 102"/>
            <p:cNvSpPr>
              <a:spLocks/>
            </p:cNvSpPr>
            <p:nvPr/>
          </p:nvSpPr>
          <p:spPr bwMode="auto">
            <a:xfrm>
              <a:off x="3182" y="2847"/>
              <a:ext cx="171" cy="61"/>
            </a:xfrm>
            <a:custGeom>
              <a:avLst/>
              <a:gdLst>
                <a:gd name="T0" fmla="*/ 0 w 830"/>
                <a:gd name="T1" fmla="*/ 5 h 294"/>
                <a:gd name="T2" fmla="*/ 1 w 830"/>
                <a:gd name="T3" fmla="*/ 6 h 294"/>
                <a:gd name="T4" fmla="*/ 1 w 830"/>
                <a:gd name="T5" fmla="*/ 7 h 294"/>
                <a:gd name="T6" fmla="*/ 2 w 830"/>
                <a:gd name="T7" fmla="*/ 7 h 294"/>
                <a:gd name="T8" fmla="*/ 3 w 830"/>
                <a:gd name="T9" fmla="*/ 8 h 294"/>
                <a:gd name="T10" fmla="*/ 4 w 830"/>
                <a:gd name="T11" fmla="*/ 8 h 294"/>
                <a:gd name="T12" fmla="*/ 4 w 830"/>
                <a:gd name="T13" fmla="*/ 9 h 294"/>
                <a:gd name="T14" fmla="*/ 5 w 830"/>
                <a:gd name="T15" fmla="*/ 9 h 294"/>
                <a:gd name="T16" fmla="*/ 6 w 830"/>
                <a:gd name="T17" fmla="*/ 10 h 294"/>
                <a:gd name="T18" fmla="*/ 6 w 830"/>
                <a:gd name="T19" fmla="*/ 10 h 294"/>
                <a:gd name="T20" fmla="*/ 7 w 830"/>
                <a:gd name="T21" fmla="*/ 11 h 294"/>
                <a:gd name="T22" fmla="*/ 8 w 830"/>
                <a:gd name="T23" fmla="*/ 11 h 294"/>
                <a:gd name="T24" fmla="*/ 8 w 830"/>
                <a:gd name="T25" fmla="*/ 11 h 294"/>
                <a:gd name="T26" fmla="*/ 9 w 830"/>
                <a:gd name="T27" fmla="*/ 11 h 294"/>
                <a:gd name="T28" fmla="*/ 10 w 830"/>
                <a:gd name="T29" fmla="*/ 12 h 294"/>
                <a:gd name="T30" fmla="*/ 10 w 830"/>
                <a:gd name="T31" fmla="*/ 12 h 294"/>
                <a:gd name="T32" fmla="*/ 11 w 830"/>
                <a:gd name="T33" fmla="*/ 12 h 294"/>
                <a:gd name="T34" fmla="*/ 12 w 830"/>
                <a:gd name="T35" fmla="*/ 12 h 294"/>
                <a:gd name="T36" fmla="*/ 12 w 830"/>
                <a:gd name="T37" fmla="*/ 12 h 294"/>
                <a:gd name="T38" fmla="*/ 13 w 830"/>
                <a:gd name="T39" fmla="*/ 12 h 294"/>
                <a:gd name="T40" fmla="*/ 14 w 830"/>
                <a:gd name="T41" fmla="*/ 13 h 294"/>
                <a:gd name="T42" fmla="*/ 14 w 830"/>
                <a:gd name="T43" fmla="*/ 13 h 294"/>
                <a:gd name="T44" fmla="*/ 15 w 830"/>
                <a:gd name="T45" fmla="*/ 13 h 294"/>
                <a:gd name="T46" fmla="*/ 16 w 830"/>
                <a:gd name="T47" fmla="*/ 13 h 294"/>
                <a:gd name="T48" fmla="*/ 17 w 830"/>
                <a:gd name="T49" fmla="*/ 13 h 294"/>
                <a:gd name="T50" fmla="*/ 17 w 830"/>
                <a:gd name="T51" fmla="*/ 12 h 294"/>
                <a:gd name="T52" fmla="*/ 18 w 830"/>
                <a:gd name="T53" fmla="*/ 12 h 294"/>
                <a:gd name="T54" fmla="*/ 19 w 830"/>
                <a:gd name="T55" fmla="*/ 12 h 294"/>
                <a:gd name="T56" fmla="*/ 19 w 830"/>
                <a:gd name="T57" fmla="*/ 12 h 294"/>
                <a:gd name="T58" fmla="*/ 20 w 830"/>
                <a:gd name="T59" fmla="*/ 12 h 294"/>
                <a:gd name="T60" fmla="*/ 21 w 830"/>
                <a:gd name="T61" fmla="*/ 12 h 294"/>
                <a:gd name="T62" fmla="*/ 21 w 830"/>
                <a:gd name="T63" fmla="*/ 11 h 294"/>
                <a:gd name="T64" fmla="*/ 22 w 830"/>
                <a:gd name="T65" fmla="*/ 11 h 294"/>
                <a:gd name="T66" fmla="*/ 23 w 830"/>
                <a:gd name="T67" fmla="*/ 11 h 294"/>
                <a:gd name="T68" fmla="*/ 23 w 830"/>
                <a:gd name="T69" fmla="*/ 10 h 294"/>
                <a:gd name="T70" fmla="*/ 24 w 830"/>
                <a:gd name="T71" fmla="*/ 10 h 294"/>
                <a:gd name="T72" fmla="*/ 25 w 830"/>
                <a:gd name="T73" fmla="*/ 10 h 294"/>
                <a:gd name="T74" fmla="*/ 26 w 830"/>
                <a:gd name="T75" fmla="*/ 9 h 294"/>
                <a:gd name="T76" fmla="*/ 26 w 830"/>
                <a:gd name="T77" fmla="*/ 9 h 294"/>
                <a:gd name="T78" fmla="*/ 27 w 830"/>
                <a:gd name="T79" fmla="*/ 8 h 294"/>
                <a:gd name="T80" fmla="*/ 28 w 830"/>
                <a:gd name="T81" fmla="*/ 8 h 294"/>
                <a:gd name="T82" fmla="*/ 28 w 830"/>
                <a:gd name="T83" fmla="*/ 7 h 294"/>
                <a:gd name="T84" fmla="*/ 29 w 830"/>
                <a:gd name="T85" fmla="*/ 7 h 294"/>
                <a:gd name="T86" fmla="*/ 30 w 830"/>
                <a:gd name="T87" fmla="*/ 6 h 294"/>
                <a:gd name="T88" fmla="*/ 30 w 830"/>
                <a:gd name="T89" fmla="*/ 5 h 294"/>
                <a:gd name="T90" fmla="*/ 31 w 830"/>
                <a:gd name="T91" fmla="*/ 5 h 294"/>
                <a:gd name="T92" fmla="*/ 32 w 830"/>
                <a:gd name="T93" fmla="*/ 4 h 294"/>
                <a:gd name="T94" fmla="*/ 33 w 830"/>
                <a:gd name="T95" fmla="*/ 3 h 294"/>
                <a:gd name="T96" fmla="*/ 33 w 830"/>
                <a:gd name="T97" fmla="*/ 2 h 294"/>
                <a:gd name="T98" fmla="*/ 34 w 830"/>
                <a:gd name="T99" fmla="*/ 2 h 294"/>
                <a:gd name="T100" fmla="*/ 35 w 830"/>
                <a:gd name="T101" fmla="*/ 1 h 294"/>
                <a:gd name="T102" fmla="*/ 35 w 830"/>
                <a:gd name="T103" fmla="*/ 0 h 2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294"/>
                <a:gd name="T158" fmla="*/ 830 w 830"/>
                <a:gd name="T159" fmla="*/ 294 h 2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294">
                  <a:moveTo>
                    <a:pt x="0" y="126"/>
                  </a:moveTo>
                  <a:lnTo>
                    <a:pt x="17" y="141"/>
                  </a:lnTo>
                  <a:lnTo>
                    <a:pt x="33" y="155"/>
                  </a:lnTo>
                  <a:lnTo>
                    <a:pt x="49" y="168"/>
                  </a:lnTo>
                  <a:lnTo>
                    <a:pt x="65" y="181"/>
                  </a:lnTo>
                  <a:lnTo>
                    <a:pt x="82" y="193"/>
                  </a:lnTo>
                  <a:lnTo>
                    <a:pt x="98" y="205"/>
                  </a:lnTo>
                  <a:lnTo>
                    <a:pt x="114" y="216"/>
                  </a:lnTo>
                  <a:lnTo>
                    <a:pt x="131" y="226"/>
                  </a:lnTo>
                  <a:lnTo>
                    <a:pt x="147" y="235"/>
                  </a:lnTo>
                  <a:lnTo>
                    <a:pt x="163" y="244"/>
                  </a:lnTo>
                  <a:lnTo>
                    <a:pt x="179" y="252"/>
                  </a:lnTo>
                  <a:lnTo>
                    <a:pt x="196" y="259"/>
                  </a:lnTo>
                  <a:lnTo>
                    <a:pt x="212" y="266"/>
                  </a:lnTo>
                  <a:lnTo>
                    <a:pt x="228" y="272"/>
                  </a:lnTo>
                  <a:lnTo>
                    <a:pt x="244" y="277"/>
                  </a:lnTo>
                  <a:lnTo>
                    <a:pt x="261" y="282"/>
                  </a:lnTo>
                  <a:lnTo>
                    <a:pt x="277" y="286"/>
                  </a:lnTo>
                  <a:lnTo>
                    <a:pt x="293" y="289"/>
                  </a:lnTo>
                  <a:lnTo>
                    <a:pt x="309" y="291"/>
                  </a:lnTo>
                  <a:lnTo>
                    <a:pt x="326" y="293"/>
                  </a:lnTo>
                  <a:lnTo>
                    <a:pt x="342" y="294"/>
                  </a:lnTo>
                  <a:lnTo>
                    <a:pt x="358" y="294"/>
                  </a:lnTo>
                  <a:lnTo>
                    <a:pt x="374" y="294"/>
                  </a:lnTo>
                  <a:lnTo>
                    <a:pt x="391" y="292"/>
                  </a:lnTo>
                  <a:lnTo>
                    <a:pt x="407" y="291"/>
                  </a:lnTo>
                  <a:lnTo>
                    <a:pt x="423" y="288"/>
                  </a:lnTo>
                  <a:lnTo>
                    <a:pt x="440" y="285"/>
                  </a:lnTo>
                  <a:lnTo>
                    <a:pt x="456" y="281"/>
                  </a:lnTo>
                  <a:lnTo>
                    <a:pt x="472" y="276"/>
                  </a:lnTo>
                  <a:lnTo>
                    <a:pt x="488" y="271"/>
                  </a:lnTo>
                  <a:lnTo>
                    <a:pt x="505" y="265"/>
                  </a:lnTo>
                  <a:lnTo>
                    <a:pt x="521" y="258"/>
                  </a:lnTo>
                  <a:lnTo>
                    <a:pt x="537" y="250"/>
                  </a:lnTo>
                  <a:lnTo>
                    <a:pt x="553" y="242"/>
                  </a:lnTo>
                  <a:lnTo>
                    <a:pt x="570" y="233"/>
                  </a:lnTo>
                  <a:lnTo>
                    <a:pt x="586" y="224"/>
                  </a:lnTo>
                  <a:lnTo>
                    <a:pt x="602" y="213"/>
                  </a:lnTo>
                  <a:lnTo>
                    <a:pt x="618" y="202"/>
                  </a:lnTo>
                  <a:lnTo>
                    <a:pt x="635" y="191"/>
                  </a:lnTo>
                  <a:lnTo>
                    <a:pt x="651" y="179"/>
                  </a:lnTo>
                  <a:lnTo>
                    <a:pt x="667" y="166"/>
                  </a:lnTo>
                  <a:lnTo>
                    <a:pt x="684" y="152"/>
                  </a:lnTo>
                  <a:lnTo>
                    <a:pt x="700" y="138"/>
                  </a:lnTo>
                  <a:lnTo>
                    <a:pt x="716" y="123"/>
                  </a:lnTo>
                  <a:lnTo>
                    <a:pt x="732" y="107"/>
                  </a:lnTo>
                  <a:lnTo>
                    <a:pt x="749" y="91"/>
                  </a:lnTo>
                  <a:lnTo>
                    <a:pt x="765" y="74"/>
                  </a:lnTo>
                  <a:lnTo>
                    <a:pt x="781" y="56"/>
                  </a:lnTo>
                  <a:lnTo>
                    <a:pt x="797" y="38"/>
                  </a:lnTo>
                  <a:lnTo>
                    <a:pt x="814" y="20"/>
                  </a:lnTo>
                  <a:lnTo>
                    <a:pt x="830" y="0"/>
                  </a:lnTo>
                </a:path>
              </a:pathLst>
            </a:custGeom>
            <a:noFill/>
            <a:ln w="65088">
              <a:solidFill>
                <a:schemeClr val="folHlink"/>
              </a:solidFill>
              <a:prstDash val="solid"/>
              <a:round/>
              <a:headEnd/>
              <a:tailEnd/>
            </a:ln>
          </p:spPr>
          <p:txBody>
            <a:bodyPr/>
            <a:lstStyle/>
            <a:p>
              <a:endParaRPr lang="en-US"/>
            </a:p>
          </p:txBody>
        </p:sp>
        <p:sp>
          <p:nvSpPr>
            <p:cNvPr id="18467" name="Freeform 103"/>
            <p:cNvSpPr>
              <a:spLocks/>
            </p:cNvSpPr>
            <p:nvPr/>
          </p:nvSpPr>
          <p:spPr bwMode="auto">
            <a:xfrm>
              <a:off x="3353" y="2520"/>
              <a:ext cx="172" cy="327"/>
            </a:xfrm>
            <a:custGeom>
              <a:avLst/>
              <a:gdLst>
                <a:gd name="T0" fmla="*/ 0 w 830"/>
                <a:gd name="T1" fmla="*/ 67 h 1585"/>
                <a:gd name="T2" fmla="*/ 1 w 830"/>
                <a:gd name="T3" fmla="*/ 67 h 1585"/>
                <a:gd name="T4" fmla="*/ 1 w 830"/>
                <a:gd name="T5" fmla="*/ 66 h 1585"/>
                <a:gd name="T6" fmla="*/ 2 w 830"/>
                <a:gd name="T7" fmla="*/ 65 h 1585"/>
                <a:gd name="T8" fmla="*/ 3 w 830"/>
                <a:gd name="T9" fmla="*/ 64 h 1585"/>
                <a:gd name="T10" fmla="*/ 4 w 830"/>
                <a:gd name="T11" fmla="*/ 63 h 1585"/>
                <a:gd name="T12" fmla="*/ 4 w 830"/>
                <a:gd name="T13" fmla="*/ 62 h 1585"/>
                <a:gd name="T14" fmla="*/ 5 w 830"/>
                <a:gd name="T15" fmla="*/ 61 h 1585"/>
                <a:gd name="T16" fmla="*/ 6 w 830"/>
                <a:gd name="T17" fmla="*/ 60 h 1585"/>
                <a:gd name="T18" fmla="*/ 6 w 830"/>
                <a:gd name="T19" fmla="*/ 59 h 1585"/>
                <a:gd name="T20" fmla="*/ 7 w 830"/>
                <a:gd name="T21" fmla="*/ 58 h 1585"/>
                <a:gd name="T22" fmla="*/ 8 w 830"/>
                <a:gd name="T23" fmla="*/ 57 h 1585"/>
                <a:gd name="T24" fmla="*/ 8 w 830"/>
                <a:gd name="T25" fmla="*/ 56 h 1585"/>
                <a:gd name="T26" fmla="*/ 9 w 830"/>
                <a:gd name="T27" fmla="*/ 54 h 1585"/>
                <a:gd name="T28" fmla="*/ 10 w 830"/>
                <a:gd name="T29" fmla="*/ 53 h 1585"/>
                <a:gd name="T30" fmla="*/ 11 w 830"/>
                <a:gd name="T31" fmla="*/ 52 h 1585"/>
                <a:gd name="T32" fmla="*/ 11 w 830"/>
                <a:gd name="T33" fmla="*/ 51 h 1585"/>
                <a:gd name="T34" fmla="*/ 12 w 830"/>
                <a:gd name="T35" fmla="*/ 50 h 1585"/>
                <a:gd name="T36" fmla="*/ 13 w 830"/>
                <a:gd name="T37" fmla="*/ 48 h 1585"/>
                <a:gd name="T38" fmla="*/ 13 w 830"/>
                <a:gd name="T39" fmla="*/ 47 h 1585"/>
                <a:gd name="T40" fmla="*/ 14 w 830"/>
                <a:gd name="T41" fmla="*/ 46 h 1585"/>
                <a:gd name="T42" fmla="*/ 15 w 830"/>
                <a:gd name="T43" fmla="*/ 45 h 1585"/>
                <a:gd name="T44" fmla="*/ 15 w 830"/>
                <a:gd name="T45" fmla="*/ 43 h 1585"/>
                <a:gd name="T46" fmla="*/ 16 w 830"/>
                <a:gd name="T47" fmla="*/ 42 h 1585"/>
                <a:gd name="T48" fmla="*/ 17 w 830"/>
                <a:gd name="T49" fmla="*/ 41 h 1585"/>
                <a:gd name="T50" fmla="*/ 17 w 830"/>
                <a:gd name="T51" fmla="*/ 39 h 1585"/>
                <a:gd name="T52" fmla="*/ 18 w 830"/>
                <a:gd name="T53" fmla="*/ 38 h 1585"/>
                <a:gd name="T54" fmla="*/ 19 w 830"/>
                <a:gd name="T55" fmla="*/ 37 h 1585"/>
                <a:gd name="T56" fmla="*/ 19 w 830"/>
                <a:gd name="T57" fmla="*/ 35 h 1585"/>
                <a:gd name="T58" fmla="*/ 20 w 830"/>
                <a:gd name="T59" fmla="*/ 34 h 1585"/>
                <a:gd name="T60" fmla="*/ 21 w 830"/>
                <a:gd name="T61" fmla="*/ 32 h 1585"/>
                <a:gd name="T62" fmla="*/ 22 w 830"/>
                <a:gd name="T63" fmla="*/ 31 h 1585"/>
                <a:gd name="T64" fmla="*/ 22 w 830"/>
                <a:gd name="T65" fmla="*/ 30 h 1585"/>
                <a:gd name="T66" fmla="*/ 23 w 830"/>
                <a:gd name="T67" fmla="*/ 28 h 1585"/>
                <a:gd name="T68" fmla="*/ 24 w 830"/>
                <a:gd name="T69" fmla="*/ 27 h 1585"/>
                <a:gd name="T70" fmla="*/ 24 w 830"/>
                <a:gd name="T71" fmla="*/ 25 h 1585"/>
                <a:gd name="T72" fmla="*/ 25 w 830"/>
                <a:gd name="T73" fmla="*/ 24 h 1585"/>
                <a:gd name="T74" fmla="*/ 26 w 830"/>
                <a:gd name="T75" fmla="*/ 22 h 1585"/>
                <a:gd name="T76" fmla="*/ 27 w 830"/>
                <a:gd name="T77" fmla="*/ 20 h 1585"/>
                <a:gd name="T78" fmla="*/ 27 w 830"/>
                <a:gd name="T79" fmla="*/ 19 h 1585"/>
                <a:gd name="T80" fmla="*/ 28 w 830"/>
                <a:gd name="T81" fmla="*/ 17 h 1585"/>
                <a:gd name="T82" fmla="*/ 29 w 830"/>
                <a:gd name="T83" fmla="*/ 16 h 1585"/>
                <a:gd name="T84" fmla="*/ 29 w 830"/>
                <a:gd name="T85" fmla="*/ 14 h 1585"/>
                <a:gd name="T86" fmla="*/ 30 w 830"/>
                <a:gd name="T87" fmla="*/ 13 h 1585"/>
                <a:gd name="T88" fmla="*/ 31 w 830"/>
                <a:gd name="T89" fmla="*/ 11 h 1585"/>
                <a:gd name="T90" fmla="*/ 31 w 830"/>
                <a:gd name="T91" fmla="*/ 9 h 1585"/>
                <a:gd name="T92" fmla="*/ 32 w 830"/>
                <a:gd name="T93" fmla="*/ 8 h 1585"/>
                <a:gd name="T94" fmla="*/ 33 w 830"/>
                <a:gd name="T95" fmla="*/ 6 h 1585"/>
                <a:gd name="T96" fmla="*/ 34 w 830"/>
                <a:gd name="T97" fmla="*/ 5 h 1585"/>
                <a:gd name="T98" fmla="*/ 34 w 830"/>
                <a:gd name="T99" fmla="*/ 3 h 1585"/>
                <a:gd name="T100" fmla="*/ 35 w 830"/>
                <a:gd name="T101" fmla="*/ 2 h 1585"/>
                <a:gd name="T102" fmla="*/ 36 w 830"/>
                <a:gd name="T103" fmla="*/ 0 h 158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585"/>
                <a:gd name="T158" fmla="*/ 830 w 830"/>
                <a:gd name="T159" fmla="*/ 1585 h 158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585">
                  <a:moveTo>
                    <a:pt x="0" y="1585"/>
                  </a:moveTo>
                  <a:lnTo>
                    <a:pt x="16" y="1565"/>
                  </a:lnTo>
                  <a:lnTo>
                    <a:pt x="32" y="1545"/>
                  </a:lnTo>
                  <a:lnTo>
                    <a:pt x="49" y="1523"/>
                  </a:lnTo>
                  <a:lnTo>
                    <a:pt x="65" y="1502"/>
                  </a:lnTo>
                  <a:lnTo>
                    <a:pt x="81" y="1479"/>
                  </a:lnTo>
                  <a:lnTo>
                    <a:pt x="98" y="1456"/>
                  </a:lnTo>
                  <a:lnTo>
                    <a:pt x="114" y="1433"/>
                  </a:lnTo>
                  <a:lnTo>
                    <a:pt x="130" y="1409"/>
                  </a:lnTo>
                  <a:lnTo>
                    <a:pt x="146" y="1384"/>
                  </a:lnTo>
                  <a:lnTo>
                    <a:pt x="163" y="1359"/>
                  </a:lnTo>
                  <a:lnTo>
                    <a:pt x="179" y="1334"/>
                  </a:lnTo>
                  <a:lnTo>
                    <a:pt x="195" y="1308"/>
                  </a:lnTo>
                  <a:lnTo>
                    <a:pt x="211" y="1281"/>
                  </a:lnTo>
                  <a:lnTo>
                    <a:pt x="228" y="1254"/>
                  </a:lnTo>
                  <a:lnTo>
                    <a:pt x="244" y="1226"/>
                  </a:lnTo>
                  <a:lnTo>
                    <a:pt x="260" y="1198"/>
                  </a:lnTo>
                  <a:lnTo>
                    <a:pt x="276" y="1170"/>
                  </a:lnTo>
                  <a:lnTo>
                    <a:pt x="293" y="1141"/>
                  </a:lnTo>
                  <a:lnTo>
                    <a:pt x="309" y="1111"/>
                  </a:lnTo>
                  <a:lnTo>
                    <a:pt x="325" y="1081"/>
                  </a:lnTo>
                  <a:lnTo>
                    <a:pt x="342" y="1051"/>
                  </a:lnTo>
                  <a:lnTo>
                    <a:pt x="358" y="1020"/>
                  </a:lnTo>
                  <a:lnTo>
                    <a:pt x="374" y="989"/>
                  </a:lnTo>
                  <a:lnTo>
                    <a:pt x="390" y="957"/>
                  </a:lnTo>
                  <a:lnTo>
                    <a:pt x="407" y="925"/>
                  </a:lnTo>
                  <a:lnTo>
                    <a:pt x="423" y="893"/>
                  </a:lnTo>
                  <a:lnTo>
                    <a:pt x="439" y="860"/>
                  </a:lnTo>
                  <a:lnTo>
                    <a:pt x="455" y="827"/>
                  </a:lnTo>
                  <a:lnTo>
                    <a:pt x="472" y="794"/>
                  </a:lnTo>
                  <a:lnTo>
                    <a:pt x="488" y="760"/>
                  </a:lnTo>
                  <a:lnTo>
                    <a:pt x="504" y="726"/>
                  </a:lnTo>
                  <a:lnTo>
                    <a:pt x="520" y="692"/>
                  </a:lnTo>
                  <a:lnTo>
                    <a:pt x="537" y="657"/>
                  </a:lnTo>
                  <a:lnTo>
                    <a:pt x="553" y="623"/>
                  </a:lnTo>
                  <a:lnTo>
                    <a:pt x="569" y="587"/>
                  </a:lnTo>
                  <a:lnTo>
                    <a:pt x="586" y="552"/>
                  </a:lnTo>
                  <a:lnTo>
                    <a:pt x="602" y="516"/>
                  </a:lnTo>
                  <a:lnTo>
                    <a:pt x="618" y="481"/>
                  </a:lnTo>
                  <a:lnTo>
                    <a:pt x="634" y="445"/>
                  </a:lnTo>
                  <a:lnTo>
                    <a:pt x="651" y="408"/>
                  </a:lnTo>
                  <a:lnTo>
                    <a:pt x="667" y="372"/>
                  </a:lnTo>
                  <a:lnTo>
                    <a:pt x="683" y="335"/>
                  </a:lnTo>
                  <a:lnTo>
                    <a:pt x="699" y="299"/>
                  </a:lnTo>
                  <a:lnTo>
                    <a:pt x="716" y="262"/>
                  </a:lnTo>
                  <a:lnTo>
                    <a:pt x="732" y="225"/>
                  </a:lnTo>
                  <a:lnTo>
                    <a:pt x="748" y="187"/>
                  </a:lnTo>
                  <a:lnTo>
                    <a:pt x="764" y="150"/>
                  </a:lnTo>
                  <a:lnTo>
                    <a:pt x="781" y="113"/>
                  </a:lnTo>
                  <a:lnTo>
                    <a:pt x="797" y="75"/>
                  </a:lnTo>
                  <a:lnTo>
                    <a:pt x="813" y="38"/>
                  </a:lnTo>
                  <a:lnTo>
                    <a:pt x="830" y="0"/>
                  </a:lnTo>
                </a:path>
              </a:pathLst>
            </a:custGeom>
            <a:noFill/>
            <a:ln w="65088">
              <a:solidFill>
                <a:schemeClr val="folHlink"/>
              </a:solidFill>
              <a:prstDash val="solid"/>
              <a:round/>
              <a:headEnd/>
              <a:tailEnd/>
            </a:ln>
          </p:spPr>
          <p:txBody>
            <a:bodyPr/>
            <a:lstStyle/>
            <a:p>
              <a:endParaRPr lang="en-US"/>
            </a:p>
          </p:txBody>
        </p:sp>
        <p:sp>
          <p:nvSpPr>
            <p:cNvPr id="18468" name="Freeform 104"/>
            <p:cNvSpPr>
              <a:spLocks/>
            </p:cNvSpPr>
            <p:nvPr/>
          </p:nvSpPr>
          <p:spPr bwMode="auto">
            <a:xfrm>
              <a:off x="3525" y="2173"/>
              <a:ext cx="171" cy="347"/>
            </a:xfrm>
            <a:custGeom>
              <a:avLst/>
              <a:gdLst>
                <a:gd name="T0" fmla="*/ 0 w 829"/>
                <a:gd name="T1" fmla="*/ 71 h 1685"/>
                <a:gd name="T2" fmla="*/ 1 w 829"/>
                <a:gd name="T3" fmla="*/ 70 h 1685"/>
                <a:gd name="T4" fmla="*/ 1 w 829"/>
                <a:gd name="T5" fmla="*/ 68 h 1685"/>
                <a:gd name="T6" fmla="*/ 2 w 829"/>
                <a:gd name="T7" fmla="*/ 67 h 1685"/>
                <a:gd name="T8" fmla="*/ 3 w 829"/>
                <a:gd name="T9" fmla="*/ 65 h 1685"/>
                <a:gd name="T10" fmla="*/ 4 w 829"/>
                <a:gd name="T11" fmla="*/ 63 h 1685"/>
                <a:gd name="T12" fmla="*/ 4 w 829"/>
                <a:gd name="T13" fmla="*/ 62 h 1685"/>
                <a:gd name="T14" fmla="*/ 5 w 829"/>
                <a:gd name="T15" fmla="*/ 60 h 1685"/>
                <a:gd name="T16" fmla="*/ 6 w 829"/>
                <a:gd name="T17" fmla="*/ 59 h 1685"/>
                <a:gd name="T18" fmla="*/ 6 w 829"/>
                <a:gd name="T19" fmla="*/ 57 h 1685"/>
                <a:gd name="T20" fmla="*/ 7 w 829"/>
                <a:gd name="T21" fmla="*/ 56 h 1685"/>
                <a:gd name="T22" fmla="*/ 8 w 829"/>
                <a:gd name="T23" fmla="*/ 54 h 1685"/>
                <a:gd name="T24" fmla="*/ 8 w 829"/>
                <a:gd name="T25" fmla="*/ 52 h 1685"/>
                <a:gd name="T26" fmla="*/ 9 w 829"/>
                <a:gd name="T27" fmla="*/ 51 h 1685"/>
                <a:gd name="T28" fmla="*/ 10 w 829"/>
                <a:gd name="T29" fmla="*/ 49 h 1685"/>
                <a:gd name="T30" fmla="*/ 10 w 829"/>
                <a:gd name="T31" fmla="*/ 48 h 1685"/>
                <a:gd name="T32" fmla="*/ 11 w 829"/>
                <a:gd name="T33" fmla="*/ 46 h 1685"/>
                <a:gd name="T34" fmla="*/ 12 w 829"/>
                <a:gd name="T35" fmla="*/ 44 h 1685"/>
                <a:gd name="T36" fmla="*/ 12 w 829"/>
                <a:gd name="T37" fmla="*/ 43 h 1685"/>
                <a:gd name="T38" fmla="*/ 13 w 829"/>
                <a:gd name="T39" fmla="*/ 41 h 1685"/>
                <a:gd name="T40" fmla="*/ 14 w 829"/>
                <a:gd name="T41" fmla="*/ 40 h 1685"/>
                <a:gd name="T42" fmla="*/ 14 w 829"/>
                <a:gd name="T43" fmla="*/ 39 h 1685"/>
                <a:gd name="T44" fmla="*/ 15 w 829"/>
                <a:gd name="T45" fmla="*/ 37 h 1685"/>
                <a:gd name="T46" fmla="*/ 16 w 829"/>
                <a:gd name="T47" fmla="*/ 35 h 1685"/>
                <a:gd name="T48" fmla="*/ 17 w 829"/>
                <a:gd name="T49" fmla="*/ 34 h 1685"/>
                <a:gd name="T50" fmla="*/ 17 w 829"/>
                <a:gd name="T51" fmla="*/ 33 h 1685"/>
                <a:gd name="T52" fmla="*/ 18 w 829"/>
                <a:gd name="T53" fmla="*/ 31 h 1685"/>
                <a:gd name="T54" fmla="*/ 19 w 829"/>
                <a:gd name="T55" fmla="*/ 30 h 1685"/>
                <a:gd name="T56" fmla="*/ 19 w 829"/>
                <a:gd name="T57" fmla="*/ 28 h 1685"/>
                <a:gd name="T58" fmla="*/ 20 w 829"/>
                <a:gd name="T59" fmla="*/ 27 h 1685"/>
                <a:gd name="T60" fmla="*/ 21 w 829"/>
                <a:gd name="T61" fmla="*/ 25 h 1685"/>
                <a:gd name="T62" fmla="*/ 21 w 829"/>
                <a:gd name="T63" fmla="*/ 24 h 1685"/>
                <a:gd name="T64" fmla="*/ 22 w 829"/>
                <a:gd name="T65" fmla="*/ 23 h 1685"/>
                <a:gd name="T66" fmla="*/ 23 w 829"/>
                <a:gd name="T67" fmla="*/ 21 h 1685"/>
                <a:gd name="T68" fmla="*/ 24 w 829"/>
                <a:gd name="T69" fmla="*/ 20 h 1685"/>
                <a:gd name="T70" fmla="*/ 24 w 829"/>
                <a:gd name="T71" fmla="*/ 19 h 1685"/>
                <a:gd name="T72" fmla="*/ 25 w 829"/>
                <a:gd name="T73" fmla="*/ 17 h 1685"/>
                <a:gd name="T74" fmla="*/ 26 w 829"/>
                <a:gd name="T75" fmla="*/ 16 h 1685"/>
                <a:gd name="T76" fmla="*/ 26 w 829"/>
                <a:gd name="T77" fmla="*/ 15 h 1685"/>
                <a:gd name="T78" fmla="*/ 27 w 829"/>
                <a:gd name="T79" fmla="*/ 13 h 1685"/>
                <a:gd name="T80" fmla="*/ 28 w 829"/>
                <a:gd name="T81" fmla="*/ 12 h 1685"/>
                <a:gd name="T82" fmla="*/ 28 w 829"/>
                <a:gd name="T83" fmla="*/ 11 h 1685"/>
                <a:gd name="T84" fmla="*/ 29 w 829"/>
                <a:gd name="T85" fmla="*/ 10 h 1685"/>
                <a:gd name="T86" fmla="*/ 30 w 829"/>
                <a:gd name="T87" fmla="*/ 9 h 1685"/>
                <a:gd name="T88" fmla="*/ 30 w 829"/>
                <a:gd name="T89" fmla="*/ 7 h 1685"/>
                <a:gd name="T90" fmla="*/ 31 w 829"/>
                <a:gd name="T91" fmla="*/ 6 h 1685"/>
                <a:gd name="T92" fmla="*/ 32 w 829"/>
                <a:gd name="T93" fmla="*/ 5 h 1685"/>
                <a:gd name="T94" fmla="*/ 33 w 829"/>
                <a:gd name="T95" fmla="*/ 4 h 1685"/>
                <a:gd name="T96" fmla="*/ 33 w 829"/>
                <a:gd name="T97" fmla="*/ 3 h 1685"/>
                <a:gd name="T98" fmla="*/ 34 w 829"/>
                <a:gd name="T99" fmla="*/ 2 h 1685"/>
                <a:gd name="T100" fmla="*/ 35 w 829"/>
                <a:gd name="T101" fmla="*/ 1 h 1685"/>
                <a:gd name="T102" fmla="*/ 35 w 829"/>
                <a:gd name="T103" fmla="*/ 0 h 168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685"/>
                <a:gd name="T158" fmla="*/ 829 w 829"/>
                <a:gd name="T159" fmla="*/ 1685 h 168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685">
                  <a:moveTo>
                    <a:pt x="0" y="1685"/>
                  </a:moveTo>
                  <a:lnTo>
                    <a:pt x="16" y="1648"/>
                  </a:lnTo>
                  <a:lnTo>
                    <a:pt x="32" y="1610"/>
                  </a:lnTo>
                  <a:lnTo>
                    <a:pt x="48" y="1572"/>
                  </a:lnTo>
                  <a:lnTo>
                    <a:pt x="65" y="1535"/>
                  </a:lnTo>
                  <a:lnTo>
                    <a:pt x="81" y="1497"/>
                  </a:lnTo>
                  <a:lnTo>
                    <a:pt x="97" y="1459"/>
                  </a:lnTo>
                  <a:lnTo>
                    <a:pt x="113" y="1422"/>
                  </a:lnTo>
                  <a:lnTo>
                    <a:pt x="130" y="1384"/>
                  </a:lnTo>
                  <a:lnTo>
                    <a:pt x="146" y="1347"/>
                  </a:lnTo>
                  <a:lnTo>
                    <a:pt x="162" y="1309"/>
                  </a:lnTo>
                  <a:lnTo>
                    <a:pt x="178" y="1272"/>
                  </a:lnTo>
                  <a:lnTo>
                    <a:pt x="195" y="1235"/>
                  </a:lnTo>
                  <a:lnTo>
                    <a:pt x="211" y="1198"/>
                  </a:lnTo>
                  <a:lnTo>
                    <a:pt x="227" y="1161"/>
                  </a:lnTo>
                  <a:lnTo>
                    <a:pt x="244" y="1124"/>
                  </a:lnTo>
                  <a:lnTo>
                    <a:pt x="260" y="1087"/>
                  </a:lnTo>
                  <a:lnTo>
                    <a:pt x="276" y="1051"/>
                  </a:lnTo>
                  <a:lnTo>
                    <a:pt x="292" y="1014"/>
                  </a:lnTo>
                  <a:lnTo>
                    <a:pt x="309" y="978"/>
                  </a:lnTo>
                  <a:lnTo>
                    <a:pt x="325" y="942"/>
                  </a:lnTo>
                  <a:lnTo>
                    <a:pt x="341" y="907"/>
                  </a:lnTo>
                  <a:lnTo>
                    <a:pt x="357" y="871"/>
                  </a:lnTo>
                  <a:lnTo>
                    <a:pt x="374" y="836"/>
                  </a:lnTo>
                  <a:lnTo>
                    <a:pt x="390" y="801"/>
                  </a:lnTo>
                  <a:lnTo>
                    <a:pt x="406" y="767"/>
                  </a:lnTo>
                  <a:lnTo>
                    <a:pt x="422" y="732"/>
                  </a:lnTo>
                  <a:lnTo>
                    <a:pt x="439" y="698"/>
                  </a:lnTo>
                  <a:lnTo>
                    <a:pt x="455" y="664"/>
                  </a:lnTo>
                  <a:lnTo>
                    <a:pt x="471" y="631"/>
                  </a:lnTo>
                  <a:lnTo>
                    <a:pt x="488" y="598"/>
                  </a:lnTo>
                  <a:lnTo>
                    <a:pt x="504" y="565"/>
                  </a:lnTo>
                  <a:lnTo>
                    <a:pt x="520" y="533"/>
                  </a:lnTo>
                  <a:lnTo>
                    <a:pt x="536" y="501"/>
                  </a:lnTo>
                  <a:lnTo>
                    <a:pt x="553" y="469"/>
                  </a:lnTo>
                  <a:lnTo>
                    <a:pt x="569" y="438"/>
                  </a:lnTo>
                  <a:lnTo>
                    <a:pt x="585" y="407"/>
                  </a:lnTo>
                  <a:lnTo>
                    <a:pt x="601" y="377"/>
                  </a:lnTo>
                  <a:lnTo>
                    <a:pt x="618" y="347"/>
                  </a:lnTo>
                  <a:lnTo>
                    <a:pt x="634" y="317"/>
                  </a:lnTo>
                  <a:lnTo>
                    <a:pt x="650" y="288"/>
                  </a:lnTo>
                  <a:lnTo>
                    <a:pt x="666" y="259"/>
                  </a:lnTo>
                  <a:lnTo>
                    <a:pt x="683" y="231"/>
                  </a:lnTo>
                  <a:lnTo>
                    <a:pt x="699" y="203"/>
                  </a:lnTo>
                  <a:lnTo>
                    <a:pt x="715" y="176"/>
                  </a:lnTo>
                  <a:lnTo>
                    <a:pt x="732" y="149"/>
                  </a:lnTo>
                  <a:lnTo>
                    <a:pt x="748" y="123"/>
                  </a:lnTo>
                  <a:lnTo>
                    <a:pt x="764" y="97"/>
                  </a:lnTo>
                  <a:lnTo>
                    <a:pt x="780" y="72"/>
                  </a:lnTo>
                  <a:lnTo>
                    <a:pt x="797" y="47"/>
                  </a:lnTo>
                  <a:lnTo>
                    <a:pt x="813" y="23"/>
                  </a:lnTo>
                  <a:lnTo>
                    <a:pt x="829" y="0"/>
                  </a:lnTo>
                </a:path>
              </a:pathLst>
            </a:custGeom>
            <a:noFill/>
            <a:ln w="65088">
              <a:solidFill>
                <a:schemeClr val="folHlink"/>
              </a:solidFill>
              <a:prstDash val="solid"/>
              <a:round/>
              <a:headEnd/>
              <a:tailEnd/>
            </a:ln>
          </p:spPr>
          <p:txBody>
            <a:bodyPr/>
            <a:lstStyle/>
            <a:p>
              <a:endParaRPr lang="en-US"/>
            </a:p>
          </p:txBody>
        </p:sp>
        <p:sp>
          <p:nvSpPr>
            <p:cNvPr id="18469" name="Freeform 105"/>
            <p:cNvSpPr>
              <a:spLocks/>
            </p:cNvSpPr>
            <p:nvPr/>
          </p:nvSpPr>
          <p:spPr bwMode="auto">
            <a:xfrm>
              <a:off x="3696" y="2084"/>
              <a:ext cx="171" cy="89"/>
            </a:xfrm>
            <a:custGeom>
              <a:avLst/>
              <a:gdLst>
                <a:gd name="T0" fmla="*/ 0 w 830"/>
                <a:gd name="T1" fmla="*/ 19 h 428"/>
                <a:gd name="T2" fmla="*/ 1 w 830"/>
                <a:gd name="T3" fmla="*/ 17 h 428"/>
                <a:gd name="T4" fmla="*/ 1 w 830"/>
                <a:gd name="T5" fmla="*/ 16 h 428"/>
                <a:gd name="T6" fmla="*/ 2 w 830"/>
                <a:gd name="T7" fmla="*/ 16 h 428"/>
                <a:gd name="T8" fmla="*/ 3 w 830"/>
                <a:gd name="T9" fmla="*/ 15 h 428"/>
                <a:gd name="T10" fmla="*/ 4 w 830"/>
                <a:gd name="T11" fmla="*/ 14 h 428"/>
                <a:gd name="T12" fmla="*/ 4 w 830"/>
                <a:gd name="T13" fmla="*/ 13 h 428"/>
                <a:gd name="T14" fmla="*/ 5 w 830"/>
                <a:gd name="T15" fmla="*/ 12 h 428"/>
                <a:gd name="T16" fmla="*/ 6 w 830"/>
                <a:gd name="T17" fmla="*/ 11 h 428"/>
                <a:gd name="T18" fmla="*/ 6 w 830"/>
                <a:gd name="T19" fmla="*/ 10 h 428"/>
                <a:gd name="T20" fmla="*/ 7 w 830"/>
                <a:gd name="T21" fmla="*/ 10 h 428"/>
                <a:gd name="T22" fmla="*/ 8 w 830"/>
                <a:gd name="T23" fmla="*/ 9 h 428"/>
                <a:gd name="T24" fmla="*/ 8 w 830"/>
                <a:gd name="T25" fmla="*/ 8 h 428"/>
                <a:gd name="T26" fmla="*/ 9 w 830"/>
                <a:gd name="T27" fmla="*/ 7 h 428"/>
                <a:gd name="T28" fmla="*/ 10 w 830"/>
                <a:gd name="T29" fmla="*/ 7 h 428"/>
                <a:gd name="T30" fmla="*/ 10 w 830"/>
                <a:gd name="T31" fmla="*/ 6 h 428"/>
                <a:gd name="T32" fmla="*/ 11 w 830"/>
                <a:gd name="T33" fmla="*/ 6 h 428"/>
                <a:gd name="T34" fmla="*/ 12 w 830"/>
                <a:gd name="T35" fmla="*/ 5 h 428"/>
                <a:gd name="T36" fmla="*/ 12 w 830"/>
                <a:gd name="T37" fmla="*/ 5 h 428"/>
                <a:gd name="T38" fmla="*/ 13 w 830"/>
                <a:gd name="T39" fmla="*/ 4 h 428"/>
                <a:gd name="T40" fmla="*/ 14 w 830"/>
                <a:gd name="T41" fmla="*/ 4 h 428"/>
                <a:gd name="T42" fmla="*/ 14 w 830"/>
                <a:gd name="T43" fmla="*/ 3 h 428"/>
                <a:gd name="T44" fmla="*/ 15 w 830"/>
                <a:gd name="T45" fmla="*/ 3 h 428"/>
                <a:gd name="T46" fmla="*/ 16 w 830"/>
                <a:gd name="T47" fmla="*/ 2 h 428"/>
                <a:gd name="T48" fmla="*/ 17 w 830"/>
                <a:gd name="T49" fmla="*/ 2 h 428"/>
                <a:gd name="T50" fmla="*/ 17 w 830"/>
                <a:gd name="T51" fmla="*/ 2 h 428"/>
                <a:gd name="T52" fmla="*/ 18 w 830"/>
                <a:gd name="T53" fmla="*/ 1 h 428"/>
                <a:gd name="T54" fmla="*/ 19 w 830"/>
                <a:gd name="T55" fmla="*/ 1 h 428"/>
                <a:gd name="T56" fmla="*/ 19 w 830"/>
                <a:gd name="T57" fmla="*/ 1 h 428"/>
                <a:gd name="T58" fmla="*/ 20 w 830"/>
                <a:gd name="T59" fmla="*/ 1 h 428"/>
                <a:gd name="T60" fmla="*/ 21 w 830"/>
                <a:gd name="T61" fmla="*/ 0 h 428"/>
                <a:gd name="T62" fmla="*/ 21 w 830"/>
                <a:gd name="T63" fmla="*/ 0 h 428"/>
                <a:gd name="T64" fmla="*/ 22 w 830"/>
                <a:gd name="T65" fmla="*/ 0 h 428"/>
                <a:gd name="T66" fmla="*/ 23 w 830"/>
                <a:gd name="T67" fmla="*/ 0 h 428"/>
                <a:gd name="T68" fmla="*/ 23 w 830"/>
                <a:gd name="T69" fmla="*/ 0 h 428"/>
                <a:gd name="T70" fmla="*/ 24 w 830"/>
                <a:gd name="T71" fmla="*/ 0 h 428"/>
                <a:gd name="T72" fmla="*/ 25 w 830"/>
                <a:gd name="T73" fmla="*/ 0 h 428"/>
                <a:gd name="T74" fmla="*/ 26 w 830"/>
                <a:gd name="T75" fmla="*/ 0 h 428"/>
                <a:gd name="T76" fmla="*/ 26 w 830"/>
                <a:gd name="T77" fmla="*/ 0 h 428"/>
                <a:gd name="T78" fmla="*/ 27 w 830"/>
                <a:gd name="T79" fmla="*/ 0 h 428"/>
                <a:gd name="T80" fmla="*/ 28 w 830"/>
                <a:gd name="T81" fmla="*/ 0 h 428"/>
                <a:gd name="T82" fmla="*/ 28 w 830"/>
                <a:gd name="T83" fmla="*/ 0 h 428"/>
                <a:gd name="T84" fmla="*/ 29 w 830"/>
                <a:gd name="T85" fmla="*/ 1 h 428"/>
                <a:gd name="T86" fmla="*/ 30 w 830"/>
                <a:gd name="T87" fmla="*/ 1 h 428"/>
                <a:gd name="T88" fmla="*/ 30 w 830"/>
                <a:gd name="T89" fmla="*/ 1 h 428"/>
                <a:gd name="T90" fmla="*/ 31 w 830"/>
                <a:gd name="T91" fmla="*/ 1 h 428"/>
                <a:gd name="T92" fmla="*/ 32 w 830"/>
                <a:gd name="T93" fmla="*/ 2 h 428"/>
                <a:gd name="T94" fmla="*/ 33 w 830"/>
                <a:gd name="T95" fmla="*/ 2 h 428"/>
                <a:gd name="T96" fmla="*/ 33 w 830"/>
                <a:gd name="T97" fmla="*/ 2 h 428"/>
                <a:gd name="T98" fmla="*/ 34 w 830"/>
                <a:gd name="T99" fmla="*/ 3 h 428"/>
                <a:gd name="T100" fmla="*/ 34 w 830"/>
                <a:gd name="T101" fmla="*/ 3 h 428"/>
                <a:gd name="T102" fmla="*/ 35 w 830"/>
                <a:gd name="T103" fmla="*/ 4 h 4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428"/>
                <a:gd name="T158" fmla="*/ 830 w 830"/>
                <a:gd name="T159" fmla="*/ 428 h 4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428">
                  <a:moveTo>
                    <a:pt x="0" y="428"/>
                  </a:moveTo>
                  <a:lnTo>
                    <a:pt x="16" y="405"/>
                  </a:lnTo>
                  <a:lnTo>
                    <a:pt x="33" y="382"/>
                  </a:lnTo>
                  <a:lnTo>
                    <a:pt x="49" y="360"/>
                  </a:lnTo>
                  <a:lnTo>
                    <a:pt x="65" y="339"/>
                  </a:lnTo>
                  <a:lnTo>
                    <a:pt x="81" y="318"/>
                  </a:lnTo>
                  <a:lnTo>
                    <a:pt x="98" y="298"/>
                  </a:lnTo>
                  <a:lnTo>
                    <a:pt x="114" y="279"/>
                  </a:lnTo>
                  <a:lnTo>
                    <a:pt x="130" y="260"/>
                  </a:lnTo>
                  <a:lnTo>
                    <a:pt x="147" y="242"/>
                  </a:lnTo>
                  <a:lnTo>
                    <a:pt x="163" y="224"/>
                  </a:lnTo>
                  <a:lnTo>
                    <a:pt x="179" y="207"/>
                  </a:lnTo>
                  <a:lnTo>
                    <a:pt x="195" y="190"/>
                  </a:lnTo>
                  <a:lnTo>
                    <a:pt x="212" y="175"/>
                  </a:lnTo>
                  <a:lnTo>
                    <a:pt x="228" y="160"/>
                  </a:lnTo>
                  <a:lnTo>
                    <a:pt x="244" y="145"/>
                  </a:lnTo>
                  <a:lnTo>
                    <a:pt x="260" y="131"/>
                  </a:lnTo>
                  <a:lnTo>
                    <a:pt x="277" y="118"/>
                  </a:lnTo>
                  <a:lnTo>
                    <a:pt x="293" y="106"/>
                  </a:lnTo>
                  <a:lnTo>
                    <a:pt x="309" y="94"/>
                  </a:lnTo>
                  <a:lnTo>
                    <a:pt x="325" y="83"/>
                  </a:lnTo>
                  <a:lnTo>
                    <a:pt x="342" y="73"/>
                  </a:lnTo>
                  <a:lnTo>
                    <a:pt x="358" y="63"/>
                  </a:lnTo>
                  <a:lnTo>
                    <a:pt x="374" y="54"/>
                  </a:lnTo>
                  <a:lnTo>
                    <a:pt x="391" y="45"/>
                  </a:lnTo>
                  <a:lnTo>
                    <a:pt x="407" y="38"/>
                  </a:lnTo>
                  <a:lnTo>
                    <a:pt x="423" y="31"/>
                  </a:lnTo>
                  <a:lnTo>
                    <a:pt x="439" y="25"/>
                  </a:lnTo>
                  <a:lnTo>
                    <a:pt x="456" y="19"/>
                  </a:lnTo>
                  <a:lnTo>
                    <a:pt x="472" y="14"/>
                  </a:lnTo>
                  <a:lnTo>
                    <a:pt x="488" y="10"/>
                  </a:lnTo>
                  <a:lnTo>
                    <a:pt x="504" y="7"/>
                  </a:lnTo>
                  <a:lnTo>
                    <a:pt x="521" y="4"/>
                  </a:lnTo>
                  <a:lnTo>
                    <a:pt x="537" y="2"/>
                  </a:lnTo>
                  <a:lnTo>
                    <a:pt x="553" y="1"/>
                  </a:lnTo>
                  <a:lnTo>
                    <a:pt x="569" y="0"/>
                  </a:lnTo>
                  <a:lnTo>
                    <a:pt x="586" y="0"/>
                  </a:lnTo>
                  <a:lnTo>
                    <a:pt x="602" y="1"/>
                  </a:lnTo>
                  <a:lnTo>
                    <a:pt x="618" y="3"/>
                  </a:lnTo>
                  <a:lnTo>
                    <a:pt x="634" y="5"/>
                  </a:lnTo>
                  <a:lnTo>
                    <a:pt x="651" y="8"/>
                  </a:lnTo>
                  <a:lnTo>
                    <a:pt x="667" y="11"/>
                  </a:lnTo>
                  <a:lnTo>
                    <a:pt x="683" y="16"/>
                  </a:lnTo>
                  <a:lnTo>
                    <a:pt x="700" y="21"/>
                  </a:lnTo>
                  <a:lnTo>
                    <a:pt x="716" y="27"/>
                  </a:lnTo>
                  <a:lnTo>
                    <a:pt x="732" y="33"/>
                  </a:lnTo>
                  <a:lnTo>
                    <a:pt x="748" y="40"/>
                  </a:lnTo>
                  <a:lnTo>
                    <a:pt x="765" y="48"/>
                  </a:lnTo>
                  <a:lnTo>
                    <a:pt x="781" y="57"/>
                  </a:lnTo>
                  <a:lnTo>
                    <a:pt x="797" y="66"/>
                  </a:lnTo>
                  <a:lnTo>
                    <a:pt x="813" y="76"/>
                  </a:lnTo>
                  <a:lnTo>
                    <a:pt x="830" y="87"/>
                  </a:lnTo>
                </a:path>
              </a:pathLst>
            </a:custGeom>
            <a:noFill/>
            <a:ln w="65088">
              <a:solidFill>
                <a:schemeClr val="folHlink"/>
              </a:solidFill>
              <a:prstDash val="solid"/>
              <a:round/>
              <a:headEnd/>
              <a:tailEnd/>
            </a:ln>
          </p:spPr>
          <p:txBody>
            <a:bodyPr/>
            <a:lstStyle/>
            <a:p>
              <a:endParaRPr lang="en-US"/>
            </a:p>
          </p:txBody>
        </p:sp>
        <p:sp>
          <p:nvSpPr>
            <p:cNvPr id="18470" name="Freeform 106"/>
            <p:cNvSpPr>
              <a:spLocks/>
            </p:cNvSpPr>
            <p:nvPr/>
          </p:nvSpPr>
          <p:spPr bwMode="auto">
            <a:xfrm>
              <a:off x="3867" y="2102"/>
              <a:ext cx="171" cy="267"/>
            </a:xfrm>
            <a:custGeom>
              <a:avLst/>
              <a:gdLst>
                <a:gd name="T0" fmla="*/ 0 w 829"/>
                <a:gd name="T1" fmla="*/ 0 h 1295"/>
                <a:gd name="T2" fmla="*/ 1 w 829"/>
                <a:gd name="T3" fmla="*/ 0 h 1295"/>
                <a:gd name="T4" fmla="*/ 1 w 829"/>
                <a:gd name="T5" fmla="*/ 1 h 1295"/>
                <a:gd name="T6" fmla="*/ 2 w 829"/>
                <a:gd name="T7" fmla="*/ 1 h 1295"/>
                <a:gd name="T8" fmla="*/ 3 w 829"/>
                <a:gd name="T9" fmla="*/ 2 h 1295"/>
                <a:gd name="T10" fmla="*/ 4 w 829"/>
                <a:gd name="T11" fmla="*/ 3 h 1295"/>
                <a:gd name="T12" fmla="*/ 4 w 829"/>
                <a:gd name="T13" fmla="*/ 3 h 1295"/>
                <a:gd name="T14" fmla="*/ 5 w 829"/>
                <a:gd name="T15" fmla="*/ 4 h 1295"/>
                <a:gd name="T16" fmla="*/ 6 w 829"/>
                <a:gd name="T17" fmla="*/ 5 h 1295"/>
                <a:gd name="T18" fmla="*/ 6 w 829"/>
                <a:gd name="T19" fmla="*/ 5 h 1295"/>
                <a:gd name="T20" fmla="*/ 7 w 829"/>
                <a:gd name="T21" fmla="*/ 6 h 1295"/>
                <a:gd name="T22" fmla="*/ 8 w 829"/>
                <a:gd name="T23" fmla="*/ 7 h 1295"/>
                <a:gd name="T24" fmla="*/ 8 w 829"/>
                <a:gd name="T25" fmla="*/ 8 h 1295"/>
                <a:gd name="T26" fmla="*/ 9 w 829"/>
                <a:gd name="T27" fmla="*/ 8 h 1295"/>
                <a:gd name="T28" fmla="*/ 10 w 829"/>
                <a:gd name="T29" fmla="*/ 9 h 1295"/>
                <a:gd name="T30" fmla="*/ 10 w 829"/>
                <a:gd name="T31" fmla="*/ 10 h 1295"/>
                <a:gd name="T32" fmla="*/ 11 w 829"/>
                <a:gd name="T33" fmla="*/ 11 h 1295"/>
                <a:gd name="T34" fmla="*/ 12 w 829"/>
                <a:gd name="T35" fmla="*/ 12 h 1295"/>
                <a:gd name="T36" fmla="*/ 12 w 829"/>
                <a:gd name="T37" fmla="*/ 13 h 1295"/>
                <a:gd name="T38" fmla="*/ 13 w 829"/>
                <a:gd name="T39" fmla="*/ 14 h 1295"/>
                <a:gd name="T40" fmla="*/ 14 w 829"/>
                <a:gd name="T41" fmla="*/ 15 h 1295"/>
                <a:gd name="T42" fmla="*/ 14 w 829"/>
                <a:gd name="T43" fmla="*/ 16 h 1295"/>
                <a:gd name="T44" fmla="*/ 15 w 829"/>
                <a:gd name="T45" fmla="*/ 17 h 1295"/>
                <a:gd name="T46" fmla="*/ 16 w 829"/>
                <a:gd name="T47" fmla="*/ 18 h 1295"/>
                <a:gd name="T48" fmla="*/ 17 w 829"/>
                <a:gd name="T49" fmla="*/ 19 h 1295"/>
                <a:gd name="T50" fmla="*/ 17 w 829"/>
                <a:gd name="T51" fmla="*/ 20 h 1295"/>
                <a:gd name="T52" fmla="*/ 18 w 829"/>
                <a:gd name="T53" fmla="*/ 21 h 1295"/>
                <a:gd name="T54" fmla="*/ 19 w 829"/>
                <a:gd name="T55" fmla="*/ 22 h 1295"/>
                <a:gd name="T56" fmla="*/ 19 w 829"/>
                <a:gd name="T57" fmla="*/ 24 h 1295"/>
                <a:gd name="T58" fmla="*/ 20 w 829"/>
                <a:gd name="T59" fmla="*/ 25 h 1295"/>
                <a:gd name="T60" fmla="*/ 21 w 829"/>
                <a:gd name="T61" fmla="*/ 26 h 1295"/>
                <a:gd name="T62" fmla="*/ 21 w 829"/>
                <a:gd name="T63" fmla="*/ 27 h 1295"/>
                <a:gd name="T64" fmla="*/ 22 w 829"/>
                <a:gd name="T65" fmla="*/ 28 h 1295"/>
                <a:gd name="T66" fmla="*/ 23 w 829"/>
                <a:gd name="T67" fmla="*/ 30 h 1295"/>
                <a:gd name="T68" fmla="*/ 24 w 829"/>
                <a:gd name="T69" fmla="*/ 31 h 1295"/>
                <a:gd name="T70" fmla="*/ 24 w 829"/>
                <a:gd name="T71" fmla="*/ 32 h 1295"/>
                <a:gd name="T72" fmla="*/ 25 w 829"/>
                <a:gd name="T73" fmla="*/ 34 h 1295"/>
                <a:gd name="T74" fmla="*/ 26 w 829"/>
                <a:gd name="T75" fmla="*/ 35 h 1295"/>
                <a:gd name="T76" fmla="*/ 26 w 829"/>
                <a:gd name="T77" fmla="*/ 36 h 1295"/>
                <a:gd name="T78" fmla="*/ 27 w 829"/>
                <a:gd name="T79" fmla="*/ 38 h 1295"/>
                <a:gd name="T80" fmla="*/ 28 w 829"/>
                <a:gd name="T81" fmla="*/ 39 h 1295"/>
                <a:gd name="T82" fmla="*/ 28 w 829"/>
                <a:gd name="T83" fmla="*/ 40 h 1295"/>
                <a:gd name="T84" fmla="*/ 29 w 829"/>
                <a:gd name="T85" fmla="*/ 42 h 1295"/>
                <a:gd name="T86" fmla="*/ 30 w 829"/>
                <a:gd name="T87" fmla="*/ 43 h 1295"/>
                <a:gd name="T88" fmla="*/ 30 w 829"/>
                <a:gd name="T89" fmla="*/ 45 h 1295"/>
                <a:gd name="T90" fmla="*/ 31 w 829"/>
                <a:gd name="T91" fmla="*/ 46 h 1295"/>
                <a:gd name="T92" fmla="*/ 32 w 829"/>
                <a:gd name="T93" fmla="*/ 48 h 1295"/>
                <a:gd name="T94" fmla="*/ 33 w 829"/>
                <a:gd name="T95" fmla="*/ 49 h 1295"/>
                <a:gd name="T96" fmla="*/ 33 w 829"/>
                <a:gd name="T97" fmla="*/ 51 h 1295"/>
                <a:gd name="T98" fmla="*/ 34 w 829"/>
                <a:gd name="T99" fmla="*/ 52 h 1295"/>
                <a:gd name="T100" fmla="*/ 35 w 829"/>
                <a:gd name="T101" fmla="*/ 54 h 1295"/>
                <a:gd name="T102" fmla="*/ 35 w 829"/>
                <a:gd name="T103" fmla="*/ 55 h 129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1295"/>
                <a:gd name="T158" fmla="*/ 829 w 829"/>
                <a:gd name="T159" fmla="*/ 1295 h 129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1295">
                  <a:moveTo>
                    <a:pt x="0" y="0"/>
                  </a:moveTo>
                  <a:lnTo>
                    <a:pt x="16" y="11"/>
                  </a:lnTo>
                  <a:lnTo>
                    <a:pt x="32" y="23"/>
                  </a:lnTo>
                  <a:lnTo>
                    <a:pt x="48" y="36"/>
                  </a:lnTo>
                  <a:lnTo>
                    <a:pt x="65" y="49"/>
                  </a:lnTo>
                  <a:lnTo>
                    <a:pt x="81" y="63"/>
                  </a:lnTo>
                  <a:lnTo>
                    <a:pt x="97" y="78"/>
                  </a:lnTo>
                  <a:lnTo>
                    <a:pt x="114" y="93"/>
                  </a:lnTo>
                  <a:lnTo>
                    <a:pt x="130" y="109"/>
                  </a:lnTo>
                  <a:lnTo>
                    <a:pt x="146" y="125"/>
                  </a:lnTo>
                  <a:lnTo>
                    <a:pt x="162" y="143"/>
                  </a:lnTo>
                  <a:lnTo>
                    <a:pt x="179" y="161"/>
                  </a:lnTo>
                  <a:lnTo>
                    <a:pt x="195" y="179"/>
                  </a:lnTo>
                  <a:lnTo>
                    <a:pt x="211" y="198"/>
                  </a:lnTo>
                  <a:lnTo>
                    <a:pt x="227" y="218"/>
                  </a:lnTo>
                  <a:lnTo>
                    <a:pt x="244" y="238"/>
                  </a:lnTo>
                  <a:lnTo>
                    <a:pt x="260" y="259"/>
                  </a:lnTo>
                  <a:lnTo>
                    <a:pt x="276" y="281"/>
                  </a:lnTo>
                  <a:lnTo>
                    <a:pt x="292" y="303"/>
                  </a:lnTo>
                  <a:lnTo>
                    <a:pt x="309" y="325"/>
                  </a:lnTo>
                  <a:lnTo>
                    <a:pt x="325" y="348"/>
                  </a:lnTo>
                  <a:lnTo>
                    <a:pt x="341" y="372"/>
                  </a:lnTo>
                  <a:lnTo>
                    <a:pt x="358" y="397"/>
                  </a:lnTo>
                  <a:lnTo>
                    <a:pt x="374" y="421"/>
                  </a:lnTo>
                  <a:lnTo>
                    <a:pt x="390" y="447"/>
                  </a:lnTo>
                  <a:lnTo>
                    <a:pt x="406" y="473"/>
                  </a:lnTo>
                  <a:lnTo>
                    <a:pt x="423" y="499"/>
                  </a:lnTo>
                  <a:lnTo>
                    <a:pt x="439" y="526"/>
                  </a:lnTo>
                  <a:lnTo>
                    <a:pt x="455" y="553"/>
                  </a:lnTo>
                  <a:lnTo>
                    <a:pt x="471" y="581"/>
                  </a:lnTo>
                  <a:lnTo>
                    <a:pt x="488" y="610"/>
                  </a:lnTo>
                  <a:lnTo>
                    <a:pt x="504" y="639"/>
                  </a:lnTo>
                  <a:lnTo>
                    <a:pt x="520" y="668"/>
                  </a:lnTo>
                  <a:lnTo>
                    <a:pt x="536" y="698"/>
                  </a:lnTo>
                  <a:lnTo>
                    <a:pt x="553" y="728"/>
                  </a:lnTo>
                  <a:lnTo>
                    <a:pt x="569" y="758"/>
                  </a:lnTo>
                  <a:lnTo>
                    <a:pt x="585" y="789"/>
                  </a:lnTo>
                  <a:lnTo>
                    <a:pt x="602" y="821"/>
                  </a:lnTo>
                  <a:lnTo>
                    <a:pt x="618" y="852"/>
                  </a:lnTo>
                  <a:lnTo>
                    <a:pt x="634" y="885"/>
                  </a:lnTo>
                  <a:lnTo>
                    <a:pt x="650" y="917"/>
                  </a:lnTo>
                  <a:lnTo>
                    <a:pt x="667" y="950"/>
                  </a:lnTo>
                  <a:lnTo>
                    <a:pt x="683" y="983"/>
                  </a:lnTo>
                  <a:lnTo>
                    <a:pt x="699" y="1017"/>
                  </a:lnTo>
                  <a:lnTo>
                    <a:pt x="715" y="1051"/>
                  </a:lnTo>
                  <a:lnTo>
                    <a:pt x="732" y="1085"/>
                  </a:lnTo>
                  <a:lnTo>
                    <a:pt x="748" y="1119"/>
                  </a:lnTo>
                  <a:lnTo>
                    <a:pt x="764" y="1154"/>
                  </a:lnTo>
                  <a:lnTo>
                    <a:pt x="780" y="1189"/>
                  </a:lnTo>
                  <a:lnTo>
                    <a:pt x="797" y="1224"/>
                  </a:lnTo>
                  <a:lnTo>
                    <a:pt x="813" y="1260"/>
                  </a:lnTo>
                  <a:lnTo>
                    <a:pt x="829" y="1295"/>
                  </a:lnTo>
                </a:path>
              </a:pathLst>
            </a:custGeom>
            <a:noFill/>
            <a:ln w="65088">
              <a:solidFill>
                <a:schemeClr val="folHlink"/>
              </a:solidFill>
              <a:prstDash val="solid"/>
              <a:round/>
              <a:headEnd/>
              <a:tailEnd/>
            </a:ln>
          </p:spPr>
          <p:txBody>
            <a:bodyPr/>
            <a:lstStyle/>
            <a:p>
              <a:endParaRPr lang="en-US"/>
            </a:p>
          </p:txBody>
        </p:sp>
        <p:sp>
          <p:nvSpPr>
            <p:cNvPr id="18471" name="Freeform 107"/>
            <p:cNvSpPr>
              <a:spLocks/>
            </p:cNvSpPr>
            <p:nvPr/>
          </p:nvSpPr>
          <p:spPr bwMode="auto">
            <a:xfrm>
              <a:off x="4038" y="2369"/>
              <a:ext cx="171" cy="376"/>
            </a:xfrm>
            <a:custGeom>
              <a:avLst/>
              <a:gdLst>
                <a:gd name="T0" fmla="*/ 0 w 830"/>
                <a:gd name="T1" fmla="*/ 0 h 1822"/>
                <a:gd name="T2" fmla="*/ 1 w 830"/>
                <a:gd name="T3" fmla="*/ 1 h 1822"/>
                <a:gd name="T4" fmla="*/ 1 w 830"/>
                <a:gd name="T5" fmla="*/ 3 h 1822"/>
                <a:gd name="T6" fmla="*/ 2 w 830"/>
                <a:gd name="T7" fmla="*/ 5 h 1822"/>
                <a:gd name="T8" fmla="*/ 3 w 830"/>
                <a:gd name="T9" fmla="*/ 6 h 1822"/>
                <a:gd name="T10" fmla="*/ 4 w 830"/>
                <a:gd name="T11" fmla="*/ 8 h 1822"/>
                <a:gd name="T12" fmla="*/ 4 w 830"/>
                <a:gd name="T13" fmla="*/ 9 h 1822"/>
                <a:gd name="T14" fmla="*/ 5 w 830"/>
                <a:gd name="T15" fmla="*/ 11 h 1822"/>
                <a:gd name="T16" fmla="*/ 6 w 830"/>
                <a:gd name="T17" fmla="*/ 12 h 1822"/>
                <a:gd name="T18" fmla="*/ 6 w 830"/>
                <a:gd name="T19" fmla="*/ 14 h 1822"/>
                <a:gd name="T20" fmla="*/ 7 w 830"/>
                <a:gd name="T21" fmla="*/ 16 h 1822"/>
                <a:gd name="T22" fmla="*/ 8 w 830"/>
                <a:gd name="T23" fmla="*/ 17 h 1822"/>
                <a:gd name="T24" fmla="*/ 8 w 830"/>
                <a:gd name="T25" fmla="*/ 19 h 1822"/>
                <a:gd name="T26" fmla="*/ 9 w 830"/>
                <a:gd name="T27" fmla="*/ 20 h 1822"/>
                <a:gd name="T28" fmla="*/ 10 w 830"/>
                <a:gd name="T29" fmla="*/ 22 h 1822"/>
                <a:gd name="T30" fmla="*/ 10 w 830"/>
                <a:gd name="T31" fmla="*/ 24 h 1822"/>
                <a:gd name="T32" fmla="*/ 11 w 830"/>
                <a:gd name="T33" fmla="*/ 25 h 1822"/>
                <a:gd name="T34" fmla="*/ 12 w 830"/>
                <a:gd name="T35" fmla="*/ 27 h 1822"/>
                <a:gd name="T36" fmla="*/ 12 w 830"/>
                <a:gd name="T37" fmla="*/ 28 h 1822"/>
                <a:gd name="T38" fmla="*/ 13 w 830"/>
                <a:gd name="T39" fmla="*/ 30 h 1822"/>
                <a:gd name="T40" fmla="*/ 14 w 830"/>
                <a:gd name="T41" fmla="*/ 32 h 1822"/>
                <a:gd name="T42" fmla="*/ 14 w 830"/>
                <a:gd name="T43" fmla="*/ 33 h 1822"/>
                <a:gd name="T44" fmla="*/ 15 w 830"/>
                <a:gd name="T45" fmla="*/ 35 h 1822"/>
                <a:gd name="T46" fmla="*/ 16 w 830"/>
                <a:gd name="T47" fmla="*/ 37 h 1822"/>
                <a:gd name="T48" fmla="*/ 17 w 830"/>
                <a:gd name="T49" fmla="*/ 38 h 1822"/>
                <a:gd name="T50" fmla="*/ 17 w 830"/>
                <a:gd name="T51" fmla="*/ 40 h 1822"/>
                <a:gd name="T52" fmla="*/ 18 w 830"/>
                <a:gd name="T53" fmla="*/ 41 h 1822"/>
                <a:gd name="T54" fmla="*/ 19 w 830"/>
                <a:gd name="T55" fmla="*/ 43 h 1822"/>
                <a:gd name="T56" fmla="*/ 19 w 830"/>
                <a:gd name="T57" fmla="*/ 44 h 1822"/>
                <a:gd name="T58" fmla="*/ 20 w 830"/>
                <a:gd name="T59" fmla="*/ 46 h 1822"/>
                <a:gd name="T60" fmla="*/ 21 w 830"/>
                <a:gd name="T61" fmla="*/ 47 h 1822"/>
                <a:gd name="T62" fmla="*/ 21 w 830"/>
                <a:gd name="T63" fmla="*/ 49 h 1822"/>
                <a:gd name="T64" fmla="*/ 22 w 830"/>
                <a:gd name="T65" fmla="*/ 51 h 1822"/>
                <a:gd name="T66" fmla="*/ 23 w 830"/>
                <a:gd name="T67" fmla="*/ 52 h 1822"/>
                <a:gd name="T68" fmla="*/ 23 w 830"/>
                <a:gd name="T69" fmla="*/ 54 h 1822"/>
                <a:gd name="T70" fmla="*/ 24 w 830"/>
                <a:gd name="T71" fmla="*/ 55 h 1822"/>
                <a:gd name="T72" fmla="*/ 25 w 830"/>
                <a:gd name="T73" fmla="*/ 57 h 1822"/>
                <a:gd name="T74" fmla="*/ 26 w 830"/>
                <a:gd name="T75" fmla="*/ 58 h 1822"/>
                <a:gd name="T76" fmla="*/ 26 w 830"/>
                <a:gd name="T77" fmla="*/ 60 h 1822"/>
                <a:gd name="T78" fmla="*/ 27 w 830"/>
                <a:gd name="T79" fmla="*/ 61 h 1822"/>
                <a:gd name="T80" fmla="*/ 28 w 830"/>
                <a:gd name="T81" fmla="*/ 63 h 1822"/>
                <a:gd name="T82" fmla="*/ 28 w 830"/>
                <a:gd name="T83" fmla="*/ 64 h 1822"/>
                <a:gd name="T84" fmla="*/ 29 w 830"/>
                <a:gd name="T85" fmla="*/ 65 h 1822"/>
                <a:gd name="T86" fmla="*/ 30 w 830"/>
                <a:gd name="T87" fmla="*/ 67 h 1822"/>
                <a:gd name="T88" fmla="*/ 30 w 830"/>
                <a:gd name="T89" fmla="*/ 68 h 1822"/>
                <a:gd name="T90" fmla="*/ 31 w 830"/>
                <a:gd name="T91" fmla="*/ 70 h 1822"/>
                <a:gd name="T92" fmla="*/ 32 w 830"/>
                <a:gd name="T93" fmla="*/ 71 h 1822"/>
                <a:gd name="T94" fmla="*/ 33 w 830"/>
                <a:gd name="T95" fmla="*/ 72 h 1822"/>
                <a:gd name="T96" fmla="*/ 33 w 830"/>
                <a:gd name="T97" fmla="*/ 74 h 1822"/>
                <a:gd name="T98" fmla="*/ 34 w 830"/>
                <a:gd name="T99" fmla="*/ 75 h 1822"/>
                <a:gd name="T100" fmla="*/ 35 w 830"/>
                <a:gd name="T101" fmla="*/ 76 h 1822"/>
                <a:gd name="T102" fmla="*/ 35 w 830"/>
                <a:gd name="T103" fmla="*/ 78 h 182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1822"/>
                <a:gd name="T158" fmla="*/ 830 w 830"/>
                <a:gd name="T159" fmla="*/ 1822 h 182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1822">
                  <a:moveTo>
                    <a:pt x="0" y="0"/>
                  </a:moveTo>
                  <a:lnTo>
                    <a:pt x="17" y="36"/>
                  </a:lnTo>
                  <a:lnTo>
                    <a:pt x="33" y="73"/>
                  </a:lnTo>
                  <a:lnTo>
                    <a:pt x="49" y="109"/>
                  </a:lnTo>
                  <a:lnTo>
                    <a:pt x="65" y="145"/>
                  </a:lnTo>
                  <a:lnTo>
                    <a:pt x="82" y="182"/>
                  </a:lnTo>
                  <a:lnTo>
                    <a:pt x="98" y="219"/>
                  </a:lnTo>
                  <a:lnTo>
                    <a:pt x="114" y="256"/>
                  </a:lnTo>
                  <a:lnTo>
                    <a:pt x="130" y="293"/>
                  </a:lnTo>
                  <a:lnTo>
                    <a:pt x="147" y="330"/>
                  </a:lnTo>
                  <a:lnTo>
                    <a:pt x="163" y="368"/>
                  </a:lnTo>
                  <a:lnTo>
                    <a:pt x="179" y="405"/>
                  </a:lnTo>
                  <a:lnTo>
                    <a:pt x="195" y="443"/>
                  </a:lnTo>
                  <a:lnTo>
                    <a:pt x="212" y="480"/>
                  </a:lnTo>
                  <a:lnTo>
                    <a:pt x="228" y="518"/>
                  </a:lnTo>
                  <a:lnTo>
                    <a:pt x="244" y="555"/>
                  </a:lnTo>
                  <a:lnTo>
                    <a:pt x="261" y="593"/>
                  </a:lnTo>
                  <a:lnTo>
                    <a:pt x="277" y="631"/>
                  </a:lnTo>
                  <a:lnTo>
                    <a:pt x="293" y="668"/>
                  </a:lnTo>
                  <a:lnTo>
                    <a:pt x="309" y="706"/>
                  </a:lnTo>
                  <a:lnTo>
                    <a:pt x="326" y="744"/>
                  </a:lnTo>
                  <a:lnTo>
                    <a:pt x="342" y="781"/>
                  </a:lnTo>
                  <a:lnTo>
                    <a:pt x="358" y="819"/>
                  </a:lnTo>
                  <a:lnTo>
                    <a:pt x="374" y="856"/>
                  </a:lnTo>
                  <a:lnTo>
                    <a:pt x="391" y="894"/>
                  </a:lnTo>
                  <a:lnTo>
                    <a:pt x="407" y="931"/>
                  </a:lnTo>
                  <a:lnTo>
                    <a:pt x="423" y="968"/>
                  </a:lnTo>
                  <a:lnTo>
                    <a:pt x="439" y="1005"/>
                  </a:lnTo>
                  <a:lnTo>
                    <a:pt x="456" y="1042"/>
                  </a:lnTo>
                  <a:lnTo>
                    <a:pt x="472" y="1079"/>
                  </a:lnTo>
                  <a:lnTo>
                    <a:pt x="488" y="1115"/>
                  </a:lnTo>
                  <a:lnTo>
                    <a:pt x="505" y="1151"/>
                  </a:lnTo>
                  <a:lnTo>
                    <a:pt x="521" y="1188"/>
                  </a:lnTo>
                  <a:lnTo>
                    <a:pt x="537" y="1224"/>
                  </a:lnTo>
                  <a:lnTo>
                    <a:pt x="553" y="1259"/>
                  </a:lnTo>
                  <a:lnTo>
                    <a:pt x="570" y="1295"/>
                  </a:lnTo>
                  <a:lnTo>
                    <a:pt x="586" y="1330"/>
                  </a:lnTo>
                  <a:lnTo>
                    <a:pt x="602" y="1365"/>
                  </a:lnTo>
                  <a:lnTo>
                    <a:pt x="618" y="1400"/>
                  </a:lnTo>
                  <a:lnTo>
                    <a:pt x="635" y="1435"/>
                  </a:lnTo>
                  <a:lnTo>
                    <a:pt x="651" y="1469"/>
                  </a:lnTo>
                  <a:lnTo>
                    <a:pt x="667" y="1503"/>
                  </a:lnTo>
                  <a:lnTo>
                    <a:pt x="683" y="1536"/>
                  </a:lnTo>
                  <a:lnTo>
                    <a:pt x="700" y="1569"/>
                  </a:lnTo>
                  <a:lnTo>
                    <a:pt x="716" y="1602"/>
                  </a:lnTo>
                  <a:lnTo>
                    <a:pt x="732" y="1635"/>
                  </a:lnTo>
                  <a:lnTo>
                    <a:pt x="749" y="1667"/>
                  </a:lnTo>
                  <a:lnTo>
                    <a:pt x="765" y="1699"/>
                  </a:lnTo>
                  <a:lnTo>
                    <a:pt x="781" y="1730"/>
                  </a:lnTo>
                  <a:lnTo>
                    <a:pt x="797" y="1761"/>
                  </a:lnTo>
                  <a:lnTo>
                    <a:pt x="814" y="1792"/>
                  </a:lnTo>
                  <a:lnTo>
                    <a:pt x="830" y="1822"/>
                  </a:lnTo>
                </a:path>
              </a:pathLst>
            </a:custGeom>
            <a:noFill/>
            <a:ln w="65088">
              <a:solidFill>
                <a:schemeClr val="folHlink"/>
              </a:solidFill>
              <a:prstDash val="solid"/>
              <a:round/>
              <a:headEnd/>
              <a:tailEnd/>
            </a:ln>
          </p:spPr>
          <p:txBody>
            <a:bodyPr/>
            <a:lstStyle/>
            <a:p>
              <a:endParaRPr lang="en-US"/>
            </a:p>
          </p:txBody>
        </p:sp>
        <p:sp>
          <p:nvSpPr>
            <p:cNvPr id="18472" name="Freeform 108"/>
            <p:cNvSpPr>
              <a:spLocks/>
            </p:cNvSpPr>
            <p:nvPr/>
          </p:nvSpPr>
          <p:spPr bwMode="auto">
            <a:xfrm>
              <a:off x="4209" y="2745"/>
              <a:ext cx="171" cy="163"/>
            </a:xfrm>
            <a:custGeom>
              <a:avLst/>
              <a:gdLst>
                <a:gd name="T0" fmla="*/ 0 w 829"/>
                <a:gd name="T1" fmla="*/ 0 h 788"/>
                <a:gd name="T2" fmla="*/ 1 w 829"/>
                <a:gd name="T3" fmla="*/ 1 h 788"/>
                <a:gd name="T4" fmla="*/ 1 w 829"/>
                <a:gd name="T5" fmla="*/ 2 h 788"/>
                <a:gd name="T6" fmla="*/ 2 w 829"/>
                <a:gd name="T7" fmla="*/ 4 h 788"/>
                <a:gd name="T8" fmla="*/ 3 w 829"/>
                <a:gd name="T9" fmla="*/ 5 h 788"/>
                <a:gd name="T10" fmla="*/ 4 w 829"/>
                <a:gd name="T11" fmla="*/ 6 h 788"/>
                <a:gd name="T12" fmla="*/ 4 w 829"/>
                <a:gd name="T13" fmla="*/ 7 h 788"/>
                <a:gd name="T14" fmla="*/ 5 w 829"/>
                <a:gd name="T15" fmla="*/ 8 h 788"/>
                <a:gd name="T16" fmla="*/ 6 w 829"/>
                <a:gd name="T17" fmla="*/ 10 h 788"/>
                <a:gd name="T18" fmla="*/ 6 w 829"/>
                <a:gd name="T19" fmla="*/ 11 h 788"/>
                <a:gd name="T20" fmla="*/ 7 w 829"/>
                <a:gd name="T21" fmla="*/ 12 h 788"/>
                <a:gd name="T22" fmla="*/ 8 w 829"/>
                <a:gd name="T23" fmla="*/ 13 h 788"/>
                <a:gd name="T24" fmla="*/ 8 w 829"/>
                <a:gd name="T25" fmla="*/ 14 h 788"/>
                <a:gd name="T26" fmla="*/ 9 w 829"/>
                <a:gd name="T27" fmla="*/ 15 h 788"/>
                <a:gd name="T28" fmla="*/ 10 w 829"/>
                <a:gd name="T29" fmla="*/ 16 h 788"/>
                <a:gd name="T30" fmla="*/ 10 w 829"/>
                <a:gd name="T31" fmla="*/ 17 h 788"/>
                <a:gd name="T32" fmla="*/ 11 w 829"/>
                <a:gd name="T33" fmla="*/ 18 h 788"/>
                <a:gd name="T34" fmla="*/ 12 w 829"/>
                <a:gd name="T35" fmla="*/ 19 h 788"/>
                <a:gd name="T36" fmla="*/ 12 w 829"/>
                <a:gd name="T37" fmla="*/ 20 h 788"/>
                <a:gd name="T38" fmla="*/ 13 w 829"/>
                <a:gd name="T39" fmla="*/ 20 h 788"/>
                <a:gd name="T40" fmla="*/ 14 w 829"/>
                <a:gd name="T41" fmla="*/ 22 h 788"/>
                <a:gd name="T42" fmla="*/ 14 w 829"/>
                <a:gd name="T43" fmla="*/ 22 h 788"/>
                <a:gd name="T44" fmla="*/ 15 w 829"/>
                <a:gd name="T45" fmla="*/ 23 h 788"/>
                <a:gd name="T46" fmla="*/ 16 w 829"/>
                <a:gd name="T47" fmla="*/ 24 h 788"/>
                <a:gd name="T48" fmla="*/ 17 w 829"/>
                <a:gd name="T49" fmla="*/ 25 h 788"/>
                <a:gd name="T50" fmla="*/ 17 w 829"/>
                <a:gd name="T51" fmla="*/ 25 h 788"/>
                <a:gd name="T52" fmla="*/ 18 w 829"/>
                <a:gd name="T53" fmla="*/ 26 h 788"/>
                <a:gd name="T54" fmla="*/ 19 w 829"/>
                <a:gd name="T55" fmla="*/ 27 h 788"/>
                <a:gd name="T56" fmla="*/ 19 w 829"/>
                <a:gd name="T57" fmla="*/ 27 h 788"/>
                <a:gd name="T58" fmla="*/ 20 w 829"/>
                <a:gd name="T59" fmla="*/ 28 h 788"/>
                <a:gd name="T60" fmla="*/ 21 w 829"/>
                <a:gd name="T61" fmla="*/ 28 h 788"/>
                <a:gd name="T62" fmla="*/ 21 w 829"/>
                <a:gd name="T63" fmla="*/ 29 h 788"/>
                <a:gd name="T64" fmla="*/ 22 w 829"/>
                <a:gd name="T65" fmla="*/ 30 h 788"/>
                <a:gd name="T66" fmla="*/ 23 w 829"/>
                <a:gd name="T67" fmla="*/ 30 h 788"/>
                <a:gd name="T68" fmla="*/ 24 w 829"/>
                <a:gd name="T69" fmla="*/ 30 h 788"/>
                <a:gd name="T70" fmla="*/ 24 w 829"/>
                <a:gd name="T71" fmla="*/ 31 h 788"/>
                <a:gd name="T72" fmla="*/ 25 w 829"/>
                <a:gd name="T73" fmla="*/ 31 h 788"/>
                <a:gd name="T74" fmla="*/ 26 w 829"/>
                <a:gd name="T75" fmla="*/ 32 h 788"/>
                <a:gd name="T76" fmla="*/ 26 w 829"/>
                <a:gd name="T77" fmla="*/ 32 h 788"/>
                <a:gd name="T78" fmla="*/ 27 w 829"/>
                <a:gd name="T79" fmla="*/ 32 h 788"/>
                <a:gd name="T80" fmla="*/ 28 w 829"/>
                <a:gd name="T81" fmla="*/ 32 h 788"/>
                <a:gd name="T82" fmla="*/ 28 w 829"/>
                <a:gd name="T83" fmla="*/ 33 h 788"/>
                <a:gd name="T84" fmla="*/ 29 w 829"/>
                <a:gd name="T85" fmla="*/ 33 h 788"/>
                <a:gd name="T86" fmla="*/ 30 w 829"/>
                <a:gd name="T87" fmla="*/ 33 h 788"/>
                <a:gd name="T88" fmla="*/ 31 w 829"/>
                <a:gd name="T89" fmla="*/ 33 h 788"/>
                <a:gd name="T90" fmla="*/ 31 w 829"/>
                <a:gd name="T91" fmla="*/ 34 h 788"/>
                <a:gd name="T92" fmla="*/ 32 w 829"/>
                <a:gd name="T93" fmla="*/ 34 h 788"/>
                <a:gd name="T94" fmla="*/ 33 w 829"/>
                <a:gd name="T95" fmla="*/ 34 h 788"/>
                <a:gd name="T96" fmla="*/ 33 w 829"/>
                <a:gd name="T97" fmla="*/ 34 h 788"/>
                <a:gd name="T98" fmla="*/ 34 w 829"/>
                <a:gd name="T99" fmla="*/ 34 h 788"/>
                <a:gd name="T100" fmla="*/ 35 w 829"/>
                <a:gd name="T101" fmla="*/ 34 h 788"/>
                <a:gd name="T102" fmla="*/ 35 w 829"/>
                <a:gd name="T103" fmla="*/ 34 h 7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9"/>
                <a:gd name="T157" fmla="*/ 0 h 788"/>
                <a:gd name="T158" fmla="*/ 829 w 829"/>
                <a:gd name="T159" fmla="*/ 788 h 7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9" h="788">
                  <a:moveTo>
                    <a:pt x="0" y="0"/>
                  </a:moveTo>
                  <a:lnTo>
                    <a:pt x="16" y="30"/>
                  </a:lnTo>
                  <a:lnTo>
                    <a:pt x="32" y="59"/>
                  </a:lnTo>
                  <a:lnTo>
                    <a:pt x="49" y="88"/>
                  </a:lnTo>
                  <a:lnTo>
                    <a:pt x="65" y="117"/>
                  </a:lnTo>
                  <a:lnTo>
                    <a:pt x="81" y="145"/>
                  </a:lnTo>
                  <a:lnTo>
                    <a:pt x="97" y="172"/>
                  </a:lnTo>
                  <a:lnTo>
                    <a:pt x="114" y="199"/>
                  </a:lnTo>
                  <a:lnTo>
                    <a:pt x="130" y="225"/>
                  </a:lnTo>
                  <a:lnTo>
                    <a:pt x="146" y="251"/>
                  </a:lnTo>
                  <a:lnTo>
                    <a:pt x="163" y="277"/>
                  </a:lnTo>
                  <a:lnTo>
                    <a:pt x="179" y="302"/>
                  </a:lnTo>
                  <a:lnTo>
                    <a:pt x="195" y="326"/>
                  </a:lnTo>
                  <a:lnTo>
                    <a:pt x="211" y="350"/>
                  </a:lnTo>
                  <a:lnTo>
                    <a:pt x="228" y="373"/>
                  </a:lnTo>
                  <a:lnTo>
                    <a:pt x="244" y="396"/>
                  </a:lnTo>
                  <a:lnTo>
                    <a:pt x="260" y="418"/>
                  </a:lnTo>
                  <a:lnTo>
                    <a:pt x="276" y="440"/>
                  </a:lnTo>
                  <a:lnTo>
                    <a:pt x="293" y="461"/>
                  </a:lnTo>
                  <a:lnTo>
                    <a:pt x="309" y="481"/>
                  </a:lnTo>
                  <a:lnTo>
                    <a:pt x="325" y="501"/>
                  </a:lnTo>
                  <a:lnTo>
                    <a:pt x="341" y="520"/>
                  </a:lnTo>
                  <a:lnTo>
                    <a:pt x="358" y="538"/>
                  </a:lnTo>
                  <a:lnTo>
                    <a:pt x="374" y="556"/>
                  </a:lnTo>
                  <a:lnTo>
                    <a:pt x="390" y="574"/>
                  </a:lnTo>
                  <a:lnTo>
                    <a:pt x="407" y="590"/>
                  </a:lnTo>
                  <a:lnTo>
                    <a:pt x="423" y="606"/>
                  </a:lnTo>
                  <a:lnTo>
                    <a:pt x="439" y="622"/>
                  </a:lnTo>
                  <a:lnTo>
                    <a:pt x="455" y="636"/>
                  </a:lnTo>
                  <a:lnTo>
                    <a:pt x="472" y="651"/>
                  </a:lnTo>
                  <a:lnTo>
                    <a:pt x="488" y="664"/>
                  </a:lnTo>
                  <a:lnTo>
                    <a:pt x="504" y="677"/>
                  </a:lnTo>
                  <a:lnTo>
                    <a:pt x="520" y="689"/>
                  </a:lnTo>
                  <a:lnTo>
                    <a:pt x="537" y="700"/>
                  </a:lnTo>
                  <a:lnTo>
                    <a:pt x="553" y="711"/>
                  </a:lnTo>
                  <a:lnTo>
                    <a:pt x="569" y="721"/>
                  </a:lnTo>
                  <a:lnTo>
                    <a:pt x="585" y="730"/>
                  </a:lnTo>
                  <a:lnTo>
                    <a:pt x="602" y="739"/>
                  </a:lnTo>
                  <a:lnTo>
                    <a:pt x="618" y="747"/>
                  </a:lnTo>
                  <a:lnTo>
                    <a:pt x="634" y="754"/>
                  </a:lnTo>
                  <a:lnTo>
                    <a:pt x="651" y="761"/>
                  </a:lnTo>
                  <a:lnTo>
                    <a:pt x="667" y="767"/>
                  </a:lnTo>
                  <a:lnTo>
                    <a:pt x="683" y="772"/>
                  </a:lnTo>
                  <a:lnTo>
                    <a:pt x="699" y="776"/>
                  </a:lnTo>
                  <a:lnTo>
                    <a:pt x="716" y="780"/>
                  </a:lnTo>
                  <a:lnTo>
                    <a:pt x="732" y="783"/>
                  </a:lnTo>
                  <a:lnTo>
                    <a:pt x="748" y="785"/>
                  </a:lnTo>
                  <a:lnTo>
                    <a:pt x="764" y="787"/>
                  </a:lnTo>
                  <a:lnTo>
                    <a:pt x="781" y="788"/>
                  </a:lnTo>
                  <a:lnTo>
                    <a:pt x="797" y="788"/>
                  </a:lnTo>
                  <a:lnTo>
                    <a:pt x="813" y="787"/>
                  </a:lnTo>
                  <a:lnTo>
                    <a:pt x="829" y="786"/>
                  </a:lnTo>
                </a:path>
              </a:pathLst>
            </a:custGeom>
            <a:noFill/>
            <a:ln w="65088">
              <a:solidFill>
                <a:schemeClr val="folHlink"/>
              </a:solidFill>
              <a:prstDash val="solid"/>
              <a:round/>
              <a:headEnd/>
              <a:tailEnd/>
            </a:ln>
          </p:spPr>
          <p:txBody>
            <a:bodyPr/>
            <a:lstStyle/>
            <a:p>
              <a:endParaRPr lang="en-US"/>
            </a:p>
          </p:txBody>
        </p:sp>
        <p:sp>
          <p:nvSpPr>
            <p:cNvPr id="18473" name="Freeform 109"/>
            <p:cNvSpPr>
              <a:spLocks/>
            </p:cNvSpPr>
            <p:nvPr/>
          </p:nvSpPr>
          <p:spPr bwMode="auto">
            <a:xfrm>
              <a:off x="4380" y="2717"/>
              <a:ext cx="171" cy="190"/>
            </a:xfrm>
            <a:custGeom>
              <a:avLst/>
              <a:gdLst>
                <a:gd name="T0" fmla="*/ 0 w 830"/>
                <a:gd name="T1" fmla="*/ 39 h 923"/>
                <a:gd name="T2" fmla="*/ 1 w 830"/>
                <a:gd name="T3" fmla="*/ 39 h 923"/>
                <a:gd name="T4" fmla="*/ 1 w 830"/>
                <a:gd name="T5" fmla="*/ 39 h 923"/>
                <a:gd name="T6" fmla="*/ 2 w 830"/>
                <a:gd name="T7" fmla="*/ 39 h 923"/>
                <a:gd name="T8" fmla="*/ 3 w 830"/>
                <a:gd name="T9" fmla="*/ 39 h 923"/>
                <a:gd name="T10" fmla="*/ 4 w 830"/>
                <a:gd name="T11" fmla="*/ 38 h 923"/>
                <a:gd name="T12" fmla="*/ 4 w 830"/>
                <a:gd name="T13" fmla="*/ 38 h 923"/>
                <a:gd name="T14" fmla="*/ 5 w 830"/>
                <a:gd name="T15" fmla="*/ 38 h 923"/>
                <a:gd name="T16" fmla="*/ 6 w 830"/>
                <a:gd name="T17" fmla="*/ 38 h 923"/>
                <a:gd name="T18" fmla="*/ 6 w 830"/>
                <a:gd name="T19" fmla="*/ 37 h 923"/>
                <a:gd name="T20" fmla="*/ 7 w 830"/>
                <a:gd name="T21" fmla="*/ 37 h 923"/>
                <a:gd name="T22" fmla="*/ 8 w 830"/>
                <a:gd name="T23" fmla="*/ 37 h 923"/>
                <a:gd name="T24" fmla="*/ 8 w 830"/>
                <a:gd name="T25" fmla="*/ 36 h 923"/>
                <a:gd name="T26" fmla="*/ 9 w 830"/>
                <a:gd name="T27" fmla="*/ 36 h 923"/>
                <a:gd name="T28" fmla="*/ 10 w 830"/>
                <a:gd name="T29" fmla="*/ 35 h 923"/>
                <a:gd name="T30" fmla="*/ 10 w 830"/>
                <a:gd name="T31" fmla="*/ 35 h 923"/>
                <a:gd name="T32" fmla="*/ 11 w 830"/>
                <a:gd name="T33" fmla="*/ 34 h 923"/>
                <a:gd name="T34" fmla="*/ 12 w 830"/>
                <a:gd name="T35" fmla="*/ 34 h 923"/>
                <a:gd name="T36" fmla="*/ 12 w 830"/>
                <a:gd name="T37" fmla="*/ 33 h 923"/>
                <a:gd name="T38" fmla="*/ 13 w 830"/>
                <a:gd name="T39" fmla="*/ 33 h 923"/>
                <a:gd name="T40" fmla="*/ 14 w 830"/>
                <a:gd name="T41" fmla="*/ 32 h 923"/>
                <a:gd name="T42" fmla="*/ 14 w 830"/>
                <a:gd name="T43" fmla="*/ 31 h 923"/>
                <a:gd name="T44" fmla="*/ 15 w 830"/>
                <a:gd name="T45" fmla="*/ 30 h 923"/>
                <a:gd name="T46" fmla="*/ 16 w 830"/>
                <a:gd name="T47" fmla="*/ 30 h 923"/>
                <a:gd name="T48" fmla="*/ 17 w 830"/>
                <a:gd name="T49" fmla="*/ 29 h 923"/>
                <a:gd name="T50" fmla="*/ 17 w 830"/>
                <a:gd name="T51" fmla="*/ 28 h 923"/>
                <a:gd name="T52" fmla="*/ 18 w 830"/>
                <a:gd name="T53" fmla="*/ 27 h 923"/>
                <a:gd name="T54" fmla="*/ 19 w 830"/>
                <a:gd name="T55" fmla="*/ 27 h 923"/>
                <a:gd name="T56" fmla="*/ 19 w 830"/>
                <a:gd name="T57" fmla="*/ 26 h 923"/>
                <a:gd name="T58" fmla="*/ 20 w 830"/>
                <a:gd name="T59" fmla="*/ 25 h 923"/>
                <a:gd name="T60" fmla="*/ 21 w 830"/>
                <a:gd name="T61" fmla="*/ 24 h 923"/>
                <a:gd name="T62" fmla="*/ 21 w 830"/>
                <a:gd name="T63" fmla="*/ 23 h 923"/>
                <a:gd name="T64" fmla="*/ 22 w 830"/>
                <a:gd name="T65" fmla="*/ 22 h 923"/>
                <a:gd name="T66" fmla="*/ 23 w 830"/>
                <a:gd name="T67" fmla="*/ 21 h 923"/>
                <a:gd name="T68" fmla="*/ 23 w 830"/>
                <a:gd name="T69" fmla="*/ 20 h 923"/>
                <a:gd name="T70" fmla="*/ 24 w 830"/>
                <a:gd name="T71" fmla="*/ 19 h 923"/>
                <a:gd name="T72" fmla="*/ 25 w 830"/>
                <a:gd name="T73" fmla="*/ 18 h 923"/>
                <a:gd name="T74" fmla="*/ 26 w 830"/>
                <a:gd name="T75" fmla="*/ 17 h 923"/>
                <a:gd name="T76" fmla="*/ 26 w 830"/>
                <a:gd name="T77" fmla="*/ 16 h 923"/>
                <a:gd name="T78" fmla="*/ 27 w 830"/>
                <a:gd name="T79" fmla="*/ 15 h 923"/>
                <a:gd name="T80" fmla="*/ 28 w 830"/>
                <a:gd name="T81" fmla="*/ 14 h 923"/>
                <a:gd name="T82" fmla="*/ 28 w 830"/>
                <a:gd name="T83" fmla="*/ 13 h 923"/>
                <a:gd name="T84" fmla="*/ 29 w 830"/>
                <a:gd name="T85" fmla="*/ 11 h 923"/>
                <a:gd name="T86" fmla="*/ 30 w 830"/>
                <a:gd name="T87" fmla="*/ 10 h 923"/>
                <a:gd name="T88" fmla="*/ 30 w 830"/>
                <a:gd name="T89" fmla="*/ 9 h 923"/>
                <a:gd name="T90" fmla="*/ 31 w 830"/>
                <a:gd name="T91" fmla="*/ 8 h 923"/>
                <a:gd name="T92" fmla="*/ 32 w 830"/>
                <a:gd name="T93" fmla="*/ 7 h 923"/>
                <a:gd name="T94" fmla="*/ 33 w 830"/>
                <a:gd name="T95" fmla="*/ 5 h 923"/>
                <a:gd name="T96" fmla="*/ 33 w 830"/>
                <a:gd name="T97" fmla="*/ 4 h 923"/>
                <a:gd name="T98" fmla="*/ 34 w 830"/>
                <a:gd name="T99" fmla="*/ 3 h 923"/>
                <a:gd name="T100" fmla="*/ 35 w 830"/>
                <a:gd name="T101" fmla="*/ 1 h 923"/>
                <a:gd name="T102" fmla="*/ 35 w 830"/>
                <a:gd name="T103" fmla="*/ 0 h 9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0"/>
                <a:gd name="T157" fmla="*/ 0 h 923"/>
                <a:gd name="T158" fmla="*/ 830 w 830"/>
                <a:gd name="T159" fmla="*/ 923 h 9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0" h="923">
                  <a:moveTo>
                    <a:pt x="0" y="923"/>
                  </a:moveTo>
                  <a:lnTo>
                    <a:pt x="17" y="921"/>
                  </a:lnTo>
                  <a:lnTo>
                    <a:pt x="33" y="919"/>
                  </a:lnTo>
                  <a:lnTo>
                    <a:pt x="49" y="915"/>
                  </a:lnTo>
                  <a:lnTo>
                    <a:pt x="65" y="911"/>
                  </a:lnTo>
                  <a:lnTo>
                    <a:pt x="82" y="906"/>
                  </a:lnTo>
                  <a:lnTo>
                    <a:pt x="98" y="901"/>
                  </a:lnTo>
                  <a:lnTo>
                    <a:pt x="114" y="895"/>
                  </a:lnTo>
                  <a:lnTo>
                    <a:pt x="131" y="888"/>
                  </a:lnTo>
                  <a:lnTo>
                    <a:pt x="147" y="880"/>
                  </a:lnTo>
                  <a:lnTo>
                    <a:pt x="163" y="872"/>
                  </a:lnTo>
                  <a:lnTo>
                    <a:pt x="179" y="863"/>
                  </a:lnTo>
                  <a:lnTo>
                    <a:pt x="196" y="854"/>
                  </a:lnTo>
                  <a:lnTo>
                    <a:pt x="212" y="843"/>
                  </a:lnTo>
                  <a:lnTo>
                    <a:pt x="228" y="832"/>
                  </a:lnTo>
                  <a:lnTo>
                    <a:pt x="244" y="820"/>
                  </a:lnTo>
                  <a:lnTo>
                    <a:pt x="261" y="808"/>
                  </a:lnTo>
                  <a:lnTo>
                    <a:pt x="277" y="795"/>
                  </a:lnTo>
                  <a:lnTo>
                    <a:pt x="293" y="781"/>
                  </a:lnTo>
                  <a:lnTo>
                    <a:pt x="309" y="767"/>
                  </a:lnTo>
                  <a:lnTo>
                    <a:pt x="326" y="752"/>
                  </a:lnTo>
                  <a:lnTo>
                    <a:pt x="342" y="736"/>
                  </a:lnTo>
                  <a:lnTo>
                    <a:pt x="358" y="720"/>
                  </a:lnTo>
                  <a:lnTo>
                    <a:pt x="375" y="703"/>
                  </a:lnTo>
                  <a:lnTo>
                    <a:pt x="391" y="685"/>
                  </a:lnTo>
                  <a:lnTo>
                    <a:pt x="407" y="667"/>
                  </a:lnTo>
                  <a:lnTo>
                    <a:pt x="423" y="648"/>
                  </a:lnTo>
                  <a:lnTo>
                    <a:pt x="440" y="629"/>
                  </a:lnTo>
                  <a:lnTo>
                    <a:pt x="456" y="609"/>
                  </a:lnTo>
                  <a:lnTo>
                    <a:pt x="472" y="588"/>
                  </a:lnTo>
                  <a:lnTo>
                    <a:pt x="488" y="567"/>
                  </a:lnTo>
                  <a:lnTo>
                    <a:pt x="505" y="545"/>
                  </a:lnTo>
                  <a:lnTo>
                    <a:pt x="521" y="523"/>
                  </a:lnTo>
                  <a:lnTo>
                    <a:pt x="537" y="500"/>
                  </a:lnTo>
                  <a:lnTo>
                    <a:pt x="553" y="476"/>
                  </a:lnTo>
                  <a:lnTo>
                    <a:pt x="570" y="452"/>
                  </a:lnTo>
                  <a:lnTo>
                    <a:pt x="586" y="428"/>
                  </a:lnTo>
                  <a:lnTo>
                    <a:pt x="602" y="403"/>
                  </a:lnTo>
                  <a:lnTo>
                    <a:pt x="619" y="377"/>
                  </a:lnTo>
                  <a:lnTo>
                    <a:pt x="635" y="351"/>
                  </a:lnTo>
                  <a:lnTo>
                    <a:pt x="651" y="324"/>
                  </a:lnTo>
                  <a:lnTo>
                    <a:pt x="667" y="297"/>
                  </a:lnTo>
                  <a:lnTo>
                    <a:pt x="684" y="269"/>
                  </a:lnTo>
                  <a:lnTo>
                    <a:pt x="700" y="241"/>
                  </a:lnTo>
                  <a:lnTo>
                    <a:pt x="716" y="212"/>
                  </a:lnTo>
                  <a:lnTo>
                    <a:pt x="732" y="183"/>
                  </a:lnTo>
                  <a:lnTo>
                    <a:pt x="749" y="154"/>
                  </a:lnTo>
                  <a:lnTo>
                    <a:pt x="765" y="124"/>
                  </a:lnTo>
                  <a:lnTo>
                    <a:pt x="781" y="93"/>
                  </a:lnTo>
                  <a:lnTo>
                    <a:pt x="797" y="63"/>
                  </a:lnTo>
                  <a:lnTo>
                    <a:pt x="814" y="31"/>
                  </a:lnTo>
                  <a:lnTo>
                    <a:pt x="830" y="0"/>
                  </a:lnTo>
                </a:path>
              </a:pathLst>
            </a:custGeom>
            <a:noFill/>
            <a:ln w="65088">
              <a:solidFill>
                <a:schemeClr val="folHlink"/>
              </a:solidFill>
              <a:prstDash val="solid"/>
              <a:round/>
              <a:headEnd/>
              <a:tailEnd/>
            </a:ln>
          </p:spPr>
          <p:txBody>
            <a:bodyPr/>
            <a:lstStyle/>
            <a:p>
              <a:endParaRPr lang="en-US"/>
            </a:p>
          </p:txBody>
        </p:sp>
      </p:grpSp>
      <p:sp>
        <p:nvSpPr>
          <p:cNvPr id="18441" name="Text Box 110"/>
          <p:cNvSpPr txBox="1">
            <a:spLocks noChangeArrowheads="1"/>
          </p:cNvSpPr>
          <p:nvPr/>
        </p:nvSpPr>
        <p:spPr bwMode="auto">
          <a:xfrm>
            <a:off x="3627438" y="2286000"/>
            <a:ext cx="820738" cy="641350"/>
          </a:xfrm>
          <a:prstGeom prst="rect">
            <a:avLst/>
          </a:prstGeom>
          <a:noFill/>
          <a:ln w="9525">
            <a:noFill/>
            <a:miter lim="800000"/>
            <a:headEnd/>
            <a:tailEnd/>
          </a:ln>
        </p:spPr>
        <p:txBody>
          <a:bodyPr wrap="none">
            <a:spAutoFit/>
          </a:bodyPr>
          <a:lstStyle/>
          <a:p>
            <a:pPr algn="ctr"/>
            <a:r>
              <a:rPr lang="en-US">
                <a:solidFill>
                  <a:srgbClr val="0070C0"/>
                </a:solidFill>
              </a:rPr>
              <a:t>period</a:t>
            </a:r>
            <a:br>
              <a:rPr lang="en-US">
                <a:solidFill>
                  <a:srgbClr val="0070C0"/>
                </a:solidFill>
              </a:rPr>
            </a:br>
            <a:r>
              <a:rPr lang="en-US" i="1">
                <a:solidFill>
                  <a:srgbClr val="0070C0"/>
                </a:solidFill>
                <a:latin typeface="Times New Roman" pitchFamily="18" charset="0"/>
              </a:rPr>
              <a:t>T</a:t>
            </a:r>
            <a:r>
              <a:rPr lang="en-US">
                <a:solidFill>
                  <a:srgbClr val="0070C0"/>
                </a:solidFill>
                <a:latin typeface="Times New Roman" pitchFamily="18" charset="0"/>
              </a:rPr>
              <a:t> = 1/</a:t>
            </a:r>
            <a:r>
              <a:rPr lang="en-US" i="1">
                <a:solidFill>
                  <a:srgbClr val="0070C0"/>
                </a:solidFill>
                <a:latin typeface="Times New Roman" pitchFamily="18" charset="0"/>
              </a:rPr>
              <a:t>f</a:t>
            </a:r>
            <a:endParaRPr lang="th-TH" i="1">
              <a:solidFill>
                <a:srgbClr val="0070C0"/>
              </a:solidFill>
              <a:latin typeface="Times New Roman" pitchFamily="18" charset="0"/>
            </a:endParaRPr>
          </a:p>
        </p:txBody>
      </p:sp>
      <p:sp>
        <p:nvSpPr>
          <p:cNvPr id="18442" name="Text Box 111"/>
          <p:cNvSpPr txBox="1">
            <a:spLocks noChangeArrowheads="1"/>
          </p:cNvSpPr>
          <p:nvPr/>
        </p:nvSpPr>
        <p:spPr bwMode="auto">
          <a:xfrm>
            <a:off x="1350963" y="2995613"/>
            <a:ext cx="1066800" cy="581025"/>
          </a:xfrm>
          <a:prstGeom prst="rect">
            <a:avLst/>
          </a:prstGeom>
          <a:noFill/>
          <a:ln w="9525">
            <a:noFill/>
            <a:miter lim="800000"/>
            <a:headEnd/>
            <a:tailEnd/>
          </a:ln>
        </p:spPr>
        <p:txBody>
          <a:bodyPr wrap="none">
            <a:spAutoFit/>
          </a:bodyPr>
          <a:lstStyle/>
          <a:p>
            <a:pPr algn="ctr"/>
            <a:r>
              <a:rPr lang="en-US" sz="1600" dirty="0">
                <a:solidFill>
                  <a:srgbClr val="0070C0"/>
                </a:solidFill>
              </a:rPr>
              <a:t>peak</a:t>
            </a:r>
            <a:br>
              <a:rPr lang="en-US" sz="1600" dirty="0">
                <a:solidFill>
                  <a:srgbClr val="0070C0"/>
                </a:solidFill>
              </a:rPr>
            </a:br>
            <a:r>
              <a:rPr lang="en-US" sz="1600" dirty="0">
                <a:solidFill>
                  <a:srgbClr val="0070C0"/>
                </a:solidFill>
              </a:rPr>
              <a:t>amplitude</a:t>
            </a:r>
            <a:endParaRPr lang="th-TH" sz="1600" dirty="0">
              <a:solidFill>
                <a:srgbClr val="0070C0"/>
              </a:solidFill>
            </a:endParaRPr>
          </a:p>
        </p:txBody>
      </p:sp>
      <p:sp>
        <p:nvSpPr>
          <p:cNvPr id="18443" name="Line 112"/>
          <p:cNvSpPr>
            <a:spLocks noChangeShapeType="1"/>
          </p:cNvSpPr>
          <p:nvPr/>
        </p:nvSpPr>
        <p:spPr bwMode="auto">
          <a:xfrm>
            <a:off x="2667001" y="3886200"/>
            <a:ext cx="5181600" cy="0"/>
          </a:xfrm>
          <a:prstGeom prst="line">
            <a:avLst/>
          </a:prstGeom>
          <a:noFill/>
          <a:ln w="9525">
            <a:solidFill>
              <a:schemeClr val="bg1">
                <a:lumMod val="50000"/>
              </a:schemeClr>
            </a:solidFill>
            <a:round/>
            <a:headEnd/>
            <a:tailEnd type="triangle" w="med" len="med"/>
          </a:ln>
        </p:spPr>
        <p:txBody>
          <a:bodyPr/>
          <a:lstStyle/>
          <a:p>
            <a:endParaRPr lang="en-US"/>
          </a:p>
        </p:txBody>
      </p:sp>
      <p:sp>
        <p:nvSpPr>
          <p:cNvPr id="18444" name="Line 113"/>
          <p:cNvSpPr>
            <a:spLocks noChangeShapeType="1"/>
          </p:cNvSpPr>
          <p:nvPr/>
        </p:nvSpPr>
        <p:spPr bwMode="auto">
          <a:xfrm flipH="1">
            <a:off x="1524001" y="2819400"/>
            <a:ext cx="1066800" cy="0"/>
          </a:xfrm>
          <a:prstGeom prst="line">
            <a:avLst/>
          </a:prstGeom>
          <a:noFill/>
          <a:ln w="9525">
            <a:solidFill>
              <a:schemeClr val="bg1">
                <a:lumMod val="50000"/>
              </a:schemeClr>
            </a:solidFill>
            <a:prstDash val="dash"/>
            <a:round/>
            <a:headEnd/>
            <a:tailEnd/>
          </a:ln>
        </p:spPr>
        <p:txBody>
          <a:bodyPr/>
          <a:lstStyle/>
          <a:p>
            <a:endParaRPr lang="en-US"/>
          </a:p>
        </p:txBody>
      </p:sp>
      <p:sp>
        <p:nvSpPr>
          <p:cNvPr id="18445" name="Line 114"/>
          <p:cNvSpPr>
            <a:spLocks noChangeShapeType="1"/>
          </p:cNvSpPr>
          <p:nvPr/>
        </p:nvSpPr>
        <p:spPr bwMode="auto">
          <a:xfrm flipH="1">
            <a:off x="1524001" y="3886200"/>
            <a:ext cx="1066800" cy="0"/>
          </a:xfrm>
          <a:prstGeom prst="line">
            <a:avLst/>
          </a:prstGeom>
          <a:noFill/>
          <a:ln w="9525">
            <a:solidFill>
              <a:schemeClr val="bg1">
                <a:lumMod val="50000"/>
              </a:schemeClr>
            </a:solidFill>
            <a:prstDash val="dash"/>
            <a:round/>
            <a:headEnd/>
            <a:tailEnd/>
          </a:ln>
        </p:spPr>
        <p:txBody>
          <a:bodyPr/>
          <a:lstStyle/>
          <a:p>
            <a:endParaRPr lang="en-US"/>
          </a:p>
        </p:txBody>
      </p:sp>
      <p:sp>
        <p:nvSpPr>
          <p:cNvPr id="18446" name="Line 115"/>
          <p:cNvSpPr>
            <a:spLocks noChangeShapeType="1"/>
          </p:cNvSpPr>
          <p:nvPr/>
        </p:nvSpPr>
        <p:spPr bwMode="auto">
          <a:xfrm flipH="1" flipV="1">
            <a:off x="3124201" y="2362200"/>
            <a:ext cx="0" cy="304800"/>
          </a:xfrm>
          <a:prstGeom prst="line">
            <a:avLst/>
          </a:prstGeom>
          <a:noFill/>
          <a:ln w="9525">
            <a:solidFill>
              <a:schemeClr val="bg2"/>
            </a:solidFill>
            <a:prstDash val="dash"/>
            <a:round/>
            <a:headEnd/>
            <a:tailEnd/>
          </a:ln>
        </p:spPr>
        <p:txBody>
          <a:bodyPr/>
          <a:lstStyle/>
          <a:p>
            <a:endParaRPr lang="en-US"/>
          </a:p>
        </p:txBody>
      </p:sp>
      <p:sp>
        <p:nvSpPr>
          <p:cNvPr id="18447" name="Line 116"/>
          <p:cNvSpPr>
            <a:spLocks noChangeShapeType="1"/>
          </p:cNvSpPr>
          <p:nvPr/>
        </p:nvSpPr>
        <p:spPr bwMode="auto">
          <a:xfrm flipH="1" flipV="1">
            <a:off x="4876801" y="2362200"/>
            <a:ext cx="0" cy="304800"/>
          </a:xfrm>
          <a:prstGeom prst="line">
            <a:avLst/>
          </a:prstGeom>
          <a:noFill/>
          <a:ln w="9525">
            <a:solidFill>
              <a:schemeClr val="bg2"/>
            </a:solidFill>
            <a:prstDash val="dash"/>
            <a:round/>
            <a:headEnd/>
            <a:tailEnd/>
          </a:ln>
        </p:spPr>
        <p:txBody>
          <a:bodyPr/>
          <a:lstStyle/>
          <a:p>
            <a:endParaRPr lang="en-US"/>
          </a:p>
        </p:txBody>
      </p:sp>
      <p:sp>
        <p:nvSpPr>
          <p:cNvPr id="18448" name="Line 117"/>
          <p:cNvSpPr>
            <a:spLocks noChangeShapeType="1"/>
          </p:cNvSpPr>
          <p:nvPr/>
        </p:nvSpPr>
        <p:spPr bwMode="auto">
          <a:xfrm>
            <a:off x="1905001" y="3581400"/>
            <a:ext cx="0" cy="304800"/>
          </a:xfrm>
          <a:prstGeom prst="line">
            <a:avLst/>
          </a:prstGeom>
          <a:noFill/>
          <a:ln w="9525">
            <a:solidFill>
              <a:schemeClr val="bg1">
                <a:lumMod val="50000"/>
              </a:schemeClr>
            </a:solidFill>
            <a:round/>
            <a:headEnd/>
            <a:tailEnd type="triangle" w="med" len="med"/>
          </a:ln>
        </p:spPr>
        <p:txBody>
          <a:bodyPr/>
          <a:lstStyle/>
          <a:p>
            <a:endParaRPr lang="en-US"/>
          </a:p>
        </p:txBody>
      </p:sp>
      <p:sp>
        <p:nvSpPr>
          <p:cNvPr id="18449" name="Line 118"/>
          <p:cNvSpPr>
            <a:spLocks noChangeShapeType="1"/>
          </p:cNvSpPr>
          <p:nvPr/>
        </p:nvSpPr>
        <p:spPr bwMode="auto">
          <a:xfrm flipV="1">
            <a:off x="1905001" y="2819400"/>
            <a:ext cx="0" cy="228600"/>
          </a:xfrm>
          <a:prstGeom prst="line">
            <a:avLst/>
          </a:prstGeom>
          <a:noFill/>
          <a:ln w="9525">
            <a:solidFill>
              <a:schemeClr val="bg1">
                <a:lumMod val="50000"/>
              </a:schemeClr>
            </a:solidFill>
            <a:round/>
            <a:headEnd/>
            <a:tailEnd type="triangle" w="med" len="med"/>
          </a:ln>
        </p:spPr>
        <p:txBody>
          <a:bodyPr/>
          <a:lstStyle/>
          <a:p>
            <a:endParaRPr lang="en-US"/>
          </a:p>
        </p:txBody>
      </p:sp>
      <p:sp>
        <p:nvSpPr>
          <p:cNvPr id="18450" name="Line 119"/>
          <p:cNvSpPr>
            <a:spLocks noChangeShapeType="1"/>
          </p:cNvSpPr>
          <p:nvPr/>
        </p:nvSpPr>
        <p:spPr bwMode="auto">
          <a:xfrm flipH="1" flipV="1">
            <a:off x="3124201" y="2514600"/>
            <a:ext cx="457200" cy="0"/>
          </a:xfrm>
          <a:prstGeom prst="line">
            <a:avLst/>
          </a:prstGeom>
          <a:noFill/>
          <a:ln w="9525">
            <a:solidFill>
              <a:schemeClr val="bg1">
                <a:lumMod val="50000"/>
              </a:schemeClr>
            </a:solidFill>
            <a:round/>
            <a:headEnd/>
            <a:tailEnd type="triangle" w="med" len="med"/>
          </a:ln>
        </p:spPr>
        <p:txBody>
          <a:bodyPr/>
          <a:lstStyle/>
          <a:p>
            <a:endParaRPr lang="en-US"/>
          </a:p>
        </p:txBody>
      </p:sp>
      <p:sp>
        <p:nvSpPr>
          <p:cNvPr id="18451" name="Line 120"/>
          <p:cNvSpPr>
            <a:spLocks noChangeShapeType="1"/>
          </p:cNvSpPr>
          <p:nvPr/>
        </p:nvSpPr>
        <p:spPr bwMode="auto">
          <a:xfrm flipH="1" flipV="1">
            <a:off x="4419601" y="2514600"/>
            <a:ext cx="457200" cy="0"/>
          </a:xfrm>
          <a:prstGeom prst="line">
            <a:avLst/>
          </a:prstGeom>
          <a:noFill/>
          <a:ln w="9525">
            <a:solidFill>
              <a:schemeClr val="bg1">
                <a:lumMod val="50000"/>
              </a:schemeClr>
            </a:solidFill>
            <a:round/>
            <a:headEnd type="triangle" w="med" len="med"/>
            <a:tailEnd/>
          </a:ln>
        </p:spPr>
        <p:txBody>
          <a:bodyPr/>
          <a:lstStyle/>
          <a:p>
            <a:endParaRPr lang="en-US"/>
          </a:p>
        </p:txBody>
      </p:sp>
      <p:sp>
        <p:nvSpPr>
          <p:cNvPr id="18452" name="Text Box 121"/>
          <p:cNvSpPr txBox="1">
            <a:spLocks noChangeArrowheads="1"/>
          </p:cNvSpPr>
          <p:nvPr/>
        </p:nvSpPr>
        <p:spPr bwMode="auto">
          <a:xfrm>
            <a:off x="7423150" y="3889336"/>
            <a:ext cx="577850" cy="366713"/>
          </a:xfrm>
          <a:prstGeom prst="rect">
            <a:avLst/>
          </a:prstGeom>
          <a:noFill/>
          <a:ln w="9525">
            <a:noFill/>
            <a:miter lim="800000"/>
            <a:headEnd/>
            <a:tailEnd/>
          </a:ln>
        </p:spPr>
        <p:txBody>
          <a:bodyPr wrap="none">
            <a:spAutoFit/>
          </a:bodyPr>
          <a:lstStyle/>
          <a:p>
            <a:r>
              <a:rPr lang="en-US" i="1" dirty="0">
                <a:solidFill>
                  <a:srgbClr val="0070C0"/>
                </a:solidFill>
                <a:latin typeface="Times New Roman" pitchFamily="18" charset="0"/>
              </a:rPr>
              <a:t>time</a:t>
            </a:r>
            <a:endParaRPr lang="th-TH" i="1" dirty="0">
              <a:solidFill>
                <a:srgbClr val="0070C0"/>
              </a:solidFill>
              <a:latin typeface="Times New Roman" pitchFamily="18" charset="0"/>
            </a:endParaRPr>
          </a:p>
        </p:txBody>
      </p:sp>
      <p:sp>
        <p:nvSpPr>
          <p:cNvPr id="18453" name="Line 122"/>
          <p:cNvSpPr>
            <a:spLocks noChangeShapeType="1"/>
          </p:cNvSpPr>
          <p:nvPr/>
        </p:nvSpPr>
        <p:spPr bwMode="auto">
          <a:xfrm flipV="1">
            <a:off x="2667001" y="2133600"/>
            <a:ext cx="0" cy="2971800"/>
          </a:xfrm>
          <a:prstGeom prst="line">
            <a:avLst/>
          </a:prstGeom>
          <a:noFill/>
          <a:ln w="9525">
            <a:solidFill>
              <a:schemeClr val="bg1">
                <a:lumMod val="50000"/>
              </a:schemeClr>
            </a:solidFill>
            <a:round/>
            <a:headEnd/>
            <a:tailEnd type="triangle" w="med" len="med"/>
          </a:ln>
        </p:spPr>
        <p:txBody>
          <a:bodyPr/>
          <a:lstStyle/>
          <a:p>
            <a:endParaRPr lang="en-US"/>
          </a:p>
        </p:txBody>
      </p:sp>
      <p:sp>
        <p:nvSpPr>
          <p:cNvPr id="18454" name="Text Box 123"/>
          <p:cNvSpPr txBox="1">
            <a:spLocks noChangeArrowheads="1"/>
          </p:cNvSpPr>
          <p:nvPr/>
        </p:nvSpPr>
        <p:spPr bwMode="auto">
          <a:xfrm>
            <a:off x="1905001" y="1828800"/>
            <a:ext cx="1549400" cy="366713"/>
          </a:xfrm>
          <a:prstGeom prst="rect">
            <a:avLst/>
          </a:prstGeom>
          <a:noFill/>
          <a:ln w="9525">
            <a:noFill/>
            <a:miter lim="800000"/>
            <a:headEnd/>
            <a:tailEnd/>
          </a:ln>
        </p:spPr>
        <p:txBody>
          <a:bodyPr wrap="none">
            <a:spAutoFit/>
          </a:bodyPr>
          <a:lstStyle/>
          <a:p>
            <a:r>
              <a:rPr lang="en-US" i="1">
                <a:solidFill>
                  <a:srgbClr val="0070C0"/>
                </a:solidFill>
                <a:latin typeface="Times New Roman" pitchFamily="18" charset="0"/>
              </a:rPr>
              <a:t>signal strength</a:t>
            </a:r>
            <a:endParaRPr lang="th-TH" i="1">
              <a:solidFill>
                <a:srgbClr val="0070C0"/>
              </a:solidFill>
              <a:latin typeface="Times New Roman" pitchFamily="18" charset="0"/>
            </a:endParaRPr>
          </a:p>
        </p:txBody>
      </p:sp>
      <p:sp>
        <p:nvSpPr>
          <p:cNvPr id="72828" name="Rectangle 124"/>
          <p:cNvSpPr>
            <a:spLocks noGrp="1" noChangeArrowheads="1"/>
          </p:cNvSpPr>
          <p:nvPr>
            <p:ph type="title"/>
          </p:nvPr>
        </p:nvSpPr>
        <p:spPr/>
        <p:txBody>
          <a:bodyPr/>
          <a:lstStyle/>
          <a:p>
            <a:pPr eaLnBrk="1" hangingPunct="1">
              <a:defRPr/>
            </a:pPr>
            <a:r>
              <a:rPr lang="en-US" b="0" dirty="0"/>
              <a:t>Sine Waves: Revisited</a:t>
            </a:r>
            <a:endParaRPr lang="th-TH" b="0" dirty="0"/>
          </a:p>
        </p:txBody>
      </p:sp>
      <p:sp>
        <p:nvSpPr>
          <p:cNvPr id="72833" name="AutoShape 129"/>
          <p:cNvSpPr>
            <a:spLocks noChangeArrowheads="1"/>
          </p:cNvSpPr>
          <p:nvPr/>
        </p:nvSpPr>
        <p:spPr bwMode="auto">
          <a:xfrm>
            <a:off x="5880993" y="5902015"/>
            <a:ext cx="2286000" cy="457200"/>
          </a:xfrm>
          <a:prstGeom prst="wedgeRoundRectCallout">
            <a:avLst>
              <a:gd name="adj1" fmla="val -36229"/>
              <a:gd name="adj2" fmla="val -92420"/>
              <a:gd name="adj3" fmla="val 16667"/>
            </a:avLst>
          </a:prstGeom>
          <a:solidFill>
            <a:schemeClr val="folHlink">
              <a:alpha val="50195"/>
            </a:schemeClr>
          </a:solidFill>
          <a:ln w="9525">
            <a:noFill/>
            <a:miter lim="800000"/>
            <a:headEnd/>
            <a:tailEnd/>
          </a:ln>
        </p:spPr>
        <p:txBody>
          <a:bodyPr/>
          <a:lstStyle/>
          <a:p>
            <a:pPr algn="ctr"/>
            <a:r>
              <a:rPr lang="en-US">
                <a:solidFill>
                  <a:srgbClr val="080808"/>
                </a:solidFill>
              </a:rPr>
              <a:t>phase / phase shift</a:t>
            </a:r>
          </a:p>
        </p:txBody>
      </p:sp>
      <p:sp>
        <p:nvSpPr>
          <p:cNvPr id="39" name="Text Box 111"/>
          <p:cNvSpPr txBox="1">
            <a:spLocks noChangeArrowheads="1"/>
          </p:cNvSpPr>
          <p:nvPr/>
        </p:nvSpPr>
        <p:spPr bwMode="auto">
          <a:xfrm>
            <a:off x="2640402" y="3852446"/>
            <a:ext cx="255198" cy="246221"/>
          </a:xfrm>
          <a:prstGeom prst="rect">
            <a:avLst/>
          </a:prstGeom>
          <a:noFill/>
          <a:ln w="9525">
            <a:noFill/>
            <a:miter lim="800000"/>
            <a:headEnd/>
            <a:tailEnd/>
          </a:ln>
        </p:spPr>
        <p:txBody>
          <a:bodyPr wrap="none">
            <a:spAutoFit/>
          </a:bodyPr>
          <a:lstStyle/>
          <a:p>
            <a:pPr algn="ctr"/>
            <a:r>
              <a:rPr lang="en-US" sz="1000" dirty="0"/>
              <a:t>0</a:t>
            </a:r>
            <a:endParaRPr lang="th-TH" sz="1000" dirty="0"/>
          </a:p>
        </p:txBody>
      </p:sp>
      <p:sp>
        <p:nvSpPr>
          <p:cNvPr id="40" name="Text Box 111"/>
          <p:cNvSpPr txBox="1">
            <a:spLocks noChangeArrowheads="1"/>
          </p:cNvSpPr>
          <p:nvPr/>
        </p:nvSpPr>
        <p:spPr bwMode="auto">
          <a:xfrm>
            <a:off x="2895600" y="3852446"/>
            <a:ext cx="381000" cy="246221"/>
          </a:xfrm>
          <a:prstGeom prst="rect">
            <a:avLst/>
          </a:prstGeom>
          <a:noFill/>
          <a:ln w="9525">
            <a:noFill/>
            <a:miter lim="800000"/>
            <a:headEnd/>
            <a:tailEnd/>
          </a:ln>
        </p:spPr>
        <p:txBody>
          <a:bodyPr wrap="square">
            <a:spAutoFit/>
          </a:bodyPr>
          <a:lstStyle/>
          <a:p>
            <a:pPr algn="ctr"/>
            <a:r>
              <a:rPr lang="en-US" sz="1000" dirty="0"/>
              <a:t>90</a:t>
            </a:r>
            <a:endParaRPr lang="th-TH" sz="1000" dirty="0"/>
          </a:p>
        </p:txBody>
      </p:sp>
      <p:sp>
        <p:nvSpPr>
          <p:cNvPr id="41" name="Text Box 111"/>
          <p:cNvSpPr txBox="1">
            <a:spLocks noChangeArrowheads="1"/>
          </p:cNvSpPr>
          <p:nvPr/>
        </p:nvSpPr>
        <p:spPr bwMode="auto">
          <a:xfrm>
            <a:off x="3505200" y="3700046"/>
            <a:ext cx="396263" cy="246221"/>
          </a:xfrm>
          <a:prstGeom prst="rect">
            <a:avLst/>
          </a:prstGeom>
          <a:noFill/>
          <a:ln w="9525">
            <a:noFill/>
            <a:miter lim="800000"/>
            <a:headEnd/>
            <a:tailEnd/>
          </a:ln>
        </p:spPr>
        <p:txBody>
          <a:bodyPr wrap="none">
            <a:spAutoFit/>
          </a:bodyPr>
          <a:lstStyle/>
          <a:p>
            <a:pPr algn="ctr"/>
            <a:r>
              <a:rPr lang="en-US" sz="1000" dirty="0"/>
              <a:t>180</a:t>
            </a:r>
            <a:endParaRPr lang="th-TH" sz="1000" dirty="0"/>
          </a:p>
        </p:txBody>
      </p:sp>
      <p:sp>
        <p:nvSpPr>
          <p:cNvPr id="42" name="Text Box 111"/>
          <p:cNvSpPr txBox="1">
            <a:spLocks noChangeArrowheads="1"/>
          </p:cNvSpPr>
          <p:nvPr/>
        </p:nvSpPr>
        <p:spPr bwMode="auto">
          <a:xfrm>
            <a:off x="3870938" y="3682425"/>
            <a:ext cx="396262" cy="246221"/>
          </a:xfrm>
          <a:prstGeom prst="rect">
            <a:avLst/>
          </a:prstGeom>
          <a:noFill/>
          <a:ln w="9525">
            <a:noFill/>
            <a:miter lim="800000"/>
            <a:headEnd/>
            <a:tailEnd/>
          </a:ln>
        </p:spPr>
        <p:txBody>
          <a:bodyPr wrap="none">
            <a:spAutoFit/>
          </a:bodyPr>
          <a:lstStyle/>
          <a:p>
            <a:pPr algn="ctr"/>
            <a:r>
              <a:rPr lang="en-US" sz="1000" dirty="0"/>
              <a:t>270</a:t>
            </a:r>
            <a:endParaRPr lang="th-TH" sz="1000" dirty="0"/>
          </a:p>
        </p:txBody>
      </p:sp>
      <p:sp>
        <p:nvSpPr>
          <p:cNvPr id="43" name="Text Box 111"/>
          <p:cNvSpPr txBox="1">
            <a:spLocks noChangeArrowheads="1"/>
          </p:cNvSpPr>
          <p:nvPr/>
        </p:nvSpPr>
        <p:spPr bwMode="auto">
          <a:xfrm>
            <a:off x="4404337" y="3834825"/>
            <a:ext cx="396263" cy="246221"/>
          </a:xfrm>
          <a:prstGeom prst="rect">
            <a:avLst/>
          </a:prstGeom>
          <a:noFill/>
          <a:ln w="9525">
            <a:noFill/>
            <a:miter lim="800000"/>
            <a:headEnd/>
            <a:tailEnd/>
          </a:ln>
        </p:spPr>
        <p:txBody>
          <a:bodyPr wrap="none">
            <a:spAutoFit/>
          </a:bodyPr>
          <a:lstStyle/>
          <a:p>
            <a:pPr algn="ctr"/>
            <a:r>
              <a:rPr lang="en-US" sz="1000" dirty="0"/>
              <a:t>360</a:t>
            </a:r>
            <a:endParaRPr lang="th-TH" sz="1000" dirty="0"/>
          </a:p>
        </p:txBody>
      </p:sp>
      <p:sp>
        <p:nvSpPr>
          <p:cNvPr id="44" name="Text Box 111"/>
          <p:cNvSpPr txBox="1">
            <a:spLocks noChangeArrowheads="1"/>
          </p:cNvSpPr>
          <p:nvPr/>
        </p:nvSpPr>
        <p:spPr bwMode="auto">
          <a:xfrm>
            <a:off x="2971800" y="5181600"/>
            <a:ext cx="764953" cy="338554"/>
          </a:xfrm>
          <a:prstGeom prst="rect">
            <a:avLst/>
          </a:prstGeom>
          <a:noFill/>
          <a:ln w="9525">
            <a:noFill/>
            <a:miter lim="800000"/>
            <a:headEnd/>
            <a:tailEnd/>
          </a:ln>
        </p:spPr>
        <p:txBody>
          <a:bodyPr wrap="none">
            <a:spAutoFit/>
          </a:bodyPr>
          <a:lstStyle/>
          <a:p>
            <a:pPr algn="ctr"/>
            <a:r>
              <a:rPr lang="en-US" sz="1600" dirty="0"/>
              <a:t>Phase</a:t>
            </a:r>
            <a:endParaRPr lang="th-TH" sz="1600" dirty="0"/>
          </a:p>
        </p:txBody>
      </p:sp>
      <p:cxnSp>
        <p:nvCxnSpPr>
          <p:cNvPr id="45" name="Straight Connector 44"/>
          <p:cNvCxnSpPr/>
          <p:nvPr/>
        </p:nvCxnSpPr>
        <p:spPr>
          <a:xfrm>
            <a:off x="2744787" y="3886200"/>
            <a:ext cx="684213" cy="1447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0" idx="0"/>
          </p:cNvCxnSpPr>
          <p:nvPr/>
        </p:nvCxnSpPr>
        <p:spPr>
          <a:xfrm>
            <a:off x="3086100" y="3852446"/>
            <a:ext cx="266700" cy="1447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2782094" y="4423152"/>
            <a:ext cx="1447800" cy="3063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315494" y="4042152"/>
            <a:ext cx="1295400" cy="12207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52801" y="3886200"/>
            <a:ext cx="685799" cy="14140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591594" y="3428206"/>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504406" y="4418806"/>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596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0" dirty="0"/>
              <a:t>Digital Transmission</a:t>
            </a:r>
            <a:endParaRPr lang="en-IN" sz="4400" dirty="0"/>
          </a:p>
        </p:txBody>
      </p:sp>
      <p:sp>
        <p:nvSpPr>
          <p:cNvPr id="3" name="Content Placeholder 2"/>
          <p:cNvSpPr>
            <a:spLocks noGrp="1"/>
          </p:cNvSpPr>
          <p:nvPr>
            <p:ph idx="1"/>
          </p:nvPr>
        </p:nvSpPr>
        <p:spPr>
          <a:xfrm>
            <a:off x="198303" y="1345139"/>
            <a:ext cx="8780444" cy="4674661"/>
          </a:xfrm>
        </p:spPr>
        <p:txBody>
          <a:bodyPr/>
          <a:lstStyle/>
          <a:p>
            <a:r>
              <a:rPr lang="en-IN" dirty="0"/>
              <a:t>Computer network </a:t>
            </a:r>
            <a:r>
              <a:rPr lang="en-IN" dirty="0">
                <a:sym typeface="Wingdings" pitchFamily="2" charset="2"/>
              </a:rPr>
              <a:t></a:t>
            </a:r>
            <a:r>
              <a:rPr lang="en-IN" dirty="0"/>
              <a:t>send information from one point to another</a:t>
            </a:r>
          </a:p>
          <a:p>
            <a:r>
              <a:rPr lang="en-US" dirty="0"/>
              <a:t>Data can be either digital or analog</a:t>
            </a:r>
          </a:p>
          <a:p>
            <a:pPr lvl="1"/>
            <a:r>
              <a:rPr lang="en-IN" dirty="0" err="1"/>
              <a:t>Analog</a:t>
            </a:r>
            <a:r>
              <a:rPr lang="en-IN" dirty="0"/>
              <a:t>: Continuous value data (sound, light, temperature) </a:t>
            </a:r>
          </a:p>
          <a:p>
            <a:pPr lvl="1"/>
            <a:r>
              <a:rPr lang="en-IN" dirty="0"/>
              <a:t>Digital: Discrete value (text, integers, Symbols)</a:t>
            </a:r>
          </a:p>
          <a:p>
            <a:r>
              <a:rPr lang="en-US" dirty="0"/>
              <a:t>Signals that represent data can also be digital or analog</a:t>
            </a:r>
          </a:p>
          <a:p>
            <a:pPr lvl="1"/>
            <a:r>
              <a:rPr lang="en-IN" dirty="0" err="1"/>
              <a:t>Analog</a:t>
            </a:r>
            <a:r>
              <a:rPr lang="en-IN" dirty="0"/>
              <a:t>: Continuously varying electromagnetic wave </a:t>
            </a:r>
          </a:p>
          <a:p>
            <a:pPr lvl="1"/>
            <a:r>
              <a:rPr lang="en-IN" dirty="0"/>
              <a:t>Digital: Series of voltage pulses (square wave)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Digital Transmission …</a:t>
            </a:r>
          </a:p>
        </p:txBody>
      </p:sp>
      <p:sp>
        <p:nvSpPr>
          <p:cNvPr id="3" name="Content Placeholder 2"/>
          <p:cNvSpPr>
            <a:spLocks noGrp="1"/>
          </p:cNvSpPr>
          <p:nvPr>
            <p:ph idx="1"/>
          </p:nvPr>
        </p:nvSpPr>
        <p:spPr>
          <a:xfrm>
            <a:off x="198303" y="1345139"/>
            <a:ext cx="8780444" cy="2464861"/>
          </a:xfrm>
        </p:spPr>
        <p:txBody>
          <a:bodyPr>
            <a:normAutofit/>
          </a:bodyPr>
          <a:lstStyle/>
          <a:p>
            <a:pPr marL="441325" indent="-385763"/>
            <a:r>
              <a:rPr lang="en-IN" sz="3200" dirty="0"/>
              <a:t>Information (</a:t>
            </a:r>
            <a:r>
              <a:rPr lang="en-IN" sz="3200" dirty="0" err="1"/>
              <a:t>analog</a:t>
            </a:r>
            <a:r>
              <a:rPr lang="en-IN" sz="3200" dirty="0"/>
              <a:t> data or digital data)</a:t>
            </a:r>
            <a:r>
              <a:rPr lang="en-IN" sz="3200" dirty="0">
                <a:sym typeface="Wingdings" pitchFamily="2" charset="2"/>
              </a:rPr>
              <a:t> c</a:t>
            </a:r>
            <a:r>
              <a:rPr lang="en-IN" sz="3200" dirty="0"/>
              <a:t>onverted to either a digital signal or an </a:t>
            </a:r>
            <a:r>
              <a:rPr lang="en-IN" sz="3200" dirty="0" err="1"/>
              <a:t>analog</a:t>
            </a:r>
            <a:r>
              <a:rPr lang="en-IN" sz="3200" dirty="0"/>
              <a:t> signal for transmission</a:t>
            </a:r>
          </a:p>
          <a:p>
            <a:pPr marL="457200" indent="-457200">
              <a:spcBef>
                <a:spcPct val="20000"/>
              </a:spcBef>
              <a:buClrTx/>
            </a:pPr>
            <a:r>
              <a:rPr lang="en-IN" dirty="0"/>
              <a:t>How to represent digital data by using digital signals</a:t>
            </a:r>
          </a:p>
          <a:p>
            <a:pPr marL="457200" indent="-457200">
              <a:spcBef>
                <a:spcPct val="20000"/>
              </a:spcBef>
              <a:buClrTx/>
              <a:buNone/>
            </a:pPr>
            <a:endParaRPr lang="en-US" dirty="0"/>
          </a:p>
          <a:p>
            <a:endParaRPr lang="en-IN" dirty="0"/>
          </a:p>
        </p:txBody>
      </p:sp>
      <p:sp>
        <p:nvSpPr>
          <p:cNvPr id="4" name="AutoShape 11"/>
          <p:cNvSpPr>
            <a:spLocks noChangeArrowheads="1"/>
          </p:cNvSpPr>
          <p:nvPr/>
        </p:nvSpPr>
        <p:spPr bwMode="auto">
          <a:xfrm>
            <a:off x="1905000" y="4114800"/>
            <a:ext cx="2117725" cy="581025"/>
          </a:xfrm>
          <a:prstGeom prst="bevel">
            <a:avLst>
              <a:gd name="adj" fmla="val 12500"/>
            </a:avLst>
          </a:prstGeom>
          <a:solidFill>
            <a:srgbClr val="800000"/>
          </a:solidFill>
          <a:ln w="9525">
            <a:noFill/>
            <a:miter lim="800000"/>
            <a:headEnd/>
            <a:tailEnd/>
          </a:ln>
        </p:spPr>
        <p:txBody>
          <a:bodyPr>
            <a:spAutoFit/>
          </a:bodyPr>
          <a:lstStyle/>
          <a:p>
            <a:r>
              <a:rPr lang="en-US" sz="2400">
                <a:solidFill>
                  <a:srgbClr val="00FF00"/>
                </a:solidFill>
              </a:rPr>
              <a:t>Digital Data</a:t>
            </a:r>
          </a:p>
        </p:txBody>
      </p:sp>
      <p:sp>
        <p:nvSpPr>
          <p:cNvPr id="5" name="AutoShape 13"/>
          <p:cNvSpPr>
            <a:spLocks noChangeArrowheads="1"/>
          </p:cNvSpPr>
          <p:nvPr/>
        </p:nvSpPr>
        <p:spPr bwMode="auto">
          <a:xfrm>
            <a:off x="5410200" y="4524375"/>
            <a:ext cx="2016125" cy="581025"/>
          </a:xfrm>
          <a:prstGeom prst="bevel">
            <a:avLst>
              <a:gd name="adj" fmla="val 12500"/>
            </a:avLst>
          </a:prstGeom>
          <a:solidFill>
            <a:srgbClr val="800000"/>
          </a:solidFill>
          <a:ln w="9525">
            <a:noFill/>
            <a:miter lim="800000"/>
            <a:headEnd/>
            <a:tailEnd/>
          </a:ln>
        </p:spPr>
        <p:txBody>
          <a:bodyPr wrap="none">
            <a:spAutoFit/>
          </a:bodyPr>
          <a:lstStyle/>
          <a:p>
            <a:r>
              <a:rPr lang="en-US" sz="2400">
                <a:solidFill>
                  <a:srgbClr val="00FF00"/>
                </a:solidFill>
              </a:rPr>
              <a:t>Digital Signal</a:t>
            </a:r>
          </a:p>
        </p:txBody>
      </p:sp>
      <p:sp>
        <p:nvSpPr>
          <p:cNvPr id="6" name="Line 14"/>
          <p:cNvSpPr>
            <a:spLocks noChangeShapeType="1"/>
          </p:cNvSpPr>
          <p:nvPr/>
        </p:nvSpPr>
        <p:spPr bwMode="auto">
          <a:xfrm>
            <a:off x="4876800" y="4648200"/>
            <a:ext cx="533400" cy="0"/>
          </a:xfrm>
          <a:prstGeom prst="line">
            <a:avLst/>
          </a:prstGeom>
          <a:noFill/>
          <a:ln w="76200">
            <a:solidFill>
              <a:schemeClr val="tx1"/>
            </a:solidFill>
            <a:round/>
            <a:headEnd/>
            <a:tailEnd type="triangle" w="med" len="med"/>
          </a:ln>
        </p:spPr>
        <p:txBody>
          <a:bodyPr/>
          <a:lstStyle/>
          <a:p>
            <a:endParaRPr lang="en-IN"/>
          </a:p>
        </p:txBody>
      </p:sp>
      <p:sp>
        <p:nvSpPr>
          <p:cNvPr id="7" name="AutoShape 16"/>
          <p:cNvSpPr>
            <a:spLocks noChangeArrowheads="1"/>
          </p:cNvSpPr>
          <p:nvPr/>
        </p:nvSpPr>
        <p:spPr bwMode="auto">
          <a:xfrm>
            <a:off x="1905000" y="4876800"/>
            <a:ext cx="2133600" cy="613470"/>
          </a:xfrm>
          <a:prstGeom prst="bevel">
            <a:avLst>
              <a:gd name="adj" fmla="val 12500"/>
            </a:avLst>
          </a:prstGeom>
          <a:solidFill>
            <a:srgbClr val="800000"/>
          </a:solidFill>
          <a:ln w="9525">
            <a:noFill/>
            <a:miter lim="800000"/>
            <a:headEnd/>
            <a:tailEnd/>
          </a:ln>
        </p:spPr>
        <p:txBody>
          <a:bodyPr>
            <a:spAutoFit/>
          </a:bodyPr>
          <a:lstStyle/>
          <a:p>
            <a:r>
              <a:rPr lang="en-US" sz="2400" dirty="0">
                <a:solidFill>
                  <a:srgbClr val="00FF00"/>
                </a:solidFill>
              </a:rPr>
              <a:t>Analog signal</a:t>
            </a:r>
          </a:p>
        </p:txBody>
      </p:sp>
      <p:sp>
        <p:nvSpPr>
          <p:cNvPr id="8" name="Line 17"/>
          <p:cNvSpPr>
            <a:spLocks noChangeShapeType="1"/>
          </p:cNvSpPr>
          <p:nvPr/>
        </p:nvSpPr>
        <p:spPr bwMode="auto">
          <a:xfrm flipV="1">
            <a:off x="4876800" y="4953000"/>
            <a:ext cx="533400" cy="0"/>
          </a:xfrm>
          <a:prstGeom prst="line">
            <a:avLst/>
          </a:prstGeom>
          <a:noFill/>
          <a:ln w="76200">
            <a:solidFill>
              <a:schemeClr val="tx1"/>
            </a:solidFill>
            <a:round/>
            <a:headEnd/>
            <a:tailEnd type="triangle" w="med" len="med"/>
          </a:ln>
        </p:spPr>
        <p:txBody>
          <a:bodyPr/>
          <a:lstStyle/>
          <a:p>
            <a:endParaRPr lang="en-IN"/>
          </a:p>
        </p:txBody>
      </p:sp>
      <p:sp>
        <p:nvSpPr>
          <p:cNvPr id="9" name="Line 18"/>
          <p:cNvSpPr>
            <a:spLocks noChangeShapeType="1"/>
          </p:cNvSpPr>
          <p:nvPr/>
        </p:nvSpPr>
        <p:spPr bwMode="auto">
          <a:xfrm>
            <a:off x="4876800" y="4914900"/>
            <a:ext cx="0" cy="304800"/>
          </a:xfrm>
          <a:prstGeom prst="line">
            <a:avLst/>
          </a:prstGeom>
          <a:noFill/>
          <a:ln w="76200">
            <a:solidFill>
              <a:schemeClr val="tx1"/>
            </a:solidFill>
            <a:round/>
            <a:headEnd/>
            <a:tailEnd/>
          </a:ln>
        </p:spPr>
        <p:txBody>
          <a:bodyPr/>
          <a:lstStyle/>
          <a:p>
            <a:endParaRPr lang="en-IN"/>
          </a:p>
        </p:txBody>
      </p:sp>
      <p:sp>
        <p:nvSpPr>
          <p:cNvPr id="10" name="Line 19"/>
          <p:cNvSpPr>
            <a:spLocks noChangeShapeType="1"/>
          </p:cNvSpPr>
          <p:nvPr/>
        </p:nvSpPr>
        <p:spPr bwMode="auto">
          <a:xfrm flipH="1">
            <a:off x="4051300" y="5181600"/>
            <a:ext cx="838200" cy="0"/>
          </a:xfrm>
          <a:prstGeom prst="line">
            <a:avLst/>
          </a:prstGeom>
          <a:noFill/>
          <a:ln w="76200">
            <a:solidFill>
              <a:schemeClr val="tx1"/>
            </a:solidFill>
            <a:round/>
            <a:headEnd/>
            <a:tailEnd/>
          </a:ln>
        </p:spPr>
        <p:txBody>
          <a:bodyPr/>
          <a:lstStyle/>
          <a:p>
            <a:endParaRPr lang="en-IN"/>
          </a:p>
        </p:txBody>
      </p:sp>
      <p:sp>
        <p:nvSpPr>
          <p:cNvPr id="11" name="Line 20"/>
          <p:cNvSpPr>
            <a:spLocks noChangeShapeType="1"/>
          </p:cNvSpPr>
          <p:nvPr/>
        </p:nvSpPr>
        <p:spPr bwMode="auto">
          <a:xfrm>
            <a:off x="4876800" y="4381500"/>
            <a:ext cx="0" cy="304800"/>
          </a:xfrm>
          <a:prstGeom prst="line">
            <a:avLst/>
          </a:prstGeom>
          <a:noFill/>
          <a:ln w="76200">
            <a:solidFill>
              <a:schemeClr val="tx1"/>
            </a:solidFill>
            <a:round/>
            <a:headEnd/>
            <a:tailEnd/>
          </a:ln>
        </p:spPr>
        <p:txBody>
          <a:bodyPr/>
          <a:lstStyle/>
          <a:p>
            <a:endParaRPr lang="en-IN"/>
          </a:p>
        </p:txBody>
      </p:sp>
      <p:sp>
        <p:nvSpPr>
          <p:cNvPr id="12" name="Line 21"/>
          <p:cNvSpPr>
            <a:spLocks noChangeShapeType="1"/>
          </p:cNvSpPr>
          <p:nvPr/>
        </p:nvSpPr>
        <p:spPr bwMode="auto">
          <a:xfrm flipH="1">
            <a:off x="4038600" y="4406900"/>
            <a:ext cx="838200" cy="0"/>
          </a:xfrm>
          <a:prstGeom prst="line">
            <a:avLst/>
          </a:prstGeom>
          <a:noFill/>
          <a:ln w="76200">
            <a:solidFill>
              <a:schemeClr val="tx1"/>
            </a:solidFill>
            <a:round/>
            <a:headEnd/>
            <a:tailEnd/>
          </a:ln>
        </p:spPr>
        <p:txBody>
          <a:bodyPr/>
          <a:lstStyle/>
          <a:p>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Digital Transmission…</a:t>
            </a:r>
          </a:p>
        </p:txBody>
      </p:sp>
      <p:sp>
        <p:nvSpPr>
          <p:cNvPr id="3" name="Content Placeholder 2"/>
          <p:cNvSpPr>
            <a:spLocks noGrp="1"/>
          </p:cNvSpPr>
          <p:nvPr>
            <p:ph idx="1"/>
          </p:nvPr>
        </p:nvSpPr>
        <p:spPr>
          <a:xfrm>
            <a:off x="198303" y="1345139"/>
            <a:ext cx="8780444" cy="4979461"/>
          </a:xfrm>
        </p:spPr>
        <p:txBody>
          <a:bodyPr>
            <a:normAutofit/>
          </a:bodyPr>
          <a:lstStyle/>
          <a:p>
            <a:r>
              <a:rPr lang="en-IN" dirty="0"/>
              <a:t>schemes and techniques that used to transmit data digitally </a:t>
            </a:r>
          </a:p>
          <a:p>
            <a:pPr lvl="1"/>
            <a:r>
              <a:rPr lang="en-IN" b="1" dirty="0"/>
              <a:t>Digital-to-digital conversion techniques </a:t>
            </a:r>
            <a:r>
              <a:rPr lang="en-IN" b="1" dirty="0">
                <a:sym typeface="Wingdings" pitchFamily="2" charset="2"/>
              </a:rPr>
              <a:t> </a:t>
            </a:r>
            <a:r>
              <a:rPr lang="en-US" b="1" i="1" dirty="0">
                <a:effectLst>
                  <a:outerShdw blurRad="38100" dist="38100" dir="2700000" algn="tl">
                    <a:srgbClr val="C0C0C0"/>
                  </a:outerShdw>
                </a:effectLst>
              </a:rPr>
              <a:t>represent digital data by using digital signals</a:t>
            </a:r>
            <a:endParaRPr lang="en-IN" b="1" dirty="0"/>
          </a:p>
          <a:p>
            <a:pPr lvl="2"/>
            <a:r>
              <a:rPr lang="en-IN" dirty="0"/>
              <a:t>Line coding (always needed)</a:t>
            </a:r>
          </a:p>
          <a:p>
            <a:pPr lvl="2"/>
            <a:r>
              <a:rPr lang="en-IN" dirty="0"/>
              <a:t>block coding (may or may not be needed)</a:t>
            </a:r>
          </a:p>
          <a:p>
            <a:pPr lvl="2"/>
            <a:r>
              <a:rPr lang="en-IN" dirty="0"/>
              <a:t>Scrambling (may or may not be needed)</a:t>
            </a:r>
            <a:endParaRPr lang="en-IN" b="1" dirty="0"/>
          </a:p>
          <a:p>
            <a:pPr lvl="1"/>
            <a:r>
              <a:rPr lang="en-IN" b="1" dirty="0" err="1"/>
              <a:t>Analog</a:t>
            </a:r>
            <a:r>
              <a:rPr lang="en-IN" b="1" dirty="0"/>
              <a:t>-to-digital conversion techniques </a:t>
            </a:r>
            <a:r>
              <a:rPr lang="en-IN" b="1" dirty="0">
                <a:sym typeface="Wingdings" pitchFamily="2" charset="2"/>
              </a:rPr>
              <a:t> </a:t>
            </a:r>
            <a:r>
              <a:rPr lang="en-US" b="1" i="1" dirty="0">
                <a:effectLst>
                  <a:outerShdw blurRad="38100" dist="38100" dir="2700000" algn="tl">
                    <a:srgbClr val="C0C0C0"/>
                  </a:outerShdw>
                </a:effectLst>
              </a:rPr>
              <a:t>represent analog data by using digital signals</a:t>
            </a:r>
            <a:endParaRPr lang="en-IN" b="1" dirty="0"/>
          </a:p>
          <a:p>
            <a:pPr lvl="2"/>
            <a:r>
              <a:rPr lang="en-IN" dirty="0"/>
              <a:t>Pulse code modulation</a:t>
            </a:r>
          </a:p>
          <a:p>
            <a:pPr lvl="2"/>
            <a:r>
              <a:rPr lang="en-IN" dirty="0"/>
              <a:t>Delta modulation</a:t>
            </a:r>
          </a:p>
          <a:p>
            <a:r>
              <a:rPr lang="en-IN" dirty="0"/>
              <a:t>Transmission modes:</a:t>
            </a:r>
          </a:p>
          <a:p>
            <a:pPr lvl="1"/>
            <a:r>
              <a:rPr lang="en-IN" dirty="0"/>
              <a:t>parallel or serial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defRPr/>
            </a:pPr>
            <a:r>
              <a:rPr lang="en-US" b="0" dirty="0"/>
              <a:t>Line Coding</a:t>
            </a:r>
            <a:endParaRPr lang="th-TH" b="0" dirty="0"/>
          </a:p>
        </p:txBody>
      </p:sp>
      <p:sp>
        <p:nvSpPr>
          <p:cNvPr id="121859" name="Rectangle 3"/>
          <p:cNvSpPr>
            <a:spLocks noGrp="1" noChangeArrowheads="1"/>
          </p:cNvSpPr>
          <p:nvPr>
            <p:ph type="body" idx="1"/>
          </p:nvPr>
        </p:nvSpPr>
        <p:spPr>
          <a:xfrm>
            <a:off x="0" y="1345139"/>
            <a:ext cx="9144000" cy="2617261"/>
          </a:xfrm>
        </p:spPr>
        <p:txBody>
          <a:bodyPr>
            <a:normAutofit/>
          </a:bodyPr>
          <a:lstStyle/>
          <a:p>
            <a:pPr>
              <a:defRPr/>
            </a:pPr>
            <a:r>
              <a:rPr lang="en-IN" dirty="0"/>
              <a:t>Data</a:t>
            </a:r>
            <a:r>
              <a:rPr lang="en-IN" dirty="0">
                <a:sym typeface="Wingdings" pitchFamily="2" charset="2"/>
              </a:rPr>
              <a:t></a:t>
            </a:r>
            <a:r>
              <a:rPr lang="en-IN" dirty="0"/>
              <a:t> text, numbers, graphical images, audio, or video</a:t>
            </a:r>
          </a:p>
          <a:p>
            <a:pPr lvl="1">
              <a:defRPr/>
            </a:pPr>
            <a:r>
              <a:rPr lang="en-IN" dirty="0"/>
              <a:t>stored in computer memory as sequences of bits</a:t>
            </a:r>
          </a:p>
          <a:p>
            <a:pPr>
              <a:defRPr/>
            </a:pPr>
            <a:r>
              <a:rPr lang="en-IN" dirty="0"/>
              <a:t>Line coding converts a sequence of bits to a digital signal</a:t>
            </a:r>
            <a:endParaRPr lang="en-US" dirty="0"/>
          </a:p>
          <a:p>
            <a:pPr lvl="1">
              <a:defRPr/>
            </a:pPr>
            <a:r>
              <a:rPr lang="en-IN" dirty="0"/>
              <a:t>At the sender, digital data are encoded into a digital signal</a:t>
            </a:r>
          </a:p>
          <a:p>
            <a:pPr lvl="1">
              <a:defRPr/>
            </a:pPr>
            <a:r>
              <a:rPr lang="en-IN" dirty="0"/>
              <a:t>At the receiver, the digital data are recreated by decoding the digital signal</a:t>
            </a:r>
          </a:p>
          <a:p>
            <a:pPr>
              <a:defRPr/>
            </a:pPr>
            <a:endParaRPr lang="th-TH" dirty="0"/>
          </a:p>
        </p:txBody>
      </p:sp>
      <p:pic>
        <p:nvPicPr>
          <p:cNvPr id="5126" name="Picture 28"/>
          <p:cNvPicPr>
            <a:picLocks noChangeAspect="1" noChangeArrowheads="1"/>
          </p:cNvPicPr>
          <p:nvPr/>
        </p:nvPicPr>
        <p:blipFill>
          <a:blip r:embed="rId3" cstate="print"/>
          <a:srcRect/>
          <a:stretch>
            <a:fillRect/>
          </a:stretch>
        </p:blipFill>
        <p:spPr bwMode="auto">
          <a:xfrm>
            <a:off x="1295400" y="3813777"/>
            <a:ext cx="7696200" cy="2358423"/>
          </a:xfrm>
          <a:prstGeom prst="rect">
            <a:avLst/>
          </a:prstGeom>
          <a:noFill/>
          <a:ln w="9525">
            <a:noFill/>
            <a:miter lim="800000"/>
            <a:headEnd/>
            <a:tailEnd/>
          </a:ln>
        </p:spPr>
      </p:pic>
    </p:spTree>
    <p:extLst>
      <p:ext uri="{BB962C8B-B14F-4D97-AF65-F5344CB8AC3E}">
        <p14:creationId xmlns:p14="http://schemas.microsoft.com/office/powerpoint/2010/main" val="929984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Block Coding</a:t>
            </a:r>
            <a:endParaRPr lang="en-IN" b="0" dirty="0"/>
          </a:p>
        </p:txBody>
      </p:sp>
      <p:sp>
        <p:nvSpPr>
          <p:cNvPr id="3" name="Content Placeholder 2"/>
          <p:cNvSpPr>
            <a:spLocks noGrp="1"/>
          </p:cNvSpPr>
          <p:nvPr>
            <p:ph idx="1"/>
          </p:nvPr>
        </p:nvSpPr>
        <p:spPr>
          <a:xfrm>
            <a:off x="198303" y="1219201"/>
            <a:ext cx="8780444" cy="5029200"/>
          </a:xfrm>
        </p:spPr>
        <p:txBody>
          <a:bodyPr>
            <a:normAutofit lnSpcReduction="10000"/>
          </a:bodyPr>
          <a:lstStyle/>
          <a:p>
            <a:r>
              <a:rPr lang="en-IN" dirty="0"/>
              <a:t>How to ensure synchronization and provide some kind of inherent error detecting?</a:t>
            </a:r>
          </a:p>
          <a:p>
            <a:pPr lvl="1"/>
            <a:r>
              <a:rPr lang="en-IN" dirty="0"/>
              <a:t>Solution – need redundancy</a:t>
            </a:r>
          </a:p>
          <a:p>
            <a:pPr lvl="2"/>
            <a:r>
              <a:rPr lang="en-IN" dirty="0"/>
              <a:t>Block coding </a:t>
            </a:r>
            <a:r>
              <a:rPr lang="en-IN" dirty="0">
                <a:sym typeface="Wingdings" pitchFamily="2" charset="2"/>
              </a:rPr>
              <a:t> </a:t>
            </a:r>
            <a:r>
              <a:rPr lang="en-IN" dirty="0"/>
              <a:t>give this redundancy and improve the performance of line coding</a:t>
            </a:r>
          </a:p>
          <a:p>
            <a:r>
              <a:rPr lang="en-IN" dirty="0"/>
              <a:t>Block coding changes a block of </a:t>
            </a:r>
            <a:r>
              <a:rPr lang="en-IN" i="1" dirty="0"/>
              <a:t>m bits into a block </a:t>
            </a:r>
            <a:r>
              <a:rPr lang="en-IN" dirty="0"/>
              <a:t>of </a:t>
            </a:r>
            <a:r>
              <a:rPr lang="en-IN" i="1" dirty="0"/>
              <a:t>n bits, where n &gt; m</a:t>
            </a:r>
          </a:p>
          <a:p>
            <a:pPr lvl="1"/>
            <a:r>
              <a:rPr lang="en-IN" i="1" dirty="0"/>
              <a:t>referred to as an </a:t>
            </a:r>
            <a:r>
              <a:rPr lang="en-IN" i="1" dirty="0" err="1"/>
              <a:t>mB</a:t>
            </a:r>
            <a:r>
              <a:rPr lang="en-IN" i="1" dirty="0"/>
              <a:t>/</a:t>
            </a:r>
            <a:r>
              <a:rPr lang="en-IN" i="1" dirty="0" err="1"/>
              <a:t>nB</a:t>
            </a:r>
            <a:r>
              <a:rPr lang="en-IN" i="1" dirty="0"/>
              <a:t> encoding</a:t>
            </a:r>
            <a:r>
              <a:rPr lang="en-IN" dirty="0"/>
              <a:t>) </a:t>
            </a:r>
            <a:r>
              <a:rPr lang="en-IN" dirty="0">
                <a:sym typeface="Wingdings" pitchFamily="2" charset="2"/>
              </a:rPr>
              <a:t> </a:t>
            </a:r>
            <a:r>
              <a:rPr lang="en-IN" dirty="0"/>
              <a:t>distinguishes block encoding from multilevel encoding </a:t>
            </a:r>
          </a:p>
          <a:p>
            <a:pPr lvl="2"/>
            <a:r>
              <a:rPr lang="en-IN" dirty="0"/>
              <a:t>multilevel encoding  </a:t>
            </a:r>
            <a:r>
              <a:rPr lang="en-IN" dirty="0">
                <a:sym typeface="Wingdings" pitchFamily="2" charset="2"/>
              </a:rPr>
              <a:t> </a:t>
            </a:r>
            <a:r>
              <a:rPr lang="en-IN" dirty="0"/>
              <a:t> written without a slash </a:t>
            </a:r>
            <a:r>
              <a:rPr lang="en-IN" dirty="0" err="1"/>
              <a:t>eg</a:t>
            </a:r>
            <a:r>
              <a:rPr lang="en-IN" dirty="0"/>
              <a:t>. 8B6T</a:t>
            </a:r>
            <a:endParaRPr lang="en-IN" i="1" dirty="0"/>
          </a:p>
          <a:p>
            <a:pPr lvl="2"/>
            <a:r>
              <a:rPr lang="en-US" dirty="0">
                <a:latin typeface="Arial" pitchFamily="34" charset="0"/>
              </a:rPr>
              <a:t>it replaces each </a:t>
            </a:r>
            <a:r>
              <a:rPr lang="en-US" i="1" dirty="0">
                <a:latin typeface="Arial" pitchFamily="34" charset="0"/>
              </a:rPr>
              <a:t>m</a:t>
            </a:r>
            <a:r>
              <a:rPr lang="en-US" dirty="0">
                <a:latin typeface="Arial" pitchFamily="34" charset="0"/>
              </a:rPr>
              <a:t>-bit group with an </a:t>
            </a:r>
            <a:r>
              <a:rPr lang="en-US" i="1" dirty="0">
                <a:latin typeface="Arial" pitchFamily="34" charset="0"/>
              </a:rPr>
              <a:t>n</a:t>
            </a:r>
            <a:r>
              <a:rPr lang="en-US" dirty="0">
                <a:latin typeface="Arial" pitchFamily="34" charset="0"/>
              </a:rPr>
              <a:t>-bit group</a:t>
            </a:r>
          </a:p>
          <a:p>
            <a:pPr lvl="2"/>
            <a:r>
              <a:rPr lang="en-IN" dirty="0"/>
              <a:t>involves three steps: </a:t>
            </a:r>
          </a:p>
          <a:p>
            <a:pPr lvl="3"/>
            <a:r>
              <a:rPr lang="en-IN" b="1" dirty="0"/>
              <a:t>Division</a:t>
            </a:r>
            <a:r>
              <a:rPr lang="en-IN" dirty="0"/>
              <a:t>: sequence of bits is divided into groups of </a:t>
            </a:r>
            <a:r>
              <a:rPr lang="en-IN" i="1" dirty="0"/>
              <a:t>m bits</a:t>
            </a:r>
            <a:endParaRPr lang="en-IN" dirty="0"/>
          </a:p>
          <a:p>
            <a:pPr lvl="3"/>
            <a:r>
              <a:rPr lang="en-IN" b="1" dirty="0"/>
              <a:t>Substitution</a:t>
            </a:r>
            <a:r>
              <a:rPr lang="en-IN" dirty="0"/>
              <a:t>: substitute an </a:t>
            </a:r>
            <a:r>
              <a:rPr lang="en-IN" i="1" dirty="0"/>
              <a:t>m-bit group with an n-bit </a:t>
            </a:r>
            <a:r>
              <a:rPr lang="en-IN" dirty="0"/>
              <a:t>group</a:t>
            </a:r>
          </a:p>
          <a:p>
            <a:pPr lvl="3"/>
            <a:r>
              <a:rPr lang="en-IN" b="1" dirty="0"/>
              <a:t>Combination</a:t>
            </a:r>
            <a:r>
              <a:rPr lang="en-IN" dirty="0"/>
              <a:t>: </a:t>
            </a:r>
            <a:r>
              <a:rPr lang="en-IN" i="1" dirty="0"/>
              <a:t>n-bit groups are combined to form a stream</a:t>
            </a:r>
            <a:r>
              <a:rPr lang="en-IN" dirty="0"/>
              <a:t> (n &gt; m)</a:t>
            </a:r>
            <a:endParaRPr lang="en-IN" i="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b="0" dirty="0"/>
              <a:t>Block Coding</a:t>
            </a:r>
            <a:endParaRPr lang="th-TH" b="0" dirty="0"/>
          </a:p>
        </p:txBody>
      </p:sp>
      <p:pic>
        <p:nvPicPr>
          <p:cNvPr id="29" name="Picture 5"/>
          <p:cNvPicPr>
            <a:picLocks noChangeAspect="1" noChangeArrowheads="1"/>
          </p:cNvPicPr>
          <p:nvPr/>
        </p:nvPicPr>
        <p:blipFill>
          <a:blip r:embed="rId2"/>
          <a:srcRect/>
          <a:stretch>
            <a:fillRect/>
          </a:stretch>
        </p:blipFill>
        <p:spPr bwMode="auto">
          <a:xfrm>
            <a:off x="1371600" y="1258584"/>
            <a:ext cx="6019800" cy="4913616"/>
          </a:xfrm>
          <a:prstGeom prst="rect">
            <a:avLst/>
          </a:prstGeom>
          <a:noFill/>
          <a:ln w="9525">
            <a:noFill/>
            <a:miter lim="800000"/>
            <a:headEnd/>
            <a:tailEnd/>
          </a:ln>
          <a:effectLst/>
        </p:spPr>
      </p:pic>
    </p:spTree>
    <p:extLst>
      <p:ext uri="{BB962C8B-B14F-4D97-AF65-F5344CB8AC3E}">
        <p14:creationId xmlns:p14="http://schemas.microsoft.com/office/powerpoint/2010/main" val="6323581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Analog to Digital Conversion</a:t>
            </a:r>
            <a:endParaRPr lang="en-IN" b="0" dirty="0"/>
          </a:p>
        </p:txBody>
      </p:sp>
      <p:sp>
        <p:nvSpPr>
          <p:cNvPr id="3" name="Content Placeholder 2"/>
          <p:cNvSpPr>
            <a:spLocks noGrp="1"/>
          </p:cNvSpPr>
          <p:nvPr>
            <p:ph idx="1"/>
          </p:nvPr>
        </p:nvSpPr>
        <p:spPr>
          <a:xfrm>
            <a:off x="198303" y="1345139"/>
            <a:ext cx="8780444" cy="4979461"/>
          </a:xfrm>
        </p:spPr>
        <p:txBody>
          <a:bodyPr>
            <a:normAutofit fontScale="92500" lnSpcReduction="10000"/>
          </a:bodyPr>
          <a:lstStyle/>
          <a:p>
            <a:r>
              <a:rPr lang="en-IN" dirty="0"/>
              <a:t>an </a:t>
            </a:r>
            <a:r>
              <a:rPr lang="en-IN" dirty="0" err="1"/>
              <a:t>analog</a:t>
            </a:r>
            <a:r>
              <a:rPr lang="en-IN" dirty="0"/>
              <a:t> signal </a:t>
            </a:r>
            <a:r>
              <a:rPr lang="en-IN" dirty="0">
                <a:sym typeface="Wingdings" pitchFamily="2" charset="2"/>
              </a:rPr>
              <a:t></a:t>
            </a:r>
            <a:r>
              <a:rPr lang="en-IN" dirty="0"/>
              <a:t> created by a microphone or camera</a:t>
            </a:r>
          </a:p>
          <a:p>
            <a:r>
              <a:rPr lang="en-US" dirty="0"/>
              <a:t>The amplitude of analog signal can take any value over a continuous range i.e. it can take on an infinite values.</a:t>
            </a:r>
          </a:p>
          <a:p>
            <a:r>
              <a:rPr lang="en-US" dirty="0"/>
              <a:t>Digital signal amplitude can take on finite values.</a:t>
            </a:r>
          </a:p>
          <a:p>
            <a:r>
              <a:rPr lang="en-IN" dirty="0"/>
              <a:t>Digital signal is superior to an </a:t>
            </a:r>
            <a:r>
              <a:rPr lang="en-IN" dirty="0" err="1"/>
              <a:t>analog</a:t>
            </a:r>
            <a:r>
              <a:rPr lang="en-IN" dirty="0"/>
              <a:t> signal</a:t>
            </a:r>
          </a:p>
          <a:p>
            <a:r>
              <a:rPr lang="en-US" dirty="0"/>
              <a:t>Analog signal can be converted into digital by sampling and quantizing</a:t>
            </a:r>
            <a:r>
              <a:rPr lang="en-IN" dirty="0"/>
              <a:t>-- digitization</a:t>
            </a:r>
          </a:p>
          <a:p>
            <a:pPr lvl="1"/>
            <a:r>
              <a:rPr lang="en-IN" dirty="0"/>
              <a:t>two techniques</a:t>
            </a:r>
          </a:p>
          <a:p>
            <a:pPr lvl="2"/>
            <a:r>
              <a:rPr lang="en-IN" dirty="0"/>
              <a:t>pulse code modulation </a:t>
            </a:r>
          </a:p>
          <a:p>
            <a:pPr lvl="2"/>
            <a:r>
              <a:rPr lang="en-IN" dirty="0"/>
              <a:t>delta modulation</a:t>
            </a:r>
          </a:p>
          <a:p>
            <a:r>
              <a:rPr lang="en-IN" dirty="0"/>
              <a:t>Digital data are converted to digital signal using line coding, block coding or scrambling techniques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a:bodyPr>
          <a:lstStyle/>
          <a:p>
            <a:pPr eaLnBrk="1" hangingPunct="1">
              <a:defRPr/>
            </a:pPr>
            <a:r>
              <a:rPr lang="en-US" sz="4800" b="0" dirty="0"/>
              <a:t>Pulse Code Modulation (PCM)</a:t>
            </a:r>
            <a:endParaRPr lang="th-TH" sz="4800" b="0" dirty="0"/>
          </a:p>
        </p:txBody>
      </p:sp>
      <p:sp>
        <p:nvSpPr>
          <p:cNvPr id="155651" name="Rectangle 3"/>
          <p:cNvSpPr>
            <a:spLocks noGrp="1" noChangeArrowheads="1"/>
          </p:cNvSpPr>
          <p:nvPr>
            <p:ph type="body" idx="1"/>
          </p:nvPr>
        </p:nvSpPr>
        <p:spPr>
          <a:xfrm>
            <a:off x="198303" y="1219201"/>
            <a:ext cx="8780444" cy="2133600"/>
          </a:xfrm>
        </p:spPr>
        <p:txBody>
          <a:bodyPr>
            <a:normAutofit lnSpcReduction="10000"/>
          </a:bodyPr>
          <a:lstStyle/>
          <a:p>
            <a:pPr>
              <a:defRPr/>
            </a:pPr>
            <a:r>
              <a:rPr lang="en-IN" dirty="0"/>
              <a:t>Change an </a:t>
            </a:r>
            <a:r>
              <a:rPr lang="en-IN" dirty="0" err="1"/>
              <a:t>analog</a:t>
            </a:r>
            <a:r>
              <a:rPr lang="en-IN" dirty="0"/>
              <a:t> signal to digital data (digitization)</a:t>
            </a:r>
          </a:p>
          <a:p>
            <a:pPr>
              <a:defRPr/>
            </a:pPr>
            <a:r>
              <a:rPr lang="en-IN" dirty="0"/>
              <a:t>A PCM encoder has three processes</a:t>
            </a:r>
          </a:p>
          <a:p>
            <a:pPr lvl="1"/>
            <a:r>
              <a:rPr lang="en-IN" dirty="0"/>
              <a:t>Sampling - </a:t>
            </a:r>
            <a:r>
              <a:rPr lang="en-IN" dirty="0" err="1"/>
              <a:t>analog</a:t>
            </a:r>
            <a:r>
              <a:rPr lang="en-IN" dirty="0"/>
              <a:t> signal is sampled</a:t>
            </a:r>
          </a:p>
          <a:p>
            <a:pPr lvl="1"/>
            <a:r>
              <a:rPr lang="en-US" dirty="0"/>
              <a:t>Quantization- </a:t>
            </a:r>
            <a:r>
              <a:rPr lang="en-IN" dirty="0"/>
              <a:t>sampled signal is quantized</a:t>
            </a:r>
          </a:p>
          <a:p>
            <a:pPr lvl="1"/>
            <a:r>
              <a:rPr lang="en-US" dirty="0"/>
              <a:t>encoding  - </a:t>
            </a:r>
            <a:r>
              <a:rPr lang="en-IN" dirty="0"/>
              <a:t>quantized values are encoded as streams of bits</a:t>
            </a:r>
            <a:endParaRPr lang="th-TH" dirty="0"/>
          </a:p>
        </p:txBody>
      </p:sp>
      <p:pic>
        <p:nvPicPr>
          <p:cNvPr id="5" name="Picture 6"/>
          <p:cNvPicPr>
            <a:picLocks noChangeAspect="1" noChangeArrowheads="1"/>
          </p:cNvPicPr>
          <p:nvPr/>
        </p:nvPicPr>
        <p:blipFill>
          <a:blip r:embed="rId2"/>
          <a:srcRect/>
          <a:stretch>
            <a:fillRect/>
          </a:stretch>
        </p:blipFill>
        <p:spPr bwMode="auto">
          <a:xfrm>
            <a:off x="620860" y="3276600"/>
            <a:ext cx="6408144" cy="2895600"/>
          </a:xfrm>
          <a:prstGeom prst="rect">
            <a:avLst/>
          </a:prstGeom>
          <a:noFill/>
          <a:ln w="9525">
            <a:noFill/>
            <a:miter lim="800000"/>
            <a:headEnd/>
            <a:tailEnd/>
          </a:ln>
          <a:effectLst/>
        </p:spPr>
      </p:pic>
    </p:spTree>
    <p:extLst>
      <p:ext uri="{BB962C8B-B14F-4D97-AF65-F5344CB8AC3E}">
        <p14:creationId xmlns:p14="http://schemas.microsoft.com/office/powerpoint/2010/main" val="3913559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PCM - </a:t>
            </a:r>
            <a:r>
              <a:rPr lang="en-IN" b="0" dirty="0"/>
              <a:t>Sampling</a:t>
            </a:r>
          </a:p>
        </p:txBody>
      </p:sp>
      <p:sp>
        <p:nvSpPr>
          <p:cNvPr id="3" name="Content Placeholder 2"/>
          <p:cNvSpPr>
            <a:spLocks noGrp="1"/>
          </p:cNvSpPr>
          <p:nvPr>
            <p:ph idx="1"/>
          </p:nvPr>
        </p:nvSpPr>
        <p:spPr>
          <a:xfrm>
            <a:off x="198303" y="1345139"/>
            <a:ext cx="8780444" cy="4979461"/>
          </a:xfrm>
        </p:spPr>
        <p:txBody>
          <a:bodyPr>
            <a:normAutofit/>
          </a:bodyPr>
          <a:lstStyle/>
          <a:p>
            <a:r>
              <a:rPr lang="en-IN" dirty="0"/>
              <a:t>The </a:t>
            </a:r>
            <a:r>
              <a:rPr lang="en-IN" dirty="0" err="1"/>
              <a:t>analog</a:t>
            </a:r>
            <a:r>
              <a:rPr lang="en-IN" dirty="0"/>
              <a:t> signal is sampled every </a:t>
            </a:r>
            <a:r>
              <a:rPr lang="en-IN" i="1" dirty="0"/>
              <a:t>T</a:t>
            </a:r>
            <a:r>
              <a:rPr lang="en-IN" i="1" baseline="-25000" dirty="0"/>
              <a:t>s</a:t>
            </a:r>
            <a:r>
              <a:rPr lang="en-IN" i="1" dirty="0"/>
              <a:t> s, where T</a:t>
            </a:r>
            <a:r>
              <a:rPr lang="en-IN" i="1" baseline="-25000" dirty="0"/>
              <a:t>s </a:t>
            </a:r>
            <a:r>
              <a:rPr lang="en-IN" i="1" dirty="0"/>
              <a:t>is </a:t>
            </a:r>
            <a:r>
              <a:rPr lang="en-IN" dirty="0"/>
              <a:t>the sample interval or period</a:t>
            </a:r>
          </a:p>
          <a:p>
            <a:pPr lvl="1"/>
            <a:r>
              <a:rPr lang="en-IN" b="1" dirty="0"/>
              <a:t>Called as pulse amplitude modulation (PAM)</a:t>
            </a:r>
          </a:p>
          <a:p>
            <a:pPr lvl="1"/>
            <a:r>
              <a:rPr lang="en-IN" dirty="0"/>
              <a:t>Result </a:t>
            </a:r>
            <a:r>
              <a:rPr lang="en-IN" dirty="0">
                <a:sym typeface="Wingdings" pitchFamily="2" charset="2"/>
              </a:rPr>
              <a:t></a:t>
            </a:r>
            <a:r>
              <a:rPr lang="en-IN" dirty="0"/>
              <a:t>an </a:t>
            </a:r>
            <a:r>
              <a:rPr lang="en-IN" dirty="0" err="1"/>
              <a:t>analog</a:t>
            </a:r>
            <a:r>
              <a:rPr lang="en-IN" dirty="0"/>
              <a:t> signal with </a:t>
            </a:r>
            <a:r>
              <a:rPr lang="en-IN" dirty="0" err="1"/>
              <a:t>nonintegral</a:t>
            </a:r>
            <a:r>
              <a:rPr lang="en-IN" dirty="0"/>
              <a:t> values</a:t>
            </a:r>
          </a:p>
          <a:p>
            <a:r>
              <a:rPr lang="en-IN" dirty="0"/>
              <a:t>The inverse of the sampling interval is called the </a:t>
            </a:r>
            <a:r>
              <a:rPr lang="en-IN" i="1" dirty="0"/>
              <a:t>sampling rate or sampling frequency and denoted by </a:t>
            </a:r>
            <a:r>
              <a:rPr lang="en-IN" i="1" dirty="0" err="1"/>
              <a:t>f</a:t>
            </a:r>
            <a:r>
              <a:rPr lang="en-IN" i="1" baseline="-25000" dirty="0" err="1"/>
              <a:t>s</a:t>
            </a:r>
            <a:endParaRPr lang="en-IN" i="1" baseline="-25000" dirty="0"/>
          </a:p>
          <a:p>
            <a:pPr lvl="1"/>
            <a:r>
              <a:rPr lang="en-IN" i="1" dirty="0"/>
              <a:t> </a:t>
            </a:r>
            <a:r>
              <a:rPr lang="en-IN" i="1" dirty="0" err="1"/>
              <a:t>f</a:t>
            </a:r>
            <a:r>
              <a:rPr lang="en-IN" i="1" baseline="-25000" dirty="0" err="1"/>
              <a:t>s</a:t>
            </a:r>
            <a:r>
              <a:rPr lang="en-IN" i="1" dirty="0"/>
              <a:t> = 1/T</a:t>
            </a:r>
            <a:r>
              <a:rPr lang="en-IN" i="1" baseline="-25000" dirty="0"/>
              <a:t>s</a:t>
            </a:r>
            <a:endParaRPr lang="en-IN"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PCM: Encoding Example</a:t>
            </a:r>
            <a:endParaRPr lang="en-US" dirty="0"/>
          </a:p>
        </p:txBody>
      </p:sp>
      <p:sp>
        <p:nvSpPr>
          <p:cNvPr id="3" name="Content Placeholder 2"/>
          <p:cNvSpPr>
            <a:spLocks noGrp="1"/>
          </p:cNvSpPr>
          <p:nvPr>
            <p:ph idx="1"/>
          </p:nvPr>
        </p:nvSpPr>
        <p:spPr/>
        <p:txBody>
          <a:bodyPr/>
          <a:lstStyle/>
          <a:p>
            <a:r>
              <a:rPr lang="en-US" dirty="0"/>
              <a:t>We want to digitize the human voice. What is the bit rate, assuming 8 bits per sample?</a:t>
            </a:r>
          </a:p>
          <a:p>
            <a:pPr algn="just"/>
            <a:r>
              <a:rPr lang="en-US" b="1" dirty="0">
                <a:solidFill>
                  <a:schemeClr val="hlink"/>
                </a:solidFill>
              </a:rPr>
              <a:t>Solution</a:t>
            </a:r>
          </a:p>
          <a:p>
            <a:pPr algn="just"/>
            <a:r>
              <a:rPr lang="en-US" dirty="0">
                <a:latin typeface="Times" pitchFamily="18" charset="0"/>
              </a:rPr>
              <a:t>The human voice normally contains frequencies from 0 to 4000 Hz</a:t>
            </a:r>
          </a:p>
          <a:p>
            <a:pPr algn="just"/>
            <a:r>
              <a:rPr lang="en-US" dirty="0">
                <a:latin typeface="Times" pitchFamily="18" charset="0"/>
              </a:rPr>
              <a:t>So the sampling rate and bit rate are calculated as follows:</a:t>
            </a:r>
          </a:p>
          <a:p>
            <a:endParaRPr lang="en-US" dirty="0"/>
          </a:p>
        </p:txBody>
      </p:sp>
      <p:pic>
        <p:nvPicPr>
          <p:cNvPr id="4" name="Picture 12"/>
          <p:cNvPicPr>
            <a:picLocks noChangeAspect="1" noChangeArrowheads="1"/>
          </p:cNvPicPr>
          <p:nvPr/>
        </p:nvPicPr>
        <p:blipFill>
          <a:blip r:embed="rId2"/>
          <a:srcRect/>
          <a:stretch>
            <a:fillRect/>
          </a:stretch>
        </p:blipFill>
        <p:spPr bwMode="auto">
          <a:xfrm>
            <a:off x="2128838" y="5057775"/>
            <a:ext cx="4886325" cy="657225"/>
          </a:xfrm>
          <a:prstGeom prst="rect">
            <a:avLst/>
          </a:prstGeom>
          <a:noFill/>
          <a:ln w="57150" cmpd="thickThin">
            <a:solidFill>
              <a:schemeClr val="folHlink"/>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Sine Wave - Wavelength </a:t>
            </a:r>
          </a:p>
        </p:txBody>
      </p:sp>
      <p:sp>
        <p:nvSpPr>
          <p:cNvPr id="3" name="Content Placeholder 2"/>
          <p:cNvSpPr>
            <a:spLocks noGrp="1"/>
          </p:cNvSpPr>
          <p:nvPr>
            <p:ph idx="1"/>
          </p:nvPr>
        </p:nvSpPr>
        <p:spPr>
          <a:xfrm>
            <a:off x="198303" y="1345139"/>
            <a:ext cx="8780444" cy="4598461"/>
          </a:xfrm>
        </p:spPr>
        <p:txBody>
          <a:bodyPr>
            <a:normAutofit fontScale="92500" lnSpcReduction="20000"/>
          </a:bodyPr>
          <a:lstStyle/>
          <a:p>
            <a:r>
              <a:rPr lang="en-US" b="1" dirty="0"/>
              <a:t>Characteristic of a signal traveling through a </a:t>
            </a:r>
            <a:r>
              <a:rPr lang="en-US" dirty="0"/>
              <a:t>transmission medium</a:t>
            </a:r>
          </a:p>
          <a:p>
            <a:r>
              <a:rPr lang="en-US" dirty="0"/>
              <a:t>The distance a simple signal can travel in one period</a:t>
            </a:r>
          </a:p>
          <a:p>
            <a:r>
              <a:rPr lang="en-US" dirty="0"/>
              <a:t>The wavelength binds the period or the frequency of a simple sine wave to the propagation speed in the medium.\</a:t>
            </a:r>
          </a:p>
          <a:p>
            <a:r>
              <a:rPr lang="en-US" dirty="0"/>
              <a:t>While the frequency of a signal is independent of the medium, the wavelength depends on both the frequency and the medium</a:t>
            </a:r>
          </a:p>
          <a:p>
            <a:r>
              <a:rPr lang="en-US" dirty="0"/>
              <a:t>The wavelength can be calculated if one is given the propagation speed of the medium and the frequency of the signal</a:t>
            </a:r>
          </a:p>
          <a:p>
            <a:r>
              <a:rPr lang="en-US" dirty="0"/>
              <a:t>If we represent wavelength by λ, propagation speed by </a:t>
            </a:r>
            <a:r>
              <a:rPr lang="en-US" i="1" dirty="0"/>
              <a:t>c, and frequency by f, we get </a:t>
            </a:r>
            <a:r>
              <a:rPr lang="el-GR" dirty="0"/>
              <a:t>λ = </a:t>
            </a:r>
            <a:r>
              <a:rPr lang="en-US" b="1" i="1" dirty="0"/>
              <a:t>c / f = c × T</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a:t>PCM: The Whole Process</a:t>
            </a:r>
            <a:endParaRPr lang="th-TH"/>
          </a:p>
        </p:txBody>
      </p:sp>
      <p:pic>
        <p:nvPicPr>
          <p:cNvPr id="159749" name="Picture 5"/>
          <p:cNvPicPr>
            <a:picLocks noChangeAspect="1" noChangeArrowheads="1"/>
          </p:cNvPicPr>
          <p:nvPr/>
        </p:nvPicPr>
        <p:blipFill>
          <a:blip r:embed="rId2" cstate="print"/>
          <a:srcRect/>
          <a:stretch>
            <a:fillRect/>
          </a:stretch>
        </p:blipFill>
        <p:spPr bwMode="auto">
          <a:xfrm>
            <a:off x="904730" y="1524000"/>
            <a:ext cx="7367588" cy="4510088"/>
          </a:xfrm>
          <a:prstGeom prst="rect">
            <a:avLst/>
          </a:prstGeom>
          <a:noFill/>
          <a:ln w="9525">
            <a:noFill/>
            <a:miter lim="800000"/>
            <a:headEnd/>
            <a:tailEnd/>
          </a:ln>
          <a:effectLst/>
        </p:spPr>
      </p:pic>
    </p:spTree>
    <p:extLst>
      <p:ext uri="{BB962C8B-B14F-4D97-AF65-F5344CB8AC3E}">
        <p14:creationId xmlns:p14="http://schemas.microsoft.com/office/powerpoint/2010/main" val="42370800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0" dirty="0"/>
              <a:t>Minimum Required Bandwidth</a:t>
            </a:r>
          </a:p>
        </p:txBody>
      </p:sp>
      <p:sp>
        <p:nvSpPr>
          <p:cNvPr id="3" name="Content Placeholder 2"/>
          <p:cNvSpPr>
            <a:spLocks noGrp="1"/>
          </p:cNvSpPr>
          <p:nvPr>
            <p:ph idx="1"/>
          </p:nvPr>
        </p:nvSpPr>
        <p:spPr/>
        <p:txBody>
          <a:bodyPr/>
          <a:lstStyle/>
          <a:p>
            <a:r>
              <a:rPr lang="en-US" dirty="0"/>
              <a:t>It can be proved that the minimum bandwidth of the digital signal is </a:t>
            </a:r>
            <a:r>
              <a:rPr lang="en-US" b="1" i="1" dirty="0" err="1"/>
              <a:t>B</a:t>
            </a:r>
            <a:r>
              <a:rPr lang="en-US" b="1" i="1" baseline="-25000" dirty="0" err="1"/>
              <a:t>min</a:t>
            </a:r>
            <a:r>
              <a:rPr lang="en-US" b="1" i="1" dirty="0"/>
              <a:t> = </a:t>
            </a:r>
            <a:r>
              <a:rPr lang="en-US" b="1" i="1" dirty="0" err="1"/>
              <a:t>n</a:t>
            </a:r>
            <a:r>
              <a:rPr lang="en-US" b="1" i="1" baseline="-25000" dirty="0" err="1"/>
              <a:t>b</a:t>
            </a:r>
            <a:r>
              <a:rPr lang="en-US" b="1" i="1" dirty="0"/>
              <a:t> × </a:t>
            </a:r>
            <a:r>
              <a:rPr lang="en-US" b="1" i="1" dirty="0" err="1"/>
              <a:t>B</a:t>
            </a:r>
            <a:r>
              <a:rPr lang="en-US" b="1" i="1" baseline="-25000" dirty="0" err="1"/>
              <a:t>analog</a:t>
            </a:r>
            <a:endParaRPr lang="en-IN" baseline="-25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Delta Modulation (DM)</a:t>
            </a:r>
          </a:p>
        </p:txBody>
      </p:sp>
      <p:sp>
        <p:nvSpPr>
          <p:cNvPr id="3" name="Content Placeholder 2"/>
          <p:cNvSpPr>
            <a:spLocks noGrp="1"/>
          </p:cNvSpPr>
          <p:nvPr>
            <p:ph idx="1"/>
          </p:nvPr>
        </p:nvSpPr>
        <p:spPr>
          <a:xfrm>
            <a:off x="198303" y="1219200"/>
            <a:ext cx="8780444" cy="5181600"/>
          </a:xfrm>
        </p:spPr>
        <p:txBody>
          <a:bodyPr>
            <a:normAutofit fontScale="92500"/>
          </a:bodyPr>
          <a:lstStyle/>
          <a:p>
            <a:r>
              <a:rPr lang="en-IN" dirty="0"/>
              <a:t>PCM is a very complex technique</a:t>
            </a:r>
          </a:p>
          <a:p>
            <a:r>
              <a:rPr lang="en-IN" dirty="0"/>
              <a:t>Delta modulation reduce the complexity of PCM</a:t>
            </a:r>
          </a:p>
          <a:p>
            <a:r>
              <a:rPr lang="en-IN" dirty="0"/>
              <a:t>PCM finds the value of the signal amplitude for each sample whereas DM finds the change from the previous sample </a:t>
            </a:r>
            <a:r>
              <a:rPr lang="en-IN" dirty="0">
                <a:sym typeface="Wingdings" pitchFamily="2" charset="2"/>
              </a:rPr>
              <a:t> bit</a:t>
            </a:r>
            <a:endParaRPr lang="en-IN" dirty="0"/>
          </a:p>
          <a:p>
            <a:r>
              <a:rPr lang="en-IN" dirty="0"/>
              <a:t>DM </a:t>
            </a:r>
            <a:r>
              <a:rPr lang="en-IN" dirty="0">
                <a:sym typeface="Wingdings" pitchFamily="2" charset="2"/>
              </a:rPr>
              <a:t> </a:t>
            </a:r>
            <a:r>
              <a:rPr lang="en-IN" dirty="0"/>
              <a:t>no code words; bits are sent one after another</a:t>
            </a:r>
          </a:p>
          <a:p>
            <a:pPr lvl="1"/>
            <a:r>
              <a:rPr lang="en-IN" dirty="0"/>
              <a:t>Modulator is used at the sender site to create a stream of bits from an </a:t>
            </a:r>
            <a:r>
              <a:rPr lang="en-IN" dirty="0" err="1"/>
              <a:t>analog</a:t>
            </a:r>
            <a:r>
              <a:rPr lang="en-IN" dirty="0"/>
              <a:t> signal</a:t>
            </a:r>
          </a:p>
          <a:p>
            <a:pPr lvl="1"/>
            <a:r>
              <a:rPr lang="en-IN" dirty="0"/>
              <a:t>Demodulator  is used at receiver site to creates the </a:t>
            </a:r>
            <a:r>
              <a:rPr lang="en-IN" dirty="0" err="1"/>
              <a:t>analog</a:t>
            </a:r>
            <a:r>
              <a:rPr lang="en-IN" dirty="0"/>
              <a:t> signal from the received digital data</a:t>
            </a:r>
          </a:p>
          <a:p>
            <a:r>
              <a:rPr lang="en-IN" dirty="0"/>
              <a:t>DM is not perfect </a:t>
            </a:r>
            <a:r>
              <a:rPr lang="en-IN" dirty="0">
                <a:sym typeface="Wingdings" pitchFamily="2" charset="2"/>
              </a:rPr>
              <a:t></a:t>
            </a:r>
            <a:r>
              <a:rPr lang="en-IN" dirty="0"/>
              <a:t> Quantization error introduced in the process</a:t>
            </a:r>
          </a:p>
          <a:p>
            <a:pPr lvl="1"/>
            <a:r>
              <a:rPr lang="en-IN" dirty="0"/>
              <a:t>The quantization error of DM is much less than that for PCM</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DM...</a:t>
            </a:r>
          </a:p>
        </p:txBody>
      </p:sp>
      <p:sp>
        <p:nvSpPr>
          <p:cNvPr id="3" name="Content Placeholder 2"/>
          <p:cNvSpPr>
            <a:spLocks noGrp="1"/>
          </p:cNvSpPr>
          <p:nvPr>
            <p:ph idx="1"/>
          </p:nvPr>
        </p:nvSpPr>
        <p:spPr>
          <a:xfrm>
            <a:off x="198303" y="1345139"/>
            <a:ext cx="8780444" cy="3150661"/>
          </a:xfrm>
        </p:spPr>
        <p:txBody>
          <a:bodyPr>
            <a:normAutofit/>
          </a:bodyPr>
          <a:lstStyle/>
          <a:p>
            <a:r>
              <a:rPr lang="en-IN" dirty="0"/>
              <a:t>The process records the small positive or negative changes, called delta δ</a:t>
            </a:r>
          </a:p>
          <a:p>
            <a:pPr lvl="1"/>
            <a:r>
              <a:rPr lang="en-IN" dirty="0"/>
              <a:t>If the delta is positive, the process records a 1</a:t>
            </a:r>
          </a:p>
          <a:p>
            <a:pPr lvl="1"/>
            <a:r>
              <a:rPr lang="en-IN" dirty="0"/>
              <a:t>If it is negative, the process records a 0</a:t>
            </a:r>
          </a:p>
          <a:p>
            <a:r>
              <a:rPr lang="en-IN" dirty="0"/>
              <a:t>A better performance achieved if the value of δ is not fixed </a:t>
            </a:r>
          </a:p>
          <a:p>
            <a:pPr lvl="1"/>
            <a:r>
              <a:rPr lang="en-IN" dirty="0"/>
              <a:t>Adaptive delta modulation - value of δ changes according to the amplitude of the </a:t>
            </a:r>
            <a:r>
              <a:rPr lang="en-IN" dirty="0" err="1"/>
              <a:t>analog</a:t>
            </a:r>
            <a:r>
              <a:rPr lang="en-IN" dirty="0"/>
              <a:t> signal.</a:t>
            </a:r>
          </a:p>
        </p:txBody>
      </p:sp>
      <p:pic>
        <p:nvPicPr>
          <p:cNvPr id="5" name="Picture 3"/>
          <p:cNvPicPr>
            <a:picLocks noChangeAspect="1" noChangeArrowheads="1"/>
          </p:cNvPicPr>
          <p:nvPr/>
        </p:nvPicPr>
        <p:blipFill>
          <a:blip r:embed="rId2"/>
          <a:srcRect/>
          <a:stretch>
            <a:fillRect/>
          </a:stretch>
        </p:blipFill>
        <p:spPr bwMode="auto">
          <a:xfrm>
            <a:off x="1524000" y="4267200"/>
            <a:ext cx="5942799" cy="226695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solidFill>
                  <a:srgbClr val="404040"/>
                </a:solidFill>
              </a:rPr>
              <a:t>Analog-to-analog conversion</a:t>
            </a:r>
            <a:endParaRPr lang="en-IN" b="0" dirty="0"/>
          </a:p>
        </p:txBody>
      </p:sp>
      <p:sp>
        <p:nvSpPr>
          <p:cNvPr id="3" name="Content Placeholder 2"/>
          <p:cNvSpPr>
            <a:spLocks noGrp="1"/>
          </p:cNvSpPr>
          <p:nvPr>
            <p:ph idx="1"/>
          </p:nvPr>
        </p:nvSpPr>
        <p:spPr/>
        <p:txBody>
          <a:bodyPr/>
          <a:lstStyle/>
          <a:p>
            <a:pPr marL="269875" indent="-269875">
              <a:lnSpc>
                <a:spcPct val="100000"/>
              </a:lnSpc>
              <a:buFont typeface="Arial"/>
              <a:buChar char="•"/>
            </a:pPr>
            <a:r>
              <a:rPr lang="en-IN" dirty="0">
                <a:solidFill>
                  <a:srgbClr val="404040"/>
                </a:solidFill>
              </a:rPr>
              <a:t>Change an </a:t>
            </a:r>
            <a:r>
              <a:rPr lang="en-IN" dirty="0" err="1">
                <a:solidFill>
                  <a:srgbClr val="404040"/>
                </a:solidFill>
              </a:rPr>
              <a:t>analog</a:t>
            </a:r>
            <a:r>
              <a:rPr lang="en-IN" dirty="0">
                <a:solidFill>
                  <a:srgbClr val="404040"/>
                </a:solidFill>
              </a:rPr>
              <a:t> signal to a new </a:t>
            </a:r>
            <a:r>
              <a:rPr lang="en-IN" dirty="0" err="1">
                <a:solidFill>
                  <a:srgbClr val="404040"/>
                </a:solidFill>
              </a:rPr>
              <a:t>analog</a:t>
            </a:r>
            <a:r>
              <a:rPr lang="en-IN" dirty="0">
                <a:solidFill>
                  <a:srgbClr val="404040"/>
                </a:solidFill>
              </a:rPr>
              <a:t> signal with a smaller bandwidth</a:t>
            </a:r>
            <a:endParaRPr lang="en-IN" dirty="0"/>
          </a:p>
          <a:p>
            <a:pPr marL="900113" lvl="1" indent="-442913">
              <a:lnSpc>
                <a:spcPct val="100000"/>
              </a:lnSpc>
              <a:buFont typeface="Calibri"/>
              <a:buChar char="◦"/>
            </a:pPr>
            <a:r>
              <a:rPr lang="en-IN" dirty="0">
                <a:solidFill>
                  <a:srgbClr val="404040"/>
                </a:solidFill>
              </a:rPr>
              <a:t>used when only a band-pass channel is available</a:t>
            </a:r>
            <a:endParaRPr lang="en-IN" dirty="0"/>
          </a:p>
          <a:p>
            <a:pPr marL="269875" indent="-269875">
              <a:lnSpc>
                <a:spcPct val="100000"/>
              </a:lnSpc>
              <a:buFont typeface="Arial"/>
              <a:buChar char="•"/>
            </a:pPr>
            <a:r>
              <a:rPr lang="en-IN" dirty="0">
                <a:solidFill>
                  <a:srgbClr val="404040"/>
                </a:solidFill>
              </a:rPr>
              <a:t>Three methods:</a:t>
            </a:r>
            <a:endParaRPr lang="en-IN" dirty="0"/>
          </a:p>
          <a:p>
            <a:pPr marL="900113" lvl="1" indent="-442913">
              <a:lnSpc>
                <a:spcPct val="100000"/>
              </a:lnSpc>
              <a:buFont typeface="Calibri"/>
              <a:buChar char="◦"/>
            </a:pPr>
            <a:r>
              <a:rPr lang="en-IN" dirty="0">
                <a:solidFill>
                  <a:srgbClr val="404040"/>
                </a:solidFill>
              </a:rPr>
              <a:t>Amplitude modulation (AM) : amplitude of a carrier is changed based on the changes in the original </a:t>
            </a:r>
            <a:r>
              <a:rPr lang="en-IN" dirty="0" err="1">
                <a:solidFill>
                  <a:srgbClr val="404040"/>
                </a:solidFill>
              </a:rPr>
              <a:t>analog</a:t>
            </a:r>
            <a:r>
              <a:rPr lang="en-IN" dirty="0">
                <a:solidFill>
                  <a:srgbClr val="404040"/>
                </a:solidFill>
              </a:rPr>
              <a:t> signal</a:t>
            </a:r>
            <a:endParaRPr lang="en-IN" dirty="0"/>
          </a:p>
          <a:p>
            <a:pPr marL="900113" lvl="1" indent="-442913">
              <a:lnSpc>
                <a:spcPct val="100000"/>
              </a:lnSpc>
              <a:buFont typeface="Calibri"/>
              <a:buChar char="◦"/>
            </a:pPr>
            <a:r>
              <a:rPr lang="en-IN" dirty="0">
                <a:solidFill>
                  <a:srgbClr val="404040"/>
                </a:solidFill>
              </a:rPr>
              <a:t>Frequency modulation (FM): the phase of a carrier is changed based on the changes in the original </a:t>
            </a:r>
            <a:r>
              <a:rPr lang="en-IN" dirty="0" err="1">
                <a:solidFill>
                  <a:srgbClr val="404040"/>
                </a:solidFill>
              </a:rPr>
              <a:t>analog</a:t>
            </a:r>
            <a:r>
              <a:rPr lang="en-IN" dirty="0">
                <a:solidFill>
                  <a:srgbClr val="404040"/>
                </a:solidFill>
              </a:rPr>
              <a:t> signal</a:t>
            </a:r>
            <a:endParaRPr lang="en-IN" dirty="0"/>
          </a:p>
          <a:p>
            <a:pPr marL="900113" lvl="1" indent="-442913">
              <a:lnSpc>
                <a:spcPct val="100000"/>
              </a:lnSpc>
              <a:buFont typeface="Calibri"/>
              <a:buChar char="◦"/>
            </a:pPr>
            <a:r>
              <a:rPr lang="en-IN" dirty="0">
                <a:solidFill>
                  <a:srgbClr val="404040"/>
                </a:solidFill>
              </a:rPr>
              <a:t>Phase modulation (PM): the phase of a carrier signal is changed to show the changes in the original signal</a:t>
            </a:r>
            <a:endParaRPr lang="en-IN" dirty="0"/>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tx1"/>
                </a:solidFill>
              </a:rPr>
              <a:t>Shared Link</a:t>
            </a:r>
          </a:p>
        </p:txBody>
      </p:sp>
      <p:sp>
        <p:nvSpPr>
          <p:cNvPr id="3" name="Content Placeholder 2"/>
          <p:cNvSpPr>
            <a:spLocks noGrp="1"/>
          </p:cNvSpPr>
          <p:nvPr>
            <p:ph idx="1"/>
          </p:nvPr>
        </p:nvSpPr>
        <p:spPr>
          <a:xfrm>
            <a:off x="198303" y="1345139"/>
            <a:ext cx="8780444" cy="3455461"/>
          </a:xfrm>
        </p:spPr>
        <p:txBody>
          <a:bodyPr>
            <a:normAutofit lnSpcReduction="10000"/>
          </a:bodyPr>
          <a:lstStyle/>
          <a:p>
            <a:r>
              <a:rPr lang="en-US" dirty="0">
                <a:solidFill>
                  <a:schemeClr val="tx1"/>
                </a:solidFill>
              </a:rPr>
              <a:t>Bandwidth of a medium linking two devices is greater than the bandwidth needs of the devices connected to it, the bandwidth is wasted</a:t>
            </a:r>
          </a:p>
          <a:p>
            <a:pPr lvl="1"/>
            <a:r>
              <a:rPr lang="en-US" dirty="0">
                <a:solidFill>
                  <a:schemeClr val="tx1"/>
                </a:solidFill>
              </a:rPr>
              <a:t>Solution: the higher bandwidth link can be shared to carry multiple signals from different devices connected to it</a:t>
            </a:r>
          </a:p>
          <a:p>
            <a:pPr lvl="2"/>
            <a:r>
              <a:rPr lang="en-US" dirty="0">
                <a:solidFill>
                  <a:schemeClr val="tx1"/>
                </a:solidFill>
              </a:rPr>
              <a:t>Maximizes bandwidth utilization </a:t>
            </a:r>
            <a:r>
              <a:rPr lang="en-US" dirty="0">
                <a:solidFill>
                  <a:schemeClr val="tx1"/>
                </a:solidFill>
                <a:sym typeface="Wingdings" pitchFamily="2" charset="2"/>
              </a:rPr>
              <a:t> gives e</a:t>
            </a:r>
            <a:r>
              <a:rPr lang="en-US" dirty="0">
                <a:solidFill>
                  <a:schemeClr val="tx1"/>
                </a:solidFill>
              </a:rPr>
              <a:t>fficient system</a:t>
            </a:r>
          </a:p>
          <a:p>
            <a:pPr lvl="2"/>
            <a:r>
              <a:rPr lang="en-US" dirty="0">
                <a:solidFill>
                  <a:schemeClr val="tx1"/>
                </a:solidFill>
              </a:rPr>
              <a:t>reduce the line cost and also it would be easier to keep track of one line than several lines</a:t>
            </a:r>
          </a:p>
          <a:p>
            <a:r>
              <a:rPr lang="en-US" dirty="0">
                <a:solidFill>
                  <a:schemeClr val="tx1"/>
                </a:solidFill>
              </a:rPr>
              <a:t>Shared Link: uses multiplexing technique</a:t>
            </a:r>
            <a:endParaRPr lang="th-TH" dirty="0">
              <a:solidFill>
                <a:schemeClr val="tx1"/>
              </a:solidFill>
            </a:endParaRPr>
          </a:p>
          <a:p>
            <a:endParaRPr lang="en-US" dirty="0">
              <a:solidFill>
                <a:schemeClr val="tx1"/>
              </a:solidFill>
            </a:endParaRPr>
          </a:p>
        </p:txBody>
      </p:sp>
      <p:grpSp>
        <p:nvGrpSpPr>
          <p:cNvPr id="4" name="Group 40"/>
          <p:cNvGrpSpPr>
            <a:grpSpLocks/>
          </p:cNvGrpSpPr>
          <p:nvPr/>
        </p:nvGrpSpPr>
        <p:grpSpPr bwMode="auto">
          <a:xfrm>
            <a:off x="1905000" y="5653087"/>
            <a:ext cx="504825" cy="76200"/>
            <a:chOff x="4062" y="2280"/>
            <a:chExt cx="318" cy="48"/>
          </a:xfrm>
        </p:grpSpPr>
        <p:sp>
          <p:nvSpPr>
            <p:cNvPr id="5" name="Rectangle 41"/>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6" name="Oval 42"/>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7" name="Group 43"/>
          <p:cNvGrpSpPr>
            <a:grpSpLocks/>
          </p:cNvGrpSpPr>
          <p:nvPr/>
        </p:nvGrpSpPr>
        <p:grpSpPr bwMode="auto">
          <a:xfrm>
            <a:off x="1905000" y="5462587"/>
            <a:ext cx="504825" cy="76200"/>
            <a:chOff x="4062" y="2280"/>
            <a:chExt cx="318" cy="48"/>
          </a:xfrm>
        </p:grpSpPr>
        <p:sp>
          <p:nvSpPr>
            <p:cNvPr id="8" name="Rectangle 44"/>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9" name="Oval 45"/>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10" name="Group 46"/>
          <p:cNvGrpSpPr>
            <a:grpSpLocks/>
          </p:cNvGrpSpPr>
          <p:nvPr/>
        </p:nvGrpSpPr>
        <p:grpSpPr bwMode="auto">
          <a:xfrm>
            <a:off x="1905000" y="5272087"/>
            <a:ext cx="504825" cy="76200"/>
            <a:chOff x="4062" y="2280"/>
            <a:chExt cx="318" cy="48"/>
          </a:xfrm>
        </p:grpSpPr>
        <p:sp>
          <p:nvSpPr>
            <p:cNvPr id="11" name="Rectangle 47"/>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12" name="Oval 48"/>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13" name="Group 49"/>
          <p:cNvGrpSpPr>
            <a:grpSpLocks/>
          </p:cNvGrpSpPr>
          <p:nvPr/>
        </p:nvGrpSpPr>
        <p:grpSpPr bwMode="auto">
          <a:xfrm>
            <a:off x="1905000" y="5081587"/>
            <a:ext cx="504825" cy="76200"/>
            <a:chOff x="4062" y="2280"/>
            <a:chExt cx="318" cy="48"/>
          </a:xfrm>
        </p:grpSpPr>
        <p:sp>
          <p:nvSpPr>
            <p:cNvPr id="14" name="Rectangle 50"/>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15" name="Oval 51"/>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16" name="Group 52"/>
          <p:cNvGrpSpPr>
            <a:grpSpLocks/>
          </p:cNvGrpSpPr>
          <p:nvPr/>
        </p:nvGrpSpPr>
        <p:grpSpPr bwMode="auto">
          <a:xfrm>
            <a:off x="1905000" y="4891087"/>
            <a:ext cx="504825" cy="76200"/>
            <a:chOff x="4062" y="2280"/>
            <a:chExt cx="318" cy="48"/>
          </a:xfrm>
        </p:grpSpPr>
        <p:sp>
          <p:nvSpPr>
            <p:cNvPr id="17" name="Rectangle 53"/>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18" name="Oval 54"/>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19" name="Group 55"/>
          <p:cNvGrpSpPr>
            <a:grpSpLocks/>
          </p:cNvGrpSpPr>
          <p:nvPr/>
        </p:nvGrpSpPr>
        <p:grpSpPr bwMode="auto">
          <a:xfrm>
            <a:off x="1905000" y="4700587"/>
            <a:ext cx="504825" cy="76200"/>
            <a:chOff x="4062" y="2280"/>
            <a:chExt cx="318" cy="48"/>
          </a:xfrm>
        </p:grpSpPr>
        <p:sp>
          <p:nvSpPr>
            <p:cNvPr id="20" name="Rectangle 56"/>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21" name="Oval 57"/>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sp>
        <p:nvSpPr>
          <p:cNvPr id="22" name="AutoShape 4"/>
          <p:cNvSpPr>
            <a:spLocks noChangeArrowheads="1"/>
          </p:cNvSpPr>
          <p:nvPr/>
        </p:nvSpPr>
        <p:spPr bwMode="auto">
          <a:xfrm rot="-5400000">
            <a:off x="1905000" y="4967287"/>
            <a:ext cx="1371600" cy="609600"/>
          </a:xfrm>
          <a:custGeom>
            <a:avLst/>
            <a:gdLst>
              <a:gd name="T0" fmla="*/ 76209529 w 21600"/>
              <a:gd name="T1" fmla="*/ 8602134 h 21600"/>
              <a:gd name="T2" fmla="*/ 43548300 w 21600"/>
              <a:gd name="T3" fmla="*/ 17204267 h 21600"/>
              <a:gd name="T4" fmla="*/ 10887075 w 21600"/>
              <a:gd name="T5" fmla="*/ 8602134 h 21600"/>
              <a:gd name="T6" fmla="*/ 435483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vert="eaVert" wrap="none" anchor="ctr">
            <a:flatTx/>
          </a:bodyPr>
          <a:lstStyle/>
          <a:p>
            <a:pPr algn="ctr"/>
            <a:r>
              <a:rPr lang="en-US" sz="1200"/>
              <a:t>M</a:t>
            </a:r>
            <a:br>
              <a:rPr lang="en-US" sz="1200"/>
            </a:br>
            <a:r>
              <a:rPr lang="en-US" sz="1200"/>
              <a:t>U</a:t>
            </a:r>
            <a:br>
              <a:rPr lang="en-US" sz="1200"/>
            </a:br>
            <a:r>
              <a:rPr lang="en-US" sz="1200"/>
              <a:t>X</a:t>
            </a:r>
            <a:endParaRPr lang="th-TH" sz="1200"/>
          </a:p>
        </p:txBody>
      </p:sp>
      <p:grpSp>
        <p:nvGrpSpPr>
          <p:cNvPr id="23" name="Group 8"/>
          <p:cNvGrpSpPr>
            <a:grpSpLocks/>
          </p:cNvGrpSpPr>
          <p:nvPr/>
        </p:nvGrpSpPr>
        <p:grpSpPr bwMode="auto">
          <a:xfrm>
            <a:off x="2971800" y="5029200"/>
            <a:ext cx="3048000" cy="242887"/>
            <a:chOff x="1728" y="2736"/>
            <a:chExt cx="1920" cy="96"/>
          </a:xfrm>
        </p:grpSpPr>
        <p:sp>
          <p:nvSpPr>
            <p:cNvPr id="24" name="Rectangle 6"/>
            <p:cNvSpPr>
              <a:spLocks noChangeArrowheads="1"/>
            </p:cNvSpPr>
            <p:nvPr/>
          </p:nvSpPr>
          <p:spPr bwMode="auto">
            <a:xfrm>
              <a:off x="1776" y="2736"/>
              <a:ext cx="1872" cy="96"/>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25" name="Oval 7"/>
            <p:cNvSpPr>
              <a:spLocks noChangeArrowheads="1"/>
            </p:cNvSpPr>
            <p:nvPr/>
          </p:nvSpPr>
          <p:spPr bwMode="auto">
            <a:xfrm>
              <a:off x="1728" y="2736"/>
              <a:ext cx="96" cy="96"/>
            </a:xfrm>
            <a:prstGeom prst="ellipse">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en-US"/>
            </a:p>
          </p:txBody>
        </p:sp>
      </p:grpSp>
      <p:sp>
        <p:nvSpPr>
          <p:cNvPr id="26" name="AutoShape 9"/>
          <p:cNvSpPr>
            <a:spLocks noChangeArrowheads="1"/>
          </p:cNvSpPr>
          <p:nvPr/>
        </p:nvSpPr>
        <p:spPr bwMode="auto">
          <a:xfrm rot="5400000" flipH="1">
            <a:off x="5562600" y="4967287"/>
            <a:ext cx="1371600" cy="609600"/>
          </a:xfrm>
          <a:custGeom>
            <a:avLst/>
            <a:gdLst>
              <a:gd name="T0" fmla="*/ 76209529 w 21600"/>
              <a:gd name="T1" fmla="*/ 8602134 h 21600"/>
              <a:gd name="T2" fmla="*/ 43548300 w 21600"/>
              <a:gd name="T3" fmla="*/ 17204267 h 21600"/>
              <a:gd name="T4" fmla="*/ 10887075 w 21600"/>
              <a:gd name="T5" fmla="*/ 8602134 h 21600"/>
              <a:gd name="T6" fmla="*/ 435483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rot="10800000" vert="eaVert" wrap="none" anchor="ctr">
            <a:flatTx/>
          </a:bodyPr>
          <a:lstStyle/>
          <a:p>
            <a:pPr algn="ctr"/>
            <a:r>
              <a:rPr lang="en-US" sz="1200"/>
              <a:t>D</a:t>
            </a:r>
            <a:br>
              <a:rPr lang="en-US" sz="1200"/>
            </a:br>
            <a:r>
              <a:rPr lang="en-US" sz="1200"/>
              <a:t>E</a:t>
            </a:r>
            <a:br>
              <a:rPr lang="en-US" sz="1200"/>
            </a:br>
            <a:r>
              <a:rPr lang="en-US" sz="1200"/>
              <a:t>M</a:t>
            </a:r>
            <a:br>
              <a:rPr lang="en-US" sz="1200"/>
            </a:br>
            <a:r>
              <a:rPr lang="en-US" sz="1200"/>
              <a:t>U</a:t>
            </a:r>
            <a:br>
              <a:rPr lang="en-US" sz="1200"/>
            </a:br>
            <a:r>
              <a:rPr lang="en-US" sz="1200"/>
              <a:t>X</a:t>
            </a:r>
            <a:endParaRPr lang="th-TH" sz="1200"/>
          </a:p>
        </p:txBody>
      </p:sp>
      <p:grpSp>
        <p:nvGrpSpPr>
          <p:cNvPr id="27" name="Group 21"/>
          <p:cNvGrpSpPr>
            <a:grpSpLocks/>
          </p:cNvGrpSpPr>
          <p:nvPr/>
        </p:nvGrpSpPr>
        <p:grpSpPr bwMode="auto">
          <a:xfrm>
            <a:off x="6607175" y="5621337"/>
            <a:ext cx="504825" cy="76200"/>
            <a:chOff x="4062" y="2280"/>
            <a:chExt cx="318" cy="48"/>
          </a:xfrm>
        </p:grpSpPr>
        <p:sp>
          <p:nvSpPr>
            <p:cNvPr id="28" name="Rectangle 18"/>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29" name="Oval 19"/>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30" name="Group 22"/>
          <p:cNvGrpSpPr>
            <a:grpSpLocks/>
          </p:cNvGrpSpPr>
          <p:nvPr/>
        </p:nvGrpSpPr>
        <p:grpSpPr bwMode="auto">
          <a:xfrm>
            <a:off x="6607175" y="5430837"/>
            <a:ext cx="504825" cy="76200"/>
            <a:chOff x="4062" y="2280"/>
            <a:chExt cx="318" cy="48"/>
          </a:xfrm>
        </p:grpSpPr>
        <p:sp>
          <p:nvSpPr>
            <p:cNvPr id="31" name="Rectangle 23"/>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32" name="Oval 24"/>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33" name="Group 28"/>
          <p:cNvGrpSpPr>
            <a:grpSpLocks/>
          </p:cNvGrpSpPr>
          <p:nvPr/>
        </p:nvGrpSpPr>
        <p:grpSpPr bwMode="auto">
          <a:xfrm>
            <a:off x="6607175" y="5240337"/>
            <a:ext cx="504825" cy="76200"/>
            <a:chOff x="4062" y="2280"/>
            <a:chExt cx="318" cy="48"/>
          </a:xfrm>
        </p:grpSpPr>
        <p:sp>
          <p:nvSpPr>
            <p:cNvPr id="34" name="Rectangle 29"/>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35" name="Oval 30"/>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36" name="Group 31"/>
          <p:cNvGrpSpPr>
            <a:grpSpLocks/>
          </p:cNvGrpSpPr>
          <p:nvPr/>
        </p:nvGrpSpPr>
        <p:grpSpPr bwMode="auto">
          <a:xfrm>
            <a:off x="6607175" y="5049837"/>
            <a:ext cx="504825" cy="76200"/>
            <a:chOff x="4062" y="2280"/>
            <a:chExt cx="318" cy="48"/>
          </a:xfrm>
        </p:grpSpPr>
        <p:sp>
          <p:nvSpPr>
            <p:cNvPr id="37" name="Rectangle 32"/>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38" name="Oval 33"/>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39" name="Group 34"/>
          <p:cNvGrpSpPr>
            <a:grpSpLocks/>
          </p:cNvGrpSpPr>
          <p:nvPr/>
        </p:nvGrpSpPr>
        <p:grpSpPr bwMode="auto">
          <a:xfrm>
            <a:off x="6607175" y="4859337"/>
            <a:ext cx="504825" cy="76200"/>
            <a:chOff x="4062" y="2280"/>
            <a:chExt cx="318" cy="48"/>
          </a:xfrm>
        </p:grpSpPr>
        <p:sp>
          <p:nvSpPr>
            <p:cNvPr id="40" name="Rectangle 35"/>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41" name="Oval 36"/>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grpSp>
        <p:nvGrpSpPr>
          <p:cNvPr id="42" name="Group 37"/>
          <p:cNvGrpSpPr>
            <a:grpSpLocks/>
          </p:cNvGrpSpPr>
          <p:nvPr/>
        </p:nvGrpSpPr>
        <p:grpSpPr bwMode="auto">
          <a:xfrm>
            <a:off x="6607175" y="4668837"/>
            <a:ext cx="504825" cy="76200"/>
            <a:chOff x="4062" y="2280"/>
            <a:chExt cx="318" cy="48"/>
          </a:xfrm>
        </p:grpSpPr>
        <p:sp>
          <p:nvSpPr>
            <p:cNvPr id="43" name="Rectangle 38"/>
            <p:cNvSpPr>
              <a:spLocks noChangeArrowheads="1"/>
            </p:cNvSpPr>
            <p:nvPr/>
          </p:nvSpPr>
          <p:spPr bwMode="auto">
            <a:xfrm>
              <a:off x="4092" y="2280"/>
              <a:ext cx="288" cy="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pPr algn="ctr">
                <a:defRPr/>
              </a:pPr>
              <a:endParaRPr lang="th-TH">
                <a:cs typeface="Tahoma" pitchFamily="34" charset="-34"/>
              </a:endParaRPr>
            </a:p>
          </p:txBody>
        </p:sp>
        <p:sp>
          <p:nvSpPr>
            <p:cNvPr id="44" name="Oval 39"/>
            <p:cNvSpPr>
              <a:spLocks noChangeArrowheads="1"/>
            </p:cNvSpPr>
            <p:nvPr/>
          </p:nvSpPr>
          <p:spPr bwMode="auto">
            <a:xfrm>
              <a:off x="4062" y="2280"/>
              <a:ext cx="48" cy="48"/>
            </a:xfrm>
            <a:prstGeom prst="ellipse">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en-US"/>
            </a:p>
          </p:txBody>
        </p:sp>
      </p:grpSp>
      <p:sp>
        <p:nvSpPr>
          <p:cNvPr id="45" name="AutoShape 59"/>
          <p:cNvSpPr>
            <a:spLocks/>
          </p:cNvSpPr>
          <p:nvPr/>
        </p:nvSpPr>
        <p:spPr bwMode="auto">
          <a:xfrm>
            <a:off x="1524000" y="4586287"/>
            <a:ext cx="304800" cy="1219200"/>
          </a:xfrm>
          <a:prstGeom prst="leftBrace">
            <a:avLst>
              <a:gd name="adj1" fmla="val 33333"/>
              <a:gd name="adj2" fmla="val 50000"/>
            </a:avLst>
          </a:prstGeom>
          <a:noFill/>
          <a:ln w="9525">
            <a:solidFill>
              <a:schemeClr val="tx1"/>
            </a:solidFill>
            <a:round/>
            <a:headEnd/>
            <a:tailEnd/>
          </a:ln>
        </p:spPr>
        <p:txBody>
          <a:bodyPr wrap="none" anchor="ctr"/>
          <a:lstStyle/>
          <a:p>
            <a:endParaRPr lang="en-US"/>
          </a:p>
        </p:txBody>
      </p:sp>
      <p:sp>
        <p:nvSpPr>
          <p:cNvPr id="46" name="AutoShape 60"/>
          <p:cNvSpPr>
            <a:spLocks/>
          </p:cNvSpPr>
          <p:nvPr/>
        </p:nvSpPr>
        <p:spPr bwMode="auto">
          <a:xfrm flipH="1">
            <a:off x="7162800" y="4586287"/>
            <a:ext cx="304800" cy="1219200"/>
          </a:xfrm>
          <a:prstGeom prst="leftBrace">
            <a:avLst>
              <a:gd name="adj1" fmla="val 33333"/>
              <a:gd name="adj2" fmla="val 50000"/>
            </a:avLst>
          </a:prstGeom>
          <a:noFill/>
          <a:ln w="9525">
            <a:solidFill>
              <a:schemeClr val="tx1"/>
            </a:solidFill>
            <a:round/>
            <a:headEnd/>
            <a:tailEnd/>
          </a:ln>
        </p:spPr>
        <p:txBody>
          <a:bodyPr wrap="none" anchor="ctr"/>
          <a:lstStyle/>
          <a:p>
            <a:endParaRPr lang="en-US"/>
          </a:p>
        </p:txBody>
      </p:sp>
      <p:sp>
        <p:nvSpPr>
          <p:cNvPr id="47" name="Text Box 61"/>
          <p:cNvSpPr txBox="1">
            <a:spLocks noChangeArrowheads="1"/>
          </p:cNvSpPr>
          <p:nvPr/>
        </p:nvSpPr>
        <p:spPr bwMode="auto">
          <a:xfrm>
            <a:off x="457200" y="4876800"/>
            <a:ext cx="1065212" cy="641350"/>
          </a:xfrm>
          <a:prstGeom prst="rect">
            <a:avLst/>
          </a:prstGeom>
          <a:noFill/>
          <a:ln w="9525">
            <a:noFill/>
            <a:miter lim="800000"/>
            <a:headEnd/>
            <a:tailEnd/>
          </a:ln>
        </p:spPr>
        <p:txBody>
          <a:bodyPr wrap="none">
            <a:spAutoFit/>
          </a:bodyPr>
          <a:lstStyle/>
          <a:p>
            <a:r>
              <a:rPr lang="en-US" i="1" dirty="0"/>
              <a:t>n</a:t>
            </a:r>
            <a:r>
              <a:rPr lang="en-US" dirty="0"/>
              <a:t> signals</a:t>
            </a:r>
            <a:br>
              <a:rPr lang="en-US" dirty="0"/>
            </a:br>
            <a:r>
              <a:rPr lang="en-US" dirty="0"/>
              <a:t>(input)</a:t>
            </a:r>
            <a:endParaRPr lang="th-TH" dirty="0"/>
          </a:p>
        </p:txBody>
      </p:sp>
      <p:sp>
        <p:nvSpPr>
          <p:cNvPr id="48" name="Text Box 62"/>
          <p:cNvSpPr txBox="1">
            <a:spLocks noChangeArrowheads="1"/>
          </p:cNvSpPr>
          <p:nvPr/>
        </p:nvSpPr>
        <p:spPr bwMode="auto">
          <a:xfrm>
            <a:off x="7543800" y="4967287"/>
            <a:ext cx="1065212" cy="641350"/>
          </a:xfrm>
          <a:prstGeom prst="rect">
            <a:avLst/>
          </a:prstGeom>
          <a:noFill/>
          <a:ln w="9525">
            <a:noFill/>
            <a:miter lim="800000"/>
            <a:headEnd/>
            <a:tailEnd/>
          </a:ln>
        </p:spPr>
        <p:txBody>
          <a:bodyPr wrap="none">
            <a:spAutoFit/>
          </a:bodyPr>
          <a:lstStyle/>
          <a:p>
            <a:r>
              <a:rPr lang="en-US" i="1"/>
              <a:t>n</a:t>
            </a:r>
            <a:r>
              <a:rPr lang="en-US"/>
              <a:t> signals</a:t>
            </a:r>
            <a:br>
              <a:rPr lang="en-US"/>
            </a:br>
            <a:r>
              <a:rPr lang="en-US"/>
              <a:t>(output)</a:t>
            </a:r>
            <a:endParaRPr lang="th-TH"/>
          </a:p>
        </p:txBody>
      </p:sp>
      <p:sp>
        <p:nvSpPr>
          <p:cNvPr id="49" name="Text Box 63"/>
          <p:cNvSpPr txBox="1">
            <a:spLocks noChangeArrowheads="1"/>
          </p:cNvSpPr>
          <p:nvPr/>
        </p:nvSpPr>
        <p:spPr bwMode="auto">
          <a:xfrm>
            <a:off x="3581400" y="4724400"/>
            <a:ext cx="1947862" cy="366713"/>
          </a:xfrm>
          <a:prstGeom prst="rect">
            <a:avLst/>
          </a:prstGeom>
          <a:noFill/>
          <a:ln w="9525">
            <a:noFill/>
            <a:miter lim="800000"/>
            <a:headEnd/>
            <a:tailEnd/>
          </a:ln>
        </p:spPr>
        <p:txBody>
          <a:bodyPr wrap="none">
            <a:spAutoFit/>
          </a:bodyPr>
          <a:lstStyle/>
          <a:p>
            <a:r>
              <a:rPr lang="en-US" dirty="0"/>
              <a:t>1 link, </a:t>
            </a:r>
            <a:r>
              <a:rPr lang="en-US" i="1" dirty="0"/>
              <a:t>n</a:t>
            </a:r>
            <a:r>
              <a:rPr lang="en-US" dirty="0"/>
              <a:t> channels</a:t>
            </a:r>
            <a:endParaRPr lang="th-TH" dirty="0"/>
          </a:p>
        </p:txBody>
      </p:sp>
      <p:sp>
        <p:nvSpPr>
          <p:cNvPr id="50" name="Text Box 64"/>
          <p:cNvSpPr txBox="1">
            <a:spLocks noChangeArrowheads="1"/>
          </p:cNvSpPr>
          <p:nvPr/>
        </p:nvSpPr>
        <p:spPr bwMode="auto">
          <a:xfrm>
            <a:off x="1827212" y="6034087"/>
            <a:ext cx="1284288" cy="366713"/>
          </a:xfrm>
          <a:prstGeom prst="rect">
            <a:avLst/>
          </a:prstGeom>
          <a:noFill/>
          <a:ln w="9525">
            <a:noFill/>
            <a:miter lim="800000"/>
            <a:headEnd/>
            <a:tailEnd/>
          </a:ln>
        </p:spPr>
        <p:txBody>
          <a:bodyPr wrap="none">
            <a:spAutoFit/>
          </a:bodyPr>
          <a:lstStyle/>
          <a:p>
            <a:r>
              <a:rPr lang="en-US" dirty="0"/>
              <a:t>Multiplexer</a:t>
            </a:r>
            <a:endParaRPr lang="th-TH" dirty="0"/>
          </a:p>
        </p:txBody>
      </p:sp>
      <p:sp>
        <p:nvSpPr>
          <p:cNvPr id="51" name="Text Box 65"/>
          <p:cNvSpPr txBox="1">
            <a:spLocks noChangeArrowheads="1"/>
          </p:cNvSpPr>
          <p:nvPr/>
        </p:nvSpPr>
        <p:spPr bwMode="auto">
          <a:xfrm>
            <a:off x="5637212" y="6034087"/>
            <a:ext cx="1576388" cy="366713"/>
          </a:xfrm>
          <a:prstGeom prst="rect">
            <a:avLst/>
          </a:prstGeom>
          <a:noFill/>
          <a:ln w="9525">
            <a:noFill/>
            <a:miter lim="800000"/>
            <a:headEnd/>
            <a:tailEnd/>
          </a:ln>
        </p:spPr>
        <p:txBody>
          <a:bodyPr wrap="none">
            <a:spAutoFit/>
          </a:bodyPr>
          <a:lstStyle/>
          <a:p>
            <a:r>
              <a:rPr lang="en-US" dirty="0" err="1"/>
              <a:t>Demultiplexer</a:t>
            </a:r>
            <a:endParaRPr lang="th-TH"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tx1"/>
                </a:solidFill>
              </a:rPr>
              <a:t>Multiplexing </a:t>
            </a:r>
          </a:p>
        </p:txBody>
      </p:sp>
      <p:sp>
        <p:nvSpPr>
          <p:cNvPr id="3" name="Content Placeholder 2"/>
          <p:cNvSpPr>
            <a:spLocks noGrp="1"/>
          </p:cNvSpPr>
          <p:nvPr>
            <p:ph idx="1"/>
          </p:nvPr>
        </p:nvSpPr>
        <p:spPr>
          <a:xfrm>
            <a:off x="198303" y="1345139"/>
            <a:ext cx="8780444" cy="4903261"/>
          </a:xfrm>
        </p:spPr>
        <p:txBody>
          <a:bodyPr>
            <a:normAutofit fontScale="92500" lnSpcReduction="10000"/>
          </a:bodyPr>
          <a:lstStyle/>
          <a:p>
            <a:r>
              <a:rPr lang="en-US" dirty="0">
                <a:solidFill>
                  <a:schemeClr val="tx1"/>
                </a:solidFill>
              </a:rPr>
              <a:t>Process of combining multiple signals (analog or digital), commonly from slow devices, onto one very fast communications link</a:t>
            </a:r>
          </a:p>
          <a:p>
            <a:pPr lvl="1"/>
            <a:r>
              <a:rPr lang="en-US" dirty="0">
                <a:solidFill>
                  <a:schemeClr val="tx1"/>
                </a:solidFill>
              </a:rPr>
              <a:t>achieved by a device called a Multiplexer (MUX) and </a:t>
            </a:r>
            <a:r>
              <a:rPr lang="en-US" dirty="0" err="1">
                <a:solidFill>
                  <a:schemeClr val="tx1"/>
                </a:solidFill>
              </a:rPr>
              <a:t>Demultiplexer</a:t>
            </a:r>
            <a:r>
              <a:rPr lang="en-US" dirty="0">
                <a:solidFill>
                  <a:schemeClr val="tx1"/>
                </a:solidFill>
              </a:rPr>
              <a:t> (DEMUX)</a:t>
            </a:r>
          </a:p>
          <a:p>
            <a:pPr lvl="2"/>
            <a:r>
              <a:rPr lang="en-US" dirty="0">
                <a:solidFill>
                  <a:schemeClr val="tx1"/>
                </a:solidFill>
              </a:rPr>
              <a:t>MUX:  combines the lines at sender on the left to direct their transmission streams into a single stream (many-to-one)</a:t>
            </a:r>
          </a:p>
          <a:p>
            <a:pPr lvl="2"/>
            <a:r>
              <a:rPr lang="en-US" dirty="0">
                <a:solidFill>
                  <a:schemeClr val="tx1"/>
                </a:solidFill>
              </a:rPr>
              <a:t>DEMUX: separates the stream at receiver back into its component transmissions (one-to-many) and directs them to their corresponding lines</a:t>
            </a:r>
          </a:p>
          <a:p>
            <a:r>
              <a:rPr lang="en-US" dirty="0">
                <a:solidFill>
                  <a:schemeClr val="tx1"/>
                </a:solidFill>
              </a:rPr>
              <a:t>allow the simultaneous transmission of multiple signals across a single data link</a:t>
            </a:r>
          </a:p>
          <a:p>
            <a:pPr lvl="1"/>
            <a:r>
              <a:rPr lang="en-US" dirty="0">
                <a:solidFill>
                  <a:schemeClr val="tx1"/>
                </a:solidFill>
              </a:rPr>
              <a:t>Link </a:t>
            </a:r>
            <a:r>
              <a:rPr lang="en-US" dirty="0">
                <a:solidFill>
                  <a:schemeClr val="tx1"/>
                </a:solidFill>
                <a:sym typeface="Wingdings" pitchFamily="2" charset="2"/>
              </a:rPr>
              <a:t> </a:t>
            </a:r>
            <a:r>
              <a:rPr lang="en-US" dirty="0">
                <a:solidFill>
                  <a:schemeClr val="tx1"/>
                </a:solidFill>
              </a:rPr>
              <a:t>physical path</a:t>
            </a:r>
          </a:p>
          <a:p>
            <a:pPr lvl="1"/>
            <a:r>
              <a:rPr lang="en-US" dirty="0">
                <a:solidFill>
                  <a:schemeClr val="tx1"/>
                </a:solidFill>
              </a:rPr>
              <a:t>Channel </a:t>
            </a:r>
            <a:r>
              <a:rPr lang="en-US" dirty="0">
                <a:solidFill>
                  <a:schemeClr val="tx1"/>
                </a:solidFill>
                <a:sym typeface="Wingdings" pitchFamily="2" charset="2"/>
              </a:rPr>
              <a:t></a:t>
            </a:r>
            <a:r>
              <a:rPr lang="en-US" dirty="0">
                <a:solidFill>
                  <a:schemeClr val="tx1"/>
                </a:solidFill>
              </a:rPr>
              <a:t>portion of a link that carries a transmission between a given pair of lines</a:t>
            </a:r>
          </a:p>
          <a:p>
            <a:pPr lvl="2"/>
            <a:r>
              <a:rPr lang="en-US" dirty="0">
                <a:solidFill>
                  <a:schemeClr val="tx1"/>
                </a:solidFill>
              </a:rPr>
              <a:t>One link can have many (</a:t>
            </a:r>
            <a:r>
              <a:rPr lang="en-US" i="1" dirty="0">
                <a:solidFill>
                  <a:schemeClr val="tx1"/>
                </a:solidFill>
              </a:rPr>
              <a:t>n) channels</a:t>
            </a:r>
            <a:endParaRPr lang="en-US" dirty="0">
              <a:solidFill>
                <a:schemeClr val="tx1"/>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tx1"/>
                </a:solidFill>
              </a:rPr>
              <a:t>Multiplexing …</a:t>
            </a:r>
            <a:endParaRPr lang="en-US" dirty="0">
              <a:solidFill>
                <a:schemeClr val="tx1"/>
              </a:solidFill>
            </a:endParaRPr>
          </a:p>
        </p:txBody>
      </p:sp>
      <p:sp>
        <p:nvSpPr>
          <p:cNvPr id="3" name="Content Placeholder 2"/>
          <p:cNvSpPr>
            <a:spLocks noGrp="1"/>
          </p:cNvSpPr>
          <p:nvPr>
            <p:ph idx="1"/>
          </p:nvPr>
        </p:nvSpPr>
        <p:spPr>
          <a:xfrm>
            <a:off x="228600" y="5562600"/>
            <a:ext cx="8780444" cy="609600"/>
          </a:xfrm>
        </p:spPr>
        <p:txBody>
          <a:bodyPr>
            <a:normAutofit fontScale="85000" lnSpcReduction="20000"/>
          </a:bodyPr>
          <a:lstStyle/>
          <a:p>
            <a:r>
              <a:rPr lang="en-US" dirty="0">
                <a:solidFill>
                  <a:schemeClr val="tx1"/>
                </a:solidFill>
              </a:rPr>
              <a:t>Carrier division multiple access (CDMA) is considered as a fourth multiplexing category </a:t>
            </a:r>
          </a:p>
        </p:txBody>
      </p:sp>
      <p:pic>
        <p:nvPicPr>
          <p:cNvPr id="4" name="Picture 7"/>
          <p:cNvPicPr>
            <a:picLocks noChangeAspect="1" noChangeArrowheads="1"/>
          </p:cNvPicPr>
          <p:nvPr/>
        </p:nvPicPr>
        <p:blipFill>
          <a:blip r:embed="rId2"/>
          <a:srcRect/>
          <a:stretch>
            <a:fillRect/>
          </a:stretch>
        </p:blipFill>
        <p:spPr bwMode="auto">
          <a:xfrm>
            <a:off x="76200" y="1676401"/>
            <a:ext cx="7315200" cy="2119174"/>
          </a:xfrm>
          <a:prstGeom prst="rect">
            <a:avLst/>
          </a:prstGeom>
          <a:noFill/>
          <a:ln w="9525">
            <a:noFill/>
            <a:miter lim="800000"/>
            <a:headEnd/>
            <a:tailEnd/>
          </a:ln>
          <a:effectLst/>
        </p:spPr>
      </p:pic>
      <p:sp>
        <p:nvSpPr>
          <p:cNvPr id="6" name="Rectangle 5"/>
          <p:cNvSpPr/>
          <p:nvPr/>
        </p:nvSpPr>
        <p:spPr>
          <a:xfrm>
            <a:off x="381000" y="3810000"/>
            <a:ext cx="2057400" cy="1200329"/>
          </a:xfrm>
          <a:prstGeom prst="rect">
            <a:avLst/>
          </a:prstGeom>
        </p:spPr>
        <p:txBody>
          <a:bodyPr wrap="square">
            <a:spAutoFit/>
          </a:bodyPr>
          <a:lstStyle/>
          <a:p>
            <a:r>
              <a:rPr lang="en-US" dirty="0"/>
              <a:t>Analog Multiplexing technique to combine analog signals</a:t>
            </a:r>
          </a:p>
        </p:txBody>
      </p:sp>
      <p:sp>
        <p:nvSpPr>
          <p:cNvPr id="7" name="Rectangle 6"/>
          <p:cNvSpPr/>
          <p:nvPr/>
        </p:nvSpPr>
        <p:spPr>
          <a:xfrm>
            <a:off x="2628900" y="3675965"/>
            <a:ext cx="2209800" cy="1200329"/>
          </a:xfrm>
          <a:prstGeom prst="rect">
            <a:avLst/>
          </a:prstGeom>
        </p:spPr>
        <p:txBody>
          <a:bodyPr wrap="square">
            <a:spAutoFit/>
          </a:bodyPr>
          <a:lstStyle/>
          <a:p>
            <a:r>
              <a:rPr lang="en-US" dirty="0"/>
              <a:t>Analog Multiplexing technique to combine optical signals</a:t>
            </a:r>
          </a:p>
        </p:txBody>
      </p:sp>
      <p:sp>
        <p:nvSpPr>
          <p:cNvPr id="9" name="Rectangle 8"/>
          <p:cNvSpPr/>
          <p:nvPr/>
        </p:nvSpPr>
        <p:spPr>
          <a:xfrm>
            <a:off x="5257800" y="3810000"/>
            <a:ext cx="2590800" cy="1200329"/>
          </a:xfrm>
          <a:prstGeom prst="rect">
            <a:avLst/>
          </a:prstGeom>
        </p:spPr>
        <p:txBody>
          <a:bodyPr wrap="square">
            <a:spAutoFit/>
          </a:bodyPr>
          <a:lstStyle/>
          <a:p>
            <a:r>
              <a:rPr lang="en-US" dirty="0"/>
              <a:t>Digital multiplexing technique to combine several low rate channels into high rate one</a:t>
            </a:r>
          </a:p>
        </p:txBody>
      </p:sp>
      <p:sp>
        <p:nvSpPr>
          <p:cNvPr id="10" name="Rectangle 9"/>
          <p:cNvSpPr/>
          <p:nvPr/>
        </p:nvSpPr>
        <p:spPr>
          <a:xfrm>
            <a:off x="7469786" y="2743200"/>
            <a:ext cx="1369414" cy="369332"/>
          </a:xfrm>
          <a:prstGeom prst="rect">
            <a:avLst/>
          </a:prstGeom>
          <a:solidFill>
            <a:srgbClr val="FFFF00"/>
          </a:solidFill>
          <a:ln>
            <a:solidFill>
              <a:schemeClr val="tx1"/>
            </a:solidFill>
          </a:ln>
        </p:spPr>
        <p:txBody>
          <a:bodyPr wrap="none">
            <a:spAutoFit/>
          </a:bodyPr>
          <a:lstStyle/>
          <a:p>
            <a:r>
              <a:rPr lang="en-US" dirty="0"/>
              <a:t>synchronous</a:t>
            </a:r>
          </a:p>
        </p:txBody>
      </p:sp>
      <p:sp>
        <p:nvSpPr>
          <p:cNvPr id="11" name="Rectangle 10"/>
          <p:cNvSpPr/>
          <p:nvPr/>
        </p:nvSpPr>
        <p:spPr>
          <a:xfrm>
            <a:off x="7467600" y="3352800"/>
            <a:ext cx="1592231" cy="646331"/>
          </a:xfrm>
          <a:prstGeom prst="rect">
            <a:avLst/>
          </a:prstGeom>
          <a:solidFill>
            <a:srgbClr val="FFFF00"/>
          </a:solidFill>
          <a:ln>
            <a:solidFill>
              <a:schemeClr val="tx1"/>
            </a:solidFill>
          </a:ln>
        </p:spPr>
        <p:txBody>
          <a:bodyPr wrap="none">
            <a:spAutoFit/>
          </a:bodyPr>
          <a:lstStyle/>
          <a:p>
            <a:r>
              <a:rPr lang="en-US" dirty="0"/>
              <a:t>Asynchronous/</a:t>
            </a:r>
          </a:p>
          <a:p>
            <a:r>
              <a:rPr lang="en-US" dirty="0"/>
              <a:t>statistical</a:t>
            </a:r>
          </a:p>
        </p:txBody>
      </p:sp>
      <p:cxnSp>
        <p:nvCxnSpPr>
          <p:cNvPr id="13" name="Straight Arrow Connector 12"/>
          <p:cNvCxnSpPr/>
          <p:nvPr/>
        </p:nvCxnSpPr>
        <p:spPr>
          <a:xfrm flipV="1">
            <a:off x="7315200" y="3048000"/>
            <a:ext cx="304800" cy="76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7315200" y="3124200"/>
            <a:ext cx="228600" cy="228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a:bodyPr>
          <a:lstStyle/>
          <a:p>
            <a:pPr eaLnBrk="1" hangingPunct="1">
              <a:defRPr/>
            </a:pPr>
            <a:r>
              <a:rPr lang="en-US" sz="4000" b="0" dirty="0">
                <a:solidFill>
                  <a:schemeClr val="tx1"/>
                </a:solidFill>
              </a:rPr>
              <a:t>Frequency Division Multiplexing (FDM)</a:t>
            </a:r>
            <a:endParaRPr lang="th-TH" sz="4000" b="0" dirty="0">
              <a:solidFill>
                <a:schemeClr val="tx1"/>
              </a:solidFill>
            </a:endParaRPr>
          </a:p>
        </p:txBody>
      </p:sp>
      <p:sp>
        <p:nvSpPr>
          <p:cNvPr id="160771" name="Rectangle 3"/>
          <p:cNvSpPr>
            <a:spLocks noGrp="1" noChangeArrowheads="1"/>
          </p:cNvSpPr>
          <p:nvPr>
            <p:ph type="body" idx="1"/>
          </p:nvPr>
        </p:nvSpPr>
        <p:spPr>
          <a:xfrm>
            <a:off x="198303" y="2438400"/>
            <a:ext cx="8780444" cy="3810000"/>
          </a:xfrm>
        </p:spPr>
        <p:txBody>
          <a:bodyPr>
            <a:normAutofit/>
          </a:bodyPr>
          <a:lstStyle/>
          <a:p>
            <a:pPr>
              <a:defRPr/>
            </a:pPr>
            <a:r>
              <a:rPr lang="en-US" dirty="0">
                <a:solidFill>
                  <a:schemeClr val="tx1"/>
                </a:solidFill>
              </a:rPr>
              <a:t>Can be applied when the bandwidth of a link in (hertz) is greater than the combined bandwidths of the signal to be transmitted</a:t>
            </a:r>
          </a:p>
          <a:p>
            <a:pPr lvl="1">
              <a:defRPr/>
            </a:pPr>
            <a:r>
              <a:rPr lang="en-US" dirty="0">
                <a:solidFill>
                  <a:schemeClr val="tx1"/>
                </a:solidFill>
              </a:rPr>
              <a:t>Medium BW &gt; Channel BW</a:t>
            </a:r>
          </a:p>
          <a:p>
            <a:pPr>
              <a:defRPr/>
            </a:pPr>
            <a:r>
              <a:rPr lang="en-US" dirty="0">
                <a:solidFill>
                  <a:schemeClr val="tx1"/>
                </a:solidFill>
              </a:rPr>
              <a:t>Transmitting all of the signals along the same high speed link simultaneously</a:t>
            </a:r>
          </a:p>
          <a:p>
            <a:pPr lvl="1">
              <a:defRPr/>
            </a:pPr>
            <a:endParaRPr lang="en-US" dirty="0">
              <a:solidFill>
                <a:schemeClr val="tx1"/>
              </a:solidFill>
            </a:endParaRPr>
          </a:p>
        </p:txBody>
      </p:sp>
      <p:sp>
        <p:nvSpPr>
          <p:cNvPr id="160773" name="Rectangle 5"/>
          <p:cNvSpPr>
            <a:spLocks noChangeArrowheads="1"/>
          </p:cNvSpPr>
          <p:nvPr/>
        </p:nvSpPr>
        <p:spPr bwMode="auto">
          <a:xfrm>
            <a:off x="473724" y="1331893"/>
            <a:ext cx="8229600" cy="954107"/>
          </a:xfrm>
          <a:prstGeom prst="rect">
            <a:avLst/>
          </a:prstGeom>
          <a:solidFill>
            <a:srgbClr val="FFFF00"/>
          </a:solidFill>
          <a:ln w="9525">
            <a:noFill/>
            <a:miter lim="800000"/>
            <a:headEnd/>
            <a:tailEnd/>
          </a:ln>
          <a:effectLst>
            <a:glow rad="63500">
              <a:srgbClr val="FF0000">
                <a:alpha val="40000"/>
              </a:srgbClr>
            </a:glow>
          </a:effectLst>
        </p:spPr>
        <p:txBody>
          <a:bodyPr wrap="square">
            <a:spAutoFit/>
          </a:bodyPr>
          <a:lstStyle/>
          <a:p>
            <a:pPr algn="ctr"/>
            <a:r>
              <a:rPr lang="en-US" sz="2800" b="1" i="1" dirty="0">
                <a:solidFill>
                  <a:srgbClr val="FF0000"/>
                </a:solidFill>
                <a:effectLst>
                  <a:outerShdw blurRad="38100" dist="38100" dir="2700000" algn="tl">
                    <a:srgbClr val="000000"/>
                  </a:outerShdw>
                </a:effectLst>
                <a:latin typeface="+mj-lt"/>
              </a:rPr>
              <a:t>An analog multiplexing technique to combine signals</a:t>
            </a:r>
            <a:endParaRPr lang="th-TH" sz="2800" b="1" i="1" dirty="0">
              <a:solidFill>
                <a:srgbClr val="FF0000"/>
              </a:solidFill>
              <a:effectLst>
                <a:outerShdw blurRad="38100" dist="38100" dir="2700000" algn="tl">
                  <a:srgbClr val="000000"/>
                </a:outerShdw>
              </a:effectLst>
              <a:latin typeface="+mj-lt"/>
            </a:endParaRPr>
          </a:p>
        </p:txBody>
      </p:sp>
    </p:spTree>
    <p:extLst>
      <p:ext uri="{BB962C8B-B14F-4D97-AF65-F5344CB8AC3E}">
        <p14:creationId xmlns:p14="http://schemas.microsoft.com/office/powerpoint/2010/main" val="2211810591"/>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0" dirty="0">
                <a:solidFill>
                  <a:schemeClr val="tx1"/>
                </a:solidFill>
              </a:rPr>
              <a:t>FDM …</a:t>
            </a:r>
          </a:p>
        </p:txBody>
      </p:sp>
      <p:sp>
        <p:nvSpPr>
          <p:cNvPr id="3" name="Content Placeholder 2"/>
          <p:cNvSpPr>
            <a:spLocks noGrp="1"/>
          </p:cNvSpPr>
          <p:nvPr>
            <p:ph idx="1"/>
          </p:nvPr>
        </p:nvSpPr>
        <p:spPr>
          <a:xfrm>
            <a:off x="198303" y="1345139"/>
            <a:ext cx="8780444" cy="4979461"/>
          </a:xfrm>
        </p:spPr>
        <p:txBody>
          <a:bodyPr>
            <a:normAutofit/>
          </a:bodyPr>
          <a:lstStyle/>
          <a:p>
            <a:pPr>
              <a:defRPr/>
            </a:pPr>
            <a:r>
              <a:rPr lang="en-US" dirty="0">
                <a:solidFill>
                  <a:schemeClr val="tx1"/>
                </a:solidFill>
              </a:rPr>
              <a:t>Each signal is modulated to a different carrier frequency</a:t>
            </a:r>
          </a:p>
          <a:p>
            <a:pPr lvl="1">
              <a:defRPr/>
            </a:pPr>
            <a:r>
              <a:rPr lang="en-US" dirty="0">
                <a:solidFill>
                  <a:schemeClr val="tx1"/>
                </a:solidFill>
              </a:rPr>
              <a:t>Carrier frequencies are separated by sufficient bandwidth to accommodate the modulated signal</a:t>
            </a:r>
          </a:p>
          <a:p>
            <a:pPr lvl="2">
              <a:defRPr/>
            </a:pPr>
            <a:r>
              <a:rPr lang="en-US" dirty="0">
                <a:solidFill>
                  <a:schemeClr val="tx1"/>
                </a:solidFill>
              </a:rPr>
              <a:t>These bandwidth ranges are the channels through which the various signals travel</a:t>
            </a:r>
          </a:p>
          <a:p>
            <a:pPr lvl="3"/>
            <a:r>
              <a:rPr lang="en-US" dirty="0">
                <a:solidFill>
                  <a:schemeClr val="tx1"/>
                </a:solidFill>
              </a:rPr>
              <a:t>Channels can be separated by strips of unused bandwidth -guard bands -to prevent signals from overlapping</a:t>
            </a:r>
          </a:p>
          <a:p>
            <a:pPr lvl="2"/>
            <a:r>
              <a:rPr lang="en-US" dirty="0">
                <a:solidFill>
                  <a:schemeClr val="tx1"/>
                </a:solidFill>
              </a:rPr>
              <a:t>In addition, carrier frequencies must not interfere with the original data frequencies</a:t>
            </a:r>
          </a:p>
          <a:p>
            <a:pPr>
              <a:defRPr/>
            </a:pPr>
            <a:r>
              <a:rPr lang="en-US" dirty="0">
                <a:solidFill>
                  <a:schemeClr val="tx1"/>
                </a:solidFill>
              </a:rPr>
              <a:t>These modulated signals are then combined into a single composite signal that can be transported by the link</a:t>
            </a:r>
          </a:p>
          <a:p>
            <a:pPr>
              <a:defRPr/>
            </a:pPr>
            <a:r>
              <a:rPr lang="en-US" dirty="0">
                <a:solidFill>
                  <a:schemeClr val="tx1"/>
                </a:solidFill>
              </a:rPr>
              <a:t>E.g., broadcast radio</a:t>
            </a:r>
          </a:p>
          <a:p>
            <a:pPr>
              <a:defRPr/>
            </a:pPr>
            <a:r>
              <a:rPr lang="en-US" dirty="0">
                <a:solidFill>
                  <a:schemeClr val="tx1"/>
                </a:solidFill>
              </a:rPr>
              <a:t>Channel allocated even if no data</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Sine Wave -</a:t>
            </a:r>
            <a:r>
              <a:rPr lang="en-US" sz="3200" i="1" dirty="0"/>
              <a:t> Time and Frequency Domains</a:t>
            </a:r>
            <a:endParaRPr lang="en-US" sz="3200" dirty="0"/>
          </a:p>
        </p:txBody>
      </p:sp>
      <p:sp>
        <p:nvSpPr>
          <p:cNvPr id="3" name="Content Placeholder 2"/>
          <p:cNvSpPr>
            <a:spLocks noGrp="1"/>
          </p:cNvSpPr>
          <p:nvPr>
            <p:ph idx="1"/>
          </p:nvPr>
        </p:nvSpPr>
        <p:spPr>
          <a:xfrm>
            <a:off x="198303" y="1345139"/>
            <a:ext cx="8780444" cy="2464861"/>
          </a:xfrm>
        </p:spPr>
        <p:txBody>
          <a:bodyPr>
            <a:normAutofit fontScale="85000" lnSpcReduction="20000"/>
          </a:bodyPr>
          <a:lstStyle/>
          <a:p>
            <a:r>
              <a:rPr lang="en-US" dirty="0"/>
              <a:t>Sine wave shown by using what is called a </a:t>
            </a:r>
            <a:r>
              <a:rPr lang="en-US" b="1" dirty="0" err="1"/>
              <a:t>timedomain</a:t>
            </a:r>
            <a:r>
              <a:rPr lang="en-US" b="1" dirty="0"/>
              <a:t> plot, which shows changes in signal amplitude with respect to time.</a:t>
            </a:r>
          </a:p>
          <a:p>
            <a:r>
              <a:rPr lang="en-US" dirty="0"/>
              <a:t>To show the relationship between amplitude and frequency, we can use a </a:t>
            </a:r>
            <a:r>
              <a:rPr lang="en-US" b="1" dirty="0"/>
              <a:t>frequency-domain plot</a:t>
            </a:r>
          </a:p>
          <a:p>
            <a:r>
              <a:rPr lang="en-US" dirty="0"/>
              <a:t>In the frequency domain, a sine wave is represented by one spike</a:t>
            </a:r>
          </a:p>
          <a:p>
            <a:r>
              <a:rPr lang="en-US" dirty="0"/>
              <a:t>The position of the spike shows the frequency; its height shows the peak amplitude.</a:t>
            </a:r>
          </a:p>
        </p:txBody>
      </p:sp>
      <p:pic>
        <p:nvPicPr>
          <p:cNvPr id="36866" name="Picture 2"/>
          <p:cNvPicPr>
            <a:picLocks noChangeAspect="1" noChangeArrowheads="1"/>
          </p:cNvPicPr>
          <p:nvPr/>
        </p:nvPicPr>
        <p:blipFill>
          <a:blip r:embed="rId2"/>
          <a:srcRect/>
          <a:stretch>
            <a:fillRect/>
          </a:stretch>
        </p:blipFill>
        <p:spPr bwMode="auto">
          <a:xfrm>
            <a:off x="162428" y="3820332"/>
            <a:ext cx="8812443" cy="22860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17" name="Rectangle 53"/>
          <p:cNvSpPr>
            <a:spLocks noGrp="1" noChangeArrowheads="1"/>
          </p:cNvSpPr>
          <p:nvPr>
            <p:ph type="title"/>
          </p:nvPr>
        </p:nvSpPr>
        <p:spPr/>
        <p:txBody>
          <a:bodyPr/>
          <a:lstStyle/>
          <a:p>
            <a:pPr eaLnBrk="1" hangingPunct="1">
              <a:defRPr/>
            </a:pPr>
            <a:r>
              <a:rPr lang="en-US" b="0" dirty="0">
                <a:solidFill>
                  <a:schemeClr val="tx1"/>
                </a:solidFill>
              </a:rPr>
              <a:t>Conceptual View of FDM</a:t>
            </a:r>
            <a:endParaRPr lang="th-TH" b="0" dirty="0">
              <a:solidFill>
                <a:schemeClr val="tx1"/>
              </a:solidFill>
            </a:endParaRPr>
          </a:p>
        </p:txBody>
      </p:sp>
      <p:pic>
        <p:nvPicPr>
          <p:cNvPr id="6171" name="Picture 54"/>
          <p:cNvPicPr>
            <a:picLocks noChangeAspect="1" noChangeArrowheads="1"/>
          </p:cNvPicPr>
          <p:nvPr/>
        </p:nvPicPr>
        <p:blipFill>
          <a:blip r:embed="rId3" cstate="print"/>
          <a:srcRect/>
          <a:stretch>
            <a:fillRect/>
          </a:stretch>
        </p:blipFill>
        <p:spPr bwMode="auto">
          <a:xfrm>
            <a:off x="990600" y="1371600"/>
            <a:ext cx="6999288" cy="1762125"/>
          </a:xfrm>
          <a:prstGeom prst="rect">
            <a:avLst/>
          </a:prstGeom>
          <a:noFill/>
          <a:ln w="9525">
            <a:noFill/>
            <a:miter lim="800000"/>
            <a:headEnd/>
            <a:tailEnd/>
          </a:ln>
        </p:spPr>
      </p:pic>
      <p:grpSp>
        <p:nvGrpSpPr>
          <p:cNvPr id="2" name="Group 78"/>
          <p:cNvGrpSpPr>
            <a:grpSpLocks/>
          </p:cNvGrpSpPr>
          <p:nvPr/>
        </p:nvGrpSpPr>
        <p:grpSpPr bwMode="auto">
          <a:xfrm>
            <a:off x="2514600" y="3581400"/>
            <a:ext cx="3965575" cy="2590800"/>
            <a:chOff x="1584" y="2400"/>
            <a:chExt cx="2498" cy="1632"/>
          </a:xfrm>
        </p:grpSpPr>
        <p:sp>
          <p:nvSpPr>
            <p:cNvPr id="6150" name="AutoShape 58"/>
            <p:cNvSpPr>
              <a:spLocks noChangeArrowheads="1"/>
            </p:cNvSpPr>
            <p:nvPr/>
          </p:nvSpPr>
          <p:spPr bwMode="auto">
            <a:xfrm rot="5400000">
              <a:off x="2479" y="2225"/>
              <a:ext cx="1089" cy="1440"/>
            </a:xfrm>
            <a:prstGeom prst="parallelogram">
              <a:avLst>
                <a:gd name="adj" fmla="val 24602"/>
              </a:avLst>
            </a:prstGeom>
            <a:solidFill>
              <a:schemeClr val="accent1"/>
            </a:solidFill>
            <a:ln w="9525">
              <a:solidFill>
                <a:schemeClr val="tx1"/>
              </a:solidFill>
              <a:miter lim="800000"/>
              <a:headEnd/>
              <a:tailEnd/>
            </a:ln>
          </p:spPr>
          <p:txBody>
            <a:bodyPr wrap="none" anchor="ctr"/>
            <a:lstStyle/>
            <a:p>
              <a:endParaRPr lang="en-US"/>
            </a:p>
          </p:txBody>
        </p:sp>
        <p:sp>
          <p:nvSpPr>
            <p:cNvPr id="6151" name="AutoShape 59"/>
            <p:cNvSpPr>
              <a:spLocks noChangeArrowheads="1"/>
            </p:cNvSpPr>
            <p:nvPr/>
          </p:nvSpPr>
          <p:spPr bwMode="auto">
            <a:xfrm rot="5400000">
              <a:off x="2288" y="2313"/>
              <a:ext cx="1088" cy="1440"/>
            </a:xfrm>
            <a:prstGeom prst="parallelogram">
              <a:avLst>
                <a:gd name="adj" fmla="val 24602"/>
              </a:avLst>
            </a:prstGeom>
            <a:solidFill>
              <a:schemeClr val="accent1"/>
            </a:solidFill>
            <a:ln w="9525">
              <a:solidFill>
                <a:schemeClr val="tx1"/>
              </a:solidFill>
              <a:miter lim="800000"/>
              <a:headEnd/>
              <a:tailEnd/>
            </a:ln>
          </p:spPr>
          <p:txBody>
            <a:bodyPr wrap="none" anchor="ctr"/>
            <a:lstStyle/>
            <a:p>
              <a:endParaRPr lang="en-US"/>
            </a:p>
          </p:txBody>
        </p:sp>
        <p:sp>
          <p:nvSpPr>
            <p:cNvPr id="6152" name="AutoShape 60"/>
            <p:cNvSpPr>
              <a:spLocks noChangeArrowheads="1"/>
            </p:cNvSpPr>
            <p:nvPr/>
          </p:nvSpPr>
          <p:spPr bwMode="auto">
            <a:xfrm rot="5400000">
              <a:off x="2096" y="2401"/>
              <a:ext cx="1088" cy="1440"/>
            </a:xfrm>
            <a:prstGeom prst="parallelogram">
              <a:avLst>
                <a:gd name="adj" fmla="val 24602"/>
              </a:avLst>
            </a:prstGeom>
            <a:solidFill>
              <a:schemeClr val="accent1"/>
            </a:solidFill>
            <a:ln w="9525">
              <a:solidFill>
                <a:schemeClr val="tx1"/>
              </a:solidFill>
              <a:miter lim="800000"/>
              <a:headEnd/>
              <a:tailEnd/>
            </a:ln>
          </p:spPr>
          <p:txBody>
            <a:bodyPr wrap="none" anchor="ctr"/>
            <a:lstStyle/>
            <a:p>
              <a:endParaRPr lang="en-US"/>
            </a:p>
          </p:txBody>
        </p:sp>
        <p:sp>
          <p:nvSpPr>
            <p:cNvPr id="6153" name="AutoShape 61"/>
            <p:cNvSpPr>
              <a:spLocks noChangeArrowheads="1"/>
            </p:cNvSpPr>
            <p:nvPr/>
          </p:nvSpPr>
          <p:spPr bwMode="auto">
            <a:xfrm rot="5400000">
              <a:off x="1903" y="2490"/>
              <a:ext cx="1089" cy="1440"/>
            </a:xfrm>
            <a:prstGeom prst="parallelogram">
              <a:avLst>
                <a:gd name="adj" fmla="val 24602"/>
              </a:avLst>
            </a:prstGeom>
            <a:solidFill>
              <a:schemeClr val="accent2"/>
            </a:solidFill>
            <a:ln w="9525">
              <a:solidFill>
                <a:schemeClr val="tx1"/>
              </a:solidFill>
              <a:miter lim="800000"/>
              <a:headEnd/>
              <a:tailEnd/>
            </a:ln>
          </p:spPr>
          <p:txBody>
            <a:bodyPr wrap="none" anchor="ctr"/>
            <a:lstStyle/>
            <a:p>
              <a:endParaRPr lang="en-US"/>
            </a:p>
          </p:txBody>
        </p:sp>
        <p:sp>
          <p:nvSpPr>
            <p:cNvPr id="6154" name="AutoShape 62"/>
            <p:cNvSpPr>
              <a:spLocks noChangeArrowheads="1"/>
            </p:cNvSpPr>
            <p:nvPr/>
          </p:nvSpPr>
          <p:spPr bwMode="auto">
            <a:xfrm rot="16200000" flipH="1">
              <a:off x="3192" y="3025"/>
              <a:ext cx="912" cy="192"/>
            </a:xfrm>
            <a:prstGeom prst="parallelogram">
              <a:avLst>
                <a:gd name="adj" fmla="val 47874"/>
              </a:avLst>
            </a:prstGeom>
            <a:solidFill>
              <a:schemeClr val="bg1"/>
            </a:solidFill>
            <a:ln w="9525">
              <a:solidFill>
                <a:schemeClr val="tx1"/>
              </a:solidFill>
              <a:miter lim="800000"/>
              <a:headEnd/>
              <a:tailEnd/>
            </a:ln>
          </p:spPr>
          <p:txBody>
            <a:bodyPr rot="10800000" wrap="none" anchor="ctr"/>
            <a:lstStyle/>
            <a:p>
              <a:pPr algn="ctr"/>
              <a:r>
                <a:rPr lang="en-US"/>
                <a:t>Channel 3 </a:t>
              </a:r>
              <a:endParaRPr lang="th-TH"/>
            </a:p>
          </p:txBody>
        </p:sp>
        <p:sp>
          <p:nvSpPr>
            <p:cNvPr id="6155" name="AutoShape 63"/>
            <p:cNvSpPr>
              <a:spLocks noChangeArrowheads="1"/>
            </p:cNvSpPr>
            <p:nvPr/>
          </p:nvSpPr>
          <p:spPr bwMode="auto">
            <a:xfrm rot="16200000" flipH="1">
              <a:off x="3000" y="3113"/>
              <a:ext cx="912" cy="192"/>
            </a:xfrm>
            <a:prstGeom prst="parallelogram">
              <a:avLst>
                <a:gd name="adj" fmla="val 47874"/>
              </a:avLst>
            </a:prstGeom>
            <a:solidFill>
              <a:schemeClr val="bg2"/>
            </a:solidFill>
            <a:ln w="9525">
              <a:solidFill>
                <a:schemeClr val="tx1"/>
              </a:solidFill>
              <a:miter lim="800000"/>
              <a:headEnd/>
              <a:tailEnd/>
            </a:ln>
          </p:spPr>
          <p:txBody>
            <a:bodyPr rot="10800000" wrap="none" anchor="ctr"/>
            <a:lstStyle/>
            <a:p>
              <a:pPr algn="ctr"/>
              <a:r>
                <a:rPr lang="en-US"/>
                <a:t>Channel 2 </a:t>
              </a:r>
              <a:endParaRPr lang="th-TH"/>
            </a:p>
          </p:txBody>
        </p:sp>
        <p:sp>
          <p:nvSpPr>
            <p:cNvPr id="6156" name="AutoShape 64"/>
            <p:cNvSpPr>
              <a:spLocks noChangeArrowheads="1"/>
            </p:cNvSpPr>
            <p:nvPr/>
          </p:nvSpPr>
          <p:spPr bwMode="auto">
            <a:xfrm rot="16200000" flipH="1">
              <a:off x="2808" y="3202"/>
              <a:ext cx="912" cy="192"/>
            </a:xfrm>
            <a:prstGeom prst="parallelogram">
              <a:avLst>
                <a:gd name="adj" fmla="val 47874"/>
              </a:avLst>
            </a:prstGeom>
            <a:solidFill>
              <a:schemeClr val="accent2"/>
            </a:solidFill>
            <a:ln w="9525">
              <a:solidFill>
                <a:schemeClr val="tx1"/>
              </a:solidFill>
              <a:miter lim="800000"/>
              <a:headEnd/>
              <a:tailEnd/>
            </a:ln>
          </p:spPr>
          <p:txBody>
            <a:bodyPr rot="10800000" wrap="none" anchor="ctr"/>
            <a:lstStyle/>
            <a:p>
              <a:pPr algn="ctr"/>
              <a:r>
                <a:rPr lang="en-US"/>
                <a:t>Channel 1</a:t>
              </a:r>
              <a:endParaRPr lang="th-TH"/>
            </a:p>
          </p:txBody>
        </p:sp>
        <p:sp>
          <p:nvSpPr>
            <p:cNvPr id="6157" name="Freeform 65"/>
            <p:cNvSpPr>
              <a:spLocks/>
            </p:cNvSpPr>
            <p:nvPr/>
          </p:nvSpPr>
          <p:spPr bwMode="auto">
            <a:xfrm>
              <a:off x="2112" y="2400"/>
              <a:ext cx="1632" cy="353"/>
            </a:xfrm>
            <a:custGeom>
              <a:avLst/>
              <a:gdLst>
                <a:gd name="T0" fmla="*/ 0 w 1632"/>
                <a:gd name="T1" fmla="*/ 88 h 576"/>
                <a:gd name="T2" fmla="*/ 192 w 1632"/>
                <a:gd name="T3" fmla="*/ 0 h 576"/>
                <a:gd name="T4" fmla="*/ 1632 w 1632"/>
                <a:gd name="T5" fmla="*/ 265 h 576"/>
                <a:gd name="T6" fmla="*/ 1440 w 1632"/>
                <a:gd name="T7" fmla="*/ 353 h 576"/>
                <a:gd name="T8" fmla="*/ 0 w 1632"/>
                <a:gd name="T9" fmla="*/ 88 h 576"/>
                <a:gd name="T10" fmla="*/ 0 60000 65536"/>
                <a:gd name="T11" fmla="*/ 0 60000 65536"/>
                <a:gd name="T12" fmla="*/ 0 60000 65536"/>
                <a:gd name="T13" fmla="*/ 0 60000 65536"/>
                <a:gd name="T14" fmla="*/ 0 60000 65536"/>
                <a:gd name="T15" fmla="*/ 0 w 1632"/>
                <a:gd name="T16" fmla="*/ 0 h 576"/>
                <a:gd name="T17" fmla="*/ 1632 w 1632"/>
                <a:gd name="T18" fmla="*/ 576 h 576"/>
              </a:gdLst>
              <a:ahLst/>
              <a:cxnLst>
                <a:cxn ang="T10">
                  <a:pos x="T0" y="T1"/>
                </a:cxn>
                <a:cxn ang="T11">
                  <a:pos x="T2" y="T3"/>
                </a:cxn>
                <a:cxn ang="T12">
                  <a:pos x="T4" y="T5"/>
                </a:cxn>
                <a:cxn ang="T13">
                  <a:pos x="T6" y="T7"/>
                </a:cxn>
                <a:cxn ang="T14">
                  <a:pos x="T8" y="T9"/>
                </a:cxn>
              </a:cxnLst>
              <a:rect l="T15" t="T16" r="T17" b="T18"/>
              <a:pathLst>
                <a:path w="1632" h="576">
                  <a:moveTo>
                    <a:pt x="0" y="144"/>
                  </a:moveTo>
                  <a:lnTo>
                    <a:pt x="192" y="0"/>
                  </a:lnTo>
                  <a:lnTo>
                    <a:pt x="1632" y="432"/>
                  </a:lnTo>
                  <a:lnTo>
                    <a:pt x="1440" y="576"/>
                  </a:lnTo>
                  <a:lnTo>
                    <a:pt x="0" y="144"/>
                  </a:lnTo>
                  <a:close/>
                </a:path>
              </a:pathLst>
            </a:custGeom>
            <a:solidFill>
              <a:schemeClr val="bg1"/>
            </a:solidFill>
            <a:ln w="9525">
              <a:solidFill>
                <a:schemeClr val="tx1"/>
              </a:solidFill>
              <a:round/>
              <a:headEnd/>
              <a:tailEnd/>
            </a:ln>
          </p:spPr>
          <p:txBody>
            <a:bodyPr/>
            <a:lstStyle/>
            <a:p>
              <a:endParaRPr lang="en-US"/>
            </a:p>
          </p:txBody>
        </p:sp>
        <p:sp>
          <p:nvSpPr>
            <p:cNvPr id="6158" name="Freeform 66"/>
            <p:cNvSpPr>
              <a:spLocks/>
            </p:cNvSpPr>
            <p:nvPr/>
          </p:nvSpPr>
          <p:spPr bwMode="auto">
            <a:xfrm>
              <a:off x="1920" y="2489"/>
              <a:ext cx="1632" cy="353"/>
            </a:xfrm>
            <a:custGeom>
              <a:avLst/>
              <a:gdLst>
                <a:gd name="T0" fmla="*/ 0 w 1632"/>
                <a:gd name="T1" fmla="*/ 88 h 576"/>
                <a:gd name="T2" fmla="*/ 192 w 1632"/>
                <a:gd name="T3" fmla="*/ 0 h 576"/>
                <a:gd name="T4" fmla="*/ 1632 w 1632"/>
                <a:gd name="T5" fmla="*/ 265 h 576"/>
                <a:gd name="T6" fmla="*/ 1440 w 1632"/>
                <a:gd name="T7" fmla="*/ 353 h 576"/>
                <a:gd name="T8" fmla="*/ 0 w 1632"/>
                <a:gd name="T9" fmla="*/ 88 h 576"/>
                <a:gd name="T10" fmla="*/ 0 60000 65536"/>
                <a:gd name="T11" fmla="*/ 0 60000 65536"/>
                <a:gd name="T12" fmla="*/ 0 60000 65536"/>
                <a:gd name="T13" fmla="*/ 0 60000 65536"/>
                <a:gd name="T14" fmla="*/ 0 60000 65536"/>
                <a:gd name="T15" fmla="*/ 0 w 1632"/>
                <a:gd name="T16" fmla="*/ 0 h 576"/>
                <a:gd name="T17" fmla="*/ 1632 w 1632"/>
                <a:gd name="T18" fmla="*/ 576 h 576"/>
              </a:gdLst>
              <a:ahLst/>
              <a:cxnLst>
                <a:cxn ang="T10">
                  <a:pos x="T0" y="T1"/>
                </a:cxn>
                <a:cxn ang="T11">
                  <a:pos x="T2" y="T3"/>
                </a:cxn>
                <a:cxn ang="T12">
                  <a:pos x="T4" y="T5"/>
                </a:cxn>
                <a:cxn ang="T13">
                  <a:pos x="T6" y="T7"/>
                </a:cxn>
                <a:cxn ang="T14">
                  <a:pos x="T8" y="T9"/>
                </a:cxn>
              </a:cxnLst>
              <a:rect l="T15" t="T16" r="T17" b="T18"/>
              <a:pathLst>
                <a:path w="1632" h="576">
                  <a:moveTo>
                    <a:pt x="0" y="144"/>
                  </a:moveTo>
                  <a:lnTo>
                    <a:pt x="192" y="0"/>
                  </a:lnTo>
                  <a:lnTo>
                    <a:pt x="1632" y="432"/>
                  </a:lnTo>
                  <a:lnTo>
                    <a:pt x="1440" y="576"/>
                  </a:lnTo>
                  <a:lnTo>
                    <a:pt x="0" y="144"/>
                  </a:lnTo>
                  <a:close/>
                </a:path>
              </a:pathLst>
            </a:custGeom>
            <a:solidFill>
              <a:schemeClr val="bg2"/>
            </a:solidFill>
            <a:ln w="9525">
              <a:solidFill>
                <a:schemeClr val="tx1"/>
              </a:solidFill>
              <a:round/>
              <a:headEnd/>
              <a:tailEnd/>
            </a:ln>
          </p:spPr>
          <p:txBody>
            <a:bodyPr/>
            <a:lstStyle/>
            <a:p>
              <a:endParaRPr lang="en-US"/>
            </a:p>
          </p:txBody>
        </p:sp>
        <p:sp>
          <p:nvSpPr>
            <p:cNvPr id="6159" name="Freeform 67"/>
            <p:cNvSpPr>
              <a:spLocks/>
            </p:cNvSpPr>
            <p:nvPr/>
          </p:nvSpPr>
          <p:spPr bwMode="auto">
            <a:xfrm>
              <a:off x="1728" y="2577"/>
              <a:ext cx="1632" cy="353"/>
            </a:xfrm>
            <a:custGeom>
              <a:avLst/>
              <a:gdLst>
                <a:gd name="T0" fmla="*/ 0 w 1632"/>
                <a:gd name="T1" fmla="*/ 88 h 576"/>
                <a:gd name="T2" fmla="*/ 192 w 1632"/>
                <a:gd name="T3" fmla="*/ 0 h 576"/>
                <a:gd name="T4" fmla="*/ 1632 w 1632"/>
                <a:gd name="T5" fmla="*/ 265 h 576"/>
                <a:gd name="T6" fmla="*/ 1440 w 1632"/>
                <a:gd name="T7" fmla="*/ 353 h 576"/>
                <a:gd name="T8" fmla="*/ 0 w 1632"/>
                <a:gd name="T9" fmla="*/ 88 h 576"/>
                <a:gd name="T10" fmla="*/ 0 60000 65536"/>
                <a:gd name="T11" fmla="*/ 0 60000 65536"/>
                <a:gd name="T12" fmla="*/ 0 60000 65536"/>
                <a:gd name="T13" fmla="*/ 0 60000 65536"/>
                <a:gd name="T14" fmla="*/ 0 60000 65536"/>
                <a:gd name="T15" fmla="*/ 0 w 1632"/>
                <a:gd name="T16" fmla="*/ 0 h 576"/>
                <a:gd name="T17" fmla="*/ 1632 w 1632"/>
                <a:gd name="T18" fmla="*/ 576 h 576"/>
              </a:gdLst>
              <a:ahLst/>
              <a:cxnLst>
                <a:cxn ang="T10">
                  <a:pos x="T0" y="T1"/>
                </a:cxn>
                <a:cxn ang="T11">
                  <a:pos x="T2" y="T3"/>
                </a:cxn>
                <a:cxn ang="T12">
                  <a:pos x="T4" y="T5"/>
                </a:cxn>
                <a:cxn ang="T13">
                  <a:pos x="T6" y="T7"/>
                </a:cxn>
                <a:cxn ang="T14">
                  <a:pos x="T8" y="T9"/>
                </a:cxn>
              </a:cxnLst>
              <a:rect l="T15" t="T16" r="T17" b="T18"/>
              <a:pathLst>
                <a:path w="1632" h="576">
                  <a:moveTo>
                    <a:pt x="0" y="144"/>
                  </a:moveTo>
                  <a:lnTo>
                    <a:pt x="192" y="0"/>
                  </a:lnTo>
                  <a:lnTo>
                    <a:pt x="1632" y="432"/>
                  </a:lnTo>
                  <a:lnTo>
                    <a:pt x="1440" y="576"/>
                  </a:lnTo>
                  <a:lnTo>
                    <a:pt x="0" y="144"/>
                  </a:lnTo>
                  <a:close/>
                </a:path>
              </a:pathLst>
            </a:custGeom>
            <a:solidFill>
              <a:schemeClr val="accent2"/>
            </a:solidFill>
            <a:ln w="9525">
              <a:solidFill>
                <a:schemeClr val="tx1"/>
              </a:solidFill>
              <a:round/>
              <a:headEnd/>
              <a:tailEnd/>
            </a:ln>
          </p:spPr>
          <p:txBody>
            <a:bodyPr/>
            <a:lstStyle/>
            <a:p>
              <a:endParaRPr lang="en-US"/>
            </a:p>
          </p:txBody>
        </p:sp>
        <p:sp>
          <p:nvSpPr>
            <p:cNvPr id="6160" name="Line 68"/>
            <p:cNvSpPr>
              <a:spLocks noChangeShapeType="1"/>
            </p:cNvSpPr>
            <p:nvPr/>
          </p:nvSpPr>
          <p:spPr bwMode="auto">
            <a:xfrm>
              <a:off x="3273" y="3680"/>
              <a:ext cx="0" cy="59"/>
            </a:xfrm>
            <a:prstGeom prst="line">
              <a:avLst/>
            </a:prstGeom>
            <a:noFill/>
            <a:ln w="9525">
              <a:solidFill>
                <a:schemeClr val="tx1"/>
              </a:solidFill>
              <a:round/>
              <a:headEnd/>
              <a:tailEnd/>
            </a:ln>
          </p:spPr>
          <p:txBody>
            <a:bodyPr/>
            <a:lstStyle/>
            <a:p>
              <a:endParaRPr lang="en-US"/>
            </a:p>
          </p:txBody>
        </p:sp>
        <p:sp>
          <p:nvSpPr>
            <p:cNvPr id="6161" name="Line 69"/>
            <p:cNvSpPr>
              <a:spLocks noChangeShapeType="1"/>
            </p:cNvSpPr>
            <p:nvPr/>
          </p:nvSpPr>
          <p:spPr bwMode="auto">
            <a:xfrm>
              <a:off x="3456" y="3594"/>
              <a:ext cx="0" cy="58"/>
            </a:xfrm>
            <a:prstGeom prst="line">
              <a:avLst/>
            </a:prstGeom>
            <a:noFill/>
            <a:ln w="9525">
              <a:solidFill>
                <a:schemeClr val="tx1"/>
              </a:solidFill>
              <a:round/>
              <a:headEnd/>
              <a:tailEnd/>
            </a:ln>
          </p:spPr>
          <p:txBody>
            <a:bodyPr/>
            <a:lstStyle/>
            <a:p>
              <a:endParaRPr lang="en-US"/>
            </a:p>
          </p:txBody>
        </p:sp>
        <p:sp>
          <p:nvSpPr>
            <p:cNvPr id="6162" name="Line 70"/>
            <p:cNvSpPr>
              <a:spLocks noChangeShapeType="1"/>
            </p:cNvSpPr>
            <p:nvPr/>
          </p:nvSpPr>
          <p:spPr bwMode="auto">
            <a:xfrm>
              <a:off x="3654" y="3503"/>
              <a:ext cx="0" cy="59"/>
            </a:xfrm>
            <a:prstGeom prst="line">
              <a:avLst/>
            </a:prstGeom>
            <a:noFill/>
            <a:ln w="9525">
              <a:solidFill>
                <a:schemeClr val="tx1"/>
              </a:solidFill>
              <a:round/>
              <a:headEnd/>
              <a:tailEnd/>
            </a:ln>
          </p:spPr>
          <p:txBody>
            <a:bodyPr/>
            <a:lstStyle/>
            <a:p>
              <a:endParaRPr lang="en-US"/>
            </a:p>
          </p:txBody>
        </p:sp>
        <p:sp>
          <p:nvSpPr>
            <p:cNvPr id="6163" name="Text Box 71"/>
            <p:cNvSpPr txBox="1">
              <a:spLocks noChangeArrowheads="1"/>
            </p:cNvSpPr>
            <p:nvPr/>
          </p:nvSpPr>
          <p:spPr bwMode="auto">
            <a:xfrm>
              <a:off x="3206" y="3718"/>
              <a:ext cx="196" cy="212"/>
            </a:xfrm>
            <a:prstGeom prst="rect">
              <a:avLst/>
            </a:prstGeom>
            <a:noFill/>
            <a:ln w="9525">
              <a:noFill/>
              <a:miter lim="800000"/>
              <a:headEnd/>
              <a:tailEnd/>
            </a:ln>
          </p:spPr>
          <p:txBody>
            <a:bodyPr wrap="none">
              <a:spAutoFit/>
            </a:bodyPr>
            <a:lstStyle/>
            <a:p>
              <a:r>
                <a:rPr lang="en-US" sz="1600" i="1">
                  <a:latin typeface="Times New Roman" pitchFamily="18" charset="0"/>
                </a:rPr>
                <a:t>f</a:t>
              </a:r>
              <a:r>
                <a:rPr lang="en-US" sz="1600" baseline="-25000">
                  <a:latin typeface="Times New Roman" pitchFamily="18" charset="0"/>
                </a:rPr>
                <a:t>1</a:t>
              </a:r>
              <a:endParaRPr lang="th-TH" sz="1600" baseline="-25000">
                <a:latin typeface="Times New Roman" pitchFamily="18" charset="0"/>
              </a:endParaRPr>
            </a:p>
          </p:txBody>
        </p:sp>
        <p:sp>
          <p:nvSpPr>
            <p:cNvPr id="6164" name="Text Box 72"/>
            <p:cNvSpPr txBox="1">
              <a:spLocks noChangeArrowheads="1"/>
            </p:cNvSpPr>
            <p:nvPr/>
          </p:nvSpPr>
          <p:spPr bwMode="auto">
            <a:xfrm>
              <a:off x="3360" y="3635"/>
              <a:ext cx="196" cy="212"/>
            </a:xfrm>
            <a:prstGeom prst="rect">
              <a:avLst/>
            </a:prstGeom>
            <a:noFill/>
            <a:ln w="9525">
              <a:noFill/>
              <a:miter lim="800000"/>
              <a:headEnd/>
              <a:tailEnd/>
            </a:ln>
          </p:spPr>
          <p:txBody>
            <a:bodyPr wrap="none">
              <a:spAutoFit/>
            </a:bodyPr>
            <a:lstStyle/>
            <a:p>
              <a:r>
                <a:rPr lang="en-US" sz="1600" i="1">
                  <a:latin typeface="Times New Roman" pitchFamily="18" charset="0"/>
                </a:rPr>
                <a:t>f</a:t>
              </a:r>
              <a:r>
                <a:rPr lang="en-US" sz="1600" baseline="-25000">
                  <a:latin typeface="Times New Roman" pitchFamily="18" charset="0"/>
                </a:rPr>
                <a:t>2</a:t>
              </a:r>
              <a:endParaRPr lang="th-TH" sz="1600" baseline="-25000">
                <a:latin typeface="Times New Roman" pitchFamily="18" charset="0"/>
              </a:endParaRPr>
            </a:p>
          </p:txBody>
        </p:sp>
        <p:sp>
          <p:nvSpPr>
            <p:cNvPr id="6165" name="Text Box 73"/>
            <p:cNvSpPr txBox="1">
              <a:spLocks noChangeArrowheads="1"/>
            </p:cNvSpPr>
            <p:nvPr/>
          </p:nvSpPr>
          <p:spPr bwMode="auto">
            <a:xfrm>
              <a:off x="3552" y="3548"/>
              <a:ext cx="196" cy="212"/>
            </a:xfrm>
            <a:prstGeom prst="rect">
              <a:avLst/>
            </a:prstGeom>
            <a:noFill/>
            <a:ln w="9525">
              <a:noFill/>
              <a:miter lim="800000"/>
              <a:headEnd/>
              <a:tailEnd/>
            </a:ln>
          </p:spPr>
          <p:txBody>
            <a:bodyPr wrap="none">
              <a:spAutoFit/>
            </a:bodyPr>
            <a:lstStyle/>
            <a:p>
              <a:r>
                <a:rPr lang="en-US" sz="1600" i="1">
                  <a:latin typeface="Times New Roman" pitchFamily="18" charset="0"/>
                </a:rPr>
                <a:t>f</a:t>
              </a:r>
              <a:r>
                <a:rPr lang="en-US" sz="1600" baseline="-25000">
                  <a:latin typeface="Times New Roman" pitchFamily="18" charset="0"/>
                </a:rPr>
                <a:t>3</a:t>
              </a:r>
              <a:endParaRPr lang="th-TH" sz="1600" baseline="-25000">
                <a:latin typeface="Times New Roman" pitchFamily="18" charset="0"/>
              </a:endParaRPr>
            </a:p>
          </p:txBody>
        </p:sp>
        <p:sp>
          <p:nvSpPr>
            <p:cNvPr id="6166" name="Text Box 74"/>
            <p:cNvSpPr txBox="1">
              <a:spLocks noChangeArrowheads="1"/>
            </p:cNvSpPr>
            <p:nvPr/>
          </p:nvSpPr>
          <p:spPr bwMode="auto">
            <a:xfrm rot="-1533527">
              <a:off x="3456" y="3840"/>
              <a:ext cx="626" cy="192"/>
            </a:xfrm>
            <a:prstGeom prst="rect">
              <a:avLst/>
            </a:prstGeom>
            <a:noFill/>
            <a:ln w="9525">
              <a:noFill/>
              <a:miter lim="800000"/>
              <a:headEnd/>
              <a:tailEnd/>
            </a:ln>
          </p:spPr>
          <p:txBody>
            <a:bodyPr wrap="none">
              <a:spAutoFit/>
            </a:bodyPr>
            <a:lstStyle/>
            <a:p>
              <a:r>
                <a:rPr lang="en-US" sz="1400"/>
                <a:t>Frequency</a:t>
              </a:r>
              <a:endParaRPr lang="th-TH" sz="1400"/>
            </a:p>
          </p:txBody>
        </p:sp>
        <p:sp>
          <p:nvSpPr>
            <p:cNvPr id="6167" name="Line 75"/>
            <p:cNvSpPr>
              <a:spLocks noChangeShapeType="1"/>
            </p:cNvSpPr>
            <p:nvPr/>
          </p:nvSpPr>
          <p:spPr bwMode="auto">
            <a:xfrm>
              <a:off x="1584" y="3636"/>
              <a:ext cx="1440" cy="265"/>
            </a:xfrm>
            <a:prstGeom prst="line">
              <a:avLst/>
            </a:prstGeom>
            <a:noFill/>
            <a:ln w="57150">
              <a:solidFill>
                <a:schemeClr val="tx1"/>
              </a:solidFill>
              <a:round/>
              <a:headEnd type="triangle" w="med" len="med"/>
              <a:tailEnd type="triangle" w="med" len="med"/>
            </a:ln>
          </p:spPr>
          <p:txBody>
            <a:bodyPr/>
            <a:lstStyle/>
            <a:p>
              <a:endParaRPr lang="en-US"/>
            </a:p>
          </p:txBody>
        </p:sp>
        <p:sp>
          <p:nvSpPr>
            <p:cNvPr id="6168" name="Text Box 76"/>
            <p:cNvSpPr txBox="1">
              <a:spLocks noChangeArrowheads="1"/>
            </p:cNvSpPr>
            <p:nvPr/>
          </p:nvSpPr>
          <p:spPr bwMode="auto">
            <a:xfrm rot="607968">
              <a:off x="1953" y="3726"/>
              <a:ext cx="430" cy="231"/>
            </a:xfrm>
            <a:prstGeom prst="rect">
              <a:avLst/>
            </a:prstGeom>
            <a:noFill/>
            <a:ln w="9525">
              <a:noFill/>
              <a:miter lim="800000"/>
              <a:headEnd/>
              <a:tailEnd/>
            </a:ln>
          </p:spPr>
          <p:txBody>
            <a:bodyPr wrap="none">
              <a:spAutoFit/>
            </a:bodyPr>
            <a:lstStyle/>
            <a:p>
              <a:r>
                <a:rPr lang="en-US"/>
                <a:t>Time</a:t>
              </a:r>
              <a:endParaRPr lang="th-TH"/>
            </a:p>
          </p:txBody>
        </p:sp>
        <p:sp>
          <p:nvSpPr>
            <p:cNvPr id="6169" name="Line 77"/>
            <p:cNvSpPr>
              <a:spLocks noChangeShapeType="1"/>
            </p:cNvSpPr>
            <p:nvPr/>
          </p:nvSpPr>
          <p:spPr bwMode="auto">
            <a:xfrm flipV="1">
              <a:off x="3408" y="3696"/>
              <a:ext cx="573" cy="264"/>
            </a:xfrm>
            <a:prstGeom prst="line">
              <a:avLst/>
            </a:prstGeom>
            <a:noFill/>
            <a:ln w="38100">
              <a:solidFill>
                <a:schemeClr val="tx1"/>
              </a:solidFill>
              <a:round/>
              <a:headEnd type="triangle" w="med" len="med"/>
              <a:tailEnd type="triangle" w="med" len="med"/>
            </a:ln>
          </p:spPr>
          <p:txBody>
            <a:bodyPr/>
            <a:lstStyle/>
            <a:p>
              <a:endParaRPr lang="en-US"/>
            </a:p>
          </p:txBody>
        </p:sp>
      </p:grpSp>
    </p:spTree>
    <p:extLst>
      <p:ext uri="{BB962C8B-B14F-4D97-AF65-F5344CB8AC3E}">
        <p14:creationId xmlns:p14="http://schemas.microsoft.com/office/powerpoint/2010/main" val="2012520745"/>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0" dirty="0">
                <a:solidFill>
                  <a:schemeClr val="tx1"/>
                </a:solidFill>
              </a:rPr>
              <a:t>Time Division Multiplexing (TDM)</a:t>
            </a:r>
          </a:p>
        </p:txBody>
      </p:sp>
      <p:sp>
        <p:nvSpPr>
          <p:cNvPr id="3" name="Content Placeholder 2"/>
          <p:cNvSpPr>
            <a:spLocks noGrp="1"/>
          </p:cNvSpPr>
          <p:nvPr>
            <p:ph idx="1"/>
          </p:nvPr>
        </p:nvSpPr>
        <p:spPr>
          <a:xfrm>
            <a:off x="198303" y="1981200"/>
            <a:ext cx="8780444" cy="4114800"/>
          </a:xfrm>
        </p:spPr>
        <p:txBody>
          <a:bodyPr>
            <a:normAutofit lnSpcReduction="10000"/>
          </a:bodyPr>
          <a:lstStyle/>
          <a:p>
            <a:r>
              <a:rPr lang="en-US" b="1" dirty="0">
                <a:solidFill>
                  <a:schemeClr val="tx1"/>
                </a:solidFill>
              </a:rPr>
              <a:t>digital process that allows several connections </a:t>
            </a:r>
            <a:r>
              <a:rPr lang="en-US" dirty="0">
                <a:solidFill>
                  <a:schemeClr val="tx1"/>
                </a:solidFill>
              </a:rPr>
              <a:t>to share the high bandwidth of a link</a:t>
            </a:r>
          </a:p>
          <a:p>
            <a:r>
              <a:rPr lang="en-US" dirty="0">
                <a:solidFill>
                  <a:schemeClr val="tx1"/>
                </a:solidFill>
              </a:rPr>
              <a:t>Time is shared </a:t>
            </a:r>
          </a:p>
          <a:p>
            <a:pPr lvl="1"/>
            <a:r>
              <a:rPr lang="en-US" dirty="0">
                <a:solidFill>
                  <a:schemeClr val="tx1"/>
                </a:solidFill>
              </a:rPr>
              <a:t>Each connection occupies a portion of time in the link</a:t>
            </a:r>
          </a:p>
          <a:p>
            <a:pPr lvl="1"/>
            <a:r>
              <a:rPr lang="en-US" dirty="0">
                <a:solidFill>
                  <a:schemeClr val="tx1"/>
                </a:solidFill>
              </a:rPr>
              <a:t>Same link of FDM is shown sectioned by time rather than by frequency</a:t>
            </a:r>
          </a:p>
          <a:p>
            <a:r>
              <a:rPr lang="en-US" dirty="0">
                <a:solidFill>
                  <a:schemeClr val="tx1"/>
                </a:solidFill>
              </a:rPr>
              <a:t>Digital data from different sources are combined into one timeshared link</a:t>
            </a:r>
          </a:p>
          <a:p>
            <a:r>
              <a:rPr lang="en-US" dirty="0">
                <a:solidFill>
                  <a:schemeClr val="tx1"/>
                </a:solidFill>
              </a:rPr>
              <a:t>Analog data can be sampled, changed to digital data, and then multiplexed by using TDM</a:t>
            </a:r>
          </a:p>
          <a:p>
            <a:pPr lvl="2">
              <a:buNone/>
            </a:pPr>
            <a:endParaRPr lang="en-US" dirty="0">
              <a:solidFill>
                <a:schemeClr val="tx1"/>
              </a:solidFill>
            </a:endParaRPr>
          </a:p>
        </p:txBody>
      </p:sp>
      <p:sp>
        <p:nvSpPr>
          <p:cNvPr id="4" name="Rectangle 33"/>
          <p:cNvSpPr>
            <a:spLocks noChangeArrowheads="1"/>
          </p:cNvSpPr>
          <p:nvPr/>
        </p:nvSpPr>
        <p:spPr bwMode="auto">
          <a:xfrm>
            <a:off x="0" y="1369742"/>
            <a:ext cx="9144000" cy="523220"/>
          </a:xfrm>
          <a:prstGeom prst="rect">
            <a:avLst/>
          </a:prstGeom>
          <a:solidFill>
            <a:srgbClr val="FFFF00"/>
          </a:solidFill>
          <a:ln w="9525">
            <a:noFill/>
            <a:miter lim="800000"/>
            <a:headEnd/>
            <a:tailEnd/>
          </a:ln>
          <a:effectLst>
            <a:glow rad="63500">
              <a:srgbClr val="FF0000">
                <a:alpha val="40000"/>
              </a:srgbClr>
            </a:glow>
          </a:effectLst>
        </p:spPr>
        <p:txBody>
          <a:bodyPr wrap="square">
            <a:spAutoFit/>
          </a:bodyPr>
          <a:lstStyle/>
          <a:p>
            <a:pPr algn="ctr"/>
            <a:r>
              <a:rPr lang="en-US" sz="2800" b="1" i="1" dirty="0">
                <a:solidFill>
                  <a:srgbClr val="FF0000"/>
                </a:solidFill>
                <a:effectLst>
                  <a:outerShdw blurRad="38100" dist="38100" dir="2700000" algn="tl">
                    <a:srgbClr val="000000"/>
                  </a:outerShdw>
                </a:effectLst>
                <a:latin typeface="+mj-lt"/>
              </a:rPr>
              <a:t>A digital multiplexing technique to combine data</a:t>
            </a:r>
            <a:endParaRPr lang="th-TH" sz="2800" b="1" i="1" dirty="0">
              <a:solidFill>
                <a:srgbClr val="FF0000"/>
              </a:solidFill>
              <a:effectLst>
                <a:outerShdw blurRad="38100" dist="38100" dir="2700000" algn="tl">
                  <a:srgbClr val="000000"/>
                </a:outerShdw>
              </a:effectLst>
              <a:latin typeface="+mj-lt"/>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4"/>
          <p:cNvSpPr>
            <a:spLocks noGrp="1"/>
          </p:cNvSpPr>
          <p:nvPr>
            <p:ph type="sldNum" sz="quarter" idx="12"/>
          </p:nvPr>
        </p:nvSpPr>
        <p:spPr/>
        <p:txBody>
          <a:bodyPr/>
          <a:lstStyle/>
          <a:p>
            <a:pPr>
              <a:defRPr/>
            </a:pPr>
            <a:fld id="{4C3AF4B6-CFAB-4900-A290-36C9B5FE98D1}" type="slidenum">
              <a:rPr lang="en-US"/>
              <a:pPr>
                <a:defRPr/>
              </a:pPr>
              <a:t>82</a:t>
            </a:fld>
            <a:endParaRPr lang="en-US"/>
          </a:p>
        </p:txBody>
      </p:sp>
      <p:sp>
        <p:nvSpPr>
          <p:cNvPr id="163003" name="Rectangle 187"/>
          <p:cNvSpPr>
            <a:spLocks noGrp="1" noChangeArrowheads="1"/>
          </p:cNvSpPr>
          <p:nvPr>
            <p:ph type="title"/>
          </p:nvPr>
        </p:nvSpPr>
        <p:spPr/>
        <p:txBody>
          <a:bodyPr/>
          <a:lstStyle/>
          <a:p>
            <a:pPr eaLnBrk="1" hangingPunct="1">
              <a:defRPr/>
            </a:pPr>
            <a:r>
              <a:rPr lang="en-US" b="0" dirty="0">
                <a:solidFill>
                  <a:schemeClr val="tx1"/>
                </a:solidFill>
              </a:rPr>
              <a:t>Conceptual View of TDM</a:t>
            </a:r>
            <a:endParaRPr lang="th-TH" b="0" dirty="0">
              <a:solidFill>
                <a:schemeClr val="tx1"/>
              </a:solidFill>
            </a:endParaRPr>
          </a:p>
        </p:txBody>
      </p:sp>
      <p:grpSp>
        <p:nvGrpSpPr>
          <p:cNvPr id="2" name="Group 269"/>
          <p:cNvGrpSpPr>
            <a:grpSpLocks/>
          </p:cNvGrpSpPr>
          <p:nvPr/>
        </p:nvGrpSpPr>
        <p:grpSpPr bwMode="auto">
          <a:xfrm>
            <a:off x="4724400" y="3886200"/>
            <a:ext cx="3962400" cy="2286000"/>
            <a:chOff x="1440" y="2448"/>
            <a:chExt cx="2496" cy="1440"/>
          </a:xfrm>
        </p:grpSpPr>
        <p:sp>
          <p:nvSpPr>
            <p:cNvPr id="16423" name="Line 183"/>
            <p:cNvSpPr>
              <a:spLocks noChangeShapeType="1"/>
            </p:cNvSpPr>
            <p:nvPr/>
          </p:nvSpPr>
          <p:spPr bwMode="auto">
            <a:xfrm>
              <a:off x="1584" y="3504"/>
              <a:ext cx="864" cy="240"/>
            </a:xfrm>
            <a:prstGeom prst="line">
              <a:avLst/>
            </a:prstGeom>
            <a:noFill/>
            <a:ln w="38100">
              <a:solidFill>
                <a:schemeClr val="tx1"/>
              </a:solidFill>
              <a:round/>
              <a:headEnd type="triangle" w="med" len="med"/>
              <a:tailEnd type="triangle" w="med" len="med"/>
            </a:ln>
          </p:spPr>
          <p:txBody>
            <a:bodyPr/>
            <a:lstStyle/>
            <a:p>
              <a:endParaRPr lang="en-US"/>
            </a:p>
          </p:txBody>
        </p:sp>
        <p:sp>
          <p:nvSpPr>
            <p:cNvPr id="16424" name="Line 184"/>
            <p:cNvSpPr>
              <a:spLocks noChangeShapeType="1"/>
            </p:cNvSpPr>
            <p:nvPr/>
          </p:nvSpPr>
          <p:spPr bwMode="auto">
            <a:xfrm flipV="1">
              <a:off x="2736" y="3600"/>
              <a:ext cx="1200" cy="192"/>
            </a:xfrm>
            <a:prstGeom prst="line">
              <a:avLst/>
            </a:prstGeom>
            <a:noFill/>
            <a:ln w="38100">
              <a:solidFill>
                <a:schemeClr val="tx1"/>
              </a:solidFill>
              <a:round/>
              <a:headEnd type="triangle" w="med" len="med"/>
              <a:tailEnd type="triangle" w="med" len="med"/>
            </a:ln>
          </p:spPr>
          <p:txBody>
            <a:bodyPr/>
            <a:lstStyle/>
            <a:p>
              <a:endParaRPr lang="en-US"/>
            </a:p>
          </p:txBody>
        </p:sp>
        <p:sp>
          <p:nvSpPr>
            <p:cNvPr id="16425" name="Text Box 185"/>
            <p:cNvSpPr txBox="1">
              <a:spLocks noChangeArrowheads="1"/>
            </p:cNvSpPr>
            <p:nvPr/>
          </p:nvSpPr>
          <p:spPr bwMode="auto">
            <a:xfrm rot="1056445">
              <a:off x="1778" y="3600"/>
              <a:ext cx="430" cy="231"/>
            </a:xfrm>
            <a:prstGeom prst="rect">
              <a:avLst/>
            </a:prstGeom>
            <a:noFill/>
            <a:ln w="9525">
              <a:noFill/>
              <a:miter lim="800000"/>
              <a:headEnd/>
              <a:tailEnd/>
            </a:ln>
          </p:spPr>
          <p:txBody>
            <a:bodyPr wrap="none">
              <a:spAutoFit/>
            </a:bodyPr>
            <a:lstStyle/>
            <a:p>
              <a:r>
                <a:rPr lang="en-US"/>
                <a:t>Time</a:t>
              </a:r>
              <a:endParaRPr lang="th-TH"/>
            </a:p>
          </p:txBody>
        </p:sp>
        <p:sp>
          <p:nvSpPr>
            <p:cNvPr id="16426" name="Text Box 186"/>
            <p:cNvSpPr txBox="1">
              <a:spLocks noChangeArrowheads="1"/>
            </p:cNvSpPr>
            <p:nvPr/>
          </p:nvSpPr>
          <p:spPr bwMode="auto">
            <a:xfrm rot="-509922">
              <a:off x="3024" y="3657"/>
              <a:ext cx="773" cy="231"/>
            </a:xfrm>
            <a:prstGeom prst="rect">
              <a:avLst/>
            </a:prstGeom>
            <a:noFill/>
            <a:ln w="9525">
              <a:noFill/>
              <a:miter lim="800000"/>
              <a:headEnd/>
              <a:tailEnd/>
            </a:ln>
          </p:spPr>
          <p:txBody>
            <a:bodyPr wrap="none">
              <a:spAutoFit/>
            </a:bodyPr>
            <a:lstStyle/>
            <a:p>
              <a:r>
                <a:rPr lang="en-US"/>
                <a:t>Frequency</a:t>
              </a:r>
              <a:endParaRPr lang="th-TH"/>
            </a:p>
          </p:txBody>
        </p:sp>
        <p:grpSp>
          <p:nvGrpSpPr>
            <p:cNvPr id="3" name="Group 210"/>
            <p:cNvGrpSpPr>
              <a:grpSpLocks/>
            </p:cNvGrpSpPr>
            <p:nvPr/>
          </p:nvGrpSpPr>
          <p:grpSpPr bwMode="auto">
            <a:xfrm>
              <a:off x="1440" y="2448"/>
              <a:ext cx="2352" cy="1200"/>
              <a:chOff x="1584" y="1488"/>
              <a:chExt cx="2352" cy="2064"/>
            </a:xfrm>
          </p:grpSpPr>
          <p:grpSp>
            <p:nvGrpSpPr>
              <p:cNvPr id="4" name="Group 189"/>
              <p:cNvGrpSpPr>
                <a:grpSpLocks/>
              </p:cNvGrpSpPr>
              <p:nvPr/>
            </p:nvGrpSpPr>
            <p:grpSpPr bwMode="auto">
              <a:xfrm>
                <a:off x="1872" y="1488"/>
                <a:ext cx="1488" cy="1776"/>
                <a:chOff x="2496" y="1104"/>
                <a:chExt cx="1488" cy="1776"/>
              </a:xfrm>
            </p:grpSpPr>
            <p:sp>
              <p:nvSpPr>
                <p:cNvPr id="162964" name="Freeform 148"/>
                <p:cNvSpPr>
                  <a:spLocks/>
                </p:cNvSpPr>
                <p:nvPr/>
              </p:nvSpPr>
              <p:spPr bwMode="auto">
                <a:xfrm>
                  <a:off x="2496" y="1439"/>
                  <a:ext cx="96" cy="1345"/>
                </a:xfrm>
                <a:custGeom>
                  <a:avLst/>
                  <a:gdLst/>
                  <a:ahLst/>
                  <a:cxnLst>
                    <a:cxn ang="0">
                      <a:pos x="0" y="1296"/>
                    </a:cxn>
                    <a:cxn ang="0">
                      <a:pos x="0" y="0"/>
                    </a:cxn>
                    <a:cxn ang="0">
                      <a:pos x="96" y="48"/>
                    </a:cxn>
                    <a:cxn ang="0">
                      <a:pos x="96" y="1344"/>
                    </a:cxn>
                    <a:cxn ang="0">
                      <a:pos x="0" y="1296"/>
                    </a:cxn>
                  </a:cxnLst>
                  <a:rect l="0" t="0" r="r" b="b"/>
                  <a:pathLst>
                    <a:path w="96" h="1344">
                      <a:moveTo>
                        <a:pt x="0" y="1296"/>
                      </a:moveTo>
                      <a:lnTo>
                        <a:pt x="0" y="0"/>
                      </a:lnTo>
                      <a:lnTo>
                        <a:pt x="96" y="48"/>
                      </a:lnTo>
                      <a:lnTo>
                        <a:pt x="96" y="1344"/>
                      </a:lnTo>
                      <a:lnTo>
                        <a:pt x="0" y="1296"/>
                      </a:lnTo>
                      <a:close/>
                    </a:path>
                  </a:pathLst>
                </a:custGeom>
                <a:gradFill rotWithShape="1">
                  <a:gsLst>
                    <a:gs pos="0">
                      <a:schemeClr val="tx2">
                        <a:gamma/>
                        <a:shade val="46275"/>
                        <a:invGamma/>
                      </a:schemeClr>
                    </a:gs>
                    <a:gs pos="50000">
                      <a:schemeClr val="tx2"/>
                    </a:gs>
                    <a:gs pos="100000">
                      <a:schemeClr val="tx2">
                        <a:gamma/>
                        <a:shade val="46275"/>
                        <a:invGamma/>
                      </a:schemeClr>
                    </a:gs>
                  </a:gsLst>
                  <a:lin ang="0" scaled="1"/>
                </a:gradFill>
                <a:ln w="9525">
                  <a:solidFill>
                    <a:schemeClr val="bg2"/>
                  </a:solidFill>
                  <a:round/>
                  <a:headEnd/>
                  <a:tailEnd/>
                </a:ln>
                <a:effectLst/>
              </p:spPr>
              <p:txBody>
                <a:bodyPr/>
                <a:lstStyle/>
                <a:p>
                  <a:pPr>
                    <a:defRPr/>
                  </a:pPr>
                  <a:endParaRPr lang="en-US"/>
                </a:p>
              </p:txBody>
            </p:sp>
            <p:sp>
              <p:nvSpPr>
                <p:cNvPr id="16459" name="Rectangle 149"/>
                <p:cNvSpPr>
                  <a:spLocks noChangeArrowheads="1"/>
                </p:cNvSpPr>
                <p:nvPr/>
              </p:nvSpPr>
              <p:spPr bwMode="auto">
                <a:xfrm>
                  <a:off x="2496" y="1440"/>
                  <a:ext cx="96" cy="1344"/>
                </a:xfrm>
                <a:prstGeom prst="rect">
                  <a:avLst/>
                </a:prstGeom>
                <a:noFill/>
                <a:ln w="9525">
                  <a:noFill/>
                  <a:miter lim="800000"/>
                  <a:headEnd/>
                  <a:tailEnd/>
                </a:ln>
              </p:spPr>
              <p:txBody>
                <a:bodyPr vert="eaVert" wrap="none" anchor="ctr"/>
                <a:lstStyle/>
                <a:p>
                  <a:pPr algn="ctr"/>
                  <a:r>
                    <a:rPr lang="en-US" sz="1200" b="1">
                      <a:solidFill>
                        <a:schemeClr val="bg2"/>
                      </a:solidFill>
                    </a:rPr>
                    <a:t>Channel 3</a:t>
                  </a:r>
                  <a:endParaRPr lang="th-TH" sz="1200" b="1">
                    <a:solidFill>
                      <a:schemeClr val="bg2"/>
                    </a:solidFill>
                  </a:endParaRPr>
                </a:p>
              </p:txBody>
            </p:sp>
            <p:sp>
              <p:nvSpPr>
                <p:cNvPr id="162966" name="Freeform 150"/>
                <p:cNvSpPr>
                  <a:spLocks/>
                </p:cNvSpPr>
                <p:nvPr/>
              </p:nvSpPr>
              <p:spPr bwMode="auto">
                <a:xfrm>
                  <a:off x="2496" y="1104"/>
                  <a:ext cx="1296" cy="384"/>
                </a:xfrm>
                <a:custGeom>
                  <a:avLst/>
                  <a:gdLst/>
                  <a:ahLst/>
                  <a:cxnLst>
                    <a:cxn ang="0">
                      <a:pos x="0" y="336"/>
                    </a:cxn>
                    <a:cxn ang="0">
                      <a:pos x="96" y="384"/>
                    </a:cxn>
                    <a:cxn ang="0">
                      <a:pos x="1296" y="48"/>
                    </a:cxn>
                    <a:cxn ang="0">
                      <a:pos x="1200" y="0"/>
                    </a:cxn>
                    <a:cxn ang="0">
                      <a:pos x="0" y="336"/>
                    </a:cxn>
                  </a:cxnLst>
                  <a:rect l="0" t="0" r="r" b="b"/>
                  <a:pathLst>
                    <a:path w="1296" h="384">
                      <a:moveTo>
                        <a:pt x="0" y="336"/>
                      </a:moveTo>
                      <a:lnTo>
                        <a:pt x="96" y="384"/>
                      </a:lnTo>
                      <a:lnTo>
                        <a:pt x="1296" y="48"/>
                      </a:lnTo>
                      <a:lnTo>
                        <a:pt x="1200" y="0"/>
                      </a:lnTo>
                      <a:lnTo>
                        <a:pt x="0" y="336"/>
                      </a:lnTo>
                      <a:close/>
                    </a:path>
                  </a:pathLst>
                </a:custGeom>
                <a:gradFill rotWithShape="1">
                  <a:gsLst>
                    <a:gs pos="0">
                      <a:schemeClr val="tx2">
                        <a:gamma/>
                        <a:shade val="46275"/>
                        <a:invGamma/>
                      </a:schemeClr>
                    </a:gs>
                    <a:gs pos="50000">
                      <a:schemeClr val="tx2"/>
                    </a:gs>
                    <a:gs pos="100000">
                      <a:schemeClr val="tx2">
                        <a:gamma/>
                        <a:shade val="46275"/>
                        <a:invGamma/>
                      </a:schemeClr>
                    </a:gs>
                  </a:gsLst>
                  <a:lin ang="5400000" scaled="1"/>
                </a:gradFill>
                <a:ln w="9525">
                  <a:solidFill>
                    <a:schemeClr val="bg2"/>
                  </a:solidFill>
                  <a:round/>
                  <a:headEnd/>
                  <a:tailEnd/>
                </a:ln>
                <a:effectLst/>
              </p:spPr>
              <p:txBody>
                <a:bodyPr/>
                <a:lstStyle/>
                <a:p>
                  <a:pPr>
                    <a:defRPr/>
                  </a:pPr>
                  <a:endParaRPr lang="en-US"/>
                </a:p>
              </p:txBody>
            </p:sp>
            <p:sp>
              <p:nvSpPr>
                <p:cNvPr id="162967" name="Freeform 151"/>
                <p:cNvSpPr>
                  <a:spLocks/>
                </p:cNvSpPr>
                <p:nvPr/>
              </p:nvSpPr>
              <p:spPr bwMode="auto">
                <a:xfrm>
                  <a:off x="2592" y="1488"/>
                  <a:ext cx="96" cy="1347"/>
                </a:xfrm>
                <a:custGeom>
                  <a:avLst/>
                  <a:gdLst/>
                  <a:ahLst/>
                  <a:cxnLst>
                    <a:cxn ang="0">
                      <a:pos x="0" y="1296"/>
                    </a:cxn>
                    <a:cxn ang="0">
                      <a:pos x="0" y="0"/>
                    </a:cxn>
                    <a:cxn ang="0">
                      <a:pos x="96" y="48"/>
                    </a:cxn>
                    <a:cxn ang="0">
                      <a:pos x="96" y="1344"/>
                    </a:cxn>
                    <a:cxn ang="0">
                      <a:pos x="0" y="1296"/>
                    </a:cxn>
                  </a:cxnLst>
                  <a:rect l="0" t="0" r="r" b="b"/>
                  <a:pathLst>
                    <a:path w="96" h="1344">
                      <a:moveTo>
                        <a:pt x="0" y="1296"/>
                      </a:moveTo>
                      <a:lnTo>
                        <a:pt x="0" y="0"/>
                      </a:lnTo>
                      <a:lnTo>
                        <a:pt x="96" y="48"/>
                      </a:lnTo>
                      <a:lnTo>
                        <a:pt x="96" y="1344"/>
                      </a:lnTo>
                      <a:lnTo>
                        <a:pt x="0" y="1296"/>
                      </a:lnTo>
                      <a:close/>
                    </a:path>
                  </a:pathLst>
                </a:custGeom>
                <a:gradFill rotWithShape="1">
                  <a:gsLst>
                    <a:gs pos="0">
                      <a:srgbClr val="007033"/>
                    </a:gs>
                    <a:gs pos="50000">
                      <a:srgbClr val="76B531"/>
                    </a:gs>
                    <a:gs pos="100000">
                      <a:srgbClr val="007033"/>
                    </a:gs>
                  </a:gsLst>
                  <a:lin ang="0" scaled="1"/>
                </a:gradFill>
                <a:ln w="12700">
                  <a:solidFill>
                    <a:schemeClr val="bg2"/>
                  </a:solidFill>
                  <a:miter lim="800000"/>
                  <a:headEnd/>
                  <a:tailEnd/>
                </a:ln>
                <a:effectLst/>
              </p:spPr>
              <p:txBody>
                <a:bodyPr wrap="none" anchor="ctr"/>
                <a:lstStyle/>
                <a:p>
                  <a:pPr algn="ctr"/>
                  <a:endParaRPr lang="en-US">
                    <a:solidFill>
                      <a:schemeClr val="bg2"/>
                    </a:solidFill>
                  </a:endParaRPr>
                </a:p>
              </p:txBody>
            </p:sp>
            <p:sp>
              <p:nvSpPr>
                <p:cNvPr id="16462" name="Rectangle 152"/>
                <p:cNvSpPr>
                  <a:spLocks noChangeArrowheads="1"/>
                </p:cNvSpPr>
                <p:nvPr/>
              </p:nvSpPr>
              <p:spPr bwMode="auto">
                <a:xfrm>
                  <a:off x="2592" y="1488"/>
                  <a:ext cx="96" cy="1344"/>
                </a:xfrm>
                <a:prstGeom prst="rect">
                  <a:avLst/>
                </a:prstGeom>
                <a:noFill/>
                <a:ln w="9525">
                  <a:noFill/>
                  <a:miter lim="800000"/>
                  <a:headEnd/>
                  <a:tailEnd/>
                </a:ln>
              </p:spPr>
              <p:txBody>
                <a:bodyPr vert="eaVert" wrap="none" anchor="ctr"/>
                <a:lstStyle/>
                <a:p>
                  <a:pPr algn="ctr"/>
                  <a:r>
                    <a:rPr lang="en-US" sz="1200" b="1">
                      <a:solidFill>
                        <a:schemeClr val="bg2"/>
                      </a:solidFill>
                    </a:rPr>
                    <a:t>Channel 2</a:t>
                  </a:r>
                  <a:endParaRPr lang="th-TH" sz="1200" b="1">
                    <a:solidFill>
                      <a:schemeClr val="bg2"/>
                    </a:solidFill>
                  </a:endParaRPr>
                </a:p>
              </p:txBody>
            </p:sp>
            <p:sp>
              <p:nvSpPr>
                <p:cNvPr id="162969" name="Freeform 153"/>
                <p:cNvSpPr>
                  <a:spLocks/>
                </p:cNvSpPr>
                <p:nvPr/>
              </p:nvSpPr>
              <p:spPr bwMode="auto">
                <a:xfrm>
                  <a:off x="2592" y="1152"/>
                  <a:ext cx="1296" cy="384"/>
                </a:xfrm>
                <a:custGeom>
                  <a:avLst/>
                  <a:gdLst/>
                  <a:ahLst/>
                  <a:cxnLst>
                    <a:cxn ang="0">
                      <a:pos x="0" y="336"/>
                    </a:cxn>
                    <a:cxn ang="0">
                      <a:pos x="96" y="384"/>
                    </a:cxn>
                    <a:cxn ang="0">
                      <a:pos x="1296" y="48"/>
                    </a:cxn>
                    <a:cxn ang="0">
                      <a:pos x="1200" y="0"/>
                    </a:cxn>
                    <a:cxn ang="0">
                      <a:pos x="0" y="336"/>
                    </a:cxn>
                  </a:cxnLst>
                  <a:rect l="0" t="0" r="r" b="b"/>
                  <a:pathLst>
                    <a:path w="1296" h="384">
                      <a:moveTo>
                        <a:pt x="0" y="336"/>
                      </a:moveTo>
                      <a:lnTo>
                        <a:pt x="96" y="384"/>
                      </a:lnTo>
                      <a:lnTo>
                        <a:pt x="1296" y="48"/>
                      </a:lnTo>
                      <a:lnTo>
                        <a:pt x="1200" y="0"/>
                      </a:lnTo>
                      <a:lnTo>
                        <a:pt x="0" y="336"/>
                      </a:lnTo>
                      <a:close/>
                    </a:path>
                  </a:pathLst>
                </a:custGeom>
                <a:gradFill rotWithShape="1">
                  <a:gsLst>
                    <a:gs pos="0">
                      <a:srgbClr val="007033"/>
                    </a:gs>
                    <a:gs pos="50000">
                      <a:srgbClr val="76B531"/>
                    </a:gs>
                    <a:gs pos="100000">
                      <a:srgbClr val="007033"/>
                    </a:gs>
                  </a:gsLst>
                  <a:lin ang="0" scaled="1"/>
                </a:gradFill>
                <a:ln w="12700">
                  <a:solidFill>
                    <a:schemeClr val="bg2"/>
                  </a:solidFill>
                  <a:miter lim="800000"/>
                  <a:headEnd/>
                  <a:tailEnd/>
                </a:ln>
                <a:effectLst/>
              </p:spPr>
              <p:txBody>
                <a:bodyPr wrap="none" anchor="ctr"/>
                <a:lstStyle/>
                <a:p>
                  <a:pPr algn="ctr"/>
                  <a:endParaRPr lang="en-US">
                    <a:solidFill>
                      <a:schemeClr val="bg2"/>
                    </a:solidFill>
                  </a:endParaRPr>
                </a:p>
              </p:txBody>
            </p:sp>
            <p:sp>
              <p:nvSpPr>
                <p:cNvPr id="162970" name="Freeform 154"/>
                <p:cNvSpPr>
                  <a:spLocks/>
                </p:cNvSpPr>
                <p:nvPr/>
              </p:nvSpPr>
              <p:spPr bwMode="auto">
                <a:xfrm>
                  <a:off x="2688" y="1536"/>
                  <a:ext cx="96" cy="1347"/>
                </a:xfrm>
                <a:custGeom>
                  <a:avLst/>
                  <a:gdLst/>
                  <a:ahLst/>
                  <a:cxnLst>
                    <a:cxn ang="0">
                      <a:pos x="0" y="1296"/>
                    </a:cxn>
                    <a:cxn ang="0">
                      <a:pos x="0" y="0"/>
                    </a:cxn>
                    <a:cxn ang="0">
                      <a:pos x="96" y="48"/>
                    </a:cxn>
                    <a:cxn ang="0">
                      <a:pos x="96" y="1344"/>
                    </a:cxn>
                    <a:cxn ang="0">
                      <a:pos x="0" y="1296"/>
                    </a:cxn>
                  </a:cxnLst>
                  <a:rect l="0" t="0" r="r" b="b"/>
                  <a:pathLst>
                    <a:path w="96" h="1344">
                      <a:moveTo>
                        <a:pt x="0" y="1296"/>
                      </a:moveTo>
                      <a:lnTo>
                        <a:pt x="0" y="0"/>
                      </a:lnTo>
                      <a:lnTo>
                        <a:pt x="96" y="48"/>
                      </a:lnTo>
                      <a:lnTo>
                        <a:pt x="96" y="1344"/>
                      </a:lnTo>
                      <a:lnTo>
                        <a:pt x="0" y="1296"/>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bg2"/>
                  </a:solidFill>
                  <a:round/>
                  <a:headEnd/>
                  <a:tailEnd/>
                </a:ln>
                <a:effectLst/>
              </p:spPr>
              <p:txBody>
                <a:bodyPr/>
                <a:lstStyle/>
                <a:p>
                  <a:pPr>
                    <a:defRPr/>
                  </a:pPr>
                  <a:endParaRPr lang="en-US"/>
                </a:p>
              </p:txBody>
            </p:sp>
            <p:sp>
              <p:nvSpPr>
                <p:cNvPr id="16465" name="Rectangle 155"/>
                <p:cNvSpPr>
                  <a:spLocks noChangeArrowheads="1"/>
                </p:cNvSpPr>
                <p:nvPr/>
              </p:nvSpPr>
              <p:spPr bwMode="auto">
                <a:xfrm>
                  <a:off x="2688" y="1536"/>
                  <a:ext cx="96" cy="1344"/>
                </a:xfrm>
                <a:prstGeom prst="rect">
                  <a:avLst/>
                </a:prstGeom>
                <a:noFill/>
                <a:ln w="9525">
                  <a:noFill/>
                  <a:miter lim="800000"/>
                  <a:headEnd/>
                  <a:tailEnd/>
                </a:ln>
              </p:spPr>
              <p:txBody>
                <a:bodyPr vert="eaVert" wrap="none" anchor="ctr"/>
                <a:lstStyle/>
                <a:p>
                  <a:pPr algn="ctr"/>
                  <a:r>
                    <a:rPr lang="en-US" sz="1200" b="1">
                      <a:solidFill>
                        <a:schemeClr val="bg2"/>
                      </a:solidFill>
                    </a:rPr>
                    <a:t>Channel 1</a:t>
                  </a:r>
                  <a:endParaRPr lang="th-TH" sz="1200" b="1">
                    <a:solidFill>
                      <a:schemeClr val="bg2"/>
                    </a:solidFill>
                  </a:endParaRPr>
                </a:p>
              </p:txBody>
            </p:sp>
            <p:sp>
              <p:nvSpPr>
                <p:cNvPr id="162972" name="Freeform 156"/>
                <p:cNvSpPr>
                  <a:spLocks/>
                </p:cNvSpPr>
                <p:nvPr/>
              </p:nvSpPr>
              <p:spPr bwMode="auto">
                <a:xfrm>
                  <a:off x="2688" y="1200"/>
                  <a:ext cx="1296" cy="384"/>
                </a:xfrm>
                <a:custGeom>
                  <a:avLst/>
                  <a:gdLst/>
                  <a:ahLst/>
                  <a:cxnLst>
                    <a:cxn ang="0">
                      <a:pos x="0" y="336"/>
                    </a:cxn>
                    <a:cxn ang="0">
                      <a:pos x="96" y="384"/>
                    </a:cxn>
                    <a:cxn ang="0">
                      <a:pos x="1296" y="48"/>
                    </a:cxn>
                    <a:cxn ang="0">
                      <a:pos x="1200" y="0"/>
                    </a:cxn>
                    <a:cxn ang="0">
                      <a:pos x="0" y="336"/>
                    </a:cxn>
                  </a:cxnLst>
                  <a:rect l="0" t="0" r="r" b="b"/>
                  <a:pathLst>
                    <a:path w="1296" h="384">
                      <a:moveTo>
                        <a:pt x="0" y="336"/>
                      </a:moveTo>
                      <a:lnTo>
                        <a:pt x="96" y="384"/>
                      </a:lnTo>
                      <a:lnTo>
                        <a:pt x="1296" y="48"/>
                      </a:lnTo>
                      <a:lnTo>
                        <a:pt x="1200" y="0"/>
                      </a:lnTo>
                      <a:lnTo>
                        <a:pt x="0" y="336"/>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bg2"/>
                  </a:solidFill>
                  <a:round/>
                  <a:headEnd/>
                  <a:tailEnd/>
                </a:ln>
                <a:effectLst/>
              </p:spPr>
              <p:txBody>
                <a:bodyPr/>
                <a:lstStyle/>
                <a:p>
                  <a:pPr>
                    <a:defRPr/>
                  </a:pPr>
                  <a:endParaRPr lang="en-US"/>
                </a:p>
              </p:txBody>
            </p:sp>
          </p:grpSp>
          <p:sp>
            <p:nvSpPr>
              <p:cNvPr id="16429" name="Freeform 173"/>
              <p:cNvSpPr>
                <a:spLocks/>
              </p:cNvSpPr>
              <p:nvPr/>
            </p:nvSpPr>
            <p:spPr bwMode="auto">
              <a:xfrm>
                <a:off x="2736" y="1920"/>
                <a:ext cx="1200" cy="1632"/>
              </a:xfrm>
              <a:custGeom>
                <a:avLst/>
                <a:gdLst>
                  <a:gd name="T0" fmla="*/ 0 w 1200"/>
                  <a:gd name="T1" fmla="*/ 1632 h 1632"/>
                  <a:gd name="T2" fmla="*/ 1200 w 1200"/>
                  <a:gd name="T3" fmla="*/ 1296 h 1632"/>
                  <a:gd name="T4" fmla="*/ 1200 w 1200"/>
                  <a:gd name="T5" fmla="*/ 0 h 1632"/>
                  <a:gd name="T6" fmla="*/ 0 w 1200"/>
                  <a:gd name="T7" fmla="*/ 336 h 1632"/>
                  <a:gd name="T8" fmla="*/ 0 w 1200"/>
                  <a:gd name="T9" fmla="*/ 1632 h 1632"/>
                  <a:gd name="T10" fmla="*/ 0 60000 65536"/>
                  <a:gd name="T11" fmla="*/ 0 60000 65536"/>
                  <a:gd name="T12" fmla="*/ 0 60000 65536"/>
                  <a:gd name="T13" fmla="*/ 0 60000 65536"/>
                  <a:gd name="T14" fmla="*/ 0 60000 65536"/>
                  <a:gd name="T15" fmla="*/ 0 w 1200"/>
                  <a:gd name="T16" fmla="*/ 0 h 1632"/>
                  <a:gd name="T17" fmla="*/ 1200 w 1200"/>
                  <a:gd name="T18" fmla="*/ 1632 h 1632"/>
                </a:gdLst>
                <a:ahLst/>
                <a:cxnLst>
                  <a:cxn ang="T10">
                    <a:pos x="T0" y="T1"/>
                  </a:cxn>
                  <a:cxn ang="T11">
                    <a:pos x="T2" y="T3"/>
                  </a:cxn>
                  <a:cxn ang="T12">
                    <a:pos x="T4" y="T5"/>
                  </a:cxn>
                  <a:cxn ang="T13">
                    <a:pos x="T6" y="T7"/>
                  </a:cxn>
                  <a:cxn ang="T14">
                    <a:pos x="T8" y="T9"/>
                  </a:cxn>
                </a:cxnLst>
                <a:rect l="T15" t="T16" r="T17" b="T18"/>
                <a:pathLst>
                  <a:path w="1200" h="1632">
                    <a:moveTo>
                      <a:pt x="0" y="1632"/>
                    </a:moveTo>
                    <a:lnTo>
                      <a:pt x="1200" y="1296"/>
                    </a:lnTo>
                    <a:lnTo>
                      <a:pt x="1200" y="0"/>
                    </a:lnTo>
                    <a:lnTo>
                      <a:pt x="0" y="336"/>
                    </a:lnTo>
                    <a:lnTo>
                      <a:pt x="0" y="1632"/>
                    </a:lnTo>
                    <a:close/>
                  </a:path>
                </a:pathLst>
              </a:custGeom>
              <a:solidFill>
                <a:schemeClr val="folHlink"/>
              </a:solidFill>
              <a:ln w="9525">
                <a:solidFill>
                  <a:schemeClr val="bg2"/>
                </a:solidFill>
                <a:round/>
                <a:headEnd/>
                <a:tailEnd/>
              </a:ln>
            </p:spPr>
            <p:txBody>
              <a:bodyPr/>
              <a:lstStyle/>
              <a:p>
                <a:endParaRPr lang="en-US"/>
              </a:p>
            </p:txBody>
          </p:sp>
          <p:grpSp>
            <p:nvGrpSpPr>
              <p:cNvPr id="5" name="Group 178"/>
              <p:cNvGrpSpPr>
                <a:grpSpLocks/>
              </p:cNvGrpSpPr>
              <p:nvPr/>
            </p:nvGrpSpPr>
            <p:grpSpPr bwMode="auto">
              <a:xfrm>
                <a:off x="3360" y="2736"/>
                <a:ext cx="240" cy="144"/>
                <a:chOff x="3072" y="2544"/>
                <a:chExt cx="240" cy="144"/>
              </a:xfrm>
            </p:grpSpPr>
            <p:sp>
              <p:nvSpPr>
                <p:cNvPr id="16455" name="Oval 175"/>
                <p:cNvSpPr>
                  <a:spLocks noChangeArrowheads="1"/>
                </p:cNvSpPr>
                <p:nvPr/>
              </p:nvSpPr>
              <p:spPr bwMode="auto">
                <a:xfrm>
                  <a:off x="3072" y="2544"/>
                  <a:ext cx="48" cy="48"/>
                </a:xfrm>
                <a:prstGeom prst="ellipse">
                  <a:avLst/>
                </a:prstGeom>
                <a:solidFill>
                  <a:srgbClr val="002060"/>
                </a:solidFill>
                <a:ln w="9525">
                  <a:solidFill>
                    <a:schemeClr val="bg2"/>
                  </a:solidFill>
                  <a:round/>
                  <a:headEnd/>
                  <a:tailEnd/>
                </a:ln>
              </p:spPr>
              <p:txBody>
                <a:bodyPr wrap="none" anchor="ctr"/>
                <a:lstStyle/>
                <a:p>
                  <a:endParaRPr lang="en-US"/>
                </a:p>
              </p:txBody>
            </p:sp>
            <p:sp>
              <p:nvSpPr>
                <p:cNvPr id="16456" name="Oval 176"/>
                <p:cNvSpPr>
                  <a:spLocks noChangeArrowheads="1"/>
                </p:cNvSpPr>
                <p:nvPr/>
              </p:nvSpPr>
              <p:spPr bwMode="auto">
                <a:xfrm>
                  <a:off x="3168" y="2592"/>
                  <a:ext cx="48" cy="48"/>
                </a:xfrm>
                <a:prstGeom prst="ellipse">
                  <a:avLst/>
                </a:prstGeom>
                <a:solidFill>
                  <a:srgbClr val="002060"/>
                </a:solidFill>
                <a:ln w="9525">
                  <a:solidFill>
                    <a:schemeClr val="bg2"/>
                  </a:solidFill>
                  <a:round/>
                  <a:headEnd/>
                  <a:tailEnd/>
                </a:ln>
              </p:spPr>
              <p:txBody>
                <a:bodyPr wrap="none" anchor="ctr"/>
                <a:lstStyle/>
                <a:p>
                  <a:endParaRPr lang="en-US"/>
                </a:p>
              </p:txBody>
            </p:sp>
            <p:sp>
              <p:nvSpPr>
                <p:cNvPr id="16457" name="Oval 177"/>
                <p:cNvSpPr>
                  <a:spLocks noChangeArrowheads="1"/>
                </p:cNvSpPr>
                <p:nvPr/>
              </p:nvSpPr>
              <p:spPr bwMode="auto">
                <a:xfrm>
                  <a:off x="3264" y="2640"/>
                  <a:ext cx="48" cy="48"/>
                </a:xfrm>
                <a:prstGeom prst="ellipse">
                  <a:avLst/>
                </a:prstGeom>
                <a:solidFill>
                  <a:srgbClr val="002060"/>
                </a:solidFill>
                <a:ln w="9525">
                  <a:solidFill>
                    <a:schemeClr val="bg2"/>
                  </a:solidFill>
                  <a:round/>
                  <a:headEnd/>
                  <a:tailEnd/>
                </a:ln>
              </p:spPr>
              <p:txBody>
                <a:bodyPr wrap="none" anchor="ctr"/>
                <a:lstStyle/>
                <a:p>
                  <a:endParaRPr lang="en-US"/>
                </a:p>
              </p:txBody>
            </p:sp>
          </p:grpSp>
          <p:grpSp>
            <p:nvGrpSpPr>
              <p:cNvPr id="6" name="Group 179"/>
              <p:cNvGrpSpPr>
                <a:grpSpLocks/>
              </p:cNvGrpSpPr>
              <p:nvPr/>
            </p:nvGrpSpPr>
            <p:grpSpPr bwMode="auto">
              <a:xfrm>
                <a:off x="1584" y="1680"/>
                <a:ext cx="240" cy="144"/>
                <a:chOff x="3072" y="2544"/>
                <a:chExt cx="240" cy="144"/>
              </a:xfrm>
            </p:grpSpPr>
            <p:sp>
              <p:nvSpPr>
                <p:cNvPr id="16452" name="Oval 180"/>
                <p:cNvSpPr>
                  <a:spLocks noChangeArrowheads="1"/>
                </p:cNvSpPr>
                <p:nvPr/>
              </p:nvSpPr>
              <p:spPr bwMode="auto">
                <a:xfrm>
                  <a:off x="3072" y="2544"/>
                  <a:ext cx="48" cy="48"/>
                </a:xfrm>
                <a:prstGeom prst="ellipse">
                  <a:avLst/>
                </a:prstGeom>
                <a:solidFill>
                  <a:srgbClr val="002060"/>
                </a:solidFill>
                <a:ln w="9525">
                  <a:solidFill>
                    <a:schemeClr val="bg2"/>
                  </a:solidFill>
                  <a:round/>
                  <a:headEnd/>
                  <a:tailEnd/>
                </a:ln>
              </p:spPr>
              <p:txBody>
                <a:bodyPr wrap="none" anchor="ctr"/>
                <a:lstStyle/>
                <a:p>
                  <a:endParaRPr lang="en-US"/>
                </a:p>
              </p:txBody>
            </p:sp>
            <p:sp>
              <p:nvSpPr>
                <p:cNvPr id="16453" name="Oval 181"/>
                <p:cNvSpPr>
                  <a:spLocks noChangeArrowheads="1"/>
                </p:cNvSpPr>
                <p:nvPr/>
              </p:nvSpPr>
              <p:spPr bwMode="auto">
                <a:xfrm>
                  <a:off x="3168" y="2592"/>
                  <a:ext cx="48" cy="48"/>
                </a:xfrm>
                <a:prstGeom prst="ellipse">
                  <a:avLst/>
                </a:prstGeom>
                <a:solidFill>
                  <a:srgbClr val="002060"/>
                </a:solidFill>
                <a:ln w="9525">
                  <a:solidFill>
                    <a:schemeClr val="bg2"/>
                  </a:solidFill>
                  <a:round/>
                  <a:headEnd/>
                  <a:tailEnd/>
                </a:ln>
              </p:spPr>
              <p:txBody>
                <a:bodyPr wrap="none" anchor="ctr"/>
                <a:lstStyle/>
                <a:p>
                  <a:endParaRPr lang="en-US"/>
                </a:p>
              </p:txBody>
            </p:sp>
            <p:sp>
              <p:nvSpPr>
                <p:cNvPr id="16454" name="Oval 182"/>
                <p:cNvSpPr>
                  <a:spLocks noChangeArrowheads="1"/>
                </p:cNvSpPr>
                <p:nvPr/>
              </p:nvSpPr>
              <p:spPr bwMode="auto">
                <a:xfrm>
                  <a:off x="3264" y="2640"/>
                  <a:ext cx="48" cy="48"/>
                </a:xfrm>
                <a:prstGeom prst="ellipse">
                  <a:avLst/>
                </a:prstGeom>
                <a:solidFill>
                  <a:srgbClr val="002060"/>
                </a:solidFill>
                <a:ln w="9525">
                  <a:solidFill>
                    <a:schemeClr val="bg2"/>
                  </a:solidFill>
                  <a:round/>
                  <a:headEnd/>
                  <a:tailEnd/>
                </a:ln>
              </p:spPr>
              <p:txBody>
                <a:bodyPr wrap="none" anchor="ctr"/>
                <a:lstStyle/>
                <a:p>
                  <a:endParaRPr lang="en-US"/>
                </a:p>
              </p:txBody>
            </p:sp>
          </p:grpSp>
          <p:grpSp>
            <p:nvGrpSpPr>
              <p:cNvPr id="7" name="Group 190"/>
              <p:cNvGrpSpPr>
                <a:grpSpLocks/>
              </p:cNvGrpSpPr>
              <p:nvPr/>
            </p:nvGrpSpPr>
            <p:grpSpPr bwMode="auto">
              <a:xfrm>
                <a:off x="2160" y="1632"/>
                <a:ext cx="1488" cy="1776"/>
                <a:chOff x="2496" y="1104"/>
                <a:chExt cx="1488" cy="1776"/>
              </a:xfrm>
            </p:grpSpPr>
            <p:sp>
              <p:nvSpPr>
                <p:cNvPr id="163007" name="Freeform 191"/>
                <p:cNvSpPr>
                  <a:spLocks/>
                </p:cNvSpPr>
                <p:nvPr/>
              </p:nvSpPr>
              <p:spPr bwMode="auto">
                <a:xfrm>
                  <a:off x="2496" y="1440"/>
                  <a:ext cx="96" cy="1343"/>
                </a:xfrm>
                <a:custGeom>
                  <a:avLst/>
                  <a:gdLst/>
                  <a:ahLst/>
                  <a:cxnLst>
                    <a:cxn ang="0">
                      <a:pos x="0" y="1296"/>
                    </a:cxn>
                    <a:cxn ang="0">
                      <a:pos x="0" y="0"/>
                    </a:cxn>
                    <a:cxn ang="0">
                      <a:pos x="96" y="48"/>
                    </a:cxn>
                    <a:cxn ang="0">
                      <a:pos x="96" y="1344"/>
                    </a:cxn>
                    <a:cxn ang="0">
                      <a:pos x="0" y="1296"/>
                    </a:cxn>
                  </a:cxnLst>
                  <a:rect l="0" t="0" r="r" b="b"/>
                  <a:pathLst>
                    <a:path w="96" h="1344">
                      <a:moveTo>
                        <a:pt x="0" y="1296"/>
                      </a:moveTo>
                      <a:lnTo>
                        <a:pt x="0" y="0"/>
                      </a:lnTo>
                      <a:lnTo>
                        <a:pt x="96" y="48"/>
                      </a:lnTo>
                      <a:lnTo>
                        <a:pt x="96" y="1344"/>
                      </a:lnTo>
                      <a:lnTo>
                        <a:pt x="0" y="1296"/>
                      </a:lnTo>
                      <a:close/>
                    </a:path>
                  </a:pathLst>
                </a:custGeom>
                <a:gradFill rotWithShape="1">
                  <a:gsLst>
                    <a:gs pos="0">
                      <a:schemeClr val="tx2">
                        <a:gamma/>
                        <a:shade val="46275"/>
                        <a:invGamma/>
                      </a:schemeClr>
                    </a:gs>
                    <a:gs pos="50000">
                      <a:schemeClr val="tx2"/>
                    </a:gs>
                    <a:gs pos="100000">
                      <a:schemeClr val="tx2">
                        <a:gamma/>
                        <a:shade val="46275"/>
                        <a:invGamma/>
                      </a:schemeClr>
                    </a:gs>
                  </a:gsLst>
                  <a:lin ang="0" scaled="1"/>
                </a:gradFill>
                <a:ln w="9525">
                  <a:solidFill>
                    <a:schemeClr val="bg2"/>
                  </a:solidFill>
                  <a:round/>
                  <a:headEnd/>
                  <a:tailEnd/>
                </a:ln>
                <a:effectLst/>
              </p:spPr>
              <p:txBody>
                <a:bodyPr/>
                <a:lstStyle/>
                <a:p>
                  <a:pPr>
                    <a:defRPr/>
                  </a:pPr>
                  <a:endParaRPr lang="en-US"/>
                </a:p>
              </p:txBody>
            </p:sp>
            <p:sp>
              <p:nvSpPr>
                <p:cNvPr id="16444" name="Rectangle 192"/>
                <p:cNvSpPr>
                  <a:spLocks noChangeArrowheads="1"/>
                </p:cNvSpPr>
                <p:nvPr/>
              </p:nvSpPr>
              <p:spPr bwMode="auto">
                <a:xfrm>
                  <a:off x="2496" y="1440"/>
                  <a:ext cx="96" cy="1344"/>
                </a:xfrm>
                <a:prstGeom prst="rect">
                  <a:avLst/>
                </a:prstGeom>
                <a:noFill/>
                <a:ln w="9525">
                  <a:noFill/>
                  <a:miter lim="800000"/>
                  <a:headEnd/>
                  <a:tailEnd/>
                </a:ln>
              </p:spPr>
              <p:txBody>
                <a:bodyPr vert="eaVert" wrap="none" anchor="ctr"/>
                <a:lstStyle/>
                <a:p>
                  <a:pPr algn="ctr"/>
                  <a:r>
                    <a:rPr lang="en-US" sz="1200" b="1">
                      <a:solidFill>
                        <a:schemeClr val="bg2"/>
                      </a:solidFill>
                    </a:rPr>
                    <a:t>Channel 3</a:t>
                  </a:r>
                  <a:endParaRPr lang="th-TH" sz="1200" b="1">
                    <a:solidFill>
                      <a:schemeClr val="bg2"/>
                    </a:solidFill>
                  </a:endParaRPr>
                </a:p>
              </p:txBody>
            </p:sp>
            <p:sp>
              <p:nvSpPr>
                <p:cNvPr id="163009" name="Freeform 193"/>
                <p:cNvSpPr>
                  <a:spLocks/>
                </p:cNvSpPr>
                <p:nvPr/>
              </p:nvSpPr>
              <p:spPr bwMode="auto">
                <a:xfrm>
                  <a:off x="2496" y="1104"/>
                  <a:ext cx="1296" cy="384"/>
                </a:xfrm>
                <a:custGeom>
                  <a:avLst/>
                  <a:gdLst/>
                  <a:ahLst/>
                  <a:cxnLst>
                    <a:cxn ang="0">
                      <a:pos x="0" y="336"/>
                    </a:cxn>
                    <a:cxn ang="0">
                      <a:pos x="96" y="384"/>
                    </a:cxn>
                    <a:cxn ang="0">
                      <a:pos x="1296" y="48"/>
                    </a:cxn>
                    <a:cxn ang="0">
                      <a:pos x="1200" y="0"/>
                    </a:cxn>
                    <a:cxn ang="0">
                      <a:pos x="0" y="336"/>
                    </a:cxn>
                  </a:cxnLst>
                  <a:rect l="0" t="0" r="r" b="b"/>
                  <a:pathLst>
                    <a:path w="1296" h="384">
                      <a:moveTo>
                        <a:pt x="0" y="336"/>
                      </a:moveTo>
                      <a:lnTo>
                        <a:pt x="96" y="384"/>
                      </a:lnTo>
                      <a:lnTo>
                        <a:pt x="1296" y="48"/>
                      </a:lnTo>
                      <a:lnTo>
                        <a:pt x="1200" y="0"/>
                      </a:lnTo>
                      <a:lnTo>
                        <a:pt x="0" y="336"/>
                      </a:lnTo>
                      <a:close/>
                    </a:path>
                  </a:pathLst>
                </a:custGeom>
                <a:gradFill rotWithShape="1">
                  <a:gsLst>
                    <a:gs pos="0">
                      <a:schemeClr val="tx2">
                        <a:gamma/>
                        <a:shade val="46275"/>
                        <a:invGamma/>
                      </a:schemeClr>
                    </a:gs>
                    <a:gs pos="50000">
                      <a:schemeClr val="tx2"/>
                    </a:gs>
                    <a:gs pos="100000">
                      <a:schemeClr val="tx2">
                        <a:gamma/>
                        <a:shade val="46275"/>
                        <a:invGamma/>
                      </a:schemeClr>
                    </a:gs>
                  </a:gsLst>
                  <a:lin ang="5400000" scaled="1"/>
                </a:gradFill>
                <a:ln w="9525">
                  <a:solidFill>
                    <a:schemeClr val="bg2"/>
                  </a:solidFill>
                  <a:round/>
                  <a:headEnd/>
                  <a:tailEnd/>
                </a:ln>
                <a:effectLst/>
              </p:spPr>
              <p:txBody>
                <a:bodyPr/>
                <a:lstStyle/>
                <a:p>
                  <a:pPr>
                    <a:defRPr/>
                  </a:pPr>
                  <a:endParaRPr lang="en-US"/>
                </a:p>
              </p:txBody>
            </p:sp>
            <p:sp>
              <p:nvSpPr>
                <p:cNvPr id="163010" name="Freeform 194"/>
                <p:cNvSpPr>
                  <a:spLocks/>
                </p:cNvSpPr>
                <p:nvPr/>
              </p:nvSpPr>
              <p:spPr bwMode="auto">
                <a:xfrm>
                  <a:off x="2592" y="1488"/>
                  <a:ext cx="96" cy="1343"/>
                </a:xfrm>
                <a:custGeom>
                  <a:avLst/>
                  <a:gdLst/>
                  <a:ahLst/>
                  <a:cxnLst>
                    <a:cxn ang="0">
                      <a:pos x="0" y="1296"/>
                    </a:cxn>
                    <a:cxn ang="0">
                      <a:pos x="0" y="0"/>
                    </a:cxn>
                    <a:cxn ang="0">
                      <a:pos x="96" y="48"/>
                    </a:cxn>
                    <a:cxn ang="0">
                      <a:pos x="96" y="1344"/>
                    </a:cxn>
                    <a:cxn ang="0">
                      <a:pos x="0" y="1296"/>
                    </a:cxn>
                  </a:cxnLst>
                  <a:rect l="0" t="0" r="r" b="b"/>
                  <a:pathLst>
                    <a:path w="96" h="1344">
                      <a:moveTo>
                        <a:pt x="0" y="1296"/>
                      </a:moveTo>
                      <a:lnTo>
                        <a:pt x="0" y="0"/>
                      </a:lnTo>
                      <a:lnTo>
                        <a:pt x="96" y="48"/>
                      </a:lnTo>
                      <a:lnTo>
                        <a:pt x="96" y="1344"/>
                      </a:lnTo>
                      <a:lnTo>
                        <a:pt x="0" y="1296"/>
                      </a:lnTo>
                      <a:close/>
                    </a:path>
                  </a:pathLst>
                </a:custGeom>
                <a:gradFill rotWithShape="1">
                  <a:gsLst>
                    <a:gs pos="0">
                      <a:srgbClr val="007033"/>
                    </a:gs>
                    <a:gs pos="50000">
                      <a:srgbClr val="76B531"/>
                    </a:gs>
                    <a:gs pos="100000">
                      <a:srgbClr val="007033"/>
                    </a:gs>
                  </a:gsLst>
                  <a:lin ang="0" scaled="1"/>
                </a:gradFill>
                <a:ln w="12700">
                  <a:solidFill>
                    <a:schemeClr val="bg2"/>
                  </a:solidFill>
                  <a:miter lim="800000"/>
                  <a:headEnd/>
                  <a:tailEnd/>
                </a:ln>
                <a:effectLst/>
              </p:spPr>
              <p:txBody>
                <a:bodyPr wrap="none" anchor="ctr"/>
                <a:lstStyle/>
                <a:p>
                  <a:pPr algn="ctr"/>
                  <a:endParaRPr lang="en-US">
                    <a:solidFill>
                      <a:schemeClr val="bg2"/>
                    </a:solidFill>
                  </a:endParaRPr>
                </a:p>
              </p:txBody>
            </p:sp>
            <p:sp>
              <p:nvSpPr>
                <p:cNvPr id="16447" name="Rectangle 195"/>
                <p:cNvSpPr>
                  <a:spLocks noChangeArrowheads="1"/>
                </p:cNvSpPr>
                <p:nvPr/>
              </p:nvSpPr>
              <p:spPr bwMode="auto">
                <a:xfrm>
                  <a:off x="2592" y="1488"/>
                  <a:ext cx="96" cy="1344"/>
                </a:xfrm>
                <a:prstGeom prst="rect">
                  <a:avLst/>
                </a:prstGeom>
                <a:noFill/>
                <a:ln w="9525">
                  <a:noFill/>
                  <a:miter lim="800000"/>
                  <a:headEnd/>
                  <a:tailEnd/>
                </a:ln>
              </p:spPr>
              <p:txBody>
                <a:bodyPr vert="eaVert" wrap="none" anchor="ctr"/>
                <a:lstStyle/>
                <a:p>
                  <a:pPr algn="ctr"/>
                  <a:r>
                    <a:rPr lang="en-US" sz="1200" b="1">
                      <a:solidFill>
                        <a:schemeClr val="bg2"/>
                      </a:solidFill>
                    </a:rPr>
                    <a:t>Channel 2</a:t>
                  </a:r>
                  <a:endParaRPr lang="th-TH" sz="1200" b="1">
                    <a:solidFill>
                      <a:schemeClr val="bg2"/>
                    </a:solidFill>
                  </a:endParaRPr>
                </a:p>
              </p:txBody>
            </p:sp>
            <p:sp>
              <p:nvSpPr>
                <p:cNvPr id="163012" name="Freeform 196"/>
                <p:cNvSpPr>
                  <a:spLocks/>
                </p:cNvSpPr>
                <p:nvPr/>
              </p:nvSpPr>
              <p:spPr bwMode="auto">
                <a:xfrm>
                  <a:off x="2592" y="1153"/>
                  <a:ext cx="1296" cy="385"/>
                </a:xfrm>
                <a:custGeom>
                  <a:avLst/>
                  <a:gdLst/>
                  <a:ahLst/>
                  <a:cxnLst>
                    <a:cxn ang="0">
                      <a:pos x="0" y="336"/>
                    </a:cxn>
                    <a:cxn ang="0">
                      <a:pos x="96" y="384"/>
                    </a:cxn>
                    <a:cxn ang="0">
                      <a:pos x="1296" y="48"/>
                    </a:cxn>
                    <a:cxn ang="0">
                      <a:pos x="1200" y="0"/>
                    </a:cxn>
                    <a:cxn ang="0">
                      <a:pos x="0" y="336"/>
                    </a:cxn>
                  </a:cxnLst>
                  <a:rect l="0" t="0" r="r" b="b"/>
                  <a:pathLst>
                    <a:path w="1296" h="384">
                      <a:moveTo>
                        <a:pt x="0" y="336"/>
                      </a:moveTo>
                      <a:lnTo>
                        <a:pt x="96" y="384"/>
                      </a:lnTo>
                      <a:lnTo>
                        <a:pt x="1296" y="48"/>
                      </a:lnTo>
                      <a:lnTo>
                        <a:pt x="1200" y="0"/>
                      </a:lnTo>
                      <a:lnTo>
                        <a:pt x="0" y="336"/>
                      </a:lnTo>
                      <a:close/>
                    </a:path>
                  </a:pathLst>
                </a:custGeom>
                <a:gradFill rotWithShape="1">
                  <a:gsLst>
                    <a:gs pos="0">
                      <a:srgbClr val="007033"/>
                    </a:gs>
                    <a:gs pos="50000">
                      <a:srgbClr val="76B531"/>
                    </a:gs>
                    <a:gs pos="100000">
                      <a:srgbClr val="007033"/>
                    </a:gs>
                  </a:gsLst>
                  <a:lin ang="0" scaled="1"/>
                </a:gradFill>
                <a:ln w="12700">
                  <a:solidFill>
                    <a:schemeClr val="bg2"/>
                  </a:solidFill>
                  <a:miter lim="800000"/>
                  <a:headEnd/>
                  <a:tailEnd/>
                </a:ln>
                <a:effectLst/>
              </p:spPr>
              <p:txBody>
                <a:bodyPr wrap="none" anchor="ctr"/>
                <a:lstStyle/>
                <a:p>
                  <a:pPr algn="ctr"/>
                  <a:endParaRPr lang="en-US">
                    <a:solidFill>
                      <a:schemeClr val="bg2"/>
                    </a:solidFill>
                  </a:endParaRPr>
                </a:p>
              </p:txBody>
            </p:sp>
            <p:sp>
              <p:nvSpPr>
                <p:cNvPr id="163013" name="Freeform 197"/>
                <p:cNvSpPr>
                  <a:spLocks/>
                </p:cNvSpPr>
                <p:nvPr/>
              </p:nvSpPr>
              <p:spPr bwMode="auto">
                <a:xfrm>
                  <a:off x="2688" y="1536"/>
                  <a:ext cx="96" cy="1342"/>
                </a:xfrm>
                <a:custGeom>
                  <a:avLst/>
                  <a:gdLst/>
                  <a:ahLst/>
                  <a:cxnLst>
                    <a:cxn ang="0">
                      <a:pos x="0" y="1296"/>
                    </a:cxn>
                    <a:cxn ang="0">
                      <a:pos x="0" y="0"/>
                    </a:cxn>
                    <a:cxn ang="0">
                      <a:pos x="96" y="48"/>
                    </a:cxn>
                    <a:cxn ang="0">
                      <a:pos x="96" y="1344"/>
                    </a:cxn>
                    <a:cxn ang="0">
                      <a:pos x="0" y="1296"/>
                    </a:cxn>
                  </a:cxnLst>
                  <a:rect l="0" t="0" r="r" b="b"/>
                  <a:pathLst>
                    <a:path w="96" h="1344">
                      <a:moveTo>
                        <a:pt x="0" y="1296"/>
                      </a:moveTo>
                      <a:lnTo>
                        <a:pt x="0" y="0"/>
                      </a:lnTo>
                      <a:lnTo>
                        <a:pt x="96" y="48"/>
                      </a:lnTo>
                      <a:lnTo>
                        <a:pt x="96" y="1344"/>
                      </a:lnTo>
                      <a:lnTo>
                        <a:pt x="0" y="1296"/>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bg2"/>
                  </a:solidFill>
                  <a:round/>
                  <a:headEnd/>
                  <a:tailEnd/>
                </a:ln>
                <a:effectLst/>
              </p:spPr>
              <p:txBody>
                <a:bodyPr/>
                <a:lstStyle/>
                <a:p>
                  <a:pPr>
                    <a:defRPr/>
                  </a:pPr>
                  <a:endParaRPr lang="en-US"/>
                </a:p>
              </p:txBody>
            </p:sp>
            <p:sp>
              <p:nvSpPr>
                <p:cNvPr id="16450" name="Rectangle 198"/>
                <p:cNvSpPr>
                  <a:spLocks noChangeArrowheads="1"/>
                </p:cNvSpPr>
                <p:nvPr/>
              </p:nvSpPr>
              <p:spPr bwMode="auto">
                <a:xfrm>
                  <a:off x="2688" y="1536"/>
                  <a:ext cx="96" cy="1344"/>
                </a:xfrm>
                <a:prstGeom prst="rect">
                  <a:avLst/>
                </a:prstGeom>
                <a:noFill/>
                <a:ln w="9525">
                  <a:noFill/>
                  <a:miter lim="800000"/>
                  <a:headEnd/>
                  <a:tailEnd/>
                </a:ln>
              </p:spPr>
              <p:txBody>
                <a:bodyPr vert="eaVert" wrap="none" anchor="ctr"/>
                <a:lstStyle/>
                <a:p>
                  <a:pPr algn="ctr"/>
                  <a:r>
                    <a:rPr lang="en-US" sz="1200" b="1">
                      <a:solidFill>
                        <a:schemeClr val="bg2"/>
                      </a:solidFill>
                    </a:rPr>
                    <a:t>Channel 1</a:t>
                  </a:r>
                  <a:endParaRPr lang="th-TH" sz="1200" b="1">
                    <a:solidFill>
                      <a:schemeClr val="bg2"/>
                    </a:solidFill>
                  </a:endParaRPr>
                </a:p>
              </p:txBody>
            </p:sp>
            <p:sp>
              <p:nvSpPr>
                <p:cNvPr id="163015" name="Freeform 199"/>
                <p:cNvSpPr>
                  <a:spLocks/>
                </p:cNvSpPr>
                <p:nvPr/>
              </p:nvSpPr>
              <p:spPr bwMode="auto">
                <a:xfrm>
                  <a:off x="2688" y="1201"/>
                  <a:ext cx="1296" cy="385"/>
                </a:xfrm>
                <a:custGeom>
                  <a:avLst/>
                  <a:gdLst/>
                  <a:ahLst/>
                  <a:cxnLst>
                    <a:cxn ang="0">
                      <a:pos x="0" y="336"/>
                    </a:cxn>
                    <a:cxn ang="0">
                      <a:pos x="96" y="384"/>
                    </a:cxn>
                    <a:cxn ang="0">
                      <a:pos x="1296" y="48"/>
                    </a:cxn>
                    <a:cxn ang="0">
                      <a:pos x="1200" y="0"/>
                    </a:cxn>
                    <a:cxn ang="0">
                      <a:pos x="0" y="336"/>
                    </a:cxn>
                  </a:cxnLst>
                  <a:rect l="0" t="0" r="r" b="b"/>
                  <a:pathLst>
                    <a:path w="1296" h="384">
                      <a:moveTo>
                        <a:pt x="0" y="336"/>
                      </a:moveTo>
                      <a:lnTo>
                        <a:pt x="96" y="384"/>
                      </a:lnTo>
                      <a:lnTo>
                        <a:pt x="1296" y="48"/>
                      </a:lnTo>
                      <a:lnTo>
                        <a:pt x="1200" y="0"/>
                      </a:lnTo>
                      <a:lnTo>
                        <a:pt x="0" y="336"/>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bg2"/>
                  </a:solidFill>
                  <a:round/>
                  <a:headEnd/>
                  <a:tailEnd/>
                </a:ln>
                <a:effectLst/>
              </p:spPr>
              <p:txBody>
                <a:bodyPr/>
                <a:lstStyle/>
                <a:p>
                  <a:pPr>
                    <a:defRPr/>
                  </a:pPr>
                  <a:endParaRPr lang="en-US"/>
                </a:p>
              </p:txBody>
            </p:sp>
          </p:grpSp>
          <p:grpSp>
            <p:nvGrpSpPr>
              <p:cNvPr id="8" name="Group 200"/>
              <p:cNvGrpSpPr>
                <a:grpSpLocks/>
              </p:cNvGrpSpPr>
              <p:nvPr/>
            </p:nvGrpSpPr>
            <p:grpSpPr bwMode="auto">
              <a:xfrm>
                <a:off x="2448" y="1776"/>
                <a:ext cx="1488" cy="1776"/>
                <a:chOff x="2496" y="1104"/>
                <a:chExt cx="1488" cy="1776"/>
              </a:xfrm>
            </p:grpSpPr>
            <p:sp>
              <p:nvSpPr>
                <p:cNvPr id="163017" name="Freeform 201"/>
                <p:cNvSpPr>
                  <a:spLocks/>
                </p:cNvSpPr>
                <p:nvPr/>
              </p:nvSpPr>
              <p:spPr bwMode="auto">
                <a:xfrm>
                  <a:off x="2496" y="1439"/>
                  <a:ext cx="96" cy="1345"/>
                </a:xfrm>
                <a:custGeom>
                  <a:avLst/>
                  <a:gdLst/>
                  <a:ahLst/>
                  <a:cxnLst>
                    <a:cxn ang="0">
                      <a:pos x="0" y="1296"/>
                    </a:cxn>
                    <a:cxn ang="0">
                      <a:pos x="0" y="0"/>
                    </a:cxn>
                    <a:cxn ang="0">
                      <a:pos x="96" y="48"/>
                    </a:cxn>
                    <a:cxn ang="0">
                      <a:pos x="96" y="1344"/>
                    </a:cxn>
                    <a:cxn ang="0">
                      <a:pos x="0" y="1296"/>
                    </a:cxn>
                  </a:cxnLst>
                  <a:rect l="0" t="0" r="r" b="b"/>
                  <a:pathLst>
                    <a:path w="96" h="1344">
                      <a:moveTo>
                        <a:pt x="0" y="1296"/>
                      </a:moveTo>
                      <a:lnTo>
                        <a:pt x="0" y="0"/>
                      </a:lnTo>
                      <a:lnTo>
                        <a:pt x="96" y="48"/>
                      </a:lnTo>
                      <a:lnTo>
                        <a:pt x="96" y="1344"/>
                      </a:lnTo>
                      <a:lnTo>
                        <a:pt x="0" y="1296"/>
                      </a:lnTo>
                      <a:close/>
                    </a:path>
                  </a:pathLst>
                </a:custGeom>
                <a:gradFill rotWithShape="1">
                  <a:gsLst>
                    <a:gs pos="0">
                      <a:schemeClr val="tx2">
                        <a:gamma/>
                        <a:shade val="46275"/>
                        <a:invGamma/>
                      </a:schemeClr>
                    </a:gs>
                    <a:gs pos="50000">
                      <a:schemeClr val="tx2"/>
                    </a:gs>
                    <a:gs pos="100000">
                      <a:schemeClr val="tx2">
                        <a:gamma/>
                        <a:shade val="46275"/>
                        <a:invGamma/>
                      </a:schemeClr>
                    </a:gs>
                  </a:gsLst>
                  <a:lin ang="0" scaled="1"/>
                </a:gradFill>
                <a:ln w="9525">
                  <a:solidFill>
                    <a:schemeClr val="bg2"/>
                  </a:solidFill>
                  <a:round/>
                  <a:headEnd/>
                  <a:tailEnd/>
                </a:ln>
                <a:effectLst/>
              </p:spPr>
              <p:txBody>
                <a:bodyPr/>
                <a:lstStyle/>
                <a:p>
                  <a:pPr>
                    <a:defRPr/>
                  </a:pPr>
                  <a:endParaRPr lang="en-US"/>
                </a:p>
              </p:txBody>
            </p:sp>
            <p:sp>
              <p:nvSpPr>
                <p:cNvPr id="16435" name="Rectangle 202"/>
                <p:cNvSpPr>
                  <a:spLocks noChangeArrowheads="1"/>
                </p:cNvSpPr>
                <p:nvPr/>
              </p:nvSpPr>
              <p:spPr bwMode="auto">
                <a:xfrm>
                  <a:off x="2496" y="1440"/>
                  <a:ext cx="96" cy="1344"/>
                </a:xfrm>
                <a:prstGeom prst="rect">
                  <a:avLst/>
                </a:prstGeom>
                <a:noFill/>
                <a:ln w="9525">
                  <a:noFill/>
                  <a:miter lim="800000"/>
                  <a:headEnd/>
                  <a:tailEnd/>
                </a:ln>
              </p:spPr>
              <p:txBody>
                <a:bodyPr vert="eaVert" wrap="none" anchor="ctr"/>
                <a:lstStyle/>
                <a:p>
                  <a:pPr algn="ctr"/>
                  <a:r>
                    <a:rPr lang="en-US" sz="1200" b="1">
                      <a:solidFill>
                        <a:schemeClr val="bg2"/>
                      </a:solidFill>
                    </a:rPr>
                    <a:t>Channel 3</a:t>
                  </a:r>
                  <a:endParaRPr lang="th-TH" sz="1200" b="1">
                    <a:solidFill>
                      <a:schemeClr val="bg2"/>
                    </a:solidFill>
                  </a:endParaRPr>
                </a:p>
              </p:txBody>
            </p:sp>
            <p:sp>
              <p:nvSpPr>
                <p:cNvPr id="163019" name="Freeform 203"/>
                <p:cNvSpPr>
                  <a:spLocks/>
                </p:cNvSpPr>
                <p:nvPr/>
              </p:nvSpPr>
              <p:spPr bwMode="auto">
                <a:xfrm>
                  <a:off x="2496" y="1102"/>
                  <a:ext cx="1296" cy="385"/>
                </a:xfrm>
                <a:custGeom>
                  <a:avLst/>
                  <a:gdLst/>
                  <a:ahLst/>
                  <a:cxnLst>
                    <a:cxn ang="0">
                      <a:pos x="0" y="336"/>
                    </a:cxn>
                    <a:cxn ang="0">
                      <a:pos x="96" y="384"/>
                    </a:cxn>
                    <a:cxn ang="0">
                      <a:pos x="1296" y="48"/>
                    </a:cxn>
                    <a:cxn ang="0">
                      <a:pos x="1200" y="0"/>
                    </a:cxn>
                    <a:cxn ang="0">
                      <a:pos x="0" y="336"/>
                    </a:cxn>
                  </a:cxnLst>
                  <a:rect l="0" t="0" r="r" b="b"/>
                  <a:pathLst>
                    <a:path w="1296" h="384">
                      <a:moveTo>
                        <a:pt x="0" y="336"/>
                      </a:moveTo>
                      <a:lnTo>
                        <a:pt x="96" y="384"/>
                      </a:lnTo>
                      <a:lnTo>
                        <a:pt x="1296" y="48"/>
                      </a:lnTo>
                      <a:lnTo>
                        <a:pt x="1200" y="0"/>
                      </a:lnTo>
                      <a:lnTo>
                        <a:pt x="0" y="336"/>
                      </a:lnTo>
                      <a:close/>
                    </a:path>
                  </a:pathLst>
                </a:custGeom>
                <a:gradFill rotWithShape="1">
                  <a:gsLst>
                    <a:gs pos="0">
                      <a:schemeClr val="tx2">
                        <a:gamma/>
                        <a:shade val="46275"/>
                        <a:invGamma/>
                      </a:schemeClr>
                    </a:gs>
                    <a:gs pos="50000">
                      <a:schemeClr val="tx2"/>
                    </a:gs>
                    <a:gs pos="100000">
                      <a:schemeClr val="tx2">
                        <a:gamma/>
                        <a:shade val="46275"/>
                        <a:invGamma/>
                      </a:schemeClr>
                    </a:gs>
                  </a:gsLst>
                  <a:lin ang="5400000" scaled="1"/>
                </a:gradFill>
                <a:ln w="9525">
                  <a:solidFill>
                    <a:schemeClr val="bg2"/>
                  </a:solidFill>
                  <a:round/>
                  <a:headEnd/>
                  <a:tailEnd/>
                </a:ln>
                <a:effectLst/>
              </p:spPr>
              <p:txBody>
                <a:bodyPr/>
                <a:lstStyle/>
                <a:p>
                  <a:pPr>
                    <a:defRPr/>
                  </a:pPr>
                  <a:endParaRPr lang="en-US"/>
                </a:p>
              </p:txBody>
            </p:sp>
            <p:sp>
              <p:nvSpPr>
                <p:cNvPr id="163020" name="Freeform 204"/>
                <p:cNvSpPr>
                  <a:spLocks/>
                </p:cNvSpPr>
                <p:nvPr/>
              </p:nvSpPr>
              <p:spPr bwMode="auto">
                <a:xfrm>
                  <a:off x="2592" y="1487"/>
                  <a:ext cx="96" cy="1345"/>
                </a:xfrm>
                <a:custGeom>
                  <a:avLst/>
                  <a:gdLst/>
                  <a:ahLst/>
                  <a:cxnLst>
                    <a:cxn ang="0">
                      <a:pos x="0" y="1296"/>
                    </a:cxn>
                    <a:cxn ang="0">
                      <a:pos x="0" y="0"/>
                    </a:cxn>
                    <a:cxn ang="0">
                      <a:pos x="96" y="48"/>
                    </a:cxn>
                    <a:cxn ang="0">
                      <a:pos x="96" y="1344"/>
                    </a:cxn>
                    <a:cxn ang="0">
                      <a:pos x="0" y="1296"/>
                    </a:cxn>
                  </a:cxnLst>
                  <a:rect l="0" t="0" r="r" b="b"/>
                  <a:pathLst>
                    <a:path w="96" h="1344">
                      <a:moveTo>
                        <a:pt x="0" y="1296"/>
                      </a:moveTo>
                      <a:lnTo>
                        <a:pt x="0" y="0"/>
                      </a:lnTo>
                      <a:lnTo>
                        <a:pt x="96" y="48"/>
                      </a:lnTo>
                      <a:lnTo>
                        <a:pt x="96" y="1344"/>
                      </a:lnTo>
                      <a:lnTo>
                        <a:pt x="0" y="1296"/>
                      </a:lnTo>
                      <a:close/>
                    </a:path>
                  </a:pathLst>
                </a:custGeom>
                <a:gradFill rotWithShape="1">
                  <a:gsLst>
                    <a:gs pos="0">
                      <a:srgbClr val="007033"/>
                    </a:gs>
                    <a:gs pos="50000">
                      <a:srgbClr val="76B531"/>
                    </a:gs>
                    <a:gs pos="100000">
                      <a:srgbClr val="007033"/>
                    </a:gs>
                  </a:gsLst>
                  <a:lin ang="0" scaled="1"/>
                </a:gradFill>
                <a:ln w="12700">
                  <a:solidFill>
                    <a:schemeClr val="bg2"/>
                  </a:solidFill>
                  <a:miter lim="800000"/>
                  <a:headEnd/>
                  <a:tailEnd/>
                </a:ln>
                <a:effectLst/>
              </p:spPr>
              <p:txBody>
                <a:bodyPr wrap="none" anchor="ctr"/>
                <a:lstStyle/>
                <a:p>
                  <a:pPr algn="ctr"/>
                  <a:endParaRPr lang="en-US">
                    <a:solidFill>
                      <a:schemeClr val="bg2"/>
                    </a:solidFill>
                  </a:endParaRPr>
                </a:p>
              </p:txBody>
            </p:sp>
            <p:sp>
              <p:nvSpPr>
                <p:cNvPr id="16438" name="Rectangle 205"/>
                <p:cNvSpPr>
                  <a:spLocks noChangeArrowheads="1"/>
                </p:cNvSpPr>
                <p:nvPr/>
              </p:nvSpPr>
              <p:spPr bwMode="auto">
                <a:xfrm>
                  <a:off x="2592" y="1488"/>
                  <a:ext cx="96" cy="1344"/>
                </a:xfrm>
                <a:prstGeom prst="rect">
                  <a:avLst/>
                </a:prstGeom>
                <a:noFill/>
                <a:ln w="9525">
                  <a:noFill/>
                  <a:miter lim="800000"/>
                  <a:headEnd/>
                  <a:tailEnd/>
                </a:ln>
              </p:spPr>
              <p:txBody>
                <a:bodyPr vert="eaVert" wrap="none" anchor="ctr"/>
                <a:lstStyle/>
                <a:p>
                  <a:pPr algn="ctr"/>
                  <a:r>
                    <a:rPr lang="en-US" sz="1200" b="1" dirty="0">
                      <a:solidFill>
                        <a:schemeClr val="bg2"/>
                      </a:solidFill>
                    </a:rPr>
                    <a:t>Channel 2</a:t>
                  </a:r>
                  <a:endParaRPr lang="th-TH" sz="1200" b="1" dirty="0">
                    <a:solidFill>
                      <a:schemeClr val="bg2"/>
                    </a:solidFill>
                  </a:endParaRPr>
                </a:p>
              </p:txBody>
            </p:sp>
            <p:sp>
              <p:nvSpPr>
                <p:cNvPr id="163022" name="Freeform 206"/>
                <p:cNvSpPr>
                  <a:spLocks/>
                </p:cNvSpPr>
                <p:nvPr/>
              </p:nvSpPr>
              <p:spPr bwMode="auto">
                <a:xfrm>
                  <a:off x="2592" y="1150"/>
                  <a:ext cx="1296" cy="385"/>
                </a:xfrm>
                <a:custGeom>
                  <a:avLst/>
                  <a:gdLst/>
                  <a:ahLst/>
                  <a:cxnLst>
                    <a:cxn ang="0">
                      <a:pos x="0" y="336"/>
                    </a:cxn>
                    <a:cxn ang="0">
                      <a:pos x="96" y="384"/>
                    </a:cxn>
                    <a:cxn ang="0">
                      <a:pos x="1296" y="48"/>
                    </a:cxn>
                    <a:cxn ang="0">
                      <a:pos x="1200" y="0"/>
                    </a:cxn>
                    <a:cxn ang="0">
                      <a:pos x="0" y="336"/>
                    </a:cxn>
                  </a:cxnLst>
                  <a:rect l="0" t="0" r="r" b="b"/>
                  <a:pathLst>
                    <a:path w="1296" h="384">
                      <a:moveTo>
                        <a:pt x="0" y="336"/>
                      </a:moveTo>
                      <a:lnTo>
                        <a:pt x="96" y="384"/>
                      </a:lnTo>
                      <a:lnTo>
                        <a:pt x="1296" y="48"/>
                      </a:lnTo>
                      <a:lnTo>
                        <a:pt x="1200" y="0"/>
                      </a:lnTo>
                      <a:lnTo>
                        <a:pt x="0" y="336"/>
                      </a:lnTo>
                      <a:close/>
                    </a:path>
                  </a:pathLst>
                </a:custGeom>
                <a:gradFill rotWithShape="1">
                  <a:gsLst>
                    <a:gs pos="0">
                      <a:srgbClr val="007033"/>
                    </a:gs>
                    <a:gs pos="50000">
                      <a:srgbClr val="76B531"/>
                    </a:gs>
                    <a:gs pos="100000">
                      <a:srgbClr val="007033"/>
                    </a:gs>
                  </a:gsLst>
                  <a:lin ang="0" scaled="1"/>
                </a:gradFill>
                <a:ln w="12700">
                  <a:solidFill>
                    <a:schemeClr val="bg2"/>
                  </a:solidFill>
                  <a:miter lim="800000"/>
                  <a:headEnd/>
                  <a:tailEnd/>
                </a:ln>
                <a:effectLst/>
              </p:spPr>
              <p:txBody>
                <a:bodyPr wrap="none" anchor="ctr"/>
                <a:lstStyle/>
                <a:p>
                  <a:pPr algn="ctr"/>
                  <a:endParaRPr lang="en-US">
                    <a:solidFill>
                      <a:schemeClr val="bg2"/>
                    </a:solidFill>
                  </a:endParaRPr>
                </a:p>
              </p:txBody>
            </p:sp>
            <p:sp>
              <p:nvSpPr>
                <p:cNvPr id="163023" name="Freeform 207"/>
                <p:cNvSpPr>
                  <a:spLocks/>
                </p:cNvSpPr>
                <p:nvPr/>
              </p:nvSpPr>
              <p:spPr bwMode="auto">
                <a:xfrm>
                  <a:off x="2688" y="1535"/>
                  <a:ext cx="96" cy="1345"/>
                </a:xfrm>
                <a:custGeom>
                  <a:avLst/>
                  <a:gdLst/>
                  <a:ahLst/>
                  <a:cxnLst>
                    <a:cxn ang="0">
                      <a:pos x="0" y="1296"/>
                    </a:cxn>
                    <a:cxn ang="0">
                      <a:pos x="0" y="0"/>
                    </a:cxn>
                    <a:cxn ang="0">
                      <a:pos x="96" y="48"/>
                    </a:cxn>
                    <a:cxn ang="0">
                      <a:pos x="96" y="1344"/>
                    </a:cxn>
                    <a:cxn ang="0">
                      <a:pos x="0" y="1296"/>
                    </a:cxn>
                  </a:cxnLst>
                  <a:rect l="0" t="0" r="r" b="b"/>
                  <a:pathLst>
                    <a:path w="96" h="1344">
                      <a:moveTo>
                        <a:pt x="0" y="1296"/>
                      </a:moveTo>
                      <a:lnTo>
                        <a:pt x="0" y="0"/>
                      </a:lnTo>
                      <a:lnTo>
                        <a:pt x="96" y="48"/>
                      </a:lnTo>
                      <a:lnTo>
                        <a:pt x="96" y="1344"/>
                      </a:lnTo>
                      <a:lnTo>
                        <a:pt x="0" y="1296"/>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bg2"/>
                  </a:solidFill>
                  <a:round/>
                  <a:headEnd/>
                  <a:tailEnd/>
                </a:ln>
                <a:effectLst/>
              </p:spPr>
              <p:txBody>
                <a:bodyPr/>
                <a:lstStyle/>
                <a:p>
                  <a:pPr>
                    <a:defRPr/>
                  </a:pPr>
                  <a:endParaRPr lang="en-US"/>
                </a:p>
              </p:txBody>
            </p:sp>
            <p:sp>
              <p:nvSpPr>
                <p:cNvPr id="16441" name="Rectangle 208"/>
                <p:cNvSpPr>
                  <a:spLocks noChangeArrowheads="1"/>
                </p:cNvSpPr>
                <p:nvPr/>
              </p:nvSpPr>
              <p:spPr bwMode="auto">
                <a:xfrm>
                  <a:off x="2688" y="1536"/>
                  <a:ext cx="96" cy="1344"/>
                </a:xfrm>
                <a:prstGeom prst="rect">
                  <a:avLst/>
                </a:prstGeom>
                <a:noFill/>
                <a:ln w="9525">
                  <a:noFill/>
                  <a:miter lim="800000"/>
                  <a:headEnd/>
                  <a:tailEnd/>
                </a:ln>
              </p:spPr>
              <p:txBody>
                <a:bodyPr vert="eaVert" wrap="none" anchor="ctr"/>
                <a:lstStyle/>
                <a:p>
                  <a:pPr algn="ctr"/>
                  <a:r>
                    <a:rPr lang="en-US" sz="1200" b="1">
                      <a:solidFill>
                        <a:schemeClr val="bg2"/>
                      </a:solidFill>
                    </a:rPr>
                    <a:t>Channel 1</a:t>
                  </a:r>
                  <a:endParaRPr lang="th-TH" sz="1200" b="1">
                    <a:solidFill>
                      <a:schemeClr val="bg2"/>
                    </a:solidFill>
                  </a:endParaRPr>
                </a:p>
              </p:txBody>
            </p:sp>
            <p:sp>
              <p:nvSpPr>
                <p:cNvPr id="163025" name="Freeform 209"/>
                <p:cNvSpPr>
                  <a:spLocks/>
                </p:cNvSpPr>
                <p:nvPr/>
              </p:nvSpPr>
              <p:spPr bwMode="auto">
                <a:xfrm>
                  <a:off x="2688" y="1200"/>
                  <a:ext cx="1296" cy="384"/>
                </a:xfrm>
                <a:custGeom>
                  <a:avLst/>
                  <a:gdLst/>
                  <a:ahLst/>
                  <a:cxnLst>
                    <a:cxn ang="0">
                      <a:pos x="0" y="336"/>
                    </a:cxn>
                    <a:cxn ang="0">
                      <a:pos x="96" y="384"/>
                    </a:cxn>
                    <a:cxn ang="0">
                      <a:pos x="1296" y="48"/>
                    </a:cxn>
                    <a:cxn ang="0">
                      <a:pos x="1200" y="0"/>
                    </a:cxn>
                    <a:cxn ang="0">
                      <a:pos x="0" y="336"/>
                    </a:cxn>
                  </a:cxnLst>
                  <a:rect l="0" t="0" r="r" b="b"/>
                  <a:pathLst>
                    <a:path w="1296" h="384">
                      <a:moveTo>
                        <a:pt x="0" y="336"/>
                      </a:moveTo>
                      <a:lnTo>
                        <a:pt x="96" y="384"/>
                      </a:lnTo>
                      <a:lnTo>
                        <a:pt x="1296" y="48"/>
                      </a:lnTo>
                      <a:lnTo>
                        <a:pt x="1200" y="0"/>
                      </a:lnTo>
                      <a:lnTo>
                        <a:pt x="0" y="336"/>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bg2"/>
                  </a:solidFill>
                  <a:round/>
                  <a:headEnd/>
                  <a:tailEnd/>
                </a:ln>
                <a:effectLst/>
              </p:spPr>
              <p:txBody>
                <a:bodyPr/>
                <a:lstStyle/>
                <a:p>
                  <a:pPr>
                    <a:defRPr/>
                  </a:pPr>
                  <a:endParaRPr lang="en-US"/>
                </a:p>
              </p:txBody>
            </p:sp>
          </p:grpSp>
        </p:grpSp>
      </p:grpSp>
      <p:sp>
        <p:nvSpPr>
          <p:cNvPr id="163038" name="Rectangle 222"/>
          <p:cNvSpPr>
            <a:spLocks noChangeArrowheads="1"/>
          </p:cNvSpPr>
          <p:nvPr/>
        </p:nvSpPr>
        <p:spPr bwMode="auto">
          <a:xfrm>
            <a:off x="4876800" y="2133600"/>
            <a:ext cx="228600" cy="457200"/>
          </a:xfrm>
          <a:prstGeom prst="rect">
            <a:avLst/>
          </a:prstGeom>
          <a:gradFill rotWithShape="1">
            <a:gsLst>
              <a:gs pos="0">
                <a:srgbClr val="007033"/>
              </a:gs>
              <a:gs pos="50000">
                <a:srgbClr val="76B531"/>
              </a:gs>
              <a:gs pos="100000">
                <a:srgbClr val="007033"/>
              </a:gs>
            </a:gsLst>
            <a:lin ang="0" scaled="1"/>
          </a:gradFill>
          <a:ln w="28575">
            <a:solidFill>
              <a:schemeClr val="bg2"/>
            </a:solidFill>
            <a:miter lim="800000"/>
            <a:headEnd/>
            <a:tailEnd/>
          </a:ln>
          <a:effectLst/>
        </p:spPr>
        <p:txBody>
          <a:bodyPr wrap="none" anchor="ctr"/>
          <a:lstStyle/>
          <a:p>
            <a:pPr algn="ctr"/>
            <a:r>
              <a:rPr lang="en-US">
                <a:solidFill>
                  <a:schemeClr val="bg2"/>
                </a:solidFill>
              </a:rPr>
              <a:t>2</a:t>
            </a:r>
            <a:endParaRPr lang="th-TH">
              <a:solidFill>
                <a:schemeClr val="bg2"/>
              </a:solidFill>
            </a:endParaRPr>
          </a:p>
        </p:txBody>
      </p:sp>
      <p:sp>
        <p:nvSpPr>
          <p:cNvPr id="163039" name="Rectangle 223"/>
          <p:cNvSpPr>
            <a:spLocks noChangeArrowheads="1"/>
          </p:cNvSpPr>
          <p:nvPr/>
        </p:nvSpPr>
        <p:spPr bwMode="auto">
          <a:xfrm>
            <a:off x="4648200" y="2133600"/>
            <a:ext cx="228600" cy="457200"/>
          </a:xfrm>
          <a:prstGeom prst="rect">
            <a:avLst/>
          </a:prstGeom>
          <a:gradFill rotWithShape="1">
            <a:gsLst>
              <a:gs pos="0">
                <a:schemeClr val="tx2">
                  <a:gamma/>
                  <a:shade val="46275"/>
                  <a:invGamma/>
                </a:schemeClr>
              </a:gs>
              <a:gs pos="50000">
                <a:schemeClr val="tx2"/>
              </a:gs>
              <a:gs pos="100000">
                <a:schemeClr val="tx2">
                  <a:gamma/>
                  <a:shade val="46275"/>
                  <a:invGamma/>
                </a:schemeClr>
              </a:gs>
            </a:gsLst>
            <a:lin ang="0" scaled="1"/>
          </a:gradFill>
          <a:ln w="28575">
            <a:solidFill>
              <a:schemeClr val="bg2"/>
            </a:solidFill>
            <a:miter lim="800000"/>
            <a:headEnd/>
            <a:tailEnd/>
          </a:ln>
          <a:effectLst/>
        </p:spPr>
        <p:txBody>
          <a:bodyPr wrap="none" anchor="ctr"/>
          <a:lstStyle/>
          <a:p>
            <a:pPr algn="ctr">
              <a:defRPr/>
            </a:pPr>
            <a:r>
              <a:rPr lang="en-US" sz="1600">
                <a:solidFill>
                  <a:schemeClr val="bg2"/>
                </a:solidFill>
              </a:rPr>
              <a:t>3</a:t>
            </a:r>
            <a:endParaRPr lang="th-TH" sz="1600">
              <a:solidFill>
                <a:schemeClr val="bg2"/>
              </a:solidFill>
            </a:endParaRPr>
          </a:p>
        </p:txBody>
      </p:sp>
      <p:sp>
        <p:nvSpPr>
          <p:cNvPr id="163040" name="Rectangle 224"/>
          <p:cNvSpPr>
            <a:spLocks noChangeArrowheads="1"/>
          </p:cNvSpPr>
          <p:nvPr/>
        </p:nvSpPr>
        <p:spPr bwMode="auto">
          <a:xfrm>
            <a:off x="5105400" y="2133600"/>
            <a:ext cx="228600" cy="457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28575">
            <a:solidFill>
              <a:schemeClr val="bg2"/>
            </a:solidFill>
            <a:miter lim="800000"/>
            <a:headEnd/>
            <a:tailEnd/>
          </a:ln>
          <a:effectLst/>
        </p:spPr>
        <p:txBody>
          <a:bodyPr wrap="none" anchor="ctr"/>
          <a:lstStyle/>
          <a:p>
            <a:pPr algn="ctr">
              <a:defRPr/>
            </a:pPr>
            <a:r>
              <a:rPr lang="en-US" sz="1600">
                <a:solidFill>
                  <a:schemeClr val="bg2"/>
                </a:solidFill>
              </a:rPr>
              <a:t>1</a:t>
            </a:r>
            <a:endParaRPr lang="th-TH" sz="1600">
              <a:solidFill>
                <a:schemeClr val="bg2"/>
              </a:solidFill>
            </a:endParaRPr>
          </a:p>
        </p:txBody>
      </p:sp>
      <p:grpSp>
        <p:nvGrpSpPr>
          <p:cNvPr id="9" name="Group 252"/>
          <p:cNvGrpSpPr>
            <a:grpSpLocks/>
          </p:cNvGrpSpPr>
          <p:nvPr/>
        </p:nvGrpSpPr>
        <p:grpSpPr bwMode="auto">
          <a:xfrm>
            <a:off x="1066800" y="1327150"/>
            <a:ext cx="2209800" cy="1949450"/>
            <a:chOff x="672" y="836"/>
            <a:chExt cx="1392" cy="1228"/>
          </a:xfrm>
        </p:grpSpPr>
        <p:sp>
          <p:nvSpPr>
            <p:cNvPr id="163027" name="computr1"/>
            <p:cNvSpPr>
              <a:spLocks noEditPoints="1" noChangeArrowheads="1"/>
            </p:cNvSpPr>
            <p:nvPr/>
          </p:nvSpPr>
          <p:spPr bwMode="auto">
            <a:xfrm>
              <a:off x="672" y="960"/>
              <a:ext cx="240" cy="24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chemeClr val="folHlink"/>
                </a:gs>
                <a:gs pos="100000">
                  <a:schemeClr val="folHlink">
                    <a:gamma/>
                    <a:shade val="46275"/>
                    <a:invGamma/>
                  </a:schemeClr>
                </a:gs>
              </a:gsLst>
              <a:lin ang="2700000" scaled="1"/>
            </a:gradFill>
            <a:ln w="9525">
              <a:solidFill>
                <a:srgbClr val="000000"/>
              </a:solidFill>
              <a:miter lim="800000"/>
              <a:headEnd/>
              <a:tailEnd/>
            </a:ln>
            <a:effectLst/>
          </p:spPr>
          <p:txBody>
            <a:bodyPr/>
            <a:lstStyle/>
            <a:p>
              <a:pPr>
                <a:defRPr/>
              </a:pPr>
              <a:endParaRPr lang="en-US"/>
            </a:p>
          </p:txBody>
        </p:sp>
        <p:sp>
          <p:nvSpPr>
            <p:cNvPr id="163028" name="computr1"/>
            <p:cNvSpPr>
              <a:spLocks noEditPoints="1" noChangeArrowheads="1"/>
            </p:cNvSpPr>
            <p:nvPr/>
          </p:nvSpPr>
          <p:spPr bwMode="auto">
            <a:xfrm>
              <a:off x="672" y="1392"/>
              <a:ext cx="240" cy="24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00B050"/>
            </a:solidFill>
            <a:ln w="9525">
              <a:solidFill>
                <a:srgbClr val="000000"/>
              </a:solidFill>
              <a:miter lim="800000"/>
              <a:headEnd/>
              <a:tailEnd/>
            </a:ln>
            <a:effectLst/>
          </p:spPr>
          <p:txBody>
            <a:bodyPr/>
            <a:lstStyle/>
            <a:p>
              <a:pPr>
                <a:defRPr/>
              </a:pPr>
              <a:endParaRPr lang="en-US"/>
            </a:p>
          </p:txBody>
        </p:sp>
        <p:sp>
          <p:nvSpPr>
            <p:cNvPr id="163029" name="computr1"/>
            <p:cNvSpPr>
              <a:spLocks noEditPoints="1" noChangeArrowheads="1"/>
            </p:cNvSpPr>
            <p:nvPr/>
          </p:nvSpPr>
          <p:spPr bwMode="auto">
            <a:xfrm>
              <a:off x="672" y="1824"/>
              <a:ext cx="240" cy="24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chemeClr val="tx2"/>
                </a:gs>
                <a:gs pos="100000">
                  <a:schemeClr val="tx2">
                    <a:gamma/>
                    <a:shade val="46275"/>
                    <a:invGamma/>
                  </a:schemeClr>
                </a:gs>
              </a:gsLst>
              <a:lin ang="2700000" scaled="1"/>
            </a:gradFill>
            <a:ln w="9525">
              <a:solidFill>
                <a:srgbClr val="000000"/>
              </a:solidFill>
              <a:miter lim="800000"/>
              <a:headEnd/>
              <a:tailEnd/>
            </a:ln>
            <a:effectLst/>
          </p:spPr>
          <p:txBody>
            <a:bodyPr/>
            <a:lstStyle/>
            <a:p>
              <a:pPr>
                <a:defRPr/>
              </a:pPr>
              <a:endParaRPr lang="en-US"/>
            </a:p>
          </p:txBody>
        </p:sp>
        <p:sp>
          <p:nvSpPr>
            <p:cNvPr id="16415" name="AutoShape 215"/>
            <p:cNvSpPr>
              <a:spLocks noChangeArrowheads="1"/>
            </p:cNvSpPr>
            <p:nvPr/>
          </p:nvSpPr>
          <p:spPr bwMode="auto">
            <a:xfrm rot="-5400000">
              <a:off x="960" y="1344"/>
              <a:ext cx="1152" cy="288"/>
            </a:xfrm>
            <a:custGeom>
              <a:avLst/>
              <a:gdLst>
                <a:gd name="T0" fmla="*/ 58 w 21600"/>
                <a:gd name="T1" fmla="*/ 2 h 21600"/>
                <a:gd name="T2" fmla="*/ 31 w 21600"/>
                <a:gd name="T3" fmla="*/ 4 h 21600"/>
                <a:gd name="T4" fmla="*/ 4 w 21600"/>
                <a:gd name="T5" fmla="*/ 2 h 21600"/>
                <a:gd name="T6" fmla="*/ 31 w 21600"/>
                <a:gd name="T7" fmla="*/ 0 h 21600"/>
                <a:gd name="T8" fmla="*/ 0 60000 65536"/>
                <a:gd name="T9" fmla="*/ 0 60000 65536"/>
                <a:gd name="T10" fmla="*/ 0 60000 65536"/>
                <a:gd name="T11" fmla="*/ 0 60000 65536"/>
                <a:gd name="T12" fmla="*/ 3131 w 21600"/>
                <a:gd name="T13" fmla="*/ 3150 h 21600"/>
                <a:gd name="T14" fmla="*/ 18469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662" y="21600"/>
                  </a:lnTo>
                  <a:lnTo>
                    <a:pt x="18938" y="21600"/>
                  </a:lnTo>
                  <a:lnTo>
                    <a:pt x="21600" y="0"/>
                  </a:lnTo>
                  <a:close/>
                </a:path>
              </a:pathLst>
            </a:custGeom>
            <a:solidFill>
              <a:schemeClr val="accent1"/>
            </a:solidFill>
            <a:ln w="9525">
              <a:solidFill>
                <a:schemeClr val="tx1"/>
              </a:solidFill>
              <a:miter lim="800000"/>
              <a:headEnd/>
              <a:tailEnd/>
            </a:ln>
          </p:spPr>
          <p:txBody>
            <a:bodyPr vert="eaVert" wrap="none" anchor="ctr"/>
            <a:lstStyle/>
            <a:p>
              <a:pPr algn="ctr"/>
              <a:r>
                <a:rPr lang="en-US"/>
                <a:t>M</a:t>
              </a:r>
              <a:br>
                <a:rPr lang="en-US"/>
              </a:br>
              <a:r>
                <a:rPr lang="en-US"/>
                <a:t>U</a:t>
              </a:r>
              <a:br>
                <a:rPr lang="en-US"/>
              </a:br>
              <a:r>
                <a:rPr lang="en-US"/>
                <a:t>X</a:t>
              </a:r>
              <a:endParaRPr lang="th-TH"/>
            </a:p>
          </p:txBody>
        </p:sp>
        <p:sp>
          <p:nvSpPr>
            <p:cNvPr id="16416" name="Line 219"/>
            <p:cNvSpPr>
              <a:spLocks noChangeShapeType="1"/>
            </p:cNvSpPr>
            <p:nvPr/>
          </p:nvSpPr>
          <p:spPr bwMode="auto">
            <a:xfrm>
              <a:off x="960" y="1056"/>
              <a:ext cx="432" cy="0"/>
            </a:xfrm>
            <a:prstGeom prst="line">
              <a:avLst/>
            </a:prstGeom>
            <a:noFill/>
            <a:ln w="28575">
              <a:solidFill>
                <a:schemeClr val="tx2"/>
              </a:solidFill>
              <a:round/>
              <a:headEnd/>
              <a:tailEnd type="triangle" w="med" len="med"/>
            </a:ln>
          </p:spPr>
          <p:txBody>
            <a:bodyPr/>
            <a:lstStyle/>
            <a:p>
              <a:endParaRPr lang="en-US"/>
            </a:p>
          </p:txBody>
        </p:sp>
        <p:sp>
          <p:nvSpPr>
            <p:cNvPr id="16417" name="Line 220"/>
            <p:cNvSpPr>
              <a:spLocks noChangeShapeType="1"/>
            </p:cNvSpPr>
            <p:nvPr/>
          </p:nvSpPr>
          <p:spPr bwMode="auto">
            <a:xfrm>
              <a:off x="960" y="1488"/>
              <a:ext cx="432" cy="0"/>
            </a:xfrm>
            <a:prstGeom prst="line">
              <a:avLst/>
            </a:prstGeom>
            <a:noFill/>
            <a:ln w="28575">
              <a:solidFill>
                <a:schemeClr val="tx2"/>
              </a:solidFill>
              <a:round/>
              <a:headEnd/>
              <a:tailEnd type="triangle" w="med" len="med"/>
            </a:ln>
          </p:spPr>
          <p:txBody>
            <a:bodyPr/>
            <a:lstStyle/>
            <a:p>
              <a:endParaRPr lang="en-US"/>
            </a:p>
          </p:txBody>
        </p:sp>
        <p:sp>
          <p:nvSpPr>
            <p:cNvPr id="16418" name="Line 221"/>
            <p:cNvSpPr>
              <a:spLocks noChangeShapeType="1"/>
            </p:cNvSpPr>
            <p:nvPr/>
          </p:nvSpPr>
          <p:spPr bwMode="auto">
            <a:xfrm>
              <a:off x="960" y="1920"/>
              <a:ext cx="432" cy="0"/>
            </a:xfrm>
            <a:prstGeom prst="line">
              <a:avLst/>
            </a:prstGeom>
            <a:noFill/>
            <a:ln w="28575">
              <a:solidFill>
                <a:schemeClr val="tx2"/>
              </a:solidFill>
              <a:round/>
              <a:headEnd/>
              <a:tailEnd type="triangle" w="med" len="med"/>
            </a:ln>
          </p:spPr>
          <p:txBody>
            <a:bodyPr/>
            <a:lstStyle/>
            <a:p>
              <a:endParaRPr lang="en-US"/>
            </a:p>
          </p:txBody>
        </p:sp>
        <p:sp>
          <p:nvSpPr>
            <p:cNvPr id="16419" name="Line 231"/>
            <p:cNvSpPr>
              <a:spLocks noChangeShapeType="1"/>
            </p:cNvSpPr>
            <p:nvPr/>
          </p:nvSpPr>
          <p:spPr bwMode="auto">
            <a:xfrm>
              <a:off x="1680" y="1488"/>
              <a:ext cx="384" cy="0"/>
            </a:xfrm>
            <a:prstGeom prst="line">
              <a:avLst/>
            </a:prstGeom>
            <a:noFill/>
            <a:ln w="28575">
              <a:solidFill>
                <a:schemeClr val="tx2"/>
              </a:solidFill>
              <a:round/>
              <a:headEnd/>
              <a:tailEnd type="triangle" w="med" len="med"/>
            </a:ln>
          </p:spPr>
          <p:txBody>
            <a:bodyPr/>
            <a:lstStyle/>
            <a:p>
              <a:endParaRPr lang="en-US"/>
            </a:p>
          </p:txBody>
        </p:sp>
        <p:sp>
          <p:nvSpPr>
            <p:cNvPr id="16420" name="Text Box 242"/>
            <p:cNvSpPr txBox="1">
              <a:spLocks noChangeArrowheads="1"/>
            </p:cNvSpPr>
            <p:nvPr/>
          </p:nvSpPr>
          <p:spPr bwMode="auto">
            <a:xfrm>
              <a:off x="1190" y="836"/>
              <a:ext cx="195" cy="231"/>
            </a:xfrm>
            <a:prstGeom prst="rect">
              <a:avLst/>
            </a:prstGeom>
            <a:noFill/>
            <a:ln w="9525">
              <a:noFill/>
              <a:miter lim="800000"/>
              <a:headEnd/>
              <a:tailEnd/>
            </a:ln>
          </p:spPr>
          <p:txBody>
            <a:bodyPr wrap="none">
              <a:spAutoFit/>
            </a:bodyPr>
            <a:lstStyle/>
            <a:p>
              <a:r>
                <a:rPr lang="en-US"/>
                <a:t>1</a:t>
              </a:r>
              <a:endParaRPr lang="th-TH"/>
            </a:p>
          </p:txBody>
        </p:sp>
        <p:sp>
          <p:nvSpPr>
            <p:cNvPr id="16421" name="Text Box 243"/>
            <p:cNvSpPr txBox="1">
              <a:spLocks noChangeArrowheads="1"/>
            </p:cNvSpPr>
            <p:nvPr/>
          </p:nvSpPr>
          <p:spPr bwMode="auto">
            <a:xfrm>
              <a:off x="1200" y="1248"/>
              <a:ext cx="195" cy="231"/>
            </a:xfrm>
            <a:prstGeom prst="rect">
              <a:avLst/>
            </a:prstGeom>
            <a:noFill/>
            <a:ln w="9525">
              <a:noFill/>
              <a:miter lim="800000"/>
              <a:headEnd/>
              <a:tailEnd/>
            </a:ln>
          </p:spPr>
          <p:txBody>
            <a:bodyPr wrap="none">
              <a:spAutoFit/>
            </a:bodyPr>
            <a:lstStyle/>
            <a:p>
              <a:r>
                <a:rPr lang="en-US"/>
                <a:t>2</a:t>
              </a:r>
              <a:endParaRPr lang="th-TH"/>
            </a:p>
          </p:txBody>
        </p:sp>
        <p:sp>
          <p:nvSpPr>
            <p:cNvPr id="16422" name="Text Box 244"/>
            <p:cNvSpPr txBox="1">
              <a:spLocks noChangeArrowheads="1"/>
            </p:cNvSpPr>
            <p:nvPr/>
          </p:nvSpPr>
          <p:spPr bwMode="auto">
            <a:xfrm>
              <a:off x="1200" y="1680"/>
              <a:ext cx="195" cy="231"/>
            </a:xfrm>
            <a:prstGeom prst="rect">
              <a:avLst/>
            </a:prstGeom>
            <a:noFill/>
            <a:ln w="9525">
              <a:noFill/>
              <a:miter lim="800000"/>
              <a:headEnd/>
              <a:tailEnd/>
            </a:ln>
          </p:spPr>
          <p:txBody>
            <a:bodyPr wrap="none">
              <a:spAutoFit/>
            </a:bodyPr>
            <a:lstStyle/>
            <a:p>
              <a:r>
                <a:rPr lang="en-US"/>
                <a:t>3</a:t>
              </a:r>
              <a:endParaRPr lang="th-TH"/>
            </a:p>
          </p:txBody>
        </p:sp>
      </p:grpSp>
      <p:sp>
        <p:nvSpPr>
          <p:cNvPr id="163061" name="Rectangle 245"/>
          <p:cNvSpPr>
            <a:spLocks noChangeArrowheads="1"/>
          </p:cNvSpPr>
          <p:nvPr/>
        </p:nvSpPr>
        <p:spPr bwMode="auto">
          <a:xfrm>
            <a:off x="4191000" y="2133600"/>
            <a:ext cx="228600" cy="457200"/>
          </a:xfrm>
          <a:prstGeom prst="rect">
            <a:avLst/>
          </a:prstGeom>
          <a:gradFill rotWithShape="1">
            <a:gsLst>
              <a:gs pos="0">
                <a:srgbClr val="007033"/>
              </a:gs>
              <a:gs pos="50000">
                <a:srgbClr val="76B531"/>
              </a:gs>
              <a:gs pos="100000">
                <a:srgbClr val="007033"/>
              </a:gs>
            </a:gsLst>
            <a:lin ang="0" scaled="1"/>
          </a:gradFill>
          <a:ln w="28575">
            <a:solidFill>
              <a:schemeClr val="bg2"/>
            </a:solidFill>
            <a:miter lim="800000"/>
            <a:headEnd/>
            <a:tailEnd/>
          </a:ln>
          <a:effectLst/>
        </p:spPr>
        <p:txBody>
          <a:bodyPr wrap="none" anchor="ctr"/>
          <a:lstStyle/>
          <a:p>
            <a:pPr algn="ctr"/>
            <a:r>
              <a:rPr lang="en-US">
                <a:solidFill>
                  <a:schemeClr val="bg2"/>
                </a:solidFill>
              </a:rPr>
              <a:t>2</a:t>
            </a:r>
            <a:endParaRPr lang="th-TH">
              <a:solidFill>
                <a:schemeClr val="bg2"/>
              </a:solidFill>
            </a:endParaRPr>
          </a:p>
        </p:txBody>
      </p:sp>
      <p:sp>
        <p:nvSpPr>
          <p:cNvPr id="163062" name="Rectangle 246"/>
          <p:cNvSpPr>
            <a:spLocks noChangeArrowheads="1"/>
          </p:cNvSpPr>
          <p:nvPr/>
        </p:nvSpPr>
        <p:spPr bwMode="auto">
          <a:xfrm>
            <a:off x="3962400" y="2133600"/>
            <a:ext cx="228600" cy="457200"/>
          </a:xfrm>
          <a:prstGeom prst="rect">
            <a:avLst/>
          </a:prstGeom>
          <a:gradFill rotWithShape="1">
            <a:gsLst>
              <a:gs pos="0">
                <a:schemeClr val="tx2">
                  <a:gamma/>
                  <a:shade val="46275"/>
                  <a:invGamma/>
                </a:schemeClr>
              </a:gs>
              <a:gs pos="50000">
                <a:schemeClr val="tx2"/>
              </a:gs>
              <a:gs pos="100000">
                <a:schemeClr val="tx2">
                  <a:gamma/>
                  <a:shade val="46275"/>
                  <a:invGamma/>
                </a:schemeClr>
              </a:gs>
            </a:gsLst>
            <a:lin ang="0" scaled="1"/>
          </a:gradFill>
          <a:ln w="28575">
            <a:solidFill>
              <a:schemeClr val="bg2"/>
            </a:solidFill>
            <a:miter lim="800000"/>
            <a:headEnd/>
            <a:tailEnd/>
          </a:ln>
          <a:effectLst/>
        </p:spPr>
        <p:txBody>
          <a:bodyPr wrap="none" anchor="ctr"/>
          <a:lstStyle/>
          <a:p>
            <a:pPr algn="ctr">
              <a:defRPr/>
            </a:pPr>
            <a:r>
              <a:rPr lang="en-US" sz="1600">
                <a:solidFill>
                  <a:schemeClr val="bg2"/>
                </a:solidFill>
              </a:rPr>
              <a:t>3</a:t>
            </a:r>
            <a:endParaRPr lang="th-TH" sz="1600">
              <a:solidFill>
                <a:schemeClr val="bg2"/>
              </a:solidFill>
            </a:endParaRPr>
          </a:p>
        </p:txBody>
      </p:sp>
      <p:sp>
        <p:nvSpPr>
          <p:cNvPr id="163063" name="Rectangle 247"/>
          <p:cNvSpPr>
            <a:spLocks noChangeArrowheads="1"/>
          </p:cNvSpPr>
          <p:nvPr/>
        </p:nvSpPr>
        <p:spPr bwMode="auto">
          <a:xfrm>
            <a:off x="4419600" y="2133600"/>
            <a:ext cx="228600" cy="457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28575">
            <a:solidFill>
              <a:schemeClr val="bg2"/>
            </a:solidFill>
            <a:miter lim="800000"/>
            <a:headEnd/>
            <a:tailEnd/>
          </a:ln>
          <a:effectLst/>
        </p:spPr>
        <p:txBody>
          <a:bodyPr wrap="none" anchor="ctr"/>
          <a:lstStyle/>
          <a:p>
            <a:pPr algn="ctr">
              <a:defRPr/>
            </a:pPr>
            <a:r>
              <a:rPr lang="en-US" sz="1600">
                <a:solidFill>
                  <a:schemeClr val="bg2"/>
                </a:solidFill>
              </a:rPr>
              <a:t>1</a:t>
            </a:r>
            <a:endParaRPr lang="th-TH" sz="1600">
              <a:solidFill>
                <a:schemeClr val="bg2"/>
              </a:solidFill>
            </a:endParaRPr>
          </a:p>
        </p:txBody>
      </p:sp>
      <p:sp>
        <p:nvSpPr>
          <p:cNvPr id="163064" name="Rectangle 248"/>
          <p:cNvSpPr>
            <a:spLocks noChangeArrowheads="1"/>
          </p:cNvSpPr>
          <p:nvPr/>
        </p:nvSpPr>
        <p:spPr bwMode="auto">
          <a:xfrm>
            <a:off x="3505200" y="2133600"/>
            <a:ext cx="228600" cy="457200"/>
          </a:xfrm>
          <a:prstGeom prst="rect">
            <a:avLst/>
          </a:prstGeom>
          <a:gradFill rotWithShape="1">
            <a:gsLst>
              <a:gs pos="0">
                <a:srgbClr val="007033"/>
              </a:gs>
              <a:gs pos="50000">
                <a:srgbClr val="76B531"/>
              </a:gs>
              <a:gs pos="100000">
                <a:srgbClr val="007033"/>
              </a:gs>
            </a:gsLst>
            <a:lin ang="0" scaled="1"/>
          </a:gradFill>
          <a:ln w="28575">
            <a:solidFill>
              <a:schemeClr val="bg2"/>
            </a:solidFill>
            <a:miter lim="800000"/>
            <a:headEnd/>
            <a:tailEnd/>
          </a:ln>
          <a:effectLst/>
        </p:spPr>
        <p:txBody>
          <a:bodyPr wrap="none" anchor="ctr"/>
          <a:lstStyle/>
          <a:p>
            <a:pPr algn="ctr"/>
            <a:r>
              <a:rPr lang="en-US">
                <a:solidFill>
                  <a:schemeClr val="bg2"/>
                </a:solidFill>
              </a:rPr>
              <a:t>2</a:t>
            </a:r>
            <a:endParaRPr lang="th-TH">
              <a:solidFill>
                <a:schemeClr val="bg2"/>
              </a:solidFill>
            </a:endParaRPr>
          </a:p>
        </p:txBody>
      </p:sp>
      <p:sp>
        <p:nvSpPr>
          <p:cNvPr id="163065" name="Rectangle 249"/>
          <p:cNvSpPr>
            <a:spLocks noChangeArrowheads="1"/>
          </p:cNvSpPr>
          <p:nvPr/>
        </p:nvSpPr>
        <p:spPr bwMode="auto">
          <a:xfrm>
            <a:off x="3276600" y="2133600"/>
            <a:ext cx="228600" cy="457200"/>
          </a:xfrm>
          <a:prstGeom prst="rect">
            <a:avLst/>
          </a:prstGeom>
          <a:gradFill rotWithShape="1">
            <a:gsLst>
              <a:gs pos="0">
                <a:schemeClr val="tx2">
                  <a:gamma/>
                  <a:shade val="46275"/>
                  <a:invGamma/>
                </a:schemeClr>
              </a:gs>
              <a:gs pos="50000">
                <a:schemeClr val="tx2"/>
              </a:gs>
              <a:gs pos="100000">
                <a:schemeClr val="tx2">
                  <a:gamma/>
                  <a:shade val="46275"/>
                  <a:invGamma/>
                </a:schemeClr>
              </a:gs>
            </a:gsLst>
            <a:lin ang="0" scaled="1"/>
          </a:gradFill>
          <a:ln w="28575">
            <a:solidFill>
              <a:schemeClr val="bg2"/>
            </a:solidFill>
            <a:miter lim="800000"/>
            <a:headEnd/>
            <a:tailEnd/>
          </a:ln>
          <a:effectLst/>
        </p:spPr>
        <p:txBody>
          <a:bodyPr wrap="none" anchor="ctr"/>
          <a:lstStyle/>
          <a:p>
            <a:pPr algn="ctr">
              <a:defRPr/>
            </a:pPr>
            <a:r>
              <a:rPr lang="en-US" sz="1600">
                <a:solidFill>
                  <a:schemeClr val="bg2"/>
                </a:solidFill>
              </a:rPr>
              <a:t>3</a:t>
            </a:r>
            <a:endParaRPr lang="th-TH" sz="1600">
              <a:solidFill>
                <a:schemeClr val="bg2"/>
              </a:solidFill>
            </a:endParaRPr>
          </a:p>
        </p:txBody>
      </p:sp>
      <p:sp>
        <p:nvSpPr>
          <p:cNvPr id="163066" name="Rectangle 250"/>
          <p:cNvSpPr>
            <a:spLocks noChangeArrowheads="1"/>
          </p:cNvSpPr>
          <p:nvPr/>
        </p:nvSpPr>
        <p:spPr bwMode="auto">
          <a:xfrm>
            <a:off x="3733800" y="2133600"/>
            <a:ext cx="228600" cy="457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28575">
            <a:solidFill>
              <a:schemeClr val="bg2"/>
            </a:solidFill>
            <a:miter lim="800000"/>
            <a:headEnd/>
            <a:tailEnd/>
          </a:ln>
          <a:effectLst/>
        </p:spPr>
        <p:txBody>
          <a:bodyPr wrap="none" anchor="ctr"/>
          <a:lstStyle/>
          <a:p>
            <a:pPr algn="ctr">
              <a:defRPr/>
            </a:pPr>
            <a:r>
              <a:rPr lang="en-US" sz="1600">
                <a:solidFill>
                  <a:schemeClr val="bg2"/>
                </a:solidFill>
              </a:rPr>
              <a:t>1</a:t>
            </a:r>
            <a:endParaRPr lang="th-TH" sz="1600">
              <a:solidFill>
                <a:schemeClr val="bg2"/>
              </a:solidFill>
            </a:endParaRPr>
          </a:p>
        </p:txBody>
      </p:sp>
      <p:sp>
        <p:nvSpPr>
          <p:cNvPr id="163070" name="computr1"/>
          <p:cNvSpPr>
            <a:spLocks noEditPoints="1" noChangeArrowheads="1"/>
          </p:cNvSpPr>
          <p:nvPr/>
        </p:nvSpPr>
        <p:spPr bwMode="auto">
          <a:xfrm flipH="1">
            <a:off x="7162800" y="1524000"/>
            <a:ext cx="381000" cy="381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chemeClr val="folHlink"/>
              </a:gs>
              <a:gs pos="100000">
                <a:schemeClr val="folHlink">
                  <a:gamma/>
                  <a:shade val="46275"/>
                  <a:invGamma/>
                </a:schemeClr>
              </a:gs>
            </a:gsLst>
            <a:lin ang="2700000" scaled="1"/>
          </a:gradFill>
          <a:ln w="9525">
            <a:solidFill>
              <a:srgbClr val="000000"/>
            </a:solidFill>
            <a:miter lim="800000"/>
            <a:headEnd/>
            <a:tailEnd/>
          </a:ln>
          <a:effectLst/>
        </p:spPr>
        <p:txBody>
          <a:bodyPr/>
          <a:lstStyle/>
          <a:p>
            <a:pPr>
              <a:defRPr/>
            </a:pPr>
            <a:endParaRPr lang="en-US"/>
          </a:p>
        </p:txBody>
      </p:sp>
      <p:sp>
        <p:nvSpPr>
          <p:cNvPr id="163071" name="computr1"/>
          <p:cNvSpPr>
            <a:spLocks noEditPoints="1" noChangeArrowheads="1"/>
          </p:cNvSpPr>
          <p:nvPr/>
        </p:nvSpPr>
        <p:spPr bwMode="auto">
          <a:xfrm flipH="1">
            <a:off x="7162800" y="2209800"/>
            <a:ext cx="381000" cy="381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00B050"/>
          </a:solidFill>
          <a:ln w="9525">
            <a:solidFill>
              <a:srgbClr val="000000"/>
            </a:solidFill>
            <a:miter lim="800000"/>
            <a:headEnd/>
            <a:tailEnd/>
          </a:ln>
          <a:effectLst/>
        </p:spPr>
        <p:txBody>
          <a:bodyPr/>
          <a:lstStyle/>
          <a:p>
            <a:pPr>
              <a:defRPr/>
            </a:pPr>
            <a:endParaRPr lang="en-US"/>
          </a:p>
        </p:txBody>
      </p:sp>
      <p:sp>
        <p:nvSpPr>
          <p:cNvPr id="163072" name="computr1"/>
          <p:cNvSpPr>
            <a:spLocks noEditPoints="1" noChangeArrowheads="1"/>
          </p:cNvSpPr>
          <p:nvPr/>
        </p:nvSpPr>
        <p:spPr bwMode="auto">
          <a:xfrm flipH="1">
            <a:off x="7162800" y="2895600"/>
            <a:ext cx="381000" cy="3810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1">
            <a:gsLst>
              <a:gs pos="0">
                <a:schemeClr val="tx2"/>
              </a:gs>
              <a:gs pos="100000">
                <a:schemeClr val="tx2">
                  <a:gamma/>
                  <a:shade val="46275"/>
                  <a:invGamma/>
                </a:schemeClr>
              </a:gs>
            </a:gsLst>
            <a:lin ang="2700000" scaled="1"/>
          </a:gradFill>
          <a:ln w="9525">
            <a:solidFill>
              <a:srgbClr val="000000"/>
            </a:solidFill>
            <a:miter lim="800000"/>
            <a:headEnd/>
            <a:tailEnd/>
          </a:ln>
          <a:effectLst/>
        </p:spPr>
        <p:txBody>
          <a:bodyPr/>
          <a:lstStyle/>
          <a:p>
            <a:pPr>
              <a:defRPr/>
            </a:pPr>
            <a:endParaRPr lang="en-US"/>
          </a:p>
        </p:txBody>
      </p:sp>
      <p:sp>
        <p:nvSpPr>
          <p:cNvPr id="16402" name="Line 258"/>
          <p:cNvSpPr>
            <a:spLocks noChangeShapeType="1"/>
          </p:cNvSpPr>
          <p:nvPr/>
        </p:nvSpPr>
        <p:spPr bwMode="auto">
          <a:xfrm flipH="1">
            <a:off x="6400800" y="1676400"/>
            <a:ext cx="685800" cy="0"/>
          </a:xfrm>
          <a:prstGeom prst="line">
            <a:avLst/>
          </a:prstGeom>
          <a:noFill/>
          <a:ln w="28575">
            <a:solidFill>
              <a:schemeClr val="tx2"/>
            </a:solidFill>
            <a:round/>
            <a:headEnd type="triangle" w="med" len="med"/>
            <a:tailEnd/>
          </a:ln>
        </p:spPr>
        <p:txBody>
          <a:bodyPr/>
          <a:lstStyle/>
          <a:p>
            <a:endParaRPr lang="en-US"/>
          </a:p>
        </p:txBody>
      </p:sp>
      <p:sp>
        <p:nvSpPr>
          <p:cNvPr id="16403" name="Line 259"/>
          <p:cNvSpPr>
            <a:spLocks noChangeShapeType="1"/>
          </p:cNvSpPr>
          <p:nvPr/>
        </p:nvSpPr>
        <p:spPr bwMode="auto">
          <a:xfrm flipH="1">
            <a:off x="6400800" y="2362200"/>
            <a:ext cx="685800" cy="0"/>
          </a:xfrm>
          <a:prstGeom prst="line">
            <a:avLst/>
          </a:prstGeom>
          <a:noFill/>
          <a:ln w="28575">
            <a:solidFill>
              <a:schemeClr val="tx2"/>
            </a:solidFill>
            <a:round/>
            <a:headEnd type="triangle" w="med" len="med"/>
            <a:tailEnd/>
          </a:ln>
        </p:spPr>
        <p:txBody>
          <a:bodyPr/>
          <a:lstStyle/>
          <a:p>
            <a:endParaRPr lang="en-US"/>
          </a:p>
        </p:txBody>
      </p:sp>
      <p:sp>
        <p:nvSpPr>
          <p:cNvPr id="16404" name="Line 261"/>
          <p:cNvSpPr>
            <a:spLocks noChangeShapeType="1"/>
          </p:cNvSpPr>
          <p:nvPr/>
        </p:nvSpPr>
        <p:spPr bwMode="auto">
          <a:xfrm flipH="1">
            <a:off x="5334000" y="2362200"/>
            <a:ext cx="609600" cy="0"/>
          </a:xfrm>
          <a:prstGeom prst="line">
            <a:avLst/>
          </a:prstGeom>
          <a:noFill/>
          <a:ln w="28575">
            <a:solidFill>
              <a:schemeClr val="tx2"/>
            </a:solidFill>
            <a:round/>
            <a:headEnd type="triangle" w="med" len="med"/>
            <a:tailEnd/>
          </a:ln>
        </p:spPr>
        <p:txBody>
          <a:bodyPr/>
          <a:lstStyle/>
          <a:p>
            <a:endParaRPr lang="en-US"/>
          </a:p>
        </p:txBody>
      </p:sp>
      <p:sp>
        <p:nvSpPr>
          <p:cNvPr id="16405" name="Text Box 262"/>
          <p:cNvSpPr txBox="1">
            <a:spLocks noChangeArrowheads="1"/>
          </p:cNvSpPr>
          <p:nvPr/>
        </p:nvSpPr>
        <p:spPr bwMode="auto">
          <a:xfrm flipH="1">
            <a:off x="6411913" y="1327150"/>
            <a:ext cx="309562" cy="366713"/>
          </a:xfrm>
          <a:prstGeom prst="rect">
            <a:avLst/>
          </a:prstGeom>
          <a:noFill/>
          <a:ln w="9525">
            <a:noFill/>
            <a:miter lim="800000"/>
            <a:headEnd/>
            <a:tailEnd/>
          </a:ln>
        </p:spPr>
        <p:txBody>
          <a:bodyPr wrap="none">
            <a:spAutoFit/>
          </a:bodyPr>
          <a:lstStyle/>
          <a:p>
            <a:r>
              <a:rPr lang="en-US"/>
              <a:t>1</a:t>
            </a:r>
            <a:endParaRPr lang="th-TH"/>
          </a:p>
        </p:txBody>
      </p:sp>
      <p:sp>
        <p:nvSpPr>
          <p:cNvPr id="16406" name="Text Box 263"/>
          <p:cNvSpPr txBox="1">
            <a:spLocks noChangeArrowheads="1"/>
          </p:cNvSpPr>
          <p:nvPr/>
        </p:nvSpPr>
        <p:spPr bwMode="auto">
          <a:xfrm flipH="1">
            <a:off x="6396038" y="1981200"/>
            <a:ext cx="309562" cy="366713"/>
          </a:xfrm>
          <a:prstGeom prst="rect">
            <a:avLst/>
          </a:prstGeom>
          <a:noFill/>
          <a:ln w="9525">
            <a:noFill/>
            <a:miter lim="800000"/>
            <a:headEnd/>
            <a:tailEnd/>
          </a:ln>
        </p:spPr>
        <p:txBody>
          <a:bodyPr wrap="none">
            <a:spAutoFit/>
          </a:bodyPr>
          <a:lstStyle/>
          <a:p>
            <a:r>
              <a:rPr lang="en-US"/>
              <a:t>2</a:t>
            </a:r>
            <a:endParaRPr lang="th-TH"/>
          </a:p>
        </p:txBody>
      </p:sp>
      <p:sp>
        <p:nvSpPr>
          <p:cNvPr id="16407" name="Text Box 264"/>
          <p:cNvSpPr txBox="1">
            <a:spLocks noChangeArrowheads="1"/>
          </p:cNvSpPr>
          <p:nvPr/>
        </p:nvSpPr>
        <p:spPr bwMode="auto">
          <a:xfrm flipH="1">
            <a:off x="6396038" y="2667000"/>
            <a:ext cx="309562" cy="366713"/>
          </a:xfrm>
          <a:prstGeom prst="rect">
            <a:avLst/>
          </a:prstGeom>
          <a:noFill/>
          <a:ln w="9525">
            <a:noFill/>
            <a:miter lim="800000"/>
            <a:headEnd/>
            <a:tailEnd/>
          </a:ln>
        </p:spPr>
        <p:txBody>
          <a:bodyPr wrap="none">
            <a:spAutoFit/>
          </a:bodyPr>
          <a:lstStyle/>
          <a:p>
            <a:r>
              <a:rPr lang="en-US"/>
              <a:t>3</a:t>
            </a:r>
            <a:endParaRPr lang="th-TH"/>
          </a:p>
        </p:txBody>
      </p:sp>
      <p:sp>
        <p:nvSpPr>
          <p:cNvPr id="16408" name="Line 265"/>
          <p:cNvSpPr>
            <a:spLocks noChangeShapeType="1"/>
          </p:cNvSpPr>
          <p:nvPr/>
        </p:nvSpPr>
        <p:spPr bwMode="auto">
          <a:xfrm flipH="1">
            <a:off x="6400800" y="3048000"/>
            <a:ext cx="685800" cy="0"/>
          </a:xfrm>
          <a:prstGeom prst="line">
            <a:avLst/>
          </a:prstGeom>
          <a:noFill/>
          <a:ln w="28575">
            <a:solidFill>
              <a:schemeClr val="tx2"/>
            </a:solidFill>
            <a:round/>
            <a:headEnd type="triangle" w="med" len="med"/>
            <a:tailEnd/>
          </a:ln>
        </p:spPr>
        <p:txBody>
          <a:bodyPr/>
          <a:lstStyle/>
          <a:p>
            <a:endParaRPr lang="en-US"/>
          </a:p>
        </p:txBody>
      </p:sp>
      <p:sp>
        <p:nvSpPr>
          <p:cNvPr id="16409" name="AutoShape 266"/>
          <p:cNvSpPr>
            <a:spLocks noChangeArrowheads="1"/>
          </p:cNvSpPr>
          <p:nvPr/>
        </p:nvSpPr>
        <p:spPr bwMode="auto">
          <a:xfrm rot="5400000">
            <a:off x="5257800" y="2133600"/>
            <a:ext cx="1828800" cy="457200"/>
          </a:xfrm>
          <a:custGeom>
            <a:avLst/>
            <a:gdLst>
              <a:gd name="T0" fmla="*/ 145297218 w 21600"/>
              <a:gd name="T1" fmla="*/ 4838700 h 21600"/>
              <a:gd name="T2" fmla="*/ 77419193 w 21600"/>
              <a:gd name="T3" fmla="*/ 9677399 h 21600"/>
              <a:gd name="T4" fmla="*/ 9541171 w 21600"/>
              <a:gd name="T5" fmla="*/ 4838700 h 21600"/>
              <a:gd name="T6" fmla="*/ 77419193 w 21600"/>
              <a:gd name="T7" fmla="*/ 0 h 21600"/>
              <a:gd name="T8" fmla="*/ 0 60000 65536"/>
              <a:gd name="T9" fmla="*/ 0 60000 65536"/>
              <a:gd name="T10" fmla="*/ 0 60000 65536"/>
              <a:gd name="T11" fmla="*/ 0 60000 65536"/>
              <a:gd name="T12" fmla="*/ 3131 w 21600"/>
              <a:gd name="T13" fmla="*/ 3131 h 21600"/>
              <a:gd name="T14" fmla="*/ 18469 w 21600"/>
              <a:gd name="T15" fmla="*/ 18469 h 21600"/>
            </a:gdLst>
            <a:ahLst/>
            <a:cxnLst>
              <a:cxn ang="T8">
                <a:pos x="T0" y="T1"/>
              </a:cxn>
              <a:cxn ang="T9">
                <a:pos x="T2" y="T3"/>
              </a:cxn>
              <a:cxn ang="T10">
                <a:pos x="T4" y="T5"/>
              </a:cxn>
              <a:cxn ang="T11">
                <a:pos x="T6" y="T7"/>
              </a:cxn>
            </a:cxnLst>
            <a:rect l="T12" t="T13" r="T14" b="T15"/>
            <a:pathLst>
              <a:path w="21600" h="21600">
                <a:moveTo>
                  <a:pt x="0" y="0"/>
                </a:moveTo>
                <a:lnTo>
                  <a:pt x="2662" y="21600"/>
                </a:lnTo>
                <a:lnTo>
                  <a:pt x="18938" y="21600"/>
                </a:lnTo>
                <a:lnTo>
                  <a:pt x="21600" y="0"/>
                </a:lnTo>
                <a:close/>
              </a:path>
            </a:pathLst>
          </a:custGeom>
          <a:solidFill>
            <a:schemeClr val="accent1"/>
          </a:solidFill>
          <a:ln w="9525">
            <a:solidFill>
              <a:schemeClr val="tx1"/>
            </a:solidFill>
            <a:miter lim="800000"/>
            <a:headEnd/>
            <a:tailEnd/>
          </a:ln>
        </p:spPr>
        <p:txBody>
          <a:bodyPr rot="10800000" vert="eaVert" wrap="none" anchor="ctr"/>
          <a:lstStyle/>
          <a:p>
            <a:pPr algn="ctr"/>
            <a:r>
              <a:rPr lang="en-US"/>
              <a:t>D</a:t>
            </a:r>
            <a:br>
              <a:rPr lang="en-US"/>
            </a:br>
            <a:r>
              <a:rPr lang="en-US"/>
              <a:t>E</a:t>
            </a:r>
            <a:br>
              <a:rPr lang="en-US"/>
            </a:br>
            <a:r>
              <a:rPr lang="en-US"/>
              <a:t>M</a:t>
            </a:r>
            <a:br>
              <a:rPr lang="en-US"/>
            </a:br>
            <a:r>
              <a:rPr lang="en-US"/>
              <a:t>U</a:t>
            </a:r>
            <a:br>
              <a:rPr lang="en-US"/>
            </a:br>
            <a:r>
              <a:rPr lang="en-US"/>
              <a:t>X</a:t>
            </a:r>
            <a:endParaRPr lang="th-TH"/>
          </a:p>
        </p:txBody>
      </p:sp>
      <p:sp>
        <p:nvSpPr>
          <p:cNvPr id="16410" name="Line 267"/>
          <p:cNvSpPr>
            <a:spLocks noChangeShapeType="1"/>
          </p:cNvSpPr>
          <p:nvPr/>
        </p:nvSpPr>
        <p:spPr bwMode="auto">
          <a:xfrm>
            <a:off x="3657600" y="1828800"/>
            <a:ext cx="1143000" cy="0"/>
          </a:xfrm>
          <a:prstGeom prst="line">
            <a:avLst/>
          </a:prstGeom>
          <a:noFill/>
          <a:ln w="28575">
            <a:solidFill>
              <a:srgbClr val="C00000"/>
            </a:solidFill>
            <a:round/>
            <a:headEnd/>
            <a:tailEnd type="triangle" w="med" len="med"/>
          </a:ln>
        </p:spPr>
        <p:txBody>
          <a:bodyPr/>
          <a:lstStyle/>
          <a:p>
            <a:endParaRPr lang="en-US"/>
          </a:p>
        </p:txBody>
      </p:sp>
      <p:sp>
        <p:nvSpPr>
          <p:cNvPr id="16411" name="Text Box 268"/>
          <p:cNvSpPr txBox="1">
            <a:spLocks noChangeArrowheads="1"/>
          </p:cNvSpPr>
          <p:nvPr/>
        </p:nvSpPr>
        <p:spPr bwMode="auto">
          <a:xfrm>
            <a:off x="3717925" y="1403350"/>
            <a:ext cx="1082925" cy="369332"/>
          </a:xfrm>
          <a:prstGeom prst="rect">
            <a:avLst/>
          </a:prstGeom>
          <a:noFill/>
          <a:ln w="9525">
            <a:noFill/>
            <a:miter lim="800000"/>
            <a:headEnd/>
            <a:tailEnd/>
          </a:ln>
        </p:spPr>
        <p:txBody>
          <a:bodyPr wrap="none">
            <a:spAutoFit/>
          </a:bodyPr>
          <a:lstStyle/>
          <a:p>
            <a:r>
              <a:rPr lang="en-US" dirty="0">
                <a:solidFill>
                  <a:srgbClr val="993300"/>
                </a:solidFill>
              </a:rPr>
              <a:t>Data flow</a:t>
            </a:r>
            <a:endParaRPr lang="th-TH" dirty="0">
              <a:solidFill>
                <a:srgbClr val="993300"/>
              </a:solidFill>
            </a:endParaRPr>
          </a:p>
        </p:txBody>
      </p:sp>
      <p:sp>
        <p:nvSpPr>
          <p:cNvPr id="83" name="Rectangle 82"/>
          <p:cNvSpPr/>
          <p:nvPr/>
        </p:nvSpPr>
        <p:spPr>
          <a:xfrm>
            <a:off x="76200" y="3657600"/>
            <a:ext cx="4343400" cy="2677656"/>
          </a:xfrm>
          <a:prstGeom prst="rect">
            <a:avLst/>
          </a:prstGeom>
        </p:spPr>
        <p:txBody>
          <a:bodyPr wrap="square">
            <a:spAutoFit/>
          </a:bodyPr>
          <a:lstStyle/>
          <a:p>
            <a:pPr marL="231775" indent="-231775">
              <a:buFont typeface="Arial" pitchFamily="34" charset="0"/>
              <a:buChar char="•"/>
            </a:pPr>
            <a:r>
              <a:rPr lang="en-US" sz="2400" dirty="0"/>
              <a:t>Portions of signals 1, 2, and  3 occupy the link sequentially</a:t>
            </a:r>
          </a:p>
          <a:p>
            <a:pPr marL="231775" indent="-231775">
              <a:buFont typeface="Arial" pitchFamily="34" charset="0"/>
              <a:buChar char="•"/>
            </a:pPr>
            <a:r>
              <a:rPr lang="en-US" sz="2400" dirty="0"/>
              <a:t>Data in a message from source 1 always go to one specific destination  1, 2, 3, or 4</a:t>
            </a:r>
          </a:p>
          <a:p>
            <a:pPr marL="231775" indent="-231775">
              <a:buFont typeface="Arial" pitchFamily="34" charset="0"/>
              <a:buChar char="•"/>
            </a:pPr>
            <a:r>
              <a:rPr lang="en-US" sz="2400" dirty="0"/>
              <a:t>The delivery is fixed and unvarying, unlike switching</a:t>
            </a:r>
          </a:p>
        </p:txBody>
      </p:sp>
    </p:spTree>
    <p:extLst>
      <p:ext uri="{BB962C8B-B14F-4D97-AF65-F5344CB8AC3E}">
        <p14:creationId xmlns:p14="http://schemas.microsoft.com/office/powerpoint/2010/main" val="986971058"/>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en-US"/>
              <a:t>Summary</a:t>
            </a:r>
          </a:p>
        </p:txBody>
      </p:sp>
      <p:sp>
        <p:nvSpPr>
          <p:cNvPr id="168963" name="Rectangle 3"/>
          <p:cNvSpPr>
            <a:spLocks noGrp="1" noChangeArrowheads="1"/>
          </p:cNvSpPr>
          <p:nvPr>
            <p:ph type="body" idx="1"/>
          </p:nvPr>
        </p:nvSpPr>
        <p:spPr/>
        <p:txBody>
          <a:bodyPr>
            <a:normAutofit fontScale="77500" lnSpcReduction="20000"/>
          </a:bodyPr>
          <a:lstStyle/>
          <a:p>
            <a:pPr eaLnBrk="1" hangingPunct="1">
              <a:lnSpc>
                <a:spcPct val="90000"/>
              </a:lnSpc>
              <a:defRPr/>
            </a:pPr>
            <a:r>
              <a:rPr lang="en-US" dirty="0"/>
              <a:t>Signals get impaired by attenuation, distortion, and noise</a:t>
            </a:r>
          </a:p>
          <a:p>
            <a:r>
              <a:rPr lang="en-US" dirty="0"/>
              <a:t>For a noiseless channel, the </a:t>
            </a:r>
            <a:r>
              <a:rPr lang="en-US" dirty="0" err="1"/>
              <a:t>Nyquist</a:t>
            </a:r>
            <a:r>
              <a:rPr lang="en-US" dirty="0"/>
              <a:t> bit rate formula defines the theoretical maximum bit rate.</a:t>
            </a:r>
          </a:p>
          <a:p>
            <a:r>
              <a:rPr lang="en-US" dirty="0"/>
              <a:t>For a noisy channel, we need to use the Shannon capacity to find the maximum bit rate. </a:t>
            </a:r>
          </a:p>
          <a:p>
            <a:r>
              <a:rPr lang="en-US" dirty="0"/>
              <a:t>Attenuation, distortion, and noise can impair a signal.</a:t>
            </a:r>
          </a:p>
          <a:p>
            <a:r>
              <a:rPr lang="en-US" dirty="0"/>
              <a:t>Attenuation is the loss of a signal’s energy due to the resistance of the medium. </a:t>
            </a:r>
          </a:p>
          <a:p>
            <a:r>
              <a:rPr lang="en-US" dirty="0"/>
              <a:t>Distortion is the alteration of a signal due to the differing propagation speeds of each of the frequencies that make up a signal. </a:t>
            </a:r>
          </a:p>
          <a:p>
            <a:r>
              <a:rPr lang="en-US" dirty="0"/>
              <a:t>Noise is the external energy that corrupts a signal. </a:t>
            </a:r>
          </a:p>
          <a:p>
            <a:r>
              <a:rPr lang="en-US" dirty="0"/>
              <a:t>The bandwidth-delay product defines the number of bits that can fill the link.</a:t>
            </a:r>
          </a:p>
        </p:txBody>
      </p:sp>
    </p:spTree>
    <p:extLst>
      <p:ext uri="{BB962C8B-B14F-4D97-AF65-F5344CB8AC3E}">
        <p14:creationId xmlns:p14="http://schemas.microsoft.com/office/powerpoint/2010/main" val="30926671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Digital-to-analog conversion is the process of changing one of the characteristics of an analog signal based on the information in the digital data</a:t>
            </a:r>
          </a:p>
          <a:p>
            <a:r>
              <a:rPr lang="en-US" dirty="0"/>
              <a:t> Digital-to-analog conversion can be accomplished in several ways: amplitude shift keying (ASK), frequency shift keying (FSK), and phase shift keying (PSK)</a:t>
            </a:r>
          </a:p>
          <a:p>
            <a:r>
              <a:rPr lang="en-US" dirty="0" err="1"/>
              <a:t>Quadrature</a:t>
            </a:r>
            <a:r>
              <a:rPr lang="en-US" dirty="0"/>
              <a:t> amplitude modulation (QAM) combines ASK and PSK</a:t>
            </a:r>
          </a:p>
          <a:p>
            <a:r>
              <a:rPr lang="en-US" dirty="0"/>
              <a:t>A constellation diagram shows us the amplitude and phase of a signal element, particularly when we are using two carriers (one in-phase and one </a:t>
            </a:r>
            <a:r>
              <a:rPr lang="en-US" dirty="0" err="1"/>
              <a:t>quadrature</a:t>
            </a:r>
            <a:r>
              <a:rPr lang="en-US" dirty="0"/>
              <a:t>)</a:t>
            </a:r>
          </a:p>
          <a:p>
            <a:r>
              <a:rPr lang="en-US" dirty="0"/>
              <a:t>Analog-to-analog conversion is the representation of analog information by an analog signal</a:t>
            </a:r>
          </a:p>
          <a:p>
            <a:r>
              <a:rPr lang="en-US" dirty="0"/>
              <a:t>Conversion is needed if the medium is </a:t>
            </a:r>
            <a:r>
              <a:rPr lang="en-US" dirty="0" err="1"/>
              <a:t>bandpass</a:t>
            </a:r>
            <a:r>
              <a:rPr lang="en-US" dirty="0"/>
              <a:t> in nature or if only a </a:t>
            </a:r>
            <a:r>
              <a:rPr lang="en-US" dirty="0" err="1"/>
              <a:t>bandpass</a:t>
            </a:r>
            <a:r>
              <a:rPr lang="en-US" dirty="0"/>
              <a:t> bandwidth is available to us</a:t>
            </a:r>
          </a:p>
          <a:p>
            <a:r>
              <a:rPr lang="en-US" dirty="0"/>
              <a:t>Analog-to-analog conversion can be accomplished in three ways: amplitude modulation (AM), frequency modulation (FM), and phase modulation (PM).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signal</a:t>
            </a:r>
          </a:p>
        </p:txBody>
      </p:sp>
      <p:sp>
        <p:nvSpPr>
          <p:cNvPr id="3" name="Content Placeholder 2"/>
          <p:cNvSpPr>
            <a:spLocks noGrp="1"/>
          </p:cNvSpPr>
          <p:nvPr>
            <p:ph idx="1"/>
          </p:nvPr>
        </p:nvSpPr>
        <p:spPr>
          <a:xfrm>
            <a:off x="198303" y="1345139"/>
            <a:ext cx="8780444" cy="2617261"/>
          </a:xfrm>
        </p:spPr>
        <p:txBody>
          <a:bodyPr>
            <a:normAutofit/>
          </a:bodyPr>
          <a:lstStyle/>
          <a:p>
            <a:r>
              <a:rPr lang="en-US" sz="2000" dirty="0"/>
              <a:t>Information can also be represented by a digital signal</a:t>
            </a:r>
          </a:p>
          <a:p>
            <a:pPr lvl="1"/>
            <a:r>
              <a:rPr lang="en-US" sz="2000" dirty="0"/>
              <a:t>For example, a value 1 can be encoded as a positive voltage and a value 0 as zero voltage. </a:t>
            </a:r>
          </a:p>
          <a:p>
            <a:r>
              <a:rPr lang="en-US" sz="2000" dirty="0"/>
              <a:t>A digital signal can have more than two levels- send more than 1 bit for each level</a:t>
            </a:r>
          </a:p>
          <a:p>
            <a:r>
              <a:rPr lang="en-US" sz="2000" dirty="0"/>
              <a:t>We send 1 bit per level in Figure a and 2 bits per level in Figure b.</a:t>
            </a:r>
          </a:p>
          <a:p>
            <a:r>
              <a:rPr lang="en-US" sz="2000" dirty="0"/>
              <a:t>In general, if a signal has </a:t>
            </a:r>
            <a:r>
              <a:rPr lang="en-US" sz="2000" i="1" dirty="0"/>
              <a:t>L levels, each level needs log</a:t>
            </a:r>
            <a:r>
              <a:rPr lang="en-US" sz="2000" i="1" baseline="-25000" dirty="0"/>
              <a:t>2</a:t>
            </a:r>
            <a:r>
              <a:rPr lang="en-US" sz="2000" i="1" dirty="0"/>
              <a:t> L bits.</a:t>
            </a:r>
            <a:endParaRPr lang="en-US" sz="2000" dirty="0"/>
          </a:p>
        </p:txBody>
      </p:sp>
      <p:pic>
        <p:nvPicPr>
          <p:cNvPr id="37890" name="Picture 2"/>
          <p:cNvPicPr>
            <a:picLocks noChangeAspect="1" noChangeArrowheads="1"/>
          </p:cNvPicPr>
          <p:nvPr/>
        </p:nvPicPr>
        <p:blipFill>
          <a:blip r:embed="rId2"/>
          <a:srcRect/>
          <a:stretch>
            <a:fillRect/>
          </a:stretch>
        </p:blipFill>
        <p:spPr bwMode="auto">
          <a:xfrm>
            <a:off x="1295400" y="4038600"/>
            <a:ext cx="5630740" cy="2209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Retrospect">
  <a:themeElements>
    <a:clrScheme name="Custom 5">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A3CEED"/>
      </a:hlink>
      <a:folHlink>
        <a:srgbClr val="B26B02"/>
      </a:folHlink>
    </a:clrScheme>
    <a:fontScheme name="Eng-Thai Lecture Notes">
      <a:majorFont>
        <a:latin typeface="Calibri Light"/>
        <a:ea typeface=""/>
        <a:cs typeface="FreesiaUPC"/>
      </a:majorFont>
      <a:minorFont>
        <a:latin typeface="Calibri"/>
        <a:ea typeface=""/>
        <a:cs typeface="FreesiaUPC"/>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13738</TotalTime>
  <Words>6625</Words>
  <Application>Microsoft Office PowerPoint</Application>
  <PresentationFormat>On-screen Show (4:3)</PresentationFormat>
  <Paragraphs>716</Paragraphs>
  <Slides>84</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5" baseType="lpstr">
      <vt:lpstr>Arial</vt:lpstr>
      <vt:lpstr>Calibri</vt:lpstr>
      <vt:lpstr>Calibri Light</vt:lpstr>
      <vt:lpstr>Cambria Math</vt:lpstr>
      <vt:lpstr>Tahoma</vt:lpstr>
      <vt:lpstr>Times</vt:lpstr>
      <vt:lpstr>Times New Roman</vt:lpstr>
      <vt:lpstr>Wingdings</vt:lpstr>
      <vt:lpstr>Wingdings 3</vt:lpstr>
      <vt:lpstr>Retrospect</vt:lpstr>
      <vt:lpstr>Equation</vt:lpstr>
      <vt:lpstr>Physical Layer</vt:lpstr>
      <vt:lpstr>Outline Session- 3</vt:lpstr>
      <vt:lpstr>Analog signal</vt:lpstr>
      <vt:lpstr>Sine wave </vt:lpstr>
      <vt:lpstr>Sine wave </vt:lpstr>
      <vt:lpstr>Sine Waves: Revisited</vt:lpstr>
      <vt:lpstr>Sine Wave - Wavelength </vt:lpstr>
      <vt:lpstr>Sine Wave - Time and Frequency Domains</vt:lpstr>
      <vt:lpstr>Digital signal</vt:lpstr>
      <vt:lpstr>Digital signal – Bit rate</vt:lpstr>
      <vt:lpstr>Digital signal – Bit Length</vt:lpstr>
      <vt:lpstr>Transmission of Digital Signals</vt:lpstr>
      <vt:lpstr>Analog Vs Digital</vt:lpstr>
      <vt:lpstr>Transmission Impairments</vt:lpstr>
      <vt:lpstr>Attenuation</vt:lpstr>
      <vt:lpstr>Attenuation…</vt:lpstr>
      <vt:lpstr>Attenuation - Relative Signal Strength</vt:lpstr>
      <vt:lpstr>Attenuation Example 1</vt:lpstr>
      <vt:lpstr>Attenuation Example 2</vt:lpstr>
      <vt:lpstr>Attenuation Example 3</vt:lpstr>
      <vt:lpstr>Attenuation Example 4</vt:lpstr>
      <vt:lpstr>Attenuation Example 5</vt:lpstr>
      <vt:lpstr>Distortion</vt:lpstr>
      <vt:lpstr>Distortion …</vt:lpstr>
      <vt:lpstr>Noise</vt:lpstr>
      <vt:lpstr>Noise : Signal-to-Noise Ratio</vt:lpstr>
      <vt:lpstr>Noise : Signal-to-Noise Ratio</vt:lpstr>
      <vt:lpstr>Noise : Signal-to-Noise Ratio</vt:lpstr>
      <vt:lpstr>Data Rate Limits</vt:lpstr>
      <vt:lpstr>Noiseless Channel: Nyquist Bit Rate</vt:lpstr>
      <vt:lpstr>Noiseless Channel: Nyquist Bit Rate</vt:lpstr>
      <vt:lpstr>Noiseless Channel: Nyquist Bit Rate</vt:lpstr>
      <vt:lpstr>Noiseless Channel: Nyquist Bit Rate</vt:lpstr>
      <vt:lpstr>Noisy Channel: Shannon's Capacity</vt:lpstr>
      <vt:lpstr>Example 1 – Shannon's Capacity</vt:lpstr>
      <vt:lpstr>Example 2 – Shannon's Capacity</vt:lpstr>
      <vt:lpstr>Example 3 – Shannon's Capacity</vt:lpstr>
      <vt:lpstr>Example 4 – Shannon's Capacity</vt:lpstr>
      <vt:lpstr>Using Both Limits</vt:lpstr>
      <vt:lpstr>Network Performance</vt:lpstr>
      <vt:lpstr>Bandwidth</vt:lpstr>
      <vt:lpstr>Bandwidth – examples</vt:lpstr>
      <vt:lpstr>Throughput</vt:lpstr>
      <vt:lpstr>Throughput - Example</vt:lpstr>
      <vt:lpstr>Latency</vt:lpstr>
      <vt:lpstr>Latency - Propagation time</vt:lpstr>
      <vt:lpstr>Example Latency - Propagation time</vt:lpstr>
      <vt:lpstr>Latency - Transmission time</vt:lpstr>
      <vt:lpstr>Latency - Transmission time</vt:lpstr>
      <vt:lpstr>Example 1 - Transmission time</vt:lpstr>
      <vt:lpstr>Example 2 - Transmission time</vt:lpstr>
      <vt:lpstr>Latency – Queuing time</vt:lpstr>
      <vt:lpstr>Bandwidth-Delay Product</vt:lpstr>
      <vt:lpstr>Bandwidth-Delay Product</vt:lpstr>
      <vt:lpstr>Bandwidth-Delay Product</vt:lpstr>
      <vt:lpstr>Bandwidth-Delay Product</vt:lpstr>
      <vt:lpstr>Jitter</vt:lpstr>
      <vt:lpstr>Analog and Digital</vt:lpstr>
      <vt:lpstr>Conversion Techniques </vt:lpstr>
      <vt:lpstr>Digital Transmission</vt:lpstr>
      <vt:lpstr>Digital Transmission …</vt:lpstr>
      <vt:lpstr>Digital Transmission…</vt:lpstr>
      <vt:lpstr>Line Coding</vt:lpstr>
      <vt:lpstr>Block Coding</vt:lpstr>
      <vt:lpstr>Block Coding</vt:lpstr>
      <vt:lpstr>Analog to Digital Conversion</vt:lpstr>
      <vt:lpstr>Pulse Code Modulation (PCM)</vt:lpstr>
      <vt:lpstr>PCM - Sampling</vt:lpstr>
      <vt:lpstr>PCM: Encoding Example</vt:lpstr>
      <vt:lpstr>PCM: The Whole Process</vt:lpstr>
      <vt:lpstr>Minimum Required Bandwidth</vt:lpstr>
      <vt:lpstr>Delta Modulation (DM)</vt:lpstr>
      <vt:lpstr>DM...</vt:lpstr>
      <vt:lpstr>Analog-to-analog conversion</vt:lpstr>
      <vt:lpstr>Shared Link</vt:lpstr>
      <vt:lpstr>Multiplexing </vt:lpstr>
      <vt:lpstr>Multiplexing …</vt:lpstr>
      <vt:lpstr>Frequency Division Multiplexing (FDM)</vt:lpstr>
      <vt:lpstr>FDM …</vt:lpstr>
      <vt:lpstr>Conceptual View of FDM</vt:lpstr>
      <vt:lpstr>Time Division Multiplexing (TDM)</vt:lpstr>
      <vt:lpstr>Conceptual View of TDM</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Subroutines</dc:title>
  <dc:creator>cpj</dc:creator>
  <cp:lastModifiedBy>Soumya Chakravarthy</cp:lastModifiedBy>
  <cp:revision>390</cp:revision>
  <dcterms:created xsi:type="dcterms:W3CDTF">2016-06-19T03:03:20Z</dcterms:created>
  <dcterms:modified xsi:type="dcterms:W3CDTF">2025-06-04T14:26:40Z</dcterms:modified>
</cp:coreProperties>
</file>