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35D3B-801C-472E-A499-DB25D6781298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C4138-5E13-43F2-B0BB-3E19FB8B478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C4138-5E13-43F2-B0BB-3E19FB8B478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64B-2071-48F9-ABC2-A8155F2589A0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C540-8CAC-4415-B281-49AC0F1347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029-19CC-4784-8566-F022D9621E6B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C540-8CAC-4415-B281-49AC0F1347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8A5C-A94A-4A26-9679-B0F6A23BC71C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C540-8CAC-4415-B281-49AC0F1347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5D89-2521-4770-8F98-0A9DFC645DEF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C540-8CAC-4415-B281-49AC0F1347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0461-0127-4C27-B71B-3E72D8272235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C540-8CAC-4415-B281-49AC0F1347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5FFC-06B7-4D0B-8F91-92F61AF4570A}" type="datetime1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C540-8CAC-4415-B281-49AC0F1347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6C41-C66D-4D8A-8095-6137DDA57730}" type="datetime1">
              <a:rPr lang="en-US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C540-8CAC-4415-B281-49AC0F1347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F98E-5E90-48E6-BB12-3A5E0661F244}" type="datetime1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C540-8CAC-4415-B281-49AC0F1347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F254-3AE7-4664-8A7C-A0F4658454DB}" type="datetime1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C540-8CAC-4415-B281-49AC0F1347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0382-3DCE-4304-A93D-E9035F96F399}" type="datetime1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C540-8CAC-4415-B281-49AC0F1347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27FE-7741-4340-BCCE-E7F904F9C908}" type="datetime1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C540-8CAC-4415-B281-49AC0F13471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7879-600A-4011-B292-8754C81857D1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C540-8CAC-4415-B281-49AC0F13471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7839325" y="6674917"/>
            <a:ext cx="914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33F042B-7353-49D4-B9C4-AC57599331BF}" type="datetime1">
              <a:rPr lang="en-US" spc="-20" smtClean="0"/>
            </a:fld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736" y="278638"/>
            <a:ext cx="640080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Backtracking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3152" y="1000477"/>
            <a:ext cx="11923776" cy="320087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3535">
              <a:spcBef>
                <a:spcPts val="72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Some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problems</a:t>
            </a:r>
            <a:r>
              <a:rPr sz="2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can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be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solved,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by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exhaustive</a:t>
            </a:r>
            <a:r>
              <a:rPr sz="2600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search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.</a:t>
            </a:r>
            <a:endParaRPr sz="2600" dirty="0">
              <a:latin typeface="Calibri" panose="020F0502020204030204"/>
              <a:cs typeface="Calibri" panose="020F0502020204030204"/>
            </a:endParaRPr>
          </a:p>
          <a:p>
            <a:pPr marL="355600" marR="934085" indent="-343535">
              <a:spcBef>
                <a:spcPts val="62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Backtracking</a:t>
            </a:r>
            <a:r>
              <a:rPr sz="2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is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more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intelligent</a:t>
            </a:r>
            <a:r>
              <a:rPr sz="26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variatio</a:t>
            </a:r>
            <a:r>
              <a:rPr sz="2600" dirty="0">
                <a:latin typeface="Calibri" panose="020F0502020204030204"/>
                <a:cs typeface="Calibri" panose="020F0502020204030204"/>
              </a:rPr>
              <a:t>n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of</a:t>
            </a:r>
            <a:r>
              <a:rPr sz="2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this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approach.</a:t>
            </a:r>
            <a:endParaRPr sz="2600" dirty="0">
              <a:latin typeface="Calibri" panose="020F0502020204030204"/>
              <a:cs typeface="Calibri" panose="020F0502020204030204"/>
            </a:endParaRPr>
          </a:p>
          <a:p>
            <a:pPr marL="355600" marR="1070610" indent="-343535">
              <a:spcBef>
                <a:spcPts val="62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principal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idea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is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to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construct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solutions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one </a:t>
            </a:r>
            <a:r>
              <a:rPr sz="2600" dirty="0">
                <a:latin typeface="Calibri" panose="020F0502020204030204"/>
                <a:cs typeface="Calibri" panose="020F0502020204030204"/>
              </a:rPr>
              <a:t>component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at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time</a:t>
            </a:r>
            <a:r>
              <a:rPr sz="26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and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evaluate</a:t>
            </a:r>
            <a:r>
              <a:rPr sz="2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such</a:t>
            </a:r>
            <a:r>
              <a:rPr sz="26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partially </a:t>
            </a:r>
            <a:r>
              <a:rPr sz="2600" dirty="0">
                <a:latin typeface="Calibri" panose="020F0502020204030204"/>
                <a:cs typeface="Calibri" panose="020F0502020204030204"/>
              </a:rPr>
              <a:t>constructed</a:t>
            </a:r>
            <a:r>
              <a:rPr sz="26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candidates</a:t>
            </a:r>
            <a:r>
              <a:rPr sz="26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as</a:t>
            </a:r>
            <a:r>
              <a:rPr sz="26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follows.</a:t>
            </a:r>
            <a:endParaRPr sz="2600" dirty="0">
              <a:latin typeface="Calibri" panose="020F0502020204030204"/>
              <a:cs typeface="Calibri" panose="020F0502020204030204"/>
            </a:endParaRPr>
          </a:p>
          <a:p>
            <a:pPr marL="756285" marR="189865" lvl="1" indent="-287020">
              <a:spcBef>
                <a:spcPts val="6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If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partially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constructed</a:t>
            </a:r>
            <a:r>
              <a:rPr sz="26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solution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can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be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developed, continue.</a:t>
            </a:r>
            <a:endParaRPr sz="2600" dirty="0">
              <a:latin typeface="Calibri" panose="020F0502020204030204"/>
              <a:cs typeface="Calibri" panose="020F0502020204030204"/>
            </a:endParaRPr>
          </a:p>
          <a:p>
            <a:pPr marL="756285" marR="5080" lvl="1" indent="-287020">
              <a:spcBef>
                <a:spcPts val="6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If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there</a:t>
            </a:r>
            <a:r>
              <a:rPr sz="26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is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no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legitimate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option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for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next </a:t>
            </a:r>
            <a:r>
              <a:rPr sz="2600" dirty="0">
                <a:latin typeface="Calibri" panose="020F0502020204030204"/>
                <a:cs typeface="Calibri" panose="020F0502020204030204"/>
              </a:rPr>
              <a:t>component,</a:t>
            </a:r>
            <a:r>
              <a:rPr sz="2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latin typeface="Calibri" panose="020F0502020204030204"/>
                <a:cs typeface="Calibri" panose="020F0502020204030204"/>
              </a:rPr>
              <a:t>backtrack</a:t>
            </a:r>
            <a:r>
              <a:rPr sz="26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to</a:t>
            </a:r>
            <a:r>
              <a:rPr sz="26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replace</a:t>
            </a:r>
            <a:r>
              <a:rPr sz="2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last</a:t>
            </a:r>
            <a:r>
              <a:rPr sz="26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component </a:t>
            </a:r>
            <a:r>
              <a:rPr sz="2600" dirty="0">
                <a:latin typeface="Calibri" panose="020F0502020204030204"/>
                <a:cs typeface="Calibri" panose="020F0502020204030204"/>
              </a:rPr>
              <a:t>of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partially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constructed</a:t>
            </a:r>
            <a:r>
              <a:rPr sz="2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solution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with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its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next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option.</a:t>
            </a:r>
            <a:endParaRPr sz="26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192" y="1"/>
            <a:ext cx="10515600" cy="932688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F98E-5E90-48E6-BB12-3A5E0661F244}" type="datetime1">
              <a:rPr lang="en-US" smtClean="0"/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642616" y="1536192"/>
            <a:ext cx="5504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VLSI  testing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 control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memory storage scheme and deadlock prevention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sales person problem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7839325" y="6674917"/>
            <a:ext cx="914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DD475B5-5053-458D-B8AA-499353D34F48}" type="datetime1">
              <a:rPr lang="en-US" spc="-20" smtClean="0"/>
            </a:fld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217964"/>
            <a:ext cx="669378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Backtracking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3152" y="1000476"/>
            <a:ext cx="12118848" cy="54152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3535">
              <a:spcBef>
                <a:spcPts val="72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600" b="1" spc="-25" dirty="0">
                <a:latin typeface="Calibri" panose="020F0502020204030204"/>
                <a:cs typeface="Calibri" panose="020F0502020204030204"/>
              </a:rPr>
              <a:t>State-</a:t>
            </a:r>
            <a:r>
              <a:rPr sz="2600" b="1" dirty="0">
                <a:latin typeface="Calibri" panose="020F0502020204030204"/>
                <a:cs typeface="Calibri" panose="020F0502020204030204"/>
              </a:rPr>
              <a:t>space</a:t>
            </a:r>
            <a:r>
              <a:rPr sz="26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1" dirty="0">
                <a:latin typeface="Calibri" panose="020F0502020204030204"/>
                <a:cs typeface="Calibri" panose="020F0502020204030204"/>
              </a:rPr>
              <a:t>tree,</a:t>
            </a:r>
            <a:r>
              <a:rPr sz="26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represents</a:t>
            </a:r>
            <a:r>
              <a:rPr sz="2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processing</a:t>
            </a:r>
            <a:endParaRPr sz="2600" dirty="0">
              <a:latin typeface="Calibri" panose="020F0502020204030204"/>
              <a:cs typeface="Calibri" panose="020F0502020204030204"/>
            </a:endParaRPr>
          </a:p>
          <a:p>
            <a:pPr marL="355600" indent="-343535">
              <a:spcBef>
                <a:spcPts val="62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Its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root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represents</a:t>
            </a:r>
            <a:r>
              <a:rPr sz="2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an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initial</a:t>
            </a:r>
            <a:r>
              <a:rPr sz="26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state</a:t>
            </a:r>
            <a:endParaRPr sz="2600" dirty="0">
              <a:latin typeface="Calibri" panose="020F0502020204030204"/>
              <a:cs typeface="Calibri" panose="020F0502020204030204"/>
            </a:endParaRPr>
          </a:p>
          <a:p>
            <a:pPr marL="355600" marR="485775" indent="-343535">
              <a:spcBef>
                <a:spcPts val="62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nodes</a:t>
            </a:r>
            <a:r>
              <a:rPr sz="2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of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first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level</a:t>
            </a:r>
            <a:r>
              <a:rPr sz="2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in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tree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represent</a:t>
            </a:r>
            <a:r>
              <a:rPr sz="2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the </a:t>
            </a:r>
            <a:r>
              <a:rPr sz="2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choices</a:t>
            </a:r>
            <a:r>
              <a:rPr sz="26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made</a:t>
            </a:r>
            <a:r>
              <a:rPr sz="26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6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6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first</a:t>
            </a:r>
            <a:r>
              <a:rPr sz="26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component</a:t>
            </a:r>
            <a:r>
              <a:rPr sz="26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of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solution</a:t>
            </a:r>
            <a:endParaRPr sz="2600" dirty="0">
              <a:latin typeface="Calibri" panose="020F0502020204030204"/>
              <a:cs typeface="Calibri" panose="020F0502020204030204"/>
            </a:endParaRPr>
          </a:p>
          <a:p>
            <a:pPr marL="355600" marR="5080" indent="-343535">
              <a:spcBef>
                <a:spcPts val="62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nodes</a:t>
            </a:r>
            <a:r>
              <a:rPr sz="2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of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second</a:t>
            </a:r>
            <a:r>
              <a:rPr sz="26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level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represent</a:t>
            </a:r>
            <a:r>
              <a:rPr sz="2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choices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for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second</a:t>
            </a:r>
            <a:r>
              <a:rPr sz="2600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component</a:t>
            </a:r>
            <a:r>
              <a:rPr sz="2600" dirty="0">
                <a:latin typeface="Calibri" panose="020F0502020204030204"/>
                <a:cs typeface="Calibri" panose="020F0502020204030204"/>
              </a:rPr>
              <a:t>,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and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so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on.</a:t>
            </a:r>
            <a:endParaRPr sz="2600" dirty="0">
              <a:latin typeface="Calibri" panose="020F0502020204030204"/>
              <a:cs typeface="Calibri" panose="020F0502020204030204"/>
            </a:endParaRPr>
          </a:p>
          <a:p>
            <a:pPr marL="355600" indent="-343535">
              <a:spcBef>
                <a:spcPts val="62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A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node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in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</a:t>
            </a:r>
            <a:r>
              <a:rPr sz="2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state-</a:t>
            </a:r>
            <a:r>
              <a:rPr sz="2600" dirty="0">
                <a:latin typeface="Calibri" panose="020F0502020204030204"/>
                <a:cs typeface="Calibri" panose="020F0502020204030204"/>
              </a:rPr>
              <a:t>space</a:t>
            </a:r>
            <a:r>
              <a:rPr sz="26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tree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is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said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to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be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promising</a:t>
            </a:r>
            <a:endParaRPr sz="2600" dirty="0">
              <a:latin typeface="Calibri" panose="020F0502020204030204"/>
              <a:cs typeface="Calibri" panose="020F0502020204030204"/>
            </a:endParaRPr>
          </a:p>
          <a:p>
            <a:pPr marL="756285" marR="242570" lvl="1" indent="-287020">
              <a:spcBef>
                <a:spcPts val="6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if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it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corresponds</a:t>
            </a:r>
            <a:r>
              <a:rPr sz="26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to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partially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constructed</a:t>
            </a:r>
            <a:r>
              <a:rPr sz="26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solution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may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still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lead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to</a:t>
            </a:r>
            <a:r>
              <a:rPr sz="2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complete</a:t>
            </a:r>
            <a:r>
              <a:rPr sz="2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solution;</a:t>
            </a:r>
            <a:endParaRPr sz="2600" dirty="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spcBef>
                <a:spcPts val="6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otherwise,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it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is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called</a:t>
            </a:r>
            <a:r>
              <a:rPr sz="2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nonpromising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.</a:t>
            </a:r>
            <a:endParaRPr sz="2600" dirty="0">
              <a:latin typeface="Calibri" panose="020F0502020204030204"/>
              <a:cs typeface="Calibri" panose="020F0502020204030204"/>
            </a:endParaRPr>
          </a:p>
          <a:p>
            <a:pPr marL="355600" marR="511810" indent="-343535">
              <a:spcBef>
                <a:spcPts val="62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Calibri" panose="020F0502020204030204"/>
                <a:cs typeface="Calibri" panose="020F0502020204030204"/>
              </a:rPr>
              <a:t>Leaves</a:t>
            </a:r>
            <a:r>
              <a:rPr sz="26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represent</a:t>
            </a:r>
            <a:r>
              <a:rPr sz="26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either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nonpromising</a:t>
            </a:r>
            <a:r>
              <a:rPr sz="26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dead</a:t>
            </a:r>
            <a:r>
              <a:rPr sz="26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ends</a:t>
            </a:r>
            <a:r>
              <a:rPr sz="2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or </a:t>
            </a:r>
            <a:r>
              <a:rPr sz="2600" dirty="0">
                <a:latin typeface="Calibri" panose="020F0502020204030204"/>
                <a:cs typeface="Calibri" panose="020F0502020204030204"/>
              </a:rPr>
              <a:t>complete</a:t>
            </a:r>
            <a:r>
              <a:rPr sz="26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solutions</a:t>
            </a:r>
            <a:r>
              <a:rPr sz="2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found</a:t>
            </a:r>
            <a:r>
              <a:rPr sz="26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by</a:t>
            </a:r>
            <a:r>
              <a:rPr sz="2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the</a:t>
            </a:r>
            <a:r>
              <a:rPr sz="2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algorithm.</a:t>
            </a:r>
            <a:endParaRPr sz="26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7839325" y="6674917"/>
            <a:ext cx="914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FF40634-D090-4C48-BD52-8C153A0CB453}" type="datetime1">
              <a:rPr lang="en-US" spc="-20" smtClean="0"/>
            </a:fld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9776" y="217964"/>
            <a:ext cx="4669027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Backtracking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2550" y="1076960"/>
            <a:ext cx="12108815" cy="1821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spcBef>
                <a:spcPts val="9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majority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cases,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states-</a:t>
            </a:r>
            <a:r>
              <a:rPr sz="2800" dirty="0">
                <a:latin typeface="Calibri" panose="020F0502020204030204"/>
                <a:cs typeface="Calibri" panose="020F0502020204030204"/>
              </a:rPr>
              <a:t>pace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tree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for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a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backtracking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algorithm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constructed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manner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depth-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first</a:t>
            </a:r>
            <a:r>
              <a:rPr sz="2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search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.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355600" marR="208280" indent="-343535">
              <a:spcBef>
                <a:spcPts val="67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If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algorithm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reaches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complete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solution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problem,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it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either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stops</a:t>
            </a:r>
            <a:r>
              <a:rPr sz="2800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(if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just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one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solution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required)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or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continues</a:t>
            </a:r>
            <a:r>
              <a:rPr sz="2800" spc="-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searching</a:t>
            </a:r>
            <a:r>
              <a:rPr sz="2800" spc="-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for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other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possible solutions.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7839325" y="6674917"/>
            <a:ext cx="914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6F84250-02BB-43C9-B2A0-1601FA64F515}" type="datetime1">
              <a:rPr lang="en-US" spc="-20" smtClean="0"/>
            </a:fld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712" y="217964"/>
            <a:ext cx="5838824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N-</a:t>
            </a:r>
            <a:r>
              <a:rPr dirty="0"/>
              <a:t>Queens</a:t>
            </a:r>
            <a:r>
              <a:rPr spc="-120" dirty="0"/>
              <a:t> </a:t>
            </a:r>
            <a:r>
              <a:rPr spc="-10" dirty="0"/>
              <a:t>Problem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0" y="991638"/>
            <a:ext cx="12192000" cy="336630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spcBef>
                <a:spcPts val="770"/>
              </a:spcBef>
            </a:pPr>
            <a:r>
              <a:rPr sz="2800" b="1" dirty="0">
                <a:latin typeface="Calibri" panose="020F0502020204030204"/>
                <a:cs typeface="Calibri" panose="020F0502020204030204"/>
              </a:rPr>
              <a:t>Problem</a:t>
            </a:r>
            <a:r>
              <a:rPr sz="2800" b="1" spc="-1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Definition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355600" marR="46355" indent="-343535">
              <a:spcBef>
                <a:spcPts val="67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problem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place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queens</a:t>
            </a:r>
            <a:r>
              <a:rPr sz="2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on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×</a:t>
            </a:r>
            <a:r>
              <a:rPr sz="2800" b="1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 </a:t>
            </a:r>
            <a:r>
              <a:rPr sz="2800" dirty="0">
                <a:latin typeface="Calibri" panose="020F0502020204030204"/>
                <a:cs typeface="Calibri" panose="020F0502020204030204"/>
              </a:rPr>
              <a:t>chessboard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so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2800" spc="-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two</a:t>
            </a:r>
            <a:r>
              <a:rPr sz="2800" spc="-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queens</a:t>
            </a:r>
            <a:r>
              <a:rPr sz="28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attack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each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other </a:t>
            </a:r>
            <a:r>
              <a:rPr sz="2800" dirty="0">
                <a:latin typeface="Calibri" panose="020F0502020204030204"/>
                <a:cs typeface="Calibri" panose="020F0502020204030204"/>
              </a:rPr>
              <a:t>by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being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same</a:t>
            </a:r>
            <a:r>
              <a:rPr sz="28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row</a:t>
            </a:r>
            <a:r>
              <a:rPr sz="28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or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same</a:t>
            </a:r>
            <a:r>
              <a:rPr sz="2800" spc="-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column</a:t>
            </a:r>
            <a:r>
              <a:rPr sz="2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or </a:t>
            </a:r>
            <a:r>
              <a:rPr sz="2800" dirty="0">
                <a:latin typeface="Calibri" panose="020F0502020204030204"/>
                <a:cs typeface="Calibri" panose="020F0502020204030204"/>
              </a:rPr>
              <a:t>on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same</a:t>
            </a:r>
            <a:r>
              <a:rPr sz="28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diagonal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.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>
              <a:spcBef>
                <a:spcPts val="10"/>
              </a:spcBef>
              <a:buFont typeface="Arial" panose="020B0604020202020204"/>
              <a:buChar char="•"/>
            </a:pPr>
            <a:endParaRPr sz="3850" dirty="0">
              <a:latin typeface="Calibri" panose="020F0502020204030204"/>
              <a:cs typeface="Calibri" panose="020F0502020204030204"/>
            </a:endParaRPr>
          </a:p>
          <a:p>
            <a:pPr marL="355600" marR="5080" indent="-343535"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So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let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us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consider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4-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queens</a:t>
            </a:r>
            <a:r>
              <a:rPr sz="2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problem</a:t>
            </a:r>
            <a:r>
              <a:rPr sz="28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solve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it </a:t>
            </a:r>
            <a:r>
              <a:rPr sz="2800" dirty="0">
                <a:latin typeface="Calibri" panose="020F0502020204030204"/>
                <a:cs typeface="Calibri" panose="020F0502020204030204"/>
              </a:rPr>
              <a:t>by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backtracking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technique.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1488" y="217964"/>
            <a:ext cx="5308599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4-</a:t>
            </a:r>
            <a:r>
              <a:rPr dirty="0"/>
              <a:t>Queens</a:t>
            </a:r>
            <a:r>
              <a:rPr spc="-130" dirty="0"/>
              <a:t> </a:t>
            </a:r>
            <a:r>
              <a:rPr spc="-10" dirty="0"/>
              <a:t>problem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0" y="1077213"/>
            <a:ext cx="1211580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spcBef>
                <a:spcPts val="95"/>
              </a:spcBef>
              <a:buFont typeface="Arial" panose="020B0604020202020204"/>
              <a:buChar char="•"/>
              <a:tabLst>
                <a:tab pos="35623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Since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each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four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queens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has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placed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its </a:t>
            </a:r>
            <a:r>
              <a:rPr sz="2800" dirty="0">
                <a:latin typeface="Calibri" panose="020F0502020204030204"/>
                <a:cs typeface="Calibri" panose="020F0502020204030204"/>
              </a:rPr>
              <a:t>own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row,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all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we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need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do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assign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column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for </a:t>
            </a:r>
            <a:r>
              <a:rPr sz="2800" dirty="0">
                <a:latin typeface="Calibri" panose="020F0502020204030204"/>
                <a:cs typeface="Calibri" panose="020F0502020204030204"/>
              </a:rPr>
              <a:t>each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queen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on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board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presented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figure.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89238" y="3063640"/>
            <a:ext cx="3783432" cy="16907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7839325" y="6674917"/>
            <a:ext cx="914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8A7752A-9FD4-4815-9C05-6BBA284B76B8}" type="datetime1">
              <a:rPr lang="en-US" spc="-20" smtClean="0"/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70945" y="1304242"/>
            <a:ext cx="6121055" cy="529310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9776" y="217964"/>
            <a:ext cx="5290311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4-</a:t>
            </a:r>
            <a:r>
              <a:rPr dirty="0"/>
              <a:t>Queens</a:t>
            </a:r>
            <a:r>
              <a:rPr spc="-130" dirty="0"/>
              <a:t> </a:t>
            </a:r>
            <a:r>
              <a:rPr spc="-10" dirty="0"/>
              <a:t>problem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7839325" y="6674917"/>
            <a:ext cx="914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44421A1-E821-40CC-96B6-46DF3C80BCEA}" type="datetime1">
              <a:rPr lang="en-US" spc="-20" smtClean="0"/>
            </a:fld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100583" y="1077213"/>
            <a:ext cx="796950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spcBef>
                <a:spcPts val="95"/>
              </a:spcBef>
              <a:buFont typeface="Arial" panose="020B0604020202020204"/>
              <a:buChar char="•"/>
              <a:tabLst>
                <a:tab pos="35623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state-</a:t>
            </a:r>
            <a:r>
              <a:rPr sz="2800" dirty="0">
                <a:latin typeface="Calibri" panose="020F0502020204030204"/>
                <a:cs typeface="Calibri" panose="020F0502020204030204"/>
              </a:rPr>
              <a:t>space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tree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this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search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shown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in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figure.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3" y="5656276"/>
            <a:ext cx="725119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Note: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This</a:t>
            </a:r>
            <a:r>
              <a:rPr sz="20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tree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shows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expansion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nodes</a:t>
            </a:r>
            <a:r>
              <a:rPr sz="20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till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it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gets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solution.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multiple </a:t>
            </a:r>
            <a:r>
              <a:rPr sz="2000" dirty="0">
                <a:latin typeface="Calibri" panose="020F0502020204030204"/>
                <a:cs typeface="Calibri" panose="020F0502020204030204"/>
              </a:rPr>
              <a:t>solutions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it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need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be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expanded</a:t>
            </a:r>
            <a:r>
              <a:rPr sz="20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further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7839325" y="6674917"/>
            <a:ext cx="914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C6BBD1A-E299-4260-92BA-470BC50A3F76}" type="datetime1">
              <a:rPr lang="en-US" spc="-20" smtClean="0"/>
            </a:fld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217964"/>
            <a:ext cx="5972683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4-</a:t>
            </a:r>
            <a:r>
              <a:rPr dirty="0"/>
              <a:t>queens</a:t>
            </a:r>
            <a:r>
              <a:rPr spc="-95" dirty="0"/>
              <a:t> </a:t>
            </a:r>
            <a:r>
              <a:rPr spc="-10" dirty="0"/>
              <a:t>problem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0" y="1077214"/>
            <a:ext cx="12192000" cy="234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0640" indent="-343535">
              <a:spcBef>
                <a:spcPts val="9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If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other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solutions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need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found,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algorithm </a:t>
            </a:r>
            <a:r>
              <a:rPr sz="2800" dirty="0">
                <a:latin typeface="Calibri" panose="020F0502020204030204"/>
                <a:cs typeface="Calibri" panose="020F0502020204030204"/>
              </a:rPr>
              <a:t>can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simply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resume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its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operations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at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leaf</a:t>
            </a:r>
            <a:r>
              <a:rPr sz="2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at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which </a:t>
            </a:r>
            <a:r>
              <a:rPr sz="2800" dirty="0">
                <a:latin typeface="Calibri" panose="020F0502020204030204"/>
                <a:cs typeface="Calibri" panose="020F0502020204030204"/>
              </a:rPr>
              <a:t>it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stopped.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355600" marR="334010" indent="-343535">
              <a:spcBef>
                <a:spcPts val="67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800" spc="-30" dirty="0">
                <a:latin typeface="Calibri" panose="020F0502020204030204"/>
                <a:cs typeface="Calibri" panose="020F0502020204030204"/>
              </a:rPr>
              <a:t>Alternatively,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we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can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use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board’s</a:t>
            </a:r>
            <a:r>
              <a:rPr sz="2800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symmetry</a:t>
            </a:r>
            <a:r>
              <a:rPr sz="28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for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this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purpose.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355600" marR="5080" indent="-343535">
              <a:spcBef>
                <a:spcPts val="67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800" spc="-25" dirty="0">
                <a:latin typeface="Calibri" panose="020F0502020204030204"/>
                <a:cs typeface="Calibri" panose="020F0502020204030204"/>
              </a:rPr>
              <a:t>Finally,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it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pointed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out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single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solution </a:t>
            </a:r>
            <a:r>
              <a:rPr sz="280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n-</a:t>
            </a:r>
            <a:r>
              <a:rPr sz="2800" dirty="0">
                <a:latin typeface="Calibri" panose="020F0502020204030204"/>
                <a:cs typeface="Calibri" panose="020F0502020204030204"/>
              </a:rPr>
              <a:t>queens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problem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for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any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≥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4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can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found </a:t>
            </a:r>
            <a:r>
              <a:rPr sz="2800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linear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time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.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4245" y="245110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N-</a:t>
            </a:r>
            <a:r>
              <a:rPr sz="4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queens</a:t>
            </a:r>
            <a:r>
              <a:rPr sz="4000" b="1" spc="-9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prblem</a:t>
            </a:r>
            <a:endParaRPr sz="4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8569" y="1078739"/>
            <a:ext cx="727359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600" dirty="0">
                <a:latin typeface="Calibri" panose="020F0502020204030204"/>
                <a:cs typeface="Calibri" panose="020F0502020204030204"/>
              </a:rPr>
              <a:t>Algorithm</a:t>
            </a:r>
            <a:r>
              <a:rPr sz="26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to</a:t>
            </a:r>
            <a:r>
              <a:rPr sz="2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find</a:t>
            </a:r>
            <a:r>
              <a:rPr sz="2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all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solutions</a:t>
            </a:r>
            <a:r>
              <a:rPr sz="2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of</a:t>
            </a:r>
            <a:r>
              <a:rPr sz="2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dirty="0">
                <a:latin typeface="Calibri" panose="020F0502020204030204"/>
                <a:cs typeface="Calibri" panose="020F0502020204030204"/>
              </a:rPr>
              <a:t>n-queens</a:t>
            </a:r>
            <a:r>
              <a:rPr sz="2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problem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4440" y="1891395"/>
            <a:ext cx="8878823" cy="451045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7839325" y="6674917"/>
            <a:ext cx="914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4756B84-D090-43B4-A3E4-1289074FA805}" type="datetime1">
              <a:rPr lang="en-US" spc="-20" smtClean="0"/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9776" y="217964"/>
            <a:ext cx="5157469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N-</a:t>
            </a:r>
            <a:r>
              <a:rPr dirty="0"/>
              <a:t>queens</a:t>
            </a:r>
            <a:r>
              <a:rPr spc="-90" dirty="0"/>
              <a:t> </a:t>
            </a:r>
            <a:r>
              <a:rPr spc="-10" dirty="0"/>
              <a:t>prblem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87552"/>
            <a:ext cx="10661904" cy="534923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7839325" y="6674917"/>
            <a:ext cx="914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F50A626-36F8-480D-BF3D-0FFE341490CB}" type="datetime1">
              <a:rPr lang="en-US" spc="-20" smtClean="0"/>
            </a:fld>
            <a:endParaRPr spc="-20" dirty="0"/>
          </a:p>
        </p:txBody>
      </p:sp>
      <p:sp>
        <p:nvSpPr>
          <p:cNvPr id="4" name="TextBox 3"/>
          <p:cNvSpPr txBox="1"/>
          <p:nvPr/>
        </p:nvSpPr>
        <p:spPr>
          <a:xfrm>
            <a:off x="9229213" y="4663440"/>
            <a:ext cx="197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rgbClr val="FF0000"/>
                </a:solidFill>
              </a:rPr>
              <a:t>i</a:t>
            </a:r>
            <a:r>
              <a:rPr lang="en-GB" sz="3600" dirty="0" err="1" smtClean="0">
                <a:solidFill>
                  <a:srgbClr val="FF0000"/>
                </a:solidFill>
              </a:rPr>
              <a:t>s_safe</a:t>
            </a:r>
            <a:r>
              <a:rPr lang="en-GB" sz="3600" dirty="0" smtClean="0">
                <a:solidFill>
                  <a:srgbClr val="FF0000"/>
                </a:solidFill>
              </a:rPr>
              <a:t>()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2522</Words>
  <Application>WPS Presentation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Times New Roman</vt:lpstr>
      <vt:lpstr>Calibri Light</vt:lpstr>
      <vt:lpstr>Microsoft YaHei</vt:lpstr>
      <vt:lpstr>Arial Unicode MS</vt:lpstr>
      <vt:lpstr>Office Theme</vt:lpstr>
      <vt:lpstr>Backtracking</vt:lpstr>
      <vt:lpstr>Backtracking</vt:lpstr>
      <vt:lpstr>Backtracking</vt:lpstr>
      <vt:lpstr>N-Queens Problem</vt:lpstr>
      <vt:lpstr>4-Queens problem</vt:lpstr>
      <vt:lpstr>4-Queens problem</vt:lpstr>
      <vt:lpstr>4-queens problem</vt:lpstr>
      <vt:lpstr>PowerPoint 演示文稿</vt:lpstr>
      <vt:lpstr>N-queens prblem</vt:lpstr>
      <vt:lpstr>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Chandan K</dc:creator>
  <cp:lastModifiedBy>chand</cp:lastModifiedBy>
  <cp:revision>7</cp:revision>
  <dcterms:created xsi:type="dcterms:W3CDTF">2023-07-13T10:23:00Z</dcterms:created>
  <dcterms:modified xsi:type="dcterms:W3CDTF">2024-06-26T10:19:19Z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851A2C91D99E46609D285022739824E0_12</vt:lpwstr>
  </property>
  <property fmtid="{D5CDD505-2E9C-101B-9397-08002B2CF9AE}" pid="3" name="KSOProductBuildVer">
    <vt:lpwstr>1033-12.2.0.17119</vt:lpwstr>
  </property>
</Properties>
</file>