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56B-AE0C-45E7-B740-95102C91F3FF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FEB-54C1-4E34-B906-7E972418F85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56B-AE0C-45E7-B740-95102C91F3FF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FEB-54C1-4E34-B906-7E972418F85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56B-AE0C-45E7-B740-95102C91F3FF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FEB-54C1-4E34-B906-7E972418F85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56B-AE0C-45E7-B740-95102C91F3FF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FEB-54C1-4E34-B906-7E972418F85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56B-AE0C-45E7-B740-95102C91F3FF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FEB-54C1-4E34-B906-7E972418F85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56B-AE0C-45E7-B740-95102C91F3FF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FEB-54C1-4E34-B906-7E972418F85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56B-AE0C-45E7-B740-95102C91F3FF}" type="datetimeFigureOut">
              <a:rPr lang="en-US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FEB-54C1-4E34-B906-7E972418F85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56B-AE0C-45E7-B740-95102C91F3FF}" type="datetimeFigureOut">
              <a:rPr lang="en-US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FEB-54C1-4E34-B906-7E972418F85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56B-AE0C-45E7-B740-95102C91F3FF}" type="datetimeFigureOut">
              <a:rPr lang="en-US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FEB-54C1-4E34-B906-7E972418F85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56B-AE0C-45E7-B740-95102C91F3FF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FEB-54C1-4E34-B906-7E972418F85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1456B-AE0C-45E7-B740-95102C91F3FF}" type="datetimeFigureOut">
              <a:rPr lang="en-US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EAFEB-54C1-4E34-B906-7E972418F856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1456B-AE0C-45E7-B740-95102C91F3FF}" type="datetimeFigureOut">
              <a:rPr lang="en-US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EAFEB-54C1-4E34-B906-7E972418F856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en.wikipedia.org/wiki/Deterministic_Turing_machin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-5</a:t>
            </a:r>
            <a:br>
              <a:rPr lang="en-IN" dirty="0" smtClean="0"/>
            </a:br>
            <a:r>
              <a:rPr lang="en-IN" dirty="0" smtClean="0"/>
              <a:t>NP Complete problems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Independent set and vertex cover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i="1" dirty="0"/>
              <a:t>Let G = (V, E) be a graph. Then S is an independent set if and only </a:t>
            </a:r>
            <a:r>
              <a:rPr lang="en-IN" i="1" dirty="0" smtClean="0"/>
              <a:t>if its </a:t>
            </a:r>
            <a:r>
              <a:rPr lang="en-IN" i="1" dirty="0"/>
              <a:t>complement V − S is a vertex cover.</a:t>
            </a:r>
            <a:endParaRPr lang="en-IN" i="1" dirty="0"/>
          </a:p>
          <a:p>
            <a:r>
              <a:rPr lang="en-IN" b="1" dirty="0"/>
              <a:t>Proof. </a:t>
            </a:r>
            <a:endParaRPr lang="en-IN" b="1" dirty="0" smtClean="0"/>
          </a:p>
          <a:p>
            <a:r>
              <a:rPr lang="en-IN" b="1" dirty="0" smtClean="0"/>
              <a:t>First</a:t>
            </a:r>
            <a:r>
              <a:rPr lang="en-IN" b="1" dirty="0"/>
              <a:t>, suppose that </a:t>
            </a:r>
            <a:r>
              <a:rPr lang="en-IN" b="1" i="1" dirty="0"/>
              <a:t>S is an independent set. Consider an arbitrary </a:t>
            </a:r>
            <a:r>
              <a:rPr lang="en-IN" b="1" i="1" dirty="0" smtClean="0"/>
              <a:t>edge </a:t>
            </a:r>
            <a:r>
              <a:rPr lang="en-IN" i="1" dirty="0" smtClean="0"/>
              <a:t>e </a:t>
            </a:r>
            <a:r>
              <a:rPr lang="en-IN" i="1" dirty="0"/>
              <a:t>= (u, v). Since S is independent, it cannot be the case that both u and v are</a:t>
            </a:r>
            <a:endParaRPr lang="en-IN" i="1" dirty="0"/>
          </a:p>
          <a:p>
            <a:r>
              <a:rPr lang="en-IN" dirty="0"/>
              <a:t>in </a:t>
            </a:r>
            <a:r>
              <a:rPr lang="en-IN" i="1" dirty="0"/>
              <a:t>S; so one of them must be in V − S. It follows that every edge has at least</a:t>
            </a:r>
            <a:endParaRPr lang="en-IN" i="1" dirty="0"/>
          </a:p>
          <a:p>
            <a:r>
              <a:rPr lang="en-IN" dirty="0"/>
              <a:t>one end in </a:t>
            </a:r>
            <a:r>
              <a:rPr lang="en-IN" i="1" dirty="0"/>
              <a:t>V − S, and so V − S is a vertex cover.</a:t>
            </a:r>
            <a:endParaRPr lang="en-IN" i="1" dirty="0"/>
          </a:p>
          <a:p>
            <a:endParaRPr lang="en-IN" dirty="0" smtClean="0"/>
          </a:p>
          <a:p>
            <a:r>
              <a:rPr lang="en-IN" dirty="0" smtClean="0"/>
              <a:t>Conversely</a:t>
            </a:r>
            <a:r>
              <a:rPr lang="en-IN" dirty="0"/>
              <a:t>, suppose that </a:t>
            </a:r>
            <a:r>
              <a:rPr lang="en-IN" i="1" dirty="0"/>
              <a:t>V − S is a vertex cover. Consider any two nodes</a:t>
            </a:r>
            <a:endParaRPr lang="en-IN" i="1" dirty="0"/>
          </a:p>
          <a:p>
            <a:r>
              <a:rPr lang="en-IN" i="1" dirty="0"/>
              <a:t>u and v in S. If they were joined by edge e, then neither end of e would lie</a:t>
            </a:r>
            <a:endParaRPr lang="en-IN" i="1" dirty="0"/>
          </a:p>
          <a:p>
            <a:r>
              <a:rPr lang="en-IN" dirty="0"/>
              <a:t>in </a:t>
            </a:r>
            <a:r>
              <a:rPr lang="en-IN" i="1" dirty="0"/>
              <a:t>V − S, contradicting our assumption that V − S is a vertex cover. It follows</a:t>
            </a:r>
            <a:endParaRPr lang="en-IN" i="1" dirty="0"/>
          </a:p>
          <a:p>
            <a:r>
              <a:rPr lang="en-IN" dirty="0"/>
              <a:t>that no two nodes in </a:t>
            </a:r>
            <a:r>
              <a:rPr lang="en-IN" i="1" dirty="0"/>
              <a:t>S are joined by an edge, and so S is an independent set.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55" y="59055"/>
            <a:ext cx="8627745" cy="407670"/>
          </a:xfrm>
        </p:spPr>
        <p:txBody>
          <a:bodyPr>
            <a:normAutofit fontScale="90000"/>
          </a:bodyPr>
          <a:p>
            <a:r>
              <a:rPr lang="en-US" sz="2000">
                <a:sym typeface="+mn-ea"/>
              </a:rPr>
              <a:t>Vertex cover and Independent set problem with an example</a:t>
            </a:r>
            <a:br>
              <a:rPr lang="en-US" sz="2000"/>
            </a:br>
            <a:endParaRPr lang="en-US" sz="2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" y="404495"/>
            <a:ext cx="9048115" cy="4526280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 proof to determine that both of the problems are NP-Complete.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NP and P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>
                <a:ea typeface="+mn-ea"/>
              </a:rPr>
              <a:t>What is NP?</a:t>
            </a:r>
            <a:endParaRPr lang="en-US" sz="2400" b="1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ea typeface="+mn-ea"/>
              </a:rPr>
              <a:t>NP is the set of all decision problems (question with yes-or-no answer) for which the 'yes'-answers can be </a:t>
            </a:r>
            <a:r>
              <a:rPr lang="en-US" sz="2400" b="1" dirty="0">
                <a:ea typeface="+mn-ea"/>
              </a:rPr>
              <a:t>verified</a:t>
            </a:r>
            <a:r>
              <a:rPr lang="en-US" sz="2400" dirty="0">
                <a:ea typeface="+mn-ea"/>
              </a:rPr>
              <a:t> in polynomial time (O(</a:t>
            </a:r>
            <a:r>
              <a:rPr lang="en-US" sz="2400" dirty="0" err="1">
                <a:ea typeface="+mn-ea"/>
              </a:rPr>
              <a:t>n^k</a:t>
            </a:r>
            <a:r>
              <a:rPr lang="en-US" sz="2400" dirty="0">
                <a:ea typeface="+mn-ea"/>
              </a:rPr>
              <a:t>) where n is the problem size, and k is a constant) by a </a:t>
            </a:r>
            <a:r>
              <a:rPr lang="en-US" sz="2400" dirty="0">
                <a:ea typeface="+mn-ea"/>
                <a:hlinkClick r:id="rId1"/>
              </a:rPr>
              <a:t>deterministic Turing machine</a:t>
            </a:r>
            <a:r>
              <a:rPr lang="en-US" sz="2400" dirty="0">
                <a:ea typeface="+mn-ea"/>
              </a:rPr>
              <a:t>. Polynomial time is sometimes used as the definition of </a:t>
            </a:r>
            <a:r>
              <a:rPr lang="en-US" sz="2400" i="1" dirty="0">
                <a:ea typeface="+mn-ea"/>
              </a:rPr>
              <a:t>fast</a:t>
            </a:r>
            <a:r>
              <a:rPr lang="en-US" sz="2400" dirty="0">
                <a:ea typeface="+mn-ea"/>
              </a:rPr>
              <a:t> or </a:t>
            </a:r>
            <a:r>
              <a:rPr lang="en-US" sz="2400" i="1" dirty="0">
                <a:ea typeface="+mn-ea"/>
              </a:rPr>
              <a:t>quickly</a:t>
            </a:r>
            <a:r>
              <a:rPr lang="en-US" sz="2400" dirty="0">
                <a:ea typeface="+mn-ea"/>
              </a:rPr>
              <a:t>. </a:t>
            </a:r>
            <a:endParaRPr lang="en-US" sz="24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>
                <a:ea typeface="+mn-ea"/>
              </a:rPr>
              <a:t>What is P?</a:t>
            </a:r>
            <a:endParaRPr lang="en-US" sz="2400" b="1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ea typeface="+mn-ea"/>
              </a:rPr>
              <a:t>P is the set of all decision problems which can be </a:t>
            </a:r>
            <a:r>
              <a:rPr lang="en-US" sz="2400" b="1" dirty="0">
                <a:ea typeface="+mn-ea"/>
              </a:rPr>
              <a:t>solved</a:t>
            </a:r>
            <a:r>
              <a:rPr lang="en-US" sz="2400" dirty="0">
                <a:ea typeface="+mn-ea"/>
              </a:rPr>
              <a:t> in polynomial time by a deterministic Turing machine. Since it can solve in polynomial time, it can also be verified in polynomial time. Therefore P is a subset of NP.</a:t>
            </a:r>
            <a:endParaRPr lang="en-US" sz="24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NP-Complete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What is NP-Complete?</a:t>
            </a:r>
            <a:endParaRPr lang="en-US" b="1" dirty="0" smtClean="0"/>
          </a:p>
          <a:p>
            <a:pPr eaLnBrk="1" hangingPunct="1"/>
            <a:r>
              <a:rPr lang="en-US" dirty="0" smtClean="0"/>
              <a:t>A problem x that is in NP is also in NP-Complete if and only if every other problem in NP can be quickly (</a:t>
            </a:r>
            <a:r>
              <a:rPr lang="en-US" dirty="0" err="1" smtClean="0"/>
              <a:t>ie</a:t>
            </a:r>
            <a:r>
              <a:rPr lang="en-US" dirty="0" smtClean="0"/>
              <a:t>. in polynomial time) transformed into x. In other words:</a:t>
            </a:r>
            <a:endParaRPr lang="en-US" dirty="0" smtClean="0"/>
          </a:p>
          <a:p>
            <a:pPr eaLnBrk="1" hangingPunct="1"/>
            <a:r>
              <a:rPr lang="en-US" dirty="0" smtClean="0"/>
              <a:t>x is in NP, and</a:t>
            </a:r>
            <a:endParaRPr lang="en-US" dirty="0" smtClean="0"/>
          </a:p>
          <a:p>
            <a:pPr eaLnBrk="1" hangingPunct="1"/>
            <a:r>
              <a:rPr lang="en-US" dirty="0" smtClean="0"/>
              <a:t>Every problem in NP is </a:t>
            </a:r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reducible to x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  <p:pic>
        <p:nvPicPr>
          <p:cNvPr id="1026" name="Picture 2" descr="C:\Users\Srinidhi\Desktop\index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143504" y="4286255"/>
            <a:ext cx="3214710" cy="233797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numCol="1" anchorCtr="0" compatLnSpc="1"/>
          <a:lstStyle/>
          <a:p>
            <a:pPr eaLnBrk="1" hangingPunct="1">
              <a:defRPr/>
            </a:pPr>
            <a:r>
              <a:rPr 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NP-Hard</a:t>
            </a:r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b="1" smtClean="0"/>
              <a:t>What is NP-Hard?</a:t>
            </a:r>
            <a:endParaRPr lang="en-US" b="1" smtClean="0"/>
          </a:p>
          <a:p>
            <a:pPr eaLnBrk="1" hangingPunct="1"/>
            <a:r>
              <a:rPr lang="en-US" smtClean="0"/>
              <a:t>NP-Hard are problems that are at least as hard as the hardest problems in NP. Note that NP-Complete problems are also NP-hard. However not all NP-hard problems are NP (or even a decision problem), despite having 'NP' as a prefix. That is the NP in NP-hard does not mean 'non-deterministic polynomial time'. Yes this is confusing but its usage is entrenched and unlikely to change.</a:t>
            </a:r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Polynomial time reductions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“Problem </a:t>
            </a:r>
            <a:r>
              <a:rPr lang="en-IN" i="1" dirty="0"/>
              <a:t>X is at </a:t>
            </a:r>
            <a:r>
              <a:rPr lang="en-IN" i="1" dirty="0" smtClean="0"/>
              <a:t>least </a:t>
            </a:r>
            <a:r>
              <a:rPr lang="en-IN" dirty="0" smtClean="0"/>
              <a:t>as </a:t>
            </a:r>
            <a:r>
              <a:rPr lang="en-IN" dirty="0"/>
              <a:t>hard as problem </a:t>
            </a:r>
            <a:r>
              <a:rPr lang="en-IN" i="1" dirty="0"/>
              <a:t>Y.” We will formalize this through the notion of </a:t>
            </a:r>
            <a:r>
              <a:rPr lang="en-IN" i="1" dirty="0" smtClean="0"/>
              <a:t>reduction: </a:t>
            </a:r>
            <a:r>
              <a:rPr lang="en-IN" dirty="0" smtClean="0"/>
              <a:t>we </a:t>
            </a:r>
            <a:r>
              <a:rPr lang="en-IN" dirty="0"/>
              <a:t>will show that a particular problem </a:t>
            </a:r>
            <a:r>
              <a:rPr lang="en-IN" i="1" dirty="0"/>
              <a:t>X is at least as hard as some </a:t>
            </a:r>
            <a:r>
              <a:rPr lang="en-IN" i="1" dirty="0" smtClean="0"/>
              <a:t>other </a:t>
            </a:r>
            <a:r>
              <a:rPr lang="en-IN" dirty="0" smtClean="0"/>
              <a:t>problem </a:t>
            </a:r>
            <a:r>
              <a:rPr lang="en-IN" i="1" dirty="0"/>
              <a:t>Y by arguing that, if we had a “black box” capable of solving </a:t>
            </a:r>
            <a:r>
              <a:rPr lang="en-IN" i="1" dirty="0" smtClean="0"/>
              <a:t>X, </a:t>
            </a:r>
            <a:r>
              <a:rPr lang="en-IN" dirty="0" smtClean="0"/>
              <a:t>then </a:t>
            </a:r>
            <a:r>
              <a:rPr lang="en-IN" dirty="0"/>
              <a:t>we could also solve </a:t>
            </a:r>
            <a:r>
              <a:rPr lang="en-IN" i="1" dirty="0"/>
              <a:t>Y. (In other words, X is powerful enough to let </a:t>
            </a:r>
            <a:r>
              <a:rPr lang="en-IN" i="1" dirty="0" smtClean="0"/>
              <a:t>us </a:t>
            </a:r>
            <a:r>
              <a:rPr lang="en-IN" dirty="0" smtClean="0"/>
              <a:t>solve </a:t>
            </a:r>
            <a:r>
              <a:rPr lang="en-IN" i="1" dirty="0"/>
              <a:t>Y.)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Polynomial time reductions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Suppose we had </a:t>
            </a:r>
            <a:r>
              <a:rPr lang="en-IN" dirty="0" smtClean="0"/>
              <a:t>a </a:t>
            </a:r>
            <a:r>
              <a:rPr lang="en-IN" i="1" dirty="0" smtClean="0"/>
              <a:t>black </a:t>
            </a:r>
            <a:r>
              <a:rPr lang="en-IN" i="1" dirty="0"/>
              <a:t>box that could solve instances of a problem X; if we write down </a:t>
            </a:r>
            <a:r>
              <a:rPr lang="en-IN" i="1" dirty="0" smtClean="0"/>
              <a:t>the </a:t>
            </a:r>
            <a:r>
              <a:rPr lang="en-IN" dirty="0" smtClean="0"/>
              <a:t>input </a:t>
            </a:r>
            <a:r>
              <a:rPr lang="en-IN" dirty="0"/>
              <a:t>for an instance of </a:t>
            </a:r>
            <a:r>
              <a:rPr lang="en-IN" i="1" dirty="0"/>
              <a:t>X, then in a single step, the black box will return </a:t>
            </a:r>
            <a:r>
              <a:rPr lang="en-IN" i="1" dirty="0" smtClean="0"/>
              <a:t>the </a:t>
            </a:r>
            <a:r>
              <a:rPr lang="en-IN" dirty="0" smtClean="0"/>
              <a:t>correct </a:t>
            </a:r>
            <a:r>
              <a:rPr lang="en-IN" dirty="0"/>
              <a:t>answer. We can now ask the following question:</a:t>
            </a:r>
            <a:endParaRPr lang="en-IN" dirty="0"/>
          </a:p>
          <a:p>
            <a:r>
              <a:rPr lang="en-IN" i="1" dirty="0"/>
              <a:t>(∗) Can arbitrary instances of problem Y be solved using a </a:t>
            </a:r>
            <a:r>
              <a:rPr lang="en-IN" i="1" dirty="0" smtClean="0"/>
              <a:t>polynomial number </a:t>
            </a:r>
            <a:r>
              <a:rPr lang="en-IN" i="1" dirty="0"/>
              <a:t>of standard computational steps, plus a polynomial number </a:t>
            </a:r>
            <a:r>
              <a:rPr lang="en-IN" i="1" dirty="0" smtClean="0"/>
              <a:t>of calls </a:t>
            </a:r>
            <a:r>
              <a:rPr lang="en-IN" i="1" dirty="0"/>
              <a:t>to a black box that solves problem X?</a:t>
            </a:r>
            <a:endParaRPr lang="en-IN" i="1" dirty="0"/>
          </a:p>
          <a:p>
            <a:r>
              <a:rPr lang="en-IN" dirty="0"/>
              <a:t>If the answer to this question is yes, then we write </a:t>
            </a:r>
            <a:r>
              <a:rPr lang="en-IN" i="1" dirty="0"/>
              <a:t>Y ≤P X; we read this </a:t>
            </a:r>
            <a:r>
              <a:rPr lang="en-IN" i="1" dirty="0" smtClean="0"/>
              <a:t>as </a:t>
            </a:r>
            <a:r>
              <a:rPr lang="en-IN" dirty="0" smtClean="0"/>
              <a:t>“</a:t>
            </a:r>
            <a:r>
              <a:rPr lang="en-IN" i="1" dirty="0" smtClean="0"/>
              <a:t>Y </a:t>
            </a:r>
            <a:r>
              <a:rPr lang="en-IN" i="1" dirty="0"/>
              <a:t>is polynomial-time reducible to X,” or “X is at least as hard as Y (</a:t>
            </a:r>
            <a:r>
              <a:rPr lang="en-IN" i="1" dirty="0" smtClean="0"/>
              <a:t>with </a:t>
            </a:r>
            <a:r>
              <a:rPr lang="en-IN" dirty="0" smtClean="0"/>
              <a:t>respect </a:t>
            </a:r>
            <a:r>
              <a:rPr lang="en-IN" dirty="0"/>
              <a:t>to polynomial time).”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Independent set and vertex cover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a graph </a:t>
            </a:r>
            <a:r>
              <a:rPr lang="en-IN" i="1" dirty="0"/>
              <a:t>G = (V, E), we say a set of nodes</a:t>
            </a:r>
            <a:endParaRPr lang="en-IN" i="1" dirty="0"/>
          </a:p>
          <a:p>
            <a:r>
              <a:rPr lang="en-IN" i="1" dirty="0"/>
              <a:t>S ⊆ V is independent if no two nodes in S are joined by an edge.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596" y="3643314"/>
            <a:ext cx="2928958" cy="274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571868" y="4214818"/>
            <a:ext cx="50006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i="1" dirty="0"/>
              <a:t>Given a graph G and a number k, does G contain an independent set of</a:t>
            </a:r>
            <a:endParaRPr lang="en-IN" i="1" dirty="0"/>
          </a:p>
          <a:p>
            <a:r>
              <a:rPr lang="en-IN" i="1" dirty="0"/>
              <a:t>size at least k?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Independent set and vertex cover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dirty="0"/>
              <a:t>Vertex Cover. Given a graph G = (V, E), we say that a </a:t>
            </a:r>
            <a:r>
              <a:rPr lang="en-IN" i="1" dirty="0" smtClean="0"/>
              <a:t>set </a:t>
            </a:r>
            <a:r>
              <a:rPr lang="en-IN" dirty="0" smtClean="0"/>
              <a:t>of </a:t>
            </a:r>
            <a:r>
              <a:rPr lang="en-IN" dirty="0"/>
              <a:t>nodes </a:t>
            </a:r>
            <a:r>
              <a:rPr lang="en-IN" i="1" dirty="0"/>
              <a:t>S ⊆ V is a vertex cover if every edge e ∈ E has at least one end in S.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596" y="3643314"/>
            <a:ext cx="2928958" cy="274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714744" y="4714884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the set of nodes {1, 2, 6, 7} is a vertex</a:t>
            </a:r>
            <a:endParaRPr lang="en-IN" dirty="0"/>
          </a:p>
          <a:p>
            <a:r>
              <a:rPr lang="en-IN" dirty="0"/>
              <a:t>cover of size 4, while the set {2, 3, 7} is a vertex cover of size 3.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Independent set and vertex cover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don’t know how to solve either Independent Set or Vertex Cover </a:t>
            </a:r>
            <a:r>
              <a:rPr lang="en-IN" dirty="0" smtClean="0"/>
              <a:t>in polynomial </a:t>
            </a:r>
            <a:r>
              <a:rPr lang="en-IN" dirty="0"/>
              <a:t>time; but what can we say about their relative difficulty?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8596" y="3643314"/>
            <a:ext cx="2928958" cy="274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571868" y="4143380"/>
            <a:ext cx="367395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V={1,2,3,4,5,6,7}</a:t>
            </a:r>
            <a:endParaRPr lang="en-IN" sz="2800" dirty="0" smtClean="0"/>
          </a:p>
          <a:p>
            <a:r>
              <a:rPr lang="en-IN" sz="2800" dirty="0" smtClean="0"/>
              <a:t>E=…….</a:t>
            </a:r>
            <a:endParaRPr lang="en-IN" sz="2800" dirty="0" smtClean="0"/>
          </a:p>
          <a:p>
            <a:r>
              <a:rPr lang="en-IN" sz="2800" dirty="0" err="1" smtClean="0"/>
              <a:t>Indepent</a:t>
            </a:r>
            <a:r>
              <a:rPr lang="en-IN" sz="2800" dirty="0" smtClean="0"/>
              <a:t> set S={1,4,5,6}</a:t>
            </a:r>
            <a:endParaRPr lang="en-IN" sz="2800" dirty="0" smtClean="0"/>
          </a:p>
          <a:p>
            <a:r>
              <a:rPr lang="en-IN" sz="2800" dirty="0" smtClean="0"/>
              <a:t>Vertex cover = {2,3,7}</a:t>
            </a:r>
            <a:endParaRPr lang="en-IN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3800</Words>
  <Application>WPS Presentation</Application>
  <PresentationFormat>On-screen Show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Calibri</vt:lpstr>
      <vt:lpstr>Microsoft YaHei</vt:lpstr>
      <vt:lpstr>Arial Unicode MS</vt:lpstr>
      <vt:lpstr>BatangChe</vt:lpstr>
      <vt:lpstr>Segoe Print</vt:lpstr>
      <vt:lpstr>Office Theme</vt:lpstr>
      <vt:lpstr>Unit -5 NP Complete problems</vt:lpstr>
      <vt:lpstr>NP and P</vt:lpstr>
      <vt:lpstr>NP-Complete</vt:lpstr>
      <vt:lpstr>NP-Hard</vt:lpstr>
      <vt:lpstr>Polynomial time reductions</vt:lpstr>
      <vt:lpstr>Polynomial time reductions</vt:lpstr>
      <vt:lpstr>Independent set and vertex cover</vt:lpstr>
      <vt:lpstr>Independent set and vertex cover</vt:lpstr>
      <vt:lpstr>Independent set and vertex cover</vt:lpstr>
      <vt:lpstr>Independent set and vertex cover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Srinidhi</dc:creator>
  <cp:lastModifiedBy>Akshatha Kamath</cp:lastModifiedBy>
  <cp:revision>9</cp:revision>
  <dcterms:created xsi:type="dcterms:W3CDTF">2015-05-04T14:09:00Z</dcterms:created>
  <dcterms:modified xsi:type="dcterms:W3CDTF">2024-07-04T10:55:14Z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1A1E4E1BA5C641C2938B1148BBBA7EEC_12</vt:lpwstr>
  </property>
  <property fmtid="{D5CDD505-2E9C-101B-9397-08002B2CF9AE}" pid="3" name="KSOProductBuildVer">
    <vt:lpwstr>1033-12.2.0.17119</vt:lpwstr>
  </property>
</Properties>
</file>