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3"/>
    <p:sldId id="269" r:id="rId4"/>
    <p:sldId id="270" r:id="rId5"/>
    <p:sldId id="271" r:id="rId6"/>
    <p:sldId id="272" r:id="rId7"/>
    <p:sldId id="273" r:id="rId8"/>
    <p:sldId id="274" r:id="rId9"/>
    <p:sldId id="275" r:id="rId10"/>
    <p:sldId id="276"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5257" y="0"/>
            <a:ext cx="3774744" cy="2362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11162"/>
          </a:xfrm>
        </p:spPr>
        <p:txBody>
          <a:bodyPr>
            <a:normAutofit fontScale="90000"/>
          </a:bodyPr>
          <a:lstStyle/>
          <a:p>
            <a:r>
              <a:rPr lang="en-US" dirty="0" smtClean="0"/>
              <a:t>Huffman Coding</a:t>
            </a:r>
            <a:endParaRPr lang="en-US" dirty="0"/>
          </a:p>
        </p:txBody>
      </p:sp>
      <p:sp>
        <p:nvSpPr>
          <p:cNvPr id="3" name="Content Placeholder 2"/>
          <p:cNvSpPr>
            <a:spLocks noGrp="1"/>
          </p:cNvSpPr>
          <p:nvPr>
            <p:ph idx="1"/>
          </p:nvPr>
        </p:nvSpPr>
        <p:spPr>
          <a:xfrm>
            <a:off x="0" y="685800"/>
            <a:ext cx="9144000" cy="6172200"/>
          </a:xfrm>
        </p:spPr>
        <p:txBody>
          <a:bodyPr/>
          <a:lstStyle/>
          <a:p>
            <a:r>
              <a:rPr lang="en-US" dirty="0" smtClean="0"/>
              <a:t> Huffman coding is a way of encoding characters into a sequence of 0s and 1s.</a:t>
            </a:r>
            <a:endParaRPr lang="en-US" dirty="0" smtClean="0"/>
          </a:p>
          <a:p>
            <a:endParaRPr lang="en-US" dirty="0" smtClean="0"/>
          </a:p>
          <a:p>
            <a:endParaRPr lang="en-US" dirty="0" smtClean="0"/>
          </a:p>
          <a:p>
            <a:pPr algn="just"/>
            <a:r>
              <a:rPr lang="en-US" dirty="0"/>
              <a:t> </a:t>
            </a:r>
            <a:r>
              <a:rPr lang="en-US" dirty="0" smtClean="0"/>
              <a:t>Huffman coding generates a set of codes based on the frequency of occurrence of the characters. When the data is coded using these characters, the resulting encoding has a shorter length compared to an encoding that uses 8 bits to encode the data.</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 The Problem</a:t>
            </a:r>
            <a:endParaRPr lang="en-US" dirty="0" smtClean="0"/>
          </a:p>
          <a:p>
            <a:endParaRPr lang="en-US" dirty="0"/>
          </a:p>
          <a:p>
            <a:pPr marL="0" indent="0">
              <a:buNone/>
            </a:pPr>
            <a:r>
              <a:rPr lang="en-US" dirty="0" smtClean="0"/>
              <a:t>Encoding symbols using bits: Encoding scheme that takes text written in alphabets &amp; converts this text into long string of bits.</a:t>
            </a:r>
            <a:endParaRPr lang="en-US" dirty="0" smtClean="0"/>
          </a:p>
          <a:p>
            <a:pPr marL="0" indent="0">
              <a:buNone/>
            </a:pPr>
            <a:endParaRPr lang="en-US" dirty="0"/>
          </a:p>
          <a:p>
            <a:pPr marL="0" indent="0">
              <a:buNone/>
            </a:pPr>
            <a:r>
              <a:rPr lang="en-US" dirty="0" smtClean="0"/>
              <a:t>Ex: 26 letters in English + space + ! + . + ? +’ = 32 symbols</a:t>
            </a:r>
            <a:endParaRPr lang="en-US" dirty="0" smtClean="0"/>
          </a:p>
          <a:p>
            <a:pPr marL="0" indent="0">
              <a:buNone/>
            </a:pPr>
            <a:endParaRPr lang="en-US" dirty="0"/>
          </a:p>
          <a:p>
            <a:pPr marL="0" indent="0">
              <a:buNone/>
            </a:pPr>
            <a:r>
              <a:rPr lang="en-US" dirty="0" err="1" smtClean="0"/>
              <a:t>i.e</a:t>
            </a:r>
            <a:r>
              <a:rPr lang="en-US" dirty="0" smtClean="0"/>
              <a:t> 2 pow b sequences. So b =5.</a:t>
            </a:r>
            <a:endParaRPr lang="en-US" dirty="0" smtClean="0"/>
          </a:p>
          <a:p>
            <a:pPr marL="0" indent="0">
              <a:buNone/>
            </a:pPr>
            <a:r>
              <a:rPr lang="en-US" dirty="0" err="1" smtClean="0"/>
              <a:t>Ie</a:t>
            </a:r>
            <a:r>
              <a:rPr lang="en-US" dirty="0" smtClean="0"/>
              <a:t> each alphabet will be 5  bits long.</a:t>
            </a:r>
            <a:endParaRPr lang="en-US" dirty="0" smtClean="0"/>
          </a:p>
          <a:p>
            <a:pPr marL="0" indent="0">
              <a:buNone/>
            </a:pPr>
            <a:endParaRPr lang="en-US" dirty="0"/>
          </a:p>
          <a:p>
            <a:pPr marL="0" indent="0">
              <a:buNone/>
            </a:pPr>
            <a:r>
              <a:rPr lang="en-US" dirty="0" smtClean="0"/>
              <a:t>We couldn’t ask to encode each symbol using 4 bits.</a:t>
            </a:r>
            <a:endParaRPr lang="en-US" dirty="0" smtClean="0"/>
          </a:p>
          <a:p>
            <a:pPr marL="0" indent="0">
              <a:buNone/>
            </a:pPr>
            <a:r>
              <a:rPr lang="en-US" dirty="0" smtClean="0"/>
              <a:t>Letters do not get used equally frequently.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 Letters e, t, a, o, I, n get used much more frequently than q, j, x, z.</a:t>
            </a:r>
            <a:endParaRPr lang="en-US" dirty="0" smtClean="0"/>
          </a:p>
          <a:p>
            <a:endParaRPr lang="en-US" dirty="0"/>
          </a:p>
          <a:p>
            <a:pPr algn="just"/>
            <a:r>
              <a:rPr lang="en-US" dirty="0" smtClean="0"/>
              <a:t> So it’s a waste to translate them all into same number of bits. Instead use small number of bits for frequent letters and large number of bits for less frequent ones and end up using fewer than 5 bits per letter when we average over long string of typical text.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 Variable length encoding scheme</a:t>
            </a:r>
            <a:endParaRPr lang="en-US" dirty="0" smtClean="0"/>
          </a:p>
          <a:p>
            <a:endParaRPr lang="en-US" dirty="0"/>
          </a:p>
          <a:p>
            <a:r>
              <a:rPr lang="en-US" dirty="0" smtClean="0"/>
              <a:t> Before internet, radio, telephone, digital computer </a:t>
            </a:r>
            <a:endParaRPr lang="en-US" dirty="0" smtClean="0"/>
          </a:p>
          <a:p>
            <a:r>
              <a:rPr lang="en-US" dirty="0" smtClean="0"/>
              <a:t>Telegraph was used </a:t>
            </a:r>
            <a:endParaRPr lang="en-US" dirty="0" smtClean="0"/>
          </a:p>
          <a:p>
            <a:r>
              <a:rPr lang="en-US" dirty="0"/>
              <a:t> </a:t>
            </a:r>
            <a:r>
              <a:rPr lang="en-US" dirty="0" smtClean="0"/>
              <a:t>It is capable of transmitting pulses down a wire. So to send message encode the text into sequence of pulses (Morse Code)</a:t>
            </a:r>
            <a:endParaRPr lang="en-US" dirty="0" smtClean="0"/>
          </a:p>
          <a:p>
            <a:r>
              <a:rPr lang="en-US" dirty="0"/>
              <a:t> </a:t>
            </a:r>
            <a:r>
              <a:rPr lang="en-US" dirty="0" smtClean="0"/>
              <a:t>Translate each letter into dots and dashes.</a:t>
            </a:r>
            <a:endParaRPr lang="en-US" dirty="0" smtClean="0"/>
          </a:p>
          <a:p>
            <a:r>
              <a:rPr lang="en-US" dirty="0"/>
              <a:t> </a:t>
            </a:r>
            <a:r>
              <a:rPr lang="en-US" dirty="0" smtClean="0"/>
              <a:t>Encode frequent letters with short strings</a:t>
            </a:r>
            <a:endParaRPr lang="en-US" dirty="0" smtClean="0"/>
          </a:p>
          <a:p>
            <a:r>
              <a:rPr lang="en-US" dirty="0"/>
              <a:t> </a:t>
            </a:r>
            <a:r>
              <a:rPr lang="en-US" dirty="0" smtClean="0"/>
              <a:t>Asked printing press people to get frequency estimates for letters in English.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 Morse code maps e to 0 (DOT) t to 1 (DASH) a to 01.</a:t>
            </a:r>
            <a:endParaRPr lang="en-US" dirty="0" smtClean="0"/>
          </a:p>
          <a:p>
            <a:endParaRPr lang="en-US" dirty="0"/>
          </a:p>
          <a:p>
            <a:r>
              <a:rPr lang="en-US" dirty="0" smtClean="0"/>
              <a:t> In general </a:t>
            </a:r>
            <a:r>
              <a:rPr lang="en-US" dirty="0" err="1" smtClean="0"/>
              <a:t>morse</a:t>
            </a:r>
            <a:r>
              <a:rPr lang="en-US" dirty="0"/>
              <a:t> </a:t>
            </a:r>
            <a:r>
              <a:rPr lang="en-US" dirty="0" smtClean="0"/>
              <a:t> code maps more frequent letters to shorter bit strings.</a:t>
            </a:r>
            <a:endParaRPr lang="en-US" dirty="0" smtClean="0"/>
          </a:p>
          <a:p>
            <a:endParaRPr lang="en-US" dirty="0"/>
          </a:p>
          <a:p>
            <a:r>
              <a:rPr lang="en-US" dirty="0" smtClean="0"/>
              <a:t> Morse code is applied on letters/Alphabets and not on Words</a:t>
            </a:r>
            <a:endParaRPr lang="en-US" dirty="0" smtClean="0"/>
          </a:p>
          <a:p>
            <a:r>
              <a:rPr lang="en-US" dirty="0"/>
              <a:t> </a:t>
            </a:r>
            <a:r>
              <a:rPr lang="en-US" dirty="0" smtClean="0"/>
              <a:t>ex eta  0101 aa, eta, </a:t>
            </a:r>
            <a:r>
              <a:rPr lang="en-US" dirty="0" err="1" smtClean="0"/>
              <a:t>etet</a:t>
            </a:r>
            <a:r>
              <a:rPr lang="en-US" dirty="0" smtClean="0"/>
              <a:t> or ate</a:t>
            </a:r>
            <a:endParaRPr lang="en-US" dirty="0" smtClean="0"/>
          </a:p>
          <a:p>
            <a:r>
              <a:rPr lang="en-US" dirty="0"/>
              <a:t> </a:t>
            </a:r>
            <a:r>
              <a:rPr lang="en-US" dirty="0" smtClean="0"/>
              <a:t>To handle this </a:t>
            </a:r>
            <a:r>
              <a:rPr lang="en-US" dirty="0" err="1" smtClean="0"/>
              <a:t>morse</a:t>
            </a:r>
            <a:r>
              <a:rPr lang="en-US" dirty="0" smtClean="0"/>
              <a:t> code transmission involved shorter pauses between letters.</a:t>
            </a:r>
            <a:endParaRPr lang="en-US" dirty="0" smtClean="0"/>
          </a:p>
          <a:p>
            <a:endParaRPr lang="en-US" dirty="0"/>
          </a:p>
          <a:p>
            <a:r>
              <a:rPr lang="en-US" dirty="0" smtClean="0"/>
              <a:t> ex aa .- pause .-</a:t>
            </a:r>
            <a:endParaRPr lang="en-US" dirty="0" smtClean="0"/>
          </a:p>
          <a:p>
            <a:r>
              <a:rPr lang="en-US" dirty="0" smtClean="0"/>
              <a:t>But it actually means that we haven’t encoded the everything </a:t>
            </a:r>
            <a:r>
              <a:rPr lang="en-US" dirty="0" err="1" smtClean="0"/>
              <a:t>usinfg</a:t>
            </a:r>
            <a:r>
              <a:rPr lang="en-US" dirty="0" smtClean="0"/>
              <a:t> only bits 0,1 and pause.</a:t>
            </a:r>
            <a:endParaRPr lang="en-US" dirty="0" smtClean="0"/>
          </a:p>
          <a:p>
            <a:endParaRPr lang="en-US" dirty="0"/>
          </a:p>
          <a:p>
            <a:r>
              <a:rPr lang="en-US" dirty="0" smtClean="0"/>
              <a:t> So if we want to encode everything using only the bits 0 and 1 we need to have some further encoding in which pause got mapped to bits.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0" y="1143000"/>
            <a:ext cx="7620000" cy="457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0" y="1143000"/>
            <a:ext cx="76200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1980</Words>
  <Application>WPS Presentation</Application>
  <PresentationFormat>On-screen Show (4:3)</PresentationFormat>
  <Paragraphs>46</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Office Theme</vt:lpstr>
      <vt:lpstr>PowerPoint 演示文稿</vt:lpstr>
      <vt:lpstr>Huffman Coding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chand</cp:lastModifiedBy>
  <cp:revision>22</cp:revision>
  <dcterms:created xsi:type="dcterms:W3CDTF">2006-08-16T00:00:00Z</dcterms:created>
  <dcterms:modified xsi:type="dcterms:W3CDTF">2023-06-16T15:05:03Z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37488F5BD211429CA5BE5484B6C83E6A</vt:lpwstr>
  </property>
  <property fmtid="{D5CDD505-2E9C-101B-9397-08002B2CF9AE}" pid="3" name="KSOProductBuildVer">
    <vt:lpwstr>1033-11.2.0.11537</vt:lpwstr>
  </property>
</Properties>
</file>