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7556500" cy="10693400"/>
  <p:notesSz cx="7556500" cy="10693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8425" y="2920745"/>
            <a:ext cx="4549140" cy="4850130"/>
          </a:xfrm>
          <a:custGeom>
            <a:avLst/>
            <a:gdLst/>
            <a:ahLst/>
            <a:cxnLst/>
            <a:rect l="l" t="t" r="r" b="b"/>
            <a:pathLst>
              <a:path w="4549140" h="4850130">
                <a:moveTo>
                  <a:pt x="2166416" y="3851402"/>
                </a:moveTo>
                <a:lnTo>
                  <a:pt x="2163241" y="3839591"/>
                </a:lnTo>
                <a:lnTo>
                  <a:pt x="2159304" y="3834257"/>
                </a:lnTo>
                <a:lnTo>
                  <a:pt x="2154605" y="3829558"/>
                </a:lnTo>
                <a:lnTo>
                  <a:pt x="1047927" y="2722880"/>
                </a:lnTo>
                <a:lnTo>
                  <a:pt x="1010081" y="2693670"/>
                </a:lnTo>
                <a:lnTo>
                  <a:pt x="968603" y="2682519"/>
                </a:lnTo>
                <a:lnTo>
                  <a:pt x="961136" y="2682900"/>
                </a:lnTo>
                <a:lnTo>
                  <a:pt x="921689" y="2703957"/>
                </a:lnTo>
                <a:lnTo>
                  <a:pt x="842822" y="2782824"/>
                </a:lnTo>
                <a:lnTo>
                  <a:pt x="815263" y="2819654"/>
                </a:lnTo>
                <a:lnTo>
                  <a:pt x="806881" y="2861564"/>
                </a:lnTo>
                <a:lnTo>
                  <a:pt x="807961" y="2873883"/>
                </a:lnTo>
                <a:lnTo>
                  <a:pt x="817803" y="2913888"/>
                </a:lnTo>
                <a:lnTo>
                  <a:pt x="838466" y="2961259"/>
                </a:lnTo>
                <a:lnTo>
                  <a:pt x="848029" y="2978531"/>
                </a:lnTo>
                <a:lnTo>
                  <a:pt x="967257" y="3207105"/>
                </a:lnTo>
                <a:lnTo>
                  <a:pt x="1297978" y="3848595"/>
                </a:lnTo>
                <a:lnTo>
                  <a:pt x="1440865" y="4122928"/>
                </a:lnTo>
                <a:lnTo>
                  <a:pt x="1437309" y="4126611"/>
                </a:lnTo>
                <a:lnTo>
                  <a:pt x="1255776" y="4029024"/>
                </a:lnTo>
                <a:lnTo>
                  <a:pt x="573328" y="3666274"/>
                </a:lnTo>
                <a:lnTo>
                  <a:pt x="300913" y="3520059"/>
                </a:lnTo>
                <a:lnTo>
                  <a:pt x="255092" y="3497681"/>
                </a:lnTo>
                <a:lnTo>
                  <a:pt x="214960" y="3485184"/>
                </a:lnTo>
                <a:lnTo>
                  <a:pt x="189153" y="3482975"/>
                </a:lnTo>
                <a:lnTo>
                  <a:pt x="176288" y="3484270"/>
                </a:lnTo>
                <a:lnTo>
                  <a:pt x="129286" y="3502634"/>
                </a:lnTo>
                <a:lnTo>
                  <a:pt x="94284" y="3531362"/>
                </a:lnTo>
                <a:lnTo>
                  <a:pt x="19100" y="3606546"/>
                </a:lnTo>
                <a:lnTo>
                  <a:pt x="825" y="3643630"/>
                </a:lnTo>
                <a:lnTo>
                  <a:pt x="0" y="3659124"/>
                </a:lnTo>
                <a:lnTo>
                  <a:pt x="2857" y="3675926"/>
                </a:lnTo>
                <a:lnTo>
                  <a:pt x="22898" y="3711676"/>
                </a:lnTo>
                <a:lnTo>
                  <a:pt x="1151432" y="4842129"/>
                </a:lnTo>
                <a:lnTo>
                  <a:pt x="1162608" y="4847590"/>
                </a:lnTo>
                <a:lnTo>
                  <a:pt x="1167942" y="4850003"/>
                </a:lnTo>
                <a:lnTo>
                  <a:pt x="1173530" y="4849749"/>
                </a:lnTo>
                <a:lnTo>
                  <a:pt x="1180388" y="4846574"/>
                </a:lnTo>
                <a:lnTo>
                  <a:pt x="1185938" y="4844999"/>
                </a:lnTo>
                <a:lnTo>
                  <a:pt x="1219898" y="4822749"/>
                </a:lnTo>
                <a:lnTo>
                  <a:pt x="1253172" y="4789475"/>
                </a:lnTo>
                <a:lnTo>
                  <a:pt x="1275829" y="4755070"/>
                </a:lnTo>
                <a:lnTo>
                  <a:pt x="1277797" y="4749165"/>
                </a:lnTo>
                <a:lnTo>
                  <a:pt x="1280972" y="4742307"/>
                </a:lnTo>
                <a:lnTo>
                  <a:pt x="1281861" y="4735957"/>
                </a:lnTo>
                <a:lnTo>
                  <a:pt x="1278559" y="4724273"/>
                </a:lnTo>
                <a:lnTo>
                  <a:pt x="1274622" y="4718812"/>
                </a:lnTo>
                <a:lnTo>
                  <a:pt x="221919" y="3666109"/>
                </a:lnTo>
                <a:lnTo>
                  <a:pt x="222427" y="3665728"/>
                </a:lnTo>
                <a:lnTo>
                  <a:pt x="222554" y="3665347"/>
                </a:lnTo>
                <a:lnTo>
                  <a:pt x="442391" y="3785514"/>
                </a:lnTo>
                <a:lnTo>
                  <a:pt x="1235786" y="4214126"/>
                </a:lnTo>
                <a:lnTo>
                  <a:pt x="1587677" y="4405884"/>
                </a:lnTo>
                <a:lnTo>
                  <a:pt x="1592122" y="4408932"/>
                </a:lnTo>
                <a:lnTo>
                  <a:pt x="1598091" y="4410329"/>
                </a:lnTo>
                <a:lnTo>
                  <a:pt x="1603679" y="4410329"/>
                </a:lnTo>
                <a:lnTo>
                  <a:pt x="1608632" y="4411091"/>
                </a:lnTo>
                <a:lnTo>
                  <a:pt x="1614982" y="4410202"/>
                </a:lnTo>
                <a:lnTo>
                  <a:pt x="1621840" y="4407027"/>
                </a:lnTo>
                <a:lnTo>
                  <a:pt x="1627632" y="4405071"/>
                </a:lnTo>
                <a:lnTo>
                  <a:pt x="1633435" y="4402391"/>
                </a:lnTo>
                <a:lnTo>
                  <a:pt x="1665541" y="4377931"/>
                </a:lnTo>
                <a:lnTo>
                  <a:pt x="1697151" y="4344797"/>
                </a:lnTo>
                <a:lnTo>
                  <a:pt x="1709470" y="4321302"/>
                </a:lnTo>
                <a:lnTo>
                  <a:pt x="1712645" y="4314444"/>
                </a:lnTo>
                <a:lnTo>
                  <a:pt x="1713407" y="4308094"/>
                </a:lnTo>
                <a:lnTo>
                  <a:pt x="1713407" y="4302379"/>
                </a:lnTo>
                <a:lnTo>
                  <a:pt x="1712772" y="4297553"/>
                </a:lnTo>
                <a:lnTo>
                  <a:pt x="1711375" y="4291584"/>
                </a:lnTo>
                <a:lnTo>
                  <a:pt x="1707946" y="4285488"/>
                </a:lnTo>
                <a:lnTo>
                  <a:pt x="1590128" y="4063415"/>
                </a:lnTo>
                <a:lnTo>
                  <a:pt x="1146568" y="3217138"/>
                </a:lnTo>
                <a:lnTo>
                  <a:pt x="981887" y="2906014"/>
                </a:lnTo>
                <a:lnTo>
                  <a:pt x="983284" y="2904617"/>
                </a:lnTo>
                <a:lnTo>
                  <a:pt x="2036114" y="3957447"/>
                </a:lnTo>
                <a:lnTo>
                  <a:pt x="2041448" y="3961384"/>
                </a:lnTo>
                <a:lnTo>
                  <a:pt x="2053259" y="3964559"/>
                </a:lnTo>
                <a:lnTo>
                  <a:pt x="2058847" y="3964432"/>
                </a:lnTo>
                <a:lnTo>
                  <a:pt x="2065705" y="3961257"/>
                </a:lnTo>
                <a:lnTo>
                  <a:pt x="2071255" y="3959631"/>
                </a:lnTo>
                <a:lnTo>
                  <a:pt x="2105507" y="3937127"/>
                </a:lnTo>
                <a:lnTo>
                  <a:pt x="2138197" y="3904399"/>
                </a:lnTo>
                <a:lnTo>
                  <a:pt x="2160511" y="3870490"/>
                </a:lnTo>
                <a:lnTo>
                  <a:pt x="2162479" y="3864610"/>
                </a:lnTo>
                <a:lnTo>
                  <a:pt x="2165527" y="3857752"/>
                </a:lnTo>
                <a:lnTo>
                  <a:pt x="2166416" y="3851402"/>
                </a:lnTo>
                <a:close/>
              </a:path>
              <a:path w="4549140" h="4850130">
                <a:moveTo>
                  <a:pt x="2757474" y="3124454"/>
                </a:moveTo>
                <a:lnTo>
                  <a:pt x="2752991" y="3080347"/>
                </a:lnTo>
                <a:lnTo>
                  <a:pt x="2744178" y="3035871"/>
                </a:lnTo>
                <a:lnTo>
                  <a:pt x="2730766" y="2991116"/>
                </a:lnTo>
                <a:lnTo>
                  <a:pt x="2712516" y="2946146"/>
                </a:lnTo>
                <a:lnTo>
                  <a:pt x="2688704" y="2901937"/>
                </a:lnTo>
                <a:lnTo>
                  <a:pt x="2659684" y="2858122"/>
                </a:lnTo>
                <a:lnTo>
                  <a:pt x="2625318" y="2814764"/>
                </a:lnTo>
                <a:lnTo>
                  <a:pt x="2585516" y="2771902"/>
                </a:lnTo>
                <a:lnTo>
                  <a:pt x="2549868" y="2738564"/>
                </a:lnTo>
                <a:lnTo>
                  <a:pt x="2514219" y="2709608"/>
                </a:lnTo>
                <a:lnTo>
                  <a:pt x="2478582" y="2685148"/>
                </a:lnTo>
                <a:lnTo>
                  <a:pt x="2443022" y="2665222"/>
                </a:lnTo>
                <a:lnTo>
                  <a:pt x="2408034" y="2649994"/>
                </a:lnTo>
                <a:lnTo>
                  <a:pt x="2338159" y="2628633"/>
                </a:lnTo>
                <a:lnTo>
                  <a:pt x="2269998" y="2619184"/>
                </a:lnTo>
                <a:lnTo>
                  <a:pt x="2236178" y="2618600"/>
                </a:lnTo>
                <a:lnTo>
                  <a:pt x="2202434" y="2619997"/>
                </a:lnTo>
                <a:lnTo>
                  <a:pt x="2136140" y="2628150"/>
                </a:lnTo>
                <a:lnTo>
                  <a:pt x="2071382" y="2640965"/>
                </a:lnTo>
                <a:lnTo>
                  <a:pt x="1946160" y="2672092"/>
                </a:lnTo>
                <a:lnTo>
                  <a:pt x="1915464" y="2679192"/>
                </a:lnTo>
                <a:lnTo>
                  <a:pt x="1885048" y="2685491"/>
                </a:lnTo>
                <a:lnTo>
                  <a:pt x="1855165" y="2690558"/>
                </a:lnTo>
                <a:lnTo>
                  <a:pt x="1825802" y="2694025"/>
                </a:lnTo>
                <a:lnTo>
                  <a:pt x="1796973" y="2695448"/>
                </a:lnTo>
                <a:lnTo>
                  <a:pt x="1768259" y="2695079"/>
                </a:lnTo>
                <a:lnTo>
                  <a:pt x="1712239" y="2687078"/>
                </a:lnTo>
                <a:lnTo>
                  <a:pt x="1657959" y="2668054"/>
                </a:lnTo>
                <a:lnTo>
                  <a:pt x="1605800" y="2633764"/>
                </a:lnTo>
                <a:lnTo>
                  <a:pt x="1563916" y="2592971"/>
                </a:lnTo>
                <a:lnTo>
                  <a:pt x="1536128" y="2555964"/>
                </a:lnTo>
                <a:lnTo>
                  <a:pt x="1515237" y="2516162"/>
                </a:lnTo>
                <a:lnTo>
                  <a:pt x="1502816" y="2475598"/>
                </a:lnTo>
                <a:lnTo>
                  <a:pt x="1498701" y="2434882"/>
                </a:lnTo>
                <a:lnTo>
                  <a:pt x="1500314" y="2414181"/>
                </a:lnTo>
                <a:lnTo>
                  <a:pt x="1510588" y="2371725"/>
                </a:lnTo>
                <a:lnTo>
                  <a:pt x="1532140" y="2330793"/>
                </a:lnTo>
                <a:lnTo>
                  <a:pt x="1564944" y="2291461"/>
                </a:lnTo>
                <a:lnTo>
                  <a:pt x="1608010" y="2255012"/>
                </a:lnTo>
                <a:lnTo>
                  <a:pt x="1653082" y="2229231"/>
                </a:lnTo>
                <a:lnTo>
                  <a:pt x="1698447" y="2212975"/>
                </a:lnTo>
                <a:lnTo>
                  <a:pt x="1740204" y="2201672"/>
                </a:lnTo>
                <a:lnTo>
                  <a:pt x="1778838" y="2194966"/>
                </a:lnTo>
                <a:lnTo>
                  <a:pt x="1824748" y="2187892"/>
                </a:lnTo>
                <a:lnTo>
                  <a:pt x="1835531" y="2185263"/>
                </a:lnTo>
                <a:lnTo>
                  <a:pt x="1838693" y="2134158"/>
                </a:lnTo>
                <a:lnTo>
                  <a:pt x="1790827" y="2081847"/>
                </a:lnTo>
                <a:lnTo>
                  <a:pt x="1742871" y="2040890"/>
                </a:lnTo>
                <a:lnTo>
                  <a:pt x="1709089" y="2030095"/>
                </a:lnTo>
                <a:lnTo>
                  <a:pt x="1699983" y="2030133"/>
                </a:lnTo>
                <a:lnTo>
                  <a:pt x="1657146" y="2035429"/>
                </a:lnTo>
                <a:lnTo>
                  <a:pt x="1601851" y="2051380"/>
                </a:lnTo>
                <a:lnTo>
                  <a:pt x="1562811" y="2066848"/>
                </a:lnTo>
                <a:lnTo>
                  <a:pt x="1524165" y="2086838"/>
                </a:lnTo>
                <a:lnTo>
                  <a:pt x="1486458" y="2110905"/>
                </a:lnTo>
                <a:lnTo>
                  <a:pt x="1452130" y="2138934"/>
                </a:lnTo>
                <a:lnTo>
                  <a:pt x="1407807" y="2184895"/>
                </a:lnTo>
                <a:lnTo>
                  <a:pt x="1383042" y="2217077"/>
                </a:lnTo>
                <a:lnTo>
                  <a:pt x="1362049" y="2250833"/>
                </a:lnTo>
                <a:lnTo>
                  <a:pt x="1344980" y="2286254"/>
                </a:lnTo>
                <a:lnTo>
                  <a:pt x="1331442" y="2323325"/>
                </a:lnTo>
                <a:lnTo>
                  <a:pt x="1322158" y="2360714"/>
                </a:lnTo>
                <a:lnTo>
                  <a:pt x="1317244" y="2398636"/>
                </a:lnTo>
                <a:lnTo>
                  <a:pt x="1316786" y="2437257"/>
                </a:lnTo>
                <a:lnTo>
                  <a:pt x="1320406" y="2476423"/>
                </a:lnTo>
                <a:lnTo>
                  <a:pt x="1327962" y="2515755"/>
                </a:lnTo>
                <a:lnTo>
                  <a:pt x="1339888" y="2555176"/>
                </a:lnTo>
                <a:lnTo>
                  <a:pt x="1356664" y="2594610"/>
                </a:lnTo>
                <a:lnTo>
                  <a:pt x="1378292" y="2634792"/>
                </a:lnTo>
                <a:lnTo>
                  <a:pt x="1404251" y="2674213"/>
                </a:lnTo>
                <a:lnTo>
                  <a:pt x="1434744" y="2712910"/>
                </a:lnTo>
                <a:lnTo>
                  <a:pt x="1469948" y="2750947"/>
                </a:lnTo>
                <a:lnTo>
                  <a:pt x="1506740" y="2785275"/>
                </a:lnTo>
                <a:lnTo>
                  <a:pt x="1543126" y="2814409"/>
                </a:lnTo>
                <a:lnTo>
                  <a:pt x="1578991" y="2838513"/>
                </a:lnTo>
                <a:lnTo>
                  <a:pt x="1614220" y="2857754"/>
                </a:lnTo>
                <a:lnTo>
                  <a:pt x="1649590" y="2873743"/>
                </a:lnTo>
                <a:lnTo>
                  <a:pt x="1719300" y="2895955"/>
                </a:lnTo>
                <a:lnTo>
                  <a:pt x="1787385" y="2906572"/>
                </a:lnTo>
                <a:lnTo>
                  <a:pt x="1821014" y="2907893"/>
                </a:lnTo>
                <a:lnTo>
                  <a:pt x="1854530" y="2906877"/>
                </a:lnTo>
                <a:lnTo>
                  <a:pt x="1921040" y="2899384"/>
                </a:lnTo>
                <a:lnTo>
                  <a:pt x="1985073" y="2886824"/>
                </a:lnTo>
                <a:lnTo>
                  <a:pt x="2140635" y="2848483"/>
                </a:lnTo>
                <a:lnTo>
                  <a:pt x="2170925" y="2842361"/>
                </a:lnTo>
                <a:lnTo>
                  <a:pt x="2200478" y="2837434"/>
                </a:lnTo>
                <a:lnTo>
                  <a:pt x="2229320" y="2833954"/>
                </a:lnTo>
                <a:lnTo>
                  <a:pt x="2257475" y="2832100"/>
                </a:lnTo>
                <a:lnTo>
                  <a:pt x="2285796" y="2832849"/>
                </a:lnTo>
                <a:lnTo>
                  <a:pt x="2341511" y="2841104"/>
                </a:lnTo>
                <a:lnTo>
                  <a:pt x="2395804" y="2860205"/>
                </a:lnTo>
                <a:lnTo>
                  <a:pt x="2448382" y="2894825"/>
                </a:lnTo>
                <a:lnTo>
                  <a:pt x="2496451" y="2942336"/>
                </a:lnTo>
                <a:lnTo>
                  <a:pt x="2532176" y="2991066"/>
                </a:lnTo>
                <a:lnTo>
                  <a:pt x="2556878" y="3041091"/>
                </a:lnTo>
                <a:lnTo>
                  <a:pt x="2569565" y="3090443"/>
                </a:lnTo>
                <a:lnTo>
                  <a:pt x="2571800" y="3114802"/>
                </a:lnTo>
                <a:lnTo>
                  <a:pt x="2571521" y="3140049"/>
                </a:lnTo>
                <a:lnTo>
                  <a:pt x="2562745" y="3188474"/>
                </a:lnTo>
                <a:lnTo>
                  <a:pt x="2543479" y="3235541"/>
                </a:lnTo>
                <a:lnTo>
                  <a:pt x="2513355" y="3279457"/>
                </a:lnTo>
                <a:lnTo>
                  <a:pt x="2467953" y="3324529"/>
                </a:lnTo>
                <a:lnTo>
                  <a:pt x="2412923" y="3362985"/>
                </a:lnTo>
                <a:lnTo>
                  <a:pt x="2357082" y="3387890"/>
                </a:lnTo>
                <a:lnTo>
                  <a:pt x="2305126" y="3405340"/>
                </a:lnTo>
                <a:lnTo>
                  <a:pt x="2258072" y="3415957"/>
                </a:lnTo>
                <a:lnTo>
                  <a:pt x="2217585" y="3421875"/>
                </a:lnTo>
                <a:lnTo>
                  <a:pt x="2199817" y="3423539"/>
                </a:lnTo>
                <a:lnTo>
                  <a:pt x="2184349" y="3425329"/>
                </a:lnTo>
                <a:lnTo>
                  <a:pt x="2149144" y="3444494"/>
                </a:lnTo>
                <a:lnTo>
                  <a:pt x="2148255" y="3449193"/>
                </a:lnTo>
                <a:lnTo>
                  <a:pt x="2148255" y="3454781"/>
                </a:lnTo>
                <a:lnTo>
                  <a:pt x="2170226" y="3494151"/>
                </a:lnTo>
                <a:lnTo>
                  <a:pt x="2203246" y="3529965"/>
                </a:lnTo>
                <a:lnTo>
                  <a:pt x="2242083" y="3564013"/>
                </a:lnTo>
                <a:lnTo>
                  <a:pt x="2284120" y="3585946"/>
                </a:lnTo>
                <a:lnTo>
                  <a:pt x="2304643" y="3589134"/>
                </a:lnTo>
                <a:lnTo>
                  <a:pt x="2317648" y="3589109"/>
                </a:lnTo>
                <a:lnTo>
                  <a:pt x="2369058" y="3582276"/>
                </a:lnTo>
                <a:lnTo>
                  <a:pt x="2410688" y="3571214"/>
                </a:lnTo>
                <a:lnTo>
                  <a:pt x="2456853" y="3555161"/>
                </a:lnTo>
                <a:lnTo>
                  <a:pt x="2504821" y="3532111"/>
                </a:lnTo>
                <a:lnTo>
                  <a:pt x="2554059" y="3502190"/>
                </a:lnTo>
                <a:lnTo>
                  <a:pt x="2602242" y="3464407"/>
                </a:lnTo>
                <a:lnTo>
                  <a:pt x="2657017" y="3408172"/>
                </a:lnTo>
                <a:lnTo>
                  <a:pt x="2684513" y="3372243"/>
                </a:lnTo>
                <a:lnTo>
                  <a:pt x="2707906" y="3334397"/>
                </a:lnTo>
                <a:lnTo>
                  <a:pt x="2726994" y="3294507"/>
                </a:lnTo>
                <a:lnTo>
                  <a:pt x="2741282" y="3253511"/>
                </a:lnTo>
                <a:lnTo>
                  <a:pt x="2751378" y="3211487"/>
                </a:lnTo>
                <a:lnTo>
                  <a:pt x="2756890" y="3168459"/>
                </a:lnTo>
                <a:lnTo>
                  <a:pt x="2757474" y="3124454"/>
                </a:lnTo>
                <a:close/>
              </a:path>
              <a:path w="4549140" h="4850130">
                <a:moveTo>
                  <a:pt x="3706545" y="2311273"/>
                </a:moveTo>
                <a:lnTo>
                  <a:pt x="3677031" y="2277707"/>
                </a:lnTo>
                <a:lnTo>
                  <a:pt x="3609644" y="2238756"/>
                </a:lnTo>
                <a:lnTo>
                  <a:pt x="3481794" y="2171801"/>
                </a:lnTo>
                <a:lnTo>
                  <a:pt x="3392906" y="2125624"/>
                </a:lnTo>
                <a:lnTo>
                  <a:pt x="3232137" y="2041550"/>
                </a:lnTo>
                <a:lnTo>
                  <a:pt x="3151047" y="2003679"/>
                </a:lnTo>
                <a:lnTo>
                  <a:pt x="3102356" y="1983981"/>
                </a:lnTo>
                <a:lnTo>
                  <a:pt x="3056813" y="1969516"/>
                </a:lnTo>
                <a:lnTo>
                  <a:pt x="3039351" y="1965325"/>
                </a:lnTo>
                <a:lnTo>
                  <a:pt x="3035122" y="1964309"/>
                </a:lnTo>
                <a:lnTo>
                  <a:pt x="3013951" y="1960626"/>
                </a:lnTo>
                <a:lnTo>
                  <a:pt x="2993339" y="1958086"/>
                </a:lnTo>
                <a:lnTo>
                  <a:pt x="2973374" y="1956308"/>
                </a:lnTo>
                <a:lnTo>
                  <a:pt x="2954426" y="1956333"/>
                </a:lnTo>
                <a:lnTo>
                  <a:pt x="2935617" y="1957959"/>
                </a:lnTo>
                <a:lnTo>
                  <a:pt x="2917152" y="1961032"/>
                </a:lnTo>
                <a:lnTo>
                  <a:pt x="2899206" y="1965325"/>
                </a:lnTo>
                <a:lnTo>
                  <a:pt x="2909290" y="1935619"/>
                </a:lnTo>
                <a:lnTo>
                  <a:pt x="2917304" y="1905787"/>
                </a:lnTo>
                <a:lnTo>
                  <a:pt x="2923311" y="1875878"/>
                </a:lnTo>
                <a:lnTo>
                  <a:pt x="2927400" y="1845945"/>
                </a:lnTo>
                <a:lnTo>
                  <a:pt x="2929344" y="1815985"/>
                </a:lnTo>
                <a:lnTo>
                  <a:pt x="2928823" y="1785899"/>
                </a:lnTo>
                <a:lnTo>
                  <a:pt x="2919780" y="1725168"/>
                </a:lnTo>
                <a:lnTo>
                  <a:pt x="2901531" y="1665020"/>
                </a:lnTo>
                <a:lnTo>
                  <a:pt x="2871774" y="1604010"/>
                </a:lnTo>
                <a:lnTo>
                  <a:pt x="2829941" y="1544180"/>
                </a:lnTo>
                <a:lnTo>
                  <a:pt x="2804490" y="1513992"/>
                </a:lnTo>
                <a:lnTo>
                  <a:pt x="2776016" y="1483868"/>
                </a:lnTo>
                <a:lnTo>
                  <a:pt x="2762351" y="1470939"/>
                </a:lnTo>
                <a:lnTo>
                  <a:pt x="2762351" y="1847507"/>
                </a:lnTo>
                <a:lnTo>
                  <a:pt x="2759799" y="1872830"/>
                </a:lnTo>
                <a:lnTo>
                  <a:pt x="2745663" y="1923415"/>
                </a:lnTo>
                <a:lnTo>
                  <a:pt x="2718498" y="1974303"/>
                </a:lnTo>
                <a:lnTo>
                  <a:pt x="2676956" y="2023745"/>
                </a:lnTo>
                <a:lnTo>
                  <a:pt x="2556560" y="2144141"/>
                </a:lnTo>
                <a:lnTo>
                  <a:pt x="2151049" y="1738630"/>
                </a:lnTo>
                <a:lnTo>
                  <a:pt x="2254935" y="1634871"/>
                </a:lnTo>
                <a:lnTo>
                  <a:pt x="2288870" y="1602295"/>
                </a:lnTo>
                <a:lnTo>
                  <a:pt x="2329751" y="1568818"/>
                </a:lnTo>
                <a:lnTo>
                  <a:pt x="2366695" y="1547368"/>
                </a:lnTo>
                <a:lnTo>
                  <a:pt x="2405430" y="1533169"/>
                </a:lnTo>
                <a:lnTo>
                  <a:pt x="2443569" y="1526311"/>
                </a:lnTo>
                <a:lnTo>
                  <a:pt x="2481110" y="1526997"/>
                </a:lnTo>
                <a:lnTo>
                  <a:pt x="2554579" y="1550670"/>
                </a:lnTo>
                <a:lnTo>
                  <a:pt x="2590787" y="1571625"/>
                </a:lnTo>
                <a:lnTo>
                  <a:pt x="2626690" y="1598409"/>
                </a:lnTo>
                <a:lnTo>
                  <a:pt x="2662351" y="1631061"/>
                </a:lnTo>
                <a:lnTo>
                  <a:pt x="2701467" y="1675676"/>
                </a:lnTo>
                <a:lnTo>
                  <a:pt x="2732582" y="1722755"/>
                </a:lnTo>
                <a:lnTo>
                  <a:pt x="2752839" y="1772158"/>
                </a:lnTo>
                <a:lnTo>
                  <a:pt x="2761665" y="1821942"/>
                </a:lnTo>
                <a:lnTo>
                  <a:pt x="2762351" y="1847507"/>
                </a:lnTo>
                <a:lnTo>
                  <a:pt x="2762351" y="1470939"/>
                </a:lnTo>
                <a:lnTo>
                  <a:pt x="2712720" y="1427327"/>
                </a:lnTo>
                <a:lnTo>
                  <a:pt x="2680551" y="1403680"/>
                </a:lnTo>
                <a:lnTo>
                  <a:pt x="2648000" y="1383157"/>
                </a:lnTo>
                <a:lnTo>
                  <a:pt x="2582037" y="1352524"/>
                </a:lnTo>
                <a:lnTo>
                  <a:pt x="2514650" y="1334262"/>
                </a:lnTo>
                <a:lnTo>
                  <a:pt x="2447061" y="1328928"/>
                </a:lnTo>
                <a:lnTo>
                  <a:pt x="2413470" y="1331480"/>
                </a:lnTo>
                <a:lnTo>
                  <a:pt x="2345931" y="1346225"/>
                </a:lnTo>
                <a:lnTo>
                  <a:pt x="2279548" y="1375079"/>
                </a:lnTo>
                <a:lnTo>
                  <a:pt x="2246426" y="1394079"/>
                </a:lnTo>
                <a:lnTo>
                  <a:pt x="2199309" y="1430147"/>
                </a:lnTo>
                <a:lnTo>
                  <a:pt x="2155812" y="1470215"/>
                </a:lnTo>
                <a:lnTo>
                  <a:pt x="1941753" y="1683893"/>
                </a:lnTo>
                <a:lnTo>
                  <a:pt x="1924862" y="1728724"/>
                </a:lnTo>
                <a:lnTo>
                  <a:pt x="1927263" y="1744192"/>
                </a:lnTo>
                <a:lnTo>
                  <a:pt x="1960930" y="1794891"/>
                </a:lnTo>
                <a:lnTo>
                  <a:pt x="3079800" y="2913761"/>
                </a:lnTo>
                <a:lnTo>
                  <a:pt x="3096945" y="2920873"/>
                </a:lnTo>
                <a:lnTo>
                  <a:pt x="3102533" y="2920746"/>
                </a:lnTo>
                <a:lnTo>
                  <a:pt x="3109391" y="2917571"/>
                </a:lnTo>
                <a:lnTo>
                  <a:pt x="3115386" y="2915551"/>
                </a:lnTo>
                <a:lnTo>
                  <a:pt x="3149676" y="2892971"/>
                </a:lnTo>
                <a:lnTo>
                  <a:pt x="3182632" y="2860065"/>
                </a:lnTo>
                <a:lnTo>
                  <a:pt x="3204959" y="2826042"/>
                </a:lnTo>
                <a:lnTo>
                  <a:pt x="3206927" y="2820162"/>
                </a:lnTo>
                <a:lnTo>
                  <a:pt x="3209213" y="2814066"/>
                </a:lnTo>
                <a:lnTo>
                  <a:pt x="3210229" y="2807589"/>
                </a:lnTo>
                <a:lnTo>
                  <a:pt x="3208451" y="2801747"/>
                </a:lnTo>
                <a:lnTo>
                  <a:pt x="3206927" y="2795905"/>
                </a:lnTo>
                <a:lnTo>
                  <a:pt x="3202990" y="2790571"/>
                </a:lnTo>
                <a:lnTo>
                  <a:pt x="2685846" y="2273427"/>
                </a:lnTo>
                <a:lnTo>
                  <a:pt x="2768269" y="2191004"/>
                </a:lnTo>
                <a:lnTo>
                  <a:pt x="2789580" y="2171801"/>
                </a:lnTo>
                <a:lnTo>
                  <a:pt x="2811475" y="2155939"/>
                </a:lnTo>
                <a:lnTo>
                  <a:pt x="2832620" y="2144141"/>
                </a:lnTo>
                <a:lnTo>
                  <a:pt x="2833801" y="2143480"/>
                </a:lnTo>
                <a:lnTo>
                  <a:pt x="2856407" y="2134489"/>
                </a:lnTo>
                <a:lnTo>
                  <a:pt x="2880080" y="2129142"/>
                </a:lnTo>
                <a:lnTo>
                  <a:pt x="2904172" y="2126132"/>
                </a:lnTo>
                <a:lnTo>
                  <a:pt x="2928861" y="2125624"/>
                </a:lnTo>
                <a:lnTo>
                  <a:pt x="2954324" y="2127758"/>
                </a:lnTo>
                <a:lnTo>
                  <a:pt x="3007385" y="2138984"/>
                </a:lnTo>
                <a:lnTo>
                  <a:pt x="3062655" y="2158873"/>
                </a:lnTo>
                <a:lnTo>
                  <a:pt x="3120961" y="2185822"/>
                </a:lnTo>
                <a:lnTo>
                  <a:pt x="3182797" y="2217420"/>
                </a:lnTo>
                <a:lnTo>
                  <a:pt x="3558768" y="2419591"/>
                </a:lnTo>
                <a:lnTo>
                  <a:pt x="3565423" y="2422842"/>
                </a:lnTo>
                <a:lnTo>
                  <a:pt x="3571671" y="2425446"/>
                </a:lnTo>
                <a:lnTo>
                  <a:pt x="3577513" y="2427224"/>
                </a:lnTo>
                <a:lnTo>
                  <a:pt x="3584244" y="2429764"/>
                </a:lnTo>
                <a:lnTo>
                  <a:pt x="3591610" y="2429764"/>
                </a:lnTo>
                <a:lnTo>
                  <a:pt x="3599357" y="2427605"/>
                </a:lnTo>
                <a:lnTo>
                  <a:pt x="3605847" y="2426106"/>
                </a:lnTo>
                <a:lnTo>
                  <a:pt x="3640010" y="2402687"/>
                </a:lnTo>
                <a:lnTo>
                  <a:pt x="3675977" y="2366670"/>
                </a:lnTo>
                <a:lnTo>
                  <a:pt x="3702151" y="2330602"/>
                </a:lnTo>
                <a:lnTo>
                  <a:pt x="3706418" y="2316861"/>
                </a:lnTo>
                <a:lnTo>
                  <a:pt x="3706545" y="2311273"/>
                </a:lnTo>
                <a:close/>
              </a:path>
              <a:path w="4549140" h="4850130">
                <a:moveTo>
                  <a:pt x="4006646" y="2011172"/>
                </a:moveTo>
                <a:lnTo>
                  <a:pt x="2835198" y="829564"/>
                </a:lnTo>
                <a:lnTo>
                  <a:pt x="2818053" y="822452"/>
                </a:lnTo>
                <a:lnTo>
                  <a:pt x="2812465" y="822706"/>
                </a:lnTo>
                <a:lnTo>
                  <a:pt x="2765679" y="849985"/>
                </a:lnTo>
                <a:lnTo>
                  <a:pt x="2733954" y="881722"/>
                </a:lnTo>
                <a:lnTo>
                  <a:pt x="2708579" y="920750"/>
                </a:lnTo>
                <a:lnTo>
                  <a:pt x="2705531" y="934974"/>
                </a:lnTo>
                <a:lnTo>
                  <a:pt x="2708833" y="946658"/>
                </a:lnTo>
                <a:lnTo>
                  <a:pt x="2711881" y="952754"/>
                </a:lnTo>
                <a:lnTo>
                  <a:pt x="3876344" y="2117217"/>
                </a:lnTo>
                <a:lnTo>
                  <a:pt x="3881678" y="2121154"/>
                </a:lnTo>
                <a:lnTo>
                  <a:pt x="3893489" y="2124329"/>
                </a:lnTo>
                <a:lnTo>
                  <a:pt x="3899077" y="2124202"/>
                </a:lnTo>
                <a:lnTo>
                  <a:pt x="3905935" y="2121027"/>
                </a:lnTo>
                <a:lnTo>
                  <a:pt x="3911943" y="2118957"/>
                </a:lnTo>
                <a:lnTo>
                  <a:pt x="3946512" y="2096198"/>
                </a:lnTo>
                <a:lnTo>
                  <a:pt x="3979176" y="2063483"/>
                </a:lnTo>
                <a:lnTo>
                  <a:pt x="4001376" y="2029498"/>
                </a:lnTo>
                <a:lnTo>
                  <a:pt x="4003344" y="2023618"/>
                </a:lnTo>
                <a:lnTo>
                  <a:pt x="4006519" y="2016760"/>
                </a:lnTo>
                <a:lnTo>
                  <a:pt x="4006646" y="2011172"/>
                </a:lnTo>
                <a:close/>
              </a:path>
              <a:path w="4549140" h="4850130">
                <a:moveTo>
                  <a:pt x="4548937" y="1468882"/>
                </a:moveTo>
                <a:lnTo>
                  <a:pt x="4545762" y="1457071"/>
                </a:lnTo>
                <a:lnTo>
                  <a:pt x="4541825" y="1451737"/>
                </a:lnTo>
                <a:lnTo>
                  <a:pt x="3493693" y="403606"/>
                </a:lnTo>
                <a:lnTo>
                  <a:pt x="3757980" y="139319"/>
                </a:lnTo>
                <a:lnTo>
                  <a:pt x="3760647" y="134747"/>
                </a:lnTo>
                <a:lnTo>
                  <a:pt x="3761409" y="128397"/>
                </a:lnTo>
                <a:lnTo>
                  <a:pt x="3761409" y="122809"/>
                </a:lnTo>
                <a:lnTo>
                  <a:pt x="3734943" y="76517"/>
                </a:lnTo>
                <a:lnTo>
                  <a:pt x="3702964" y="42862"/>
                </a:lnTo>
                <a:lnTo>
                  <a:pt x="3672001" y="15900"/>
                </a:lnTo>
                <a:lnTo>
                  <a:pt x="3638727" y="0"/>
                </a:lnTo>
                <a:lnTo>
                  <a:pt x="3633139" y="0"/>
                </a:lnTo>
                <a:lnTo>
                  <a:pt x="3626662" y="762"/>
                </a:lnTo>
                <a:lnTo>
                  <a:pt x="3622217" y="3429"/>
                </a:lnTo>
                <a:lnTo>
                  <a:pt x="2970326" y="655320"/>
                </a:lnTo>
                <a:lnTo>
                  <a:pt x="2967659" y="659892"/>
                </a:lnTo>
                <a:lnTo>
                  <a:pt x="2967659" y="665480"/>
                </a:lnTo>
                <a:lnTo>
                  <a:pt x="2966897" y="671830"/>
                </a:lnTo>
                <a:lnTo>
                  <a:pt x="2988995" y="711073"/>
                </a:lnTo>
                <a:lnTo>
                  <a:pt x="2995218" y="719213"/>
                </a:lnTo>
                <a:lnTo>
                  <a:pt x="3027286" y="753452"/>
                </a:lnTo>
                <a:lnTo>
                  <a:pt x="3051225" y="773430"/>
                </a:lnTo>
                <a:lnTo>
                  <a:pt x="3057995" y="778891"/>
                </a:lnTo>
                <a:lnTo>
                  <a:pt x="3064510" y="783513"/>
                </a:lnTo>
                <a:lnTo>
                  <a:pt x="3070555" y="787171"/>
                </a:lnTo>
                <a:lnTo>
                  <a:pt x="3083737" y="793115"/>
                </a:lnTo>
                <a:lnTo>
                  <a:pt x="3089579" y="794639"/>
                </a:lnTo>
                <a:lnTo>
                  <a:pt x="3095929" y="793877"/>
                </a:lnTo>
                <a:lnTo>
                  <a:pt x="3101644" y="793877"/>
                </a:lnTo>
                <a:lnTo>
                  <a:pt x="3106089" y="791083"/>
                </a:lnTo>
                <a:lnTo>
                  <a:pt x="3370503" y="526796"/>
                </a:lnTo>
                <a:lnTo>
                  <a:pt x="4418635" y="1574927"/>
                </a:lnTo>
                <a:lnTo>
                  <a:pt x="4423969" y="1578864"/>
                </a:lnTo>
                <a:lnTo>
                  <a:pt x="4435780" y="1582039"/>
                </a:lnTo>
                <a:lnTo>
                  <a:pt x="4441368" y="1581912"/>
                </a:lnTo>
                <a:lnTo>
                  <a:pt x="4448226" y="1578737"/>
                </a:lnTo>
                <a:lnTo>
                  <a:pt x="4454220" y="1576679"/>
                </a:lnTo>
                <a:lnTo>
                  <a:pt x="4488700" y="1553908"/>
                </a:lnTo>
                <a:lnTo>
                  <a:pt x="4521466" y="1521244"/>
                </a:lnTo>
                <a:lnTo>
                  <a:pt x="4543666" y="1487233"/>
                </a:lnTo>
                <a:lnTo>
                  <a:pt x="4545635" y="1481328"/>
                </a:lnTo>
                <a:lnTo>
                  <a:pt x="4548810" y="1474470"/>
                </a:lnTo>
                <a:lnTo>
                  <a:pt x="4548937" y="1468882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967" y="889507"/>
            <a:ext cx="3406140" cy="69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Unit 3-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Greedy algorithms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118995" marR="5080" indent="457200">
              <a:lnSpc>
                <a:spcPts val="1270"/>
              </a:lnSpc>
            </a:pP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Srinidhi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11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Dept</a:t>
            </a:r>
            <a:r>
              <a:rPr sz="11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CSE,</a:t>
            </a:r>
            <a:r>
              <a:rPr sz="11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MSRIT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1571497"/>
          <a:ext cx="5879465" cy="266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9940"/>
              </a:tblGrid>
              <a:tr h="181356"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b="1" spc="-5" dirty="0">
                          <a:latin typeface="Times New Roman" panose="02020603050405020304"/>
                          <a:cs typeface="Times New Roman" panose="02020603050405020304"/>
                        </a:rPr>
                        <a:t>Topics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>
                  <a:txBody>
                    <a:bodyPr/>
                    <a:lstStyle/>
                    <a:p>
                      <a:pPr marL="525145" indent="-228600">
                        <a:lnSpc>
                          <a:spcPts val="1325"/>
                        </a:lnSpc>
                        <a:buAutoNum type="arabicPeriod"/>
                        <a:tabLst>
                          <a:tab pos="5257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Interval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Scheduling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Problem.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Natural approaches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to solve the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problem.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75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Designing algorithm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greedy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approach.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9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4301">
                <a:tc>
                  <a:txBody>
                    <a:bodyPr/>
                    <a:lstStyle/>
                    <a:p>
                      <a:pPr marL="525145" indent="-228600">
                        <a:lnSpc>
                          <a:spcPts val="1325"/>
                        </a:lnSpc>
                        <a:buAutoNum type="arabicPeriod" startAt="2"/>
                        <a:tabLst>
                          <a:tab pos="5257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Scheduling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minimize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lateness: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An</a:t>
                      </a:r>
                      <a:r>
                        <a:rPr sz="12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Exchange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argument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Natural approaches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to solve the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 problem.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Designing algorithm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based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on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greedy</a:t>
                      </a:r>
                      <a:r>
                        <a:rPr sz="12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approach.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95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7136">
                <a:tc>
                  <a:txBody>
                    <a:bodyPr/>
                    <a:lstStyle/>
                    <a:p>
                      <a:pPr marL="525145" indent="-228600">
                        <a:lnSpc>
                          <a:spcPts val="1315"/>
                        </a:lnSpc>
                        <a:buAutoNum type="arabicPeriod" startAt="3"/>
                        <a:tabLst>
                          <a:tab pos="5257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Optimal</a:t>
                      </a:r>
                      <a:r>
                        <a:rPr sz="12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Caching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Algorithm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982345" lvl="1" indent="-229235">
                        <a:lnSpc>
                          <a:spcPts val="1395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Example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1204" y="4558410"/>
            <a:ext cx="5859145" cy="510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algn="just">
              <a:lnSpc>
                <a:spcPts val="14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3500" marR="58420" algn="just">
              <a:lnSpc>
                <a:spcPts val="1380"/>
              </a:lnSpc>
              <a:spcBef>
                <a:spcPts val="5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is greedy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 it builds up a solution in small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steps,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choosing a decision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 each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step myopically to optimize some underlying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criterion. One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often design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many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greedy algorithms for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same problem, each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locally,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incrementally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optimizing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some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a solution.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92100" indent="-228600" algn="just">
              <a:lnSpc>
                <a:spcPts val="1680"/>
              </a:lnSpc>
              <a:buAutoNum type="arabicPeriod"/>
              <a:tabLst>
                <a:tab pos="292100" algn="l"/>
              </a:tabLst>
            </a:pP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Scheduling</a:t>
            </a:r>
            <a:r>
              <a:rPr sz="1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520065" marR="57785" lvl="1" indent="-228600" algn="just">
              <a:lnSpc>
                <a:spcPts val="1370"/>
              </a:lnSpc>
              <a:spcBef>
                <a:spcPts val="105"/>
              </a:spcBef>
              <a:buFont typeface="Symbol" panose="05050102010706020507"/>
              <a:buChar char=""/>
              <a:tabLst>
                <a:tab pos="5207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set of requests {1, 2, . . . ,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}; the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corresponds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 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starting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s(i)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finishing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20065" marR="54610" lvl="1" indent="-228600" algn="just">
              <a:lnSpc>
                <a:spcPct val="95000"/>
              </a:lnSpc>
              <a:spcBef>
                <a:spcPts val="65"/>
              </a:spcBef>
              <a:buFont typeface="Symbol" panose="05050102010706020507"/>
              <a:buChar char=""/>
              <a:tabLst>
                <a:tab pos="5207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We’ll say that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 is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 no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them overlap in time,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goal 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 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large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subset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possible. Compatible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called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buFont typeface="Symbol" panose="05050102010706020507"/>
              <a:buChar char=""/>
            </a:pPr>
            <a:endParaRPr sz="1300">
              <a:latin typeface="Times New Roman" panose="02020603050405020304"/>
              <a:cs typeface="Times New Roman" panose="02020603050405020304"/>
            </a:endParaRPr>
          </a:p>
          <a:p>
            <a:pPr marL="63500" algn="just">
              <a:lnSpc>
                <a:spcPct val="100000"/>
              </a:lnSpc>
              <a:spcBef>
                <a:spcPts val="1075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Designing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Algorithm using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natural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approaches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3500" marR="55880" algn="just">
              <a:lnSpc>
                <a:spcPct val="96000"/>
              </a:lnSpc>
              <a:spcBef>
                <a:spcPts val="116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idea in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greedy algorithm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scheduling 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simple rule 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spc="6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accepted,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reject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 We then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next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be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accepted, and again reject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not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compatible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5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63500" algn="just">
              <a:lnSpc>
                <a:spcPct val="10000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Some 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most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natural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solve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scheduling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520065" marR="53340" lvl="1" indent="-228600" algn="just">
              <a:lnSpc>
                <a:spcPct val="96000"/>
              </a:lnSpc>
              <a:buFont typeface="Symbol" panose="05050102010706020507"/>
              <a:buChar char=""/>
              <a:tabLst>
                <a:tab pos="5207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 most obvious rule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might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 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always select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available request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earliest—that is,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one with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minimal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start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s(i)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earliest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start</a:t>
            </a:r>
            <a:r>
              <a:rPr sz="1200" b="1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 This way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resource starts being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quickly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possible. This method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does not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yield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optimal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solution.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28600" marR="55245" lvl="2" indent="-228600" algn="r">
              <a:lnSpc>
                <a:spcPts val="1350"/>
              </a:lnSpc>
              <a:buFont typeface="Wingdings" panose="05000000000000000000"/>
              <a:buChar char=""/>
              <a:tabLst>
                <a:tab pos="2286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earliest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long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interval,</a:t>
            </a:r>
            <a:r>
              <a:rPr sz="12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accepting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R="57785" algn="r">
              <a:lnSpc>
                <a:spcPts val="141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reject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lot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shorter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intervals.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04" y="898652"/>
            <a:ext cx="5593080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28600" algn="just">
              <a:lnSpc>
                <a:spcPts val="141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266700" algn="l"/>
              </a:tabLst>
            </a:pP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There is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an optimal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that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no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inversions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23265" marR="43180" indent="-228600" algn="just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Arial MT"/>
                <a:cs typeface="Arial MT"/>
              </a:rPr>
              <a:t>–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try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characterizing schedules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following way.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 say that a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has an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inversion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 a job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deadline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scheduled before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earlier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deadline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spc="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below.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1053" y="2587497"/>
            <a:ext cx="5376545" cy="17176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0" marR="43815" indent="-228600">
              <a:lnSpc>
                <a:spcPts val="1370"/>
              </a:lnSpc>
              <a:spcBef>
                <a:spcPts val="200"/>
              </a:spcBef>
              <a:buFont typeface="Arial MT"/>
              <a:buChar char="–"/>
              <a:tabLst>
                <a:tab pos="507365" algn="l"/>
                <a:tab pos="5080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inversion,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jobs 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 j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immediately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dj</a:t>
            </a:r>
            <a:r>
              <a:rPr sz="12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&lt; d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0" marR="43180" indent="-228600">
              <a:lnSpc>
                <a:spcPts val="1380"/>
              </a:lnSpc>
              <a:spcBef>
                <a:spcPts val="15"/>
              </a:spcBef>
              <a:buFont typeface="Arial MT"/>
              <a:buChar char="–"/>
              <a:tabLst>
                <a:tab pos="507365" algn="l"/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j)</a:t>
            </a:r>
            <a:r>
              <a:rPr sz="1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formed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inversion in O, this inversion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eliminated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swap,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no new inversions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created.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Thus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have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65430" indent="-215265">
              <a:lnSpc>
                <a:spcPts val="1360"/>
              </a:lnSpc>
              <a:buAutoNum type="alphaLcParenBoth" startAt="2"/>
              <a:tabLst>
                <a:tab pos="266065" algn="l"/>
              </a:tabLst>
            </a:pPr>
            <a:r>
              <a:rPr sz="1200" i="1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swapping i and j we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get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with one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less inversion.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 marR="394335">
              <a:lnSpc>
                <a:spcPct val="110000"/>
              </a:lnSpc>
              <a:buAutoNum type="alphaLcParenBoth" startAt="2"/>
              <a:tabLst>
                <a:tab pos="256540" algn="l"/>
              </a:tabLst>
            </a:pP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The new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swapped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schedule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lateness no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than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2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can prove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(c),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are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done.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0" marR="50800" indent="-228600">
              <a:lnSpc>
                <a:spcPts val="1600"/>
              </a:lnSpc>
              <a:spcBef>
                <a:spcPts val="65"/>
              </a:spcBef>
              <a:tabLst>
                <a:tab pos="507365" algn="l"/>
              </a:tabLst>
            </a:pPr>
            <a:r>
              <a:rPr sz="1200" dirty="0">
                <a:latin typeface="Arial MT"/>
                <a:cs typeface="Arial MT"/>
              </a:rPr>
              <a:t>–	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jobs i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 j in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optimal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before swap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swap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shown below.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5053" y="5931788"/>
            <a:ext cx="4225290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253365" algn="l"/>
                <a:tab pos="2540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470" dirty="0">
                <a:latin typeface="Lucida Sans Unicode" panose="020B0602030504020204"/>
                <a:cs typeface="Lucida Sans Unicode" panose="020B0602030504020204"/>
              </a:rPr>
              <a:t>𝑙</a:t>
            </a:r>
            <a:r>
              <a:rPr sz="1100" spc="25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lateness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before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swap,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let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470" dirty="0">
                <a:latin typeface="Lucida Sans Unicode" panose="020B0602030504020204"/>
                <a:cs typeface="Lucida Sans Unicode" panose="020B0602030504020204"/>
              </a:rPr>
              <a:t>𝑙</a:t>
            </a:r>
            <a:r>
              <a:rPr sz="1100" spc="-40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afterwards.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11200" lvl="1" indent="-228600">
              <a:lnSpc>
                <a:spcPct val="100000"/>
              </a:lnSpc>
              <a:spcBef>
                <a:spcPts val="1355"/>
              </a:spcBef>
              <a:buFont typeface="Wingdings" panose="05000000000000000000"/>
              <a:buChar char=""/>
              <a:tabLst>
                <a:tab pos="710565" algn="l"/>
                <a:tab pos="711200" algn="l"/>
              </a:tabLst>
            </a:pPr>
            <a:r>
              <a:rPr sz="1200" spc="-680" dirty="0">
                <a:latin typeface="Lucida Sans Unicode" panose="020B0602030504020204"/>
                <a:cs typeface="Lucida Sans Unicode" panose="020B0602030504020204"/>
              </a:rPr>
              <a:t>𝑙</a:t>
            </a:r>
            <a:r>
              <a:rPr sz="1200" spc="-85" dirty="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42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685" dirty="0">
                <a:latin typeface="Lucida Sans Unicode" panose="020B0602030504020204"/>
                <a:cs typeface="Lucida Sans Unicode" panose="020B0602030504020204"/>
              </a:rPr>
              <a:t>𝑙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42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ll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1200" dirty="0">
                <a:latin typeface="Symbol" panose="05050102010706020507"/>
                <a:cs typeface="Symbol" panose="05050102010706020507"/>
              </a:rPr>
              <a:t>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i, j.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11200" lvl="1" indent="-228600">
              <a:lnSpc>
                <a:spcPct val="100000"/>
              </a:lnSpc>
              <a:spcBef>
                <a:spcPts val="1260"/>
              </a:spcBef>
              <a:buFont typeface="Wingdings" panose="05000000000000000000"/>
              <a:buChar char=""/>
              <a:tabLst>
                <a:tab pos="710565" algn="l"/>
                <a:tab pos="7112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1200" dirty="0">
                <a:latin typeface="Symbol" panose="05050102010706020507"/>
                <a:cs typeface="Symbol" panose="05050102010706020507"/>
              </a:rPr>
              <a:t>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j</a:t>
            </a:r>
            <a:endParaRPr sz="1200" baseline="-10000">
              <a:latin typeface="Times New Roman" panose="02020603050405020304"/>
              <a:cs typeface="Times New Roman" panose="02020603050405020304"/>
            </a:endParaRPr>
          </a:p>
          <a:p>
            <a:pPr marL="711200" lvl="1" indent="-228600">
              <a:lnSpc>
                <a:spcPct val="100000"/>
              </a:lnSpc>
              <a:spcBef>
                <a:spcPts val="1150"/>
              </a:spcBef>
              <a:buFont typeface="Wingdings" panose="05000000000000000000"/>
              <a:buChar char=""/>
              <a:tabLst>
                <a:tab pos="710565" algn="l"/>
                <a:tab pos="7112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586978"/>
            <a:ext cx="552640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1200" b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proved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“There</a:t>
            </a:r>
            <a:r>
              <a:rPr sz="120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b="1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b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idle</a:t>
            </a:r>
            <a:r>
              <a:rPr sz="1200"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2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inversions”.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9896" y="1883039"/>
            <a:ext cx="4144565" cy="51651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71600" y="4451603"/>
            <a:ext cx="5731510" cy="1343660"/>
            <a:chOff x="1371600" y="4451603"/>
            <a:chExt cx="5731510" cy="13436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4451603"/>
              <a:ext cx="5731509" cy="13435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52621" y="4689474"/>
              <a:ext cx="1064260" cy="222250"/>
            </a:xfrm>
            <a:custGeom>
              <a:avLst/>
              <a:gdLst/>
              <a:ahLst/>
              <a:cxnLst/>
              <a:rect l="l" t="t" r="r" b="b"/>
              <a:pathLst>
                <a:path w="1064260" h="222250">
                  <a:moveTo>
                    <a:pt x="332994" y="0"/>
                  </a:moveTo>
                  <a:lnTo>
                    <a:pt x="248412" y="10160"/>
                  </a:lnTo>
                  <a:lnTo>
                    <a:pt x="265823" y="36614"/>
                  </a:lnTo>
                  <a:lnTo>
                    <a:pt x="762" y="211201"/>
                  </a:lnTo>
                  <a:lnTo>
                    <a:pt x="0" y="215138"/>
                  </a:lnTo>
                  <a:lnTo>
                    <a:pt x="1905" y="218186"/>
                  </a:lnTo>
                  <a:lnTo>
                    <a:pt x="3810" y="221107"/>
                  </a:lnTo>
                  <a:lnTo>
                    <a:pt x="7747" y="221869"/>
                  </a:lnTo>
                  <a:lnTo>
                    <a:pt x="10795" y="219964"/>
                  </a:lnTo>
                  <a:lnTo>
                    <a:pt x="272834" y="47256"/>
                  </a:lnTo>
                  <a:lnTo>
                    <a:pt x="290322" y="73787"/>
                  </a:lnTo>
                  <a:lnTo>
                    <a:pt x="316979" y="27686"/>
                  </a:lnTo>
                  <a:lnTo>
                    <a:pt x="332994" y="0"/>
                  </a:lnTo>
                  <a:close/>
                </a:path>
                <a:path w="1064260" h="222250">
                  <a:moveTo>
                    <a:pt x="1064133" y="215011"/>
                  </a:moveTo>
                  <a:lnTo>
                    <a:pt x="1063244" y="211074"/>
                  </a:lnTo>
                  <a:lnTo>
                    <a:pt x="1060196" y="209169"/>
                  </a:lnTo>
                  <a:lnTo>
                    <a:pt x="775246" y="34467"/>
                  </a:lnTo>
                  <a:lnTo>
                    <a:pt x="780478" y="25908"/>
                  </a:lnTo>
                  <a:lnTo>
                    <a:pt x="791845" y="7366"/>
                  </a:lnTo>
                  <a:lnTo>
                    <a:pt x="707009" y="0"/>
                  </a:lnTo>
                  <a:lnTo>
                    <a:pt x="752094" y="72263"/>
                  </a:lnTo>
                  <a:lnTo>
                    <a:pt x="768629" y="45262"/>
                  </a:lnTo>
                  <a:lnTo>
                    <a:pt x="1056513" y="221869"/>
                  </a:lnTo>
                  <a:lnTo>
                    <a:pt x="1060450" y="220980"/>
                  </a:lnTo>
                  <a:lnTo>
                    <a:pt x="1062355" y="217932"/>
                  </a:lnTo>
                  <a:lnTo>
                    <a:pt x="1064133" y="215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331847" y="7241666"/>
          <a:ext cx="2565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8955"/>
                <a:gridCol w="606425"/>
                <a:gridCol w="1429384"/>
              </a:tblGrid>
              <a:tr h="251841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245745" algn="l"/>
                        </a:tabLst>
                      </a:pPr>
                      <a:r>
                        <a:rPr sz="1000" spc="-175" dirty="0">
                          <a:latin typeface="Lucida Sans Unicode" panose="020B0602030504020204"/>
                          <a:cs typeface="Lucida Sans Unicode" panose="020B0602030504020204"/>
                        </a:rPr>
                        <a:t>𝑙</a:t>
                      </a:r>
                      <a:r>
                        <a:rPr sz="1500" spc="-262" baseline="3000" dirty="0">
                          <a:latin typeface="Symbol" panose="05050102010706020507"/>
                          <a:cs typeface="Symbol" panose="05050102010706020507"/>
                        </a:rPr>
                        <a:t></a:t>
                      </a:r>
                      <a:r>
                        <a:rPr sz="900" i="1" spc="-262" baseline="-23000" dirty="0">
                          <a:latin typeface="Times New Roman" panose="02020603050405020304"/>
                          <a:cs typeface="Times New Roman" panose="02020603050405020304"/>
                        </a:rPr>
                        <a:t>i	</a:t>
                      </a:r>
                      <a:r>
                        <a:rPr sz="1000" spc="45" dirty="0">
                          <a:latin typeface="Symbol" panose="05050102010706020507"/>
                          <a:cs typeface="Symbol" panose="05050102010706020507"/>
                        </a:rPr>
                        <a:t></a:t>
                      </a:r>
                      <a:endParaRPr sz="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5905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i="1" spc="60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900" i="1" spc="22" baseline="-23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500" spc="67" baseline="3000" dirty="0">
                          <a:latin typeface="Symbol" panose="05050102010706020507"/>
                          <a:cs typeface="Symbol" panose="05050102010706020507"/>
                        </a:rPr>
                        <a:t></a:t>
                      </a: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10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spc="5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900" baseline="-2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905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(definitio</a:t>
                      </a:r>
                      <a:r>
                        <a:rPr sz="10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9055" marB="0">
                    <a:solidFill>
                      <a:srgbClr val="C0C0C0"/>
                    </a:solidFill>
                  </a:tcPr>
                </a:tc>
              </a:tr>
              <a:tr h="189157"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</a:t>
                      </a:r>
                      <a:endParaRPr sz="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444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000" i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i="1" spc="60" baseline="-23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10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spc="5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900" baseline="-2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000" spc="20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000" i="1" spc="2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000" i="1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Times New Roman" panose="02020603050405020304"/>
                          <a:cs typeface="Times New Roman" panose="02020603050405020304"/>
                        </a:rPr>
                        <a:t>finishes</a:t>
                      </a:r>
                      <a:r>
                        <a:rPr sz="1000" spc="9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20" dirty="0">
                          <a:latin typeface="Times New Roman" panose="02020603050405020304"/>
                          <a:cs typeface="Times New Roman" panose="02020603050405020304"/>
                        </a:rPr>
                        <a:t>at </a:t>
                      </a: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time</a:t>
                      </a:r>
                      <a:r>
                        <a:rPr sz="1000" spc="2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spc="35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600" i="1" spc="35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sz="1000" spc="35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solidFill>
                      <a:srgbClr val="C0C0C0"/>
                    </a:solidFill>
                  </a:tcPr>
                </a:tc>
              </a:tr>
              <a:tr h="197094">
                <a:tc>
                  <a:txBody>
                    <a:bodyPr/>
                    <a:lstStyle/>
                    <a:p>
                      <a:pPr marR="584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</a:t>
                      </a:r>
                      <a:endParaRPr sz="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i="1" dirty="0">
                          <a:latin typeface="Times New Roman" panose="02020603050405020304"/>
                          <a:cs typeface="Times New Roman" panose="02020603050405020304"/>
                        </a:rPr>
                        <a:t>f</a:t>
                      </a:r>
                      <a:r>
                        <a:rPr sz="1000" i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i="1" spc="60" baseline="-230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</a:t>
                      </a:r>
                      <a:r>
                        <a:rPr sz="1000" spc="-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000" i="1" spc="-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900" baseline="-2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25" dirty="0">
                          <a:latin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10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spc="25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sz="1000" i="1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45" dirty="0">
                          <a:latin typeface="Symbol" panose="05050102010706020507"/>
                          <a:cs typeface="Symbol" panose="05050102010706020507"/>
                        </a:rPr>
                        <a:t></a:t>
                      </a:r>
                      <a:r>
                        <a:rPr sz="10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i="1" spc="4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000" spc="40" dirty="0">
                          <a:latin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</a:tr>
              <a:tr h="276306">
                <a:tc>
                  <a:txBody>
                    <a:bodyPr/>
                    <a:lstStyle/>
                    <a:p>
                      <a:pPr marR="5842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Symbol" panose="05050102010706020507"/>
                          <a:cs typeface="Symbol" panose="05050102010706020507"/>
                        </a:rPr>
                        <a:t></a:t>
                      </a:r>
                      <a:endParaRPr sz="1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dirty="0">
                          <a:latin typeface="Lucida Sans Unicode" panose="020B0602030504020204"/>
                          <a:cs typeface="Lucida Sans Unicode" panose="020B0602030504020204"/>
                        </a:rPr>
                        <a:t>𝑙</a:t>
                      </a:r>
                      <a:r>
                        <a:rPr sz="1000" spc="-65" dirty="0">
                          <a:latin typeface="Lucida Sans Unicode" panose="020B0602030504020204"/>
                          <a:cs typeface="Lucida Sans Unicode" panose="020B0602030504020204"/>
                        </a:rPr>
                        <a:t> </a:t>
                      </a:r>
                      <a:r>
                        <a:rPr sz="900" i="1" baseline="-23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900" baseline="-2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000" spc="5" dirty="0">
                          <a:latin typeface="Times New Roman" panose="02020603050405020304"/>
                          <a:cs typeface="Times New Roman" panose="02020603050405020304"/>
                        </a:rPr>
                        <a:t>(definitio</a:t>
                      </a:r>
                      <a:r>
                        <a:rPr sz="10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000" spc="10" dirty="0">
                          <a:latin typeface="Times New Roman" panose="02020603050405020304"/>
                          <a:cs typeface="Times New Roman" panose="02020603050405020304"/>
                        </a:rPr>
                        <a:t>n)</a:t>
                      </a: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700" marB="0"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904" y="891031"/>
            <a:ext cx="5911850" cy="499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1200" b="1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Caching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50800" marR="118110" algn="just">
              <a:lnSpc>
                <a:spcPts val="1380"/>
              </a:lnSpc>
            </a:pP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Caching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general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term for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storing a small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amount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data in a fast memory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reduce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amount of 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spent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interacting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slow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memory.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 marR="121920" algn="just">
              <a:lnSpc>
                <a:spcPts val="138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 caching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be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effective 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possible, it should generally be the case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you go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piece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data,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already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achieve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this, a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cache maintenance 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 determines what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keep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evict from the cache when new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needs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 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brought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indent="-228600">
              <a:lnSpc>
                <a:spcPct val="100000"/>
              </a:lnSpc>
              <a:buFont typeface="Symbol" panose="05050102010706020507"/>
              <a:buChar char=""/>
              <a:tabLst>
                <a:tab pos="507365" algn="l"/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consider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U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pieces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marR="121920" indent="-228600">
              <a:lnSpc>
                <a:spcPts val="1370"/>
              </a:lnSpc>
              <a:spcBef>
                <a:spcPts val="130"/>
              </a:spcBef>
              <a:buFont typeface="Symbol" panose="05050102010706020507"/>
              <a:buChar char=""/>
              <a:tabLst>
                <a:tab pos="507365" algn="l"/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also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have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faster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memory,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can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k &lt;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pieces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 data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indent="-228600">
              <a:lnSpc>
                <a:spcPct val="100000"/>
              </a:lnSpc>
              <a:buFont typeface="Symbol" panose="05050102010706020507"/>
              <a:buChar char=""/>
              <a:tabLst>
                <a:tab pos="507365" algn="l"/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assume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initially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holds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items.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marR="119380" indent="-228600" algn="just">
              <a:lnSpc>
                <a:spcPct val="96000"/>
              </a:lnSpc>
              <a:spcBef>
                <a:spcPts val="85"/>
              </a:spcBef>
              <a:buFont typeface="Symbol" panose="05050102010706020507"/>
              <a:buChar char=""/>
              <a:tabLst>
                <a:tab pos="5080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sequence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dm</a:t>
            </a:r>
            <a:r>
              <a:rPr sz="1200" i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drawn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us—this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sequence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memory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references 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must process—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processing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them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decide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which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items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marR="121920" indent="-228600" algn="just">
              <a:lnSpc>
                <a:spcPct val="96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item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presented, we can access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very quickly if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already 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cache;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otherwise,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 are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required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bring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main memory into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 and,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 the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 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full, to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evict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some other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piece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currently 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make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room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indent="-228600" algn="just">
              <a:lnSpc>
                <a:spcPct val="100000"/>
              </a:lnSpc>
              <a:spcBef>
                <a:spcPts val="35"/>
              </a:spcBef>
              <a:buFont typeface="Symbol" panose="05050102010706020507"/>
              <a:buChar char=""/>
              <a:tabLst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miss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 have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indent="-228600" algn="just">
              <a:lnSpc>
                <a:spcPct val="100000"/>
              </a:lnSpc>
              <a:spcBef>
                <a:spcPts val="25"/>
              </a:spcBef>
              <a:buFont typeface="Symbol" panose="05050102010706020507"/>
              <a:buChar char=""/>
              <a:tabLst>
                <a:tab pos="508000" algn="l"/>
              </a:tabLst>
            </a:pPr>
            <a:r>
              <a:rPr sz="1200" i="1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Eviction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minimizes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cache misses.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Example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774065" marR="3373755" indent="-495300">
              <a:lnSpc>
                <a:spcPts val="137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12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ab,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requests:</a:t>
            </a:r>
            <a:r>
              <a:rPr sz="12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c,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a, a,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 indent="-228600">
              <a:lnSpc>
                <a:spcPts val="1360"/>
              </a:lnSpc>
              <a:buFont typeface="Arial MT"/>
              <a:buChar char="•"/>
              <a:tabLst>
                <a:tab pos="507365" algn="l"/>
                <a:tab pos="5080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eviction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schedule:</a:t>
            </a:r>
            <a:r>
              <a:rPr sz="12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misses.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6654" y="6052438"/>
            <a:ext cx="2682874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507"/>
            <a:ext cx="4902200" cy="154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165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When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di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needs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be brought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into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cache,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ts val="1165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evict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item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that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is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needed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farthest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into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future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Example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3306445">
              <a:lnSpc>
                <a:spcPts val="1380"/>
              </a:lnSpc>
            </a:pP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d,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d,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e,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a,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d,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b,</a:t>
            </a:r>
            <a:r>
              <a:rPr sz="12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c </a:t>
            </a:r>
            <a:r>
              <a:rPr sz="1200" b="1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k=3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450" y="2779775"/>
            <a:ext cx="4083050" cy="36572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6354" y="886459"/>
            <a:ext cx="4840605" cy="3841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satisfy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possible,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suboptimal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solution.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500629"/>
            <a:ext cx="5530215" cy="9080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0665" marR="5080" indent="-228600" algn="just">
              <a:lnSpc>
                <a:spcPct val="96000"/>
              </a:lnSpc>
              <a:spcBef>
                <a:spcPts val="160"/>
              </a:spcBef>
              <a:buFont typeface="Symbol" panose="05050102010706020507"/>
              <a:buChar char=""/>
              <a:tabLst>
                <a:tab pos="241300" algn="l"/>
              </a:tabLst>
            </a:pP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request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smallest interval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—namely,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s(i)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small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possible.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turns out, 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somewhat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better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rule than the previous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one,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but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still can produce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suboptimal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schedule.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example,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 (b), accepting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short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middle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would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prevent us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accepting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two,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optimal solution.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4694046"/>
            <a:ext cx="5530215" cy="195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 algn="just">
              <a:lnSpc>
                <a:spcPts val="1405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241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could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 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idea: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97865" marR="6350" lvl="1" indent="-228600" algn="just">
              <a:lnSpc>
                <a:spcPts val="1380"/>
              </a:lnSpc>
              <a:spcBef>
                <a:spcPts val="60"/>
              </a:spcBef>
              <a:buFont typeface="Wingdings" panose="05000000000000000000"/>
              <a:buChar char=""/>
              <a:tabLst>
                <a:tab pos="6985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compatible,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fewest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number</a:t>
            </a:r>
            <a:r>
              <a:rPr sz="12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noncompatible requests. (In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words, 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select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fewest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“conflicts.”)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97865" marR="7620" lvl="1" indent="-228600" algn="just">
              <a:lnSpc>
                <a:spcPts val="1380"/>
              </a:lnSpc>
              <a:buFont typeface="Wingdings" panose="05000000000000000000"/>
              <a:buChar char=""/>
              <a:tabLst>
                <a:tab pos="6985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choice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lead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optimum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previous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example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97865" marR="5080" lvl="1" indent="-228600" algn="just">
              <a:lnSpc>
                <a:spcPts val="1380"/>
              </a:lnSpc>
              <a:buFont typeface="Wingdings" panose="05000000000000000000"/>
              <a:buChar char=""/>
              <a:tabLst>
                <a:tab pos="6985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accept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four requests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top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row.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greedy method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suggested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here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middle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second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row 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thereby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ensures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solution of size no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greater than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three.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8241029"/>
            <a:ext cx="5299710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ts val="1405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rule</a:t>
            </a:r>
            <a:r>
              <a:rPr sz="12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lead to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the optimal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solution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fourth</a:t>
            </a:r>
            <a:r>
              <a:rPr sz="12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697865" marR="5080" lvl="1" indent="-228600">
              <a:lnSpc>
                <a:spcPts val="1380"/>
              </a:lnSpc>
              <a:spcBef>
                <a:spcPts val="60"/>
              </a:spcBef>
              <a:buFont typeface="Wingdings" panose="05000000000000000000"/>
              <a:buChar char=""/>
              <a:tabLst>
                <a:tab pos="6985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accept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first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that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finishes first,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request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9612" y="1484375"/>
            <a:ext cx="4817256" cy="7537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403091"/>
            <a:ext cx="5057140" cy="977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647688"/>
            <a:ext cx="5136515" cy="1454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507"/>
            <a:ext cx="5550535" cy="215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Interval Scheduling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469265" marR="332105" indent="-457200">
              <a:lnSpc>
                <a:spcPts val="1250"/>
              </a:lnSpc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Initially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let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R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set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all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requests,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and</a:t>
            </a:r>
            <a:r>
              <a:rPr sz="11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let</a:t>
            </a:r>
            <a:r>
              <a:rPr sz="11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empty </a:t>
            </a:r>
            <a:r>
              <a:rPr sz="1100" spc="-6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While</a:t>
            </a:r>
            <a:r>
              <a:rPr sz="11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100" i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is not yet empty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926465" marR="85725">
              <a:lnSpc>
                <a:spcPts val="1240"/>
              </a:lnSpc>
              <a:spcBef>
                <a:spcPts val="135"/>
              </a:spcBef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Choose 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i </a:t>
            </a:r>
            <a:r>
              <a:rPr sz="1100" dirty="0">
                <a:latin typeface="Cambria Math" panose="02040503050406030204"/>
                <a:cs typeface="Cambria Math" panose="02040503050406030204"/>
              </a:rPr>
              <a:t>∈</a:t>
            </a:r>
            <a:r>
              <a:rPr sz="1100" spc="5" dirty="0">
                <a:latin typeface="Cambria Math" panose="02040503050406030204"/>
                <a:cs typeface="Cambria Math" panose="020405030504060302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R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that has the smallest finishing </a:t>
            </a:r>
            <a:r>
              <a:rPr sz="1100" spc="-6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time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926465">
              <a:lnSpc>
                <a:spcPts val="1180"/>
              </a:lnSpc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Add</a:t>
            </a:r>
            <a:r>
              <a:rPr sz="11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</a:t>
            </a:r>
            <a:r>
              <a:rPr sz="11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100" i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1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A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926465" marR="5080">
              <a:lnSpc>
                <a:spcPts val="1250"/>
              </a:lnSpc>
              <a:spcBef>
                <a:spcPts val="65"/>
              </a:spcBef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Delete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all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requests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1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R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that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are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not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compatible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with </a:t>
            </a:r>
            <a:r>
              <a:rPr sz="1100" spc="-6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i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469265">
              <a:lnSpc>
                <a:spcPts val="1175"/>
              </a:lnSpc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EndWhile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1280"/>
              </a:lnSpc>
            </a:pPr>
            <a:r>
              <a:rPr sz="1100" spc="-5" dirty="0">
                <a:latin typeface="Courier New" panose="02070309020205020404"/>
                <a:cs typeface="Courier New" panose="02070309020205020404"/>
              </a:rPr>
              <a:t>Return the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set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i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100" i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as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set of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accepted</a:t>
            </a:r>
            <a:r>
              <a:rPr sz="1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100" spc="-5" dirty="0">
                <a:latin typeface="Courier New" panose="02070309020205020404"/>
                <a:cs typeface="Courier New" panose="02070309020205020404"/>
              </a:rPr>
              <a:t>requests</a:t>
            </a:r>
            <a:endParaRPr sz="11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scheduling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with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smallest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finish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(Greedy)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847712"/>
            <a:ext cx="575754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12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Scheduling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O(n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follows.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1300" marR="6985" indent="-228600">
              <a:lnSpc>
                <a:spcPts val="1370"/>
              </a:lnSpc>
              <a:spcBef>
                <a:spcPts val="14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begin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sorting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finishing</a:t>
            </a:r>
            <a:r>
              <a:rPr sz="120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labeling</a:t>
            </a:r>
            <a:r>
              <a:rPr sz="1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order;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will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assume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(j)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 This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time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O(n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n)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>
              <a:lnSpc>
                <a:spcPct val="96000"/>
              </a:lnSpc>
              <a:spcBef>
                <a:spcPts val="60"/>
              </a:spcBef>
              <a:buFont typeface="Symbol" panose="05050102010706020507"/>
              <a:buChar char=""/>
              <a:tabLst>
                <a:tab pos="240665" algn="l"/>
                <a:tab pos="241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additional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O(n)</a:t>
            </a:r>
            <a:r>
              <a:rPr sz="1200" i="1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time,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1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array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[1.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]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s(i)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2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processing</a:t>
            </a:r>
            <a:r>
              <a:rPr sz="120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intervals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2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f(i)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interval;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iterate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2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1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reaching</a:t>
            </a:r>
            <a:r>
              <a:rPr sz="12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spc="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s(j)</a:t>
            </a:r>
            <a:r>
              <a:rPr sz="1200" i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well.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 algn="just">
              <a:lnSpc>
                <a:spcPts val="1370"/>
              </a:lnSpc>
              <a:spcBef>
                <a:spcPts val="140"/>
              </a:spcBef>
              <a:buFont typeface="Symbol" panose="05050102010706020507"/>
              <a:buChar char=""/>
              <a:tabLst>
                <a:tab pos="241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More generally,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 the most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recent interval we’ve selected ends 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continue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iterating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subsequent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until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reach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which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s(j)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≥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1300" marR="5080" indent="-228600" algn="just">
              <a:lnSpc>
                <a:spcPct val="95000"/>
              </a:lnSpc>
              <a:spcBef>
                <a:spcPts val="70"/>
              </a:spcBef>
              <a:buFont typeface="Symbol" panose="05050102010706020507"/>
              <a:buChar char=""/>
              <a:tabLst>
                <a:tab pos="241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way, we implement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greedy algorithm analyzed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above in one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pass through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spending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constant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per interval.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Thus 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takes time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O(n)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33450" y="3185159"/>
            <a:ext cx="5909945" cy="3202305"/>
            <a:chOff x="933450" y="3185159"/>
            <a:chExt cx="5909945" cy="320230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3450" y="3185159"/>
              <a:ext cx="5168265" cy="32020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24525" y="3812539"/>
              <a:ext cx="1113790" cy="492759"/>
            </a:xfrm>
            <a:custGeom>
              <a:avLst/>
              <a:gdLst/>
              <a:ahLst/>
              <a:cxnLst/>
              <a:rect l="l" t="t" r="r" b="b"/>
              <a:pathLst>
                <a:path w="1113790" h="492760">
                  <a:moveTo>
                    <a:pt x="1113790" y="0"/>
                  </a:moveTo>
                  <a:lnTo>
                    <a:pt x="0" y="0"/>
                  </a:lnTo>
                  <a:lnTo>
                    <a:pt x="0" y="492760"/>
                  </a:lnTo>
                  <a:lnTo>
                    <a:pt x="1113790" y="492760"/>
                  </a:lnTo>
                  <a:lnTo>
                    <a:pt x="1113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724525" y="3812539"/>
              <a:ext cx="1113790" cy="492759"/>
            </a:xfrm>
            <a:custGeom>
              <a:avLst/>
              <a:gdLst/>
              <a:ahLst/>
              <a:cxnLst/>
              <a:rect l="l" t="t" r="r" b="b"/>
              <a:pathLst>
                <a:path w="1113790" h="492760">
                  <a:moveTo>
                    <a:pt x="0" y="492760"/>
                  </a:moveTo>
                  <a:lnTo>
                    <a:pt x="1113790" y="492760"/>
                  </a:lnTo>
                  <a:lnTo>
                    <a:pt x="1113790" y="0"/>
                  </a:lnTo>
                  <a:lnTo>
                    <a:pt x="0" y="0"/>
                  </a:lnTo>
                  <a:lnTo>
                    <a:pt x="0" y="492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822950" y="3813785"/>
            <a:ext cx="292735" cy="41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7000"/>
              </a:lnSpc>
              <a:spcBef>
                <a:spcPts val="9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i=1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j=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,</a:t>
            </a:r>
            <a:r>
              <a:rPr sz="1100" dirty="0">
                <a:latin typeface="Calibri" panose="020F0502020204030204"/>
                <a:cs typeface="Calibri" panose="020F0502020204030204"/>
              </a:rPr>
              <a:t>6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7338" y="4038726"/>
            <a:ext cx="323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{</a:t>
            </a:r>
            <a:r>
              <a:rPr sz="1100" dirty="0">
                <a:latin typeface="Calibri" panose="020F0502020204030204"/>
                <a:cs typeface="Calibri" panose="020F0502020204030204"/>
              </a:rPr>
              <a:t>1}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5645" y="4551679"/>
            <a:ext cx="923290" cy="5010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i=3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7155">
              <a:lnSpc>
                <a:spcPct val="100000"/>
              </a:lnSpc>
              <a:spcBef>
                <a:spcPts val="255"/>
              </a:spcBef>
              <a:tabLst>
                <a:tab pos="39878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j=4	A={1,3}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645" y="5241289"/>
            <a:ext cx="819785" cy="493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155" marR="193675">
              <a:lnSpc>
                <a:spcPct val="117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i=1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j=7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A={1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,</a:t>
            </a:r>
            <a:r>
              <a:rPr sz="1100" dirty="0">
                <a:latin typeface="Calibri" panose="020F0502020204030204"/>
                <a:cs typeface="Calibri" panose="020F0502020204030204"/>
              </a:rPr>
              <a:t>3,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5</a:t>
            </a:r>
            <a:r>
              <a:rPr sz="1100" dirty="0">
                <a:latin typeface="Calibri" panose="020F0502020204030204"/>
                <a:cs typeface="Calibri" panose="020F0502020204030204"/>
              </a:rPr>
              <a:t>}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104" y="5806439"/>
            <a:ext cx="1253490" cy="4933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i=1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7155">
              <a:lnSpc>
                <a:spcPct val="100000"/>
              </a:lnSpc>
              <a:spcBef>
                <a:spcPts val="225"/>
              </a:spcBef>
              <a:tabLst>
                <a:tab pos="43053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j=9	A={1,3,5,8}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04" y="891031"/>
            <a:ext cx="5899785" cy="381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66700">
              <a:lnSpc>
                <a:spcPct val="100000"/>
              </a:lnSpc>
              <a:spcBef>
                <a:spcPts val="1155"/>
              </a:spcBef>
            </a:pP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1200" b="1" i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 greedy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returns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1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2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A.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22555" indent="-228600">
              <a:lnSpc>
                <a:spcPct val="112000"/>
              </a:lnSpc>
              <a:spcBef>
                <a:spcPts val="35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200" b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b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compatible </a:t>
            </a:r>
            <a:r>
              <a:rPr sz="1200" b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requests.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indent="-228600">
              <a:lnSpc>
                <a:spcPts val="1410"/>
              </a:lnSpc>
              <a:spcBef>
                <a:spcPts val="20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225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sz="12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>
              <a:lnSpc>
                <a:spcPts val="141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Similarly,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23190" indent="-228600" algn="just">
              <a:lnSpc>
                <a:spcPts val="1370"/>
              </a:lnSpc>
              <a:spcBef>
                <a:spcPts val="140"/>
              </a:spcBef>
              <a:buFont typeface="Symbol" panose="05050102010706020507"/>
              <a:buChar char=""/>
              <a:tabLst>
                <a:tab pos="495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Let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optimal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 O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 denoted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. . . ,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goal 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19380" indent="-228600" algn="just">
              <a:lnSpc>
                <a:spcPct val="96000"/>
              </a:lnSpc>
              <a:spcBef>
                <a:spcPts val="65"/>
              </a:spcBef>
              <a:buFont typeface="Symbol" panose="05050102010706020507"/>
              <a:buChar char=""/>
              <a:tabLst>
                <a:tab pos="495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 rule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guarantees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 we want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our greedy rule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“stays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ahead”—that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its intervals finishes 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least as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soon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O.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12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≥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 the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 accepted request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algorithm’s schedule finishes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than the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optimal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algn="just">
              <a:lnSpc>
                <a:spcPts val="139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all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indices r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have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i="1" spc="-15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).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indent="-228600">
              <a:lnSpc>
                <a:spcPts val="1410"/>
              </a:lnSpc>
              <a:spcBef>
                <a:spcPts val="1225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1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clearly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true: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algorithm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by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200" baseline="-10000">
              <a:latin typeface="Times New Roman" panose="02020603050405020304"/>
              <a:cs typeface="Times New Roman" panose="02020603050405020304"/>
            </a:endParaRPr>
          </a:p>
          <a:p>
            <a:pPr marL="494665">
              <a:lnSpc>
                <a:spcPts val="141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finish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268605" indent="-228600">
              <a:lnSpc>
                <a:spcPct val="95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assume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induction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true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try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prove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shown in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4.3, the induction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lets us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assume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jr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6604" y="6015608"/>
            <a:ext cx="5866130" cy="3625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94665" marR="106680" indent="-228600">
              <a:lnSpc>
                <a:spcPts val="1370"/>
              </a:lnSpc>
              <a:spcBef>
                <a:spcPts val="205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 greedy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 always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has the option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worst)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choosing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thus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fulfilling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induction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step. i.e. j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142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compatible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r-1</a:t>
            </a:r>
            <a:r>
              <a:rPr sz="1200" spc="15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r-1.</a:t>
            </a:r>
            <a:endParaRPr sz="1200" baseline="-10000">
              <a:latin typeface="Times New Roman" panose="02020603050405020304"/>
              <a:cs typeface="Times New Roman" panose="02020603050405020304"/>
            </a:endParaRPr>
          </a:p>
          <a:p>
            <a:pPr marL="494665" marR="109220" indent="-228600">
              <a:lnSpc>
                <a:spcPts val="1380"/>
              </a:lnSpc>
              <a:spcBef>
                <a:spcPts val="95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 know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(since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compatible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intervals)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s(j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Combining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induction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hypothesis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7" baseline="-10000" dirty="0">
                <a:latin typeface="Times New Roman" panose="02020603050405020304"/>
                <a:cs typeface="Times New Roman" panose="02020603050405020304"/>
              </a:rPr>
              <a:t>−1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s(j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62560" indent="-228600">
              <a:lnSpc>
                <a:spcPct val="95000"/>
              </a:lnSpc>
              <a:spcBef>
                <a:spcPts val="65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Thus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available intervals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at the 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greedy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selects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selects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smallest </a:t>
            </a:r>
            <a:r>
              <a:rPr sz="1200" i="1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finish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time;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interval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one of these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available intervals,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have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b="1" i="1" spc="-7" baseline="-10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i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62560" indent="-228600">
              <a:lnSpc>
                <a:spcPct val="95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Thus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have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formalized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sense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remaining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ahead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O: for each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aseline="38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200" spc="7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selects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finishes 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least 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soon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aseline="38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200" spc="7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O.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Symbol" panose="05050102010706020507"/>
              <a:buChar char=""/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prove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statement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contradiction.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294005" indent="-228600">
              <a:lnSpc>
                <a:spcPts val="1370"/>
              </a:lnSpc>
              <a:spcBef>
                <a:spcPts val="14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not optimal, then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optimal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must have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must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&gt;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indent="-228600">
              <a:lnSpc>
                <a:spcPct val="100000"/>
              </a:lnSpc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(i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(j</a:t>
            </a:r>
            <a:r>
              <a:rPr sz="1200" i="1" spc="-15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Since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1200" spc="15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O.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indent="-228600">
              <a:lnSpc>
                <a:spcPct val="100000"/>
              </a:lnSpc>
              <a:spcBef>
                <a:spcPts val="2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ends,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hence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ends.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marR="106680" indent="-228600">
              <a:lnSpc>
                <a:spcPts val="1370"/>
              </a:lnSpc>
              <a:spcBef>
                <a:spcPts val="130"/>
              </a:spcBef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deleting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requests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 compatible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.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 . ,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-7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requests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 indent="-228600">
              <a:lnSpc>
                <a:spcPts val="1410"/>
              </a:lnSpc>
              <a:buFont typeface="Symbol" panose="05050102010706020507"/>
              <a:buChar char=""/>
              <a:tabLst>
                <a:tab pos="494665" algn="l"/>
                <a:tab pos="4953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stops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with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only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supposed to stop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94665">
              <a:lnSpc>
                <a:spcPts val="141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empty—a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contradiction.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Hence,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returned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optimal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2754" y="4695443"/>
            <a:ext cx="4587621" cy="1335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104" y="889507"/>
            <a:ext cx="5974080" cy="562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400" b="1" i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Scheduling</a:t>
            </a:r>
            <a:r>
              <a:rPr sz="14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4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lateness:</a:t>
            </a:r>
            <a:r>
              <a:rPr sz="14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 Exchange</a:t>
            </a:r>
            <a:r>
              <a:rPr sz="14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argument</a:t>
            </a: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  <a:spcBef>
                <a:spcPts val="119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558165" marR="132080" indent="-228600" algn="just">
              <a:lnSpc>
                <a:spcPct val="96000"/>
              </a:lnSpc>
              <a:buFont typeface="Symbol" panose="05050102010706020507"/>
              <a:buChar char=""/>
              <a:tabLst>
                <a:tab pos="5588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12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2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12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resource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 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time.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Assume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the resource is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starting 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contrast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previous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problem,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however, each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now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flexible.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58165" marR="133985" indent="-228600" algn="just">
              <a:lnSpc>
                <a:spcPct val="95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5588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Instead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and finish time,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deadline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contiguous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12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but 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willing to be scheduled at any time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deadline.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01600" marR="184785" algn="just">
              <a:lnSpc>
                <a:spcPts val="139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Each accepted request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must be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assigned an 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time 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length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 different requests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assigned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no overlapping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01600" marR="133350" algn="just">
              <a:lnSpc>
                <a:spcPts val="1380"/>
              </a:lnSpc>
              <a:spcBef>
                <a:spcPts val="5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Suppose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we plan 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satisfy each request,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but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we are allowed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 let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12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late.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Thus, beginning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overall start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 we will assign each request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 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;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58165" marR="1757045" algn="just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let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us denote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s(i)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],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s(i)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where,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s(i)=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start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015365" marR="3041650" algn="just">
              <a:lnSpc>
                <a:spcPts val="1380"/>
              </a:lnSpc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f(i)=finish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length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01600" marR="138430" algn="just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Unlike the previous problem, then, 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must actually determine a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(and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finish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time)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for each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ts val="141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late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misses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deadline,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&gt;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lateness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172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(i)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will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li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0 if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ts val="1410"/>
              </a:lnSpc>
            </a:pPr>
            <a:r>
              <a:rPr sz="12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01600" marR="133985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1200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200" spc="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optimization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2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requests,</a:t>
            </a:r>
            <a:r>
              <a:rPr sz="12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nonoverlapping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intervals,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minimize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lateness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= max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165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9507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le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3904" y="4896738"/>
            <a:ext cx="5041900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Natural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approaches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the problem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07365" indent="-228600">
              <a:lnSpc>
                <a:spcPts val="1415"/>
              </a:lnSpc>
              <a:buFont typeface="Symbol" panose="05050102010706020507"/>
              <a:buChar char=""/>
              <a:tabLst>
                <a:tab pos="507365" algn="l"/>
                <a:tab pos="508000" algn="l"/>
              </a:tabLst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would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jobs in order of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length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7365">
              <a:lnSpc>
                <a:spcPts val="1415"/>
              </a:lnSpc>
            </a:pP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so 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get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jobs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1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quickly.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114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Example: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3076" y="6092316"/>
          <a:ext cx="678180" cy="55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213360"/>
                <a:gridCol w="213359"/>
              </a:tblGrid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R="260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6971665"/>
          <a:ext cx="98488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"/>
                <a:gridCol w="588644"/>
              </a:tblGrid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=1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=3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29410" y="6971677"/>
            <a:ext cx="6350" cy="187960"/>
          </a:xfrm>
          <a:custGeom>
            <a:avLst/>
            <a:gdLst/>
            <a:ahLst/>
            <a:cxnLst/>
            <a:rect l="l" t="t" r="r" b="b"/>
            <a:pathLst>
              <a:path w="6350" h="187959">
                <a:moveTo>
                  <a:pt x="6096" y="181356"/>
                </a:moveTo>
                <a:lnTo>
                  <a:pt x="0" y="181356"/>
                </a:lnTo>
                <a:lnTo>
                  <a:pt x="0" y="187439"/>
                </a:lnTo>
                <a:lnTo>
                  <a:pt x="6096" y="187439"/>
                </a:lnTo>
                <a:lnTo>
                  <a:pt x="6096" y="181356"/>
                </a:lnTo>
                <a:close/>
              </a:path>
              <a:path w="6350" h="187959">
                <a:moveTo>
                  <a:pt x="6096" y="0"/>
                </a:moveTo>
                <a:lnTo>
                  <a:pt x="0" y="0"/>
                </a:lnTo>
                <a:lnTo>
                  <a:pt x="0" y="6083"/>
                </a:lnTo>
                <a:lnTo>
                  <a:pt x="0" y="181343"/>
                </a:lnTo>
                <a:lnTo>
                  <a:pt x="6096" y="181343"/>
                </a:lnTo>
                <a:lnTo>
                  <a:pt x="6096" y="6083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7464932"/>
            <a:ext cx="1231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Counter</a:t>
            </a:r>
            <a:r>
              <a:rPr sz="1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Example: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43076" y="7815960"/>
          <a:ext cx="906780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365760"/>
                <a:gridCol w="289559"/>
              </a:tblGrid>
              <a:tr h="183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8580" algn="ctr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R="260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3076" y="8779509"/>
          <a:ext cx="1096010" cy="36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507365"/>
              </a:tblGrid>
              <a:tr h="356615">
                <a:tc>
                  <a:txBody>
                    <a:bodyPr/>
                    <a:lstStyle/>
                    <a:p>
                      <a:pPr marL="68580" marR="6032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=1,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10,  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933450" y="1264919"/>
            <a:ext cx="5328285" cy="2115820"/>
            <a:chOff x="933450" y="1264919"/>
            <a:chExt cx="5328285" cy="2115820"/>
          </a:xfrm>
        </p:grpSpPr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33450" y="1264919"/>
              <a:ext cx="2231136" cy="870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2135123"/>
              <a:ext cx="5328158" cy="9220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55364" y="2874009"/>
              <a:ext cx="76200" cy="506730"/>
            </a:xfrm>
            <a:custGeom>
              <a:avLst/>
              <a:gdLst/>
              <a:ahLst/>
              <a:cxnLst/>
              <a:rect l="l" t="t" r="r" b="b"/>
              <a:pathLst>
                <a:path w="76200" h="506729">
                  <a:moveTo>
                    <a:pt x="41656" y="57150"/>
                  </a:moveTo>
                  <a:lnTo>
                    <a:pt x="34544" y="57150"/>
                  </a:lnTo>
                  <a:lnTo>
                    <a:pt x="31750" y="59944"/>
                  </a:lnTo>
                  <a:lnTo>
                    <a:pt x="31750" y="503935"/>
                  </a:lnTo>
                  <a:lnTo>
                    <a:pt x="34544" y="506729"/>
                  </a:lnTo>
                  <a:lnTo>
                    <a:pt x="41656" y="506729"/>
                  </a:lnTo>
                  <a:lnTo>
                    <a:pt x="44450" y="503935"/>
                  </a:lnTo>
                  <a:lnTo>
                    <a:pt x="44450" y="59944"/>
                  </a:lnTo>
                  <a:lnTo>
                    <a:pt x="41656" y="57150"/>
                  </a:lnTo>
                  <a:close/>
                </a:path>
                <a:path w="76200" h="50672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59944"/>
                  </a:lnTo>
                  <a:lnTo>
                    <a:pt x="34544" y="57150"/>
                  </a:lnTo>
                  <a:lnTo>
                    <a:pt x="66675" y="57150"/>
                  </a:lnTo>
                  <a:lnTo>
                    <a:pt x="38100" y="0"/>
                  </a:lnTo>
                  <a:close/>
                </a:path>
                <a:path w="76200" h="506729">
                  <a:moveTo>
                    <a:pt x="66675" y="57150"/>
                  </a:moveTo>
                  <a:lnTo>
                    <a:pt x="41656" y="57150"/>
                  </a:lnTo>
                  <a:lnTo>
                    <a:pt x="44450" y="5994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6675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290692" y="7899780"/>
          <a:ext cx="907415" cy="55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570"/>
                <a:gridCol w="366395"/>
                <a:gridCol w="289559"/>
              </a:tblGrid>
              <a:tr h="181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243448" y="8584438"/>
          <a:ext cx="1261110" cy="36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2465"/>
                <a:gridCol w="579120"/>
              </a:tblGrid>
              <a:tr h="356615">
                <a:tc>
                  <a:txBody>
                    <a:bodyPr/>
                    <a:lstStyle/>
                    <a:p>
                      <a:pPr marL="68580" marR="23050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=10 </a:t>
                      </a:r>
                      <a:r>
                        <a:rPr sz="1200" spc="-2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960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=1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50823" y="9204197"/>
            <a:ext cx="12585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1102360" algn="l"/>
              </a:tabLst>
            </a:pPr>
            <a:r>
              <a:rPr sz="1650" baseline="3000" dirty="0">
                <a:latin typeface="Calibri" panose="020F0502020204030204"/>
                <a:cs typeface="Calibri" panose="020F0502020204030204"/>
              </a:rPr>
              <a:t>0</a:t>
            </a:r>
            <a:r>
              <a:rPr sz="1650" baseline="3000" dirty="0">
                <a:latin typeface="Calibri" panose="020F0502020204030204"/>
                <a:cs typeface="Calibri" panose="020F0502020204030204"/>
              </a:rPr>
              <a:t>	</a:t>
            </a: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dirty="0">
                <a:latin typeface="Calibri" panose="020F0502020204030204"/>
                <a:cs typeface="Calibri" panose="020F0502020204030204"/>
              </a:rPr>
              <a:t>	</a:t>
            </a:r>
            <a:r>
              <a:rPr sz="1650" baseline="3000" dirty="0">
                <a:latin typeface="Calibri" panose="020F0502020204030204"/>
                <a:cs typeface="Calibri" panose="020F0502020204030204"/>
              </a:rPr>
              <a:t>11</a:t>
            </a:r>
            <a:endParaRPr sz="1650" baseline="3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1447" y="7158672"/>
            <a:ext cx="2794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3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5324" y="7195184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3467" y="7180897"/>
            <a:ext cx="279400" cy="279400"/>
            <a:chOff x="1073467" y="7180897"/>
            <a:chExt cx="279400" cy="279400"/>
          </a:xfrm>
        </p:grpSpPr>
        <p:sp>
          <p:nvSpPr>
            <p:cNvPr id="20" name="object 20"/>
            <p:cNvSpPr/>
            <p:nvPr/>
          </p:nvSpPr>
          <p:spPr>
            <a:xfrm>
              <a:off x="1078230" y="718565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875" y="0"/>
                  </a:moveTo>
                  <a:lnTo>
                    <a:pt x="0" y="0"/>
                  </a:lnTo>
                  <a:lnTo>
                    <a:pt x="0" y="269875"/>
                  </a:lnTo>
                  <a:lnTo>
                    <a:pt x="269875" y="269875"/>
                  </a:lnTo>
                  <a:lnTo>
                    <a:pt x="269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78230" y="718565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875"/>
                  </a:moveTo>
                  <a:lnTo>
                    <a:pt x="269875" y="269875"/>
                  </a:lnTo>
                  <a:lnTo>
                    <a:pt x="269875" y="0"/>
                  </a:lnTo>
                  <a:lnTo>
                    <a:pt x="0" y="0"/>
                  </a:lnTo>
                  <a:lnTo>
                    <a:pt x="0" y="2698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62608" y="7216520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82950" y="3491864"/>
            <a:ext cx="1638935" cy="1081405"/>
          </a:xfrm>
          <a:custGeom>
            <a:avLst/>
            <a:gdLst/>
            <a:ahLst/>
            <a:cxnLst/>
            <a:rect l="l" t="t" r="r" b="b"/>
            <a:pathLst>
              <a:path w="1638935" h="1081404">
                <a:moveTo>
                  <a:pt x="1638935" y="0"/>
                </a:moveTo>
                <a:lnTo>
                  <a:pt x="0" y="0"/>
                </a:lnTo>
                <a:lnTo>
                  <a:pt x="0" y="1081405"/>
                </a:lnTo>
                <a:lnTo>
                  <a:pt x="1638935" y="1081405"/>
                </a:lnTo>
                <a:lnTo>
                  <a:pt x="16389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282950" y="3491864"/>
            <a:ext cx="1638935" cy="10814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 marR="99060">
              <a:lnSpc>
                <a:spcPct val="117000"/>
              </a:lnSpc>
              <a:spcBef>
                <a:spcPts val="12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Compare finish time with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deadline </a:t>
            </a:r>
            <a:r>
              <a:rPr sz="1100" dirty="0">
                <a:latin typeface="Calibri" panose="020F0502020204030204"/>
                <a:cs typeface="Calibri" panose="020F0502020204030204"/>
              </a:rPr>
              <a:t>and then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calculate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lateness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7790" marR="680720">
              <a:lnSpc>
                <a:spcPct val="116000"/>
              </a:lnSpc>
              <a:spcBef>
                <a:spcPts val="10"/>
              </a:spcBef>
              <a:tabLst>
                <a:tab pos="619760" algn="l"/>
              </a:tabLst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f(i)=</a:t>
            </a:r>
            <a:r>
              <a:rPr sz="1100" dirty="0">
                <a:latin typeface="Calibri" panose="020F0502020204030204"/>
                <a:cs typeface="Calibri" panose="020F0502020204030204"/>
              </a:rPr>
              <a:t>8</a:t>
            </a:r>
            <a:r>
              <a:rPr sz="1100" dirty="0">
                <a:latin typeface="Calibri" panose="020F0502020204030204"/>
                <a:cs typeface="Calibri" panose="020F0502020204030204"/>
              </a:rPr>
              <a:t>	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d(i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)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=6 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l(i)=8-6=2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100" y="9511665"/>
            <a:ext cx="228155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Lateness 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dirty="0">
                <a:latin typeface="Calibri" panose="020F0502020204030204"/>
                <a:cs typeface="Calibri" panose="020F0502020204030204"/>
              </a:rPr>
              <a:t> 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5509" y="9044178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69685" y="9060941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3565" y="9045702"/>
            <a:ext cx="1689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17109" y="9552304"/>
            <a:ext cx="228155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Lateness 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dirty="0">
                <a:latin typeface="Calibri" panose="020F0502020204030204"/>
                <a:cs typeface="Calibri" panose="020F0502020204030204"/>
              </a:rPr>
              <a:t> 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56460" y="8032115"/>
            <a:ext cx="2692400" cy="76200"/>
          </a:xfrm>
          <a:custGeom>
            <a:avLst/>
            <a:gdLst/>
            <a:ahLst/>
            <a:cxnLst/>
            <a:rect l="l" t="t" r="r" b="b"/>
            <a:pathLst>
              <a:path w="2692400" h="76200">
                <a:moveTo>
                  <a:pt x="2616200" y="0"/>
                </a:moveTo>
                <a:lnTo>
                  <a:pt x="2616200" y="76200"/>
                </a:lnTo>
                <a:lnTo>
                  <a:pt x="2679700" y="44450"/>
                </a:lnTo>
                <a:lnTo>
                  <a:pt x="2632455" y="44450"/>
                </a:lnTo>
                <a:lnTo>
                  <a:pt x="2635250" y="41656"/>
                </a:lnTo>
                <a:lnTo>
                  <a:pt x="2635250" y="34544"/>
                </a:lnTo>
                <a:lnTo>
                  <a:pt x="2632455" y="31750"/>
                </a:lnTo>
                <a:lnTo>
                  <a:pt x="2679700" y="31750"/>
                </a:lnTo>
                <a:lnTo>
                  <a:pt x="2616200" y="0"/>
                </a:lnTo>
                <a:close/>
              </a:path>
              <a:path w="2692400" h="76200">
                <a:moveTo>
                  <a:pt x="2616200" y="31750"/>
                </a:moveTo>
                <a:lnTo>
                  <a:pt x="2793" y="31750"/>
                </a:lnTo>
                <a:lnTo>
                  <a:pt x="0" y="34544"/>
                </a:lnTo>
                <a:lnTo>
                  <a:pt x="0" y="41656"/>
                </a:lnTo>
                <a:lnTo>
                  <a:pt x="2793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2692400" h="76200">
                <a:moveTo>
                  <a:pt x="2679700" y="31750"/>
                </a:moveTo>
                <a:lnTo>
                  <a:pt x="2632455" y="31750"/>
                </a:lnTo>
                <a:lnTo>
                  <a:pt x="2635250" y="34544"/>
                </a:lnTo>
                <a:lnTo>
                  <a:pt x="2635250" y="41656"/>
                </a:lnTo>
                <a:lnTo>
                  <a:pt x="2632455" y="44450"/>
                </a:lnTo>
                <a:lnTo>
                  <a:pt x="2679700" y="44450"/>
                </a:lnTo>
                <a:lnTo>
                  <a:pt x="2692400" y="38100"/>
                </a:lnTo>
                <a:lnTo>
                  <a:pt x="2679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695575" y="8234679"/>
            <a:ext cx="183959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5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scheduled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first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504" y="898652"/>
            <a:ext cx="5560060" cy="9080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78765" marR="43180" indent="-228600">
              <a:lnSpc>
                <a:spcPct val="96000"/>
              </a:lnSpc>
              <a:spcBef>
                <a:spcPts val="165"/>
              </a:spcBef>
              <a:buFont typeface="Symbol" panose="05050102010706020507"/>
              <a:buChar char=""/>
              <a:tabLst>
                <a:tab pos="278765" algn="l"/>
                <a:tab pos="279400" algn="l"/>
              </a:tabLst>
            </a:pPr>
            <a:r>
              <a:rPr sz="1200" b="1" i="1" dirty="0">
                <a:latin typeface="Times New Roman" panose="02020603050405020304"/>
                <a:cs typeface="Times New Roman" panose="02020603050405020304"/>
              </a:rPr>
              <a:t>slack time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−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7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very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small—they’re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ones 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be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started with minimal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delay. So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 more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natural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 algorithm would be to sort jobs 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increasing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slack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i="1" spc="150" baseline="-1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−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i="1" baseline="-1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7876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Example: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1976881"/>
          <a:ext cx="702945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213359"/>
                <a:gridCol w="213359"/>
              </a:tblGrid>
              <a:tr h="181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sl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3076" y="2885185"/>
          <a:ext cx="1096010" cy="36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159"/>
                <a:gridCol w="568325"/>
              </a:tblGrid>
              <a:tr h="356616">
                <a:tc>
                  <a:txBody>
                    <a:bodyPr/>
                    <a:lstStyle/>
                    <a:p>
                      <a:pPr marL="68580" marR="12700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=1 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17716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=2 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=5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3076" y="4080382"/>
          <a:ext cx="779145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213359"/>
                <a:gridCol w="289559"/>
              </a:tblGrid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sl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5339206"/>
          <a:ext cx="1444625" cy="38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938530"/>
              </a:tblGrid>
              <a:tr h="386397">
                <a:tc>
                  <a:txBody>
                    <a:bodyPr/>
                    <a:lstStyle/>
                    <a:p>
                      <a:pPr marL="68580" marR="6032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sl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=0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" marR="54737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=1 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49172" y="5345252"/>
            <a:ext cx="1039494" cy="687705"/>
            <a:chOff x="849172" y="5345252"/>
            <a:chExt cx="1039494" cy="687705"/>
          </a:xfrm>
        </p:grpSpPr>
        <p:sp>
          <p:nvSpPr>
            <p:cNvPr id="8" name="object 8"/>
            <p:cNvSpPr/>
            <p:nvPr/>
          </p:nvSpPr>
          <p:spPr>
            <a:xfrm>
              <a:off x="849172" y="5345251"/>
              <a:ext cx="1039494" cy="357505"/>
            </a:xfrm>
            <a:custGeom>
              <a:avLst/>
              <a:gdLst/>
              <a:ahLst/>
              <a:cxnLst/>
              <a:rect l="l" t="t" r="r" b="b"/>
              <a:pathLst>
                <a:path w="1039494" h="357504">
                  <a:moveTo>
                    <a:pt x="496824" y="350824"/>
                  </a:moveTo>
                  <a:lnTo>
                    <a:pt x="0" y="350824"/>
                  </a:lnTo>
                  <a:lnTo>
                    <a:pt x="0" y="356920"/>
                  </a:lnTo>
                  <a:lnTo>
                    <a:pt x="496824" y="356920"/>
                  </a:lnTo>
                  <a:lnTo>
                    <a:pt x="496824" y="350824"/>
                  </a:lnTo>
                  <a:close/>
                </a:path>
                <a:path w="1039494" h="357504">
                  <a:moveTo>
                    <a:pt x="1039317" y="0"/>
                  </a:moveTo>
                  <a:lnTo>
                    <a:pt x="1033221" y="0"/>
                  </a:lnTo>
                  <a:lnTo>
                    <a:pt x="1033221" y="350824"/>
                  </a:lnTo>
                  <a:lnTo>
                    <a:pt x="502869" y="350824"/>
                  </a:lnTo>
                  <a:lnTo>
                    <a:pt x="502869" y="356920"/>
                  </a:lnTo>
                  <a:lnTo>
                    <a:pt x="1033221" y="356920"/>
                  </a:lnTo>
                  <a:lnTo>
                    <a:pt x="1039317" y="356920"/>
                  </a:lnTo>
                  <a:lnTo>
                    <a:pt x="1039317" y="350824"/>
                  </a:lnTo>
                  <a:lnTo>
                    <a:pt x="10393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238884" y="5733414"/>
              <a:ext cx="351155" cy="294640"/>
            </a:xfrm>
            <a:custGeom>
              <a:avLst/>
              <a:gdLst/>
              <a:ahLst/>
              <a:cxnLst/>
              <a:rect l="l" t="t" r="r" b="b"/>
              <a:pathLst>
                <a:path w="351155" h="294639">
                  <a:moveTo>
                    <a:pt x="351154" y="0"/>
                  </a:moveTo>
                  <a:lnTo>
                    <a:pt x="0" y="0"/>
                  </a:lnTo>
                  <a:lnTo>
                    <a:pt x="0" y="294639"/>
                  </a:lnTo>
                  <a:lnTo>
                    <a:pt x="351154" y="294639"/>
                  </a:lnTo>
                  <a:lnTo>
                    <a:pt x="351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38884" y="5733414"/>
              <a:ext cx="351155" cy="294640"/>
            </a:xfrm>
            <a:custGeom>
              <a:avLst/>
              <a:gdLst/>
              <a:ahLst/>
              <a:cxnLst/>
              <a:rect l="l" t="t" r="r" b="b"/>
              <a:pathLst>
                <a:path w="351155" h="294639">
                  <a:moveTo>
                    <a:pt x="0" y="294639"/>
                  </a:moveTo>
                  <a:lnTo>
                    <a:pt x="351154" y="294639"/>
                  </a:lnTo>
                  <a:lnTo>
                    <a:pt x="351154" y="0"/>
                  </a:lnTo>
                  <a:lnTo>
                    <a:pt x="0" y="0"/>
                  </a:lnTo>
                  <a:lnTo>
                    <a:pt x="0" y="29463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63904" y="6687692"/>
            <a:ext cx="5589270" cy="240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Designing greedy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 marR="125095">
              <a:lnSpc>
                <a:spcPct val="110000"/>
              </a:lnSpc>
              <a:spcBef>
                <a:spcPts val="970"/>
              </a:spcBef>
            </a:pP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above discussions,</a:t>
            </a:r>
            <a:r>
              <a:rPr sz="12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hand side of 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interval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scheduling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shows the earliest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deadline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strategies.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Algorithm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ts val="1165"/>
              </a:lnSpc>
              <a:spcBef>
                <a:spcPts val="109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Order 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jobs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order of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their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deadlines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113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Assume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for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simplicity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notation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that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975" spc="-7" baseline="-13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975" spc="307" baseline="-1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≤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≤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975" i="1" spc="-7" baseline="-13000" dirty="0">
                <a:latin typeface="Courier New" panose="02070309020205020404"/>
                <a:cs typeface="Courier New" panose="02070309020205020404"/>
              </a:rPr>
              <a:t>n</a:t>
            </a:r>
            <a:endParaRPr sz="975" baseline="-13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1165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Initially,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s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Consider 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jobs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0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1,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 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this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order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507365">
              <a:lnSpc>
                <a:spcPts val="1170"/>
              </a:lnSpc>
              <a:spcBef>
                <a:spcPts val="95"/>
              </a:spcBef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Assign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job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time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interval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from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s(i)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(i)</a:t>
            </a:r>
            <a:r>
              <a:rPr sz="1000" i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975" i="1" spc="-7" baseline="-13000" dirty="0">
                <a:latin typeface="Courier New" panose="02070309020205020404"/>
                <a:cs typeface="Courier New" panose="02070309020205020404"/>
              </a:rPr>
              <a:t>i</a:t>
            </a:r>
            <a:endParaRPr sz="975" baseline="-13000">
              <a:latin typeface="Courier New" panose="02070309020205020404"/>
              <a:cs typeface="Courier New" panose="02070309020205020404"/>
            </a:endParaRPr>
          </a:p>
          <a:p>
            <a:pPr marL="507365">
              <a:lnSpc>
                <a:spcPts val="1135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Let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0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975" i="1" spc="-7" baseline="-13000" dirty="0">
                <a:latin typeface="Courier New" panose="02070309020205020404"/>
                <a:cs typeface="Courier New" panose="02070309020205020404"/>
              </a:rPr>
              <a:t>i</a:t>
            </a:r>
            <a:endParaRPr sz="975" baseline="-13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1135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End</a:t>
            </a:r>
            <a:endParaRPr sz="1000">
              <a:latin typeface="Courier New" panose="02070309020205020404"/>
              <a:cs typeface="Courier New" panose="02070309020205020404"/>
            </a:endParaRPr>
          </a:p>
          <a:p>
            <a:pPr marL="50800">
              <a:lnSpc>
                <a:spcPts val="1170"/>
              </a:lnSpc>
            </a:pPr>
            <a:r>
              <a:rPr sz="10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the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set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of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scheduled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intervals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s(i)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0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(i)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]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for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0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1,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0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000" i="1" spc="-5" dirty="0">
                <a:latin typeface="Courier New" panose="02070309020205020404"/>
                <a:cs typeface="Courier New" panose="02070309020205020404"/>
              </a:rPr>
              <a:t>n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90692" y="3981322"/>
          <a:ext cx="779145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/>
                <a:gridCol w="213995"/>
                <a:gridCol w="289560"/>
              </a:tblGrid>
              <a:tr h="181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j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sl</a:t>
                      </a:r>
                      <a:r>
                        <a:rPr sz="1200" baseline="-10000" dirty="0"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endParaRPr sz="1200" baseline="-10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35828" y="5183758"/>
          <a:ext cx="1350645" cy="36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635"/>
                <a:gridCol w="705485"/>
              </a:tblGrid>
              <a:tr h="358140">
                <a:tc>
                  <a:txBody>
                    <a:bodyPr/>
                    <a:lstStyle/>
                    <a:p>
                      <a:pPr marL="67945" marR="24384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 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=2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63525">
                        <a:lnSpc>
                          <a:spcPts val="1380"/>
                        </a:lnSpc>
                      </a:pP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200" spc="-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=0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 d</a:t>
                      </a:r>
                      <a:r>
                        <a:rPr sz="1200" spc="7" baseline="-10000" dirty="0">
                          <a:latin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5192648" y="5611748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3323970"/>
            <a:ext cx="1231265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  <a:tabLst>
                <a:tab pos="989330" algn="l"/>
              </a:tabLst>
            </a:pPr>
            <a:r>
              <a:rPr sz="1100" dirty="0">
                <a:latin typeface="Calibri" panose="020F0502020204030204"/>
                <a:cs typeface="Calibri" panose="020F0502020204030204"/>
              </a:rPr>
              <a:t>1	4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Counter</a:t>
            </a:r>
            <a:r>
              <a:rPr sz="12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Example: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324" y="3281298"/>
            <a:ext cx="9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872" y="5748908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29460" y="4297044"/>
            <a:ext cx="2692400" cy="76200"/>
          </a:xfrm>
          <a:custGeom>
            <a:avLst/>
            <a:gdLst/>
            <a:ahLst/>
            <a:cxnLst/>
            <a:rect l="l" t="t" r="r" b="b"/>
            <a:pathLst>
              <a:path w="2692400" h="76200">
                <a:moveTo>
                  <a:pt x="2616200" y="0"/>
                </a:moveTo>
                <a:lnTo>
                  <a:pt x="2616200" y="76200"/>
                </a:lnTo>
                <a:lnTo>
                  <a:pt x="2679700" y="44450"/>
                </a:lnTo>
                <a:lnTo>
                  <a:pt x="2632455" y="44450"/>
                </a:lnTo>
                <a:lnTo>
                  <a:pt x="2635250" y="41655"/>
                </a:lnTo>
                <a:lnTo>
                  <a:pt x="2635250" y="34543"/>
                </a:lnTo>
                <a:lnTo>
                  <a:pt x="2632455" y="31750"/>
                </a:lnTo>
                <a:lnTo>
                  <a:pt x="2679700" y="31750"/>
                </a:lnTo>
                <a:lnTo>
                  <a:pt x="2616200" y="0"/>
                </a:lnTo>
                <a:close/>
              </a:path>
              <a:path w="2692400" h="76200">
                <a:moveTo>
                  <a:pt x="2616200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2616200" y="44450"/>
                </a:lnTo>
                <a:lnTo>
                  <a:pt x="2616200" y="31750"/>
                </a:lnTo>
                <a:close/>
              </a:path>
              <a:path w="2692400" h="76200">
                <a:moveTo>
                  <a:pt x="2679700" y="31750"/>
                </a:moveTo>
                <a:lnTo>
                  <a:pt x="2632455" y="31750"/>
                </a:lnTo>
                <a:lnTo>
                  <a:pt x="2635250" y="34543"/>
                </a:lnTo>
                <a:lnTo>
                  <a:pt x="2635250" y="41655"/>
                </a:lnTo>
                <a:lnTo>
                  <a:pt x="2632455" y="44450"/>
                </a:lnTo>
                <a:lnTo>
                  <a:pt x="2679700" y="44450"/>
                </a:lnTo>
                <a:lnTo>
                  <a:pt x="2692400" y="38100"/>
                </a:lnTo>
                <a:lnTo>
                  <a:pt x="2679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68575" y="4499609"/>
            <a:ext cx="1839595" cy="312420"/>
          </a:xfrm>
          <a:custGeom>
            <a:avLst/>
            <a:gdLst/>
            <a:ahLst/>
            <a:cxnLst/>
            <a:rect l="l" t="t" r="r" b="b"/>
            <a:pathLst>
              <a:path w="1839595" h="312420">
                <a:moveTo>
                  <a:pt x="1839595" y="0"/>
                </a:moveTo>
                <a:lnTo>
                  <a:pt x="0" y="0"/>
                </a:lnTo>
                <a:lnTo>
                  <a:pt x="0" y="312420"/>
                </a:lnTo>
                <a:lnTo>
                  <a:pt x="1839595" y="312420"/>
                </a:lnTo>
                <a:lnTo>
                  <a:pt x="1839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568575" y="4499609"/>
            <a:ext cx="183959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If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scheduled</a:t>
            </a:r>
            <a:r>
              <a:rPr sz="11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first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2577" y="5764148"/>
            <a:ext cx="168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99907" y="5728652"/>
            <a:ext cx="360680" cy="30416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826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9269" y="6136639"/>
            <a:ext cx="1966595" cy="312420"/>
          </a:xfrm>
          <a:custGeom>
            <a:avLst/>
            <a:gdLst/>
            <a:ahLst/>
            <a:cxnLst/>
            <a:rect l="l" t="t" r="r" b="b"/>
            <a:pathLst>
              <a:path w="1966595" h="312420">
                <a:moveTo>
                  <a:pt x="1966595" y="0"/>
                </a:moveTo>
                <a:lnTo>
                  <a:pt x="0" y="0"/>
                </a:lnTo>
                <a:lnTo>
                  <a:pt x="0" y="312420"/>
                </a:lnTo>
                <a:lnTo>
                  <a:pt x="1966595" y="312420"/>
                </a:lnTo>
                <a:lnTo>
                  <a:pt x="1966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9269" y="6136639"/>
            <a:ext cx="196659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Lateness 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dirty="0">
                <a:latin typeface="Calibri" panose="020F0502020204030204"/>
                <a:cs typeface="Calibri" panose="020F0502020204030204"/>
              </a:rPr>
              <a:t> 9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0" y="6136639"/>
            <a:ext cx="1966595" cy="312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Lateness for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10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request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2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is</a:t>
            </a:r>
            <a:r>
              <a:rPr sz="1100" dirty="0">
                <a:latin typeface="Calibri" panose="020F0502020204030204"/>
                <a:cs typeface="Calibri" panose="020F0502020204030204"/>
              </a:rPr>
              <a:t> 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43778" y="5665088"/>
            <a:ext cx="965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99681" y="5665088"/>
            <a:ext cx="1689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11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2018030" y="47796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1031"/>
            <a:ext cx="60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1200" b="1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le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55721"/>
            <a:ext cx="240157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d1&lt;d2&lt;d3</a:t>
            </a:r>
            <a:r>
              <a:rPr sz="1200" spc="-5" dirty="0">
                <a:latin typeface="Symbol" panose="05050102010706020507"/>
                <a:cs typeface="Symbol" panose="05050102010706020507"/>
              </a:rPr>
              <a:t>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d4&lt;d5&lt;d6,</a:t>
            </a:r>
            <a:r>
              <a:rPr sz="1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f=0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  <a:spcBef>
                <a:spcPts val="115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12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i=1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Add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J1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274" y="3618610"/>
            <a:ext cx="624840" cy="1816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34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J1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d1=6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4381626"/>
            <a:ext cx="217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12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i=2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Add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J2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0225" y="4810378"/>
          <a:ext cx="1261110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626745"/>
              </a:tblGrid>
              <a:tr h="18288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J1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d1=6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J2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d2=8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0604" y="5630036"/>
            <a:ext cx="217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1200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i=3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J3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604" y="6838568"/>
            <a:ext cx="217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1200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i=4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J4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86329" y="1243583"/>
            <a:ext cx="2806699" cy="114427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4556" y="6028308"/>
            <a:ext cx="624840" cy="1828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34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J1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d1=6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9345" y="6028308"/>
            <a:ext cx="626745" cy="1828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0">
              <a:lnSpc>
                <a:spcPts val="134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J2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d2=8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6091" y="6028308"/>
            <a:ext cx="624840" cy="1828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1345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J3</a:t>
            </a:r>
            <a:r>
              <a:rPr sz="1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d3=9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79880" y="7959597"/>
          <a:ext cx="2512060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626745"/>
                <a:gridCol w="624839"/>
                <a:gridCol w="626110"/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J1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d1=6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J2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d2=8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J3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d3=9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J4</a:t>
                      </a:r>
                      <a:r>
                        <a:rPr sz="12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d4=9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849882" y="3852798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9664" y="3846702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60064" y="3418204"/>
            <a:ext cx="1440180" cy="695325"/>
          </a:xfrm>
          <a:custGeom>
            <a:avLst/>
            <a:gdLst/>
            <a:ahLst/>
            <a:cxnLst/>
            <a:rect l="l" t="t" r="r" b="b"/>
            <a:pathLst>
              <a:path w="1440179" h="695325">
                <a:moveTo>
                  <a:pt x="1440180" y="0"/>
                </a:moveTo>
                <a:lnTo>
                  <a:pt x="0" y="0"/>
                </a:lnTo>
                <a:lnTo>
                  <a:pt x="0" y="695325"/>
                </a:lnTo>
                <a:lnTo>
                  <a:pt x="1440180" y="695325"/>
                </a:lnTo>
                <a:lnTo>
                  <a:pt x="14401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60064" y="3418204"/>
            <a:ext cx="1440180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s(1)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=0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133350">
              <a:lnSpc>
                <a:spcPts val="1570"/>
              </a:lnSpc>
              <a:spcBef>
                <a:spcPts val="7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f(1)= s(1)+t(1)=0+3=3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t(1)=0+3=3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4161" y="5070474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2420" y="5064378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78225" y="4590414"/>
            <a:ext cx="1440180" cy="695325"/>
          </a:xfrm>
          <a:custGeom>
            <a:avLst/>
            <a:gdLst/>
            <a:ahLst/>
            <a:cxnLst/>
            <a:rect l="l" t="t" r="r" b="b"/>
            <a:pathLst>
              <a:path w="1440179" h="695325">
                <a:moveTo>
                  <a:pt x="1440179" y="0"/>
                </a:moveTo>
                <a:lnTo>
                  <a:pt x="0" y="0"/>
                </a:lnTo>
                <a:lnTo>
                  <a:pt x="0" y="695325"/>
                </a:lnTo>
                <a:lnTo>
                  <a:pt x="1440179" y="695325"/>
                </a:lnTo>
                <a:lnTo>
                  <a:pt x="1440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78225" y="4590414"/>
            <a:ext cx="1440180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s(2)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133350">
              <a:lnSpc>
                <a:spcPts val="1570"/>
              </a:lnSpc>
              <a:spcBef>
                <a:spcPts val="7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f(2)= s(2)+t(2)=3+2=5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t(2)=3+2=5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344102" y="5033327"/>
            <a:ext cx="279400" cy="279400"/>
            <a:chOff x="2344102" y="5033327"/>
            <a:chExt cx="279400" cy="279400"/>
          </a:xfrm>
        </p:grpSpPr>
        <p:sp>
          <p:nvSpPr>
            <p:cNvPr id="23" name="object 23"/>
            <p:cNvSpPr/>
            <p:nvPr/>
          </p:nvSpPr>
          <p:spPr>
            <a:xfrm>
              <a:off x="2348864" y="503808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875" y="0"/>
                  </a:moveTo>
                  <a:lnTo>
                    <a:pt x="0" y="0"/>
                  </a:lnTo>
                  <a:lnTo>
                    <a:pt x="0" y="269875"/>
                  </a:lnTo>
                  <a:lnTo>
                    <a:pt x="269875" y="269875"/>
                  </a:lnTo>
                  <a:lnTo>
                    <a:pt x="269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48864" y="503808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875"/>
                  </a:moveTo>
                  <a:lnTo>
                    <a:pt x="269875" y="269875"/>
                  </a:lnTo>
                  <a:lnTo>
                    <a:pt x="269875" y="0"/>
                  </a:lnTo>
                  <a:lnTo>
                    <a:pt x="0" y="0"/>
                  </a:lnTo>
                  <a:lnTo>
                    <a:pt x="0" y="2698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33954" y="5070474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78225" y="5838824"/>
            <a:ext cx="1440180" cy="695325"/>
          </a:xfrm>
          <a:custGeom>
            <a:avLst/>
            <a:gdLst/>
            <a:ahLst/>
            <a:cxnLst/>
            <a:rect l="l" t="t" r="r" b="b"/>
            <a:pathLst>
              <a:path w="1440179" h="695325">
                <a:moveTo>
                  <a:pt x="1440179" y="0"/>
                </a:moveTo>
                <a:lnTo>
                  <a:pt x="0" y="0"/>
                </a:lnTo>
                <a:lnTo>
                  <a:pt x="0" y="695325"/>
                </a:lnTo>
                <a:lnTo>
                  <a:pt x="1440179" y="695325"/>
                </a:lnTo>
                <a:lnTo>
                  <a:pt x="1440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78225" y="5838824"/>
            <a:ext cx="1440180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s(3)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=5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133350">
              <a:lnSpc>
                <a:spcPts val="1570"/>
              </a:lnSpc>
              <a:spcBef>
                <a:spcPts val="6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f(3)= s(3)+t(3)=5+1=6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t(3)=5+1=6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386454" y="7029450"/>
            <a:ext cx="1669414" cy="695325"/>
          </a:xfrm>
          <a:custGeom>
            <a:avLst/>
            <a:gdLst/>
            <a:ahLst/>
            <a:cxnLst/>
            <a:rect l="l" t="t" r="r" b="b"/>
            <a:pathLst>
              <a:path w="1669414" h="695325">
                <a:moveTo>
                  <a:pt x="1669414" y="0"/>
                </a:moveTo>
                <a:lnTo>
                  <a:pt x="0" y="0"/>
                </a:lnTo>
                <a:lnTo>
                  <a:pt x="0" y="695324"/>
                </a:lnTo>
                <a:lnTo>
                  <a:pt x="1669414" y="695324"/>
                </a:lnTo>
                <a:lnTo>
                  <a:pt x="1669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386454" y="7029450"/>
            <a:ext cx="1669414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40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s(4)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=6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291465">
              <a:lnSpc>
                <a:spcPts val="1560"/>
              </a:lnSpc>
              <a:spcBef>
                <a:spcPts val="8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f(4)= s(4)+t(4)=6+4=10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 t(4)=6+4=10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3877" y="6224587"/>
            <a:ext cx="2794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92847" y="6218237"/>
            <a:ext cx="279400" cy="279400"/>
            <a:chOff x="1192847" y="6218237"/>
            <a:chExt cx="279400" cy="279400"/>
          </a:xfrm>
        </p:grpSpPr>
        <p:sp>
          <p:nvSpPr>
            <p:cNvPr id="32" name="object 32"/>
            <p:cNvSpPr/>
            <p:nvPr/>
          </p:nvSpPr>
          <p:spPr>
            <a:xfrm>
              <a:off x="1197610" y="622299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269875" y="0"/>
                  </a:moveTo>
                  <a:lnTo>
                    <a:pt x="0" y="0"/>
                  </a:lnTo>
                  <a:lnTo>
                    <a:pt x="0" y="269875"/>
                  </a:lnTo>
                  <a:lnTo>
                    <a:pt x="269875" y="269875"/>
                  </a:lnTo>
                  <a:lnTo>
                    <a:pt x="269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97610" y="6222999"/>
              <a:ext cx="269875" cy="269875"/>
            </a:xfrm>
            <a:custGeom>
              <a:avLst/>
              <a:gdLst/>
              <a:ahLst/>
              <a:cxnLst/>
              <a:rect l="l" t="t" r="r" b="b"/>
              <a:pathLst>
                <a:path w="269875" h="269875">
                  <a:moveTo>
                    <a:pt x="0" y="269875"/>
                  </a:moveTo>
                  <a:lnTo>
                    <a:pt x="269875" y="269875"/>
                  </a:lnTo>
                  <a:lnTo>
                    <a:pt x="269875" y="0"/>
                  </a:lnTo>
                  <a:lnTo>
                    <a:pt x="0" y="0"/>
                  </a:lnTo>
                  <a:lnTo>
                    <a:pt x="0" y="2698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81430" y="6256400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43162" y="6224587"/>
            <a:ext cx="2794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R="14605" algn="ctr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4027" y="6236652"/>
            <a:ext cx="279400" cy="279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0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4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6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44366" y="8212073"/>
            <a:ext cx="12953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74622" y="8201405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2880" y="8193785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4033" y="8201405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74391" y="8212073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6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79190" y="8014334"/>
            <a:ext cx="547370" cy="76200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59944" y="44450"/>
                </a:lnTo>
                <a:lnTo>
                  <a:pt x="57150" y="41656"/>
                </a:lnTo>
                <a:lnTo>
                  <a:pt x="57150" y="34543"/>
                </a:lnTo>
                <a:lnTo>
                  <a:pt x="59944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47370" h="76200">
                <a:moveTo>
                  <a:pt x="76200" y="31750"/>
                </a:moveTo>
                <a:lnTo>
                  <a:pt x="59944" y="31750"/>
                </a:lnTo>
                <a:lnTo>
                  <a:pt x="57150" y="34543"/>
                </a:lnTo>
                <a:lnTo>
                  <a:pt x="57150" y="41656"/>
                </a:lnTo>
                <a:lnTo>
                  <a:pt x="59944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47370" h="76200">
                <a:moveTo>
                  <a:pt x="54457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44576" y="44450"/>
                </a:lnTo>
                <a:lnTo>
                  <a:pt x="547370" y="41656"/>
                </a:lnTo>
                <a:lnTo>
                  <a:pt x="547370" y="34543"/>
                </a:lnTo>
                <a:lnTo>
                  <a:pt x="5445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276090" y="7933054"/>
            <a:ext cx="936625" cy="3009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Lateness=1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7983"/>
            <a:ext cx="217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5.</a:t>
            </a:r>
            <a:r>
              <a:rPr sz="12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i=5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Add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J5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732277"/>
            <a:ext cx="2172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6.</a:t>
            </a:r>
            <a:r>
              <a:rPr sz="12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i=6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Add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Job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J6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schedule.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53388" y="1853437"/>
          <a:ext cx="3134360" cy="36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10235"/>
                <a:gridCol w="609600"/>
                <a:gridCol w="685800"/>
              </a:tblGrid>
              <a:tr h="356616">
                <a:tc>
                  <a:txBody>
                    <a:bodyPr/>
                    <a:lstStyle/>
                    <a:p>
                      <a:pPr marL="68580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J1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J2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J3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d3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J4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d4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J5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d5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79880" y="3853306"/>
          <a:ext cx="3820160" cy="363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85800"/>
                <a:gridCol w="685800"/>
              </a:tblGrid>
              <a:tr h="356615">
                <a:tc>
                  <a:txBody>
                    <a:bodyPr/>
                    <a:lstStyle/>
                    <a:p>
                      <a:pPr marL="67945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J1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d1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J2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d2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J3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d3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J4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d4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9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219710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J5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d5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14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219075">
                        <a:lnSpc>
                          <a:spcPts val="1380"/>
                        </a:lnSpc>
                      </a:pP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J6 </a:t>
                      </a:r>
                      <a:r>
                        <a:rPr sz="12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d6</a:t>
                      </a:r>
                      <a:r>
                        <a:rPr sz="1200" spc="-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1200" dirty="0">
                          <a:latin typeface="Times New Roman" panose="02020603050405020304"/>
                          <a:cs typeface="Times New Roman" panose="02020603050405020304"/>
                        </a:rPr>
                        <a:t>15</a:t>
                      </a: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86454" y="1079499"/>
            <a:ext cx="1669414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s(5)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=10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220980">
              <a:lnSpc>
                <a:spcPts val="1570"/>
              </a:lnSpc>
              <a:spcBef>
                <a:spcPts val="60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f(5)= s(5)+t(5)=10+3=13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t(5)=10+3=13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5598" y="2294889"/>
            <a:ext cx="12953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854" y="2282697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5636" y="2276601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5266" y="2282697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147" y="2294889"/>
            <a:ext cx="774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6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5180" y="2300985"/>
            <a:ext cx="129539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86454" y="2923539"/>
            <a:ext cx="1669414" cy="695325"/>
          </a:xfrm>
          <a:custGeom>
            <a:avLst/>
            <a:gdLst/>
            <a:ahLst/>
            <a:cxnLst/>
            <a:rect l="l" t="t" r="r" b="b"/>
            <a:pathLst>
              <a:path w="1669414" h="695325">
                <a:moveTo>
                  <a:pt x="1669414" y="0"/>
                </a:moveTo>
                <a:lnTo>
                  <a:pt x="0" y="0"/>
                </a:lnTo>
                <a:lnTo>
                  <a:pt x="0" y="695325"/>
                </a:lnTo>
                <a:lnTo>
                  <a:pt x="1669414" y="695325"/>
                </a:lnTo>
                <a:lnTo>
                  <a:pt x="1669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425439" y="7839212"/>
            <a:ext cx="3896995" cy="1918335"/>
            <a:chOff x="1425439" y="7839212"/>
            <a:chExt cx="3896995" cy="1918335"/>
          </a:xfrm>
        </p:grpSpPr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5439" y="7839212"/>
              <a:ext cx="3896470" cy="191791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359910" y="7994649"/>
              <a:ext cx="747395" cy="328930"/>
            </a:xfrm>
            <a:custGeom>
              <a:avLst/>
              <a:gdLst/>
              <a:ahLst/>
              <a:cxnLst/>
              <a:rect l="l" t="t" r="r" b="b"/>
              <a:pathLst>
                <a:path w="747395" h="328929">
                  <a:moveTo>
                    <a:pt x="0" y="328930"/>
                  </a:moveTo>
                  <a:lnTo>
                    <a:pt x="747395" y="328930"/>
                  </a:lnTo>
                  <a:lnTo>
                    <a:pt x="747395" y="0"/>
                  </a:lnTo>
                  <a:lnTo>
                    <a:pt x="0" y="0"/>
                  </a:lnTo>
                  <a:lnTo>
                    <a:pt x="0" y="3289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386454" y="2923539"/>
            <a:ext cx="1669414" cy="6953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s(6)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=13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96520" marR="220980">
              <a:lnSpc>
                <a:spcPts val="1580"/>
              </a:lnSpc>
              <a:spcBef>
                <a:spcPts val="5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f(6)= s(6)+t(6)=13+2=15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f= </a:t>
            </a:r>
            <a:r>
              <a:rPr sz="1100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+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t(6)=13+2=15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6617" y="4236402"/>
            <a:ext cx="339090" cy="260985"/>
            <a:chOff x="3416617" y="4236402"/>
            <a:chExt cx="339090" cy="260985"/>
          </a:xfrm>
        </p:grpSpPr>
        <p:sp>
          <p:nvSpPr>
            <p:cNvPr id="19" name="object 19"/>
            <p:cNvSpPr/>
            <p:nvPr/>
          </p:nvSpPr>
          <p:spPr>
            <a:xfrm>
              <a:off x="3421379" y="4241164"/>
              <a:ext cx="329565" cy="251460"/>
            </a:xfrm>
            <a:custGeom>
              <a:avLst/>
              <a:gdLst/>
              <a:ahLst/>
              <a:cxnLst/>
              <a:rect l="l" t="t" r="r" b="b"/>
              <a:pathLst>
                <a:path w="329564" h="251460">
                  <a:moveTo>
                    <a:pt x="329564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329564" y="251460"/>
                  </a:lnTo>
                  <a:lnTo>
                    <a:pt x="329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421379" y="4241164"/>
              <a:ext cx="329565" cy="251460"/>
            </a:xfrm>
            <a:custGeom>
              <a:avLst/>
              <a:gdLst/>
              <a:ahLst/>
              <a:cxnLst/>
              <a:rect l="l" t="t" r="r" b="b"/>
              <a:pathLst>
                <a:path w="329564" h="251460">
                  <a:moveTo>
                    <a:pt x="0" y="251460"/>
                  </a:moveTo>
                  <a:lnTo>
                    <a:pt x="329564" y="251460"/>
                  </a:lnTo>
                  <a:lnTo>
                    <a:pt x="329564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505327" y="4273422"/>
            <a:ext cx="12953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5582" y="4261230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5364" y="4255134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0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4994" y="4261230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6875" y="4273422"/>
            <a:ext cx="7747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6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5437" y="4242752"/>
            <a:ext cx="339090" cy="2609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953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90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13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2352" y="4238307"/>
            <a:ext cx="339090" cy="26098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143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405"/>
              </a:spcBef>
            </a:pPr>
            <a:r>
              <a:rPr sz="800" dirty="0">
                <a:latin typeface="Calibri" panose="020F0502020204030204"/>
                <a:cs typeface="Calibri" panose="020F0502020204030204"/>
              </a:rPr>
              <a:t>15</a:t>
            </a:r>
            <a:endParaRPr sz="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1379" y="4798694"/>
            <a:ext cx="1047750" cy="4679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96520" marR="308610">
              <a:lnSpc>
                <a:spcPct val="117000"/>
              </a:lnSpc>
              <a:spcBef>
                <a:spcPts val="105"/>
              </a:spcBef>
            </a:pPr>
            <a:r>
              <a:rPr sz="1100" dirty="0">
                <a:latin typeface="Calibri" panose="020F0502020204030204"/>
                <a:cs typeface="Calibri" panose="020F0502020204030204"/>
              </a:rPr>
              <a:t>Max </a:t>
            </a:r>
            <a:r>
              <a:rPr sz="11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dirty="0">
                <a:latin typeface="Calibri" panose="020F0502020204030204"/>
                <a:cs typeface="Calibri" panose="020F0502020204030204"/>
              </a:rPr>
              <a:t>Late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ss</a:t>
            </a:r>
            <a:r>
              <a:rPr sz="1100" spc="-10" dirty="0">
                <a:latin typeface="Calibri" panose="020F0502020204030204"/>
                <a:cs typeface="Calibri" panose="020F0502020204030204"/>
              </a:rPr>
              <a:t>=</a:t>
            </a:r>
            <a:r>
              <a:rPr sz="1100" dirty="0">
                <a:latin typeface="Calibri" panose="020F0502020204030204"/>
                <a:cs typeface="Calibri" panose="020F0502020204030204"/>
              </a:rPr>
              <a:t>1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3620" y="4451984"/>
            <a:ext cx="76200" cy="285750"/>
          </a:xfrm>
          <a:custGeom>
            <a:avLst/>
            <a:gdLst/>
            <a:ahLst/>
            <a:cxnLst/>
            <a:rect l="l" t="t" r="r" b="b"/>
            <a:pathLst>
              <a:path w="76200" h="285750">
                <a:moveTo>
                  <a:pt x="41655" y="57150"/>
                </a:moveTo>
                <a:lnTo>
                  <a:pt x="34543" y="57150"/>
                </a:lnTo>
                <a:lnTo>
                  <a:pt x="31750" y="59944"/>
                </a:lnTo>
                <a:lnTo>
                  <a:pt x="31750" y="282956"/>
                </a:lnTo>
                <a:lnTo>
                  <a:pt x="34543" y="285750"/>
                </a:lnTo>
                <a:lnTo>
                  <a:pt x="41655" y="285750"/>
                </a:lnTo>
                <a:lnTo>
                  <a:pt x="44450" y="282956"/>
                </a:lnTo>
                <a:lnTo>
                  <a:pt x="44450" y="59944"/>
                </a:lnTo>
                <a:lnTo>
                  <a:pt x="41655" y="57150"/>
                </a:lnTo>
                <a:close/>
              </a:path>
              <a:path w="76200" h="28575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59944"/>
                </a:lnTo>
                <a:lnTo>
                  <a:pt x="34543" y="57150"/>
                </a:lnTo>
                <a:lnTo>
                  <a:pt x="66675" y="57150"/>
                </a:lnTo>
                <a:lnTo>
                  <a:pt x="38100" y="0"/>
                </a:lnTo>
                <a:close/>
              </a:path>
              <a:path w="76200" h="285750">
                <a:moveTo>
                  <a:pt x="66675" y="57150"/>
                </a:moveTo>
                <a:lnTo>
                  <a:pt x="41655" y="57150"/>
                </a:lnTo>
                <a:lnTo>
                  <a:pt x="44450" y="59944"/>
                </a:lnTo>
                <a:lnTo>
                  <a:pt x="44450" y="76200"/>
                </a:lnTo>
                <a:lnTo>
                  <a:pt x="76200" y="76200"/>
                </a:lnTo>
                <a:lnTo>
                  <a:pt x="6667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02004" y="5566028"/>
            <a:ext cx="575945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1115"/>
              </a:spcBef>
            </a:pPr>
            <a:r>
              <a:rPr sz="1200" b="1" dirty="0">
                <a:latin typeface="Times New Roman" panose="02020603050405020304"/>
                <a:cs typeface="Times New Roman" panose="02020603050405020304"/>
              </a:rPr>
              <a:t>(4.9)</a:t>
            </a:r>
            <a:r>
              <a:rPr sz="1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an optimal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inversions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2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idle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 marR="6350" algn="just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The main step in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showing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 optimality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algorithm 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establish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there is an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optimal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inversions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no idle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To do this,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will start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any optimal schedule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having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no idle time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; we will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convert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200" b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Times New Roman" panose="02020603050405020304"/>
                <a:cs typeface="Times New Roman" panose="02020603050405020304"/>
              </a:rPr>
              <a:t>inversions</a:t>
            </a:r>
            <a:r>
              <a:rPr sz="1200" b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increasing its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maximum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lateness.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Thus the resulting scheduling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this conversion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be optimal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well. This method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known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“Exchange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argument”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the optimal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converted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greedy 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schedule 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exchanging.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469265" indent="-228600">
              <a:lnSpc>
                <a:spcPct val="100000"/>
              </a:lnSpc>
              <a:buFont typeface="Symbol" panose="05050102010706020507"/>
              <a:buChar char=""/>
              <a:tabLst>
                <a:tab pos="469265" algn="l"/>
                <a:tab pos="469900" algn="l"/>
              </a:tabLst>
            </a:pP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optimal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schedule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with no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dirty="0">
                <a:latin typeface="Times New Roman" panose="02020603050405020304"/>
                <a:cs typeface="Times New Roman" panose="02020603050405020304"/>
              </a:rPr>
              <a:t>idle </a:t>
            </a:r>
            <a:r>
              <a:rPr sz="1200" i="1" spc="-5" dirty="0">
                <a:latin typeface="Times New Roman" panose="02020603050405020304"/>
                <a:cs typeface="Times New Roman" panose="02020603050405020304"/>
              </a:rPr>
              <a:t>time.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3554730">
              <a:lnSpc>
                <a:spcPct val="100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Idle</a:t>
            </a:r>
            <a:r>
              <a:rPr sz="11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time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50945" y="8162670"/>
            <a:ext cx="454659" cy="254000"/>
          </a:xfrm>
          <a:custGeom>
            <a:avLst/>
            <a:gdLst/>
            <a:ahLst/>
            <a:cxnLst/>
            <a:rect l="l" t="t" r="r" b="b"/>
            <a:pathLst>
              <a:path w="454660" h="254000">
                <a:moveTo>
                  <a:pt x="48387" y="183515"/>
                </a:moveTo>
                <a:lnTo>
                  <a:pt x="0" y="253619"/>
                </a:lnTo>
                <a:lnTo>
                  <a:pt x="85089" y="250190"/>
                </a:lnTo>
                <a:lnTo>
                  <a:pt x="74114" y="230251"/>
                </a:lnTo>
                <a:lnTo>
                  <a:pt x="55625" y="230251"/>
                </a:lnTo>
                <a:lnTo>
                  <a:pt x="51688" y="229108"/>
                </a:lnTo>
                <a:lnTo>
                  <a:pt x="48387" y="223012"/>
                </a:lnTo>
                <a:lnTo>
                  <a:pt x="49529" y="219075"/>
                </a:lnTo>
                <a:lnTo>
                  <a:pt x="63683" y="211302"/>
                </a:lnTo>
                <a:lnTo>
                  <a:pt x="48387" y="183515"/>
                </a:lnTo>
                <a:close/>
              </a:path>
              <a:path w="454660" h="254000">
                <a:moveTo>
                  <a:pt x="63683" y="211302"/>
                </a:moveTo>
                <a:lnTo>
                  <a:pt x="49529" y="219075"/>
                </a:lnTo>
                <a:lnTo>
                  <a:pt x="48387" y="223012"/>
                </a:lnTo>
                <a:lnTo>
                  <a:pt x="51688" y="229108"/>
                </a:lnTo>
                <a:lnTo>
                  <a:pt x="55625" y="230251"/>
                </a:lnTo>
                <a:lnTo>
                  <a:pt x="58674" y="228473"/>
                </a:lnTo>
                <a:lnTo>
                  <a:pt x="69770" y="222359"/>
                </a:lnTo>
                <a:lnTo>
                  <a:pt x="63683" y="211302"/>
                </a:lnTo>
                <a:close/>
              </a:path>
              <a:path w="454660" h="254000">
                <a:moveTo>
                  <a:pt x="69770" y="222359"/>
                </a:moveTo>
                <a:lnTo>
                  <a:pt x="58674" y="228473"/>
                </a:lnTo>
                <a:lnTo>
                  <a:pt x="55625" y="230251"/>
                </a:lnTo>
                <a:lnTo>
                  <a:pt x="74114" y="230251"/>
                </a:lnTo>
                <a:lnTo>
                  <a:pt x="69770" y="222359"/>
                </a:lnTo>
                <a:close/>
              </a:path>
              <a:path w="454660" h="254000">
                <a:moveTo>
                  <a:pt x="447039" y="0"/>
                </a:moveTo>
                <a:lnTo>
                  <a:pt x="63683" y="211302"/>
                </a:lnTo>
                <a:lnTo>
                  <a:pt x="69770" y="222359"/>
                </a:lnTo>
                <a:lnTo>
                  <a:pt x="450088" y="12827"/>
                </a:lnTo>
                <a:lnTo>
                  <a:pt x="453135" y="11049"/>
                </a:lnTo>
                <a:lnTo>
                  <a:pt x="454278" y="7239"/>
                </a:lnTo>
                <a:lnTo>
                  <a:pt x="452627" y="4191"/>
                </a:lnTo>
                <a:lnTo>
                  <a:pt x="450850" y="1143"/>
                </a:lnTo>
                <a:lnTo>
                  <a:pt x="447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14430</Words>
  <Application>WPS Presentation</Application>
  <PresentationFormat>On-screen Show (4:3)</PresentationFormat>
  <Paragraphs>549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Symbol</vt:lpstr>
      <vt:lpstr>Wingdings</vt:lpstr>
      <vt:lpstr>Courier New</vt:lpstr>
      <vt:lpstr>Cambria Math</vt:lpstr>
      <vt:lpstr>Calibri</vt:lpstr>
      <vt:lpstr>Arial MT</vt:lpstr>
      <vt:lpstr>Lucida Sans Unicode</vt:lpstr>
      <vt:lpstr>Microsoft YaHei</vt:lpstr>
      <vt:lpstr>Arial Unicode MS</vt:lpstr>
      <vt:lpstr>Calibri</vt:lpstr>
      <vt:lpstr>BatangChe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Srinidhi</dc:creator>
  <cp:lastModifiedBy>chand</cp:lastModifiedBy>
  <cp:revision>1</cp:revision>
  <dcterms:created xsi:type="dcterms:W3CDTF">2023-06-08T16:07:24Z</dcterms:created>
  <dcterms:modified xsi:type="dcterms:W3CDTF">2023-06-08T16:07:24Z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2015-03-28T05:30:00Z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2023-05-31T05:30:00Z</vt:filetime>
  </property>
  <property fmtid="{D5CDD505-2E9C-101B-9397-08002B2CF9AE}" pid="5" name="ICV">
    <vt:lpwstr>8547AAE56FB44033ADD924953EA10C0E</vt:lpwstr>
  </property>
  <property fmtid="{D5CDD505-2E9C-101B-9397-08002B2CF9AE}" pid="6" name="KSOProductBuildVer">
    <vt:lpwstr>1033-11.2.0.11537</vt:lpwstr>
  </property>
</Properties>
</file>