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23" r:id="rId4"/>
    <p:sldId id="324" r:id="rId6"/>
    <p:sldId id="257" r:id="rId7"/>
    <p:sldId id="258" r:id="rId8"/>
    <p:sldId id="259" r:id="rId9"/>
    <p:sldId id="260" r:id="rId10"/>
    <p:sldId id="261" r:id="rId11"/>
    <p:sldId id="262" r:id="rId12"/>
    <p:sldId id="266" r:id="rId13"/>
    <p:sldId id="267" r:id="rId14"/>
    <p:sldId id="268" r:id="rId15"/>
    <p:sldId id="269" r:id="rId16"/>
    <p:sldId id="270" r:id="rId17"/>
    <p:sldId id="263" r:id="rId18"/>
    <p:sldId id="264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387" r:id="rId39"/>
    <p:sldId id="290" r:id="rId40"/>
    <p:sldId id="291" r:id="rId41"/>
    <p:sldId id="292" r:id="rId42"/>
    <p:sldId id="295" r:id="rId43"/>
    <p:sldId id="296" r:id="rId44"/>
    <p:sldId id="297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17" r:id="rId53"/>
    <p:sldId id="318" r:id="rId54"/>
    <p:sldId id="319" r:id="rId55"/>
    <p:sldId id="320" r:id="rId56"/>
    <p:sldId id="321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Slide Image Placeholder 642049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2162" name="Text Placeholder 642050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r>
              <a:rPr lang="en-US"/>
              <a:t>most of us solve this kind of problem every day without thinking twice, unconsciously using an obvious greedy algorithm</a:t>
            </a:r>
            <a:endParaRPr lang="en-US"/>
          </a:p>
          <a:p>
            <a:pPr lvl="0"/>
            <a:r>
              <a:rPr lang="en-US" dirty="0" err="1"/>
              <a:t>http://www.frbatlanta.org/publica/brochure/fundfac/html/coinfaces.html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Slide Image Placeholder 693249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6386" name="Text Placeholder 693250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Slide Image Placeholder 391169"/>
          <p:cNvSpPr/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8434" name="Text Placeholder 391170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Slide Image Placeholder 543745"/>
          <p:cNvSpPr/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20482" name="Text Placeholder 543746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Slide Image Placeholder 695297"/>
          <p:cNvSpPr/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22530" name="Text Placeholder 695298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Slide Image Placeholder 697345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24578" name="Text Placeholder 697346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Slide Image Placeholder 699393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26626" name="Text Placeholder 699394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Slide Image Placeholder 701441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28674" name="Text Placeholder 701442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Slide Image Placeholder 703489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0722" name="Text Placeholder 703490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r>
              <a:rPr lang="en-US"/>
              <a:t>priority queue keyed by the finish time of the last job added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Slide Image Placeholder 705537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2770" name="Text Placeholder 705538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Slide Image Placeholder 707585"/>
          <p:cNvSpPr/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4818" name="Text Placeholder 707586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Slide Image Placeholder 662529"/>
          <p:cNvSpPr/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0114" name="Text Placeholder 662530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r>
              <a:rPr lang="en-US" dirty="0" err="1"/>
              <a:t>"michael douglas </a:t>
            </a:r>
            <a:r>
              <a:rPr lang="en-US"/>
              <a:t>played </a:t>
            </a:r>
            <a:r>
              <a:rPr lang="en-US" dirty="0" err="1"/>
              <a:t>gordon </a:t>
            </a:r>
            <a:r>
              <a:rPr lang="en-US"/>
              <a:t>gecko in iconic movie of the 1980's that embodied Reagan era"</a:t>
            </a:r>
            <a:endParaRPr lang="en-US"/>
          </a:p>
          <a:p>
            <a:pPr lvl="0"/>
            <a:r>
              <a:rPr lang="en-US"/>
              <a:t>also starring </a:t>
            </a:r>
            <a:r>
              <a:rPr lang="en-US" dirty="0" err="1"/>
              <a:t>charlie </a:t>
            </a:r>
            <a:r>
              <a:rPr lang="en-US"/>
              <a:t>and martin sheen, directed by Oliver Stone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Slide Image Placeholder 709633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6866" name="Text Placeholder 709634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r>
              <a:rPr lang="en-US"/>
              <a:t>Note: finding a maximal size subset of jobs that meet deadline is NP-hard.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Slide Image Placeholder 711681"/>
          <p:cNvSpPr/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8914" name="Text Placeholder 711682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Slide Image Placeholder 713729"/>
          <p:cNvSpPr/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0962" name="Text Placeholder 713730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Slide Image Placeholder 715777"/>
          <p:cNvSpPr/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3010" name="Text Placeholder 715778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Slide Image Placeholder 717825"/>
          <p:cNvSpPr/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5058" name="Text Placeholder 717826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r>
              <a:rPr lang="en-US"/>
              <a:t>"machine not working for some reason, yet work still to be done"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Slide Image Placeholder 719873"/>
          <p:cNvSpPr/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7106" name="Text Placeholder 719874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r>
              <a:rPr lang="en-US"/>
              <a:t>Recall: jobs sorted</a:t>
            </a:r>
            <a:r>
              <a:rPr lang="en-US" dirty="0"/>
              <a:t> </a:t>
            </a:r>
            <a:r>
              <a:rPr lang="en-US"/>
              <a:t>in ascending order of due dates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Slide Image Placeholder 721921"/>
          <p:cNvSpPr/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9154" name="Text Placeholder 721922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r>
              <a:rPr lang="en-US" dirty="0" err="1"/>
              <a:t>fi </a:t>
            </a:r>
            <a:r>
              <a:rPr lang="en-US"/>
              <a:t>- </a:t>
            </a:r>
            <a:r>
              <a:rPr lang="en-US" dirty="0" err="1"/>
              <a:t>di </a:t>
            </a:r>
            <a:r>
              <a:rPr lang="en-US"/>
              <a:t>&lt;= max {0, </a:t>
            </a:r>
            <a:r>
              <a:rPr lang="en-US" dirty="0" err="1"/>
              <a:t>fi </a:t>
            </a:r>
            <a:r>
              <a:rPr lang="en-US"/>
              <a:t>- </a:t>
            </a:r>
            <a:r>
              <a:rPr lang="en-US" dirty="0" err="1"/>
              <a:t>di</a:t>
            </a:r>
            <a:r>
              <a:rPr lang="en-US"/>
              <a:t>} = </a:t>
            </a:r>
            <a:r>
              <a:rPr lang="en-US" dirty="0"/>
              <a:t>li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Slide Image Placeholder 723969"/>
          <p:cNvSpPr/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1202" name="Text Placeholder 723970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Slide Image Placeholder 726017"/>
          <p:cNvSpPr/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3250" name="Text Placeholder 726018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r>
              <a:rPr lang="en-US"/>
              <a:t>Hard, if not impossible, to precisely define "greedy algorithm." Though there are some formalizations, e.g., </a:t>
            </a:r>
            <a:r>
              <a:rPr lang="en-US" dirty="0" err="1"/>
              <a:t>matroids</a:t>
            </a:r>
            <a:r>
              <a:rPr lang="en-US"/>
              <a:t>.</a:t>
            </a:r>
            <a:endParaRPr lang="en-US"/>
          </a:p>
          <a:p>
            <a:pPr lvl="0"/>
            <a:r>
              <a:rPr lang="en-US"/>
              <a:t>myopic</a:t>
            </a:r>
            <a:endParaRPr lang="en-US"/>
          </a:p>
          <a:p>
            <a:pPr lvl="0"/>
            <a:r>
              <a:rPr lang="en-US"/>
              <a:t>greed: "at every iteration, the algorithm chooses the best morsel it can swallow, without worrying about the future"</a:t>
            </a:r>
            <a:endParaRPr lang="en-US"/>
          </a:p>
          <a:p>
            <a:pPr lvl="0"/>
            <a:r>
              <a:rPr lang="en-US"/>
              <a:t>Objective function.  Does not explicitly appear in greedy algorithm!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1698" name="Slide Image Placeholder 541697"/>
          <p:cNvSpPr/>
          <p:nvPr>
            <p:ph type="sldImg"/>
          </p:nvPr>
        </p:nvSpPr>
        <p:spPr>
          <a:xfrm>
            <a:off x="2879725" y="527050"/>
            <a:ext cx="3509963" cy="2632075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1699" name="Text Placeholder 541698"/>
          <p:cNvSpPr/>
          <p:nvPr>
            <p:ph type="body" idx="1"/>
          </p:nvPr>
        </p:nvSpPr>
        <p:spPr>
          <a:xfrm>
            <a:off x="1238250" y="3333750"/>
            <a:ext cx="6792913" cy="3159125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Slide Image Placeholder 642049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2162" name="Text Placeholder 642050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r>
              <a:rPr lang="en-US"/>
              <a:t>most of us solve this kind of problem every day without thinking twice, unconsciously using an obvious greedy algorithm</a:t>
            </a:r>
            <a:endParaRPr lang="en-US"/>
          </a:p>
          <a:p>
            <a:pPr lvl="0"/>
            <a:r>
              <a:rPr lang="en-US" dirty="0" err="1"/>
              <a:t>http://www.frbatlanta.org/publica/brochure/fundfac/html/coinfaces.html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7186" name="Slide Image Placeholder 477185"/>
          <p:cNvSpPr/>
          <p:nvPr>
            <p:ph type="sldImg"/>
          </p:nvPr>
        </p:nvSpPr>
        <p:spPr>
          <a:xfrm>
            <a:off x="2879725" y="527050"/>
            <a:ext cx="3509963" cy="2632075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7187" name="Text Placeholder 477186"/>
          <p:cNvSpPr/>
          <p:nvPr>
            <p:ph type="body" idx="1"/>
          </p:nvPr>
        </p:nvSpPr>
        <p:spPr>
          <a:xfrm>
            <a:off x="1238250" y="3333750"/>
            <a:ext cx="6792913" cy="3159125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8146" name="Slide Image Placeholder 518145"/>
          <p:cNvSpPr/>
          <p:nvPr>
            <p:ph type="sldImg"/>
          </p:nvPr>
        </p:nvSpPr>
        <p:spPr>
          <a:xfrm>
            <a:off x="2879725" y="527050"/>
            <a:ext cx="3509963" cy="2632075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8147" name="Text Placeholder 518146"/>
          <p:cNvSpPr/>
          <p:nvPr>
            <p:ph type="body" idx="1"/>
          </p:nvPr>
        </p:nvSpPr>
        <p:spPr>
          <a:xfrm>
            <a:off x="1238250" y="3333750"/>
            <a:ext cx="6792913" cy="3159125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1458" name="Slide Image Placeholder 531457"/>
          <p:cNvSpPr>
            <a:spLocks noTextEdit="1"/>
          </p:cNvSpPr>
          <p:nvPr>
            <p:ph type="sldImg"/>
          </p:nvPr>
        </p:nvSpPr>
        <p:spPr/>
      </p:sp>
      <p:sp>
        <p:nvSpPr>
          <p:cNvPr id="531459" name="Text Placeholder 531458"/>
          <p:cNvSpPr>
            <a:spLocks noGrp="1"/>
          </p:cNvSpPr>
          <p:nvPr>
            <p:ph type="body" idx="1"/>
          </p:nvPr>
        </p:nvSpPr>
        <p:spPr/>
        <p:txBody>
          <a:bodyPr lIns="93077" tIns="46538" rIns="93077" bIns="46538"/>
          <a:p>
            <a:pPr lvl="0"/>
            <a:r>
              <a:t>Note: can't assume a priori that events in unreduced schedule occur solely at request times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2354" name="Slide Image Placeholder 612353"/>
          <p:cNvSpPr/>
          <p:nvPr>
            <p:ph type="sldImg"/>
          </p:nvPr>
        </p:nvSpPr>
        <p:spPr/>
      </p:sp>
      <p:sp>
        <p:nvSpPr>
          <p:cNvPr id="612355" name="Text Placeholder 612354"/>
          <p:cNvSpPr>
            <a:spLocks noGrp="1"/>
          </p:cNvSpPr>
          <p:nvPr>
            <p:ph type="body" idx="1"/>
          </p:nvPr>
        </p:nvSpPr>
        <p:spPr/>
        <p:txBody>
          <a:bodyPr lIns="93077" tIns="46538" rIns="93077" bIns="46538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3378" name="Slide Image Placeholder 613377"/>
          <p:cNvSpPr/>
          <p:nvPr>
            <p:ph type="sldImg"/>
          </p:nvPr>
        </p:nvSpPr>
        <p:spPr/>
      </p:sp>
      <p:sp>
        <p:nvSpPr>
          <p:cNvPr id="613379" name="Text Placeholder 613378"/>
          <p:cNvSpPr>
            <a:spLocks noGrp="1"/>
          </p:cNvSpPr>
          <p:nvPr>
            <p:ph type="body" idx="1"/>
          </p:nvPr>
        </p:nvSpPr>
        <p:spPr/>
        <p:txBody>
          <a:bodyPr lIns="93077" tIns="46538" rIns="93077" bIns="46538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02" name="Slide Image Placeholder 614401"/>
          <p:cNvSpPr/>
          <p:nvPr>
            <p:ph type="sldImg"/>
          </p:nvPr>
        </p:nvSpPr>
        <p:spPr/>
      </p:sp>
      <p:sp>
        <p:nvSpPr>
          <p:cNvPr id="614403" name="Text Placeholder 614402"/>
          <p:cNvSpPr>
            <a:spLocks noGrp="1"/>
          </p:cNvSpPr>
          <p:nvPr>
            <p:ph type="body" idx="1"/>
          </p:nvPr>
        </p:nvSpPr>
        <p:spPr/>
        <p:txBody>
          <a:bodyPr lIns="93077" tIns="46538" rIns="93077" bIns="46538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5426" name="Slide Image Placeholder 615425"/>
          <p:cNvSpPr/>
          <p:nvPr>
            <p:ph type="sldImg"/>
          </p:nvPr>
        </p:nvSpPr>
        <p:spPr/>
      </p:sp>
      <p:sp>
        <p:nvSpPr>
          <p:cNvPr id="615427" name="Text Placeholder 615426"/>
          <p:cNvSpPr>
            <a:spLocks noGrp="1"/>
          </p:cNvSpPr>
          <p:nvPr>
            <p:ph type="body" idx="1"/>
          </p:nvPr>
        </p:nvSpPr>
        <p:spPr/>
        <p:txBody>
          <a:bodyPr lIns="93077" tIns="46538" rIns="93077" bIns="46538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7474" name="Slide Image Placeholder 617473"/>
          <p:cNvSpPr/>
          <p:nvPr>
            <p:ph type="sldImg"/>
          </p:nvPr>
        </p:nvSpPr>
        <p:spPr/>
      </p:sp>
      <p:sp>
        <p:nvSpPr>
          <p:cNvPr id="617475" name="Text Placeholder 617474"/>
          <p:cNvSpPr>
            <a:spLocks noGrp="1"/>
          </p:cNvSpPr>
          <p:nvPr>
            <p:ph type="body" idx="1"/>
          </p:nvPr>
        </p:nvSpPr>
        <p:spPr/>
        <p:txBody>
          <a:bodyPr lIns="93077" tIns="46538" rIns="93077" bIns="46538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6994" name="Slide Image Placeholder 596993"/>
          <p:cNvSpPr>
            <a:spLocks noTextEdit="1"/>
          </p:cNvSpPr>
          <p:nvPr>
            <p:ph type="sldImg"/>
          </p:nvPr>
        </p:nvSpPr>
        <p:spPr>
          <a:xfrm>
            <a:off x="2879725" y="527050"/>
            <a:ext cx="3509963" cy="2632075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6995" name="Text Placeholder 596994"/>
          <p:cNvSpPr/>
          <p:nvPr>
            <p:ph type="body" idx="1"/>
          </p:nvPr>
        </p:nvSpPr>
        <p:spPr>
          <a:xfrm>
            <a:off x="1238250" y="3333750"/>
            <a:ext cx="6792913" cy="3159125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2898" name="Slide Image Placeholder 592897"/>
          <p:cNvSpPr>
            <a:spLocks noTextEdit="1"/>
          </p:cNvSpPr>
          <p:nvPr>
            <p:ph type="sldImg"/>
          </p:nvPr>
        </p:nvSpPr>
        <p:spPr>
          <a:xfrm>
            <a:off x="2879725" y="527050"/>
            <a:ext cx="3509963" cy="2632075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2899" name="Text Placeholder 592898"/>
          <p:cNvSpPr/>
          <p:nvPr>
            <p:ph type="body" idx="1"/>
          </p:nvPr>
        </p:nvSpPr>
        <p:spPr>
          <a:xfrm>
            <a:off x="1238250" y="3333750"/>
            <a:ext cx="6792913" cy="3159125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91428" tIns="45715" rIns="91428" bIns="45715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Slide Image Placeholder 644097"/>
          <p:cNvSpPr/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4210" name="Text Placeholder 644098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r>
              <a:rPr lang="en-US"/>
              <a:t>takes O(n log n) + |S| where S is the number of coins taken by greedy</a:t>
            </a:r>
            <a:endParaRPr lang="en-US"/>
          </a:p>
          <a:p>
            <a:pPr lvl="0"/>
            <a:r>
              <a:rPr lang="en-US"/>
              <a:t>Note: can be sped up somewhat by using integer division</a:t>
            </a:r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0850" name="Slide Image Placeholder 590849"/>
          <p:cNvSpPr>
            <a:spLocks noTextEdit="1"/>
          </p:cNvSpPr>
          <p:nvPr>
            <p:ph type="sldImg"/>
          </p:nvPr>
        </p:nvSpPr>
        <p:spPr>
          <a:xfrm>
            <a:off x="2879725" y="527050"/>
            <a:ext cx="3509963" cy="2632075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0851" name="Text Placeholder 590850"/>
          <p:cNvSpPr/>
          <p:nvPr>
            <p:ph type="body" idx="1"/>
          </p:nvPr>
        </p:nvSpPr>
        <p:spPr>
          <a:xfrm>
            <a:off x="1238250" y="3333750"/>
            <a:ext cx="6792913" cy="3159125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91428" tIns="45715" rIns="91428" bIns="45715" anchor="t" anchorCtr="0"/>
          <a:p>
            <a:pPr lvl="0"/>
            <a:r>
              <a:t>S is only needed for the proof of correctness, not the algorithm itself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9042" name="Slide Image Placeholder 599041"/>
          <p:cNvSpPr>
            <a:spLocks noTextEdit="1"/>
          </p:cNvSpPr>
          <p:nvPr>
            <p:ph type="sldImg"/>
          </p:nvPr>
        </p:nvSpPr>
        <p:spPr>
          <a:xfrm>
            <a:off x="2879725" y="527050"/>
            <a:ext cx="3509963" cy="2632075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9043" name="Text Placeholder 599042"/>
          <p:cNvSpPr/>
          <p:nvPr>
            <p:ph type="body" idx="1"/>
          </p:nvPr>
        </p:nvSpPr>
        <p:spPr>
          <a:xfrm>
            <a:off x="1238250" y="3333750"/>
            <a:ext cx="6792913" cy="3159125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r>
              <a:t>Consider any path P from s to v. It is already at least as long as </a:t>
            </a:r>
            <a:r>
              <a:rPr>
                <a:sym typeface="Symbol" panose="05050102010706020507" pitchFamily="1" charset="2"/>
              </a:rPr>
              <a:t>(v) </a:t>
            </a:r>
            <a:r>
              <a:t>by the time it leaves S.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1090" name="Slide Image Placeholder 601089"/>
          <p:cNvSpPr>
            <a:spLocks noTextEdit="1"/>
          </p:cNvSpPr>
          <p:nvPr>
            <p:ph type="sldImg"/>
          </p:nvPr>
        </p:nvSpPr>
        <p:spPr>
          <a:xfrm>
            <a:off x="2879725" y="527050"/>
            <a:ext cx="3509963" cy="2632075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1091" name="Text Placeholder 601090"/>
          <p:cNvSpPr/>
          <p:nvPr>
            <p:ph type="body" idx="1"/>
          </p:nvPr>
        </p:nvSpPr>
        <p:spPr>
          <a:xfrm>
            <a:off x="1238250" y="3333750"/>
            <a:ext cx="6792913" cy="3159125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vert="horz" wrap="square" lIns="91428" tIns="45715" rIns="91428" bIns="45715" anchor="t" anchorCtr="0"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Slide Image Placeholder 646145"/>
          <p:cNvSpPr/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6258" name="Text Placeholder 646146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r>
              <a:rPr lang="en-US"/>
              <a:t>P = pennies, N = nickels, D = dimes, Q = quarters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Slide Image Placeholder 648193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98306" name="Text Placeholder 648194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r>
              <a:rPr lang="en-US"/>
              <a:t>note: may not even lead to *feasible* solution if c_1 &gt; 1!</a:t>
            </a:r>
            <a:endParaRPr lang="en-US"/>
          </a:p>
          <a:p>
            <a:pPr lvl="0"/>
            <a:r>
              <a:rPr lang="en-US"/>
              <a:t>Ex. C = {7, 8, 9}, x = 15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Slide Image Placeholder 687105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242" name="Text Placeholder 687106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r>
              <a:rPr lang="en-US"/>
              <a:t>Activity selection = interval scheduling</a:t>
            </a:r>
            <a:endParaRPr lang="en-US"/>
          </a:p>
          <a:p>
            <a:pPr lvl="0"/>
            <a:r>
              <a:rPr lang="en-US"/>
              <a:t>OPT = B, E, H</a:t>
            </a:r>
            <a:endParaRPr lang="en-US"/>
          </a:p>
          <a:p>
            <a:pPr lvl="0"/>
            <a:r>
              <a:rPr lang="en-US"/>
              <a:t>Note: smallest job (C) is not in any optimal solution, job that starts first (A) is not in any optimal solution.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Slide Image Placeholder 689153"/>
          <p:cNvSpPr/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2290" name="Text Placeholder 689154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Slide Image Placeholder 691201"/>
          <p:cNvSpPr/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4338" name="Text Placeholder 691202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lIns="93077" tIns="46538" rIns="93077" bIns="46538" anchor="t" anchorCtr="0"/>
          <a:p>
            <a:pPr lvl="0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microsoft.com/office/2007/relationships/media" Target="ppt/slides/ppt/slides/ppt/slides/ppt/slides/ppt/slides/ppt/slides/ppt/slides/ppt/slides/ppt/slides/ppt/slides/ppt/slides/ppt/slides/ppt/slides/ppt/slides/ppt/slides/ppt/slides/clipboard/slides/Microsoft%20Office%202004" TargetMode="External"/><Relationship Id="rId2" Type="http://schemas.openxmlformats.org/officeDocument/2006/relationships/audio" Target="ppt/slides/ppt/slides/ppt/slides/ppt/slides/ppt/slides/ppt/slides/ppt/slides/ppt/slides/ppt/slides/ppt/slides/ppt/slides/ppt/slides/ppt/slides/ppt/slides/ppt/slides/ppt/slides/clipboard/slides/Microsoft%20Office%202004" TargetMode="Externa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hyperlink" Target="04demo-interval-scheduling.pptx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.bin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3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2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hyperlink" Target="demo_dijkstras.ppt" TargetMode="Externa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4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GB" spc="-1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Unit</a:t>
            </a:r>
            <a:r>
              <a:rPr spc="-12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>
                <a:solidFill>
                  <a:srgbClr val="000099"/>
                </a:solidFill>
                <a:latin typeface="Cambria" panose="02040503050406030204"/>
                <a:cs typeface="Cambria" panose="02040503050406030204"/>
                <a:sym typeface="+mn-ea"/>
              </a:rPr>
              <a:t>3:</a:t>
            </a:r>
            <a:r>
              <a:rPr spc="-114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20" dirty="0">
                <a:solidFill>
                  <a:srgbClr val="000099"/>
                </a:solidFill>
                <a:latin typeface="Cambria" panose="02040503050406030204"/>
                <a:cs typeface="Cambria" panose="02040503050406030204"/>
                <a:sym typeface="+mn-ea"/>
              </a:rPr>
              <a:t>Greedy</a:t>
            </a:r>
            <a:r>
              <a:rPr spc="-13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10" dirty="0">
                <a:solidFill>
                  <a:srgbClr val="000099"/>
                </a:solidFill>
                <a:latin typeface="Cambria" panose="02040503050406030204"/>
                <a:cs typeface="Cambria" panose="02040503050406030204"/>
                <a:sym typeface="+mn-ea"/>
              </a:rPr>
              <a:t>Method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1506" name="Title 661505"/>
          <p:cNvSpPr>
            <a:spLocks noGrp="1"/>
          </p:cNvSpPr>
          <p:nvPr>
            <p:ph type="ctrTitle" sz="quarter"/>
          </p:nvPr>
        </p:nvSpPr>
        <p:spPr>
          <a:xfrm>
            <a:off x="554990" y="-317"/>
            <a:ext cx="9144000" cy="2387600"/>
          </a:xfrm>
        </p:spPr>
        <p:txBody>
          <a:bodyPr vert="horz" wrap="square" lIns="92075" tIns="46038" rIns="92075" bIns="46038" anchor="b" anchorCtr="0"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200" b="0" i="0" u="none" strike="noStrike" kern="1200" cap="none" spc="0" normalizeH="0" baseline="0" noProof="1">
                <a:solidFill>
                  <a:srgbClr val="003399"/>
                </a:solidFill>
                <a:latin typeface="Comic Sans MS" panose="030F0702030302020204" pitchFamily="1" charset="0"/>
                <a:ea typeface="+mj-ea"/>
                <a:cs typeface="+mj-cs"/>
              </a:rPr>
              <a:t>Coin Changing</a:t>
            </a:r>
            <a:endParaRPr kumimoji="0" sz="3200" b="0" i="0" u="none" strike="noStrike" kern="1200" cap="none" spc="0" normalizeH="0" baseline="0" noProof="1">
              <a:solidFill>
                <a:srgbClr val="003399"/>
              </a:solidFill>
              <a:latin typeface="Comic Sans MS" panose="030F0702030302020204" pitchFamily="1" charset="0"/>
              <a:ea typeface="+mj-ea"/>
              <a:cs typeface="+mj-cs"/>
            </a:endParaRPr>
          </a:p>
        </p:txBody>
      </p:sp>
      <p:pic>
        <p:nvPicPr>
          <p:cNvPr id="89090" name="Picture 661506" descr="wallstre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0770" y="680085"/>
            <a:ext cx="1695450" cy="304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9091" name="Rectangles 661507"/>
          <p:cNvSpPr/>
          <p:nvPr/>
        </p:nvSpPr>
        <p:spPr>
          <a:xfrm>
            <a:off x="3341370" y="2831307"/>
            <a:ext cx="4800600" cy="17145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lIns="137160" tIns="137160" rIns="137160" bIns="137160" anchor="ctr" anchorCtr="0">
            <a:spAutoFit/>
          </a:bodyPr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</a:pPr>
            <a:r>
              <a:rPr lang="en-US">
                <a:latin typeface="Comic Sans MS" panose="030F0702030302020204" pitchFamily="1" charset="0"/>
              </a:rPr>
              <a:t>Greed is good. Greed is right. Greed works. Greed clarifies, cuts through, and captures the essence of the evolutionary spirit.</a:t>
            </a:r>
            <a:endParaRPr lang="en-US">
              <a:latin typeface="Comic Sans MS" panose="030F0702030302020204" pitchFamily="1" charset="0"/>
            </a:endParaRPr>
          </a:p>
          <a:p>
            <a:pPr eaLnBrk="0" hangingPunct="0">
              <a:spcBef>
                <a:spcPct val="20000"/>
              </a:spcBef>
              <a:buClr>
                <a:srgbClr val="003399"/>
              </a:buClr>
              <a:buSzPct val="50000"/>
              <a:buFont typeface="Monotype Sorts" pitchFamily="1" charset="2"/>
            </a:pPr>
            <a:r>
              <a:rPr lang="en-US">
                <a:latin typeface="Comic Sans MS" panose="030F0702030302020204" pitchFamily="1" charset="0"/>
              </a:rPr>
              <a:t>        - </a:t>
            </a:r>
            <a:r>
              <a:rPr lang="en-US" i="1">
                <a:latin typeface="Comic Sans MS" panose="030F0702030302020204" pitchFamily="1" charset="0"/>
              </a:rPr>
              <a:t>Gordon Gecko (Michael Douglas)</a:t>
            </a:r>
            <a:endParaRPr lang="en-US" i="1">
              <a:latin typeface="Comic Sans MS" panose="030F0702030302020204" pitchFamily="1" charset="0"/>
            </a:endParaRPr>
          </a:p>
        </p:txBody>
      </p:sp>
      <p:pic>
        <p:nvPicPr>
          <p:cNvPr id="661509" name="Microsoft Office 200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0" y="5334000"/>
            <a:ext cx="406400" cy="40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615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49" fill="hold"/>
                                        <p:tgtEl>
                                          <p:spTgt spid="6615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1509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1509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91138" name="Title 641025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r>
              <a:rPr lang="en-US"/>
              <a:t>Coin Changing</a:t>
            </a:r>
            <a:endParaRPr lang="en-US"/>
          </a:p>
        </p:txBody>
      </p:sp>
      <p:sp>
        <p:nvSpPr>
          <p:cNvPr id="91139" name="Text Placeholder 641026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 anchorCtr="0">
            <a:normAutofit fontScale="90000" lnSpcReduction="20000"/>
          </a:bodyPr>
          <a:p>
            <a:r>
              <a:rPr lang="en-US"/>
              <a:t>Goal.  </a:t>
            </a:r>
            <a:r>
              <a:rPr lang="en-US">
                <a:solidFill>
                  <a:schemeClr val="tx1"/>
                </a:solidFill>
              </a:rPr>
              <a:t>Given currency denominations: 1, 5, 10, 25, 100, devise a method to pay amount to customer using fewest number of coins.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Ex:  </a:t>
            </a:r>
            <a:r>
              <a:rPr lang="en-US">
                <a:solidFill>
                  <a:schemeClr val="tx1"/>
                </a:solidFill>
              </a:rPr>
              <a:t>34¢.</a:t>
            </a:r>
            <a:endParaRPr lang="en-US">
              <a:solidFill>
                <a:schemeClr val="tx1"/>
              </a:solidFill>
            </a:endParaRP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Cashier's algorithm.  </a:t>
            </a:r>
            <a:r>
              <a:rPr lang="en-US">
                <a:solidFill>
                  <a:schemeClr val="tx1"/>
                </a:solidFill>
              </a:rPr>
              <a:t>At each iteration, add coin of the largest value that does not take us past the amount to be paid.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Ex:  </a:t>
            </a:r>
            <a:r>
              <a:rPr lang="en-US">
                <a:solidFill>
                  <a:schemeClr val="tx1"/>
                </a:solidFill>
              </a:rPr>
              <a:t>$2.89.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1140" name="Group 641027"/>
          <p:cNvGrpSpPr/>
          <p:nvPr/>
        </p:nvGrpSpPr>
        <p:grpSpPr>
          <a:xfrm>
            <a:off x="3935730" y="2773680"/>
            <a:ext cx="3962400" cy="709613"/>
            <a:chOff x="1584" y="1200"/>
            <a:chExt cx="3456" cy="619"/>
          </a:xfrm>
        </p:grpSpPr>
        <p:pic>
          <p:nvPicPr>
            <p:cNvPr id="91141" name="Picture 641028" descr="nifron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2" y="1248"/>
              <a:ext cx="518" cy="51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42" name="Picture 641029" descr="quarterfron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4" y="1200"/>
              <a:ext cx="648" cy="6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43" name="Picture 641030" descr="pennyfron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4" y="1248"/>
              <a:ext cx="490" cy="49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44" name="Picture 641031" descr="pennyback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6" y="1248"/>
              <a:ext cx="497" cy="49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45" name="Picture 641032" descr="pennyback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" y="1248"/>
              <a:ext cx="497" cy="49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46" name="Picture 641033" descr="pennyback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3" y="1248"/>
              <a:ext cx="497" cy="49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1147" name="Group 641034"/>
          <p:cNvGrpSpPr/>
          <p:nvPr/>
        </p:nvGrpSpPr>
        <p:grpSpPr>
          <a:xfrm>
            <a:off x="3935413" y="5176203"/>
            <a:ext cx="5741987" cy="1357312"/>
            <a:chOff x="144" y="3024"/>
            <a:chExt cx="5057" cy="1195"/>
          </a:xfrm>
        </p:grpSpPr>
        <p:pic>
          <p:nvPicPr>
            <p:cNvPr id="91148" name="Picture 641035" descr="$1front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0" y="3120"/>
              <a:ext cx="727" cy="72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49" name="Picture 641036" descr="dimefront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56" y="3360"/>
              <a:ext cx="468" cy="46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50" name="Picture 641037" descr="pennyfron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6" y="3120"/>
              <a:ext cx="490" cy="49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51" name="Picture 641038" descr="pennyback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4" y="3696"/>
              <a:ext cx="497" cy="49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52" name="Picture 641039" descr="$1back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" y="3120"/>
              <a:ext cx="727" cy="72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53" name="Picture 641040" descr="pennyback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6" y="3696"/>
              <a:ext cx="497" cy="49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54" name="Picture 641041" descr="pennyback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4" y="3120"/>
              <a:ext cx="497" cy="49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55" name="Picture 641042" descr="quarterfron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6" y="3024"/>
              <a:ext cx="648" cy="6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56" name="Picture 641043" descr="quarterfron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0" y="3024"/>
              <a:ext cx="648" cy="6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57" name="Picture 641044" descr="quarterfron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" y="3600"/>
              <a:ext cx="648" cy="61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93186" name="Title 64307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lIns="92075" tIns="46038" rIns="92075" bIns="46038" anchor="ctr" anchorCtr="0"/>
          <a:p>
            <a:r>
              <a:rPr lang="en-US"/>
              <a:t>Coin-Changing:  Greedy Algorithm</a:t>
            </a:r>
            <a:endParaRPr lang="en-US"/>
          </a:p>
        </p:txBody>
      </p:sp>
      <p:sp>
        <p:nvSpPr>
          <p:cNvPr id="93187" name="Text Placeholder 643074"/>
          <p:cNvSpPr>
            <a:spLocks noGrp="1"/>
          </p:cNvSpPr>
          <p:nvPr>
            <p:ph idx="1"/>
          </p:nvPr>
        </p:nvSpPr>
        <p:spPr>
          <a:xfrm>
            <a:off x="204470" y="1061085"/>
            <a:ext cx="10515600" cy="5572760"/>
          </a:xfrm>
        </p:spPr>
        <p:txBody>
          <a:bodyPr lIns="92075" tIns="46038" rIns="92075" bIns="46038" anchor="t" anchorCtr="0">
            <a:noAutofit/>
          </a:bodyPr>
          <a:p>
            <a:r>
              <a:rPr lang="en-GB" altLang="en-US" sz="2300"/>
              <a:t>C</a:t>
            </a:r>
            <a:r>
              <a:rPr lang="en-US" sz="2300"/>
              <a:t>ashier's algorithm.  </a:t>
            </a:r>
            <a:r>
              <a:rPr lang="en-US" sz="2300">
                <a:solidFill>
                  <a:schemeClr val="tx1"/>
                </a:solidFill>
              </a:rPr>
              <a:t>At each iteration, add coin of the largest value that does not take us past the amount to be paid.</a:t>
            </a:r>
            <a:endParaRPr lang="en-US" sz="2300">
              <a:solidFill>
                <a:schemeClr val="tx1"/>
              </a:solidFill>
            </a:endParaRPr>
          </a:p>
          <a:p>
            <a:endParaRPr lang="en-US" sz="2300">
              <a:solidFill>
                <a:schemeClr val="tx1"/>
              </a:solidFill>
            </a:endParaRPr>
          </a:p>
          <a:p>
            <a:endParaRPr lang="en-US" sz="2300">
              <a:solidFill>
                <a:schemeClr val="tx1"/>
              </a:solidFill>
            </a:endParaRPr>
          </a:p>
          <a:p>
            <a:endParaRPr lang="en-US" sz="2300">
              <a:solidFill>
                <a:schemeClr val="tx1"/>
              </a:solidFill>
            </a:endParaRPr>
          </a:p>
          <a:p>
            <a:endParaRPr lang="en-US" sz="2300">
              <a:solidFill>
                <a:schemeClr val="tx1"/>
              </a:solidFill>
            </a:endParaRPr>
          </a:p>
          <a:p>
            <a:endParaRPr lang="en-US" sz="2300" dirty="0">
              <a:solidFill>
                <a:schemeClr val="tx1"/>
              </a:solidFill>
            </a:endParaRPr>
          </a:p>
          <a:p>
            <a:endParaRPr lang="en-US" sz="2300" dirty="0">
              <a:solidFill>
                <a:schemeClr val="tx1"/>
              </a:solidFill>
            </a:endParaRPr>
          </a:p>
          <a:p>
            <a:endParaRPr lang="en-US" sz="2300">
              <a:solidFill>
                <a:schemeClr val="tx1"/>
              </a:solidFill>
            </a:endParaRPr>
          </a:p>
          <a:p>
            <a:endParaRPr lang="en-US" sz="2300">
              <a:solidFill>
                <a:schemeClr val="tx1"/>
              </a:solidFill>
            </a:endParaRPr>
          </a:p>
          <a:p>
            <a:endParaRPr lang="en-US" sz="2300">
              <a:solidFill>
                <a:schemeClr val="tx1"/>
              </a:solidFill>
            </a:endParaRPr>
          </a:p>
          <a:p>
            <a:r>
              <a:rPr lang="en-US" sz="2300">
                <a:sym typeface="+mn-ea"/>
              </a:rPr>
              <a:t>Q.  Is cashier's algorithm optimal?</a:t>
            </a:r>
            <a:endParaRPr lang="en-US" sz="2300">
              <a:solidFill>
                <a:schemeClr val="tx1"/>
              </a:solidFill>
            </a:endParaRPr>
          </a:p>
          <a:p>
            <a:endParaRPr lang="en-US" sz="2300">
              <a:solidFill>
                <a:schemeClr val="tx1"/>
              </a:solidFill>
            </a:endParaRPr>
          </a:p>
          <a:p>
            <a:endParaRPr lang="en-US" sz="2300">
              <a:solidFill>
                <a:schemeClr val="tx1"/>
              </a:solidFill>
            </a:endParaRPr>
          </a:p>
          <a:p>
            <a:endParaRPr lang="en-US" sz="2300">
              <a:solidFill>
                <a:schemeClr val="tx1"/>
              </a:solidFill>
            </a:endParaRPr>
          </a:p>
          <a:p>
            <a:endParaRPr lang="en-US" sz="2300">
              <a:solidFill>
                <a:schemeClr val="tx1"/>
              </a:solidFill>
            </a:endParaRPr>
          </a:p>
          <a:p>
            <a:endParaRPr lang="en-US" sz="2300"/>
          </a:p>
          <a:p>
            <a:endParaRPr lang="en-US" sz="2300"/>
          </a:p>
          <a:p>
            <a:endParaRPr lang="en-US" sz="2300"/>
          </a:p>
          <a:p>
            <a:endParaRPr lang="en-US" sz="2300"/>
          </a:p>
          <a:p>
            <a:endParaRPr lang="en-US" sz="2300">
              <a:solidFill>
                <a:schemeClr val="tx1"/>
              </a:solidFill>
            </a:endParaRPr>
          </a:p>
        </p:txBody>
      </p:sp>
      <p:sp>
        <p:nvSpPr>
          <p:cNvPr id="93188" name="Text Box 643075"/>
          <p:cNvSpPr txBox="1"/>
          <p:nvPr/>
        </p:nvSpPr>
        <p:spPr>
          <a:xfrm>
            <a:off x="1064260" y="1773555"/>
            <a:ext cx="6705600" cy="378396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lIns="182880" tIns="91440" rIns="137160" bIns="91440" anchor="t" anchorCtr="0">
            <a:spAutoFit/>
          </a:bodyPr>
          <a:p>
            <a:pPr eaLnBrk="0" hangingPunct="0"/>
            <a:r>
              <a:rPr lang="en-US" b="1">
                <a:solidFill>
                  <a:srgbClr val="003399"/>
                </a:solidFill>
                <a:latin typeface="Courier New" panose="02070309020205020404" pitchFamily="1" charset="0"/>
              </a:rPr>
              <a:t>Sort</a:t>
            </a:r>
            <a:r>
              <a:rPr lang="en-US" b="1">
                <a:latin typeface="Courier New" panose="02070309020205020404" pitchFamily="1" charset="0"/>
              </a:rPr>
              <a:t> coins denominations by value: c</a:t>
            </a:r>
            <a:r>
              <a:rPr lang="en-US" b="1" baseline="-25000">
                <a:latin typeface="Courier New" panose="02070309020205020404" pitchFamily="1" charset="0"/>
              </a:rPr>
              <a:t>1</a:t>
            </a:r>
            <a:r>
              <a:rPr lang="en-US" b="1">
                <a:latin typeface="Courier New" panose="02070309020205020404" pitchFamily="1" charset="0"/>
              </a:rPr>
              <a:t> &lt; c</a:t>
            </a:r>
            <a:r>
              <a:rPr lang="en-US" b="1" baseline="-25000">
                <a:latin typeface="Courier New" panose="02070309020205020404" pitchFamily="1" charset="0"/>
              </a:rPr>
              <a:t>2</a:t>
            </a:r>
            <a:r>
              <a:rPr lang="en-US" b="1">
                <a:latin typeface="Courier New" panose="02070309020205020404" pitchFamily="1" charset="0"/>
              </a:rPr>
              <a:t> &lt; … &lt; </a:t>
            </a:r>
            <a:r>
              <a:rPr lang="en-US" b="1" dirty="0" err="1">
                <a:latin typeface="Courier New" panose="02070309020205020404" pitchFamily="1" charset="0"/>
              </a:rPr>
              <a:t>c</a:t>
            </a:r>
            <a:r>
              <a:rPr lang="en-US" b="1" baseline="-25000" dirty="0" err="1">
                <a:latin typeface="Courier New" panose="02070309020205020404" pitchFamily="1" charset="0"/>
              </a:rPr>
              <a:t>n</a:t>
            </a:r>
            <a:r>
              <a:rPr lang="en-US" b="1">
                <a:latin typeface="Courier New" panose="02070309020205020404" pitchFamily="1" charset="0"/>
              </a:rPr>
              <a:t>.</a:t>
            </a:r>
            <a:endParaRPr lang="en-US" b="1" dirty="0">
              <a:latin typeface="Courier New" panose="02070309020205020404" pitchFamily="1" charset="0"/>
            </a:endParaRPr>
          </a:p>
          <a:p>
            <a:pPr eaLnBrk="0" hangingPunct="0"/>
            <a:endParaRPr lang="en-US" b="1" dirty="0">
              <a:latin typeface="Courier New" panose="02070309020205020404" pitchFamily="1" charset="0"/>
            </a:endParaRPr>
          </a:p>
          <a:p>
            <a:pPr eaLnBrk="0" hangingPunct="0"/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latin typeface="Courier New" panose="02070309020205020404" pitchFamily="1" charset="0"/>
              </a:rPr>
              <a:t>S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 </a:t>
            </a:r>
            <a:r>
              <a:rPr lang="en-US" b="1">
                <a:latin typeface="Courier New" panose="02070309020205020404" pitchFamily="1" charset="0"/>
              </a:rPr>
              <a:t> 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solidFill>
                  <a:srgbClr val="003399"/>
                </a:solidFill>
                <a:latin typeface="Courier New" panose="02070309020205020404" pitchFamily="1" charset="0"/>
              </a:rPr>
              <a:t>while</a:t>
            </a:r>
            <a:r>
              <a:rPr lang="en-US" b="1">
                <a:latin typeface="Courier New" panose="02070309020205020404" pitchFamily="1" charset="0"/>
              </a:rPr>
              <a:t> (x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</a:t>
            </a:r>
            <a:r>
              <a:rPr lang="en-US" b="1">
                <a:latin typeface="Courier New" panose="02070309020205020404" pitchFamily="1" charset="0"/>
              </a:rPr>
              <a:t> 0) {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latin typeface="Courier New" panose="02070309020205020404" pitchFamily="1" charset="0"/>
              </a:rPr>
              <a:t>   let</a:t>
            </a:r>
            <a:r>
              <a:rPr lang="en-US" b="1" dirty="0">
                <a:latin typeface="Courier New" panose="02070309020205020404" pitchFamily="1" charset="0"/>
              </a:rPr>
              <a:t> </a:t>
            </a:r>
            <a:r>
              <a:rPr lang="en-US" b="1">
                <a:latin typeface="Courier New" panose="02070309020205020404" pitchFamily="1" charset="0"/>
              </a:rPr>
              <a:t>k be largest integer such that c</a:t>
            </a:r>
            <a:r>
              <a:rPr lang="en-US" b="1" baseline="-25000">
                <a:latin typeface="Courier New" panose="02070309020205020404" pitchFamily="1" charset="0"/>
              </a:rPr>
              <a:t>k</a:t>
            </a:r>
            <a:r>
              <a:rPr lang="en-US" b="1">
                <a:latin typeface="Courier New" panose="02070309020205020404" pitchFamily="1" charset="0"/>
              </a:rPr>
              <a:t>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</a:t>
            </a:r>
            <a:r>
              <a:rPr lang="en-US" b="1">
                <a:latin typeface="Courier New" panose="02070309020205020404" pitchFamily="1" charset="0"/>
              </a:rPr>
              <a:t> x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latin typeface="Courier New" panose="02070309020205020404" pitchFamily="1" charset="0"/>
              </a:rPr>
              <a:t>   </a:t>
            </a:r>
            <a:r>
              <a:rPr lang="en-US" b="1">
                <a:solidFill>
                  <a:srgbClr val="003399"/>
                </a:solidFill>
                <a:latin typeface="Courier New" panose="02070309020205020404" pitchFamily="1" charset="0"/>
              </a:rPr>
              <a:t>if</a:t>
            </a:r>
            <a:r>
              <a:rPr lang="en-US" b="1">
                <a:latin typeface="Courier New" panose="02070309020205020404" pitchFamily="1" charset="0"/>
              </a:rPr>
              <a:t> (k = 0)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latin typeface="Courier New" panose="02070309020205020404" pitchFamily="1" charset="0"/>
              </a:rPr>
              <a:t>      </a:t>
            </a:r>
            <a:r>
              <a:rPr lang="en-US" b="1">
                <a:solidFill>
                  <a:srgbClr val="003399"/>
                </a:solidFill>
                <a:latin typeface="Courier New" panose="02070309020205020404" pitchFamily="1" charset="0"/>
              </a:rPr>
              <a:t>return</a:t>
            </a:r>
            <a:r>
              <a:rPr lang="en-US" b="1">
                <a:latin typeface="Courier New" panose="02070309020205020404" pitchFamily="1" charset="0"/>
              </a:rPr>
              <a:t> "no solution found"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latin typeface="Courier New" panose="02070309020205020404" pitchFamily="1" charset="0"/>
              </a:rPr>
              <a:t>   x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</a:t>
            </a:r>
            <a:r>
              <a:rPr lang="en-US" b="1">
                <a:latin typeface="Courier New" panose="02070309020205020404" pitchFamily="1" charset="0"/>
              </a:rPr>
              <a:t> x - c</a:t>
            </a:r>
            <a:r>
              <a:rPr lang="en-US" b="1" baseline="-25000">
                <a:latin typeface="Courier New" panose="02070309020205020404" pitchFamily="1" charset="0"/>
              </a:rPr>
              <a:t>k</a:t>
            </a:r>
            <a:endParaRPr lang="en-US" b="1" baseline="-25000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latin typeface="Courier New" panose="02070309020205020404" pitchFamily="1" charset="0"/>
              </a:rPr>
              <a:t>   S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 S  {k}</a:t>
            </a:r>
            <a:endParaRPr lang="en-US" b="1">
              <a:latin typeface="Courier New" panose="02070309020205020404" pitchFamily="1" charset="0"/>
              <a:sym typeface="Symbol" panose="05050102010706020507" pitchFamily="1" charset="2"/>
            </a:endParaRPr>
          </a:p>
          <a:p>
            <a:pPr eaLnBrk="0" hangingPunct="0"/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}</a:t>
            </a:r>
            <a:endParaRPr lang="en-US" b="1">
              <a:latin typeface="Courier New" panose="02070309020205020404" pitchFamily="1" charset="0"/>
              <a:sym typeface="Symbol" panose="05050102010706020507" pitchFamily="1" charset="2"/>
            </a:endParaRPr>
          </a:p>
          <a:p>
            <a:pPr eaLnBrk="0" hangingPunct="0"/>
            <a:r>
              <a:rPr lang="en-US" b="1">
                <a:solidFill>
                  <a:srgbClr val="003399"/>
                </a:solidFill>
                <a:latin typeface="Courier New" panose="02070309020205020404" pitchFamily="1" charset="0"/>
                <a:sym typeface="Symbol" panose="05050102010706020507" pitchFamily="1" charset="2"/>
              </a:rPr>
              <a:t>return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 S</a:t>
            </a:r>
            <a:endParaRPr lang="en-US" b="1">
              <a:latin typeface="Courier New" panose="02070309020205020404" pitchFamily="1" charset="0"/>
              <a:sym typeface="Symbol" panose="05050102010706020507" pitchFamily="1" charset="2"/>
            </a:endParaRPr>
          </a:p>
        </p:txBody>
      </p:sp>
      <p:sp>
        <p:nvSpPr>
          <p:cNvPr id="93189" name="Text Box 643076"/>
          <p:cNvSpPr txBox="1"/>
          <p:nvPr/>
        </p:nvSpPr>
        <p:spPr>
          <a:xfrm>
            <a:off x="1538288" y="2579370"/>
            <a:ext cx="1051560" cy="184150"/>
          </a:xfrm>
          <a:prstGeom prst="rect">
            <a:avLst/>
          </a:prstGeom>
          <a:noFill/>
          <a:ln w="15875">
            <a:noFill/>
          </a:ln>
        </p:spPr>
        <p:txBody>
          <a:bodyPr wrap="none" lIns="0" tIns="0" rIns="0" bIns="0" anchor="t" anchorCtr="0">
            <a:spAutoFit/>
          </a:bodyPr>
          <a:p>
            <a:pPr defTabSz="1019175" eaLnBrk="0" hangingPunct="0">
              <a:spcBef>
                <a:spcPct val="50000"/>
              </a:spcBef>
            </a:pPr>
            <a:r>
              <a:rPr lang="en-US" sz="1200">
                <a:latin typeface="Comic Sans MS" panose="030F0702030302020204" pitchFamily="1" charset="0"/>
              </a:rPr>
              <a:t>coins selected </a:t>
            </a:r>
            <a:endParaRPr lang="en-US" sz="1200">
              <a:latin typeface="Comic Sans MS" panose="030F0702030302020204" pitchFamily="1" charset="0"/>
              <a:sym typeface="Symbol" panose="05050102010706020507" pitchFamily="1" charset="2"/>
            </a:endParaRPr>
          </a:p>
        </p:txBody>
      </p:sp>
      <p:sp>
        <p:nvSpPr>
          <p:cNvPr id="93190" name="Straight Connector 643077"/>
          <p:cNvSpPr/>
          <p:nvPr/>
        </p:nvSpPr>
        <p:spPr>
          <a:xfrm flipH="1">
            <a:off x="1425575" y="2763520"/>
            <a:ext cx="112713" cy="14287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95234" name="Title 645121"/>
          <p:cNvSpPr>
            <a:spLocks noGrp="1"/>
          </p:cNvSpPr>
          <p:nvPr>
            <p:ph type="title"/>
          </p:nvPr>
        </p:nvSpPr>
        <p:spPr>
          <a:xfrm>
            <a:off x="0" y="-213995"/>
            <a:ext cx="10515600" cy="1325563"/>
          </a:xfrm>
        </p:spPr>
        <p:txBody>
          <a:bodyPr lIns="92075" tIns="46038" rIns="92075" bIns="46038" anchor="ctr" anchorCtr="0"/>
          <a:p>
            <a:r>
              <a:rPr lang="en-US"/>
              <a:t>Coin-Changing:  Analysis of Greedy Algorithm</a:t>
            </a:r>
            <a:endParaRPr lang="en-US"/>
          </a:p>
        </p:txBody>
      </p:sp>
      <p:sp>
        <p:nvSpPr>
          <p:cNvPr id="95235" name="Text Placeholder 645122"/>
          <p:cNvSpPr>
            <a:spLocks noGrp="1"/>
          </p:cNvSpPr>
          <p:nvPr>
            <p:ph idx="1"/>
          </p:nvPr>
        </p:nvSpPr>
        <p:spPr>
          <a:xfrm>
            <a:off x="83820" y="914400"/>
            <a:ext cx="11922760" cy="5680710"/>
          </a:xfrm>
        </p:spPr>
        <p:txBody>
          <a:bodyPr lIns="92075" tIns="46038" rIns="92075" bIns="46038" anchor="t" anchorCtr="0"/>
          <a:p>
            <a:r>
              <a:rPr lang="en-US"/>
              <a:t>Theorem.  </a:t>
            </a:r>
            <a:r>
              <a:rPr lang="en-US">
                <a:solidFill>
                  <a:schemeClr val="tx1"/>
                </a:solidFill>
              </a:rPr>
              <a:t>Greed is optimal for U.S. coinage:  1, 5, 10, 25, 100.</a:t>
            </a:r>
            <a:endParaRPr lang="en-US">
              <a:solidFill>
                <a:schemeClr val="tx1"/>
              </a:solidFill>
            </a:endParaRPr>
          </a:p>
          <a:p>
            <a:r>
              <a:rPr lang="en-US"/>
              <a:t>Pf. </a:t>
            </a:r>
            <a:r>
              <a:rPr lang="en-US">
                <a:solidFill>
                  <a:schemeClr val="hlink"/>
                </a:solidFill>
              </a:rPr>
              <a:t>(by induction on x)</a:t>
            </a:r>
            <a:endParaRPr lang="en-US">
              <a:solidFill>
                <a:schemeClr val="hlink"/>
              </a:solidFill>
            </a:endParaRPr>
          </a:p>
          <a:p>
            <a:pPr lvl="1"/>
            <a:r>
              <a:rPr lang="en-US"/>
              <a:t>Consider optimal way to change c</a:t>
            </a:r>
            <a:r>
              <a:rPr lang="en-US" baseline="-25000"/>
              <a:t>k </a:t>
            </a:r>
            <a:r>
              <a:rPr lang="en-US">
                <a:sym typeface="Symbol" panose="05050102010706020507" pitchFamily="1" charset="2"/>
              </a:rPr>
              <a:t></a:t>
            </a:r>
            <a:r>
              <a:rPr lang="en-US"/>
              <a:t> x &lt; c</a:t>
            </a:r>
            <a:r>
              <a:rPr lang="en-US" baseline="-25000"/>
              <a:t>k+1</a:t>
            </a:r>
            <a:r>
              <a:rPr lang="en-US" dirty="0"/>
              <a:t> </a:t>
            </a:r>
            <a:r>
              <a:rPr lang="en-US"/>
              <a:t>:  greedy takes coin k.</a:t>
            </a:r>
            <a:endParaRPr lang="en-US"/>
          </a:p>
          <a:p>
            <a:pPr lvl="1"/>
            <a:r>
              <a:rPr lang="en-US"/>
              <a:t>We claim that any optimal solution must also take coin k.</a:t>
            </a:r>
            <a:endParaRPr lang="en-US"/>
          </a:p>
          <a:p>
            <a:pPr lvl="2"/>
            <a:r>
              <a:rPr lang="en-US"/>
              <a:t>if not, it needs enough coins of type c</a:t>
            </a:r>
            <a:r>
              <a:rPr lang="en-US" baseline="-25000"/>
              <a:t>1</a:t>
            </a:r>
            <a:r>
              <a:rPr lang="en-US"/>
              <a:t>,</a:t>
            </a:r>
            <a:r>
              <a:rPr lang="en-US" dirty="0"/>
              <a:t> </a:t>
            </a:r>
            <a:r>
              <a:rPr lang="en-US"/>
              <a:t>…, c</a:t>
            </a:r>
            <a:r>
              <a:rPr lang="en-US" baseline="-25000"/>
              <a:t>k-1</a:t>
            </a:r>
            <a:r>
              <a:rPr lang="en-US" sz="2000" baseline="-25000"/>
              <a:t>  </a:t>
            </a:r>
            <a:r>
              <a:rPr lang="en-US"/>
              <a:t>to add up to x</a:t>
            </a:r>
            <a:endParaRPr lang="en-US"/>
          </a:p>
          <a:p>
            <a:pPr lvl="2"/>
            <a:r>
              <a:rPr lang="en-US"/>
              <a:t>table below indicates no optimal solution can do this</a:t>
            </a:r>
            <a:endParaRPr lang="en-US"/>
          </a:p>
          <a:p>
            <a:pPr lvl="1"/>
            <a:r>
              <a:rPr lang="en-US"/>
              <a:t>Problem reduces to coin-changing x -</a:t>
            </a:r>
            <a:r>
              <a:rPr lang="en-US" dirty="0"/>
              <a:t> </a:t>
            </a:r>
            <a:r>
              <a:rPr lang="en-US"/>
              <a:t>c</a:t>
            </a:r>
            <a:r>
              <a:rPr lang="en-US" baseline="-25000"/>
              <a:t>k</a:t>
            </a:r>
            <a:r>
              <a:rPr lang="en-US"/>
              <a:t> cents, which, by induction, is optimally solved by greedy algorithm.  </a:t>
            </a:r>
            <a:r>
              <a:rPr lang="en-US">
                <a:solidFill>
                  <a:schemeClr val="hlink"/>
                </a:solidFill>
              </a:rPr>
              <a:t>▪</a:t>
            </a:r>
            <a:endParaRPr lang="en-US">
              <a:solidFill>
                <a:schemeClr val="hlink"/>
              </a:solidFill>
            </a:endParaRPr>
          </a:p>
          <a:p>
            <a:pPr lvl="1">
              <a:buNone/>
            </a:pPr>
            <a:endParaRPr lang="en-US" sz="2000" baseline="-25000"/>
          </a:p>
        </p:txBody>
      </p:sp>
      <p:sp>
        <p:nvSpPr>
          <p:cNvPr id="95236" name="Rectangles 645123"/>
          <p:cNvSpPr/>
          <p:nvPr/>
        </p:nvSpPr>
        <p:spPr>
          <a:xfrm>
            <a:off x="3810000" y="4572000"/>
            <a:ext cx="762000" cy="381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latin typeface="Comic Sans MS" panose="030F0702030302020204" pitchFamily="1" charset="0"/>
              </a:rPr>
              <a:t>1</a:t>
            </a:r>
            <a:endParaRPr lang="en-US" baseline="30000">
              <a:latin typeface="Comic Sans MS" panose="030F0702030302020204" pitchFamily="1" charset="0"/>
            </a:endParaRPr>
          </a:p>
        </p:txBody>
      </p:sp>
      <p:sp>
        <p:nvSpPr>
          <p:cNvPr id="95237" name="Rectangles 645124"/>
          <p:cNvSpPr/>
          <p:nvPr/>
        </p:nvSpPr>
        <p:spPr>
          <a:xfrm>
            <a:off x="3810000" y="3962400"/>
            <a:ext cx="762000" cy="6096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solidFill>
                  <a:schemeClr val="bg1"/>
                </a:solidFill>
                <a:latin typeface="Comic Sans MS" panose="030F0702030302020204" pitchFamily="1" charset="0"/>
              </a:rPr>
              <a:t>c</a:t>
            </a:r>
            <a:r>
              <a:rPr lang="en-US" baseline="-25000">
                <a:solidFill>
                  <a:schemeClr val="bg1"/>
                </a:solidFill>
                <a:latin typeface="Comic Sans MS" panose="030F0702030302020204" pitchFamily="1" charset="0"/>
              </a:rPr>
              <a:t>k</a:t>
            </a:r>
            <a:endParaRPr lang="en-US" baseline="-25000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95238" name="Rectangles 645125"/>
          <p:cNvSpPr/>
          <p:nvPr/>
        </p:nvSpPr>
        <p:spPr>
          <a:xfrm>
            <a:off x="3810000" y="5334000"/>
            <a:ext cx="762000" cy="381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latin typeface="Comic Sans MS" panose="030F0702030302020204" pitchFamily="1" charset="0"/>
              </a:rPr>
              <a:t>10</a:t>
            </a:r>
            <a:endParaRPr lang="en-US" baseline="30000">
              <a:latin typeface="Comic Sans MS" panose="030F0702030302020204" pitchFamily="1" charset="0"/>
            </a:endParaRPr>
          </a:p>
        </p:txBody>
      </p:sp>
      <p:sp>
        <p:nvSpPr>
          <p:cNvPr id="95239" name="Rectangles 645126"/>
          <p:cNvSpPr/>
          <p:nvPr/>
        </p:nvSpPr>
        <p:spPr>
          <a:xfrm>
            <a:off x="3810000" y="5715000"/>
            <a:ext cx="762000" cy="381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latin typeface="Comic Sans MS" panose="030F0702030302020204" pitchFamily="1" charset="0"/>
              </a:rPr>
              <a:t>25</a:t>
            </a:r>
            <a:endParaRPr lang="en-US" baseline="30000">
              <a:latin typeface="Comic Sans MS" panose="030F0702030302020204" pitchFamily="1" charset="0"/>
            </a:endParaRPr>
          </a:p>
        </p:txBody>
      </p:sp>
      <p:sp>
        <p:nvSpPr>
          <p:cNvPr id="95240" name="Rectangles 645127"/>
          <p:cNvSpPr/>
          <p:nvPr/>
        </p:nvSpPr>
        <p:spPr>
          <a:xfrm>
            <a:off x="3810000" y="6096000"/>
            <a:ext cx="762000" cy="381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latin typeface="Comic Sans MS" panose="030F0702030302020204" pitchFamily="1" charset="0"/>
              </a:rPr>
              <a:t>100</a:t>
            </a:r>
            <a:endParaRPr lang="en-US" baseline="30000">
              <a:latin typeface="Comic Sans MS" panose="030F0702030302020204" pitchFamily="1" charset="0"/>
            </a:endParaRPr>
          </a:p>
        </p:txBody>
      </p:sp>
      <p:sp>
        <p:nvSpPr>
          <p:cNvPr id="95241" name="Rectangles 645128"/>
          <p:cNvSpPr/>
          <p:nvPr/>
        </p:nvSpPr>
        <p:spPr>
          <a:xfrm>
            <a:off x="4572000" y="4572000"/>
            <a:ext cx="2057400" cy="381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latin typeface="Comic Sans MS" panose="030F0702030302020204" pitchFamily="1" charset="0"/>
              </a:rPr>
              <a:t>P </a:t>
            </a:r>
            <a:r>
              <a:rPr lang="en-US">
                <a:latin typeface="Comic Sans MS" panose="030F0702030302020204" pitchFamily="1" charset="0"/>
                <a:sym typeface="Symbol" panose="05050102010706020507" pitchFamily="1" charset="2"/>
              </a:rPr>
              <a:t></a:t>
            </a:r>
            <a:r>
              <a:rPr lang="en-US">
                <a:latin typeface="Comic Sans MS" panose="030F0702030302020204" pitchFamily="1" charset="0"/>
              </a:rPr>
              <a:t> 4</a:t>
            </a:r>
            <a:endParaRPr lang="en-US">
              <a:latin typeface="Comic Sans MS" panose="030F0702030302020204" pitchFamily="1" charset="0"/>
            </a:endParaRPr>
          </a:p>
        </p:txBody>
      </p:sp>
      <p:sp>
        <p:nvSpPr>
          <p:cNvPr id="95242" name="Rectangles 645129"/>
          <p:cNvSpPr/>
          <p:nvPr/>
        </p:nvSpPr>
        <p:spPr>
          <a:xfrm>
            <a:off x="4572000" y="3962400"/>
            <a:ext cx="2057400" cy="6096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solidFill>
                  <a:schemeClr val="bg1"/>
                </a:solidFill>
                <a:latin typeface="Comic Sans MS" panose="030F0702030302020204" pitchFamily="1" charset="0"/>
              </a:rPr>
              <a:t>All optimal solutions</a:t>
            </a:r>
            <a:br>
              <a:rPr lang="en-US">
                <a:solidFill>
                  <a:schemeClr val="bg1"/>
                </a:solidFill>
                <a:latin typeface="Comic Sans MS" panose="030F0702030302020204" pitchFamily="1" charset="0"/>
              </a:rPr>
            </a:br>
            <a:r>
              <a:rPr lang="en-US">
                <a:solidFill>
                  <a:schemeClr val="bg1"/>
                </a:solidFill>
                <a:latin typeface="Comic Sans MS" panose="030F0702030302020204" pitchFamily="1" charset="0"/>
              </a:rPr>
              <a:t>must satisfy</a:t>
            </a:r>
            <a:endParaRPr lang="en-US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95243" name="Rectangles 645130"/>
          <p:cNvSpPr/>
          <p:nvPr/>
        </p:nvSpPr>
        <p:spPr>
          <a:xfrm>
            <a:off x="4572000" y="5334000"/>
            <a:ext cx="2057400" cy="381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latin typeface="Comic Sans MS" panose="030F0702030302020204" pitchFamily="1" charset="0"/>
              </a:rPr>
              <a:t>N + D </a:t>
            </a:r>
            <a:r>
              <a:rPr lang="en-US">
                <a:latin typeface="Comic Sans MS" panose="030F0702030302020204" pitchFamily="1" charset="0"/>
                <a:sym typeface="Symbol" panose="05050102010706020507" pitchFamily="1" charset="2"/>
              </a:rPr>
              <a:t></a:t>
            </a:r>
            <a:r>
              <a:rPr lang="en-US">
                <a:latin typeface="Comic Sans MS" panose="030F0702030302020204" pitchFamily="1" charset="0"/>
              </a:rPr>
              <a:t> 2</a:t>
            </a:r>
            <a:endParaRPr lang="en-US" baseline="30000">
              <a:latin typeface="Comic Sans MS" panose="030F0702030302020204" pitchFamily="1" charset="0"/>
            </a:endParaRPr>
          </a:p>
        </p:txBody>
      </p:sp>
      <p:sp>
        <p:nvSpPr>
          <p:cNvPr id="95244" name="Rectangles 645131"/>
          <p:cNvSpPr/>
          <p:nvPr/>
        </p:nvSpPr>
        <p:spPr>
          <a:xfrm>
            <a:off x="4572000" y="5715000"/>
            <a:ext cx="2057400" cy="381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latin typeface="Comic Sans MS" panose="030F0702030302020204" pitchFamily="1" charset="0"/>
              </a:rPr>
              <a:t>Q </a:t>
            </a:r>
            <a:r>
              <a:rPr lang="en-US">
                <a:latin typeface="Comic Sans MS" panose="030F0702030302020204" pitchFamily="1" charset="0"/>
                <a:sym typeface="Symbol" panose="05050102010706020507" pitchFamily="1" charset="2"/>
              </a:rPr>
              <a:t></a:t>
            </a:r>
            <a:r>
              <a:rPr lang="en-US">
                <a:latin typeface="Comic Sans MS" panose="030F0702030302020204" pitchFamily="1" charset="0"/>
              </a:rPr>
              <a:t> 3</a:t>
            </a:r>
            <a:endParaRPr lang="en-US">
              <a:latin typeface="Comic Sans MS" panose="030F0702030302020204" pitchFamily="1" charset="0"/>
            </a:endParaRPr>
          </a:p>
        </p:txBody>
      </p:sp>
      <p:sp>
        <p:nvSpPr>
          <p:cNvPr id="95245" name="Rectangles 645132"/>
          <p:cNvSpPr/>
          <p:nvPr/>
        </p:nvSpPr>
        <p:spPr>
          <a:xfrm>
            <a:off x="3810000" y="4953000"/>
            <a:ext cx="762000" cy="381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latin typeface="Comic Sans MS" panose="030F0702030302020204" pitchFamily="1" charset="0"/>
              </a:rPr>
              <a:t>5</a:t>
            </a:r>
            <a:endParaRPr lang="en-US" baseline="30000">
              <a:latin typeface="Comic Sans MS" panose="030F0702030302020204" pitchFamily="1" charset="0"/>
            </a:endParaRPr>
          </a:p>
        </p:txBody>
      </p:sp>
      <p:sp>
        <p:nvSpPr>
          <p:cNvPr id="95246" name="Rectangles 645133"/>
          <p:cNvSpPr/>
          <p:nvPr/>
        </p:nvSpPr>
        <p:spPr>
          <a:xfrm>
            <a:off x="4572000" y="4953000"/>
            <a:ext cx="2057400" cy="381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latin typeface="Comic Sans MS" panose="030F0702030302020204" pitchFamily="1" charset="0"/>
              </a:rPr>
              <a:t>N </a:t>
            </a:r>
            <a:r>
              <a:rPr lang="en-US">
                <a:latin typeface="Comic Sans MS" panose="030F0702030302020204" pitchFamily="1" charset="0"/>
                <a:sym typeface="Symbol" panose="05050102010706020507" pitchFamily="1" charset="2"/>
              </a:rPr>
              <a:t></a:t>
            </a:r>
            <a:r>
              <a:rPr lang="en-US">
                <a:latin typeface="Comic Sans MS" panose="030F0702030302020204" pitchFamily="1" charset="0"/>
              </a:rPr>
              <a:t> 1</a:t>
            </a:r>
            <a:endParaRPr lang="en-US" baseline="30000">
              <a:latin typeface="Comic Sans MS" panose="030F0702030302020204" pitchFamily="1" charset="0"/>
            </a:endParaRPr>
          </a:p>
        </p:txBody>
      </p:sp>
      <p:sp>
        <p:nvSpPr>
          <p:cNvPr id="95247" name="Rectangles 645134"/>
          <p:cNvSpPr/>
          <p:nvPr/>
        </p:nvSpPr>
        <p:spPr>
          <a:xfrm>
            <a:off x="4572000" y="6096000"/>
            <a:ext cx="2057400" cy="381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latin typeface="Comic Sans MS" panose="030F0702030302020204" pitchFamily="1" charset="0"/>
              </a:rPr>
              <a:t>no limit</a:t>
            </a:r>
            <a:endParaRPr lang="en-US" baseline="30000">
              <a:latin typeface="Comic Sans MS" panose="030F0702030302020204" pitchFamily="1" charset="0"/>
            </a:endParaRPr>
          </a:p>
        </p:txBody>
      </p:sp>
      <p:sp>
        <p:nvSpPr>
          <p:cNvPr id="95248" name="Rectangles 645135"/>
          <p:cNvSpPr/>
          <p:nvPr/>
        </p:nvSpPr>
        <p:spPr>
          <a:xfrm>
            <a:off x="3124200" y="3962400"/>
            <a:ext cx="685800" cy="6096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solidFill>
                  <a:schemeClr val="bg1"/>
                </a:solidFill>
                <a:latin typeface="Comic Sans MS" panose="030F0702030302020204" pitchFamily="1" charset="0"/>
              </a:rPr>
              <a:t>k</a:t>
            </a:r>
            <a:endParaRPr lang="en-US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95249" name="Rectangles 645136"/>
          <p:cNvSpPr/>
          <p:nvPr/>
        </p:nvSpPr>
        <p:spPr>
          <a:xfrm>
            <a:off x="3124200" y="4572000"/>
            <a:ext cx="685800" cy="381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latin typeface="Comic Sans MS" panose="030F0702030302020204" pitchFamily="1" charset="0"/>
              </a:rPr>
              <a:t>1</a:t>
            </a:r>
            <a:endParaRPr lang="en-US" baseline="30000">
              <a:latin typeface="Comic Sans MS" panose="030F0702030302020204" pitchFamily="1" charset="0"/>
            </a:endParaRPr>
          </a:p>
        </p:txBody>
      </p:sp>
      <p:sp>
        <p:nvSpPr>
          <p:cNvPr id="95250" name="Rectangles 645137"/>
          <p:cNvSpPr/>
          <p:nvPr/>
        </p:nvSpPr>
        <p:spPr>
          <a:xfrm>
            <a:off x="3124200" y="5334000"/>
            <a:ext cx="685800" cy="381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latin typeface="Comic Sans MS" panose="030F0702030302020204" pitchFamily="1" charset="0"/>
              </a:rPr>
              <a:t>3</a:t>
            </a:r>
            <a:endParaRPr lang="en-US" baseline="30000">
              <a:latin typeface="Comic Sans MS" panose="030F0702030302020204" pitchFamily="1" charset="0"/>
            </a:endParaRPr>
          </a:p>
        </p:txBody>
      </p:sp>
      <p:sp>
        <p:nvSpPr>
          <p:cNvPr id="95251" name="Rectangles 645138"/>
          <p:cNvSpPr/>
          <p:nvPr/>
        </p:nvSpPr>
        <p:spPr>
          <a:xfrm>
            <a:off x="3124200" y="5715000"/>
            <a:ext cx="685800" cy="381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latin typeface="Comic Sans MS" panose="030F0702030302020204" pitchFamily="1" charset="0"/>
              </a:rPr>
              <a:t>4</a:t>
            </a:r>
            <a:endParaRPr lang="en-US" baseline="30000">
              <a:latin typeface="Comic Sans MS" panose="030F0702030302020204" pitchFamily="1" charset="0"/>
            </a:endParaRPr>
          </a:p>
        </p:txBody>
      </p:sp>
      <p:sp>
        <p:nvSpPr>
          <p:cNvPr id="95252" name="Rectangles 645139"/>
          <p:cNvSpPr/>
          <p:nvPr/>
        </p:nvSpPr>
        <p:spPr>
          <a:xfrm>
            <a:off x="3124200" y="6096000"/>
            <a:ext cx="685800" cy="381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latin typeface="Comic Sans MS" panose="030F0702030302020204" pitchFamily="1" charset="0"/>
              </a:rPr>
              <a:t>5</a:t>
            </a:r>
            <a:endParaRPr lang="en-US" baseline="30000">
              <a:latin typeface="Comic Sans MS" panose="030F0702030302020204" pitchFamily="1" charset="0"/>
            </a:endParaRPr>
          </a:p>
        </p:txBody>
      </p:sp>
      <p:sp>
        <p:nvSpPr>
          <p:cNvPr id="95253" name="Rectangles 645140"/>
          <p:cNvSpPr/>
          <p:nvPr/>
        </p:nvSpPr>
        <p:spPr>
          <a:xfrm>
            <a:off x="3124200" y="4953000"/>
            <a:ext cx="685800" cy="381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latin typeface="Comic Sans MS" panose="030F0702030302020204" pitchFamily="1" charset="0"/>
              </a:rPr>
              <a:t>2</a:t>
            </a:r>
            <a:endParaRPr lang="en-US" baseline="30000">
              <a:latin typeface="Comic Sans MS" panose="030F0702030302020204" pitchFamily="1" charset="0"/>
            </a:endParaRPr>
          </a:p>
        </p:txBody>
      </p:sp>
      <p:sp>
        <p:nvSpPr>
          <p:cNvPr id="95254" name="Rectangles 645141"/>
          <p:cNvSpPr/>
          <p:nvPr/>
        </p:nvSpPr>
        <p:spPr>
          <a:xfrm>
            <a:off x="6629400" y="4572000"/>
            <a:ext cx="2438400" cy="381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latin typeface="Comic Sans MS" panose="030F0702030302020204" pitchFamily="1" charset="0"/>
              </a:rPr>
              <a:t>-</a:t>
            </a:r>
            <a:endParaRPr lang="en-US" baseline="30000">
              <a:latin typeface="Comic Sans MS" panose="030F0702030302020204" pitchFamily="1" charset="0"/>
            </a:endParaRPr>
          </a:p>
        </p:txBody>
      </p:sp>
      <p:sp>
        <p:nvSpPr>
          <p:cNvPr id="95255" name="Rectangles 645142"/>
          <p:cNvSpPr/>
          <p:nvPr/>
        </p:nvSpPr>
        <p:spPr>
          <a:xfrm>
            <a:off x="6629400" y="3962400"/>
            <a:ext cx="2438400" cy="6096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solidFill>
                  <a:schemeClr val="bg1"/>
                </a:solidFill>
                <a:latin typeface="Comic Sans MS" panose="030F0702030302020204" pitchFamily="1" charset="0"/>
              </a:rPr>
              <a:t>Max value of coins</a:t>
            </a:r>
            <a:br>
              <a:rPr lang="en-US">
                <a:solidFill>
                  <a:schemeClr val="bg1"/>
                </a:solidFill>
                <a:latin typeface="Comic Sans MS" panose="030F0702030302020204" pitchFamily="1" charset="0"/>
              </a:rPr>
            </a:br>
            <a:r>
              <a:rPr lang="en-US">
                <a:solidFill>
                  <a:schemeClr val="bg1"/>
                </a:solidFill>
                <a:latin typeface="Comic Sans MS" panose="030F0702030302020204" pitchFamily="1" charset="0"/>
              </a:rPr>
              <a:t>1, 2, …, k-1 in any OPT</a:t>
            </a:r>
            <a:endParaRPr lang="en-US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95256" name="Rectangles 645143"/>
          <p:cNvSpPr/>
          <p:nvPr/>
        </p:nvSpPr>
        <p:spPr>
          <a:xfrm>
            <a:off x="6629400" y="5334000"/>
            <a:ext cx="2438400" cy="381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latin typeface="Comic Sans MS" panose="030F0702030302020204" pitchFamily="1" charset="0"/>
              </a:rPr>
              <a:t>4 + 5 = 9</a:t>
            </a:r>
            <a:endParaRPr lang="en-US">
              <a:latin typeface="Comic Sans MS" panose="030F0702030302020204" pitchFamily="1" charset="0"/>
            </a:endParaRPr>
          </a:p>
        </p:txBody>
      </p:sp>
      <p:sp>
        <p:nvSpPr>
          <p:cNvPr id="95257" name="Rectangles 645144"/>
          <p:cNvSpPr/>
          <p:nvPr/>
        </p:nvSpPr>
        <p:spPr>
          <a:xfrm>
            <a:off x="6629400" y="5715000"/>
            <a:ext cx="2438400" cy="381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latin typeface="Comic Sans MS" panose="030F0702030302020204" pitchFamily="1" charset="0"/>
              </a:rPr>
              <a:t>20 + 4 = 24</a:t>
            </a:r>
            <a:endParaRPr lang="en-US" baseline="30000">
              <a:latin typeface="Comic Sans MS" panose="030F0702030302020204" pitchFamily="1" charset="0"/>
            </a:endParaRPr>
          </a:p>
        </p:txBody>
      </p:sp>
      <p:sp>
        <p:nvSpPr>
          <p:cNvPr id="95258" name="Rectangles 645145"/>
          <p:cNvSpPr/>
          <p:nvPr/>
        </p:nvSpPr>
        <p:spPr>
          <a:xfrm>
            <a:off x="6629400" y="4953000"/>
            <a:ext cx="2438400" cy="381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latin typeface="Comic Sans MS" panose="030F0702030302020204" pitchFamily="1" charset="0"/>
              </a:rPr>
              <a:t>4</a:t>
            </a:r>
            <a:endParaRPr lang="en-US" baseline="30000">
              <a:latin typeface="Comic Sans MS" panose="030F0702030302020204" pitchFamily="1" charset="0"/>
            </a:endParaRPr>
          </a:p>
        </p:txBody>
      </p:sp>
      <p:sp>
        <p:nvSpPr>
          <p:cNvPr id="95259" name="Rectangles 645146"/>
          <p:cNvSpPr/>
          <p:nvPr/>
        </p:nvSpPr>
        <p:spPr>
          <a:xfrm>
            <a:off x="6629400" y="6096000"/>
            <a:ext cx="2438400" cy="3810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latin typeface="Comic Sans MS" panose="030F0702030302020204" pitchFamily="1" charset="0"/>
              </a:rPr>
              <a:t>75 + 24 = 99</a:t>
            </a:r>
            <a:endParaRPr lang="en-US">
              <a:latin typeface="Comic Sans MS" panose="030F0702030302020204" pitchFamily="1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97282" name="Title 647169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 anchorCtr="0"/>
          <a:p>
            <a:r>
              <a:rPr lang="en-US"/>
              <a:t>Coin-Changing:  Analysis of Greedy Algorithm</a:t>
            </a:r>
            <a:endParaRPr lang="en-US"/>
          </a:p>
        </p:txBody>
      </p:sp>
      <p:sp>
        <p:nvSpPr>
          <p:cNvPr id="97283" name="Text Placeholder 647170"/>
          <p:cNvSpPr>
            <a:spLocks noGrp="1"/>
          </p:cNvSpPr>
          <p:nvPr>
            <p:ph idx="1"/>
          </p:nvPr>
        </p:nvSpPr>
        <p:spPr/>
        <p:txBody>
          <a:bodyPr lIns="92075" tIns="46038" rIns="92075" bIns="46038" anchor="t" anchorCtr="0"/>
          <a:p>
            <a:r>
              <a:rPr lang="en-US"/>
              <a:t>Observation.  </a:t>
            </a:r>
            <a:r>
              <a:rPr lang="en-US">
                <a:solidFill>
                  <a:schemeClr val="tx1"/>
                </a:solidFill>
              </a:rPr>
              <a:t>Greedy algorithm is sub-optimal for US postal denominations: </a:t>
            </a:r>
            <a:r>
              <a:rPr lang="en-US" sz="1600">
                <a:solidFill>
                  <a:schemeClr val="tx1"/>
                </a:solidFill>
              </a:rPr>
              <a:t>1, 10, 21, 34, 70, 100, 350, 1225, 1500</a:t>
            </a:r>
            <a:r>
              <a:rPr lang="en-US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 lvl="1"/>
            <a:endParaRPr lang="en-US"/>
          </a:p>
          <a:p>
            <a:r>
              <a:rPr lang="en-US"/>
              <a:t>Counterexample.  </a:t>
            </a:r>
            <a:r>
              <a:rPr lang="en-US">
                <a:solidFill>
                  <a:schemeClr val="tx1"/>
                </a:solidFill>
              </a:rPr>
              <a:t>140¢.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/>
              <a:t>Greedy:  100, 34, 1, 1, 1, 1, 1, 1.</a:t>
            </a:r>
            <a:endParaRPr lang="en-US"/>
          </a:p>
          <a:p>
            <a:pPr lvl="1"/>
            <a:r>
              <a:rPr lang="en-US"/>
              <a:t>Optimal:  70, 70.</a:t>
            </a:r>
            <a:endParaRPr lang="en-US"/>
          </a:p>
        </p:txBody>
      </p:sp>
      <p:grpSp>
        <p:nvGrpSpPr>
          <p:cNvPr id="97284" name="Group 647171"/>
          <p:cNvGrpSpPr/>
          <p:nvPr/>
        </p:nvGrpSpPr>
        <p:grpSpPr>
          <a:xfrm>
            <a:off x="5857875" y="3426460"/>
            <a:ext cx="5724525" cy="2479675"/>
            <a:chOff x="144" y="1776"/>
            <a:chExt cx="5430" cy="2352"/>
          </a:xfrm>
        </p:grpSpPr>
        <p:pic>
          <p:nvPicPr>
            <p:cNvPr id="97285" name="Picture 647172"/>
            <p:cNvPicPr>
              <a:picLocks noChangeAspect="1"/>
            </p:cNvPicPr>
            <p:nvPr/>
          </p:nvPicPr>
          <p:blipFill>
            <a:blip r:embed="rId1"/>
            <a:srcRect b="35516"/>
            <a:stretch>
              <a:fillRect/>
            </a:stretch>
          </p:blipFill>
          <p:spPr>
            <a:xfrm>
              <a:off x="2256" y="1776"/>
              <a:ext cx="844" cy="960"/>
            </a:xfrm>
            <a:prstGeom prst="rect">
              <a:avLst/>
            </a:prstGeom>
            <a:noFill/>
            <a:ln w="15875">
              <a:noFill/>
            </a:ln>
          </p:spPr>
        </p:pic>
        <p:pic>
          <p:nvPicPr>
            <p:cNvPr id="97286" name="Picture 64717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3" y="2886"/>
              <a:ext cx="720" cy="906"/>
            </a:xfrm>
            <a:prstGeom prst="rect">
              <a:avLst/>
            </a:prstGeom>
            <a:noFill/>
            <a:ln w="15875">
              <a:noFill/>
            </a:ln>
          </p:spPr>
        </p:pic>
        <p:pic>
          <p:nvPicPr>
            <p:cNvPr id="97287" name="Picture 6471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7" y="2892"/>
              <a:ext cx="720" cy="906"/>
            </a:xfrm>
            <a:prstGeom prst="rect">
              <a:avLst/>
            </a:prstGeom>
            <a:noFill/>
            <a:ln w="15875">
              <a:noFill/>
            </a:ln>
          </p:spPr>
        </p:pic>
        <p:pic>
          <p:nvPicPr>
            <p:cNvPr id="97288" name="Picture 6471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4" y="1776"/>
              <a:ext cx="780" cy="984"/>
            </a:xfrm>
            <a:prstGeom prst="rect">
              <a:avLst/>
            </a:prstGeom>
            <a:noFill/>
            <a:ln w="15875">
              <a:noFill/>
            </a:ln>
          </p:spPr>
        </p:pic>
        <p:pic>
          <p:nvPicPr>
            <p:cNvPr id="97289" name="Picture 6471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7" y="2892"/>
              <a:ext cx="1110" cy="804"/>
            </a:xfrm>
            <a:prstGeom prst="rect">
              <a:avLst/>
            </a:prstGeom>
            <a:noFill/>
            <a:ln w="15875">
              <a:noFill/>
            </a:ln>
          </p:spPr>
        </p:pic>
        <p:pic>
          <p:nvPicPr>
            <p:cNvPr id="97290" name="Picture 6471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8" y="2880"/>
              <a:ext cx="875" cy="1248"/>
            </a:xfrm>
            <a:prstGeom prst="rect">
              <a:avLst/>
            </a:prstGeom>
            <a:noFill/>
            <a:ln w="15875">
              <a:noFill/>
            </a:ln>
          </p:spPr>
        </p:pic>
        <p:pic>
          <p:nvPicPr>
            <p:cNvPr id="97291" name="Picture 64717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0" y="1824"/>
              <a:ext cx="819" cy="930"/>
            </a:xfrm>
            <a:prstGeom prst="rect">
              <a:avLst/>
            </a:prstGeom>
            <a:noFill/>
            <a:ln w="15875">
              <a:noFill/>
            </a:ln>
          </p:spPr>
        </p:pic>
        <p:pic>
          <p:nvPicPr>
            <p:cNvPr id="97292" name="Picture 647179"/>
            <p:cNvPicPr>
              <a:picLocks noChangeAspect="1"/>
            </p:cNvPicPr>
            <p:nvPr/>
          </p:nvPicPr>
          <p:blipFill>
            <a:blip r:embed="rId8"/>
            <a:srcRect l="24724" t="18127" r="22195" b="30876"/>
            <a:stretch>
              <a:fillRect/>
            </a:stretch>
          </p:blipFill>
          <p:spPr>
            <a:xfrm>
              <a:off x="144" y="1824"/>
              <a:ext cx="798" cy="912"/>
            </a:xfrm>
            <a:prstGeom prst="rect">
              <a:avLst/>
            </a:prstGeom>
            <a:noFill/>
            <a:ln w="15875">
              <a:noFill/>
            </a:ln>
          </p:spPr>
        </p:pic>
        <p:pic>
          <p:nvPicPr>
            <p:cNvPr id="97293" name="Picture 647180"/>
            <p:cNvPicPr>
              <a:picLocks noChangeAspect="1"/>
            </p:cNvPicPr>
            <p:nvPr/>
          </p:nvPicPr>
          <p:blipFill>
            <a:blip r:embed="rId1"/>
            <a:srcRect t="62468"/>
            <a:stretch>
              <a:fillRect/>
            </a:stretch>
          </p:blipFill>
          <p:spPr>
            <a:xfrm>
              <a:off x="4224" y="1776"/>
              <a:ext cx="1350" cy="894"/>
            </a:xfrm>
            <a:prstGeom prst="rect">
              <a:avLst/>
            </a:prstGeom>
            <a:noFill/>
            <a:ln w="15875"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1005" y="834390"/>
            <a:ext cx="11485245" cy="155067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135" y="2944495"/>
            <a:ext cx="11334750" cy="15906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59538"/>
            <a:ext cx="27432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090" spc="-25" dirty="0"/>
            </a:fld>
            <a:endParaRPr sz="1090"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1345" y="800100"/>
            <a:ext cx="10988675" cy="426847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592875" y="6272013"/>
            <a:ext cx="164246" cy="17843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90" spc="-2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13</a:t>
            </a:r>
            <a:endParaRPr sz="109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9218" name="Title 686081"/>
          <p:cNvSpPr>
            <a:spLocks noGrp="1"/>
          </p:cNvSpPr>
          <p:nvPr>
            <p:ph type="title"/>
          </p:nvPr>
        </p:nvSpPr>
        <p:spPr>
          <a:xfrm>
            <a:off x="122555" y="0"/>
            <a:ext cx="10515600" cy="767080"/>
          </a:xfrm>
        </p:spPr>
        <p:txBody>
          <a:bodyPr lIns="92075" tIns="46038" rIns="92075" bIns="46038" anchor="ctr" anchorCtr="0"/>
          <a:p>
            <a:r>
              <a:rPr lang="en-US"/>
              <a:t>Interval Scheduling</a:t>
            </a:r>
            <a:endParaRPr lang="en-US"/>
          </a:p>
        </p:txBody>
      </p:sp>
      <p:sp>
        <p:nvSpPr>
          <p:cNvPr id="9219" name="Text Placeholder 686082"/>
          <p:cNvSpPr>
            <a:spLocks noGrp="1"/>
          </p:cNvSpPr>
          <p:nvPr>
            <p:ph idx="1"/>
          </p:nvPr>
        </p:nvSpPr>
        <p:spPr>
          <a:xfrm>
            <a:off x="191770" y="772795"/>
            <a:ext cx="10515600" cy="4351338"/>
          </a:xfrm>
        </p:spPr>
        <p:txBody>
          <a:bodyPr lIns="92075" tIns="46038" rIns="92075" bIns="46038" anchor="t" anchorCtr="0"/>
          <a:p>
            <a:r>
              <a:rPr lang="en-US"/>
              <a:t>Interval scheduling.</a:t>
            </a:r>
            <a:endParaRPr lang="en-US"/>
          </a:p>
          <a:p>
            <a:pPr lvl="1"/>
            <a:r>
              <a:rPr lang="en-US"/>
              <a:t>Job j starts at </a:t>
            </a:r>
            <a:r>
              <a:rPr lang="en-US" dirty="0" err="1"/>
              <a:t>s</a:t>
            </a:r>
            <a:r>
              <a:rPr lang="en-US" sz="2000" baseline="-25000" dirty="0" err="1"/>
              <a:t>j</a:t>
            </a:r>
            <a:r>
              <a:rPr lang="en-US" dirty="0" err="1"/>
              <a:t> </a:t>
            </a:r>
            <a:r>
              <a:rPr lang="en-US"/>
              <a:t>and finishes at </a:t>
            </a:r>
            <a:r>
              <a:rPr lang="en-US" dirty="0" err="1"/>
              <a:t>f</a:t>
            </a:r>
            <a:r>
              <a:rPr lang="en-US" sz="2000" baseline="-25000" dirty="0" err="1"/>
              <a:t>j</a:t>
            </a:r>
            <a:r>
              <a:rPr lang="en-US"/>
              <a:t>.</a:t>
            </a:r>
            <a:endParaRPr lang="en-US"/>
          </a:p>
          <a:p>
            <a:pPr lvl="1"/>
            <a:r>
              <a:rPr lang="en-US"/>
              <a:t>Two jobs </a:t>
            </a:r>
            <a:r>
              <a:rPr lang="en-US">
                <a:solidFill>
                  <a:schemeClr val="accent1"/>
                </a:solidFill>
              </a:rPr>
              <a:t>compatible </a:t>
            </a:r>
            <a:r>
              <a:rPr lang="en-US"/>
              <a:t>if they don't overlap.</a:t>
            </a:r>
            <a:endParaRPr lang="en-US"/>
          </a:p>
          <a:p>
            <a:pPr lvl="1"/>
            <a:r>
              <a:rPr lang="en-US"/>
              <a:t>Goal: find maximum subset of mutually compatible jobs.</a:t>
            </a:r>
            <a:endParaRPr lang="en-US"/>
          </a:p>
        </p:txBody>
      </p:sp>
      <p:sp>
        <p:nvSpPr>
          <p:cNvPr id="9220" name="Straight Connector 686083"/>
          <p:cNvSpPr/>
          <p:nvPr/>
        </p:nvSpPr>
        <p:spPr>
          <a:xfrm>
            <a:off x="2957513" y="6232525"/>
            <a:ext cx="5881687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221" name="Text Box 686084"/>
          <p:cNvSpPr txBox="1"/>
          <p:nvPr/>
        </p:nvSpPr>
        <p:spPr>
          <a:xfrm>
            <a:off x="5380038" y="6313488"/>
            <a:ext cx="1592262" cy="27559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endParaRPr lang="en-US" sz="1200" b="1" dirty="0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9222" name="Text Box 686085"/>
          <p:cNvSpPr txBox="1"/>
          <p:nvPr/>
        </p:nvSpPr>
        <p:spPr>
          <a:xfrm>
            <a:off x="8839200" y="6024563"/>
            <a:ext cx="762000" cy="36830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>
                <a:latin typeface="Comic Sans MS" panose="030F0702030302020204" pitchFamily="1" charset="0"/>
              </a:rPr>
              <a:t>Time</a:t>
            </a:r>
            <a:endParaRPr lang="en-US">
              <a:latin typeface="Comic Sans MS" panose="030F0702030302020204" pitchFamily="1" charset="0"/>
            </a:endParaRPr>
          </a:p>
        </p:txBody>
      </p:sp>
      <p:sp>
        <p:nvSpPr>
          <p:cNvPr id="9223" name="Straight Connector 686086"/>
          <p:cNvSpPr/>
          <p:nvPr/>
        </p:nvSpPr>
        <p:spPr>
          <a:xfrm>
            <a:off x="8078788" y="6232525"/>
            <a:ext cx="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4" name="Text Box 686087"/>
          <p:cNvSpPr txBox="1"/>
          <p:nvPr/>
        </p:nvSpPr>
        <p:spPr>
          <a:xfrm>
            <a:off x="2819400" y="6232525"/>
            <a:ext cx="415925" cy="27559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anose="02070309020205020404" pitchFamily="1" charset="0"/>
              </a:rPr>
              <a:t>0</a:t>
            </a:r>
            <a:endParaRPr lang="en-US" sz="12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9225" name="Straight Connector 686088"/>
          <p:cNvSpPr/>
          <p:nvPr/>
        </p:nvSpPr>
        <p:spPr>
          <a:xfrm rot="-5400000">
            <a:off x="1849438" y="4640263"/>
            <a:ext cx="3184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9226" name="Straight Connector 686089"/>
          <p:cNvSpPr/>
          <p:nvPr/>
        </p:nvSpPr>
        <p:spPr>
          <a:xfrm rot="-5400000">
            <a:off x="1365250" y="4640263"/>
            <a:ext cx="3184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9227" name="Straight Connector 686090"/>
          <p:cNvSpPr/>
          <p:nvPr/>
        </p:nvSpPr>
        <p:spPr>
          <a:xfrm rot="-5400000">
            <a:off x="2819400" y="4640263"/>
            <a:ext cx="3184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9228" name="Straight Connector 686091"/>
          <p:cNvSpPr/>
          <p:nvPr/>
        </p:nvSpPr>
        <p:spPr>
          <a:xfrm rot="-5400000">
            <a:off x="2333625" y="4640263"/>
            <a:ext cx="3184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9229" name="Straight Connector 686092"/>
          <p:cNvSpPr/>
          <p:nvPr/>
        </p:nvSpPr>
        <p:spPr>
          <a:xfrm rot="-5400000">
            <a:off x="3303588" y="4640263"/>
            <a:ext cx="3184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9230" name="Straight Connector 686093"/>
          <p:cNvSpPr/>
          <p:nvPr/>
        </p:nvSpPr>
        <p:spPr>
          <a:xfrm rot="-5400000">
            <a:off x="4756150" y="4640263"/>
            <a:ext cx="3184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9231" name="Straight Connector 686094"/>
          <p:cNvSpPr/>
          <p:nvPr/>
        </p:nvSpPr>
        <p:spPr>
          <a:xfrm rot="-5400000">
            <a:off x="4271963" y="4640263"/>
            <a:ext cx="3184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9232" name="Straight Connector 686095"/>
          <p:cNvSpPr/>
          <p:nvPr/>
        </p:nvSpPr>
        <p:spPr>
          <a:xfrm rot="-5400000">
            <a:off x="5724525" y="4640263"/>
            <a:ext cx="3184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9233" name="Straight Connector 686096"/>
          <p:cNvSpPr/>
          <p:nvPr/>
        </p:nvSpPr>
        <p:spPr>
          <a:xfrm rot="-5400000">
            <a:off x="5240338" y="4640263"/>
            <a:ext cx="3184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9234" name="Straight Connector 686097"/>
          <p:cNvSpPr/>
          <p:nvPr/>
        </p:nvSpPr>
        <p:spPr>
          <a:xfrm rot="-5400000">
            <a:off x="6694488" y="4640263"/>
            <a:ext cx="3184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9235" name="Straight Connector 686098"/>
          <p:cNvSpPr/>
          <p:nvPr/>
        </p:nvSpPr>
        <p:spPr>
          <a:xfrm rot="-5400000">
            <a:off x="6210300" y="4640263"/>
            <a:ext cx="3184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9236" name="Text Box 686099"/>
          <p:cNvSpPr txBox="1"/>
          <p:nvPr/>
        </p:nvSpPr>
        <p:spPr>
          <a:xfrm>
            <a:off x="3303588" y="6232525"/>
            <a:ext cx="415925" cy="27559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anose="02070309020205020404" pitchFamily="1" charset="0"/>
              </a:rPr>
              <a:t>1</a:t>
            </a:r>
            <a:endParaRPr lang="en-US" sz="12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9237" name="Text Box 686100"/>
          <p:cNvSpPr txBox="1"/>
          <p:nvPr/>
        </p:nvSpPr>
        <p:spPr>
          <a:xfrm>
            <a:off x="3787775" y="6232525"/>
            <a:ext cx="415925" cy="27559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anose="02070309020205020404" pitchFamily="1" charset="0"/>
              </a:rPr>
              <a:t>2</a:t>
            </a:r>
            <a:endParaRPr lang="en-US" sz="12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9238" name="Text Box 686101"/>
          <p:cNvSpPr txBox="1"/>
          <p:nvPr/>
        </p:nvSpPr>
        <p:spPr>
          <a:xfrm>
            <a:off x="4271963" y="6232525"/>
            <a:ext cx="415925" cy="27559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anose="02070309020205020404" pitchFamily="1" charset="0"/>
              </a:rPr>
              <a:t>3</a:t>
            </a:r>
            <a:endParaRPr lang="en-US" sz="12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9239" name="Text Box 686102"/>
          <p:cNvSpPr txBox="1"/>
          <p:nvPr/>
        </p:nvSpPr>
        <p:spPr>
          <a:xfrm>
            <a:off x="4757738" y="6232525"/>
            <a:ext cx="414337" cy="27559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anose="02070309020205020404" pitchFamily="1" charset="0"/>
              </a:rPr>
              <a:t>4</a:t>
            </a:r>
            <a:endParaRPr lang="en-US" sz="12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9240" name="Text Box 686103"/>
          <p:cNvSpPr txBox="1"/>
          <p:nvPr/>
        </p:nvSpPr>
        <p:spPr>
          <a:xfrm>
            <a:off x="5241925" y="6232525"/>
            <a:ext cx="414338" cy="27559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anose="02070309020205020404" pitchFamily="1" charset="0"/>
              </a:rPr>
              <a:t>5</a:t>
            </a:r>
            <a:endParaRPr lang="en-US" sz="12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9241" name="Text Box 686104"/>
          <p:cNvSpPr txBox="1"/>
          <p:nvPr/>
        </p:nvSpPr>
        <p:spPr>
          <a:xfrm>
            <a:off x="5726113" y="6232525"/>
            <a:ext cx="414337" cy="27559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anose="02070309020205020404" pitchFamily="1" charset="0"/>
              </a:rPr>
              <a:t>6</a:t>
            </a:r>
            <a:endParaRPr lang="en-US" sz="12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9242" name="Text Box 686105"/>
          <p:cNvSpPr txBox="1"/>
          <p:nvPr/>
        </p:nvSpPr>
        <p:spPr>
          <a:xfrm>
            <a:off x="6210300" y="6232525"/>
            <a:ext cx="415925" cy="27559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anose="02070309020205020404" pitchFamily="1" charset="0"/>
              </a:rPr>
              <a:t>7</a:t>
            </a:r>
            <a:endParaRPr lang="en-US" sz="12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9243" name="Text Box 686106"/>
          <p:cNvSpPr txBox="1"/>
          <p:nvPr/>
        </p:nvSpPr>
        <p:spPr>
          <a:xfrm>
            <a:off x="6694488" y="6232525"/>
            <a:ext cx="415925" cy="27559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anose="02070309020205020404" pitchFamily="1" charset="0"/>
              </a:rPr>
              <a:t>8</a:t>
            </a:r>
            <a:endParaRPr lang="en-US" sz="12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9244" name="Text Box 686107"/>
          <p:cNvSpPr txBox="1"/>
          <p:nvPr/>
        </p:nvSpPr>
        <p:spPr>
          <a:xfrm>
            <a:off x="7178675" y="6232525"/>
            <a:ext cx="415925" cy="27559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anose="02070309020205020404" pitchFamily="1" charset="0"/>
              </a:rPr>
              <a:t>9</a:t>
            </a:r>
            <a:endParaRPr lang="en-US" sz="12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9245" name="Text Box 686108"/>
          <p:cNvSpPr txBox="1"/>
          <p:nvPr/>
        </p:nvSpPr>
        <p:spPr>
          <a:xfrm>
            <a:off x="7594600" y="6232525"/>
            <a:ext cx="414338" cy="27559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anose="02070309020205020404" pitchFamily="1" charset="0"/>
              </a:rPr>
              <a:t>10</a:t>
            </a:r>
            <a:endParaRPr lang="en-US" sz="12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9246" name="Text Box 686109"/>
          <p:cNvSpPr txBox="1"/>
          <p:nvPr/>
        </p:nvSpPr>
        <p:spPr>
          <a:xfrm>
            <a:off x="8148638" y="6232525"/>
            <a:ext cx="414337" cy="27559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200" b="1">
                <a:solidFill>
                  <a:schemeClr val="hlink"/>
                </a:solidFill>
                <a:latin typeface="Courier New" panose="02070309020205020404" pitchFamily="1" charset="0"/>
              </a:rPr>
              <a:t>11</a:t>
            </a:r>
            <a:endParaRPr lang="en-US" sz="12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9247" name="Rectangles 686110"/>
          <p:cNvSpPr/>
          <p:nvPr/>
        </p:nvSpPr>
        <p:spPr>
          <a:xfrm>
            <a:off x="5380038" y="5124450"/>
            <a:ext cx="1936750" cy="2762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b="1">
                <a:latin typeface="Courier New" panose="02070309020205020404" pitchFamily="1" charset="0"/>
              </a:rPr>
              <a:t>f</a:t>
            </a:r>
            <a:endParaRPr lang="en-US" b="1">
              <a:latin typeface="Courier New" panose="02070309020205020404" pitchFamily="1" charset="0"/>
            </a:endParaRPr>
          </a:p>
        </p:txBody>
      </p:sp>
      <p:sp>
        <p:nvSpPr>
          <p:cNvPr id="9248" name="Rectangles 686111"/>
          <p:cNvSpPr/>
          <p:nvPr/>
        </p:nvSpPr>
        <p:spPr>
          <a:xfrm>
            <a:off x="5864225" y="5540375"/>
            <a:ext cx="1938338" cy="2762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b="1">
                <a:latin typeface="Courier New" panose="02070309020205020404" pitchFamily="1" charset="0"/>
              </a:rPr>
              <a:t>g</a:t>
            </a:r>
            <a:endParaRPr lang="en-US" b="1">
              <a:latin typeface="Courier New" panose="02070309020205020404" pitchFamily="1" charset="0"/>
            </a:endParaRPr>
          </a:p>
        </p:txBody>
      </p:sp>
      <p:sp>
        <p:nvSpPr>
          <p:cNvPr id="9249" name="Straight Connector 686112"/>
          <p:cNvSpPr/>
          <p:nvPr/>
        </p:nvSpPr>
        <p:spPr>
          <a:xfrm rot="-5400000">
            <a:off x="3787775" y="4640263"/>
            <a:ext cx="31845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9250" name="Rectangles 686113"/>
          <p:cNvSpPr/>
          <p:nvPr/>
        </p:nvSpPr>
        <p:spPr>
          <a:xfrm>
            <a:off x="6832600" y="5943600"/>
            <a:ext cx="1454150" cy="2778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b="1">
                <a:latin typeface="Courier New" panose="02070309020205020404" pitchFamily="1" charset="0"/>
              </a:rPr>
              <a:t>h</a:t>
            </a:r>
            <a:endParaRPr lang="en-US" b="1">
              <a:latin typeface="Courier New" panose="02070309020205020404" pitchFamily="1" charset="0"/>
            </a:endParaRPr>
          </a:p>
        </p:txBody>
      </p:sp>
      <p:sp>
        <p:nvSpPr>
          <p:cNvPr id="9251" name="Rectangles 686114"/>
          <p:cNvSpPr/>
          <p:nvPr/>
        </p:nvSpPr>
        <p:spPr>
          <a:xfrm>
            <a:off x="4895850" y="4708525"/>
            <a:ext cx="1452563" cy="27781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b="1">
                <a:latin typeface="Courier New" panose="02070309020205020404" pitchFamily="1" charset="0"/>
              </a:rPr>
              <a:t>e</a:t>
            </a:r>
            <a:endParaRPr lang="en-US" b="1">
              <a:latin typeface="Courier New" panose="02070309020205020404" pitchFamily="1" charset="0"/>
            </a:endParaRPr>
          </a:p>
        </p:txBody>
      </p:sp>
      <p:sp>
        <p:nvSpPr>
          <p:cNvPr id="9252" name="Rectangles 686115"/>
          <p:cNvSpPr/>
          <p:nvPr/>
        </p:nvSpPr>
        <p:spPr>
          <a:xfrm>
            <a:off x="2957513" y="3048000"/>
            <a:ext cx="2906712" cy="2762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b="1">
                <a:latin typeface="Courier New" panose="02070309020205020404" pitchFamily="1" charset="0"/>
              </a:rPr>
              <a:t>a</a:t>
            </a:r>
            <a:endParaRPr lang="en-US" b="1">
              <a:latin typeface="Courier New" panose="02070309020205020404" pitchFamily="1" charset="0"/>
            </a:endParaRPr>
          </a:p>
        </p:txBody>
      </p:sp>
      <p:sp>
        <p:nvSpPr>
          <p:cNvPr id="9253" name="Rectangles 686116"/>
          <p:cNvSpPr/>
          <p:nvPr/>
        </p:nvSpPr>
        <p:spPr>
          <a:xfrm>
            <a:off x="3441700" y="3463925"/>
            <a:ext cx="1454150" cy="2762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b="1">
                <a:latin typeface="Courier New" panose="02070309020205020404" pitchFamily="1" charset="0"/>
              </a:rPr>
              <a:t>b</a:t>
            </a:r>
            <a:endParaRPr lang="en-US" b="1">
              <a:latin typeface="Courier New" panose="02070309020205020404" pitchFamily="1" charset="0"/>
            </a:endParaRPr>
          </a:p>
        </p:txBody>
      </p:sp>
      <p:sp>
        <p:nvSpPr>
          <p:cNvPr id="9254" name="Rectangles 686117"/>
          <p:cNvSpPr/>
          <p:nvPr/>
        </p:nvSpPr>
        <p:spPr>
          <a:xfrm>
            <a:off x="4411663" y="3878263"/>
            <a:ext cx="968375" cy="277812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b="1">
                <a:latin typeface="Courier New" panose="02070309020205020404" pitchFamily="1" charset="0"/>
              </a:rPr>
              <a:t>c</a:t>
            </a:r>
            <a:endParaRPr lang="en-US" b="1">
              <a:latin typeface="Courier New" panose="02070309020205020404" pitchFamily="1" charset="0"/>
            </a:endParaRPr>
          </a:p>
        </p:txBody>
      </p:sp>
      <p:sp>
        <p:nvSpPr>
          <p:cNvPr id="9255" name="Rectangles 686118"/>
          <p:cNvSpPr/>
          <p:nvPr/>
        </p:nvSpPr>
        <p:spPr>
          <a:xfrm>
            <a:off x="4411663" y="4294188"/>
            <a:ext cx="2420937" cy="276225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b="1">
                <a:latin typeface="Courier New" panose="02070309020205020404" pitchFamily="1" charset="0"/>
              </a:rPr>
              <a:t>d</a:t>
            </a:r>
            <a:endParaRPr lang="en-US" b="1">
              <a:latin typeface="Courier New" panose="02070309020205020404" pitchFamily="1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11266" name="Title 688129"/>
          <p:cNvSpPr>
            <a:spLocks noGrp="1"/>
          </p:cNvSpPr>
          <p:nvPr>
            <p:ph type="title"/>
          </p:nvPr>
        </p:nvSpPr>
        <p:spPr>
          <a:xfrm>
            <a:off x="111125" y="-63500"/>
            <a:ext cx="12005945" cy="879475"/>
          </a:xfrm>
        </p:spPr>
        <p:txBody>
          <a:bodyPr lIns="92075" tIns="46038" rIns="92075" bIns="46038" anchor="ctr" anchorCtr="0">
            <a:normAutofit/>
          </a:bodyPr>
          <a:p>
            <a:r>
              <a:rPr lang="en-US"/>
              <a:t>Interval Scheduling:  Greedy Algorithms</a:t>
            </a:r>
            <a:r>
              <a:rPr lang="en-GB" altLang="en-US"/>
              <a:t> stays ahead</a:t>
            </a:r>
            <a:endParaRPr lang="en-GB" altLang="en-US"/>
          </a:p>
        </p:txBody>
      </p:sp>
      <p:sp>
        <p:nvSpPr>
          <p:cNvPr id="11267" name="Text Placeholder 688130"/>
          <p:cNvSpPr>
            <a:spLocks noGrp="1"/>
          </p:cNvSpPr>
          <p:nvPr>
            <p:ph idx="1"/>
          </p:nvPr>
        </p:nvSpPr>
        <p:spPr>
          <a:xfrm>
            <a:off x="111125" y="1043305"/>
            <a:ext cx="12005945" cy="5459730"/>
          </a:xfrm>
        </p:spPr>
        <p:txBody>
          <a:bodyPr lIns="92075" tIns="46038" rIns="92075" bIns="46038" anchor="t" anchorCtr="0">
            <a:normAutofit lnSpcReduction="10000"/>
          </a:bodyPr>
          <a:p>
            <a:r>
              <a:rPr lang="en-US"/>
              <a:t>Greedy template.  </a:t>
            </a:r>
            <a:r>
              <a:rPr lang="en-US">
                <a:solidFill>
                  <a:schemeClr val="tx1"/>
                </a:solidFill>
              </a:rPr>
              <a:t>Consider jobs in some natural order.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Take each job provided it's compatible with the ones already taken.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hlink"/>
                </a:solidFill>
              </a:rPr>
              <a:t>[Earliest start time]</a:t>
            </a:r>
            <a:r>
              <a:rPr lang="en-US"/>
              <a:t>  Consider jobs in ascending order of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/>
              <a:t>.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>
                <a:solidFill>
                  <a:schemeClr val="hlink"/>
                </a:solidFill>
              </a:rPr>
              <a:t>[Earliest finish time]</a:t>
            </a:r>
            <a:r>
              <a:rPr lang="en-US"/>
              <a:t>  Consider jobs in ascending order of </a:t>
            </a:r>
            <a:r>
              <a:rPr lang="en-US" dirty="0" err="1"/>
              <a:t>f</a:t>
            </a:r>
            <a:r>
              <a:rPr lang="en-US" baseline="-25000" dirty="0" err="1"/>
              <a:t>j</a:t>
            </a:r>
            <a:r>
              <a:rPr lang="en-US"/>
              <a:t>.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>
                <a:solidFill>
                  <a:schemeClr val="hlink"/>
                </a:solidFill>
              </a:rPr>
              <a:t>[Shortest interval]</a:t>
            </a:r>
            <a:r>
              <a:rPr lang="en-US"/>
              <a:t>  Consider jobs in ascending order of </a:t>
            </a:r>
            <a:r>
              <a:rPr lang="en-US" dirty="0" err="1"/>
              <a:t>f</a:t>
            </a:r>
            <a:r>
              <a:rPr lang="en-US" baseline="-25000" dirty="0" err="1"/>
              <a:t>j</a:t>
            </a:r>
            <a:r>
              <a:rPr lang="en-US" dirty="0" err="1"/>
              <a:t> </a:t>
            </a:r>
            <a:r>
              <a:rPr lang="en-US"/>
              <a:t>-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/>
              <a:t>.</a:t>
            </a:r>
            <a:endParaRPr lang="en-US"/>
          </a:p>
          <a:p>
            <a:pPr lvl="1"/>
            <a:endParaRPr lang="en-US"/>
          </a:p>
          <a:p>
            <a:pPr lvl="1"/>
            <a:r>
              <a:rPr lang="en-US">
                <a:solidFill>
                  <a:schemeClr val="hlink"/>
                </a:solidFill>
              </a:rPr>
              <a:t>[Fewest conflicts]</a:t>
            </a:r>
            <a:r>
              <a:rPr lang="en-US"/>
              <a:t>  For each job j, count the number of</a:t>
            </a:r>
            <a:br>
              <a:rPr lang="en-US"/>
            </a:br>
            <a:r>
              <a:rPr lang="en-US"/>
              <a:t>conflicting jobs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/>
              <a:t>.</a:t>
            </a:r>
            <a:r>
              <a:rPr lang="en-US" dirty="0"/>
              <a:t> </a:t>
            </a:r>
            <a:r>
              <a:rPr lang="en-US"/>
              <a:t>Schedule in ascending order of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/>
              <a:t>.</a:t>
            </a:r>
            <a:endParaRPr lang="en-US"/>
          </a:p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13314" name="Title 690177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9775"/>
          </a:xfrm>
        </p:spPr>
        <p:txBody>
          <a:bodyPr lIns="92075" tIns="46038" rIns="92075" bIns="46038" anchor="ctr" anchorCtr="0">
            <a:normAutofit fontScale="90000"/>
          </a:bodyPr>
          <a:p>
            <a:r>
              <a:rPr lang="en-US"/>
              <a:t>Interval Scheduling:  Greedy Algorithms</a:t>
            </a:r>
            <a:endParaRPr lang="en-US"/>
          </a:p>
        </p:txBody>
      </p:sp>
      <p:sp>
        <p:nvSpPr>
          <p:cNvPr id="13315" name="Text Placeholder 690178"/>
          <p:cNvSpPr>
            <a:spLocks noGrp="1"/>
          </p:cNvSpPr>
          <p:nvPr>
            <p:ph idx="1"/>
          </p:nvPr>
        </p:nvSpPr>
        <p:spPr>
          <a:xfrm>
            <a:off x="148590" y="712470"/>
            <a:ext cx="11885295" cy="6145530"/>
          </a:xfrm>
        </p:spPr>
        <p:txBody>
          <a:bodyPr lIns="92075" tIns="46038" rIns="92075" bIns="46038" anchor="t" anchorCtr="0"/>
          <a:p>
            <a:r>
              <a:rPr lang="en-US"/>
              <a:t>Greedy template.  </a:t>
            </a:r>
            <a:r>
              <a:rPr lang="en-US">
                <a:solidFill>
                  <a:schemeClr val="tx1"/>
                </a:solidFill>
              </a:rPr>
              <a:t>Consider jobs in some natural order.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Take each job provided it's compatible with the ones already taken.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altLang="en-US">
                <a:solidFill>
                  <a:schemeClr val="tx1"/>
                </a:solidFill>
              </a:rPr>
              <a:t>				(a)</a:t>
            </a:r>
            <a:endParaRPr lang="en-GB" altLang="en-US">
              <a:solidFill>
                <a:schemeClr val="tx1"/>
              </a:solidFill>
            </a:endParaRPr>
          </a:p>
          <a:p>
            <a:endParaRPr lang="en-GB" altLang="en-US">
              <a:solidFill>
                <a:schemeClr val="tx1"/>
              </a:solidFill>
            </a:endParaRPr>
          </a:p>
          <a:p>
            <a:endParaRPr lang="en-GB" altLang="en-US">
              <a:solidFill>
                <a:schemeClr val="tx1"/>
              </a:solidFill>
            </a:endParaRPr>
          </a:p>
          <a:p>
            <a:pPr marL="3657600" lvl="8" indent="0">
              <a:buNone/>
            </a:pPr>
            <a:r>
              <a:rPr lang="en-GB" altLang="en-US" sz="2800">
                <a:solidFill>
                  <a:schemeClr val="tx1"/>
                </a:solidFill>
              </a:rPr>
              <a:t>(b)</a:t>
            </a:r>
            <a:endParaRPr lang="en-GB" altLang="en-US" sz="2800">
              <a:solidFill>
                <a:schemeClr val="tx1"/>
              </a:solidFill>
            </a:endParaRPr>
          </a:p>
          <a:p>
            <a:pPr marL="3657600" lvl="8" indent="0">
              <a:buNone/>
            </a:pPr>
            <a:endParaRPr lang="en-GB" altLang="en-US" sz="2800">
              <a:solidFill>
                <a:schemeClr val="tx1"/>
              </a:solidFill>
            </a:endParaRPr>
          </a:p>
          <a:p>
            <a:pPr marL="3657600" lvl="8" indent="0">
              <a:buNone/>
            </a:pPr>
            <a:endParaRPr lang="en-GB" altLang="en-US" sz="2800">
              <a:solidFill>
                <a:schemeClr val="tx1"/>
              </a:solidFill>
            </a:endParaRPr>
          </a:p>
          <a:p>
            <a:pPr marL="3657600" lvl="8" indent="0">
              <a:buNone/>
            </a:pPr>
            <a:endParaRPr lang="en-GB" altLang="en-US" sz="2800">
              <a:solidFill>
                <a:schemeClr val="tx1"/>
              </a:solidFill>
            </a:endParaRPr>
          </a:p>
          <a:p>
            <a:pPr marL="3657600" lvl="8" indent="0">
              <a:buNone/>
            </a:pPr>
            <a:r>
              <a:rPr lang="en-GB" altLang="en-US" sz="2800">
                <a:solidFill>
                  <a:schemeClr val="tx1"/>
                </a:solidFill>
              </a:rPr>
              <a:t>(c)</a:t>
            </a:r>
            <a:endParaRPr lang="en-GB" altLang="en-US" sz="2800">
              <a:solidFill>
                <a:schemeClr val="tx1"/>
              </a:solidFill>
            </a:endParaRPr>
          </a:p>
          <a:p>
            <a:endParaRPr lang="en-GB" altLang="en-US" sz="2800">
              <a:solidFill>
                <a:schemeClr val="tx1"/>
              </a:solidFill>
            </a:endParaRPr>
          </a:p>
        </p:txBody>
      </p:sp>
      <p:grpSp>
        <p:nvGrpSpPr>
          <p:cNvPr id="13316" name="Group 690179"/>
          <p:cNvGrpSpPr/>
          <p:nvPr/>
        </p:nvGrpSpPr>
        <p:grpSpPr>
          <a:xfrm>
            <a:off x="1897698" y="1926590"/>
            <a:ext cx="7599362" cy="381000"/>
            <a:chOff x="768" y="1584"/>
            <a:chExt cx="4787" cy="240"/>
          </a:xfrm>
        </p:grpSpPr>
        <p:sp>
          <p:nvSpPr>
            <p:cNvPr id="13317" name="Rectangles 690180"/>
            <p:cNvSpPr/>
            <p:nvPr/>
          </p:nvSpPr>
          <p:spPr>
            <a:xfrm>
              <a:off x="2016" y="1584"/>
              <a:ext cx="393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lIns="92075" tIns="46038" rIns="92075" bIns="46038" anchor="ctr" anchorCtr="0"/>
            <a:p>
              <a:pPr algn="ctr" eaLnBrk="0" hangingPunct="0"/>
              <a:endParaRPr lang="en-US" dirty="0">
                <a:latin typeface="Comic Sans MS" panose="030F0702030302020204" pitchFamily="1" charset="0"/>
              </a:endParaRPr>
            </a:p>
          </p:txBody>
        </p:sp>
        <p:sp>
          <p:nvSpPr>
            <p:cNvPr id="13318" name="Rectangles 690181"/>
            <p:cNvSpPr/>
            <p:nvPr/>
          </p:nvSpPr>
          <p:spPr>
            <a:xfrm>
              <a:off x="1488" y="1584"/>
              <a:ext cx="393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lIns="92075" tIns="46038" rIns="92075" bIns="46038" anchor="ctr" anchorCtr="0"/>
            <a:p>
              <a:pPr algn="ctr" eaLnBrk="0" hangingPunct="0"/>
              <a:endParaRPr lang="en-US" dirty="0">
                <a:latin typeface="Comic Sans MS" panose="030F0702030302020204" pitchFamily="1" charset="0"/>
              </a:endParaRPr>
            </a:p>
          </p:txBody>
        </p:sp>
        <p:sp>
          <p:nvSpPr>
            <p:cNvPr id="13319" name="Rectangles 690182"/>
            <p:cNvSpPr/>
            <p:nvPr/>
          </p:nvSpPr>
          <p:spPr>
            <a:xfrm>
              <a:off x="960" y="1584"/>
              <a:ext cx="393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lIns="92075" tIns="46038" rIns="92075" bIns="46038" anchor="ctr" anchorCtr="0"/>
            <a:p>
              <a:pPr algn="ctr" eaLnBrk="0" hangingPunct="0"/>
              <a:endParaRPr lang="en-US" dirty="0">
                <a:latin typeface="Comic Sans MS" panose="030F0702030302020204" pitchFamily="1" charset="0"/>
              </a:endParaRPr>
            </a:p>
          </p:txBody>
        </p:sp>
        <p:sp>
          <p:nvSpPr>
            <p:cNvPr id="13320" name="Rectangles 690183"/>
            <p:cNvSpPr/>
            <p:nvPr/>
          </p:nvSpPr>
          <p:spPr>
            <a:xfrm>
              <a:off x="2583" y="1584"/>
              <a:ext cx="393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lIns="92075" tIns="46038" rIns="92075" bIns="46038" anchor="ctr" anchorCtr="0"/>
            <a:p>
              <a:pPr algn="ctr" eaLnBrk="0" hangingPunct="0"/>
              <a:endParaRPr lang="en-US" dirty="0">
                <a:latin typeface="Comic Sans MS" panose="030F0702030302020204" pitchFamily="1" charset="0"/>
              </a:endParaRPr>
            </a:p>
          </p:txBody>
        </p:sp>
        <p:sp>
          <p:nvSpPr>
            <p:cNvPr id="13321" name="Rectangles 690184"/>
            <p:cNvSpPr/>
            <p:nvPr/>
          </p:nvSpPr>
          <p:spPr>
            <a:xfrm>
              <a:off x="768" y="1728"/>
              <a:ext cx="2352" cy="9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lIns="92075" tIns="46038" rIns="92075" bIns="46038" anchor="ctr" anchorCtr="0"/>
            <a:p>
              <a:pPr algn="ctr" eaLnBrk="0" hangingPunct="0"/>
              <a:endParaRPr lang="en-US" dirty="0">
                <a:latin typeface="Comic Sans MS" panose="030F0702030302020204" pitchFamily="1" charset="0"/>
              </a:endParaRPr>
            </a:p>
          </p:txBody>
        </p:sp>
        <p:sp>
          <p:nvSpPr>
            <p:cNvPr id="13322" name="Rectangles 690185"/>
            <p:cNvSpPr/>
            <p:nvPr/>
          </p:nvSpPr>
          <p:spPr>
            <a:xfrm>
              <a:off x="3696" y="1617"/>
              <a:ext cx="1859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pPr eaLnBrk="0" hangingPunct="0"/>
              <a:r>
                <a:rPr lang="en-US" sz="1200">
                  <a:solidFill>
                    <a:schemeClr val="accent1"/>
                  </a:solidFill>
                  <a:latin typeface="Comic Sans MS" panose="030F0702030302020204" pitchFamily="1" charset="0"/>
                </a:rPr>
                <a:t>counterexample for earliest start time</a:t>
              </a:r>
              <a:endParaRPr lang="en-US" sz="1200">
                <a:solidFill>
                  <a:schemeClr val="accent1"/>
                </a:solidFill>
                <a:latin typeface="Comic Sans MS" panose="030F0702030302020204" pitchFamily="1" charset="0"/>
              </a:endParaRPr>
            </a:p>
          </p:txBody>
        </p:sp>
      </p:grpSp>
      <p:grpSp>
        <p:nvGrpSpPr>
          <p:cNvPr id="690187" name="Group 690186"/>
          <p:cNvGrpSpPr/>
          <p:nvPr/>
        </p:nvGrpSpPr>
        <p:grpSpPr>
          <a:xfrm>
            <a:off x="1926273" y="3462973"/>
            <a:ext cx="7178675" cy="392112"/>
            <a:chOff x="960" y="2201"/>
            <a:chExt cx="4522" cy="247"/>
          </a:xfrm>
        </p:grpSpPr>
        <p:sp>
          <p:nvSpPr>
            <p:cNvPr id="13324" name="Rectangles 690187"/>
            <p:cNvSpPr/>
            <p:nvPr/>
          </p:nvSpPr>
          <p:spPr>
            <a:xfrm>
              <a:off x="960" y="2208"/>
              <a:ext cx="912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lIns="92075" tIns="46038" rIns="92075" bIns="46038" anchor="ctr" anchorCtr="0"/>
            <a:p>
              <a:pPr algn="ctr" eaLnBrk="0" hangingPunct="0"/>
              <a:endParaRPr lang="en-US" dirty="0">
                <a:latin typeface="Comic Sans MS" panose="030F0702030302020204" pitchFamily="1" charset="0"/>
              </a:endParaRPr>
            </a:p>
          </p:txBody>
        </p:sp>
        <p:sp>
          <p:nvSpPr>
            <p:cNvPr id="13325" name="Rectangles 690188"/>
            <p:cNvSpPr/>
            <p:nvPr/>
          </p:nvSpPr>
          <p:spPr>
            <a:xfrm>
              <a:off x="2064" y="2208"/>
              <a:ext cx="912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lIns="92075" tIns="46038" rIns="92075" bIns="46038" anchor="ctr" anchorCtr="0"/>
            <a:p>
              <a:pPr algn="ctr" eaLnBrk="0" hangingPunct="0"/>
              <a:endParaRPr lang="en-US" dirty="0">
                <a:latin typeface="Comic Sans MS" panose="030F0702030302020204" pitchFamily="1" charset="0"/>
              </a:endParaRPr>
            </a:p>
          </p:txBody>
        </p:sp>
        <p:sp>
          <p:nvSpPr>
            <p:cNvPr id="13326" name="Rectangles 690189"/>
            <p:cNvSpPr/>
            <p:nvPr/>
          </p:nvSpPr>
          <p:spPr>
            <a:xfrm>
              <a:off x="1680" y="2352"/>
              <a:ext cx="528" cy="9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lIns="92075" tIns="46038" rIns="92075" bIns="46038" anchor="ctr" anchorCtr="0"/>
            <a:p>
              <a:pPr algn="ctr" eaLnBrk="0" hangingPunct="0"/>
              <a:endParaRPr lang="en-US" dirty="0">
                <a:latin typeface="Comic Sans MS" panose="030F0702030302020204" pitchFamily="1" charset="0"/>
              </a:endParaRPr>
            </a:p>
          </p:txBody>
        </p:sp>
        <p:sp>
          <p:nvSpPr>
            <p:cNvPr id="13327" name="Rectangles 690190"/>
            <p:cNvSpPr/>
            <p:nvPr/>
          </p:nvSpPr>
          <p:spPr>
            <a:xfrm>
              <a:off x="3696" y="2201"/>
              <a:ext cx="1786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pPr eaLnBrk="0" hangingPunct="0"/>
              <a:r>
                <a:rPr lang="en-US" sz="1200">
                  <a:solidFill>
                    <a:schemeClr val="accent1"/>
                  </a:solidFill>
                  <a:latin typeface="Comic Sans MS" panose="030F0702030302020204" pitchFamily="1" charset="0"/>
                </a:rPr>
                <a:t>counterexample for shortest interval</a:t>
              </a:r>
              <a:endParaRPr lang="en-US" sz="1200">
                <a:solidFill>
                  <a:schemeClr val="accent1"/>
                </a:solidFill>
                <a:latin typeface="Comic Sans MS" panose="030F0702030302020204" pitchFamily="1" charset="0"/>
              </a:endParaRPr>
            </a:p>
          </p:txBody>
        </p:sp>
      </p:grpSp>
      <p:grpSp>
        <p:nvGrpSpPr>
          <p:cNvPr id="690192" name="Group 690191"/>
          <p:cNvGrpSpPr/>
          <p:nvPr/>
        </p:nvGrpSpPr>
        <p:grpSpPr>
          <a:xfrm>
            <a:off x="1690053" y="4700588"/>
            <a:ext cx="7134225" cy="925512"/>
            <a:chOff x="960" y="2847"/>
            <a:chExt cx="4494" cy="583"/>
          </a:xfrm>
        </p:grpSpPr>
        <p:sp>
          <p:nvSpPr>
            <p:cNvPr id="13329" name="Rectangles 690192"/>
            <p:cNvSpPr/>
            <p:nvPr/>
          </p:nvSpPr>
          <p:spPr>
            <a:xfrm>
              <a:off x="2016" y="2902"/>
              <a:ext cx="393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lIns="92075" tIns="46038" rIns="92075" bIns="46038" anchor="ctr" anchorCtr="0"/>
            <a:p>
              <a:pPr algn="ctr" eaLnBrk="0" hangingPunct="0"/>
              <a:endParaRPr lang="en-US" dirty="0">
                <a:latin typeface="Comic Sans MS" panose="030F0702030302020204" pitchFamily="1" charset="0"/>
              </a:endParaRPr>
            </a:p>
          </p:txBody>
        </p:sp>
        <p:sp>
          <p:nvSpPr>
            <p:cNvPr id="13330" name="Rectangles 690193"/>
            <p:cNvSpPr/>
            <p:nvPr/>
          </p:nvSpPr>
          <p:spPr>
            <a:xfrm>
              <a:off x="1488" y="2902"/>
              <a:ext cx="393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lIns="92075" tIns="46038" rIns="92075" bIns="46038" anchor="ctr" anchorCtr="0"/>
            <a:p>
              <a:pPr algn="ctr" eaLnBrk="0" hangingPunct="0"/>
              <a:endParaRPr lang="en-US" dirty="0">
                <a:latin typeface="Comic Sans MS" panose="030F0702030302020204" pitchFamily="1" charset="0"/>
              </a:endParaRPr>
            </a:p>
          </p:txBody>
        </p:sp>
        <p:sp>
          <p:nvSpPr>
            <p:cNvPr id="13331" name="Rectangles 690194"/>
            <p:cNvSpPr/>
            <p:nvPr/>
          </p:nvSpPr>
          <p:spPr>
            <a:xfrm>
              <a:off x="960" y="2902"/>
              <a:ext cx="393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lIns="92075" tIns="46038" rIns="92075" bIns="46038" anchor="ctr" anchorCtr="0"/>
            <a:p>
              <a:pPr algn="ctr" eaLnBrk="0" hangingPunct="0"/>
              <a:endParaRPr lang="en-US" dirty="0">
                <a:latin typeface="Comic Sans MS" panose="030F0702030302020204" pitchFamily="1" charset="0"/>
              </a:endParaRPr>
            </a:p>
          </p:txBody>
        </p:sp>
        <p:sp>
          <p:nvSpPr>
            <p:cNvPr id="13332" name="Rectangles 690195"/>
            <p:cNvSpPr/>
            <p:nvPr/>
          </p:nvSpPr>
          <p:spPr>
            <a:xfrm>
              <a:off x="2583" y="2902"/>
              <a:ext cx="393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lIns="92075" tIns="46038" rIns="92075" bIns="46038" anchor="ctr" anchorCtr="0"/>
            <a:p>
              <a:pPr algn="ctr" eaLnBrk="0" hangingPunct="0"/>
              <a:endParaRPr lang="en-US" dirty="0">
                <a:latin typeface="Comic Sans MS" panose="030F0702030302020204" pitchFamily="1" charset="0"/>
              </a:endParaRPr>
            </a:p>
          </p:txBody>
        </p:sp>
        <p:sp>
          <p:nvSpPr>
            <p:cNvPr id="13333" name="Rectangles 690196"/>
            <p:cNvSpPr/>
            <p:nvPr/>
          </p:nvSpPr>
          <p:spPr>
            <a:xfrm>
              <a:off x="1239" y="3046"/>
              <a:ext cx="393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lIns="92075" tIns="46038" rIns="92075" bIns="46038" anchor="ctr" anchorCtr="0"/>
            <a:p>
              <a:pPr algn="ctr" eaLnBrk="0" hangingPunct="0"/>
              <a:endParaRPr lang="en-US" dirty="0">
                <a:latin typeface="Comic Sans MS" panose="030F0702030302020204" pitchFamily="1" charset="0"/>
              </a:endParaRPr>
            </a:p>
          </p:txBody>
        </p:sp>
        <p:sp>
          <p:nvSpPr>
            <p:cNvPr id="13334" name="Rectangles 690197"/>
            <p:cNvSpPr/>
            <p:nvPr/>
          </p:nvSpPr>
          <p:spPr>
            <a:xfrm>
              <a:off x="1248" y="3190"/>
              <a:ext cx="393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lIns="92075" tIns="46038" rIns="92075" bIns="46038" anchor="ctr" anchorCtr="0"/>
            <a:p>
              <a:pPr algn="ctr" eaLnBrk="0" hangingPunct="0"/>
              <a:endParaRPr lang="en-US" dirty="0">
                <a:latin typeface="Comic Sans MS" panose="030F0702030302020204" pitchFamily="1" charset="0"/>
              </a:endParaRPr>
            </a:p>
          </p:txBody>
        </p:sp>
        <p:sp>
          <p:nvSpPr>
            <p:cNvPr id="13335" name="Rectangles 690198"/>
            <p:cNvSpPr/>
            <p:nvPr/>
          </p:nvSpPr>
          <p:spPr>
            <a:xfrm>
              <a:off x="1248" y="3334"/>
              <a:ext cx="393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lIns="92075" tIns="46038" rIns="92075" bIns="46038" anchor="ctr" anchorCtr="0"/>
            <a:p>
              <a:pPr algn="ctr" eaLnBrk="0" hangingPunct="0"/>
              <a:endParaRPr lang="en-US" dirty="0">
                <a:latin typeface="Comic Sans MS" panose="030F0702030302020204" pitchFamily="1" charset="0"/>
              </a:endParaRPr>
            </a:p>
          </p:txBody>
        </p:sp>
        <p:sp>
          <p:nvSpPr>
            <p:cNvPr id="13336" name="Rectangles 690199"/>
            <p:cNvSpPr/>
            <p:nvPr/>
          </p:nvSpPr>
          <p:spPr>
            <a:xfrm>
              <a:off x="2343" y="3046"/>
              <a:ext cx="393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lIns="92075" tIns="46038" rIns="92075" bIns="46038" anchor="ctr" anchorCtr="0"/>
            <a:p>
              <a:pPr algn="ctr" eaLnBrk="0" hangingPunct="0"/>
              <a:endParaRPr lang="en-US" dirty="0">
                <a:latin typeface="Comic Sans MS" panose="030F0702030302020204" pitchFamily="1" charset="0"/>
              </a:endParaRPr>
            </a:p>
          </p:txBody>
        </p:sp>
        <p:sp>
          <p:nvSpPr>
            <p:cNvPr id="13337" name="Rectangles 690200"/>
            <p:cNvSpPr/>
            <p:nvPr/>
          </p:nvSpPr>
          <p:spPr>
            <a:xfrm>
              <a:off x="2343" y="3190"/>
              <a:ext cx="393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lIns="92075" tIns="46038" rIns="92075" bIns="46038" anchor="ctr" anchorCtr="0"/>
            <a:p>
              <a:pPr algn="ctr" eaLnBrk="0" hangingPunct="0"/>
              <a:endParaRPr lang="en-US" dirty="0">
                <a:latin typeface="Comic Sans MS" panose="030F0702030302020204" pitchFamily="1" charset="0"/>
              </a:endParaRPr>
            </a:p>
          </p:txBody>
        </p:sp>
        <p:sp>
          <p:nvSpPr>
            <p:cNvPr id="13338" name="Rectangles 690201"/>
            <p:cNvSpPr/>
            <p:nvPr/>
          </p:nvSpPr>
          <p:spPr>
            <a:xfrm>
              <a:off x="2343" y="3334"/>
              <a:ext cx="393" cy="96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lIns="92075" tIns="46038" rIns="92075" bIns="46038" anchor="ctr" anchorCtr="0"/>
            <a:p>
              <a:pPr algn="ctr" eaLnBrk="0" hangingPunct="0"/>
              <a:endParaRPr lang="en-US" dirty="0">
                <a:latin typeface="Comic Sans MS" panose="030F0702030302020204" pitchFamily="1" charset="0"/>
              </a:endParaRPr>
            </a:p>
          </p:txBody>
        </p:sp>
        <p:sp>
          <p:nvSpPr>
            <p:cNvPr id="13339" name="Rectangles 690202"/>
            <p:cNvSpPr/>
            <p:nvPr/>
          </p:nvSpPr>
          <p:spPr>
            <a:xfrm>
              <a:off x="1758" y="3046"/>
              <a:ext cx="393" cy="9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lIns="92075" tIns="46038" rIns="92075" bIns="46038" anchor="ctr" anchorCtr="0"/>
            <a:p>
              <a:pPr algn="ctr" eaLnBrk="0" hangingPunct="0"/>
              <a:endParaRPr lang="en-US" dirty="0">
                <a:latin typeface="Comic Sans MS" panose="030F0702030302020204" pitchFamily="1" charset="0"/>
              </a:endParaRPr>
            </a:p>
          </p:txBody>
        </p:sp>
        <p:sp>
          <p:nvSpPr>
            <p:cNvPr id="13340" name="Rectangles 690203"/>
            <p:cNvSpPr/>
            <p:nvPr/>
          </p:nvSpPr>
          <p:spPr>
            <a:xfrm>
              <a:off x="3696" y="2847"/>
              <a:ext cx="1758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 anchorCtr="0">
              <a:spAutoFit/>
            </a:bodyPr>
            <a:p>
              <a:pPr eaLnBrk="0" hangingPunct="0"/>
              <a:r>
                <a:rPr lang="en-US" sz="1200">
                  <a:solidFill>
                    <a:schemeClr val="accent1"/>
                  </a:solidFill>
                  <a:latin typeface="Comic Sans MS" panose="030F0702030302020204" pitchFamily="1" charset="0"/>
                </a:rPr>
                <a:t>counterexample for fewest conflicts</a:t>
              </a:r>
              <a:endParaRPr lang="en-US" sz="1200">
                <a:solidFill>
                  <a:schemeClr val="accent1"/>
                </a:solidFill>
                <a:latin typeface="Comic Sans MS" panose="030F0702030302020204" pitchFamily="1" charset="0"/>
              </a:endParaRPr>
            </a:p>
          </p:txBody>
        </p:sp>
      </p:grpSp>
      <p:cxnSp>
        <p:nvCxnSpPr>
          <p:cNvPr id="2" name="Straight Arrow Connector 1"/>
          <p:cNvCxnSpPr/>
          <p:nvPr/>
        </p:nvCxnSpPr>
        <p:spPr>
          <a:xfrm flipV="1">
            <a:off x="1855470" y="2485390"/>
            <a:ext cx="4057015" cy="298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1967230" y="3984625"/>
            <a:ext cx="3844290" cy="2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1746885" y="5801995"/>
            <a:ext cx="3884930" cy="3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91138" name="Title 641025"/>
          <p:cNvSpPr>
            <a:spLocks noGrp="1"/>
          </p:cNvSpPr>
          <p:nvPr>
            <p:ph type="title"/>
          </p:nvPr>
        </p:nvSpPr>
        <p:spPr>
          <a:xfrm>
            <a:off x="17145" y="0"/>
            <a:ext cx="10515600" cy="485140"/>
          </a:xfrm>
        </p:spPr>
        <p:txBody>
          <a:bodyPr lIns="92075" tIns="46038" rIns="92075" bIns="46038" anchor="ctr" anchorCtr="0">
            <a:normAutofit fontScale="90000"/>
          </a:bodyPr>
          <a:p>
            <a:r>
              <a:rPr lang="en-US"/>
              <a:t>Coin Changing</a:t>
            </a:r>
            <a:endParaRPr lang="en-US"/>
          </a:p>
        </p:txBody>
      </p:sp>
      <p:sp>
        <p:nvSpPr>
          <p:cNvPr id="91139" name="Text Placeholder 641026"/>
          <p:cNvSpPr>
            <a:spLocks noGrp="1"/>
          </p:cNvSpPr>
          <p:nvPr>
            <p:ph idx="1"/>
          </p:nvPr>
        </p:nvSpPr>
        <p:spPr>
          <a:xfrm>
            <a:off x="17145" y="730250"/>
            <a:ext cx="12175490" cy="5991225"/>
          </a:xfrm>
        </p:spPr>
        <p:txBody>
          <a:bodyPr lIns="92075" tIns="46038" rIns="92075" bIns="46038" anchor="t" anchorCtr="0">
            <a:normAutofit/>
          </a:bodyPr>
          <a:p>
            <a:r>
              <a:rPr lang="en-US"/>
              <a:t>Goal.  </a:t>
            </a:r>
            <a:r>
              <a:rPr lang="en-US">
                <a:solidFill>
                  <a:schemeClr val="tx1"/>
                </a:solidFill>
              </a:rPr>
              <a:t>Given currency denominations: 1, 5, 10, 25, 100, devise a method to pay amount to customer using fewest number of coins.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Ex:  </a:t>
            </a:r>
            <a:r>
              <a:rPr lang="en-US">
                <a:solidFill>
                  <a:schemeClr val="tx1"/>
                </a:solidFill>
              </a:rPr>
              <a:t>34¢.</a:t>
            </a:r>
            <a:endParaRPr lang="en-US">
              <a:solidFill>
                <a:schemeClr val="tx1"/>
              </a:solidFill>
            </a:endParaRP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Cashier's algorithm.  </a:t>
            </a:r>
            <a:r>
              <a:rPr lang="en-US">
                <a:solidFill>
                  <a:schemeClr val="tx1"/>
                </a:solidFill>
              </a:rPr>
              <a:t>At each iteration, add coin of the largest value that does not take us past the amount to be paid.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Ex:  </a:t>
            </a:r>
            <a:r>
              <a:rPr lang="en-US">
                <a:solidFill>
                  <a:schemeClr val="tx1"/>
                </a:solidFill>
              </a:rPr>
              <a:t>$2.89.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1140" name="Group 641027"/>
          <p:cNvGrpSpPr/>
          <p:nvPr/>
        </p:nvGrpSpPr>
        <p:grpSpPr>
          <a:xfrm>
            <a:off x="3935730" y="2773680"/>
            <a:ext cx="3962400" cy="709613"/>
            <a:chOff x="1584" y="1200"/>
            <a:chExt cx="3456" cy="619"/>
          </a:xfrm>
        </p:grpSpPr>
        <p:pic>
          <p:nvPicPr>
            <p:cNvPr id="91141" name="Picture 641028" descr="nifron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2" y="1248"/>
              <a:ext cx="518" cy="51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42" name="Picture 641029" descr="quarterfron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4" y="1200"/>
              <a:ext cx="648" cy="6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43" name="Picture 641030" descr="pennyfron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4" y="1248"/>
              <a:ext cx="490" cy="49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44" name="Picture 641031" descr="pennyback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6" y="1248"/>
              <a:ext cx="497" cy="49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45" name="Picture 641032" descr="pennyback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" y="1248"/>
              <a:ext cx="497" cy="49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46" name="Picture 641033" descr="pennyback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3" y="1248"/>
              <a:ext cx="497" cy="49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1147" name="Group 641034"/>
          <p:cNvGrpSpPr/>
          <p:nvPr/>
        </p:nvGrpSpPr>
        <p:grpSpPr>
          <a:xfrm>
            <a:off x="3935413" y="5176203"/>
            <a:ext cx="5741987" cy="1357312"/>
            <a:chOff x="144" y="3024"/>
            <a:chExt cx="5057" cy="1195"/>
          </a:xfrm>
        </p:grpSpPr>
        <p:pic>
          <p:nvPicPr>
            <p:cNvPr id="91148" name="Picture 641035" descr="$1front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0" y="3120"/>
              <a:ext cx="727" cy="72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49" name="Picture 641036" descr="dimefront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56" y="3360"/>
              <a:ext cx="468" cy="46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50" name="Picture 641037" descr="pennyfron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6" y="3120"/>
              <a:ext cx="490" cy="49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51" name="Picture 641038" descr="pennyback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4" y="3696"/>
              <a:ext cx="497" cy="49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52" name="Picture 641039" descr="$1back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" y="3120"/>
              <a:ext cx="727" cy="72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53" name="Picture 641040" descr="pennyback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6" y="3696"/>
              <a:ext cx="497" cy="49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54" name="Picture 641041" descr="pennyback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4" y="3120"/>
              <a:ext cx="497" cy="49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55" name="Picture 641042" descr="quarterfron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6" y="3024"/>
              <a:ext cx="648" cy="6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56" name="Picture 641043" descr="quarterfron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40" y="3024"/>
              <a:ext cx="648" cy="6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1157" name="Picture 641044" descr="quarterfron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" y="3600"/>
              <a:ext cx="648" cy="619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15362" name="Text Placeholder 692225"/>
          <p:cNvSpPr>
            <a:spLocks noGrp="1"/>
          </p:cNvSpPr>
          <p:nvPr>
            <p:ph idx="1"/>
          </p:nvPr>
        </p:nvSpPr>
        <p:spPr>
          <a:xfrm>
            <a:off x="74295" y="887095"/>
            <a:ext cx="10515600" cy="4351338"/>
          </a:xfrm>
        </p:spPr>
        <p:txBody>
          <a:bodyPr lIns="92075" tIns="46038" rIns="92075" bIns="46038" anchor="t" anchorCtr="0">
            <a:noAutofit/>
          </a:bodyPr>
          <a:p>
            <a:r>
              <a:rPr lang="en-US" sz="1900"/>
              <a:t>Greedy algorithm. </a:t>
            </a:r>
            <a:r>
              <a:rPr lang="en-US" sz="1900" dirty="0"/>
              <a:t> </a:t>
            </a:r>
            <a:r>
              <a:rPr lang="en-US" sz="1900">
                <a:solidFill>
                  <a:schemeClr val="tx1"/>
                </a:solidFill>
              </a:rPr>
              <a:t>Consider jobs in increasing order of finish time. Take each job provided it's compatible with the ones already taken.</a:t>
            </a:r>
            <a:endParaRPr lang="en-US" sz="1900">
              <a:solidFill>
                <a:schemeClr val="tx1"/>
              </a:solidFill>
            </a:endParaRPr>
          </a:p>
          <a:p>
            <a:endParaRPr lang="en-US" sz="1900">
              <a:solidFill>
                <a:schemeClr val="tx1"/>
              </a:solidFill>
            </a:endParaRPr>
          </a:p>
          <a:p>
            <a:endParaRPr lang="en-US" sz="1900">
              <a:solidFill>
                <a:schemeClr val="tx1"/>
              </a:solidFill>
            </a:endParaRPr>
          </a:p>
          <a:p>
            <a:endParaRPr lang="en-US" sz="1900">
              <a:solidFill>
                <a:schemeClr val="tx1"/>
              </a:solidFill>
            </a:endParaRPr>
          </a:p>
          <a:p>
            <a:endParaRPr lang="en-US" sz="1900">
              <a:solidFill>
                <a:schemeClr val="tx1"/>
              </a:solidFill>
            </a:endParaRPr>
          </a:p>
          <a:p>
            <a:endParaRPr lang="en-US" sz="1900">
              <a:solidFill>
                <a:schemeClr val="tx1"/>
              </a:solidFill>
            </a:endParaRPr>
          </a:p>
          <a:p>
            <a:endParaRPr lang="en-US" sz="1900">
              <a:solidFill>
                <a:schemeClr val="tx1"/>
              </a:solidFill>
            </a:endParaRPr>
          </a:p>
          <a:p>
            <a:endParaRPr lang="en-US" sz="1900">
              <a:solidFill>
                <a:schemeClr val="tx1"/>
              </a:solidFill>
            </a:endParaRPr>
          </a:p>
          <a:p>
            <a:endParaRPr lang="en-US" sz="19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900">
              <a:solidFill>
                <a:schemeClr val="tx1"/>
              </a:solidFill>
            </a:endParaRPr>
          </a:p>
          <a:p>
            <a:r>
              <a:rPr lang="en-US" sz="1900"/>
              <a:t>Implementation.  </a:t>
            </a:r>
            <a:r>
              <a:rPr lang="en-US" sz="1900">
                <a:solidFill>
                  <a:schemeClr val="tx1"/>
                </a:solidFill>
              </a:rPr>
              <a:t>O(n log n).</a:t>
            </a:r>
            <a:endParaRPr lang="en-US" sz="1900" dirty="0">
              <a:solidFill>
                <a:schemeClr val="tx1"/>
              </a:solidFill>
            </a:endParaRPr>
          </a:p>
          <a:p>
            <a:pPr lvl="1"/>
            <a:r>
              <a:rPr lang="en-US" sz="1900"/>
              <a:t>Remember</a:t>
            </a:r>
            <a:r>
              <a:rPr lang="en-US" sz="1900" dirty="0"/>
              <a:t> </a:t>
            </a:r>
            <a:r>
              <a:rPr lang="en-US" sz="1900"/>
              <a:t>job j* that was added last to A.</a:t>
            </a:r>
            <a:endParaRPr lang="en-US" sz="1900"/>
          </a:p>
          <a:p>
            <a:pPr lvl="1"/>
            <a:r>
              <a:rPr lang="en-US" sz="1900"/>
              <a:t>Job j is compatible</a:t>
            </a:r>
            <a:r>
              <a:rPr lang="en-US" sz="1900" dirty="0"/>
              <a:t> </a:t>
            </a:r>
            <a:r>
              <a:rPr lang="en-US" sz="1900"/>
              <a:t>with A if </a:t>
            </a:r>
            <a:r>
              <a:rPr lang="en-US" sz="1900" dirty="0" err="1"/>
              <a:t>s</a:t>
            </a:r>
            <a:r>
              <a:rPr lang="en-US" sz="1900" baseline="-25000" dirty="0" err="1"/>
              <a:t>j</a:t>
            </a:r>
            <a:r>
              <a:rPr lang="en-US" sz="1900" dirty="0" err="1"/>
              <a:t> </a:t>
            </a:r>
            <a:r>
              <a:rPr lang="en-US" sz="1900">
                <a:sym typeface="Symbol" panose="05050102010706020507" pitchFamily="1" charset="2"/>
              </a:rPr>
              <a:t></a:t>
            </a:r>
            <a:r>
              <a:rPr lang="en-US" sz="1900"/>
              <a:t> </a:t>
            </a:r>
            <a:r>
              <a:rPr lang="en-US" sz="1900" dirty="0" err="1"/>
              <a:t>f</a:t>
            </a:r>
            <a:r>
              <a:rPr lang="en-US" sz="1900" baseline="-25000" dirty="0" err="1"/>
              <a:t>j</a:t>
            </a:r>
            <a:r>
              <a:rPr lang="en-US" sz="1900" baseline="-25000"/>
              <a:t>*</a:t>
            </a:r>
            <a:r>
              <a:rPr lang="en-US" sz="1900"/>
              <a:t>.</a:t>
            </a:r>
            <a:endParaRPr lang="en-US" sz="1900"/>
          </a:p>
          <a:p>
            <a:endParaRPr lang="en-US" sz="700"/>
          </a:p>
        </p:txBody>
      </p:sp>
      <p:sp>
        <p:nvSpPr>
          <p:cNvPr id="15363" name="Text Box 692226"/>
          <p:cNvSpPr txBox="1"/>
          <p:nvPr/>
        </p:nvSpPr>
        <p:spPr>
          <a:xfrm>
            <a:off x="2415540" y="1952625"/>
            <a:ext cx="7010400" cy="2952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82880" tIns="91440" rIns="137160" bIns="91440" anchor="t" anchorCtr="0">
            <a:spAutoFit/>
          </a:bodyPr>
          <a:p>
            <a:pPr eaLnBrk="0" hangingPunct="0"/>
            <a:r>
              <a:rPr lang="en-US" b="1">
                <a:solidFill>
                  <a:srgbClr val="003399"/>
                </a:solidFill>
                <a:latin typeface="Courier New" panose="02070309020205020404" pitchFamily="1" charset="0"/>
              </a:rPr>
              <a:t>Sort</a:t>
            </a:r>
            <a:r>
              <a:rPr lang="en-US" b="1">
                <a:latin typeface="Courier New" panose="02070309020205020404" pitchFamily="1" charset="0"/>
              </a:rPr>
              <a:t> jobs by finish times so that f</a:t>
            </a:r>
            <a:r>
              <a:rPr lang="en-US" b="1" baseline="-25000">
                <a:latin typeface="Courier New" panose="02070309020205020404" pitchFamily="1" charset="0"/>
              </a:rPr>
              <a:t>1</a:t>
            </a:r>
            <a:r>
              <a:rPr lang="en-US" b="1">
                <a:latin typeface="Courier New" panose="02070309020205020404" pitchFamily="1" charset="0"/>
              </a:rPr>
              <a:t>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</a:t>
            </a:r>
            <a:r>
              <a:rPr lang="en-US" b="1">
                <a:latin typeface="Courier New" panose="02070309020205020404" pitchFamily="1" charset="0"/>
              </a:rPr>
              <a:t> f</a:t>
            </a:r>
            <a:r>
              <a:rPr lang="en-US" b="1" baseline="-25000">
                <a:latin typeface="Courier New" panose="02070309020205020404" pitchFamily="1" charset="0"/>
              </a:rPr>
              <a:t>2</a:t>
            </a:r>
            <a:r>
              <a:rPr lang="en-US" b="1">
                <a:latin typeface="Courier New" panose="02070309020205020404" pitchFamily="1" charset="0"/>
              </a:rPr>
              <a:t>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</a:t>
            </a:r>
            <a:r>
              <a:rPr lang="en-US" b="1">
                <a:latin typeface="Courier New" panose="02070309020205020404" pitchFamily="1" charset="0"/>
              </a:rPr>
              <a:t> ...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</a:t>
            </a:r>
            <a:r>
              <a:rPr lang="en-US" b="1">
                <a:latin typeface="Courier New" panose="02070309020205020404" pitchFamily="1" charset="0"/>
              </a:rPr>
              <a:t> f</a:t>
            </a:r>
            <a:r>
              <a:rPr lang="en-US" b="1" baseline="-25000">
                <a:latin typeface="Courier New" panose="02070309020205020404" pitchFamily="1" charset="0"/>
              </a:rPr>
              <a:t>n</a:t>
            </a:r>
            <a:r>
              <a:rPr lang="en-US" b="1">
                <a:latin typeface="Courier New" panose="02070309020205020404" pitchFamily="1" charset="0"/>
              </a:rPr>
              <a:t>.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latin typeface="Courier New" panose="02070309020205020404" pitchFamily="1" charset="0"/>
              </a:rPr>
              <a:t>A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</a:t>
            </a:r>
            <a:r>
              <a:rPr lang="en-US" b="1">
                <a:latin typeface="Courier New" panose="02070309020205020404" pitchFamily="1" charset="0"/>
              </a:rPr>
              <a:t>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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solidFill>
                  <a:srgbClr val="003399"/>
                </a:solidFill>
                <a:latin typeface="Courier New" panose="02070309020205020404" pitchFamily="1" charset="0"/>
              </a:rPr>
              <a:t>for</a:t>
            </a:r>
            <a:r>
              <a:rPr lang="en-US" b="1">
                <a:latin typeface="Courier New" panose="02070309020205020404" pitchFamily="1" charset="0"/>
              </a:rPr>
              <a:t> j = 1 to n {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latin typeface="Courier New" panose="02070309020205020404" pitchFamily="1" charset="0"/>
              </a:rPr>
              <a:t>   </a:t>
            </a:r>
            <a:r>
              <a:rPr lang="en-US" b="1">
                <a:solidFill>
                  <a:srgbClr val="003399"/>
                </a:solidFill>
                <a:latin typeface="Courier New" panose="02070309020205020404" pitchFamily="1" charset="0"/>
              </a:rPr>
              <a:t>if</a:t>
            </a:r>
            <a:r>
              <a:rPr lang="en-US" b="1">
                <a:latin typeface="Courier New" panose="02070309020205020404" pitchFamily="1" charset="0"/>
              </a:rPr>
              <a:t> (job j compatible with A)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latin typeface="Courier New" panose="02070309020205020404" pitchFamily="1" charset="0"/>
              </a:rPr>
              <a:t>      A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 A</a:t>
            </a:r>
            <a:r>
              <a:rPr lang="en-US" b="1">
                <a:latin typeface="Courier New" panose="02070309020205020404" pitchFamily="1" charset="0"/>
              </a:rPr>
              <a:t>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</a:t>
            </a:r>
            <a:r>
              <a:rPr lang="en-US" b="1">
                <a:latin typeface="Courier New" panose="02070309020205020404" pitchFamily="1" charset="0"/>
              </a:rPr>
              <a:t> {j}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latin typeface="Courier New" panose="02070309020205020404" pitchFamily="1" charset="0"/>
              </a:rPr>
              <a:t>}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solidFill>
                  <a:srgbClr val="003399"/>
                </a:solidFill>
                <a:latin typeface="Courier New" panose="02070309020205020404" pitchFamily="1" charset="0"/>
              </a:rPr>
              <a:t>return</a:t>
            </a:r>
            <a:r>
              <a:rPr lang="en-US" b="1">
                <a:latin typeface="Courier New" panose="02070309020205020404" pitchFamily="1" charset="0"/>
              </a:rPr>
              <a:t> A  </a:t>
            </a:r>
            <a:endParaRPr lang="en-US" b="1">
              <a:latin typeface="Courier New" panose="02070309020205020404" pitchFamily="1" charset="0"/>
            </a:endParaRPr>
          </a:p>
        </p:txBody>
      </p:sp>
      <p:sp>
        <p:nvSpPr>
          <p:cNvPr id="15364" name="Text Box 692227"/>
          <p:cNvSpPr txBox="1"/>
          <p:nvPr/>
        </p:nvSpPr>
        <p:spPr>
          <a:xfrm>
            <a:off x="3238500" y="2784475"/>
            <a:ext cx="1480820" cy="184150"/>
          </a:xfrm>
          <a:prstGeom prst="rect">
            <a:avLst/>
          </a:prstGeom>
          <a:noFill/>
          <a:ln w="15875">
            <a:noFill/>
          </a:ln>
        </p:spPr>
        <p:txBody>
          <a:bodyPr wrap="none" lIns="0" tIns="0" rIns="0" bIns="0" anchor="t" anchorCtr="0">
            <a:spAutoFit/>
          </a:bodyPr>
          <a:p>
            <a:pPr defTabSz="1019175" eaLnBrk="0" hangingPunct="0">
              <a:spcBef>
                <a:spcPct val="50000"/>
              </a:spcBef>
            </a:pPr>
            <a:r>
              <a:rPr lang="en-US" sz="1200">
                <a:solidFill>
                  <a:schemeClr val="hlink"/>
                </a:solidFill>
                <a:latin typeface="Comic Sans MS" panose="030F0702030302020204" pitchFamily="1" charset="0"/>
              </a:rPr>
              <a:t>set of jobs selected </a:t>
            </a:r>
            <a:endParaRPr lang="en-US" sz="1200">
              <a:solidFill>
                <a:schemeClr val="hlink"/>
              </a:solidFill>
              <a:latin typeface="Comic Sans MS" panose="030F0702030302020204" pitchFamily="1" charset="0"/>
              <a:sym typeface="Symbol" panose="05050102010706020507" pitchFamily="1" charset="2"/>
            </a:endParaRPr>
          </a:p>
        </p:txBody>
      </p:sp>
      <p:sp>
        <p:nvSpPr>
          <p:cNvPr id="15365" name="Straight Connector 692228"/>
          <p:cNvSpPr/>
          <p:nvPr/>
        </p:nvSpPr>
        <p:spPr>
          <a:xfrm flipH="1">
            <a:off x="2943225" y="2921000"/>
            <a:ext cx="195263" cy="136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</p:spPr>
      </p:sp>
      <p:sp>
        <p:nvSpPr>
          <p:cNvPr id="15366" name="Title 692229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lIns="92075" tIns="46038" rIns="92075" bIns="46038" anchor="ctr" anchorCtr="0"/>
          <a:p>
            <a:r>
              <a:rPr lang="en-US"/>
              <a:t>Interval Scheduling:  Greedy Algorithm</a:t>
            </a:r>
            <a:endParaRPr lang="en-US"/>
          </a:p>
        </p:txBody>
      </p:sp>
      <p:sp>
        <p:nvSpPr>
          <p:cNvPr id="15367" name="Action Button: Forward or Next 692230">
            <a:hlinkClick r:id="rId1" action="ppaction://hlinkfile"/>
          </p:cNvPr>
          <p:cNvSpPr/>
          <p:nvPr/>
        </p:nvSpPr>
        <p:spPr>
          <a:xfrm>
            <a:off x="8534400" y="3505200"/>
            <a:ext cx="533400" cy="387350"/>
          </a:xfrm>
          <a:prstGeom prst="actionButtonForwardNext">
            <a:avLst/>
          </a:prstGeom>
          <a:solidFill>
            <a:srgbClr val="C0C0C0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en-US" altLang="zh-CN">
              <a:latin typeface="Comic Sans MS" panose="030F0702030302020204" pitchFamily="1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17410" name="Title 390145"/>
          <p:cNvSpPr>
            <a:spLocks noGrp="1"/>
          </p:cNvSpPr>
          <p:nvPr>
            <p:ph type="title"/>
          </p:nvPr>
        </p:nvSpPr>
        <p:spPr>
          <a:xfrm>
            <a:off x="0" y="-7620"/>
            <a:ext cx="10515600" cy="1325563"/>
          </a:xfrm>
        </p:spPr>
        <p:txBody>
          <a:bodyPr lIns="92075" tIns="46038" rIns="92075" bIns="46038" anchor="ctr" anchorCtr="0"/>
          <a:p>
            <a:r>
              <a:rPr lang="en-US"/>
              <a:t>Interval Scheduling:  Analysis</a:t>
            </a:r>
            <a:endParaRPr lang="en-US"/>
          </a:p>
        </p:txBody>
      </p:sp>
      <p:sp>
        <p:nvSpPr>
          <p:cNvPr id="17411" name="Text Placeholder 390146"/>
          <p:cNvSpPr>
            <a:spLocks noGrp="1"/>
          </p:cNvSpPr>
          <p:nvPr>
            <p:ph idx="1"/>
          </p:nvPr>
        </p:nvSpPr>
        <p:spPr>
          <a:xfrm>
            <a:off x="64770" y="1012190"/>
            <a:ext cx="10515600" cy="4351338"/>
          </a:xfrm>
        </p:spPr>
        <p:txBody>
          <a:bodyPr lIns="92075" tIns="46038" rIns="92075" bIns="46038" anchor="t" anchorCtr="0"/>
          <a:p>
            <a:r>
              <a:rPr lang="en-US"/>
              <a:t>Theorem.  </a:t>
            </a:r>
            <a:r>
              <a:rPr lang="en-US">
                <a:solidFill>
                  <a:schemeClr val="tx1"/>
                </a:solidFill>
              </a:rPr>
              <a:t>Greedy algorithm is optimal.</a:t>
            </a:r>
            <a:endParaRPr lang="en-US">
              <a:solidFill>
                <a:schemeClr val="tx1"/>
              </a:solidFill>
            </a:endParaRPr>
          </a:p>
          <a:p>
            <a:r>
              <a:rPr lang="en-US"/>
              <a:t>Pf.  </a:t>
            </a:r>
            <a:r>
              <a:rPr lang="en-US">
                <a:solidFill>
                  <a:schemeClr val="hlink"/>
                </a:solidFill>
              </a:rPr>
              <a:t>(by contradiction)</a:t>
            </a:r>
            <a:endParaRPr lang="en-US">
              <a:solidFill>
                <a:schemeClr val="hlink"/>
              </a:solidFill>
            </a:endParaRPr>
          </a:p>
          <a:p>
            <a:pPr lvl="1"/>
            <a:r>
              <a:rPr lang="en-US"/>
              <a:t>Assume greedy is not optimal, and let's</a:t>
            </a:r>
            <a:r>
              <a:rPr lang="en-US" dirty="0"/>
              <a:t> </a:t>
            </a:r>
            <a:r>
              <a:rPr lang="en-US"/>
              <a:t>see what happens.</a:t>
            </a:r>
            <a:endParaRPr lang="en-US"/>
          </a:p>
          <a:p>
            <a:pPr lvl="1"/>
            <a:r>
              <a:rPr lang="en-US"/>
              <a:t>Let i</a:t>
            </a:r>
            <a:r>
              <a:rPr lang="en-US" baseline="-25000"/>
              <a:t>1</a:t>
            </a:r>
            <a:r>
              <a:rPr lang="en-US"/>
              <a:t>, i</a:t>
            </a:r>
            <a:r>
              <a:rPr lang="en-US" baseline="-25000"/>
              <a:t>2</a:t>
            </a:r>
            <a:r>
              <a:rPr lang="en-US"/>
              <a:t>, ... </a:t>
            </a:r>
            <a:r>
              <a:rPr lang="en-US" dirty="0" err="1"/>
              <a:t>i</a:t>
            </a:r>
            <a:r>
              <a:rPr lang="en-US" baseline="-25000" dirty="0" err="1"/>
              <a:t>k </a:t>
            </a:r>
            <a:r>
              <a:rPr lang="en-US"/>
              <a:t>denote set of jobs selected by greedy.</a:t>
            </a:r>
            <a:endParaRPr lang="en-US"/>
          </a:p>
          <a:p>
            <a:pPr lvl="1"/>
            <a:r>
              <a:rPr lang="en-US"/>
              <a:t>Let j</a:t>
            </a:r>
            <a:r>
              <a:rPr lang="en-US" baseline="-25000"/>
              <a:t>1</a:t>
            </a:r>
            <a:r>
              <a:rPr lang="en-US"/>
              <a:t>, j</a:t>
            </a:r>
            <a:r>
              <a:rPr lang="en-US" baseline="-25000"/>
              <a:t>2</a:t>
            </a:r>
            <a:r>
              <a:rPr lang="en-US"/>
              <a:t>, ... </a:t>
            </a:r>
            <a:r>
              <a:rPr lang="en-US" dirty="0" err="1"/>
              <a:t>j</a:t>
            </a:r>
            <a:r>
              <a:rPr lang="en-US" baseline="-25000" dirty="0" err="1"/>
              <a:t>m  </a:t>
            </a:r>
            <a:r>
              <a:rPr lang="en-US"/>
              <a:t>denote set of jobs in the optimal solution with</a:t>
            </a:r>
            <a:br>
              <a:rPr lang="en-US"/>
            </a:br>
            <a:r>
              <a:rPr lang="en-US"/>
              <a:t>i</a:t>
            </a:r>
            <a:r>
              <a:rPr lang="en-US" baseline="-25000"/>
              <a:t>1</a:t>
            </a:r>
            <a:r>
              <a:rPr lang="en-US"/>
              <a:t> = j</a:t>
            </a:r>
            <a:r>
              <a:rPr lang="en-US" baseline="-25000"/>
              <a:t>1</a:t>
            </a:r>
            <a:r>
              <a:rPr lang="en-US"/>
              <a:t>, i</a:t>
            </a:r>
            <a:r>
              <a:rPr lang="en-US" baseline="-25000"/>
              <a:t>2 </a:t>
            </a:r>
            <a:r>
              <a:rPr lang="en-US"/>
              <a:t>= j</a:t>
            </a:r>
            <a:r>
              <a:rPr lang="en-US" baseline="-25000"/>
              <a:t>2</a:t>
            </a:r>
            <a:r>
              <a:rPr lang="en-US"/>
              <a:t>, ..., </a:t>
            </a:r>
            <a:r>
              <a:rPr lang="en-US" dirty="0" err="1"/>
              <a:t>i</a:t>
            </a:r>
            <a:r>
              <a:rPr lang="en-US" baseline="-25000" dirty="0" err="1"/>
              <a:t>r</a:t>
            </a:r>
            <a:r>
              <a:rPr lang="en-US" dirty="0" err="1"/>
              <a:t> </a:t>
            </a:r>
            <a:r>
              <a:rPr lang="en-US"/>
              <a:t>= </a:t>
            </a:r>
            <a:r>
              <a:rPr lang="en-US" dirty="0" err="1"/>
              <a:t>j</a:t>
            </a:r>
            <a:r>
              <a:rPr lang="en-US" baseline="-25000" dirty="0" err="1"/>
              <a:t>r </a:t>
            </a:r>
            <a:r>
              <a:rPr lang="en-US"/>
              <a:t>for the largest possible value of r.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17412" name="Rectangles 390147"/>
          <p:cNvSpPr/>
          <p:nvPr/>
        </p:nvSpPr>
        <p:spPr>
          <a:xfrm>
            <a:off x="2819400" y="5181600"/>
            <a:ext cx="9906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j</a:t>
            </a:r>
            <a:r>
              <a:rPr lang="en-US" sz="1400" baseline="-25000">
                <a:latin typeface="Comic Sans MS" panose="030F0702030302020204" pitchFamily="1" charset="0"/>
              </a:rPr>
              <a:t>1</a:t>
            </a:r>
            <a:endParaRPr lang="en-US" sz="1400" baseline="-25000">
              <a:latin typeface="Comic Sans MS" panose="030F0702030302020204" pitchFamily="1" charset="0"/>
            </a:endParaRPr>
          </a:p>
        </p:txBody>
      </p:sp>
      <p:sp>
        <p:nvSpPr>
          <p:cNvPr id="17413" name="Rectangles 390148"/>
          <p:cNvSpPr/>
          <p:nvPr/>
        </p:nvSpPr>
        <p:spPr>
          <a:xfrm>
            <a:off x="4038600" y="5181600"/>
            <a:ext cx="12954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j</a:t>
            </a:r>
            <a:r>
              <a:rPr lang="en-US" sz="1400" baseline="-25000">
                <a:latin typeface="Comic Sans MS" panose="030F0702030302020204" pitchFamily="1" charset="0"/>
              </a:rPr>
              <a:t>2</a:t>
            </a:r>
            <a:endParaRPr lang="en-US" sz="1400" baseline="-25000">
              <a:latin typeface="Comic Sans MS" panose="030F0702030302020204" pitchFamily="1" charset="0"/>
            </a:endParaRPr>
          </a:p>
        </p:txBody>
      </p:sp>
      <p:sp>
        <p:nvSpPr>
          <p:cNvPr id="17414" name="Rectangles 390150"/>
          <p:cNvSpPr/>
          <p:nvPr/>
        </p:nvSpPr>
        <p:spPr>
          <a:xfrm>
            <a:off x="5791200" y="5181600"/>
            <a:ext cx="838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 dirty="0" err="1">
                <a:latin typeface="Comic Sans MS" panose="030F0702030302020204" pitchFamily="1" charset="0"/>
              </a:rPr>
              <a:t>j</a:t>
            </a:r>
            <a:r>
              <a:rPr lang="en-US" sz="1400" baseline="-25000" dirty="0" err="1">
                <a:latin typeface="Comic Sans MS" panose="030F0702030302020204" pitchFamily="1" charset="0"/>
              </a:rPr>
              <a:t>r</a:t>
            </a:r>
            <a:endParaRPr lang="en-US" sz="1400" baseline="-25000" dirty="0" err="1">
              <a:latin typeface="Comic Sans MS" panose="030F0702030302020204" pitchFamily="1" charset="0"/>
            </a:endParaRPr>
          </a:p>
        </p:txBody>
      </p:sp>
      <p:sp>
        <p:nvSpPr>
          <p:cNvPr id="17415" name="Rectangles 390154"/>
          <p:cNvSpPr/>
          <p:nvPr/>
        </p:nvSpPr>
        <p:spPr>
          <a:xfrm>
            <a:off x="2819400" y="4343400"/>
            <a:ext cx="9906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>
              <a:spcBef>
                <a:spcPct val="50000"/>
              </a:spcBef>
            </a:pPr>
            <a:r>
              <a:rPr lang="en-US" sz="1400">
                <a:latin typeface="Comic Sans MS" panose="030F0702030302020204" pitchFamily="1" charset="0"/>
              </a:rPr>
              <a:t>i</a:t>
            </a:r>
            <a:r>
              <a:rPr lang="en-US" sz="1400" baseline="-25000">
                <a:latin typeface="Comic Sans MS" panose="030F0702030302020204" pitchFamily="1" charset="0"/>
              </a:rPr>
              <a:t>1</a:t>
            </a:r>
            <a:endParaRPr lang="en-US" sz="1400" baseline="-25000">
              <a:latin typeface="Comic Sans MS" panose="030F0702030302020204" pitchFamily="1" charset="0"/>
            </a:endParaRPr>
          </a:p>
        </p:txBody>
      </p:sp>
      <p:sp>
        <p:nvSpPr>
          <p:cNvPr id="17416" name="Rectangles 390155"/>
          <p:cNvSpPr/>
          <p:nvPr/>
        </p:nvSpPr>
        <p:spPr>
          <a:xfrm>
            <a:off x="4038600" y="4343400"/>
            <a:ext cx="12954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i</a:t>
            </a:r>
            <a:r>
              <a:rPr lang="en-US" sz="1400" baseline="-25000">
                <a:latin typeface="Comic Sans MS" panose="030F0702030302020204" pitchFamily="1" charset="0"/>
              </a:rPr>
              <a:t>2</a:t>
            </a:r>
            <a:endParaRPr lang="en-US" sz="1400" baseline="-25000">
              <a:latin typeface="Comic Sans MS" panose="030F0702030302020204" pitchFamily="1" charset="0"/>
            </a:endParaRPr>
          </a:p>
        </p:txBody>
      </p:sp>
      <p:sp>
        <p:nvSpPr>
          <p:cNvPr id="17417" name="Rectangles 390157"/>
          <p:cNvSpPr/>
          <p:nvPr/>
        </p:nvSpPr>
        <p:spPr>
          <a:xfrm>
            <a:off x="5791200" y="4343400"/>
            <a:ext cx="838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 dirty="0" err="1">
                <a:latin typeface="Comic Sans MS" panose="030F0702030302020204" pitchFamily="1" charset="0"/>
              </a:rPr>
              <a:t>i</a:t>
            </a:r>
            <a:r>
              <a:rPr lang="en-US" sz="1400" baseline="-25000" dirty="0" err="1">
                <a:latin typeface="Comic Sans MS" panose="030F0702030302020204" pitchFamily="1" charset="0"/>
              </a:rPr>
              <a:t>r</a:t>
            </a:r>
            <a:endParaRPr lang="en-US" sz="1400" baseline="-25000" dirty="0" err="1">
              <a:latin typeface="Comic Sans MS" panose="030F0702030302020204" pitchFamily="1" charset="0"/>
            </a:endParaRPr>
          </a:p>
        </p:txBody>
      </p:sp>
      <p:sp>
        <p:nvSpPr>
          <p:cNvPr id="17418" name="Rectangles 390158"/>
          <p:cNvSpPr/>
          <p:nvPr/>
        </p:nvSpPr>
        <p:spPr>
          <a:xfrm>
            <a:off x="6858000" y="4343400"/>
            <a:ext cx="10668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 dirty="0">
                <a:latin typeface="Comic Sans MS" panose="030F0702030302020204" pitchFamily="1" charset="0"/>
              </a:rPr>
              <a:t>i</a:t>
            </a:r>
            <a:r>
              <a:rPr lang="en-US" sz="1400" baseline="-25000" dirty="0">
                <a:latin typeface="Comic Sans MS" panose="030F0702030302020204" pitchFamily="1" charset="0"/>
              </a:rPr>
              <a:t>r</a:t>
            </a:r>
            <a:r>
              <a:rPr lang="en-US" sz="1400" baseline="-25000">
                <a:latin typeface="Comic Sans MS" panose="030F0702030302020204" pitchFamily="1" charset="0"/>
              </a:rPr>
              <a:t>+1</a:t>
            </a:r>
            <a:endParaRPr lang="en-US" sz="1400" baseline="-25000">
              <a:latin typeface="Comic Sans MS" panose="030F0702030302020204" pitchFamily="1" charset="0"/>
            </a:endParaRPr>
          </a:p>
        </p:txBody>
      </p:sp>
      <p:sp>
        <p:nvSpPr>
          <p:cNvPr id="17419" name="Rectangles 390160"/>
          <p:cNvSpPr/>
          <p:nvPr/>
        </p:nvSpPr>
        <p:spPr>
          <a:xfrm>
            <a:off x="8382000" y="5181600"/>
            <a:ext cx="1447800" cy="304800"/>
          </a:xfrm>
          <a:prstGeom prst="rect">
            <a:avLst/>
          </a:prstGeom>
          <a:solidFill>
            <a:srgbClr val="003399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solidFill>
                  <a:schemeClr val="bg1"/>
                </a:solidFill>
                <a:latin typeface="Comic Sans MS" panose="030F0702030302020204" pitchFamily="1" charset="0"/>
              </a:rPr>
              <a:t>. . .</a:t>
            </a:r>
            <a:endParaRPr lang="en-US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17420" name="Text Box 390166"/>
          <p:cNvSpPr txBox="1"/>
          <p:nvPr/>
        </p:nvSpPr>
        <p:spPr>
          <a:xfrm>
            <a:off x="1650842" y="4279900"/>
            <a:ext cx="1021080" cy="36830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>
                <a:latin typeface="Comic Sans MS" panose="030F0702030302020204" pitchFamily="1" charset="0"/>
              </a:rPr>
              <a:t>Greedy:</a:t>
            </a:r>
            <a:endParaRPr lang="en-US">
              <a:latin typeface="Comic Sans MS" panose="030F0702030302020204" pitchFamily="1" charset="0"/>
            </a:endParaRPr>
          </a:p>
        </p:txBody>
      </p:sp>
      <p:sp>
        <p:nvSpPr>
          <p:cNvPr id="17421" name="Text Box 390167"/>
          <p:cNvSpPr txBox="1"/>
          <p:nvPr/>
        </p:nvSpPr>
        <p:spPr>
          <a:xfrm>
            <a:off x="1805940" y="5180013"/>
            <a:ext cx="709295" cy="36830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>
                <a:latin typeface="Comic Sans MS" panose="030F0702030302020204" pitchFamily="1" charset="0"/>
              </a:rPr>
              <a:t>OPT:</a:t>
            </a:r>
            <a:endParaRPr lang="en-US">
              <a:latin typeface="Comic Sans MS" panose="030F0702030302020204" pitchFamily="1" charset="0"/>
            </a:endParaRPr>
          </a:p>
        </p:txBody>
      </p:sp>
      <p:sp>
        <p:nvSpPr>
          <p:cNvPr id="17422" name="Rectangles 390178"/>
          <p:cNvSpPr/>
          <p:nvPr/>
        </p:nvSpPr>
        <p:spPr>
          <a:xfrm>
            <a:off x="7467600" y="5181600"/>
            <a:ext cx="685800" cy="304800"/>
          </a:xfrm>
          <a:prstGeom prst="rect">
            <a:avLst/>
          </a:prstGeom>
          <a:solidFill>
            <a:srgbClr val="003399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dirty="0" err="1">
                <a:solidFill>
                  <a:schemeClr val="bg1"/>
                </a:solidFill>
                <a:latin typeface="Comic Sans MS" panose="030F0702030302020204" pitchFamily="1" charset="0"/>
              </a:rPr>
              <a:t>j</a:t>
            </a:r>
            <a:r>
              <a:rPr lang="en-US" baseline="-25000" dirty="0" err="1">
                <a:solidFill>
                  <a:schemeClr val="bg1"/>
                </a:solidFill>
                <a:latin typeface="Comic Sans MS" panose="030F0702030302020204" pitchFamily="1" charset="0"/>
              </a:rPr>
              <a:t>r</a:t>
            </a:r>
            <a:r>
              <a:rPr lang="en-US" baseline="-25000">
                <a:solidFill>
                  <a:schemeClr val="bg1"/>
                </a:solidFill>
                <a:latin typeface="Comic Sans MS" panose="030F0702030302020204" pitchFamily="1" charset="0"/>
              </a:rPr>
              <a:t>+1</a:t>
            </a:r>
            <a:endParaRPr lang="en-US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17423" name="Text Box 390185"/>
          <p:cNvSpPr txBox="1"/>
          <p:nvPr/>
        </p:nvSpPr>
        <p:spPr>
          <a:xfrm>
            <a:off x="7000875" y="5959475"/>
            <a:ext cx="2143125" cy="400050"/>
          </a:xfrm>
          <a:prstGeom prst="rect">
            <a:avLst/>
          </a:prstGeom>
          <a:noFill/>
          <a:ln w="15875">
            <a:noFill/>
          </a:ln>
        </p:spPr>
        <p:txBody>
          <a:bodyPr lIns="0" tIns="0" rIns="0" bIns="0" anchor="t" anchorCtr="0">
            <a:spAutoFit/>
          </a:bodyPr>
          <a:p>
            <a:pPr defTabSz="1019175" eaLnBrk="0" hangingPunct="0">
              <a:spcBef>
                <a:spcPct val="50000"/>
              </a:spcBef>
            </a:pPr>
            <a:r>
              <a:rPr lang="en-US" sz="1200">
                <a:solidFill>
                  <a:schemeClr val="accent1"/>
                </a:solidFill>
                <a:latin typeface="Comic Sans MS" panose="030F0702030302020204" pitchFamily="1" charset="0"/>
              </a:rPr>
              <a:t>why not replace job </a:t>
            </a:r>
            <a:r>
              <a:rPr lang="en-US" sz="1200" dirty="0" err="1">
                <a:solidFill>
                  <a:schemeClr val="accent1"/>
                </a:solidFill>
                <a:latin typeface="Comic Sans MS" panose="030F0702030302020204" pitchFamily="1" charset="0"/>
              </a:rPr>
              <a:t>j</a:t>
            </a:r>
            <a:r>
              <a:rPr lang="en-US" sz="1400" baseline="-25000" dirty="0" err="1">
                <a:solidFill>
                  <a:schemeClr val="accent1"/>
                </a:solidFill>
                <a:latin typeface="Comic Sans MS" panose="030F0702030302020204" pitchFamily="1" charset="0"/>
              </a:rPr>
              <a:t>r</a:t>
            </a:r>
            <a:r>
              <a:rPr lang="en-US" sz="1400" baseline="-25000">
                <a:solidFill>
                  <a:schemeClr val="accent1"/>
                </a:solidFill>
                <a:latin typeface="Comic Sans MS" panose="030F0702030302020204" pitchFamily="1" charset="0"/>
              </a:rPr>
              <a:t>+1</a:t>
            </a:r>
            <a:br>
              <a:rPr lang="en-US" sz="1200">
                <a:solidFill>
                  <a:schemeClr val="accent1"/>
                </a:solidFill>
                <a:latin typeface="Comic Sans MS" panose="030F0702030302020204" pitchFamily="1" charset="0"/>
              </a:rPr>
            </a:br>
            <a:r>
              <a:rPr lang="en-US" sz="1200">
                <a:solidFill>
                  <a:schemeClr val="accent1"/>
                </a:solidFill>
                <a:latin typeface="Comic Sans MS" panose="030F0702030302020204" pitchFamily="1" charset="0"/>
              </a:rPr>
              <a:t>with job </a:t>
            </a:r>
            <a:r>
              <a:rPr lang="en-US" sz="1400" dirty="0" err="1">
                <a:solidFill>
                  <a:schemeClr val="accent1"/>
                </a:solidFill>
                <a:latin typeface="Comic Sans MS" panose="030F0702030302020204" pitchFamily="1" charset="0"/>
              </a:rPr>
              <a:t>i</a:t>
            </a:r>
            <a:r>
              <a:rPr lang="en-US" sz="1400" baseline="-25000" dirty="0" err="1">
                <a:solidFill>
                  <a:schemeClr val="accent1"/>
                </a:solidFill>
                <a:latin typeface="Comic Sans MS" panose="030F0702030302020204" pitchFamily="1" charset="0"/>
              </a:rPr>
              <a:t>r</a:t>
            </a:r>
            <a:r>
              <a:rPr lang="en-US" sz="1400" baseline="-25000">
                <a:solidFill>
                  <a:schemeClr val="accent1"/>
                </a:solidFill>
                <a:latin typeface="Comic Sans MS" panose="030F0702030302020204" pitchFamily="1" charset="0"/>
              </a:rPr>
              <a:t>+1</a:t>
            </a:r>
            <a:r>
              <a:rPr lang="en-US" sz="1200">
                <a:solidFill>
                  <a:schemeClr val="accent1"/>
                </a:solidFill>
                <a:latin typeface="Comic Sans MS" panose="030F0702030302020204" pitchFamily="1" charset="0"/>
              </a:rPr>
              <a:t>?</a:t>
            </a:r>
            <a:endParaRPr lang="en-US" sz="1200">
              <a:solidFill>
                <a:schemeClr val="accent1"/>
              </a:solidFill>
              <a:latin typeface="Comic Sans MS" panose="030F0702030302020204" pitchFamily="1" charset="0"/>
            </a:endParaRPr>
          </a:p>
        </p:txBody>
      </p:sp>
      <p:sp>
        <p:nvSpPr>
          <p:cNvPr id="17424" name="Straight Connector 390186"/>
          <p:cNvSpPr/>
          <p:nvPr/>
        </p:nvSpPr>
        <p:spPr>
          <a:xfrm flipV="1">
            <a:off x="7820025" y="5608638"/>
            <a:ext cx="0" cy="258762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sm" len="sm"/>
          </a:ln>
        </p:spPr>
      </p:sp>
      <p:sp>
        <p:nvSpPr>
          <p:cNvPr id="17425" name="Straight Connector 390187"/>
          <p:cNvSpPr/>
          <p:nvPr/>
        </p:nvSpPr>
        <p:spPr>
          <a:xfrm>
            <a:off x="2819400" y="4652963"/>
            <a:ext cx="7405688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426" name="Straight Connector 390189"/>
          <p:cNvSpPr/>
          <p:nvPr/>
        </p:nvSpPr>
        <p:spPr>
          <a:xfrm>
            <a:off x="2819400" y="5486400"/>
            <a:ext cx="7405688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427" name="Text Box 390192"/>
          <p:cNvSpPr txBox="1"/>
          <p:nvPr/>
        </p:nvSpPr>
        <p:spPr>
          <a:xfrm>
            <a:off x="6772275" y="3749675"/>
            <a:ext cx="2143125" cy="184150"/>
          </a:xfrm>
          <a:prstGeom prst="rect">
            <a:avLst/>
          </a:prstGeom>
          <a:noFill/>
          <a:ln w="15875">
            <a:noFill/>
          </a:ln>
        </p:spPr>
        <p:txBody>
          <a:bodyPr lIns="0" tIns="0" rIns="0" bIns="0" anchor="t" anchorCtr="0">
            <a:spAutoFit/>
          </a:bodyPr>
          <a:p>
            <a:pPr defTabSz="1019175" eaLnBrk="0" hangingPunct="0">
              <a:spcBef>
                <a:spcPct val="50000"/>
              </a:spcBef>
            </a:pPr>
            <a:r>
              <a:rPr lang="en-US" sz="1200">
                <a:latin typeface="Comic Sans MS" panose="030F0702030302020204" pitchFamily="1" charset="0"/>
              </a:rPr>
              <a:t>job</a:t>
            </a:r>
            <a:r>
              <a:rPr lang="en-US" sz="1200" dirty="0">
                <a:latin typeface="Comic Sans MS" panose="030F0702030302020204" pitchFamily="1" charset="0"/>
              </a:rPr>
              <a:t> </a:t>
            </a:r>
            <a:r>
              <a:rPr lang="en-US" sz="1200" dirty="0" err="1">
                <a:latin typeface="Comic Sans MS" panose="030F0702030302020204" pitchFamily="1" charset="0"/>
              </a:rPr>
              <a:t>i</a:t>
            </a:r>
            <a:r>
              <a:rPr lang="en-US" sz="1200" baseline="-25000" dirty="0" err="1">
                <a:latin typeface="Comic Sans MS" panose="030F0702030302020204" pitchFamily="1" charset="0"/>
              </a:rPr>
              <a:t>r</a:t>
            </a:r>
            <a:r>
              <a:rPr lang="en-US" sz="1200" baseline="-25000">
                <a:latin typeface="Comic Sans MS" panose="030F0702030302020204" pitchFamily="1" charset="0"/>
              </a:rPr>
              <a:t>+1</a:t>
            </a:r>
            <a:r>
              <a:rPr lang="en-US" sz="1200">
                <a:latin typeface="Comic Sans MS" panose="030F0702030302020204" pitchFamily="1" charset="0"/>
              </a:rPr>
              <a:t> finishes before</a:t>
            </a:r>
            <a:r>
              <a:rPr lang="en-US" sz="1200" dirty="0">
                <a:latin typeface="Comic Sans MS" panose="030F0702030302020204" pitchFamily="1" charset="0"/>
              </a:rPr>
              <a:t> </a:t>
            </a:r>
            <a:r>
              <a:rPr lang="en-US" sz="1200" dirty="0" err="1">
                <a:latin typeface="Comic Sans MS" panose="030F0702030302020204" pitchFamily="1" charset="0"/>
              </a:rPr>
              <a:t>j</a:t>
            </a:r>
            <a:r>
              <a:rPr lang="en-US" sz="1200" baseline="-25000" dirty="0" err="1">
                <a:latin typeface="Comic Sans MS" panose="030F0702030302020204" pitchFamily="1" charset="0"/>
              </a:rPr>
              <a:t>r</a:t>
            </a:r>
            <a:r>
              <a:rPr lang="en-US" sz="1200" baseline="-25000">
                <a:latin typeface="Comic Sans MS" panose="030F0702030302020204" pitchFamily="1" charset="0"/>
              </a:rPr>
              <a:t>+1</a:t>
            </a:r>
            <a:endParaRPr lang="en-US" sz="1200" baseline="-25000">
              <a:latin typeface="Comic Sans MS" panose="030F0702030302020204" pitchFamily="1" charset="0"/>
            </a:endParaRPr>
          </a:p>
        </p:txBody>
      </p:sp>
      <p:sp>
        <p:nvSpPr>
          <p:cNvPr id="17428" name="Straight Connector 390193"/>
          <p:cNvSpPr/>
          <p:nvPr/>
        </p:nvSpPr>
        <p:spPr>
          <a:xfrm>
            <a:off x="7400925" y="4019550"/>
            <a:ext cx="0" cy="2286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</p:spPr>
      </p:sp>
      <p:sp>
        <p:nvSpPr>
          <p:cNvPr id="17429" name="Straight Connector 390195"/>
          <p:cNvSpPr/>
          <p:nvPr/>
        </p:nvSpPr>
        <p:spPr>
          <a:xfrm>
            <a:off x="8153400" y="4038600"/>
            <a:ext cx="0" cy="14478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lgDash"/>
            <a:round/>
            <a:headEnd type="none" w="med" len="med"/>
            <a:tailEnd type="none" w="sm" len="sm"/>
          </a:ln>
        </p:spPr>
      </p:sp>
      <p:sp>
        <p:nvSpPr>
          <p:cNvPr id="17430" name="Straight Connector 390196"/>
          <p:cNvSpPr/>
          <p:nvPr/>
        </p:nvSpPr>
        <p:spPr>
          <a:xfrm>
            <a:off x="6629400" y="4038600"/>
            <a:ext cx="0" cy="14478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lgDash"/>
            <a:round/>
            <a:headEnd type="none" w="med" len="med"/>
            <a:tailEnd type="none" w="sm" len="sm"/>
          </a:ln>
        </p:spPr>
      </p:sp>
      <p:sp>
        <p:nvSpPr>
          <p:cNvPr id="17431" name="Rectangles 390197"/>
          <p:cNvSpPr/>
          <p:nvPr/>
        </p:nvSpPr>
        <p:spPr>
          <a:xfrm>
            <a:off x="4002088" y="3051175"/>
            <a:ext cx="31115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endParaRPr lang="en-US" dirty="0">
              <a:latin typeface="Comic Sans MS" panose="030F0702030302020204" pitchFamily="1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19458" name="Rectangles 542762"/>
          <p:cNvSpPr/>
          <p:nvPr/>
        </p:nvSpPr>
        <p:spPr>
          <a:xfrm>
            <a:off x="2819400" y="5181600"/>
            <a:ext cx="9906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j</a:t>
            </a:r>
            <a:r>
              <a:rPr lang="en-US" sz="1400" baseline="-25000">
                <a:latin typeface="Comic Sans MS" panose="030F0702030302020204" pitchFamily="1" charset="0"/>
              </a:rPr>
              <a:t>1</a:t>
            </a:r>
            <a:endParaRPr lang="en-US" sz="1400" baseline="-25000">
              <a:latin typeface="Comic Sans MS" panose="030F0702030302020204" pitchFamily="1" charset="0"/>
            </a:endParaRPr>
          </a:p>
        </p:txBody>
      </p:sp>
      <p:sp>
        <p:nvSpPr>
          <p:cNvPr id="19459" name="Rectangles 542763"/>
          <p:cNvSpPr/>
          <p:nvPr/>
        </p:nvSpPr>
        <p:spPr>
          <a:xfrm>
            <a:off x="4038600" y="5181600"/>
            <a:ext cx="12954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j</a:t>
            </a:r>
            <a:r>
              <a:rPr lang="en-US" sz="1400" baseline="-25000">
                <a:latin typeface="Comic Sans MS" panose="030F0702030302020204" pitchFamily="1" charset="0"/>
              </a:rPr>
              <a:t>2</a:t>
            </a:r>
            <a:endParaRPr lang="en-US" sz="1400" baseline="-25000">
              <a:latin typeface="Comic Sans MS" panose="030F0702030302020204" pitchFamily="1" charset="0"/>
            </a:endParaRPr>
          </a:p>
        </p:txBody>
      </p:sp>
      <p:sp>
        <p:nvSpPr>
          <p:cNvPr id="19460" name="Rectangles 542764"/>
          <p:cNvSpPr/>
          <p:nvPr/>
        </p:nvSpPr>
        <p:spPr>
          <a:xfrm>
            <a:off x="5791200" y="5181600"/>
            <a:ext cx="838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 dirty="0" err="1">
                <a:latin typeface="Comic Sans MS" panose="030F0702030302020204" pitchFamily="1" charset="0"/>
              </a:rPr>
              <a:t>j</a:t>
            </a:r>
            <a:r>
              <a:rPr lang="en-US" sz="1400" baseline="-25000" dirty="0" err="1">
                <a:latin typeface="Comic Sans MS" panose="030F0702030302020204" pitchFamily="1" charset="0"/>
              </a:rPr>
              <a:t>r</a:t>
            </a:r>
            <a:endParaRPr lang="en-US" sz="1400" baseline="-25000" dirty="0" err="1">
              <a:latin typeface="Comic Sans MS" panose="030F0702030302020204" pitchFamily="1" charset="0"/>
            </a:endParaRPr>
          </a:p>
        </p:txBody>
      </p:sp>
      <p:sp>
        <p:nvSpPr>
          <p:cNvPr id="19461" name="Rectangles 542765"/>
          <p:cNvSpPr/>
          <p:nvPr/>
        </p:nvSpPr>
        <p:spPr>
          <a:xfrm>
            <a:off x="2819400" y="4343400"/>
            <a:ext cx="9906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>
              <a:spcBef>
                <a:spcPct val="50000"/>
              </a:spcBef>
            </a:pPr>
            <a:r>
              <a:rPr lang="en-US" sz="1400">
                <a:latin typeface="Comic Sans MS" panose="030F0702030302020204" pitchFamily="1" charset="0"/>
              </a:rPr>
              <a:t>i</a:t>
            </a:r>
            <a:r>
              <a:rPr lang="en-US" sz="1400" baseline="-25000">
                <a:latin typeface="Comic Sans MS" panose="030F0702030302020204" pitchFamily="1" charset="0"/>
              </a:rPr>
              <a:t>1</a:t>
            </a:r>
            <a:endParaRPr lang="en-US" sz="1400" baseline="-25000">
              <a:latin typeface="Comic Sans MS" panose="030F0702030302020204" pitchFamily="1" charset="0"/>
            </a:endParaRPr>
          </a:p>
        </p:txBody>
      </p:sp>
      <p:sp>
        <p:nvSpPr>
          <p:cNvPr id="19462" name="Rectangles 542766"/>
          <p:cNvSpPr/>
          <p:nvPr/>
        </p:nvSpPr>
        <p:spPr>
          <a:xfrm>
            <a:off x="4038600" y="4343400"/>
            <a:ext cx="12954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i</a:t>
            </a:r>
            <a:r>
              <a:rPr lang="en-US" sz="1400" baseline="-25000">
                <a:latin typeface="Comic Sans MS" panose="030F0702030302020204" pitchFamily="1" charset="0"/>
              </a:rPr>
              <a:t>2</a:t>
            </a:r>
            <a:endParaRPr lang="en-US" sz="1400" baseline="-25000">
              <a:latin typeface="Comic Sans MS" panose="030F0702030302020204" pitchFamily="1" charset="0"/>
            </a:endParaRPr>
          </a:p>
        </p:txBody>
      </p:sp>
      <p:sp>
        <p:nvSpPr>
          <p:cNvPr id="19463" name="Rectangles 542767"/>
          <p:cNvSpPr/>
          <p:nvPr/>
        </p:nvSpPr>
        <p:spPr>
          <a:xfrm>
            <a:off x="5791200" y="4343400"/>
            <a:ext cx="838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 dirty="0">
                <a:latin typeface="Comic Sans MS" panose="030F0702030302020204" pitchFamily="1" charset="0"/>
              </a:rPr>
              <a:t>i</a:t>
            </a:r>
            <a:r>
              <a:rPr lang="en-US" sz="1400" baseline="-25000" dirty="0">
                <a:latin typeface="Comic Sans MS" panose="030F0702030302020204" pitchFamily="1" charset="0"/>
              </a:rPr>
              <a:t>r</a:t>
            </a:r>
            <a:endParaRPr lang="en-US" sz="1400" baseline="-25000">
              <a:latin typeface="Comic Sans MS" panose="030F0702030302020204" pitchFamily="1" charset="0"/>
            </a:endParaRPr>
          </a:p>
        </p:txBody>
      </p:sp>
      <p:sp>
        <p:nvSpPr>
          <p:cNvPr id="19464" name="Rectangles 542768"/>
          <p:cNvSpPr/>
          <p:nvPr/>
        </p:nvSpPr>
        <p:spPr>
          <a:xfrm>
            <a:off x="6858000" y="4343400"/>
            <a:ext cx="10668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 dirty="0">
                <a:latin typeface="Comic Sans MS" panose="030F0702030302020204" pitchFamily="1" charset="0"/>
              </a:rPr>
              <a:t>i</a:t>
            </a:r>
            <a:r>
              <a:rPr lang="en-US" sz="1400" baseline="-25000" dirty="0">
                <a:latin typeface="Comic Sans MS" panose="030F0702030302020204" pitchFamily="1" charset="0"/>
              </a:rPr>
              <a:t>r</a:t>
            </a:r>
            <a:r>
              <a:rPr lang="en-US" sz="1400" baseline="-25000">
                <a:latin typeface="Comic Sans MS" panose="030F0702030302020204" pitchFamily="1" charset="0"/>
              </a:rPr>
              <a:t>+1</a:t>
            </a:r>
            <a:endParaRPr lang="en-US" sz="1400" baseline="-25000">
              <a:latin typeface="Comic Sans MS" panose="030F0702030302020204" pitchFamily="1" charset="0"/>
            </a:endParaRPr>
          </a:p>
        </p:txBody>
      </p:sp>
      <p:sp>
        <p:nvSpPr>
          <p:cNvPr id="19465" name="Title 54272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 lIns="92075" tIns="46038" rIns="92075" bIns="46038" anchor="ctr" anchorCtr="0"/>
          <a:p>
            <a:r>
              <a:rPr lang="en-US"/>
              <a:t>Interval Scheduling:  Analysis</a:t>
            </a:r>
            <a:endParaRPr lang="en-US"/>
          </a:p>
        </p:txBody>
      </p:sp>
      <p:sp>
        <p:nvSpPr>
          <p:cNvPr id="19466" name="Text Placeholder 542722"/>
          <p:cNvSpPr>
            <a:spLocks noGrp="1"/>
          </p:cNvSpPr>
          <p:nvPr>
            <p:ph idx="1"/>
          </p:nvPr>
        </p:nvSpPr>
        <p:spPr>
          <a:xfrm>
            <a:off x="92710" y="893445"/>
            <a:ext cx="10515600" cy="4351338"/>
          </a:xfrm>
        </p:spPr>
        <p:txBody>
          <a:bodyPr lIns="92075" tIns="46038" rIns="92075" bIns="46038" anchor="t" anchorCtr="0"/>
          <a:p>
            <a:r>
              <a:rPr lang="en-US"/>
              <a:t>Theorem.  </a:t>
            </a:r>
            <a:r>
              <a:rPr lang="en-US">
                <a:solidFill>
                  <a:schemeClr val="tx1"/>
                </a:solidFill>
              </a:rPr>
              <a:t>Greedy algorithm is optimal.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Pf.  </a:t>
            </a:r>
            <a:r>
              <a:rPr lang="en-US">
                <a:solidFill>
                  <a:schemeClr val="hlink"/>
                </a:solidFill>
              </a:rPr>
              <a:t>(by contradiction)</a:t>
            </a:r>
            <a:endParaRPr lang="en-US">
              <a:solidFill>
                <a:schemeClr val="hlink"/>
              </a:solidFill>
            </a:endParaRPr>
          </a:p>
          <a:p>
            <a:pPr lvl="1"/>
            <a:r>
              <a:rPr lang="en-US"/>
              <a:t>Assume greedy is not optimal, and let's</a:t>
            </a:r>
            <a:r>
              <a:rPr lang="en-US" dirty="0"/>
              <a:t> </a:t>
            </a:r>
            <a:r>
              <a:rPr lang="en-US"/>
              <a:t>see what happens.</a:t>
            </a:r>
            <a:endParaRPr lang="en-US"/>
          </a:p>
          <a:p>
            <a:pPr lvl="1"/>
            <a:r>
              <a:rPr lang="en-US"/>
              <a:t>Let i</a:t>
            </a:r>
            <a:r>
              <a:rPr lang="en-US" baseline="-25000"/>
              <a:t>1</a:t>
            </a:r>
            <a:r>
              <a:rPr lang="en-US"/>
              <a:t>, i</a:t>
            </a:r>
            <a:r>
              <a:rPr lang="en-US" baseline="-25000"/>
              <a:t>2</a:t>
            </a:r>
            <a:r>
              <a:rPr lang="en-US"/>
              <a:t>, ... </a:t>
            </a:r>
            <a:r>
              <a:rPr lang="en-US" dirty="0" err="1"/>
              <a:t>i</a:t>
            </a:r>
            <a:r>
              <a:rPr lang="en-US" baseline="-25000" dirty="0" err="1"/>
              <a:t>k </a:t>
            </a:r>
            <a:r>
              <a:rPr lang="en-US"/>
              <a:t>denote set of jobs selected by greedy.</a:t>
            </a:r>
            <a:endParaRPr lang="en-US"/>
          </a:p>
          <a:p>
            <a:pPr lvl="1"/>
            <a:r>
              <a:rPr lang="en-US"/>
              <a:t>Let j</a:t>
            </a:r>
            <a:r>
              <a:rPr lang="en-US" baseline="-25000"/>
              <a:t>1</a:t>
            </a:r>
            <a:r>
              <a:rPr lang="en-US"/>
              <a:t>, j</a:t>
            </a:r>
            <a:r>
              <a:rPr lang="en-US" baseline="-25000"/>
              <a:t>2</a:t>
            </a:r>
            <a:r>
              <a:rPr lang="en-US"/>
              <a:t>, ... </a:t>
            </a:r>
            <a:r>
              <a:rPr lang="en-US" dirty="0" err="1"/>
              <a:t>j</a:t>
            </a:r>
            <a:r>
              <a:rPr lang="en-US" baseline="-25000" dirty="0" err="1"/>
              <a:t>m  </a:t>
            </a:r>
            <a:r>
              <a:rPr lang="en-US"/>
              <a:t>denote set of jobs in the optimal solution with</a:t>
            </a:r>
            <a:br>
              <a:rPr lang="en-US"/>
            </a:br>
            <a:r>
              <a:rPr lang="en-US"/>
              <a:t>i</a:t>
            </a:r>
            <a:r>
              <a:rPr lang="en-US" baseline="-25000"/>
              <a:t>1</a:t>
            </a:r>
            <a:r>
              <a:rPr lang="en-US"/>
              <a:t> = j</a:t>
            </a:r>
            <a:r>
              <a:rPr lang="en-US" baseline="-25000"/>
              <a:t>1</a:t>
            </a:r>
            <a:r>
              <a:rPr lang="en-US"/>
              <a:t>, i</a:t>
            </a:r>
            <a:r>
              <a:rPr lang="en-US" baseline="-25000"/>
              <a:t>2 </a:t>
            </a:r>
            <a:r>
              <a:rPr lang="en-US"/>
              <a:t>= j</a:t>
            </a:r>
            <a:r>
              <a:rPr lang="en-US" baseline="-25000"/>
              <a:t>2</a:t>
            </a:r>
            <a:r>
              <a:rPr lang="en-US"/>
              <a:t>, ..., </a:t>
            </a:r>
            <a:r>
              <a:rPr lang="en-US" dirty="0" err="1"/>
              <a:t>i</a:t>
            </a:r>
            <a:r>
              <a:rPr lang="en-US" baseline="-25000" dirty="0" err="1"/>
              <a:t>r</a:t>
            </a:r>
            <a:r>
              <a:rPr lang="en-US" dirty="0" err="1"/>
              <a:t> </a:t>
            </a:r>
            <a:r>
              <a:rPr lang="en-US"/>
              <a:t>= </a:t>
            </a:r>
            <a:r>
              <a:rPr lang="en-US" dirty="0" err="1"/>
              <a:t>j</a:t>
            </a:r>
            <a:r>
              <a:rPr lang="en-US" baseline="-25000" dirty="0" err="1"/>
              <a:t>r </a:t>
            </a:r>
            <a:r>
              <a:rPr lang="en-US"/>
              <a:t>for the largest possible value of r.</a:t>
            </a:r>
            <a:endParaRPr lang="en-US">
              <a:solidFill>
                <a:schemeClr val="hlink"/>
              </a:solidFill>
            </a:endParaRPr>
          </a:p>
          <a:p>
            <a:pPr lvl="1"/>
            <a:endParaRPr lang="en-US"/>
          </a:p>
        </p:txBody>
      </p:sp>
      <p:sp>
        <p:nvSpPr>
          <p:cNvPr id="19467" name="Rectangles 542730"/>
          <p:cNvSpPr/>
          <p:nvPr/>
        </p:nvSpPr>
        <p:spPr>
          <a:xfrm>
            <a:off x="8382000" y="5181600"/>
            <a:ext cx="1447800" cy="304800"/>
          </a:xfrm>
          <a:prstGeom prst="rect">
            <a:avLst/>
          </a:prstGeom>
          <a:solidFill>
            <a:srgbClr val="003399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solidFill>
                  <a:schemeClr val="bg1"/>
                </a:solidFill>
                <a:latin typeface="Comic Sans MS" panose="030F0702030302020204" pitchFamily="1" charset="0"/>
              </a:rPr>
              <a:t>. . .</a:t>
            </a:r>
            <a:endParaRPr lang="en-US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19468" name="Text Box 542731"/>
          <p:cNvSpPr txBox="1"/>
          <p:nvPr/>
        </p:nvSpPr>
        <p:spPr>
          <a:xfrm>
            <a:off x="1650842" y="4279900"/>
            <a:ext cx="1021080" cy="36830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>
                <a:latin typeface="Comic Sans MS" panose="030F0702030302020204" pitchFamily="1" charset="0"/>
              </a:rPr>
              <a:t>Greedy:</a:t>
            </a:r>
            <a:endParaRPr lang="en-US">
              <a:latin typeface="Comic Sans MS" panose="030F0702030302020204" pitchFamily="1" charset="0"/>
            </a:endParaRPr>
          </a:p>
        </p:txBody>
      </p:sp>
      <p:sp>
        <p:nvSpPr>
          <p:cNvPr id="19469" name="Text Box 542732"/>
          <p:cNvSpPr txBox="1"/>
          <p:nvPr/>
        </p:nvSpPr>
        <p:spPr>
          <a:xfrm>
            <a:off x="1805940" y="5180013"/>
            <a:ext cx="709295" cy="36830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ctr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>
                <a:latin typeface="Comic Sans MS" panose="030F0702030302020204" pitchFamily="1" charset="0"/>
              </a:rPr>
              <a:t>OPT:</a:t>
            </a:r>
            <a:endParaRPr lang="en-US">
              <a:latin typeface="Comic Sans MS" panose="030F0702030302020204" pitchFamily="1" charset="0"/>
            </a:endParaRPr>
          </a:p>
        </p:txBody>
      </p:sp>
      <p:sp>
        <p:nvSpPr>
          <p:cNvPr id="19470" name="Straight Connector 542742"/>
          <p:cNvSpPr/>
          <p:nvPr/>
        </p:nvSpPr>
        <p:spPr>
          <a:xfrm>
            <a:off x="2819400" y="4652963"/>
            <a:ext cx="7405688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471" name="Straight Connector 542746"/>
          <p:cNvSpPr/>
          <p:nvPr/>
        </p:nvSpPr>
        <p:spPr>
          <a:xfrm>
            <a:off x="8153400" y="4038600"/>
            <a:ext cx="0" cy="14478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lgDash"/>
            <a:round/>
            <a:headEnd type="none" w="med" len="med"/>
            <a:tailEnd type="none" w="sm" len="sm"/>
          </a:ln>
        </p:spPr>
      </p:sp>
      <p:sp>
        <p:nvSpPr>
          <p:cNvPr id="19472" name="Text Box 542747"/>
          <p:cNvSpPr txBox="1"/>
          <p:nvPr/>
        </p:nvSpPr>
        <p:spPr>
          <a:xfrm>
            <a:off x="6705600" y="5959475"/>
            <a:ext cx="2600325" cy="368935"/>
          </a:xfrm>
          <a:prstGeom prst="rect">
            <a:avLst/>
          </a:prstGeom>
          <a:noFill/>
          <a:ln w="15875">
            <a:noFill/>
          </a:ln>
        </p:spPr>
        <p:txBody>
          <a:bodyPr lIns="0" tIns="0" rIns="0" bIns="0" anchor="t" anchorCtr="0">
            <a:spAutoFit/>
          </a:bodyPr>
          <a:p>
            <a:pPr defTabSz="1019175" eaLnBrk="0" hangingPunct="0">
              <a:spcBef>
                <a:spcPct val="50000"/>
              </a:spcBef>
            </a:pPr>
            <a:r>
              <a:rPr lang="en-US" sz="1200">
                <a:solidFill>
                  <a:schemeClr val="accent1"/>
                </a:solidFill>
                <a:latin typeface="Comic Sans MS" panose="030F0702030302020204" pitchFamily="1" charset="0"/>
              </a:rPr>
              <a:t>solution still feasible and optimal, but contradicts maximality of r.</a:t>
            </a:r>
            <a:endParaRPr lang="en-US" sz="1200">
              <a:solidFill>
                <a:schemeClr val="accent1"/>
              </a:solidFill>
              <a:latin typeface="Comic Sans MS" panose="030F0702030302020204" pitchFamily="1" charset="0"/>
              <a:sym typeface="Symbol" panose="05050102010706020507" pitchFamily="1" charset="2"/>
            </a:endParaRPr>
          </a:p>
        </p:txBody>
      </p:sp>
      <p:sp>
        <p:nvSpPr>
          <p:cNvPr id="19473" name="Rectangles 542749"/>
          <p:cNvSpPr/>
          <p:nvPr/>
        </p:nvSpPr>
        <p:spPr>
          <a:xfrm>
            <a:off x="6858000" y="5181600"/>
            <a:ext cx="10668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 dirty="0" err="1">
                <a:latin typeface="Comic Sans MS" panose="030F0702030302020204" pitchFamily="1" charset="0"/>
              </a:rPr>
              <a:t>i</a:t>
            </a:r>
            <a:r>
              <a:rPr lang="en-US" sz="1400" baseline="-25000" dirty="0" err="1">
                <a:latin typeface="Comic Sans MS" panose="030F0702030302020204" pitchFamily="1" charset="0"/>
              </a:rPr>
              <a:t>r</a:t>
            </a:r>
            <a:r>
              <a:rPr lang="en-US" sz="1400" baseline="-25000">
                <a:latin typeface="Comic Sans MS" panose="030F0702030302020204" pitchFamily="1" charset="0"/>
              </a:rPr>
              <a:t>+1</a:t>
            </a:r>
            <a:endParaRPr lang="en-US" sz="1400" baseline="-25000">
              <a:latin typeface="Comic Sans MS" panose="030F0702030302020204" pitchFamily="1" charset="0"/>
            </a:endParaRPr>
          </a:p>
        </p:txBody>
      </p:sp>
      <p:sp>
        <p:nvSpPr>
          <p:cNvPr id="19474" name="Straight Connector 542743"/>
          <p:cNvSpPr/>
          <p:nvPr/>
        </p:nvSpPr>
        <p:spPr>
          <a:xfrm>
            <a:off x="2819400" y="5486400"/>
            <a:ext cx="7405688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475" name="Text Box 542770"/>
          <p:cNvSpPr txBox="1"/>
          <p:nvPr/>
        </p:nvSpPr>
        <p:spPr>
          <a:xfrm>
            <a:off x="6772275" y="3749675"/>
            <a:ext cx="2143125" cy="184150"/>
          </a:xfrm>
          <a:prstGeom prst="rect">
            <a:avLst/>
          </a:prstGeom>
          <a:noFill/>
          <a:ln w="15875">
            <a:noFill/>
          </a:ln>
        </p:spPr>
        <p:txBody>
          <a:bodyPr lIns="0" tIns="0" rIns="0" bIns="0" anchor="t" anchorCtr="0">
            <a:spAutoFit/>
          </a:bodyPr>
          <a:p>
            <a:pPr defTabSz="1019175" eaLnBrk="0" hangingPunct="0">
              <a:spcBef>
                <a:spcPct val="50000"/>
              </a:spcBef>
            </a:pPr>
            <a:r>
              <a:rPr lang="en-US" sz="1200">
                <a:latin typeface="Comic Sans MS" panose="030F0702030302020204" pitchFamily="1" charset="0"/>
              </a:rPr>
              <a:t>job</a:t>
            </a:r>
            <a:r>
              <a:rPr lang="en-US" sz="1200" dirty="0">
                <a:latin typeface="Comic Sans MS" panose="030F0702030302020204" pitchFamily="1" charset="0"/>
              </a:rPr>
              <a:t> </a:t>
            </a:r>
            <a:r>
              <a:rPr lang="en-US" sz="1200" dirty="0" err="1">
                <a:latin typeface="Comic Sans MS" panose="030F0702030302020204" pitchFamily="1" charset="0"/>
              </a:rPr>
              <a:t>i</a:t>
            </a:r>
            <a:r>
              <a:rPr lang="en-US" sz="1200" baseline="-25000" dirty="0" err="1">
                <a:latin typeface="Comic Sans MS" panose="030F0702030302020204" pitchFamily="1" charset="0"/>
              </a:rPr>
              <a:t>r</a:t>
            </a:r>
            <a:r>
              <a:rPr lang="en-US" sz="1200" baseline="-25000">
                <a:latin typeface="Comic Sans MS" panose="030F0702030302020204" pitchFamily="1" charset="0"/>
              </a:rPr>
              <a:t>+1</a:t>
            </a:r>
            <a:r>
              <a:rPr lang="en-US" sz="1200">
                <a:latin typeface="Comic Sans MS" panose="030F0702030302020204" pitchFamily="1" charset="0"/>
              </a:rPr>
              <a:t> finishes before</a:t>
            </a:r>
            <a:r>
              <a:rPr lang="en-US" sz="1200" dirty="0">
                <a:latin typeface="Comic Sans MS" panose="030F0702030302020204" pitchFamily="1" charset="0"/>
              </a:rPr>
              <a:t> </a:t>
            </a:r>
            <a:r>
              <a:rPr lang="en-US" sz="1200" dirty="0" err="1">
                <a:latin typeface="Comic Sans MS" panose="030F0702030302020204" pitchFamily="1" charset="0"/>
              </a:rPr>
              <a:t>j</a:t>
            </a:r>
            <a:r>
              <a:rPr lang="en-US" sz="1200" baseline="-25000" dirty="0" err="1">
                <a:latin typeface="Comic Sans MS" panose="030F0702030302020204" pitchFamily="1" charset="0"/>
              </a:rPr>
              <a:t>r</a:t>
            </a:r>
            <a:r>
              <a:rPr lang="en-US" sz="1200" baseline="-25000">
                <a:latin typeface="Comic Sans MS" panose="030F0702030302020204" pitchFamily="1" charset="0"/>
              </a:rPr>
              <a:t>+1</a:t>
            </a:r>
            <a:endParaRPr lang="en-US" sz="1200" baseline="-25000">
              <a:latin typeface="Comic Sans MS" panose="030F0702030302020204" pitchFamily="1" charset="0"/>
            </a:endParaRPr>
          </a:p>
        </p:txBody>
      </p:sp>
      <p:sp>
        <p:nvSpPr>
          <p:cNvPr id="19476" name="Straight Connector 542771"/>
          <p:cNvSpPr/>
          <p:nvPr/>
        </p:nvSpPr>
        <p:spPr>
          <a:xfrm>
            <a:off x="7400925" y="4019550"/>
            <a:ext cx="0" cy="2286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</p:spPr>
      </p:sp>
      <p:sp>
        <p:nvSpPr>
          <p:cNvPr id="19477" name="Straight Connector 542772"/>
          <p:cNvSpPr/>
          <p:nvPr/>
        </p:nvSpPr>
        <p:spPr>
          <a:xfrm>
            <a:off x="6629400" y="4038600"/>
            <a:ext cx="0" cy="14478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lgDash"/>
            <a:round/>
            <a:headEnd type="none" w="med" len="med"/>
            <a:tailEnd type="none" w="sm" len="sm"/>
          </a:ln>
        </p:spPr>
      </p:sp>
      <p:sp>
        <p:nvSpPr>
          <p:cNvPr id="19478" name="Straight Connector 542773"/>
          <p:cNvSpPr/>
          <p:nvPr/>
        </p:nvSpPr>
        <p:spPr>
          <a:xfrm flipV="1">
            <a:off x="7375525" y="5608638"/>
            <a:ext cx="0" cy="258762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sm" len="sm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4274" name="Title 694273"/>
          <p:cNvSpPr>
            <a:spLocks noGrp="1"/>
          </p:cNvSpPr>
          <p:nvPr>
            <p:ph type="ctrTitle" sz="quarter"/>
          </p:nvPr>
        </p:nvSpPr>
        <p:spPr/>
        <p:txBody>
          <a:bodyPr vert="horz" wrap="square" lIns="92075" tIns="46038" rIns="92075" bIns="46038" anchor="b" anchorCtr="0"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200" b="0" i="0" u="none" strike="noStrike" kern="1200" cap="none" spc="0" normalizeH="0" baseline="0" noProof="1">
                <a:solidFill>
                  <a:srgbClr val="003399"/>
                </a:solidFill>
                <a:latin typeface="Comic Sans MS" panose="030F0702030302020204" pitchFamily="1" charset="0"/>
                <a:ea typeface="+mj-ea"/>
                <a:cs typeface="+mj-cs"/>
              </a:rPr>
              <a:t>4.1  Interval Partitioning</a:t>
            </a:r>
            <a:endParaRPr kumimoji="0" sz="3200" b="0" i="0" u="none" strike="noStrike" kern="1200" cap="none" spc="0" normalizeH="0" baseline="0" noProof="1">
              <a:solidFill>
                <a:srgbClr val="003399"/>
              </a:solidFill>
              <a:latin typeface="Comic Sans MS" panose="030F0702030302020204" pitchFamily="1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grpSp>
        <p:nvGrpSpPr>
          <p:cNvPr id="23554" name="Group 696321"/>
          <p:cNvGrpSpPr/>
          <p:nvPr/>
        </p:nvGrpSpPr>
        <p:grpSpPr>
          <a:xfrm>
            <a:off x="2816225" y="3875088"/>
            <a:ext cx="4584700" cy="2259012"/>
            <a:chOff x="814" y="1926"/>
            <a:chExt cx="2888" cy="1938"/>
          </a:xfrm>
        </p:grpSpPr>
        <p:sp>
          <p:nvSpPr>
            <p:cNvPr id="23555" name="Straight Connector 696322"/>
            <p:cNvSpPr/>
            <p:nvPr/>
          </p:nvSpPr>
          <p:spPr>
            <a:xfrm rot="-5400000">
              <a:off x="107" y="2895"/>
              <a:ext cx="1938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3556" name="Straight Connector 696323"/>
            <p:cNvSpPr/>
            <p:nvPr/>
          </p:nvSpPr>
          <p:spPr>
            <a:xfrm rot="-5400000">
              <a:off x="-155" y="2895"/>
              <a:ext cx="1938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3557" name="Straight Connector 696324"/>
            <p:cNvSpPr/>
            <p:nvPr/>
          </p:nvSpPr>
          <p:spPr>
            <a:xfrm rot="-5400000">
              <a:off x="633" y="2895"/>
              <a:ext cx="1938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3558" name="Straight Connector 696325"/>
            <p:cNvSpPr/>
            <p:nvPr/>
          </p:nvSpPr>
          <p:spPr>
            <a:xfrm rot="-5400000">
              <a:off x="370" y="2895"/>
              <a:ext cx="1938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3559" name="Straight Connector 696326"/>
            <p:cNvSpPr/>
            <p:nvPr/>
          </p:nvSpPr>
          <p:spPr>
            <a:xfrm rot="-5400000">
              <a:off x="895" y="2895"/>
              <a:ext cx="1938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3560" name="Straight Connector 696327"/>
            <p:cNvSpPr/>
            <p:nvPr/>
          </p:nvSpPr>
          <p:spPr>
            <a:xfrm rot="-5400000">
              <a:off x="1682" y="2895"/>
              <a:ext cx="1938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3561" name="Straight Connector 696328"/>
            <p:cNvSpPr/>
            <p:nvPr/>
          </p:nvSpPr>
          <p:spPr>
            <a:xfrm rot="-5400000">
              <a:off x="1420" y="2895"/>
              <a:ext cx="1938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3562" name="Straight Connector 696329"/>
            <p:cNvSpPr/>
            <p:nvPr/>
          </p:nvSpPr>
          <p:spPr>
            <a:xfrm rot="-5400000">
              <a:off x="2207" y="2895"/>
              <a:ext cx="1938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3563" name="Straight Connector 696330"/>
            <p:cNvSpPr/>
            <p:nvPr/>
          </p:nvSpPr>
          <p:spPr>
            <a:xfrm rot="-5400000">
              <a:off x="1945" y="2895"/>
              <a:ext cx="1938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3564" name="Straight Connector 696331"/>
            <p:cNvSpPr/>
            <p:nvPr/>
          </p:nvSpPr>
          <p:spPr>
            <a:xfrm rot="-5400000">
              <a:off x="2733" y="2895"/>
              <a:ext cx="1938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3565" name="Straight Connector 696332"/>
            <p:cNvSpPr/>
            <p:nvPr/>
          </p:nvSpPr>
          <p:spPr>
            <a:xfrm rot="-5400000">
              <a:off x="2470" y="2895"/>
              <a:ext cx="1938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3566" name="Straight Connector 696333"/>
            <p:cNvSpPr/>
            <p:nvPr/>
          </p:nvSpPr>
          <p:spPr>
            <a:xfrm rot="-5400000">
              <a:off x="1158" y="2895"/>
              <a:ext cx="1938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23567" name="Straight Connector 696334"/>
          <p:cNvSpPr/>
          <p:nvPr/>
        </p:nvSpPr>
        <p:spPr>
          <a:xfrm rot="-5400000">
            <a:off x="6691313" y="4992688"/>
            <a:ext cx="22590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23568" name="Straight Connector 696335"/>
          <p:cNvSpPr/>
          <p:nvPr/>
        </p:nvSpPr>
        <p:spPr>
          <a:xfrm rot="-5400000">
            <a:off x="7526338" y="4992688"/>
            <a:ext cx="22590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23569" name="Straight Connector 696336"/>
          <p:cNvSpPr/>
          <p:nvPr/>
        </p:nvSpPr>
        <p:spPr>
          <a:xfrm rot="-5400000">
            <a:off x="7107238" y="4992688"/>
            <a:ext cx="226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23570" name="Straight Connector 696337"/>
          <p:cNvSpPr/>
          <p:nvPr/>
        </p:nvSpPr>
        <p:spPr>
          <a:xfrm rot="-5400000">
            <a:off x="7942263" y="4992688"/>
            <a:ext cx="22590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23571" name="Title 696338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5035"/>
          </a:xfrm>
        </p:spPr>
        <p:txBody>
          <a:bodyPr lIns="92075" tIns="46038" rIns="92075" bIns="46038" anchor="ctr" anchorCtr="0"/>
          <a:p>
            <a:r>
              <a:rPr lang="en-US"/>
              <a:t>Interval Partitioning</a:t>
            </a:r>
            <a:r>
              <a:rPr lang="en-GB" altLang="en-US"/>
              <a:t> :Scheduling all Intervals</a:t>
            </a:r>
            <a:endParaRPr lang="en-GB" altLang="en-US"/>
          </a:p>
        </p:txBody>
      </p:sp>
      <p:sp>
        <p:nvSpPr>
          <p:cNvPr id="23572" name="Text Placeholder 696339"/>
          <p:cNvSpPr>
            <a:spLocks noGrp="1"/>
          </p:cNvSpPr>
          <p:nvPr>
            <p:ph idx="1"/>
          </p:nvPr>
        </p:nvSpPr>
        <p:spPr>
          <a:xfrm>
            <a:off x="73660" y="681355"/>
            <a:ext cx="12004040" cy="5643245"/>
          </a:xfrm>
        </p:spPr>
        <p:txBody>
          <a:bodyPr lIns="92075" tIns="46038" rIns="92075" bIns="46038" anchor="t" anchorCtr="0"/>
          <a:p>
            <a:r>
              <a:rPr lang="en-US"/>
              <a:t>Interval partitioning.</a:t>
            </a:r>
            <a:endParaRPr lang="en-US"/>
          </a:p>
          <a:p>
            <a:pPr lvl="1"/>
            <a:r>
              <a:rPr lang="en-US"/>
              <a:t>Lecture j starts at </a:t>
            </a:r>
            <a:r>
              <a:rPr lang="en-US" dirty="0" err="1"/>
              <a:t>s</a:t>
            </a:r>
            <a:r>
              <a:rPr lang="en-US" sz="2000" baseline="-25000" dirty="0" err="1"/>
              <a:t>j</a:t>
            </a:r>
            <a:r>
              <a:rPr lang="en-US" dirty="0" err="1"/>
              <a:t> </a:t>
            </a:r>
            <a:r>
              <a:rPr lang="en-US"/>
              <a:t>and finishes at </a:t>
            </a:r>
            <a:r>
              <a:rPr lang="en-US" dirty="0" err="1"/>
              <a:t>f</a:t>
            </a:r>
            <a:r>
              <a:rPr lang="en-US" sz="2000" baseline="-25000" dirty="0" err="1"/>
              <a:t>j</a:t>
            </a:r>
            <a:r>
              <a:rPr lang="en-US"/>
              <a:t>.</a:t>
            </a:r>
            <a:endParaRPr lang="en-US"/>
          </a:p>
          <a:p>
            <a:pPr lvl="1"/>
            <a:r>
              <a:rPr lang="en-US"/>
              <a:t>Goal:  find minimum number of classrooms to schedule all lectures</a:t>
            </a:r>
            <a:br>
              <a:rPr lang="en-US"/>
            </a:br>
            <a:r>
              <a:rPr lang="en-US"/>
              <a:t>so that no two occur at the same time in the same room.</a:t>
            </a:r>
            <a:endParaRPr lang="en-US"/>
          </a:p>
          <a:p>
            <a:pPr lvl="1"/>
            <a:endParaRPr lang="en-US"/>
          </a:p>
          <a:p>
            <a:r>
              <a:rPr lang="en-US"/>
              <a:t>Ex:  </a:t>
            </a:r>
            <a:r>
              <a:rPr lang="en-US">
                <a:solidFill>
                  <a:schemeClr val="tx1"/>
                </a:solidFill>
              </a:rPr>
              <a:t>This schedule uses </a:t>
            </a:r>
            <a:r>
              <a:rPr lang="en-US">
                <a:solidFill>
                  <a:schemeClr val="accent1"/>
                </a:solidFill>
              </a:rPr>
              <a:t>4</a:t>
            </a:r>
            <a:r>
              <a:rPr lang="en-US">
                <a:solidFill>
                  <a:schemeClr val="tx1"/>
                </a:solidFill>
              </a:rPr>
              <a:t> classrooms to schedule 10 lectures.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73" name="Straight Connector 696340"/>
          <p:cNvSpPr/>
          <p:nvPr/>
        </p:nvSpPr>
        <p:spPr>
          <a:xfrm>
            <a:off x="2816225" y="6134100"/>
            <a:ext cx="6964363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3574" name="Text Box 696341"/>
          <p:cNvSpPr txBox="1"/>
          <p:nvPr/>
        </p:nvSpPr>
        <p:spPr>
          <a:xfrm>
            <a:off x="4900613" y="6211888"/>
            <a:ext cx="1368425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endParaRPr lang="en-US" sz="1000" dirty="0">
              <a:latin typeface="Comic Sans MS" panose="030F0702030302020204" pitchFamily="1" charset="0"/>
            </a:endParaRPr>
          </a:p>
        </p:txBody>
      </p:sp>
      <p:sp>
        <p:nvSpPr>
          <p:cNvPr id="23575" name="Text Box 696342"/>
          <p:cNvSpPr txBox="1"/>
          <p:nvPr/>
        </p:nvSpPr>
        <p:spPr>
          <a:xfrm>
            <a:off x="9380538" y="6227763"/>
            <a:ext cx="655637" cy="27559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200">
                <a:latin typeface="Comic Sans MS" panose="030F0702030302020204" pitchFamily="1" charset="0"/>
              </a:rPr>
              <a:t>Time</a:t>
            </a:r>
            <a:endParaRPr lang="en-US" sz="1200">
              <a:latin typeface="Comic Sans MS" panose="030F0702030302020204" pitchFamily="1" charset="0"/>
            </a:endParaRPr>
          </a:p>
        </p:txBody>
      </p:sp>
      <p:sp>
        <p:nvSpPr>
          <p:cNvPr id="23576" name="Straight Connector 696343"/>
          <p:cNvSpPr/>
          <p:nvPr/>
        </p:nvSpPr>
        <p:spPr>
          <a:xfrm>
            <a:off x="7221538" y="6134100"/>
            <a:ext cx="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77" name="Text Box 696344"/>
          <p:cNvSpPr txBox="1"/>
          <p:nvPr/>
        </p:nvSpPr>
        <p:spPr>
          <a:xfrm>
            <a:off x="2697163" y="6134100"/>
            <a:ext cx="26162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9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3578" name="Text Box 696345"/>
          <p:cNvSpPr txBox="1"/>
          <p:nvPr/>
        </p:nvSpPr>
        <p:spPr>
          <a:xfrm>
            <a:off x="3033713" y="6134100"/>
            <a:ext cx="45466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9:30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3579" name="Text Box 696346"/>
          <p:cNvSpPr txBox="1"/>
          <p:nvPr/>
        </p:nvSpPr>
        <p:spPr>
          <a:xfrm>
            <a:off x="3490913" y="6134100"/>
            <a:ext cx="31877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3580" name="Text Box 696347"/>
          <p:cNvSpPr txBox="1"/>
          <p:nvPr/>
        </p:nvSpPr>
        <p:spPr>
          <a:xfrm>
            <a:off x="3865563" y="6134100"/>
            <a:ext cx="51181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10:30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3581" name="Text Box 696348"/>
          <p:cNvSpPr txBox="1"/>
          <p:nvPr/>
        </p:nvSpPr>
        <p:spPr>
          <a:xfrm>
            <a:off x="4365625" y="6134100"/>
            <a:ext cx="29845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11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3582" name="Text Box 696349"/>
          <p:cNvSpPr txBox="1"/>
          <p:nvPr/>
        </p:nvSpPr>
        <p:spPr>
          <a:xfrm>
            <a:off x="4694238" y="6134100"/>
            <a:ext cx="49149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11:30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3583" name="Text Box 696350"/>
          <p:cNvSpPr txBox="1"/>
          <p:nvPr/>
        </p:nvSpPr>
        <p:spPr>
          <a:xfrm>
            <a:off x="5197475" y="6134100"/>
            <a:ext cx="31877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12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3584" name="Text Box 696351"/>
          <p:cNvSpPr txBox="1"/>
          <p:nvPr/>
        </p:nvSpPr>
        <p:spPr>
          <a:xfrm>
            <a:off x="5511800" y="6134100"/>
            <a:ext cx="51181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12:30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3585" name="Text Box 696352"/>
          <p:cNvSpPr txBox="1"/>
          <p:nvPr/>
        </p:nvSpPr>
        <p:spPr>
          <a:xfrm>
            <a:off x="6030913" y="6134100"/>
            <a:ext cx="24130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3586" name="Text Box 696353"/>
          <p:cNvSpPr txBox="1"/>
          <p:nvPr/>
        </p:nvSpPr>
        <p:spPr>
          <a:xfrm>
            <a:off x="6375400" y="6134100"/>
            <a:ext cx="43434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3587" name="Text Box 696354"/>
          <p:cNvSpPr txBox="1"/>
          <p:nvPr/>
        </p:nvSpPr>
        <p:spPr>
          <a:xfrm>
            <a:off x="6853238" y="6134100"/>
            <a:ext cx="26162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2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3588" name="Text Box 696355"/>
          <p:cNvSpPr txBox="1"/>
          <p:nvPr/>
        </p:nvSpPr>
        <p:spPr>
          <a:xfrm>
            <a:off x="7227888" y="6134100"/>
            <a:ext cx="45466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2:30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3589" name="Rectangles 696356"/>
          <p:cNvSpPr/>
          <p:nvPr/>
        </p:nvSpPr>
        <p:spPr>
          <a:xfrm>
            <a:off x="6988175" y="5156200"/>
            <a:ext cx="2085975" cy="2682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h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3590" name="Rectangles 696357"/>
          <p:cNvSpPr/>
          <p:nvPr/>
        </p:nvSpPr>
        <p:spPr>
          <a:xfrm>
            <a:off x="2819400" y="4752975"/>
            <a:ext cx="1258888" cy="2667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c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3591" name="Rectangles 696358"/>
          <p:cNvSpPr/>
          <p:nvPr/>
        </p:nvSpPr>
        <p:spPr>
          <a:xfrm>
            <a:off x="2828925" y="5154613"/>
            <a:ext cx="2908300" cy="2667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b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3592" name="Rectangles 696359"/>
          <p:cNvSpPr/>
          <p:nvPr/>
        </p:nvSpPr>
        <p:spPr>
          <a:xfrm>
            <a:off x="2825750" y="5554663"/>
            <a:ext cx="1244600" cy="26828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a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3593" name="Rectangles 696360"/>
          <p:cNvSpPr/>
          <p:nvPr/>
        </p:nvSpPr>
        <p:spPr>
          <a:xfrm>
            <a:off x="4483100" y="4244975"/>
            <a:ext cx="2505075" cy="2667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e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3594" name="Rectangles 696361"/>
          <p:cNvSpPr/>
          <p:nvPr/>
        </p:nvSpPr>
        <p:spPr>
          <a:xfrm>
            <a:off x="4491038" y="4752975"/>
            <a:ext cx="1246187" cy="2667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d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3595" name="Rectangles 696362"/>
          <p:cNvSpPr/>
          <p:nvPr/>
        </p:nvSpPr>
        <p:spPr>
          <a:xfrm>
            <a:off x="6156325" y="4748213"/>
            <a:ext cx="1246188" cy="2667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g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3596" name="Rectangles 696363"/>
          <p:cNvSpPr/>
          <p:nvPr/>
        </p:nvSpPr>
        <p:spPr>
          <a:xfrm>
            <a:off x="6153150" y="5567363"/>
            <a:ext cx="1255713" cy="2667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f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3597" name="Straight Connector 696364"/>
          <p:cNvSpPr/>
          <p:nvPr/>
        </p:nvSpPr>
        <p:spPr>
          <a:xfrm rot="-5400000">
            <a:off x="8358188" y="4992688"/>
            <a:ext cx="226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23598" name="Rectangles 696365"/>
          <p:cNvSpPr/>
          <p:nvPr/>
        </p:nvSpPr>
        <p:spPr>
          <a:xfrm>
            <a:off x="7818438" y="5572125"/>
            <a:ext cx="1254125" cy="2667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i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3599" name="Rectangles 696366"/>
          <p:cNvSpPr/>
          <p:nvPr/>
        </p:nvSpPr>
        <p:spPr>
          <a:xfrm>
            <a:off x="7823200" y="4252913"/>
            <a:ext cx="1246188" cy="2667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j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3600" name="Straight Connector 696367"/>
          <p:cNvSpPr/>
          <p:nvPr/>
        </p:nvSpPr>
        <p:spPr>
          <a:xfrm>
            <a:off x="8888413" y="6129338"/>
            <a:ext cx="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01" name="Text Box 696368"/>
          <p:cNvSpPr txBox="1"/>
          <p:nvPr/>
        </p:nvSpPr>
        <p:spPr>
          <a:xfrm>
            <a:off x="7697788" y="6129338"/>
            <a:ext cx="26162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3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3602" name="Text Box 696369"/>
          <p:cNvSpPr txBox="1"/>
          <p:nvPr/>
        </p:nvSpPr>
        <p:spPr>
          <a:xfrm>
            <a:off x="8042275" y="6129338"/>
            <a:ext cx="45466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3:30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3603" name="Text Box 696370"/>
          <p:cNvSpPr txBox="1"/>
          <p:nvPr/>
        </p:nvSpPr>
        <p:spPr>
          <a:xfrm>
            <a:off x="8520113" y="6129338"/>
            <a:ext cx="26162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4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3604" name="Text Box 696371"/>
          <p:cNvSpPr txBox="1"/>
          <p:nvPr/>
        </p:nvSpPr>
        <p:spPr>
          <a:xfrm>
            <a:off x="8894763" y="6129338"/>
            <a:ext cx="45466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4:30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3605" name="Rectangles 696372"/>
          <p:cNvSpPr/>
          <p:nvPr/>
        </p:nvSpPr>
        <p:spPr>
          <a:xfrm>
            <a:off x="2438400" y="5599113"/>
            <a:ext cx="260350" cy="24511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1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23606" name="Rectangles 696373"/>
          <p:cNvSpPr/>
          <p:nvPr/>
        </p:nvSpPr>
        <p:spPr>
          <a:xfrm>
            <a:off x="2438400" y="5178425"/>
            <a:ext cx="260350" cy="24511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2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23607" name="Rectangles 696374"/>
          <p:cNvSpPr/>
          <p:nvPr/>
        </p:nvSpPr>
        <p:spPr>
          <a:xfrm>
            <a:off x="2438400" y="4784725"/>
            <a:ext cx="260350" cy="24511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3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23608" name="Rectangles 696375"/>
          <p:cNvSpPr/>
          <p:nvPr/>
        </p:nvSpPr>
        <p:spPr>
          <a:xfrm>
            <a:off x="2438400" y="4287838"/>
            <a:ext cx="260350" cy="24511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4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25602" name="Title 698369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9775"/>
          </a:xfrm>
        </p:spPr>
        <p:txBody>
          <a:bodyPr lIns="92075" tIns="46038" rIns="92075" bIns="46038" anchor="ctr" anchorCtr="0">
            <a:normAutofit fontScale="90000"/>
          </a:bodyPr>
          <a:p>
            <a:r>
              <a:rPr lang="en-US"/>
              <a:t>Interval Partitioning</a:t>
            </a:r>
            <a:endParaRPr lang="en-US"/>
          </a:p>
        </p:txBody>
      </p:sp>
      <p:sp>
        <p:nvSpPr>
          <p:cNvPr id="25603" name="Text Placeholder 698370"/>
          <p:cNvSpPr>
            <a:spLocks noGrp="1"/>
          </p:cNvSpPr>
          <p:nvPr>
            <p:ph idx="1"/>
          </p:nvPr>
        </p:nvSpPr>
        <p:spPr>
          <a:xfrm>
            <a:off x="83185" y="523240"/>
            <a:ext cx="12108180" cy="5801360"/>
          </a:xfrm>
        </p:spPr>
        <p:txBody>
          <a:bodyPr lIns="92075" tIns="46038" rIns="92075" bIns="46038" anchor="t" anchorCtr="0"/>
          <a:p>
            <a:r>
              <a:rPr lang="en-US"/>
              <a:t>Interval partitioning.</a:t>
            </a:r>
            <a:endParaRPr lang="en-US"/>
          </a:p>
          <a:p>
            <a:pPr lvl="1"/>
            <a:r>
              <a:rPr lang="en-US"/>
              <a:t>Lecture j starts at </a:t>
            </a:r>
            <a:r>
              <a:rPr lang="en-US" dirty="0" err="1"/>
              <a:t>s</a:t>
            </a:r>
            <a:r>
              <a:rPr lang="en-US" sz="2000" baseline="-25000" dirty="0" err="1"/>
              <a:t>j</a:t>
            </a:r>
            <a:r>
              <a:rPr lang="en-US" dirty="0" err="1"/>
              <a:t> </a:t>
            </a:r>
            <a:r>
              <a:rPr lang="en-US"/>
              <a:t>and finishes at </a:t>
            </a:r>
            <a:r>
              <a:rPr lang="en-US" dirty="0" err="1"/>
              <a:t>f</a:t>
            </a:r>
            <a:r>
              <a:rPr lang="en-US" sz="2000" baseline="-25000" dirty="0" err="1"/>
              <a:t>j</a:t>
            </a:r>
            <a:r>
              <a:rPr lang="en-US"/>
              <a:t>.</a:t>
            </a:r>
            <a:endParaRPr lang="en-US"/>
          </a:p>
          <a:p>
            <a:pPr lvl="1"/>
            <a:r>
              <a:rPr lang="en-US"/>
              <a:t>Goal:  find minimum number of classrooms to schedule all lectures</a:t>
            </a:r>
            <a:br>
              <a:rPr lang="en-US"/>
            </a:br>
            <a:r>
              <a:rPr lang="en-US"/>
              <a:t>so that no two occur at the same time in the same room.</a:t>
            </a:r>
            <a:endParaRPr lang="en-US"/>
          </a:p>
          <a:p>
            <a:pPr lvl="1"/>
            <a:endParaRPr lang="en-US"/>
          </a:p>
          <a:p>
            <a:r>
              <a:rPr lang="en-US"/>
              <a:t>Ex:  </a:t>
            </a:r>
            <a:r>
              <a:rPr lang="en-US">
                <a:solidFill>
                  <a:schemeClr val="tx1"/>
                </a:solidFill>
              </a:rPr>
              <a:t>This schedule uses only </a:t>
            </a:r>
            <a:r>
              <a:rPr lang="en-US">
                <a:solidFill>
                  <a:schemeClr val="accent1"/>
                </a:solidFill>
              </a:rPr>
              <a:t>3</a:t>
            </a:r>
            <a:r>
              <a:rPr lang="en-US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604" name="Group 698371"/>
          <p:cNvGrpSpPr/>
          <p:nvPr/>
        </p:nvGrpSpPr>
        <p:grpSpPr>
          <a:xfrm>
            <a:off x="2816225" y="4448175"/>
            <a:ext cx="6673850" cy="1685925"/>
            <a:chOff x="814" y="2434"/>
            <a:chExt cx="4204" cy="1430"/>
          </a:xfrm>
        </p:grpSpPr>
        <p:sp>
          <p:nvSpPr>
            <p:cNvPr id="25605" name="Straight Connector 698372"/>
            <p:cNvSpPr/>
            <p:nvPr/>
          </p:nvSpPr>
          <p:spPr>
            <a:xfrm rot="-5400000">
              <a:off x="363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5606" name="Straight Connector 698373"/>
            <p:cNvSpPr/>
            <p:nvPr/>
          </p:nvSpPr>
          <p:spPr>
            <a:xfrm rot="-5400000">
              <a:off x="101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5607" name="Straight Connector 698374"/>
            <p:cNvSpPr/>
            <p:nvPr/>
          </p:nvSpPr>
          <p:spPr>
            <a:xfrm rot="-5400000">
              <a:off x="889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5608" name="Straight Connector 698375"/>
            <p:cNvSpPr/>
            <p:nvPr/>
          </p:nvSpPr>
          <p:spPr>
            <a:xfrm rot="-5400000">
              <a:off x="626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5609" name="Straight Connector 698376"/>
            <p:cNvSpPr/>
            <p:nvPr/>
          </p:nvSpPr>
          <p:spPr>
            <a:xfrm rot="-5400000">
              <a:off x="1151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5610" name="Straight Connector 698377"/>
            <p:cNvSpPr/>
            <p:nvPr/>
          </p:nvSpPr>
          <p:spPr>
            <a:xfrm rot="-5400000">
              <a:off x="1938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5611" name="Straight Connector 698378"/>
            <p:cNvSpPr/>
            <p:nvPr/>
          </p:nvSpPr>
          <p:spPr>
            <a:xfrm rot="-5400000">
              <a:off x="1676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5612" name="Straight Connector 698379"/>
            <p:cNvSpPr/>
            <p:nvPr/>
          </p:nvSpPr>
          <p:spPr>
            <a:xfrm rot="-5400000">
              <a:off x="2463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5613" name="Straight Connector 698380"/>
            <p:cNvSpPr/>
            <p:nvPr/>
          </p:nvSpPr>
          <p:spPr>
            <a:xfrm rot="-5400000">
              <a:off x="2201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5614" name="Straight Connector 698381"/>
            <p:cNvSpPr/>
            <p:nvPr/>
          </p:nvSpPr>
          <p:spPr>
            <a:xfrm rot="-5400000">
              <a:off x="2989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5615" name="Straight Connector 698382"/>
            <p:cNvSpPr/>
            <p:nvPr/>
          </p:nvSpPr>
          <p:spPr>
            <a:xfrm rot="-5400000">
              <a:off x="2726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5616" name="Straight Connector 698383"/>
            <p:cNvSpPr/>
            <p:nvPr/>
          </p:nvSpPr>
          <p:spPr>
            <a:xfrm rot="-5400000">
              <a:off x="1414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5617" name="Straight Connector 698384"/>
            <p:cNvSpPr/>
            <p:nvPr/>
          </p:nvSpPr>
          <p:spPr>
            <a:xfrm rot="-5400000">
              <a:off x="3254" y="3144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5618" name="Straight Connector 698385"/>
            <p:cNvSpPr/>
            <p:nvPr/>
          </p:nvSpPr>
          <p:spPr>
            <a:xfrm rot="-5400000">
              <a:off x="3780" y="3144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5619" name="Straight Connector 698386"/>
            <p:cNvSpPr/>
            <p:nvPr/>
          </p:nvSpPr>
          <p:spPr>
            <a:xfrm rot="-5400000">
              <a:off x="3517" y="3144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5620" name="Straight Connector 698387"/>
            <p:cNvSpPr/>
            <p:nvPr/>
          </p:nvSpPr>
          <p:spPr>
            <a:xfrm rot="-5400000">
              <a:off x="4042" y="3144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5621" name="Straight Connector 698388"/>
            <p:cNvSpPr/>
            <p:nvPr/>
          </p:nvSpPr>
          <p:spPr>
            <a:xfrm rot="-5400000">
              <a:off x="4305" y="3144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25622" name="Straight Connector 698389"/>
          <p:cNvSpPr/>
          <p:nvPr/>
        </p:nvSpPr>
        <p:spPr>
          <a:xfrm>
            <a:off x="2816225" y="6134100"/>
            <a:ext cx="6964363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623" name="Text Box 698390"/>
          <p:cNvSpPr txBox="1"/>
          <p:nvPr/>
        </p:nvSpPr>
        <p:spPr>
          <a:xfrm>
            <a:off x="4900613" y="6211888"/>
            <a:ext cx="1368425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endParaRPr lang="en-US" sz="1000" dirty="0">
              <a:latin typeface="Comic Sans MS" panose="030F0702030302020204" pitchFamily="1" charset="0"/>
            </a:endParaRPr>
          </a:p>
        </p:txBody>
      </p:sp>
      <p:sp>
        <p:nvSpPr>
          <p:cNvPr id="25624" name="Text Box 698391"/>
          <p:cNvSpPr txBox="1"/>
          <p:nvPr/>
        </p:nvSpPr>
        <p:spPr>
          <a:xfrm>
            <a:off x="9380538" y="6227763"/>
            <a:ext cx="655637" cy="27559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200">
                <a:latin typeface="Comic Sans MS" panose="030F0702030302020204" pitchFamily="1" charset="0"/>
              </a:rPr>
              <a:t>Time</a:t>
            </a:r>
            <a:endParaRPr lang="en-US" sz="1200">
              <a:latin typeface="Comic Sans MS" panose="030F0702030302020204" pitchFamily="1" charset="0"/>
            </a:endParaRPr>
          </a:p>
        </p:txBody>
      </p:sp>
      <p:sp>
        <p:nvSpPr>
          <p:cNvPr id="25625" name="Straight Connector 698392"/>
          <p:cNvSpPr/>
          <p:nvPr/>
        </p:nvSpPr>
        <p:spPr>
          <a:xfrm>
            <a:off x="7221538" y="6134100"/>
            <a:ext cx="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26" name="Text Box 698393"/>
          <p:cNvSpPr txBox="1"/>
          <p:nvPr/>
        </p:nvSpPr>
        <p:spPr>
          <a:xfrm>
            <a:off x="2697163" y="6134100"/>
            <a:ext cx="26162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9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5627" name="Text Box 698394"/>
          <p:cNvSpPr txBox="1"/>
          <p:nvPr/>
        </p:nvSpPr>
        <p:spPr>
          <a:xfrm>
            <a:off x="3033713" y="6134100"/>
            <a:ext cx="45466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9:30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5628" name="Text Box 698395"/>
          <p:cNvSpPr txBox="1"/>
          <p:nvPr/>
        </p:nvSpPr>
        <p:spPr>
          <a:xfrm>
            <a:off x="3490913" y="6134100"/>
            <a:ext cx="31877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5629" name="Text Box 698396"/>
          <p:cNvSpPr txBox="1"/>
          <p:nvPr/>
        </p:nvSpPr>
        <p:spPr>
          <a:xfrm>
            <a:off x="3865563" y="6134100"/>
            <a:ext cx="51181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10:30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5630" name="Text Box 698397"/>
          <p:cNvSpPr txBox="1"/>
          <p:nvPr/>
        </p:nvSpPr>
        <p:spPr>
          <a:xfrm>
            <a:off x="4365625" y="6134100"/>
            <a:ext cx="29845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11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5631" name="Text Box 698398"/>
          <p:cNvSpPr txBox="1"/>
          <p:nvPr/>
        </p:nvSpPr>
        <p:spPr>
          <a:xfrm>
            <a:off x="4694238" y="6134100"/>
            <a:ext cx="49149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11:30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5632" name="Text Box 698399"/>
          <p:cNvSpPr txBox="1"/>
          <p:nvPr/>
        </p:nvSpPr>
        <p:spPr>
          <a:xfrm>
            <a:off x="5197475" y="6134100"/>
            <a:ext cx="31877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12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5633" name="Text Box 698400"/>
          <p:cNvSpPr txBox="1"/>
          <p:nvPr/>
        </p:nvSpPr>
        <p:spPr>
          <a:xfrm>
            <a:off x="5511800" y="6134100"/>
            <a:ext cx="51181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12:30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5634" name="Text Box 698401"/>
          <p:cNvSpPr txBox="1"/>
          <p:nvPr/>
        </p:nvSpPr>
        <p:spPr>
          <a:xfrm>
            <a:off x="6030913" y="6134100"/>
            <a:ext cx="24130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5635" name="Text Box 698402"/>
          <p:cNvSpPr txBox="1"/>
          <p:nvPr/>
        </p:nvSpPr>
        <p:spPr>
          <a:xfrm>
            <a:off x="6375400" y="6134100"/>
            <a:ext cx="43434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5636" name="Text Box 698403"/>
          <p:cNvSpPr txBox="1"/>
          <p:nvPr/>
        </p:nvSpPr>
        <p:spPr>
          <a:xfrm>
            <a:off x="6853238" y="6134100"/>
            <a:ext cx="26162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2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5637" name="Text Box 698404"/>
          <p:cNvSpPr txBox="1"/>
          <p:nvPr/>
        </p:nvSpPr>
        <p:spPr>
          <a:xfrm>
            <a:off x="7227888" y="6134100"/>
            <a:ext cx="45466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2:30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5638" name="Rectangles 698405"/>
          <p:cNvSpPr/>
          <p:nvPr/>
        </p:nvSpPr>
        <p:spPr>
          <a:xfrm>
            <a:off x="6988175" y="5565775"/>
            <a:ext cx="2085975" cy="268288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h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5639" name="Rectangles 698406"/>
          <p:cNvSpPr/>
          <p:nvPr/>
        </p:nvSpPr>
        <p:spPr>
          <a:xfrm>
            <a:off x="2819400" y="4752975"/>
            <a:ext cx="1258888" cy="2667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c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5640" name="Rectangles 698407"/>
          <p:cNvSpPr/>
          <p:nvPr/>
        </p:nvSpPr>
        <p:spPr>
          <a:xfrm>
            <a:off x="2825750" y="5554663"/>
            <a:ext cx="1244600" cy="268287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a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5641" name="Rectangles 698408"/>
          <p:cNvSpPr/>
          <p:nvPr/>
        </p:nvSpPr>
        <p:spPr>
          <a:xfrm>
            <a:off x="4483100" y="5567363"/>
            <a:ext cx="2505075" cy="2667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e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5642" name="Rectangles 698409"/>
          <p:cNvSpPr/>
          <p:nvPr/>
        </p:nvSpPr>
        <p:spPr>
          <a:xfrm>
            <a:off x="6156325" y="4748213"/>
            <a:ext cx="1246188" cy="2667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f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5643" name="Rectangles 698410"/>
          <p:cNvSpPr/>
          <p:nvPr/>
        </p:nvSpPr>
        <p:spPr>
          <a:xfrm>
            <a:off x="6153150" y="5157788"/>
            <a:ext cx="1255713" cy="2667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g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5644" name="Rectangles 698411"/>
          <p:cNvSpPr/>
          <p:nvPr/>
        </p:nvSpPr>
        <p:spPr>
          <a:xfrm>
            <a:off x="7823200" y="5143500"/>
            <a:ext cx="1254125" cy="2667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i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5645" name="Rectangles 698412"/>
          <p:cNvSpPr/>
          <p:nvPr/>
        </p:nvSpPr>
        <p:spPr>
          <a:xfrm>
            <a:off x="7831138" y="4754563"/>
            <a:ext cx="1246187" cy="2667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j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5646" name="Straight Connector 698413"/>
          <p:cNvSpPr/>
          <p:nvPr/>
        </p:nvSpPr>
        <p:spPr>
          <a:xfrm>
            <a:off x="8888413" y="6129338"/>
            <a:ext cx="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47" name="Text Box 698414"/>
          <p:cNvSpPr txBox="1"/>
          <p:nvPr/>
        </p:nvSpPr>
        <p:spPr>
          <a:xfrm>
            <a:off x="7697788" y="6129338"/>
            <a:ext cx="26162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3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5648" name="Text Box 698415"/>
          <p:cNvSpPr txBox="1"/>
          <p:nvPr/>
        </p:nvSpPr>
        <p:spPr>
          <a:xfrm>
            <a:off x="8042275" y="6129338"/>
            <a:ext cx="45466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3:30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5649" name="Text Box 698416"/>
          <p:cNvSpPr txBox="1"/>
          <p:nvPr/>
        </p:nvSpPr>
        <p:spPr>
          <a:xfrm>
            <a:off x="8520113" y="6129338"/>
            <a:ext cx="26162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4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5650" name="Text Box 698417"/>
          <p:cNvSpPr txBox="1"/>
          <p:nvPr/>
        </p:nvSpPr>
        <p:spPr>
          <a:xfrm>
            <a:off x="8894763" y="6129338"/>
            <a:ext cx="45466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4:30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5651" name="Rectangles 698418"/>
          <p:cNvSpPr/>
          <p:nvPr/>
        </p:nvSpPr>
        <p:spPr>
          <a:xfrm>
            <a:off x="4491038" y="4752975"/>
            <a:ext cx="1246187" cy="2667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d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5652" name="Rectangles 698419"/>
          <p:cNvSpPr/>
          <p:nvPr/>
        </p:nvSpPr>
        <p:spPr>
          <a:xfrm>
            <a:off x="2828925" y="5154613"/>
            <a:ext cx="2908300" cy="2667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b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5653" name="Rectangles 698420"/>
          <p:cNvSpPr/>
          <p:nvPr/>
        </p:nvSpPr>
        <p:spPr>
          <a:xfrm>
            <a:off x="2438400" y="5599113"/>
            <a:ext cx="260350" cy="24511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1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25654" name="Rectangles 698421"/>
          <p:cNvSpPr/>
          <p:nvPr/>
        </p:nvSpPr>
        <p:spPr>
          <a:xfrm>
            <a:off x="2438400" y="5178425"/>
            <a:ext cx="260350" cy="24511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2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25655" name="Rectangles 698422"/>
          <p:cNvSpPr/>
          <p:nvPr/>
        </p:nvSpPr>
        <p:spPr>
          <a:xfrm>
            <a:off x="2438400" y="4784725"/>
            <a:ext cx="260350" cy="24511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3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grpSp>
        <p:nvGrpSpPr>
          <p:cNvPr id="27650" name="Group 700417"/>
          <p:cNvGrpSpPr/>
          <p:nvPr/>
        </p:nvGrpSpPr>
        <p:grpSpPr>
          <a:xfrm>
            <a:off x="2816225" y="4448175"/>
            <a:ext cx="6673850" cy="1685925"/>
            <a:chOff x="814" y="2434"/>
            <a:chExt cx="4204" cy="1430"/>
          </a:xfrm>
        </p:grpSpPr>
        <p:sp>
          <p:nvSpPr>
            <p:cNvPr id="27651" name="Straight Connector 700418"/>
            <p:cNvSpPr/>
            <p:nvPr/>
          </p:nvSpPr>
          <p:spPr>
            <a:xfrm rot="-5400000">
              <a:off x="363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7652" name="Straight Connector 700419"/>
            <p:cNvSpPr/>
            <p:nvPr/>
          </p:nvSpPr>
          <p:spPr>
            <a:xfrm rot="-5400000">
              <a:off x="101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7653" name="Straight Connector 700420"/>
            <p:cNvSpPr/>
            <p:nvPr/>
          </p:nvSpPr>
          <p:spPr>
            <a:xfrm rot="-5400000">
              <a:off x="889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7654" name="Straight Connector 700421"/>
            <p:cNvSpPr/>
            <p:nvPr/>
          </p:nvSpPr>
          <p:spPr>
            <a:xfrm rot="-5400000">
              <a:off x="626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7655" name="Straight Connector 700422"/>
            <p:cNvSpPr/>
            <p:nvPr/>
          </p:nvSpPr>
          <p:spPr>
            <a:xfrm rot="-5400000">
              <a:off x="1151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7656" name="Straight Connector 700423"/>
            <p:cNvSpPr/>
            <p:nvPr/>
          </p:nvSpPr>
          <p:spPr>
            <a:xfrm rot="-5400000">
              <a:off x="1938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7657" name="Straight Connector 700424"/>
            <p:cNvSpPr/>
            <p:nvPr/>
          </p:nvSpPr>
          <p:spPr>
            <a:xfrm rot="-5400000">
              <a:off x="1676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7658" name="Straight Connector 700425"/>
            <p:cNvSpPr/>
            <p:nvPr/>
          </p:nvSpPr>
          <p:spPr>
            <a:xfrm rot="-5400000">
              <a:off x="2463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7659" name="Straight Connector 700426"/>
            <p:cNvSpPr/>
            <p:nvPr/>
          </p:nvSpPr>
          <p:spPr>
            <a:xfrm rot="-5400000">
              <a:off x="2201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7660" name="Straight Connector 700427"/>
            <p:cNvSpPr/>
            <p:nvPr/>
          </p:nvSpPr>
          <p:spPr>
            <a:xfrm rot="-5400000">
              <a:off x="2989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7661" name="Straight Connector 700428"/>
            <p:cNvSpPr/>
            <p:nvPr/>
          </p:nvSpPr>
          <p:spPr>
            <a:xfrm rot="-5400000">
              <a:off x="2726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7662" name="Straight Connector 700429"/>
            <p:cNvSpPr/>
            <p:nvPr/>
          </p:nvSpPr>
          <p:spPr>
            <a:xfrm rot="-5400000">
              <a:off x="1414" y="3151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7663" name="Straight Connector 700430"/>
            <p:cNvSpPr/>
            <p:nvPr/>
          </p:nvSpPr>
          <p:spPr>
            <a:xfrm rot="-5400000">
              <a:off x="3254" y="3144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7664" name="Straight Connector 700431"/>
            <p:cNvSpPr/>
            <p:nvPr/>
          </p:nvSpPr>
          <p:spPr>
            <a:xfrm rot="-5400000">
              <a:off x="3780" y="3144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7665" name="Straight Connector 700432"/>
            <p:cNvSpPr/>
            <p:nvPr/>
          </p:nvSpPr>
          <p:spPr>
            <a:xfrm rot="-5400000">
              <a:off x="3517" y="3144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7666" name="Straight Connector 700433"/>
            <p:cNvSpPr/>
            <p:nvPr/>
          </p:nvSpPr>
          <p:spPr>
            <a:xfrm rot="-5400000">
              <a:off x="4042" y="3144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27667" name="Straight Connector 700434"/>
            <p:cNvSpPr/>
            <p:nvPr/>
          </p:nvSpPr>
          <p:spPr>
            <a:xfrm rot="-5400000">
              <a:off x="4305" y="3144"/>
              <a:ext cx="1423" cy="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27668" name="Title 700435"/>
          <p:cNvSpPr>
            <a:spLocks noGrp="1"/>
          </p:cNvSpPr>
          <p:nvPr>
            <p:ph type="title"/>
          </p:nvPr>
        </p:nvSpPr>
        <p:spPr>
          <a:xfrm>
            <a:off x="56515" y="0"/>
            <a:ext cx="12135485" cy="915035"/>
          </a:xfrm>
        </p:spPr>
        <p:txBody>
          <a:bodyPr lIns="92075" tIns="46038" rIns="92075" bIns="46038" anchor="ctr" anchorCtr="0">
            <a:normAutofit fontScale="90000"/>
          </a:bodyPr>
          <a:p>
            <a:r>
              <a:rPr lang="en-US"/>
              <a:t>Interval Partitioning:  Lower Bound on Optimal Solution</a:t>
            </a:r>
            <a:endParaRPr lang="en-US"/>
          </a:p>
        </p:txBody>
      </p:sp>
      <p:sp>
        <p:nvSpPr>
          <p:cNvPr id="27669" name="Text Placeholder 700436"/>
          <p:cNvSpPr>
            <a:spLocks noGrp="1"/>
          </p:cNvSpPr>
          <p:nvPr>
            <p:ph idx="1"/>
          </p:nvPr>
        </p:nvSpPr>
        <p:spPr>
          <a:xfrm>
            <a:off x="203835" y="914400"/>
            <a:ext cx="11855450" cy="5410200"/>
          </a:xfrm>
        </p:spPr>
        <p:txBody>
          <a:bodyPr lIns="92075" tIns="46038" rIns="92075" bIns="46038" anchor="t" anchorCtr="0">
            <a:normAutofit lnSpcReduction="10000"/>
          </a:bodyPr>
          <a:p>
            <a:r>
              <a:rPr lang="en-US"/>
              <a:t>Def.  </a:t>
            </a:r>
            <a:r>
              <a:rPr lang="en-US">
                <a:solidFill>
                  <a:schemeClr val="tx1"/>
                </a:solidFill>
              </a:rPr>
              <a:t>The </a:t>
            </a:r>
            <a:r>
              <a:rPr lang="en-US">
                <a:solidFill>
                  <a:schemeClr val="accent1"/>
                </a:solidFill>
              </a:rPr>
              <a:t>depth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of a set of open intervals is the maximum number that contain any given time.</a:t>
            </a:r>
            <a:endParaRPr lang="en-US">
              <a:solidFill>
                <a:schemeClr val="tx1"/>
              </a:solidFill>
            </a:endParaRPr>
          </a:p>
          <a:p>
            <a:r>
              <a:rPr lang="en-US"/>
              <a:t>Key observation.  </a:t>
            </a:r>
            <a:r>
              <a:rPr lang="en-US">
                <a:solidFill>
                  <a:schemeClr val="tx1"/>
                </a:solidFill>
              </a:rPr>
              <a:t>Number of classrooms needed  </a:t>
            </a:r>
            <a:r>
              <a:rPr lang="en-US">
                <a:solidFill>
                  <a:schemeClr val="tx1"/>
                </a:solidFill>
                <a:sym typeface="Symbol" panose="05050102010706020507" pitchFamily="1" charset="2"/>
              </a:rPr>
              <a:t>  depth.</a:t>
            </a:r>
            <a:endParaRPr lang="en-US">
              <a:solidFill>
                <a:schemeClr val="tx1"/>
              </a:solidFill>
            </a:endParaRPr>
          </a:p>
          <a:p>
            <a:r>
              <a:rPr lang="en-US"/>
              <a:t>Ex:  </a:t>
            </a:r>
            <a:r>
              <a:rPr lang="en-US">
                <a:solidFill>
                  <a:schemeClr val="tx1"/>
                </a:solidFill>
              </a:rPr>
              <a:t>Depth of schedule below = 3  </a:t>
            </a:r>
            <a:r>
              <a:rPr lang="en-US">
                <a:solidFill>
                  <a:schemeClr val="tx1"/>
                </a:solidFill>
                <a:sym typeface="Symbol" panose="05050102010706020507" pitchFamily="1" charset="2"/>
              </a:rPr>
              <a:t>  schedule below is optimal</a:t>
            </a:r>
            <a:r>
              <a:rPr lang="en-US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r>
              <a:rPr lang="en-US"/>
              <a:t>Q.  </a:t>
            </a:r>
            <a:r>
              <a:rPr lang="en-US">
                <a:solidFill>
                  <a:schemeClr val="tx1"/>
                </a:solidFill>
              </a:rPr>
              <a:t>Does there always exist a schedule equal to depth of intervals?</a:t>
            </a:r>
            <a:endParaRPr 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670" name="Straight Connector 700437"/>
          <p:cNvSpPr/>
          <p:nvPr/>
        </p:nvSpPr>
        <p:spPr>
          <a:xfrm>
            <a:off x="2816225" y="6134100"/>
            <a:ext cx="6964363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7671" name="Text Box 700438"/>
          <p:cNvSpPr txBox="1"/>
          <p:nvPr/>
        </p:nvSpPr>
        <p:spPr>
          <a:xfrm>
            <a:off x="4900613" y="6211888"/>
            <a:ext cx="1368425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endParaRPr lang="en-US" sz="1000" dirty="0">
              <a:latin typeface="Comic Sans MS" panose="030F0702030302020204" pitchFamily="1" charset="0"/>
            </a:endParaRPr>
          </a:p>
        </p:txBody>
      </p:sp>
      <p:sp>
        <p:nvSpPr>
          <p:cNvPr id="27672" name="Text Box 700439"/>
          <p:cNvSpPr txBox="1"/>
          <p:nvPr/>
        </p:nvSpPr>
        <p:spPr>
          <a:xfrm>
            <a:off x="9380538" y="6227763"/>
            <a:ext cx="655637" cy="27559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200">
                <a:latin typeface="Comic Sans MS" panose="030F0702030302020204" pitchFamily="1" charset="0"/>
              </a:rPr>
              <a:t>Time</a:t>
            </a:r>
            <a:endParaRPr lang="en-US" sz="1200">
              <a:latin typeface="Comic Sans MS" panose="030F0702030302020204" pitchFamily="1" charset="0"/>
            </a:endParaRPr>
          </a:p>
        </p:txBody>
      </p:sp>
      <p:sp>
        <p:nvSpPr>
          <p:cNvPr id="27673" name="Straight Connector 700440"/>
          <p:cNvSpPr/>
          <p:nvPr/>
        </p:nvSpPr>
        <p:spPr>
          <a:xfrm>
            <a:off x="7221538" y="6134100"/>
            <a:ext cx="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74" name="Text Box 700441"/>
          <p:cNvSpPr txBox="1"/>
          <p:nvPr/>
        </p:nvSpPr>
        <p:spPr>
          <a:xfrm>
            <a:off x="2697163" y="6134100"/>
            <a:ext cx="26162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9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7675" name="Text Box 700442"/>
          <p:cNvSpPr txBox="1"/>
          <p:nvPr/>
        </p:nvSpPr>
        <p:spPr>
          <a:xfrm>
            <a:off x="3033713" y="6134100"/>
            <a:ext cx="45466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9:30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7676" name="Text Box 700443"/>
          <p:cNvSpPr txBox="1"/>
          <p:nvPr/>
        </p:nvSpPr>
        <p:spPr>
          <a:xfrm>
            <a:off x="3490913" y="6134100"/>
            <a:ext cx="31877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7677" name="Text Box 700444"/>
          <p:cNvSpPr txBox="1"/>
          <p:nvPr/>
        </p:nvSpPr>
        <p:spPr>
          <a:xfrm>
            <a:off x="3865563" y="6134100"/>
            <a:ext cx="51181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10:30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7678" name="Text Box 700445"/>
          <p:cNvSpPr txBox="1"/>
          <p:nvPr/>
        </p:nvSpPr>
        <p:spPr>
          <a:xfrm>
            <a:off x="4365625" y="6134100"/>
            <a:ext cx="29845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11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7679" name="Text Box 700446"/>
          <p:cNvSpPr txBox="1"/>
          <p:nvPr/>
        </p:nvSpPr>
        <p:spPr>
          <a:xfrm>
            <a:off x="4694238" y="6134100"/>
            <a:ext cx="49149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11:30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7680" name="Text Box 700447"/>
          <p:cNvSpPr txBox="1"/>
          <p:nvPr/>
        </p:nvSpPr>
        <p:spPr>
          <a:xfrm>
            <a:off x="5197475" y="6134100"/>
            <a:ext cx="31877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12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7681" name="Text Box 700448"/>
          <p:cNvSpPr txBox="1"/>
          <p:nvPr/>
        </p:nvSpPr>
        <p:spPr>
          <a:xfrm>
            <a:off x="5511800" y="6134100"/>
            <a:ext cx="51181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12:30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7682" name="Text Box 700449"/>
          <p:cNvSpPr txBox="1"/>
          <p:nvPr/>
        </p:nvSpPr>
        <p:spPr>
          <a:xfrm>
            <a:off x="6030913" y="6134100"/>
            <a:ext cx="24130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7683" name="Text Box 700450"/>
          <p:cNvSpPr txBox="1"/>
          <p:nvPr/>
        </p:nvSpPr>
        <p:spPr>
          <a:xfrm>
            <a:off x="6375400" y="6134100"/>
            <a:ext cx="43434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1:30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7684" name="Text Box 700451"/>
          <p:cNvSpPr txBox="1"/>
          <p:nvPr/>
        </p:nvSpPr>
        <p:spPr>
          <a:xfrm>
            <a:off x="6853238" y="6134100"/>
            <a:ext cx="26162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2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7685" name="Text Box 700452"/>
          <p:cNvSpPr txBox="1"/>
          <p:nvPr/>
        </p:nvSpPr>
        <p:spPr>
          <a:xfrm>
            <a:off x="7227888" y="6134100"/>
            <a:ext cx="45466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2:30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7686" name="Rectangles 700453"/>
          <p:cNvSpPr/>
          <p:nvPr/>
        </p:nvSpPr>
        <p:spPr>
          <a:xfrm>
            <a:off x="6988175" y="5565775"/>
            <a:ext cx="2085975" cy="26828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h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7687" name="Rectangles 700454"/>
          <p:cNvSpPr/>
          <p:nvPr/>
        </p:nvSpPr>
        <p:spPr>
          <a:xfrm>
            <a:off x="2819400" y="4752975"/>
            <a:ext cx="1258888" cy="2667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c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7688" name="Rectangles 700455"/>
          <p:cNvSpPr/>
          <p:nvPr/>
        </p:nvSpPr>
        <p:spPr>
          <a:xfrm>
            <a:off x="2825750" y="5554663"/>
            <a:ext cx="1244600" cy="26828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a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7689" name="Rectangles 700456"/>
          <p:cNvSpPr/>
          <p:nvPr/>
        </p:nvSpPr>
        <p:spPr>
          <a:xfrm>
            <a:off x="4483100" y="5567363"/>
            <a:ext cx="2505075" cy="2667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e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7690" name="Rectangles 700457"/>
          <p:cNvSpPr/>
          <p:nvPr/>
        </p:nvSpPr>
        <p:spPr>
          <a:xfrm>
            <a:off x="6156325" y="4748213"/>
            <a:ext cx="1246188" cy="2667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f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7691" name="Rectangles 700458"/>
          <p:cNvSpPr/>
          <p:nvPr/>
        </p:nvSpPr>
        <p:spPr>
          <a:xfrm>
            <a:off x="6153150" y="5157788"/>
            <a:ext cx="1255713" cy="2667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g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7692" name="Rectangles 700459"/>
          <p:cNvSpPr/>
          <p:nvPr/>
        </p:nvSpPr>
        <p:spPr>
          <a:xfrm>
            <a:off x="7823200" y="5143500"/>
            <a:ext cx="1254125" cy="2667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i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7693" name="Rectangles 700460"/>
          <p:cNvSpPr/>
          <p:nvPr/>
        </p:nvSpPr>
        <p:spPr>
          <a:xfrm>
            <a:off x="7831138" y="4754563"/>
            <a:ext cx="1246187" cy="2667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j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7694" name="Straight Connector 700461"/>
          <p:cNvSpPr/>
          <p:nvPr/>
        </p:nvSpPr>
        <p:spPr>
          <a:xfrm>
            <a:off x="8888413" y="6129338"/>
            <a:ext cx="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95" name="Text Box 700462"/>
          <p:cNvSpPr txBox="1"/>
          <p:nvPr/>
        </p:nvSpPr>
        <p:spPr>
          <a:xfrm>
            <a:off x="7697788" y="6129338"/>
            <a:ext cx="26162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3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7696" name="Text Box 700463"/>
          <p:cNvSpPr txBox="1"/>
          <p:nvPr/>
        </p:nvSpPr>
        <p:spPr>
          <a:xfrm>
            <a:off x="8042275" y="6129338"/>
            <a:ext cx="45466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3:30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7697" name="Text Box 700464"/>
          <p:cNvSpPr txBox="1"/>
          <p:nvPr/>
        </p:nvSpPr>
        <p:spPr>
          <a:xfrm>
            <a:off x="8520113" y="6129338"/>
            <a:ext cx="26162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4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7698" name="Text Box 700465"/>
          <p:cNvSpPr txBox="1"/>
          <p:nvPr/>
        </p:nvSpPr>
        <p:spPr>
          <a:xfrm>
            <a:off x="8894763" y="6129338"/>
            <a:ext cx="454660" cy="24511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latin typeface="Comic Sans MS" panose="030F0702030302020204" pitchFamily="1" charset="0"/>
              </a:rPr>
              <a:t>4:30</a:t>
            </a:r>
            <a:endParaRPr lang="en-US" sz="1000">
              <a:latin typeface="Comic Sans MS" panose="030F0702030302020204" pitchFamily="1" charset="0"/>
            </a:endParaRPr>
          </a:p>
        </p:txBody>
      </p:sp>
      <p:sp>
        <p:nvSpPr>
          <p:cNvPr id="27699" name="Rectangles 700466"/>
          <p:cNvSpPr/>
          <p:nvPr/>
        </p:nvSpPr>
        <p:spPr>
          <a:xfrm>
            <a:off x="4491038" y="4752975"/>
            <a:ext cx="1246187" cy="2667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d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7700" name="Rectangles 700467"/>
          <p:cNvSpPr/>
          <p:nvPr/>
        </p:nvSpPr>
        <p:spPr>
          <a:xfrm>
            <a:off x="2828925" y="5154613"/>
            <a:ext cx="2908300" cy="2667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b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27701" name="Text Box 700468"/>
          <p:cNvSpPr txBox="1"/>
          <p:nvPr/>
        </p:nvSpPr>
        <p:spPr>
          <a:xfrm>
            <a:off x="4940300" y="3175000"/>
            <a:ext cx="1808163" cy="184150"/>
          </a:xfrm>
          <a:prstGeom prst="rect">
            <a:avLst/>
          </a:prstGeom>
          <a:noFill/>
          <a:ln w="15875">
            <a:noFill/>
          </a:ln>
        </p:spPr>
        <p:txBody>
          <a:bodyPr lIns="0" tIns="0" rIns="0" bIns="0" anchor="t" anchorCtr="0">
            <a:spAutoFit/>
          </a:bodyPr>
          <a:p>
            <a:pPr defTabSz="1019175" eaLnBrk="0" hangingPunct="0">
              <a:spcBef>
                <a:spcPct val="50000"/>
              </a:spcBef>
            </a:pPr>
            <a:r>
              <a:rPr lang="en-US" sz="1200">
                <a:solidFill>
                  <a:schemeClr val="accent1"/>
                </a:solidFill>
                <a:latin typeface="Comic Sans MS" panose="030F0702030302020204" pitchFamily="1" charset="0"/>
              </a:rPr>
              <a:t>a, b, c all contain 9:30</a:t>
            </a:r>
            <a:endParaRPr lang="en-US" sz="1200">
              <a:solidFill>
                <a:schemeClr val="accent1"/>
              </a:solidFill>
              <a:latin typeface="Comic Sans MS" panose="030F0702030302020204" pitchFamily="1" charset="0"/>
              <a:sym typeface="Symbol" panose="05050102010706020507" pitchFamily="1" charset="2"/>
            </a:endParaRPr>
          </a:p>
        </p:txBody>
      </p:sp>
      <p:sp>
        <p:nvSpPr>
          <p:cNvPr id="27702" name="Straight Connector 700469"/>
          <p:cNvSpPr/>
          <p:nvPr/>
        </p:nvSpPr>
        <p:spPr>
          <a:xfrm flipH="1" flipV="1">
            <a:off x="5680075" y="2952750"/>
            <a:ext cx="95250" cy="200025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sm" len="sm"/>
          </a:ln>
        </p:spPr>
      </p:sp>
      <p:sp>
        <p:nvSpPr>
          <p:cNvPr id="27703" name="Rectangles 700470"/>
          <p:cNvSpPr/>
          <p:nvPr/>
        </p:nvSpPr>
        <p:spPr>
          <a:xfrm>
            <a:off x="3178175" y="4441825"/>
            <a:ext cx="104775" cy="1685925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en-US" altLang="zh-CN">
              <a:latin typeface="Comic Sans MS" panose="030F0702030302020204" pitchFamily="1" charset="0"/>
            </a:endParaRPr>
          </a:p>
        </p:txBody>
      </p:sp>
      <p:sp>
        <p:nvSpPr>
          <p:cNvPr id="27704" name="Rectangles 700471"/>
          <p:cNvSpPr/>
          <p:nvPr/>
        </p:nvSpPr>
        <p:spPr>
          <a:xfrm>
            <a:off x="2438400" y="5599113"/>
            <a:ext cx="260350" cy="24511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1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27705" name="Rectangles 700472"/>
          <p:cNvSpPr/>
          <p:nvPr/>
        </p:nvSpPr>
        <p:spPr>
          <a:xfrm>
            <a:off x="2438400" y="5178425"/>
            <a:ext cx="260350" cy="24511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2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27706" name="Rectangles 700473"/>
          <p:cNvSpPr/>
          <p:nvPr/>
        </p:nvSpPr>
        <p:spPr>
          <a:xfrm>
            <a:off x="2438400" y="4784725"/>
            <a:ext cx="260350" cy="24511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3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29698" name="Title 702465"/>
          <p:cNvSpPr>
            <a:spLocks noGrp="1"/>
          </p:cNvSpPr>
          <p:nvPr>
            <p:ph type="title"/>
          </p:nvPr>
        </p:nvSpPr>
        <p:spPr>
          <a:xfrm>
            <a:off x="55880" y="0"/>
            <a:ext cx="10515600" cy="882650"/>
          </a:xfrm>
        </p:spPr>
        <p:txBody>
          <a:bodyPr lIns="92075" tIns="46038" rIns="92075" bIns="46038" anchor="ctr" anchorCtr="0"/>
          <a:p>
            <a:r>
              <a:rPr lang="en-US"/>
              <a:t>Interval Partitioning:  Greedy Algorithm</a:t>
            </a:r>
            <a:endParaRPr lang="en-US"/>
          </a:p>
        </p:txBody>
      </p:sp>
      <p:sp>
        <p:nvSpPr>
          <p:cNvPr id="29699" name="Text Placeholder 702466"/>
          <p:cNvSpPr>
            <a:spLocks noGrp="1"/>
          </p:cNvSpPr>
          <p:nvPr>
            <p:ph idx="1"/>
          </p:nvPr>
        </p:nvSpPr>
        <p:spPr>
          <a:xfrm>
            <a:off x="55245" y="914400"/>
            <a:ext cx="12059920" cy="5943600"/>
          </a:xfrm>
        </p:spPr>
        <p:txBody>
          <a:bodyPr lIns="92075" tIns="46038" rIns="92075" bIns="46038" anchor="t" anchorCtr="0">
            <a:normAutofit fontScale="70000"/>
          </a:bodyPr>
          <a:p>
            <a:r>
              <a:rPr lang="en-US" sz="2855">
                <a:latin typeface="Times New Roman" panose="02020603050405020304" charset="0"/>
                <a:cs typeface="Times New Roman" panose="02020603050405020304" charset="0"/>
              </a:rPr>
              <a:t>Greedy algorithm.  </a:t>
            </a:r>
            <a:r>
              <a:rPr lang="en-US" sz="285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Consider lectures in increasing order of start time:  assign lecture to any compatible classroom.</a:t>
            </a:r>
            <a:endParaRPr lang="en-US" sz="285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5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5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5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5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5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5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5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5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55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5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55">
                <a:latin typeface="Times New Roman" panose="02020603050405020304" charset="0"/>
                <a:cs typeface="Times New Roman" panose="02020603050405020304" charset="0"/>
              </a:rPr>
              <a:t>Implementation.  </a:t>
            </a:r>
            <a:r>
              <a:rPr lang="en-US" sz="2855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O(n log n).</a:t>
            </a:r>
            <a:endParaRPr lang="en-US" sz="2855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855">
                <a:latin typeface="Times New Roman" panose="02020603050405020304" charset="0"/>
                <a:cs typeface="Times New Roman" panose="02020603050405020304" charset="0"/>
              </a:rPr>
              <a:t>For each classroom k, maintain the finish time of the last job added.</a:t>
            </a:r>
            <a:endParaRPr lang="en-US" sz="2855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855">
                <a:latin typeface="Times New Roman" panose="02020603050405020304" charset="0"/>
                <a:cs typeface="Times New Roman" panose="02020603050405020304" charset="0"/>
              </a:rPr>
              <a:t>Keep the classrooms in a priority queue.</a:t>
            </a:r>
            <a:endParaRPr lang="en-US" sz="2855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700" name="Text Box 702467"/>
          <p:cNvSpPr txBox="1"/>
          <p:nvPr/>
        </p:nvSpPr>
        <p:spPr>
          <a:xfrm>
            <a:off x="2069465" y="1433195"/>
            <a:ext cx="7526338" cy="37839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82880" tIns="91440" rIns="137160" bIns="91440" anchor="t" anchorCtr="0">
            <a:spAutoFit/>
          </a:bodyPr>
          <a:p>
            <a:pPr eaLnBrk="0" hangingPunct="0"/>
            <a:r>
              <a:rPr lang="en-US" b="1">
                <a:solidFill>
                  <a:srgbClr val="003399"/>
                </a:solidFill>
                <a:latin typeface="Courier New" panose="02070309020205020404" pitchFamily="1" charset="0"/>
              </a:rPr>
              <a:t>Sort</a:t>
            </a:r>
            <a:r>
              <a:rPr lang="en-US" b="1">
                <a:latin typeface="Courier New" panose="02070309020205020404" pitchFamily="1" charset="0"/>
              </a:rPr>
              <a:t> intervals by starting time so that s</a:t>
            </a:r>
            <a:r>
              <a:rPr lang="en-US" b="1" baseline="-25000">
                <a:latin typeface="Courier New" panose="02070309020205020404" pitchFamily="1" charset="0"/>
              </a:rPr>
              <a:t>1</a:t>
            </a:r>
            <a:r>
              <a:rPr lang="en-US" b="1">
                <a:latin typeface="Courier New" panose="02070309020205020404" pitchFamily="1" charset="0"/>
              </a:rPr>
              <a:t>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</a:t>
            </a:r>
            <a:r>
              <a:rPr lang="en-US" b="1">
                <a:latin typeface="Courier New" panose="02070309020205020404" pitchFamily="1" charset="0"/>
              </a:rPr>
              <a:t> s</a:t>
            </a:r>
            <a:r>
              <a:rPr lang="en-US" b="1" baseline="-25000">
                <a:latin typeface="Courier New" panose="02070309020205020404" pitchFamily="1" charset="0"/>
              </a:rPr>
              <a:t>2</a:t>
            </a:r>
            <a:r>
              <a:rPr lang="en-US" b="1">
                <a:latin typeface="Courier New" panose="02070309020205020404" pitchFamily="1" charset="0"/>
              </a:rPr>
              <a:t>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</a:t>
            </a:r>
            <a:r>
              <a:rPr lang="en-US" b="1">
                <a:latin typeface="Courier New" panose="02070309020205020404" pitchFamily="1" charset="0"/>
              </a:rPr>
              <a:t> ...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</a:t>
            </a:r>
            <a:r>
              <a:rPr lang="en-US" b="1">
                <a:latin typeface="Courier New" panose="02070309020205020404" pitchFamily="1" charset="0"/>
              </a:rPr>
              <a:t> </a:t>
            </a:r>
            <a:r>
              <a:rPr lang="en-US" b="1" dirty="0" err="1">
                <a:latin typeface="Courier New" panose="02070309020205020404" pitchFamily="1" charset="0"/>
              </a:rPr>
              <a:t>s</a:t>
            </a:r>
            <a:r>
              <a:rPr lang="en-US" b="1" baseline="-25000" dirty="0" err="1">
                <a:latin typeface="Courier New" panose="02070309020205020404" pitchFamily="1" charset="0"/>
              </a:rPr>
              <a:t>n</a:t>
            </a:r>
            <a:r>
              <a:rPr lang="en-US" b="1">
                <a:latin typeface="Courier New" panose="02070309020205020404" pitchFamily="1" charset="0"/>
              </a:rPr>
              <a:t>.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latin typeface="Courier New" panose="02070309020205020404" pitchFamily="1" charset="0"/>
              </a:rPr>
              <a:t>d</a:t>
            </a:r>
            <a:r>
              <a:rPr lang="en-US" b="1" dirty="0">
                <a:latin typeface="Courier New" panose="02070309020205020404" pitchFamily="1" charset="0"/>
              </a:rPr>
              <a:t>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</a:t>
            </a:r>
            <a:r>
              <a:rPr lang="en-US" b="1">
                <a:latin typeface="Courier New" panose="02070309020205020404" pitchFamily="1" charset="0"/>
              </a:rPr>
              <a:t> 0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solidFill>
                  <a:srgbClr val="003399"/>
                </a:solidFill>
                <a:latin typeface="Courier New" panose="02070309020205020404" pitchFamily="1" charset="0"/>
              </a:rPr>
              <a:t>for</a:t>
            </a:r>
            <a:r>
              <a:rPr lang="en-US" b="1">
                <a:latin typeface="Courier New" panose="02070309020205020404" pitchFamily="1" charset="0"/>
              </a:rPr>
              <a:t> j = 1 to n {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solidFill>
                  <a:srgbClr val="003399"/>
                </a:solidFill>
                <a:latin typeface="Courier New" panose="02070309020205020404" pitchFamily="1" charset="0"/>
              </a:rPr>
              <a:t>   if</a:t>
            </a:r>
            <a:r>
              <a:rPr lang="en-US" b="1">
                <a:latin typeface="Courier New" panose="02070309020205020404" pitchFamily="1" charset="0"/>
              </a:rPr>
              <a:t> (lecture j is compatible with some classroom k)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latin typeface="Courier New" panose="02070309020205020404" pitchFamily="1" charset="0"/>
              </a:rPr>
              <a:t>      schedule lecture j in classroom k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solidFill>
                  <a:srgbClr val="003399"/>
                </a:solidFill>
                <a:latin typeface="Courier New" panose="02070309020205020404" pitchFamily="1" charset="0"/>
              </a:rPr>
              <a:t>   else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latin typeface="Courier New" panose="02070309020205020404" pitchFamily="1" charset="0"/>
              </a:rPr>
              <a:t>      allocate a new classroom d + 1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latin typeface="Courier New" panose="02070309020205020404" pitchFamily="1" charset="0"/>
              </a:rPr>
              <a:t>      schedule lecture j in classroom d + 1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latin typeface="Courier New" panose="02070309020205020404" pitchFamily="1" charset="0"/>
              </a:rPr>
              <a:t>      d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 d + 1</a:t>
            </a:r>
            <a:r>
              <a:rPr lang="en-US" b="1" dirty="0">
                <a:latin typeface="Courier New" panose="02070309020205020404" pitchFamily="1" charset="0"/>
              </a:rPr>
              <a:t> 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latin typeface="Courier New" panose="02070309020205020404" pitchFamily="1" charset="0"/>
              </a:rPr>
              <a:t>}    </a:t>
            </a:r>
            <a:endParaRPr lang="en-US" b="1">
              <a:latin typeface="Courier New" panose="02070309020205020404" pitchFamily="1" charset="0"/>
            </a:endParaRPr>
          </a:p>
        </p:txBody>
      </p:sp>
      <p:sp>
        <p:nvSpPr>
          <p:cNvPr id="29701" name="Rectangles 702468"/>
          <p:cNvSpPr/>
          <p:nvPr/>
        </p:nvSpPr>
        <p:spPr>
          <a:xfrm>
            <a:off x="3675063" y="2282190"/>
            <a:ext cx="2417445" cy="27559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1200">
                <a:solidFill>
                  <a:schemeClr val="hlink"/>
                </a:solidFill>
                <a:latin typeface="Comic Sans MS" panose="030F0702030302020204" pitchFamily="1" charset="0"/>
              </a:rPr>
              <a:t>number of allocated classrooms</a:t>
            </a:r>
            <a:endParaRPr lang="en-US" sz="1200">
              <a:solidFill>
                <a:schemeClr val="hlink"/>
              </a:solidFill>
              <a:latin typeface="Comic Sans MS" panose="030F0702030302020204" pitchFamily="1" charset="0"/>
            </a:endParaRPr>
          </a:p>
        </p:txBody>
      </p:sp>
      <p:sp>
        <p:nvSpPr>
          <p:cNvPr id="29702" name="Straight Connector 702469"/>
          <p:cNvSpPr/>
          <p:nvPr/>
        </p:nvSpPr>
        <p:spPr>
          <a:xfrm flipH="1" flipV="1">
            <a:off x="3330258" y="2282190"/>
            <a:ext cx="250825" cy="666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31746" name="Title 70451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98805"/>
          </a:xfrm>
        </p:spPr>
        <p:txBody>
          <a:bodyPr lIns="92075" tIns="46038" rIns="92075" bIns="46038" anchor="ctr" anchorCtr="0">
            <a:normAutofit fontScale="90000"/>
          </a:bodyPr>
          <a:p>
            <a:r>
              <a:rPr lang="en-US"/>
              <a:t>Interval Partitioning:  Greedy Analysis</a:t>
            </a:r>
            <a:endParaRPr lang="en-US"/>
          </a:p>
        </p:txBody>
      </p:sp>
      <p:sp>
        <p:nvSpPr>
          <p:cNvPr id="31747" name="Text Placeholder 704514"/>
          <p:cNvSpPr>
            <a:spLocks noGrp="1"/>
          </p:cNvSpPr>
          <p:nvPr>
            <p:ph idx="1"/>
          </p:nvPr>
        </p:nvSpPr>
        <p:spPr>
          <a:xfrm>
            <a:off x="-635" y="532765"/>
            <a:ext cx="12101195" cy="5791835"/>
          </a:xfrm>
        </p:spPr>
        <p:txBody>
          <a:bodyPr lIns="92075" tIns="46038" rIns="92075" bIns="46038" anchor="t" anchorCtr="0">
            <a:normAutofit lnSpcReduction="20000"/>
          </a:bodyPr>
          <a:p>
            <a:r>
              <a:rPr lang="en-US"/>
              <a:t>Observation.  </a:t>
            </a:r>
            <a:r>
              <a:rPr lang="en-US">
                <a:solidFill>
                  <a:schemeClr val="tx1"/>
                </a:solidFill>
              </a:rPr>
              <a:t>Greedy algorithm never schedules two incompatible lectures in the same classroom.</a:t>
            </a:r>
            <a:endParaRPr lang="en-US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/>
              <a:t>Theorem.  </a:t>
            </a:r>
            <a:r>
              <a:rPr lang="en-US">
                <a:solidFill>
                  <a:schemeClr val="tx1"/>
                </a:solidFill>
              </a:rPr>
              <a:t>Greedy algorithm is optimal.</a:t>
            </a:r>
            <a:endParaRPr lang="en-US">
              <a:solidFill>
                <a:schemeClr val="tx1"/>
              </a:solidFill>
            </a:endParaRPr>
          </a:p>
          <a:p>
            <a:r>
              <a:rPr lang="en-US"/>
              <a:t>Pf. 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/>
              <a:t>Let d = number of classrooms that</a:t>
            </a:r>
            <a:r>
              <a:rPr lang="en-US" dirty="0"/>
              <a:t> </a:t>
            </a:r>
            <a:r>
              <a:rPr lang="en-US"/>
              <a:t>the greedy</a:t>
            </a:r>
            <a:r>
              <a:rPr lang="en-US" dirty="0"/>
              <a:t> </a:t>
            </a:r>
            <a:r>
              <a:rPr lang="en-US"/>
              <a:t>algorithm allocates.</a:t>
            </a:r>
            <a:endParaRPr lang="en-US" dirty="0"/>
          </a:p>
          <a:p>
            <a:pPr lvl="1"/>
            <a:r>
              <a:rPr lang="en-US"/>
              <a:t>Classroom d is opened because we needed to schedule a job, say j, that is incompatible with all d-1 other classrooms.</a:t>
            </a:r>
            <a:endParaRPr lang="en-US"/>
          </a:p>
          <a:p>
            <a:pPr lvl="1"/>
            <a:r>
              <a:rPr lang="en-US"/>
              <a:t>These d jobs each end after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/>
              <a:t>.</a:t>
            </a:r>
            <a:endParaRPr lang="en-US"/>
          </a:p>
          <a:p>
            <a:pPr lvl="1"/>
            <a:r>
              <a:rPr lang="en-US"/>
              <a:t>Since we sorted by start time, all these incompatibilities are caused by lectures that start no later than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/>
              <a:t>.</a:t>
            </a:r>
            <a:endParaRPr lang="en-US"/>
          </a:p>
          <a:p>
            <a:pPr lvl="1"/>
            <a:r>
              <a:rPr lang="en-US"/>
              <a:t>Thus, we have</a:t>
            </a:r>
            <a:r>
              <a:rPr lang="en-US" dirty="0"/>
              <a:t> </a:t>
            </a:r>
            <a:r>
              <a:rPr lang="en-US"/>
              <a:t>d lectures</a:t>
            </a:r>
            <a:r>
              <a:rPr lang="en-US" dirty="0"/>
              <a:t> </a:t>
            </a:r>
            <a:r>
              <a:rPr lang="en-US"/>
              <a:t>overlapping at time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 err="1"/>
              <a:t> </a:t>
            </a:r>
            <a:r>
              <a:rPr lang="en-US"/>
              <a:t>+ </a:t>
            </a:r>
            <a:r>
              <a:rPr lang="en-US">
                <a:sym typeface="Symbol" panose="05050102010706020507" pitchFamily="1" charset="2"/>
              </a:rPr>
              <a:t></a:t>
            </a:r>
            <a:r>
              <a:rPr lang="en-US"/>
              <a:t>.</a:t>
            </a:r>
            <a:endParaRPr lang="en-US"/>
          </a:p>
          <a:p>
            <a:pPr lvl="1"/>
            <a:r>
              <a:rPr lang="en-US"/>
              <a:t>Key observation</a:t>
            </a:r>
            <a:r>
              <a:rPr lang="en-US" dirty="0"/>
              <a:t>  </a:t>
            </a:r>
            <a:r>
              <a:rPr lang="en-US">
                <a:sym typeface="Symbol" panose="05050102010706020507" pitchFamily="1" charset="2"/>
              </a:rPr>
              <a:t>  </a:t>
            </a:r>
            <a:r>
              <a:rPr lang="en-US"/>
              <a:t>all schedules use </a:t>
            </a:r>
            <a:r>
              <a:rPr lang="en-US">
                <a:sym typeface="Symbol" panose="05050102010706020507" pitchFamily="1" charset="2"/>
              </a:rPr>
              <a:t></a:t>
            </a:r>
            <a:r>
              <a:rPr lang="en-US"/>
              <a:t> d classrooms.</a:t>
            </a:r>
            <a:r>
              <a:rPr lang="en-US" dirty="0"/>
              <a:t>  </a:t>
            </a:r>
            <a:r>
              <a:rPr lang="en-US">
                <a:solidFill>
                  <a:schemeClr val="hlink"/>
                </a:solidFill>
              </a:rPr>
              <a:t>▪</a:t>
            </a:r>
            <a:endParaRPr lang="en-US">
              <a:solidFill>
                <a:schemeClr val="hlink"/>
              </a:solidFill>
              <a:ea typeface="Lucida Grande" pitchFamily="1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62" name="Title 706561"/>
          <p:cNvSpPr>
            <a:spLocks noGrp="1"/>
          </p:cNvSpPr>
          <p:nvPr>
            <p:ph type="ctrTitle" sz="quarter"/>
          </p:nvPr>
        </p:nvSpPr>
        <p:spPr/>
        <p:txBody>
          <a:bodyPr vert="horz" wrap="square" lIns="92075" tIns="46038" rIns="92075" bIns="46038" anchor="b" anchorCtr="0"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200" b="0" i="0" u="none" strike="noStrike" kern="1200" cap="none" spc="0" normalizeH="0" baseline="0" noProof="1">
                <a:solidFill>
                  <a:srgbClr val="003399"/>
                </a:solidFill>
                <a:latin typeface="Comic Sans MS" panose="030F0702030302020204" pitchFamily="1" charset="0"/>
                <a:ea typeface="+mj-ea"/>
                <a:cs typeface="+mj-cs"/>
              </a:rPr>
              <a:t>4.2  Scheduling to Minimize Lateness</a:t>
            </a:r>
            <a:endParaRPr kumimoji="0" sz="3200" b="0" i="0" u="none" strike="noStrike" kern="1200" cap="none" spc="0" normalizeH="0" baseline="0" noProof="1">
              <a:solidFill>
                <a:srgbClr val="003399"/>
              </a:solidFill>
              <a:latin typeface="Comic Sans MS" panose="030F0702030302020204" pitchFamily="1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GB" spc="-10" dirty="0">
                <a:sym typeface="+mn-ea"/>
              </a:rPr>
            </a:br>
            <a:br>
              <a:rPr lang="en-GB" spc="-10" dirty="0">
                <a:sym typeface="+mn-ea"/>
              </a:rPr>
            </a:br>
            <a:r>
              <a:rPr lang="en-GB" spc="-10" dirty="0">
                <a:sym typeface="+mn-ea"/>
              </a:rPr>
              <a:t>(1,3,5,6,9,2) largest number</a:t>
            </a:r>
            <a:br>
              <a:rPr lang="en-GB" spc="-10" dirty="0"/>
            </a:br>
            <a:r>
              <a:rPr lang="en-GB" altLang="en-US"/>
              <a:t>Monopoly games with different denomination currency(banker)</a:t>
            </a:r>
            <a:br>
              <a:rPr lang="en-GB" altLang="en-US"/>
            </a:br>
            <a:r>
              <a:rPr lang="en-GB" altLang="en-US"/>
              <a:t>activity with start time and finish time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GB" altLang="en-US"/>
          </a:p>
          <a:p>
            <a:r>
              <a:rPr lang="en-GB" altLang="en-US"/>
              <a:t>Coin exchange problem-shopkeeper needs to give change 100 rs where amount to b paid is 71</a:t>
            </a:r>
            <a:endParaRPr lang="en-GB" alt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35842" name="Title 708609"/>
          <p:cNvSpPr>
            <a:spLocks noGrp="1"/>
          </p:cNvSpPr>
          <p:nvPr>
            <p:ph type="title"/>
          </p:nvPr>
        </p:nvSpPr>
        <p:spPr>
          <a:xfrm>
            <a:off x="0" y="0"/>
            <a:ext cx="12127230" cy="795020"/>
          </a:xfrm>
        </p:spPr>
        <p:txBody>
          <a:bodyPr lIns="92075" tIns="46038" rIns="92075" bIns="46038" anchor="ctr" anchorCtr="0">
            <a:normAutofit fontScale="90000"/>
          </a:bodyPr>
          <a:p>
            <a:r>
              <a:rPr lang="en-US"/>
              <a:t>Scheduling to Minimizing Lateness</a:t>
            </a:r>
            <a:r>
              <a:rPr lang="en-GB" altLang="en-US"/>
              <a:t>:An Exchange Argument</a:t>
            </a:r>
            <a:endParaRPr lang="en-GB" altLang="en-US"/>
          </a:p>
        </p:txBody>
      </p:sp>
      <p:sp>
        <p:nvSpPr>
          <p:cNvPr id="35843" name="Text Placeholder 708610"/>
          <p:cNvSpPr>
            <a:spLocks noGrp="1"/>
          </p:cNvSpPr>
          <p:nvPr>
            <p:ph idx="1"/>
          </p:nvPr>
        </p:nvSpPr>
        <p:spPr>
          <a:xfrm>
            <a:off x="0" y="715645"/>
            <a:ext cx="12127230" cy="5711190"/>
          </a:xfrm>
        </p:spPr>
        <p:txBody>
          <a:bodyPr lIns="92075" tIns="46038" rIns="92075" bIns="46038" anchor="t" anchorCtr="0"/>
          <a:p>
            <a:r>
              <a:rPr lang="en-US"/>
              <a:t>Minimizing lateness problem.</a:t>
            </a:r>
            <a:endParaRPr lang="en-US"/>
          </a:p>
          <a:p>
            <a:pPr lvl="1"/>
            <a:r>
              <a:rPr lang="en-US"/>
              <a:t>Single resource processes one job at a time.</a:t>
            </a:r>
            <a:endParaRPr lang="en-US"/>
          </a:p>
          <a:p>
            <a:pPr lvl="1"/>
            <a:r>
              <a:rPr lang="en-US"/>
              <a:t>Job j requires </a:t>
            </a:r>
            <a:r>
              <a:rPr lang="en-US" dirty="0" err="1"/>
              <a:t>t</a:t>
            </a:r>
            <a:r>
              <a:rPr lang="en-US" sz="2000" baseline="-25000" dirty="0" err="1"/>
              <a:t>j</a:t>
            </a:r>
            <a:r>
              <a:rPr lang="en-US" dirty="0" err="1"/>
              <a:t> </a:t>
            </a:r>
            <a:r>
              <a:rPr lang="en-US"/>
              <a:t>units of processing time and is due at time </a:t>
            </a:r>
            <a:r>
              <a:rPr lang="en-US" dirty="0" err="1"/>
              <a:t>d</a:t>
            </a:r>
            <a:r>
              <a:rPr lang="en-US" sz="2000" baseline="-25000" dirty="0" err="1"/>
              <a:t>j</a:t>
            </a:r>
            <a:r>
              <a:rPr lang="en-US"/>
              <a:t>.</a:t>
            </a:r>
            <a:endParaRPr lang="en-US"/>
          </a:p>
          <a:p>
            <a:pPr lvl="1"/>
            <a:r>
              <a:rPr lang="en-US"/>
              <a:t>If j starts at time </a:t>
            </a:r>
            <a:r>
              <a:rPr lang="en-US" dirty="0" err="1"/>
              <a:t>s</a:t>
            </a:r>
            <a:r>
              <a:rPr lang="en-US" sz="2000" baseline="-25000" dirty="0" err="1"/>
              <a:t>j</a:t>
            </a:r>
            <a:r>
              <a:rPr lang="en-US"/>
              <a:t>, it finishes at time </a:t>
            </a:r>
            <a:r>
              <a:rPr lang="en-US" dirty="0" err="1"/>
              <a:t>f</a:t>
            </a:r>
            <a:r>
              <a:rPr lang="en-US" sz="2000" baseline="-25000" dirty="0" err="1"/>
              <a:t>j</a:t>
            </a:r>
            <a:r>
              <a:rPr lang="en-US" dirty="0" err="1"/>
              <a:t> </a:t>
            </a:r>
            <a:r>
              <a:rPr lang="en-US"/>
              <a:t>= </a:t>
            </a:r>
            <a:r>
              <a:rPr lang="en-US" dirty="0" err="1"/>
              <a:t>s</a:t>
            </a:r>
            <a:r>
              <a:rPr lang="en-US" sz="2000" baseline="-25000" dirty="0" err="1"/>
              <a:t>j</a:t>
            </a:r>
            <a:r>
              <a:rPr lang="en-US" dirty="0" err="1"/>
              <a:t> </a:t>
            </a:r>
            <a:r>
              <a:rPr lang="en-US"/>
              <a:t>+ </a:t>
            </a:r>
            <a:r>
              <a:rPr lang="en-US" dirty="0" err="1"/>
              <a:t>t</a:t>
            </a:r>
            <a:r>
              <a:rPr lang="en-US" sz="2000" baseline="-25000" dirty="0" err="1"/>
              <a:t>j</a:t>
            </a:r>
            <a:r>
              <a:rPr lang="en-US"/>
              <a:t>. </a:t>
            </a:r>
            <a:endParaRPr lang="en-US"/>
          </a:p>
          <a:p>
            <a:pPr lvl="1"/>
            <a:r>
              <a:rPr lang="en-US"/>
              <a:t>Lateness:  </a:t>
            </a:r>
            <a:r>
              <a:rPr lang="en-GB" altLang="en-US"/>
              <a:t>l</a:t>
            </a:r>
            <a:r>
              <a:rPr lang="en-US" sz="2000" baseline="-25000"/>
              <a:t>j</a:t>
            </a:r>
            <a:r>
              <a:rPr lang="en-US"/>
              <a:t> = max { 0,  </a:t>
            </a:r>
            <a:r>
              <a:rPr lang="en-US" dirty="0" err="1"/>
              <a:t>f</a:t>
            </a:r>
            <a:r>
              <a:rPr lang="en-US" sz="2000" baseline="-25000" dirty="0" err="1"/>
              <a:t>j</a:t>
            </a:r>
            <a:r>
              <a:rPr lang="en-US" dirty="0" err="1"/>
              <a:t> </a:t>
            </a:r>
            <a:r>
              <a:rPr lang="en-US"/>
              <a:t>- </a:t>
            </a:r>
            <a:r>
              <a:rPr lang="en-US" dirty="0" err="1"/>
              <a:t>d</a:t>
            </a:r>
            <a:r>
              <a:rPr lang="en-US" sz="2000" baseline="-25000" dirty="0" err="1"/>
              <a:t>j</a:t>
            </a:r>
            <a:r>
              <a:rPr lang="en-US" dirty="0" err="1"/>
              <a:t> </a:t>
            </a:r>
            <a:r>
              <a:rPr lang="en-US"/>
              <a:t>}.</a:t>
            </a:r>
            <a:endParaRPr lang="en-US"/>
          </a:p>
          <a:p>
            <a:pPr lvl="1"/>
            <a:r>
              <a:rPr lang="en-US"/>
              <a:t>Goal:  schedule all jobs to minimize </a:t>
            </a:r>
            <a:r>
              <a:rPr lang="en-US">
                <a:solidFill>
                  <a:schemeClr val="accent1"/>
                </a:solidFill>
              </a:rPr>
              <a:t>maximum</a:t>
            </a:r>
            <a:r>
              <a:rPr lang="en-US">
                <a:solidFill>
                  <a:srgbClr val="006600"/>
                </a:solidFill>
              </a:rPr>
              <a:t> </a:t>
            </a:r>
            <a:r>
              <a:rPr lang="en-US"/>
              <a:t>lateness L = max</a:t>
            </a:r>
            <a:r>
              <a:rPr lang="en-US" sz="2000" baseline="-25000"/>
              <a:t>j</a:t>
            </a:r>
            <a:r>
              <a:rPr lang="en-GB" altLang="en-US" sz="2000" baseline="-25000"/>
              <a:t> </a:t>
            </a:r>
            <a:r>
              <a:rPr lang="en-GB" altLang="en-US" sz="2000"/>
              <a:t>l</a:t>
            </a:r>
            <a:r>
              <a:rPr lang="en-GB" altLang="en-US" sz="2000" baseline="-25000"/>
              <a:t>i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Ex:</a:t>
            </a:r>
            <a:endParaRPr lang="en-US"/>
          </a:p>
        </p:txBody>
      </p:sp>
      <p:sp>
        <p:nvSpPr>
          <p:cNvPr id="35844" name="Straight Connector 708611"/>
          <p:cNvSpPr/>
          <p:nvPr/>
        </p:nvSpPr>
        <p:spPr>
          <a:xfrm>
            <a:off x="7620000" y="5943600"/>
            <a:ext cx="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45" name="Text Box 708612"/>
          <p:cNvSpPr txBox="1"/>
          <p:nvPr/>
        </p:nvSpPr>
        <p:spPr>
          <a:xfrm>
            <a:off x="19050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  <a:latin typeface="Comic Sans MS" panose="030F0702030302020204" pitchFamily="1" charset="0"/>
              </a:rPr>
              <a:t>0</a:t>
            </a:r>
            <a:endParaRPr lang="en-US" sz="1000">
              <a:solidFill>
                <a:schemeClr val="hlink"/>
              </a:solidFill>
              <a:latin typeface="Comic Sans MS" panose="030F0702030302020204" pitchFamily="1" charset="0"/>
            </a:endParaRPr>
          </a:p>
        </p:txBody>
      </p:sp>
      <p:sp>
        <p:nvSpPr>
          <p:cNvPr id="35846" name="Straight Connector 708613"/>
          <p:cNvSpPr/>
          <p:nvPr/>
        </p:nvSpPr>
        <p:spPr>
          <a:xfrm rot="-5400000">
            <a:off x="2362200" y="5791200"/>
            <a:ext cx="3048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5847" name="Straight Connector 708614"/>
          <p:cNvSpPr/>
          <p:nvPr/>
        </p:nvSpPr>
        <p:spPr>
          <a:xfrm rot="-5400000">
            <a:off x="1828800" y="5791200"/>
            <a:ext cx="3048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5848" name="Straight Connector 708615"/>
          <p:cNvSpPr/>
          <p:nvPr/>
        </p:nvSpPr>
        <p:spPr>
          <a:xfrm rot="-5400000">
            <a:off x="3429000" y="5791200"/>
            <a:ext cx="3048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5849" name="Straight Connector 708616"/>
          <p:cNvSpPr/>
          <p:nvPr/>
        </p:nvSpPr>
        <p:spPr>
          <a:xfrm rot="-5400000">
            <a:off x="2895600" y="5791200"/>
            <a:ext cx="3048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5850" name="Straight Connector 708617"/>
          <p:cNvSpPr/>
          <p:nvPr/>
        </p:nvSpPr>
        <p:spPr>
          <a:xfrm rot="-5400000">
            <a:off x="4495800" y="5791200"/>
            <a:ext cx="3048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5851" name="Straight Connector 708618"/>
          <p:cNvSpPr/>
          <p:nvPr/>
        </p:nvSpPr>
        <p:spPr>
          <a:xfrm rot="-5400000">
            <a:off x="3962400" y="5791200"/>
            <a:ext cx="3048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5852" name="Straight Connector 708619"/>
          <p:cNvSpPr/>
          <p:nvPr/>
        </p:nvSpPr>
        <p:spPr>
          <a:xfrm rot="-5400000">
            <a:off x="5562600" y="5791200"/>
            <a:ext cx="3048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5853" name="Straight Connector 708620"/>
          <p:cNvSpPr/>
          <p:nvPr/>
        </p:nvSpPr>
        <p:spPr>
          <a:xfrm rot="-5400000">
            <a:off x="5029200" y="5791200"/>
            <a:ext cx="3048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5854" name="Straight Connector 708621"/>
          <p:cNvSpPr/>
          <p:nvPr/>
        </p:nvSpPr>
        <p:spPr>
          <a:xfrm rot="-5400000">
            <a:off x="6629400" y="5791200"/>
            <a:ext cx="3048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5855" name="Straight Connector 708622"/>
          <p:cNvSpPr/>
          <p:nvPr/>
        </p:nvSpPr>
        <p:spPr>
          <a:xfrm rot="-5400000">
            <a:off x="6096000" y="5791200"/>
            <a:ext cx="3048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5856" name="Straight Connector 708623"/>
          <p:cNvSpPr/>
          <p:nvPr/>
        </p:nvSpPr>
        <p:spPr>
          <a:xfrm rot="-5400000">
            <a:off x="7696200" y="5791200"/>
            <a:ext cx="3048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5857" name="Straight Connector 708624"/>
          <p:cNvSpPr/>
          <p:nvPr/>
        </p:nvSpPr>
        <p:spPr>
          <a:xfrm rot="-5400000">
            <a:off x="7162800" y="5791200"/>
            <a:ext cx="3048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5858" name="Text Box 708625"/>
          <p:cNvSpPr txBox="1"/>
          <p:nvPr/>
        </p:nvSpPr>
        <p:spPr>
          <a:xfrm>
            <a:off x="23622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  <a:latin typeface="Comic Sans MS" panose="030F0702030302020204" pitchFamily="1" charset="0"/>
              </a:rPr>
              <a:t>1</a:t>
            </a:r>
            <a:endParaRPr lang="en-US" sz="1000">
              <a:solidFill>
                <a:schemeClr val="hlink"/>
              </a:solidFill>
              <a:latin typeface="Comic Sans MS" panose="030F0702030302020204" pitchFamily="1" charset="0"/>
            </a:endParaRPr>
          </a:p>
        </p:txBody>
      </p:sp>
      <p:sp>
        <p:nvSpPr>
          <p:cNvPr id="35859" name="Text Box 708626"/>
          <p:cNvSpPr txBox="1"/>
          <p:nvPr/>
        </p:nvSpPr>
        <p:spPr>
          <a:xfrm>
            <a:off x="28956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  <a:latin typeface="Comic Sans MS" panose="030F0702030302020204" pitchFamily="1" charset="0"/>
              </a:rPr>
              <a:t>2</a:t>
            </a:r>
            <a:endParaRPr lang="en-US" sz="1000">
              <a:solidFill>
                <a:schemeClr val="hlink"/>
              </a:solidFill>
              <a:latin typeface="Comic Sans MS" panose="030F0702030302020204" pitchFamily="1" charset="0"/>
            </a:endParaRPr>
          </a:p>
        </p:txBody>
      </p:sp>
      <p:sp>
        <p:nvSpPr>
          <p:cNvPr id="35860" name="Text Box 708627"/>
          <p:cNvSpPr txBox="1"/>
          <p:nvPr/>
        </p:nvSpPr>
        <p:spPr>
          <a:xfrm>
            <a:off x="34290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  <a:latin typeface="Comic Sans MS" panose="030F0702030302020204" pitchFamily="1" charset="0"/>
              </a:rPr>
              <a:t>3</a:t>
            </a:r>
            <a:endParaRPr lang="en-US" sz="1000">
              <a:solidFill>
                <a:schemeClr val="hlink"/>
              </a:solidFill>
              <a:latin typeface="Comic Sans MS" panose="030F0702030302020204" pitchFamily="1" charset="0"/>
            </a:endParaRPr>
          </a:p>
        </p:txBody>
      </p:sp>
      <p:sp>
        <p:nvSpPr>
          <p:cNvPr id="35861" name="Text Box 708628"/>
          <p:cNvSpPr txBox="1"/>
          <p:nvPr/>
        </p:nvSpPr>
        <p:spPr>
          <a:xfrm>
            <a:off x="39624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  <a:latin typeface="Comic Sans MS" panose="030F0702030302020204" pitchFamily="1" charset="0"/>
              </a:rPr>
              <a:t>4</a:t>
            </a:r>
            <a:endParaRPr lang="en-US" sz="1000">
              <a:solidFill>
                <a:schemeClr val="hlink"/>
              </a:solidFill>
              <a:latin typeface="Comic Sans MS" panose="030F0702030302020204" pitchFamily="1" charset="0"/>
            </a:endParaRPr>
          </a:p>
        </p:txBody>
      </p:sp>
      <p:sp>
        <p:nvSpPr>
          <p:cNvPr id="35862" name="Text Box 708629"/>
          <p:cNvSpPr txBox="1"/>
          <p:nvPr/>
        </p:nvSpPr>
        <p:spPr>
          <a:xfrm>
            <a:off x="44958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  <a:latin typeface="Comic Sans MS" panose="030F0702030302020204" pitchFamily="1" charset="0"/>
              </a:rPr>
              <a:t>5</a:t>
            </a:r>
            <a:endParaRPr lang="en-US" sz="1000">
              <a:solidFill>
                <a:schemeClr val="hlink"/>
              </a:solidFill>
              <a:latin typeface="Comic Sans MS" panose="030F0702030302020204" pitchFamily="1" charset="0"/>
            </a:endParaRPr>
          </a:p>
        </p:txBody>
      </p:sp>
      <p:sp>
        <p:nvSpPr>
          <p:cNvPr id="35863" name="Text Box 708630"/>
          <p:cNvSpPr txBox="1"/>
          <p:nvPr/>
        </p:nvSpPr>
        <p:spPr>
          <a:xfrm>
            <a:off x="50292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  <a:latin typeface="Comic Sans MS" panose="030F0702030302020204" pitchFamily="1" charset="0"/>
              </a:rPr>
              <a:t>6</a:t>
            </a:r>
            <a:endParaRPr lang="en-US" sz="1000">
              <a:solidFill>
                <a:schemeClr val="hlink"/>
              </a:solidFill>
              <a:latin typeface="Comic Sans MS" panose="030F0702030302020204" pitchFamily="1" charset="0"/>
            </a:endParaRPr>
          </a:p>
        </p:txBody>
      </p:sp>
      <p:sp>
        <p:nvSpPr>
          <p:cNvPr id="35864" name="Text Box 708631"/>
          <p:cNvSpPr txBox="1"/>
          <p:nvPr/>
        </p:nvSpPr>
        <p:spPr>
          <a:xfrm>
            <a:off x="55626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  <a:latin typeface="Comic Sans MS" panose="030F0702030302020204" pitchFamily="1" charset="0"/>
              </a:rPr>
              <a:t>7</a:t>
            </a:r>
            <a:endParaRPr lang="en-US" sz="1000">
              <a:solidFill>
                <a:schemeClr val="hlink"/>
              </a:solidFill>
              <a:latin typeface="Comic Sans MS" panose="030F0702030302020204" pitchFamily="1" charset="0"/>
            </a:endParaRPr>
          </a:p>
        </p:txBody>
      </p:sp>
      <p:sp>
        <p:nvSpPr>
          <p:cNvPr id="35865" name="Text Box 708632"/>
          <p:cNvSpPr txBox="1"/>
          <p:nvPr/>
        </p:nvSpPr>
        <p:spPr>
          <a:xfrm>
            <a:off x="60960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  <a:latin typeface="Comic Sans MS" panose="030F0702030302020204" pitchFamily="1" charset="0"/>
              </a:rPr>
              <a:t>8</a:t>
            </a:r>
            <a:endParaRPr lang="en-US" sz="1000">
              <a:solidFill>
                <a:schemeClr val="hlink"/>
              </a:solidFill>
              <a:latin typeface="Comic Sans MS" panose="030F0702030302020204" pitchFamily="1" charset="0"/>
            </a:endParaRPr>
          </a:p>
        </p:txBody>
      </p:sp>
      <p:sp>
        <p:nvSpPr>
          <p:cNvPr id="35866" name="Text Box 708633"/>
          <p:cNvSpPr txBox="1"/>
          <p:nvPr/>
        </p:nvSpPr>
        <p:spPr>
          <a:xfrm>
            <a:off x="66294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  <a:latin typeface="Comic Sans MS" panose="030F0702030302020204" pitchFamily="1" charset="0"/>
              </a:rPr>
              <a:t>9</a:t>
            </a:r>
            <a:endParaRPr lang="en-US" sz="1000">
              <a:solidFill>
                <a:schemeClr val="hlink"/>
              </a:solidFill>
              <a:latin typeface="Comic Sans MS" panose="030F0702030302020204" pitchFamily="1" charset="0"/>
            </a:endParaRPr>
          </a:p>
        </p:txBody>
      </p:sp>
      <p:sp>
        <p:nvSpPr>
          <p:cNvPr id="35867" name="Text Box 708634"/>
          <p:cNvSpPr txBox="1"/>
          <p:nvPr/>
        </p:nvSpPr>
        <p:spPr>
          <a:xfrm>
            <a:off x="70866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  <a:latin typeface="Comic Sans MS" panose="030F0702030302020204" pitchFamily="1" charset="0"/>
              </a:rPr>
              <a:t>10</a:t>
            </a:r>
            <a:endParaRPr lang="en-US" sz="1000">
              <a:solidFill>
                <a:schemeClr val="hlink"/>
              </a:solidFill>
              <a:latin typeface="Comic Sans MS" panose="030F0702030302020204" pitchFamily="1" charset="0"/>
            </a:endParaRPr>
          </a:p>
        </p:txBody>
      </p:sp>
      <p:sp>
        <p:nvSpPr>
          <p:cNvPr id="35868" name="Text Box 708635"/>
          <p:cNvSpPr txBox="1"/>
          <p:nvPr/>
        </p:nvSpPr>
        <p:spPr>
          <a:xfrm>
            <a:off x="76962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  <a:latin typeface="Comic Sans MS" panose="030F0702030302020204" pitchFamily="1" charset="0"/>
              </a:rPr>
              <a:t>11</a:t>
            </a:r>
            <a:endParaRPr lang="en-US" sz="1000">
              <a:solidFill>
                <a:schemeClr val="hlink"/>
              </a:solidFill>
              <a:latin typeface="Comic Sans MS" panose="030F0702030302020204" pitchFamily="1" charset="0"/>
            </a:endParaRPr>
          </a:p>
        </p:txBody>
      </p:sp>
      <p:sp>
        <p:nvSpPr>
          <p:cNvPr id="35869" name="Straight Connector 708636"/>
          <p:cNvSpPr/>
          <p:nvPr/>
        </p:nvSpPr>
        <p:spPr>
          <a:xfrm>
            <a:off x="1981200" y="5592763"/>
            <a:ext cx="80010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70" name="Straight Connector 708637"/>
          <p:cNvSpPr/>
          <p:nvPr/>
        </p:nvSpPr>
        <p:spPr>
          <a:xfrm rot="-5400000">
            <a:off x="8763000" y="5776913"/>
            <a:ext cx="3048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5871" name="Straight Connector 708638"/>
          <p:cNvSpPr/>
          <p:nvPr/>
        </p:nvSpPr>
        <p:spPr>
          <a:xfrm rot="-5400000">
            <a:off x="8229600" y="5776913"/>
            <a:ext cx="3048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5872" name="Straight Connector 708639"/>
          <p:cNvSpPr/>
          <p:nvPr/>
        </p:nvSpPr>
        <p:spPr>
          <a:xfrm rot="-5400000">
            <a:off x="9829800" y="5776913"/>
            <a:ext cx="3048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5873" name="Straight Connector 708640"/>
          <p:cNvSpPr/>
          <p:nvPr/>
        </p:nvSpPr>
        <p:spPr>
          <a:xfrm rot="-5400000">
            <a:off x="9296400" y="5776913"/>
            <a:ext cx="3048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35874" name="Text Box 708641"/>
          <p:cNvSpPr txBox="1"/>
          <p:nvPr/>
        </p:nvSpPr>
        <p:spPr>
          <a:xfrm>
            <a:off x="8229600" y="5943600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  <a:latin typeface="Comic Sans MS" panose="030F0702030302020204" pitchFamily="1" charset="0"/>
              </a:rPr>
              <a:t>12</a:t>
            </a:r>
            <a:endParaRPr lang="en-US" sz="1000">
              <a:solidFill>
                <a:schemeClr val="hlink"/>
              </a:solidFill>
              <a:latin typeface="Comic Sans MS" panose="030F0702030302020204" pitchFamily="1" charset="0"/>
            </a:endParaRPr>
          </a:p>
        </p:txBody>
      </p:sp>
      <p:sp>
        <p:nvSpPr>
          <p:cNvPr id="35875" name="Text Box 708642"/>
          <p:cNvSpPr txBox="1"/>
          <p:nvPr/>
        </p:nvSpPr>
        <p:spPr>
          <a:xfrm>
            <a:off x="8686800" y="5943600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  <a:latin typeface="Comic Sans MS" panose="030F0702030302020204" pitchFamily="1" charset="0"/>
              </a:rPr>
              <a:t>13</a:t>
            </a:r>
            <a:endParaRPr lang="en-US" sz="1000">
              <a:solidFill>
                <a:schemeClr val="hlink"/>
              </a:solidFill>
              <a:latin typeface="Comic Sans MS" panose="030F0702030302020204" pitchFamily="1" charset="0"/>
            </a:endParaRPr>
          </a:p>
        </p:txBody>
      </p:sp>
      <p:sp>
        <p:nvSpPr>
          <p:cNvPr id="35876" name="Text Box 708643"/>
          <p:cNvSpPr txBox="1"/>
          <p:nvPr/>
        </p:nvSpPr>
        <p:spPr>
          <a:xfrm>
            <a:off x="9220200" y="5943600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  <a:latin typeface="Comic Sans MS" panose="030F0702030302020204" pitchFamily="1" charset="0"/>
              </a:rPr>
              <a:t>14</a:t>
            </a:r>
            <a:endParaRPr lang="en-US" sz="1000">
              <a:solidFill>
                <a:schemeClr val="hlink"/>
              </a:solidFill>
              <a:latin typeface="Comic Sans MS" panose="030F0702030302020204" pitchFamily="1" charset="0"/>
            </a:endParaRPr>
          </a:p>
        </p:txBody>
      </p:sp>
      <p:sp>
        <p:nvSpPr>
          <p:cNvPr id="35877" name="Text Box 708644"/>
          <p:cNvSpPr txBox="1"/>
          <p:nvPr/>
        </p:nvSpPr>
        <p:spPr>
          <a:xfrm>
            <a:off x="9753600" y="5943600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>
                <a:solidFill>
                  <a:schemeClr val="hlink"/>
                </a:solidFill>
                <a:latin typeface="Comic Sans MS" panose="030F0702030302020204" pitchFamily="1" charset="0"/>
              </a:rPr>
              <a:t>15</a:t>
            </a:r>
            <a:endParaRPr lang="en-US" sz="1000">
              <a:solidFill>
                <a:schemeClr val="hlink"/>
              </a:solidFill>
              <a:latin typeface="Comic Sans MS" panose="030F0702030302020204" pitchFamily="1" charset="0"/>
            </a:endParaRPr>
          </a:p>
        </p:txBody>
      </p:sp>
      <p:sp>
        <p:nvSpPr>
          <p:cNvPr id="35878" name="Straight Connector 708645"/>
          <p:cNvSpPr/>
          <p:nvPr/>
        </p:nvSpPr>
        <p:spPr>
          <a:xfrm>
            <a:off x="1981200" y="5943600"/>
            <a:ext cx="80010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879" name="Rectangles 708646"/>
          <p:cNvSpPr/>
          <p:nvPr/>
        </p:nvSpPr>
        <p:spPr>
          <a:xfrm>
            <a:off x="6248400" y="5562600"/>
            <a:ext cx="1600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d</a:t>
            </a:r>
            <a:r>
              <a:rPr lang="en-US" sz="1400" baseline="-25000">
                <a:latin typeface="Comic Sans MS" panose="030F0702030302020204" pitchFamily="1" charset="0"/>
              </a:rPr>
              <a:t>5</a:t>
            </a:r>
            <a:r>
              <a:rPr lang="en-US" sz="1400">
                <a:latin typeface="Comic Sans MS" panose="030F0702030302020204" pitchFamily="1" charset="0"/>
              </a:rPr>
              <a:t> = 14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35880" name="Rectangles 708647"/>
          <p:cNvSpPr/>
          <p:nvPr/>
        </p:nvSpPr>
        <p:spPr>
          <a:xfrm>
            <a:off x="2514600" y="5562600"/>
            <a:ext cx="1066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d</a:t>
            </a:r>
            <a:r>
              <a:rPr lang="en-US" sz="1400" baseline="-25000">
                <a:latin typeface="Comic Sans MS" panose="030F0702030302020204" pitchFamily="1" charset="0"/>
              </a:rPr>
              <a:t>2</a:t>
            </a:r>
            <a:r>
              <a:rPr lang="en-US" sz="1400">
                <a:latin typeface="Comic Sans MS" panose="030F0702030302020204" pitchFamily="1" charset="0"/>
              </a:rPr>
              <a:t> = 8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35881" name="Rectangles 708648"/>
          <p:cNvSpPr/>
          <p:nvPr/>
        </p:nvSpPr>
        <p:spPr>
          <a:xfrm>
            <a:off x="3581400" y="5562600"/>
            <a:ext cx="10668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d</a:t>
            </a:r>
            <a:r>
              <a:rPr lang="en-US" sz="1400" baseline="-25000">
                <a:latin typeface="Comic Sans MS" panose="030F0702030302020204" pitchFamily="1" charset="0"/>
              </a:rPr>
              <a:t>6</a:t>
            </a:r>
            <a:r>
              <a:rPr lang="en-US" sz="1400">
                <a:latin typeface="Comic Sans MS" panose="030F0702030302020204" pitchFamily="1" charset="0"/>
              </a:rPr>
              <a:t> =</a:t>
            </a:r>
            <a:r>
              <a:rPr lang="en-US" sz="1400" dirty="0">
                <a:latin typeface="Comic Sans MS" panose="030F0702030302020204" pitchFamily="1" charset="0"/>
              </a:rPr>
              <a:t> </a:t>
            </a:r>
            <a:r>
              <a:rPr lang="en-US" sz="1400">
                <a:latin typeface="Comic Sans MS" panose="030F0702030302020204" pitchFamily="1" charset="0"/>
              </a:rPr>
              <a:t>15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35882" name="Rectangles 708649"/>
          <p:cNvSpPr/>
          <p:nvPr/>
        </p:nvSpPr>
        <p:spPr>
          <a:xfrm>
            <a:off x="4648200" y="5562600"/>
            <a:ext cx="16002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d</a:t>
            </a:r>
            <a:r>
              <a:rPr lang="en-US" sz="1400" baseline="-25000">
                <a:latin typeface="Comic Sans MS" panose="030F0702030302020204" pitchFamily="1" charset="0"/>
              </a:rPr>
              <a:t>1</a:t>
            </a:r>
            <a:r>
              <a:rPr lang="en-US" sz="1400">
                <a:latin typeface="Comic Sans MS" panose="030F0702030302020204" pitchFamily="1" charset="0"/>
              </a:rPr>
              <a:t> = 6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35883" name="Rectangles 708650"/>
          <p:cNvSpPr/>
          <p:nvPr/>
        </p:nvSpPr>
        <p:spPr>
          <a:xfrm>
            <a:off x="7848600" y="5562600"/>
            <a:ext cx="21336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d</a:t>
            </a:r>
            <a:r>
              <a:rPr lang="en-US" sz="1400" baseline="-25000">
                <a:latin typeface="Comic Sans MS" panose="030F0702030302020204" pitchFamily="1" charset="0"/>
              </a:rPr>
              <a:t>4</a:t>
            </a:r>
            <a:r>
              <a:rPr lang="en-US" sz="1400">
                <a:latin typeface="Comic Sans MS" panose="030F0702030302020204" pitchFamily="1" charset="0"/>
              </a:rPr>
              <a:t> = 9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35884" name="Rectangles 708651"/>
          <p:cNvSpPr/>
          <p:nvPr/>
        </p:nvSpPr>
        <p:spPr>
          <a:xfrm>
            <a:off x="1981200" y="5562600"/>
            <a:ext cx="533400" cy="381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d</a:t>
            </a:r>
            <a:r>
              <a:rPr lang="en-US" sz="1400" baseline="-25000">
                <a:latin typeface="Comic Sans MS" panose="030F0702030302020204" pitchFamily="1" charset="0"/>
              </a:rPr>
              <a:t>3</a:t>
            </a:r>
            <a:r>
              <a:rPr lang="en-US" sz="1400">
                <a:latin typeface="Comic Sans MS" panose="030F0702030302020204" pitchFamily="1" charset="0"/>
              </a:rPr>
              <a:t> = 9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35885" name="Text Box 708652"/>
          <p:cNvSpPr txBox="1"/>
          <p:nvPr/>
        </p:nvSpPr>
        <p:spPr>
          <a:xfrm>
            <a:off x="7502525" y="5067300"/>
            <a:ext cx="848360" cy="184150"/>
          </a:xfrm>
          <a:prstGeom prst="rect">
            <a:avLst/>
          </a:prstGeom>
          <a:noFill/>
          <a:ln w="15875">
            <a:noFill/>
          </a:ln>
        </p:spPr>
        <p:txBody>
          <a:bodyPr wrap="none" lIns="0" tIns="0" rIns="0" bIns="0" anchor="t" anchorCtr="0">
            <a:spAutoFit/>
          </a:bodyPr>
          <a:p>
            <a:pPr defTabSz="1019175" eaLnBrk="0" hangingPunct="0">
              <a:spcBef>
                <a:spcPct val="50000"/>
              </a:spcBef>
            </a:pPr>
            <a:r>
              <a:rPr lang="en-US" sz="1200">
                <a:solidFill>
                  <a:schemeClr val="accent1"/>
                </a:solidFill>
                <a:latin typeface="Comic Sans MS" panose="030F0702030302020204" pitchFamily="1" charset="0"/>
              </a:rPr>
              <a:t>lateness =</a:t>
            </a:r>
            <a:r>
              <a:rPr lang="en-US" sz="1200" dirty="0">
                <a:solidFill>
                  <a:schemeClr val="accent1"/>
                </a:solidFill>
                <a:latin typeface="Comic Sans MS" panose="030F0702030302020204" pitchFamily="1" charset="0"/>
              </a:rPr>
              <a:t> </a:t>
            </a:r>
            <a:r>
              <a:rPr lang="en-US" sz="1200">
                <a:solidFill>
                  <a:schemeClr val="accent1"/>
                </a:solidFill>
                <a:latin typeface="Comic Sans MS" panose="030F0702030302020204" pitchFamily="1" charset="0"/>
              </a:rPr>
              <a:t>0</a:t>
            </a:r>
            <a:endParaRPr lang="en-US" sz="1200">
              <a:solidFill>
                <a:schemeClr val="accent1"/>
              </a:solidFill>
              <a:latin typeface="Comic Sans MS" panose="030F0702030302020204" pitchFamily="1" charset="0"/>
              <a:sym typeface="Symbol" panose="05050102010706020507" pitchFamily="1" charset="2"/>
            </a:endParaRPr>
          </a:p>
        </p:txBody>
      </p:sp>
      <p:sp>
        <p:nvSpPr>
          <p:cNvPr id="35886" name="Straight Connector 708653"/>
          <p:cNvSpPr/>
          <p:nvPr/>
        </p:nvSpPr>
        <p:spPr>
          <a:xfrm>
            <a:off x="1981200" y="5943600"/>
            <a:ext cx="838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</p:spPr>
      </p:sp>
      <p:sp>
        <p:nvSpPr>
          <p:cNvPr id="35887" name="Text Box 708654"/>
          <p:cNvSpPr txBox="1"/>
          <p:nvPr/>
        </p:nvSpPr>
        <p:spPr>
          <a:xfrm>
            <a:off x="5997575" y="5057775"/>
            <a:ext cx="848360" cy="184150"/>
          </a:xfrm>
          <a:prstGeom prst="rect">
            <a:avLst/>
          </a:prstGeom>
          <a:noFill/>
          <a:ln w="15875">
            <a:noFill/>
          </a:ln>
        </p:spPr>
        <p:txBody>
          <a:bodyPr wrap="none" lIns="0" tIns="0" rIns="0" bIns="0" anchor="t" anchorCtr="0">
            <a:spAutoFit/>
          </a:bodyPr>
          <a:p>
            <a:pPr defTabSz="1019175" eaLnBrk="0" hangingPunct="0">
              <a:spcBef>
                <a:spcPct val="50000"/>
              </a:spcBef>
            </a:pPr>
            <a:r>
              <a:rPr lang="en-US" sz="1200">
                <a:solidFill>
                  <a:schemeClr val="accent1"/>
                </a:solidFill>
                <a:latin typeface="Comic Sans MS" panose="030F0702030302020204" pitchFamily="1" charset="0"/>
              </a:rPr>
              <a:t>lateness =</a:t>
            </a:r>
            <a:r>
              <a:rPr lang="en-US" sz="1200" dirty="0">
                <a:solidFill>
                  <a:schemeClr val="accent1"/>
                </a:solidFill>
                <a:latin typeface="Comic Sans MS" panose="030F0702030302020204" pitchFamily="1" charset="0"/>
              </a:rPr>
              <a:t> </a:t>
            </a:r>
            <a:r>
              <a:rPr lang="en-US" sz="1200">
                <a:solidFill>
                  <a:schemeClr val="accent1"/>
                </a:solidFill>
                <a:latin typeface="Comic Sans MS" panose="030F0702030302020204" pitchFamily="1" charset="0"/>
              </a:rPr>
              <a:t>2</a:t>
            </a:r>
            <a:endParaRPr lang="en-US" sz="1200">
              <a:solidFill>
                <a:schemeClr val="accent1"/>
              </a:solidFill>
              <a:latin typeface="Comic Sans MS" panose="030F0702030302020204" pitchFamily="1" charset="0"/>
              <a:sym typeface="Symbol" panose="05050102010706020507" pitchFamily="1" charset="2"/>
            </a:endParaRPr>
          </a:p>
        </p:txBody>
      </p:sp>
      <p:sp>
        <p:nvSpPr>
          <p:cNvPr id="35888" name="Straight Connector 708655"/>
          <p:cNvSpPr/>
          <p:nvPr/>
        </p:nvSpPr>
        <p:spPr>
          <a:xfrm flipH="1">
            <a:off x="7848600" y="5291138"/>
            <a:ext cx="90488" cy="225425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sm" len="sm"/>
          </a:ln>
        </p:spPr>
      </p:sp>
      <p:grpSp>
        <p:nvGrpSpPr>
          <p:cNvPr id="35889" name="Group 708656"/>
          <p:cNvGrpSpPr/>
          <p:nvPr/>
        </p:nvGrpSpPr>
        <p:grpSpPr>
          <a:xfrm>
            <a:off x="4267200" y="3505200"/>
            <a:ext cx="3048000" cy="1066800"/>
            <a:chOff x="1728" y="2304"/>
            <a:chExt cx="1824" cy="576"/>
          </a:xfrm>
          <a:solidFill>
            <a:schemeClr val="bg1">
              <a:lumMod val="65000"/>
            </a:schemeClr>
          </a:solidFill>
        </p:grpSpPr>
        <p:sp>
          <p:nvSpPr>
            <p:cNvPr id="35890" name="Rectangles 708657"/>
            <p:cNvSpPr/>
            <p:nvPr/>
          </p:nvSpPr>
          <p:spPr>
            <a:xfrm>
              <a:off x="1728" y="2688"/>
              <a:ext cx="384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 dirty="0" err="1">
                  <a:solidFill>
                    <a:schemeClr val="bg1"/>
                  </a:solidFill>
                  <a:latin typeface="Comic Sans MS" panose="030F0702030302020204" pitchFamily="1" charset="0"/>
                </a:rPr>
                <a:t>d</a:t>
              </a:r>
              <a:r>
                <a:rPr lang="en-US" sz="1400" baseline="-25000" dirty="0" err="1">
                  <a:solidFill>
                    <a:schemeClr val="bg1"/>
                  </a:solidFill>
                  <a:latin typeface="Comic Sans MS" panose="030F0702030302020204" pitchFamily="1" charset="0"/>
                </a:rPr>
                <a:t>j</a:t>
              </a:r>
              <a:endParaRPr lang="en-US" sz="1400" baseline="-25000" dirty="0" err="1">
                <a:solidFill>
                  <a:schemeClr val="bg1"/>
                </a:solidFill>
                <a:latin typeface="Comic Sans MS" panose="030F0702030302020204" pitchFamily="1" charset="0"/>
              </a:endParaRPr>
            </a:p>
          </p:txBody>
        </p:sp>
        <p:sp>
          <p:nvSpPr>
            <p:cNvPr id="35891" name="Rectangles 708658"/>
            <p:cNvSpPr/>
            <p:nvPr/>
          </p:nvSpPr>
          <p:spPr>
            <a:xfrm>
              <a:off x="2112" y="2688"/>
              <a:ext cx="240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6</a:t>
              </a:r>
              <a:endParaRPr lang="en-US" sz="1400" baseline="30000">
                <a:latin typeface="Comic Sans MS" panose="030F0702030302020204" pitchFamily="1" charset="0"/>
              </a:endParaRPr>
            </a:p>
          </p:txBody>
        </p:sp>
        <p:sp>
          <p:nvSpPr>
            <p:cNvPr id="35892" name="Rectangles 708659"/>
            <p:cNvSpPr/>
            <p:nvPr/>
          </p:nvSpPr>
          <p:spPr>
            <a:xfrm>
              <a:off x="1728" y="2496"/>
              <a:ext cx="384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 dirty="0" err="1">
                  <a:solidFill>
                    <a:schemeClr val="bg1"/>
                  </a:solidFill>
                  <a:latin typeface="Comic Sans MS" panose="030F0702030302020204" pitchFamily="1" charset="0"/>
                </a:rPr>
                <a:t>t</a:t>
              </a:r>
              <a:r>
                <a:rPr lang="en-US" sz="1400" baseline="-25000" dirty="0" err="1">
                  <a:solidFill>
                    <a:schemeClr val="bg1"/>
                  </a:solidFill>
                  <a:latin typeface="Comic Sans MS" panose="030F0702030302020204" pitchFamily="1" charset="0"/>
                </a:rPr>
                <a:t>j</a:t>
              </a:r>
              <a:endParaRPr lang="en-US" sz="1400" baseline="-25000" dirty="0" err="1">
                <a:solidFill>
                  <a:schemeClr val="bg1"/>
                </a:solidFill>
                <a:latin typeface="Comic Sans MS" panose="030F0702030302020204" pitchFamily="1" charset="0"/>
              </a:endParaRPr>
            </a:p>
          </p:txBody>
        </p:sp>
        <p:sp>
          <p:nvSpPr>
            <p:cNvPr id="35893" name="Rectangles 708660"/>
            <p:cNvSpPr/>
            <p:nvPr/>
          </p:nvSpPr>
          <p:spPr>
            <a:xfrm>
              <a:off x="2112" y="2496"/>
              <a:ext cx="240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3</a:t>
              </a:r>
              <a:endParaRPr lang="en-US" sz="1400" baseline="30000">
                <a:latin typeface="Comic Sans MS" panose="030F0702030302020204" pitchFamily="1" charset="0"/>
              </a:endParaRPr>
            </a:p>
          </p:txBody>
        </p:sp>
        <p:sp>
          <p:nvSpPr>
            <p:cNvPr id="35894" name="Rectangles 708661"/>
            <p:cNvSpPr/>
            <p:nvPr/>
          </p:nvSpPr>
          <p:spPr>
            <a:xfrm>
              <a:off x="2112" y="2304"/>
              <a:ext cx="240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Comic Sans MS" panose="030F0702030302020204" pitchFamily="1" charset="0"/>
                </a:rPr>
                <a:t>1</a:t>
              </a:r>
              <a:endParaRPr lang="en-US" sz="1400" baseline="30000">
                <a:solidFill>
                  <a:schemeClr val="bg1"/>
                </a:solidFill>
                <a:latin typeface="Comic Sans MS" panose="030F0702030302020204" pitchFamily="1" charset="0"/>
              </a:endParaRPr>
            </a:p>
          </p:txBody>
        </p:sp>
        <p:sp>
          <p:nvSpPr>
            <p:cNvPr id="35895" name="Rectangles 708662"/>
            <p:cNvSpPr/>
            <p:nvPr/>
          </p:nvSpPr>
          <p:spPr>
            <a:xfrm>
              <a:off x="2352" y="2688"/>
              <a:ext cx="240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8</a:t>
              </a:r>
              <a:endParaRPr lang="en-US" sz="1400" baseline="30000">
                <a:latin typeface="Comic Sans MS" panose="030F0702030302020204" pitchFamily="1" charset="0"/>
              </a:endParaRPr>
            </a:p>
          </p:txBody>
        </p:sp>
        <p:sp>
          <p:nvSpPr>
            <p:cNvPr id="35896" name="Rectangles 708663"/>
            <p:cNvSpPr/>
            <p:nvPr/>
          </p:nvSpPr>
          <p:spPr>
            <a:xfrm>
              <a:off x="2352" y="2496"/>
              <a:ext cx="240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2</a:t>
              </a:r>
              <a:endParaRPr lang="en-US" sz="1400" baseline="30000">
                <a:latin typeface="Comic Sans MS" panose="030F0702030302020204" pitchFamily="1" charset="0"/>
              </a:endParaRPr>
            </a:p>
          </p:txBody>
        </p:sp>
        <p:sp>
          <p:nvSpPr>
            <p:cNvPr id="35897" name="Rectangles 708664"/>
            <p:cNvSpPr/>
            <p:nvPr/>
          </p:nvSpPr>
          <p:spPr>
            <a:xfrm>
              <a:off x="2352" y="2304"/>
              <a:ext cx="240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Comic Sans MS" panose="030F0702030302020204" pitchFamily="1" charset="0"/>
                </a:rPr>
                <a:t>2</a:t>
              </a:r>
              <a:endParaRPr lang="en-US" sz="1400" baseline="30000">
                <a:solidFill>
                  <a:schemeClr val="bg1"/>
                </a:solidFill>
                <a:latin typeface="Comic Sans MS" panose="030F0702030302020204" pitchFamily="1" charset="0"/>
              </a:endParaRPr>
            </a:p>
          </p:txBody>
        </p:sp>
        <p:sp>
          <p:nvSpPr>
            <p:cNvPr id="35898" name="Rectangles 708665"/>
            <p:cNvSpPr/>
            <p:nvPr/>
          </p:nvSpPr>
          <p:spPr>
            <a:xfrm>
              <a:off x="2592" y="2688"/>
              <a:ext cx="240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9</a:t>
              </a:r>
              <a:endParaRPr lang="en-US" sz="1400" baseline="30000">
                <a:latin typeface="Comic Sans MS" panose="030F0702030302020204" pitchFamily="1" charset="0"/>
              </a:endParaRPr>
            </a:p>
          </p:txBody>
        </p:sp>
        <p:sp>
          <p:nvSpPr>
            <p:cNvPr id="35899" name="Rectangles 708666"/>
            <p:cNvSpPr/>
            <p:nvPr/>
          </p:nvSpPr>
          <p:spPr>
            <a:xfrm>
              <a:off x="2592" y="2496"/>
              <a:ext cx="240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1</a:t>
              </a:r>
              <a:endParaRPr lang="en-US" sz="1400" baseline="30000">
                <a:latin typeface="Comic Sans MS" panose="030F0702030302020204" pitchFamily="1" charset="0"/>
              </a:endParaRPr>
            </a:p>
          </p:txBody>
        </p:sp>
        <p:sp>
          <p:nvSpPr>
            <p:cNvPr id="35900" name="Rectangles 708667"/>
            <p:cNvSpPr/>
            <p:nvPr/>
          </p:nvSpPr>
          <p:spPr>
            <a:xfrm>
              <a:off x="2592" y="2304"/>
              <a:ext cx="240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Comic Sans MS" panose="030F0702030302020204" pitchFamily="1" charset="0"/>
                </a:rPr>
                <a:t>3</a:t>
              </a:r>
              <a:endParaRPr lang="en-US" sz="1400" baseline="30000">
                <a:solidFill>
                  <a:schemeClr val="bg1"/>
                </a:solidFill>
                <a:latin typeface="Comic Sans MS" panose="030F0702030302020204" pitchFamily="1" charset="0"/>
              </a:endParaRPr>
            </a:p>
          </p:txBody>
        </p:sp>
        <p:sp>
          <p:nvSpPr>
            <p:cNvPr id="35901" name="Rectangles 708668"/>
            <p:cNvSpPr/>
            <p:nvPr/>
          </p:nvSpPr>
          <p:spPr>
            <a:xfrm>
              <a:off x="2832" y="2688"/>
              <a:ext cx="240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9</a:t>
              </a:r>
              <a:endParaRPr lang="en-US" sz="1400" baseline="30000">
                <a:latin typeface="Comic Sans MS" panose="030F0702030302020204" pitchFamily="1" charset="0"/>
              </a:endParaRPr>
            </a:p>
          </p:txBody>
        </p:sp>
        <p:sp>
          <p:nvSpPr>
            <p:cNvPr id="35902" name="Rectangles 708669"/>
            <p:cNvSpPr/>
            <p:nvPr/>
          </p:nvSpPr>
          <p:spPr>
            <a:xfrm>
              <a:off x="2832" y="2496"/>
              <a:ext cx="240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4</a:t>
              </a:r>
              <a:endParaRPr lang="en-US" sz="1400" baseline="30000">
                <a:latin typeface="Comic Sans MS" panose="030F0702030302020204" pitchFamily="1" charset="0"/>
              </a:endParaRPr>
            </a:p>
          </p:txBody>
        </p:sp>
        <p:sp>
          <p:nvSpPr>
            <p:cNvPr id="35903" name="Rectangles 708670"/>
            <p:cNvSpPr/>
            <p:nvPr/>
          </p:nvSpPr>
          <p:spPr>
            <a:xfrm>
              <a:off x="2832" y="2304"/>
              <a:ext cx="240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Comic Sans MS" panose="030F0702030302020204" pitchFamily="1" charset="0"/>
                </a:rPr>
                <a:t>4</a:t>
              </a:r>
              <a:endParaRPr lang="en-US" sz="1400" baseline="30000">
                <a:solidFill>
                  <a:schemeClr val="bg1"/>
                </a:solidFill>
                <a:latin typeface="Comic Sans MS" panose="030F0702030302020204" pitchFamily="1" charset="0"/>
              </a:endParaRPr>
            </a:p>
          </p:txBody>
        </p:sp>
        <p:sp>
          <p:nvSpPr>
            <p:cNvPr id="35904" name="Rectangles 708671"/>
            <p:cNvSpPr/>
            <p:nvPr/>
          </p:nvSpPr>
          <p:spPr>
            <a:xfrm>
              <a:off x="3072" y="2688"/>
              <a:ext cx="240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14</a:t>
              </a:r>
              <a:endParaRPr lang="en-US" sz="1400" baseline="30000">
                <a:latin typeface="Comic Sans MS" panose="030F0702030302020204" pitchFamily="1" charset="0"/>
              </a:endParaRPr>
            </a:p>
          </p:txBody>
        </p:sp>
        <p:sp>
          <p:nvSpPr>
            <p:cNvPr id="35905" name="Rectangles 708672"/>
            <p:cNvSpPr/>
            <p:nvPr/>
          </p:nvSpPr>
          <p:spPr>
            <a:xfrm>
              <a:off x="3072" y="2496"/>
              <a:ext cx="240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3</a:t>
              </a:r>
              <a:endParaRPr lang="en-US" sz="1400" baseline="30000">
                <a:latin typeface="Comic Sans MS" panose="030F0702030302020204" pitchFamily="1" charset="0"/>
              </a:endParaRPr>
            </a:p>
          </p:txBody>
        </p:sp>
        <p:sp>
          <p:nvSpPr>
            <p:cNvPr id="35906" name="Rectangles 708673"/>
            <p:cNvSpPr/>
            <p:nvPr/>
          </p:nvSpPr>
          <p:spPr>
            <a:xfrm>
              <a:off x="3072" y="2304"/>
              <a:ext cx="240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Comic Sans MS" panose="030F0702030302020204" pitchFamily="1" charset="0"/>
                </a:rPr>
                <a:t>5</a:t>
              </a:r>
              <a:endParaRPr lang="en-US" sz="1400" baseline="30000">
                <a:solidFill>
                  <a:schemeClr val="bg1"/>
                </a:solidFill>
                <a:latin typeface="Comic Sans MS" panose="030F0702030302020204" pitchFamily="1" charset="0"/>
              </a:endParaRPr>
            </a:p>
          </p:txBody>
        </p:sp>
        <p:sp>
          <p:nvSpPr>
            <p:cNvPr id="35907" name="Rectangles 708674"/>
            <p:cNvSpPr/>
            <p:nvPr/>
          </p:nvSpPr>
          <p:spPr>
            <a:xfrm>
              <a:off x="3312" y="2688"/>
              <a:ext cx="240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15</a:t>
              </a:r>
              <a:endParaRPr lang="en-US" sz="1400" baseline="30000">
                <a:latin typeface="Comic Sans MS" panose="030F0702030302020204" pitchFamily="1" charset="0"/>
              </a:endParaRPr>
            </a:p>
          </p:txBody>
        </p:sp>
        <p:sp>
          <p:nvSpPr>
            <p:cNvPr id="35908" name="Rectangles 708675"/>
            <p:cNvSpPr/>
            <p:nvPr/>
          </p:nvSpPr>
          <p:spPr>
            <a:xfrm>
              <a:off x="3312" y="2496"/>
              <a:ext cx="240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2</a:t>
              </a:r>
              <a:endParaRPr lang="en-US" sz="1400" baseline="30000">
                <a:latin typeface="Comic Sans MS" panose="030F0702030302020204" pitchFamily="1" charset="0"/>
              </a:endParaRPr>
            </a:p>
          </p:txBody>
        </p:sp>
        <p:sp>
          <p:nvSpPr>
            <p:cNvPr id="35909" name="Rectangles 708676"/>
            <p:cNvSpPr/>
            <p:nvPr/>
          </p:nvSpPr>
          <p:spPr>
            <a:xfrm>
              <a:off x="3312" y="2304"/>
              <a:ext cx="240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Comic Sans MS" panose="030F0702030302020204" pitchFamily="1" charset="0"/>
                </a:rPr>
                <a:t>6</a:t>
              </a:r>
              <a:endParaRPr lang="en-US" sz="1400" baseline="30000">
                <a:solidFill>
                  <a:schemeClr val="bg1"/>
                </a:solidFill>
                <a:latin typeface="Comic Sans MS" panose="030F0702030302020204" pitchFamily="1" charset="0"/>
              </a:endParaRPr>
            </a:p>
          </p:txBody>
        </p:sp>
      </p:grpSp>
      <p:sp>
        <p:nvSpPr>
          <p:cNvPr id="35910" name="Text Box 708677"/>
          <p:cNvSpPr txBox="1"/>
          <p:nvPr/>
        </p:nvSpPr>
        <p:spPr>
          <a:xfrm>
            <a:off x="9248775" y="5048250"/>
            <a:ext cx="1180465" cy="184150"/>
          </a:xfrm>
          <a:prstGeom prst="rect">
            <a:avLst/>
          </a:prstGeom>
          <a:noFill/>
          <a:ln w="15875">
            <a:noFill/>
          </a:ln>
        </p:spPr>
        <p:txBody>
          <a:bodyPr wrap="none" lIns="0" tIns="0" rIns="0" bIns="0" anchor="t" anchorCtr="0">
            <a:spAutoFit/>
          </a:bodyPr>
          <a:p>
            <a:pPr defTabSz="1019175" eaLnBrk="0" hangingPunct="0">
              <a:spcBef>
                <a:spcPct val="50000"/>
              </a:spcBef>
            </a:pPr>
            <a:r>
              <a:rPr lang="en-US" sz="1200">
                <a:solidFill>
                  <a:schemeClr val="accent1"/>
                </a:solidFill>
                <a:latin typeface="Comic Sans MS" panose="030F0702030302020204" pitchFamily="1" charset="0"/>
              </a:rPr>
              <a:t>max lateness = 6</a:t>
            </a:r>
            <a:endParaRPr lang="en-US" sz="1200">
              <a:solidFill>
                <a:schemeClr val="accent1"/>
              </a:solidFill>
              <a:latin typeface="Comic Sans MS" panose="030F0702030302020204" pitchFamily="1" charset="0"/>
              <a:sym typeface="Symbol" panose="05050102010706020507" pitchFamily="1" charset="2"/>
            </a:endParaRPr>
          </a:p>
        </p:txBody>
      </p:sp>
      <p:sp>
        <p:nvSpPr>
          <p:cNvPr id="35911" name="Straight Connector 708678"/>
          <p:cNvSpPr/>
          <p:nvPr/>
        </p:nvSpPr>
        <p:spPr>
          <a:xfrm flipH="1">
            <a:off x="6242050" y="5297488"/>
            <a:ext cx="90488" cy="225425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sm" len="sm"/>
          </a:ln>
        </p:spPr>
      </p:sp>
      <p:sp>
        <p:nvSpPr>
          <p:cNvPr id="35912" name="Straight Connector 708679"/>
          <p:cNvSpPr/>
          <p:nvPr/>
        </p:nvSpPr>
        <p:spPr>
          <a:xfrm flipH="1">
            <a:off x="9961563" y="5278438"/>
            <a:ext cx="90487" cy="225425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sm" len="sm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37890" name="Title 710657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7555"/>
          </a:xfrm>
        </p:spPr>
        <p:txBody>
          <a:bodyPr lIns="92075" tIns="46038" rIns="92075" bIns="46038" anchor="ctr" anchorCtr="0"/>
          <a:p>
            <a:r>
              <a:rPr lang="en-US"/>
              <a:t>Minimizing Lateness:  Greedy Algorithms</a:t>
            </a:r>
            <a:endParaRPr lang="en-US"/>
          </a:p>
        </p:txBody>
      </p:sp>
      <p:sp>
        <p:nvSpPr>
          <p:cNvPr id="37891" name="Text Placeholder 710658"/>
          <p:cNvSpPr>
            <a:spLocks noGrp="1"/>
          </p:cNvSpPr>
          <p:nvPr>
            <p:ph idx="1"/>
          </p:nvPr>
        </p:nvSpPr>
        <p:spPr>
          <a:xfrm>
            <a:off x="0" y="661035"/>
            <a:ext cx="12192000" cy="6121400"/>
          </a:xfrm>
        </p:spPr>
        <p:txBody>
          <a:bodyPr lIns="92075" tIns="46038" rIns="92075" bIns="46038" anchor="t" anchorCtr="0"/>
          <a:p>
            <a:r>
              <a:rPr lang="en-US"/>
              <a:t>Greedy template.  </a:t>
            </a:r>
            <a:r>
              <a:rPr lang="en-US">
                <a:solidFill>
                  <a:schemeClr val="tx1"/>
                </a:solidFill>
              </a:rPr>
              <a:t>Consider jobs in some order.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hlink"/>
                </a:solidFill>
              </a:rPr>
              <a:t>[Shortest processing time first]</a:t>
            </a:r>
            <a:r>
              <a:rPr lang="en-US"/>
              <a:t>  Consider jobs in ascending order of processing time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/>
              <a:t>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hlink"/>
              </a:solidFill>
            </a:endParaRPr>
          </a:p>
          <a:p>
            <a:pPr lvl="1"/>
            <a:r>
              <a:rPr lang="en-US">
                <a:solidFill>
                  <a:schemeClr val="hlink"/>
                </a:solidFill>
              </a:rPr>
              <a:t>[Earliest deadline first]</a:t>
            </a:r>
            <a:r>
              <a:rPr lang="en-US"/>
              <a:t>  Consider jobs in ascending order of deadline </a:t>
            </a:r>
            <a:r>
              <a:rPr lang="en-US" dirty="0" err="1"/>
              <a:t>d</a:t>
            </a:r>
            <a:r>
              <a:rPr lang="en-US" baseline="-25000" dirty="0" err="1"/>
              <a:t>j</a:t>
            </a:r>
            <a:r>
              <a:rPr lang="en-US"/>
              <a:t>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/>
          </a:p>
          <a:p>
            <a:pPr lvl="1"/>
            <a:r>
              <a:rPr lang="en-US">
                <a:solidFill>
                  <a:schemeClr val="hlink"/>
                </a:solidFill>
              </a:rPr>
              <a:t>[Smallest slack]</a:t>
            </a:r>
            <a:r>
              <a:rPr lang="en-US"/>
              <a:t>  Consider jobs in ascending order of slack </a:t>
            </a:r>
            <a:r>
              <a:rPr lang="en-US" dirty="0" err="1"/>
              <a:t>d</a:t>
            </a:r>
            <a:r>
              <a:rPr lang="en-US" baseline="-25000" dirty="0" err="1"/>
              <a:t>j</a:t>
            </a:r>
            <a:r>
              <a:rPr lang="en-US" dirty="0" err="1"/>
              <a:t> </a:t>
            </a:r>
            <a:r>
              <a:rPr lang="en-US"/>
              <a:t>-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/>
              <a:t>.</a:t>
            </a:r>
            <a:endParaRPr lang="en-US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39938" name="Text Placeholder 712705"/>
          <p:cNvSpPr>
            <a:spLocks noGrp="1"/>
          </p:cNvSpPr>
          <p:nvPr>
            <p:ph idx="1"/>
          </p:nvPr>
        </p:nvSpPr>
        <p:spPr>
          <a:xfrm>
            <a:off x="74295" y="956945"/>
            <a:ext cx="12053570" cy="5833110"/>
          </a:xfrm>
        </p:spPr>
        <p:txBody>
          <a:bodyPr lIns="92075" tIns="46038" rIns="92075" bIns="46038" anchor="t" anchorCtr="0">
            <a:normAutofit lnSpcReduction="10000"/>
          </a:bodyPr>
          <a:p>
            <a:r>
              <a:rPr lang="en-US"/>
              <a:t>Greedy template.  </a:t>
            </a:r>
            <a:r>
              <a:rPr lang="en-US">
                <a:solidFill>
                  <a:schemeClr val="tx1"/>
                </a:solidFill>
              </a:rPr>
              <a:t>Consider jobs in some order.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>
                <a:solidFill>
                  <a:schemeClr val="hlink"/>
                </a:solidFill>
              </a:rPr>
              <a:t>[Shortest processing time first]</a:t>
            </a:r>
            <a:r>
              <a:rPr lang="en-US"/>
              <a:t>  Consider jobs in ascending order of processing time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/>
              <a:t>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GB" altLang="en-US" dirty="0"/>
              <a:t>Req:1,2</a:t>
            </a:r>
            <a:endParaRPr lang="en-GB" altLang="en-US" dirty="0"/>
          </a:p>
          <a:p>
            <a:pPr lvl="1"/>
            <a:r>
              <a:rPr lang="en-GB" altLang="en-US" dirty="0"/>
              <a:t>tj:1,3</a:t>
            </a:r>
            <a:endParaRPr lang="en-GB" altLang="en-US" dirty="0"/>
          </a:p>
          <a:p>
            <a:pPr lvl="1"/>
            <a:r>
              <a:rPr lang="en-GB" altLang="en-US" dirty="0"/>
              <a:t>dj:2,5</a:t>
            </a:r>
            <a:endParaRPr lang="en-GB" alt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>
                <a:solidFill>
                  <a:schemeClr val="hlink"/>
                </a:solidFill>
              </a:rPr>
              <a:t>[Smallest slack]</a:t>
            </a:r>
            <a:r>
              <a:rPr lang="en-US"/>
              <a:t>  Consider jobs in ascending order of slack </a:t>
            </a:r>
            <a:r>
              <a:rPr lang="en-US" dirty="0" err="1"/>
              <a:t>d</a:t>
            </a:r>
            <a:r>
              <a:rPr lang="en-US" baseline="-25000" dirty="0" err="1"/>
              <a:t>j</a:t>
            </a:r>
            <a:r>
              <a:rPr lang="en-US" dirty="0" err="1"/>
              <a:t> </a:t>
            </a:r>
            <a:r>
              <a:rPr lang="en-US"/>
              <a:t>-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/>
              <a:t>.</a:t>
            </a:r>
            <a:endParaRPr lang="en-US"/>
          </a:p>
        </p:txBody>
      </p:sp>
      <p:sp>
        <p:nvSpPr>
          <p:cNvPr id="39939" name="Rectangles 712706"/>
          <p:cNvSpPr/>
          <p:nvPr/>
        </p:nvSpPr>
        <p:spPr>
          <a:xfrm>
            <a:off x="6858000" y="2771775"/>
            <a:ext cx="1494155" cy="30670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1400">
                <a:solidFill>
                  <a:schemeClr val="accent1"/>
                </a:solidFill>
                <a:latin typeface="Comic Sans MS" panose="030F0702030302020204" pitchFamily="1" charset="0"/>
              </a:rPr>
              <a:t>counterexample</a:t>
            </a:r>
            <a:endParaRPr lang="en-US" sz="1400">
              <a:solidFill>
                <a:schemeClr val="accent1"/>
              </a:solidFill>
              <a:latin typeface="Comic Sans MS" panose="030F0702030302020204" pitchFamily="1" charset="0"/>
            </a:endParaRPr>
          </a:p>
        </p:txBody>
      </p:sp>
      <p:sp>
        <p:nvSpPr>
          <p:cNvPr id="39940" name="Rectangles 712707"/>
          <p:cNvSpPr/>
          <p:nvPr/>
        </p:nvSpPr>
        <p:spPr>
          <a:xfrm>
            <a:off x="6884988" y="5451475"/>
            <a:ext cx="1494155" cy="30670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1400">
                <a:solidFill>
                  <a:schemeClr val="accent1"/>
                </a:solidFill>
                <a:latin typeface="Comic Sans MS" panose="030F0702030302020204" pitchFamily="1" charset="0"/>
              </a:rPr>
              <a:t>counterexample</a:t>
            </a:r>
            <a:endParaRPr lang="en-US" sz="1400">
              <a:solidFill>
                <a:schemeClr val="accent1"/>
              </a:solidFill>
              <a:latin typeface="Comic Sans MS" panose="030F0702030302020204" pitchFamily="1" charset="0"/>
            </a:endParaRPr>
          </a:p>
        </p:txBody>
      </p:sp>
      <p:sp>
        <p:nvSpPr>
          <p:cNvPr id="39941" name="Rectangles 712708"/>
          <p:cNvSpPr/>
          <p:nvPr/>
        </p:nvSpPr>
        <p:spPr>
          <a:xfrm>
            <a:off x="4884738" y="3073400"/>
            <a:ext cx="641350" cy="3556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 dirty="0" err="1">
                <a:solidFill>
                  <a:schemeClr val="bg1"/>
                </a:solidFill>
                <a:latin typeface="Comic Sans MS" panose="030F0702030302020204" pitchFamily="1" charset="0"/>
              </a:rPr>
              <a:t>d</a:t>
            </a:r>
            <a:r>
              <a:rPr lang="en-US" sz="1400" baseline="-25000" dirty="0" err="1">
                <a:solidFill>
                  <a:schemeClr val="bg1"/>
                </a:solidFill>
                <a:latin typeface="Comic Sans MS" panose="030F0702030302020204" pitchFamily="1" charset="0"/>
              </a:rPr>
              <a:t>j</a:t>
            </a:r>
            <a:endParaRPr lang="en-US" sz="1400" baseline="-25000" dirty="0" err="1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39942" name="Rectangles 712709"/>
          <p:cNvSpPr/>
          <p:nvPr/>
        </p:nvSpPr>
        <p:spPr>
          <a:xfrm>
            <a:off x="4884738" y="2717800"/>
            <a:ext cx="641350" cy="3556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 dirty="0" err="1">
                <a:solidFill>
                  <a:schemeClr val="bg1"/>
                </a:solidFill>
                <a:latin typeface="Comic Sans MS" panose="030F0702030302020204" pitchFamily="1" charset="0"/>
              </a:rPr>
              <a:t>t</a:t>
            </a:r>
            <a:r>
              <a:rPr lang="en-US" sz="1400" baseline="-25000" dirty="0" err="1">
                <a:solidFill>
                  <a:schemeClr val="bg1"/>
                </a:solidFill>
                <a:latin typeface="Comic Sans MS" panose="030F0702030302020204" pitchFamily="1" charset="0"/>
              </a:rPr>
              <a:t>j</a:t>
            </a:r>
            <a:endParaRPr lang="en-US" sz="1400" baseline="-25000" dirty="0" err="1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grpSp>
        <p:nvGrpSpPr>
          <p:cNvPr id="39943" name="Group 712710"/>
          <p:cNvGrpSpPr/>
          <p:nvPr/>
        </p:nvGrpSpPr>
        <p:grpSpPr>
          <a:xfrm>
            <a:off x="5526088" y="2362200"/>
            <a:ext cx="958850" cy="1066800"/>
            <a:chOff x="1988" y="1344"/>
            <a:chExt cx="505" cy="672"/>
          </a:xfrm>
        </p:grpSpPr>
        <p:sp>
          <p:nvSpPr>
            <p:cNvPr id="39944" name="Rectangles 712711"/>
            <p:cNvSpPr/>
            <p:nvPr/>
          </p:nvSpPr>
          <p:spPr>
            <a:xfrm>
              <a:off x="1988" y="1792"/>
              <a:ext cx="253" cy="224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100</a:t>
              </a:r>
              <a:endParaRPr lang="en-US" sz="1400" baseline="30000">
                <a:latin typeface="Comic Sans MS" panose="030F0702030302020204" pitchFamily="1" charset="0"/>
              </a:endParaRPr>
            </a:p>
          </p:txBody>
        </p:sp>
        <p:sp>
          <p:nvSpPr>
            <p:cNvPr id="39945" name="Rectangles 712712"/>
            <p:cNvSpPr/>
            <p:nvPr/>
          </p:nvSpPr>
          <p:spPr>
            <a:xfrm>
              <a:off x="1988" y="1568"/>
              <a:ext cx="253" cy="224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1</a:t>
              </a:r>
              <a:endParaRPr lang="en-US" sz="1400" baseline="30000">
                <a:latin typeface="Comic Sans MS" panose="030F0702030302020204" pitchFamily="1" charset="0"/>
              </a:endParaRPr>
            </a:p>
          </p:txBody>
        </p:sp>
        <p:sp>
          <p:nvSpPr>
            <p:cNvPr id="39946" name="Rectangles 712713"/>
            <p:cNvSpPr/>
            <p:nvPr/>
          </p:nvSpPr>
          <p:spPr>
            <a:xfrm>
              <a:off x="1988" y="1344"/>
              <a:ext cx="253" cy="224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Comic Sans MS" panose="030F0702030302020204" pitchFamily="1" charset="0"/>
                </a:rPr>
                <a:t>1</a:t>
              </a:r>
              <a:endParaRPr lang="en-US" sz="1400" baseline="30000">
                <a:solidFill>
                  <a:schemeClr val="bg1"/>
                </a:solidFill>
                <a:latin typeface="Comic Sans MS" panose="030F0702030302020204" pitchFamily="1" charset="0"/>
              </a:endParaRPr>
            </a:p>
          </p:txBody>
        </p:sp>
        <p:sp>
          <p:nvSpPr>
            <p:cNvPr id="39947" name="Rectangles 712714"/>
            <p:cNvSpPr/>
            <p:nvPr/>
          </p:nvSpPr>
          <p:spPr>
            <a:xfrm>
              <a:off x="2241" y="1792"/>
              <a:ext cx="252" cy="224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10</a:t>
              </a:r>
              <a:endParaRPr lang="en-US" sz="1400" baseline="30000">
                <a:latin typeface="Comic Sans MS" panose="030F0702030302020204" pitchFamily="1" charset="0"/>
              </a:endParaRPr>
            </a:p>
          </p:txBody>
        </p:sp>
        <p:sp>
          <p:nvSpPr>
            <p:cNvPr id="39948" name="Rectangles 712715"/>
            <p:cNvSpPr/>
            <p:nvPr/>
          </p:nvSpPr>
          <p:spPr>
            <a:xfrm>
              <a:off x="2241" y="1568"/>
              <a:ext cx="252" cy="224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10</a:t>
              </a:r>
              <a:endParaRPr lang="en-US" sz="1400" baseline="30000">
                <a:latin typeface="Comic Sans MS" panose="030F0702030302020204" pitchFamily="1" charset="0"/>
              </a:endParaRPr>
            </a:p>
          </p:txBody>
        </p:sp>
        <p:sp>
          <p:nvSpPr>
            <p:cNvPr id="39949" name="Rectangles 712716"/>
            <p:cNvSpPr/>
            <p:nvPr/>
          </p:nvSpPr>
          <p:spPr>
            <a:xfrm>
              <a:off x="2241" y="1344"/>
              <a:ext cx="252" cy="224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Comic Sans MS" panose="030F0702030302020204" pitchFamily="1" charset="0"/>
                </a:rPr>
                <a:t>2</a:t>
              </a:r>
              <a:endParaRPr lang="en-US" sz="1400" baseline="30000">
                <a:solidFill>
                  <a:schemeClr val="bg1"/>
                </a:solidFill>
                <a:latin typeface="Comic Sans MS" panose="030F0702030302020204" pitchFamily="1" charset="0"/>
              </a:endParaRPr>
            </a:p>
          </p:txBody>
        </p:sp>
      </p:grpSp>
      <p:sp>
        <p:nvSpPr>
          <p:cNvPr id="39950" name="Rectangles 712717"/>
          <p:cNvSpPr/>
          <p:nvPr/>
        </p:nvSpPr>
        <p:spPr>
          <a:xfrm>
            <a:off x="4911725" y="5664200"/>
            <a:ext cx="641350" cy="3556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 dirty="0" err="1">
                <a:solidFill>
                  <a:schemeClr val="bg1"/>
                </a:solidFill>
                <a:latin typeface="Comic Sans MS" panose="030F0702030302020204" pitchFamily="1" charset="0"/>
              </a:rPr>
              <a:t>d</a:t>
            </a:r>
            <a:r>
              <a:rPr lang="en-US" sz="1400" baseline="-25000" dirty="0" err="1">
                <a:solidFill>
                  <a:schemeClr val="bg1"/>
                </a:solidFill>
                <a:latin typeface="Comic Sans MS" panose="030F0702030302020204" pitchFamily="1" charset="0"/>
              </a:rPr>
              <a:t>j</a:t>
            </a:r>
            <a:endParaRPr lang="en-US" sz="1400" baseline="-25000" dirty="0" err="1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39951" name="Rectangles 712718"/>
          <p:cNvSpPr/>
          <p:nvPr/>
        </p:nvSpPr>
        <p:spPr>
          <a:xfrm>
            <a:off x="4911725" y="5308600"/>
            <a:ext cx="641350" cy="3556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 dirty="0" err="1">
                <a:solidFill>
                  <a:schemeClr val="bg1"/>
                </a:solidFill>
                <a:latin typeface="Comic Sans MS" panose="030F0702030302020204" pitchFamily="1" charset="0"/>
              </a:rPr>
              <a:t>t</a:t>
            </a:r>
            <a:r>
              <a:rPr lang="en-US" sz="1400" baseline="-25000" dirty="0" err="1">
                <a:solidFill>
                  <a:schemeClr val="bg1"/>
                </a:solidFill>
                <a:latin typeface="Comic Sans MS" panose="030F0702030302020204" pitchFamily="1" charset="0"/>
              </a:rPr>
              <a:t>j</a:t>
            </a:r>
            <a:endParaRPr lang="en-US" sz="1400" baseline="-25000" dirty="0" err="1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grpSp>
        <p:nvGrpSpPr>
          <p:cNvPr id="39952" name="Group 712719"/>
          <p:cNvGrpSpPr/>
          <p:nvPr/>
        </p:nvGrpSpPr>
        <p:grpSpPr>
          <a:xfrm>
            <a:off x="5553075" y="4953000"/>
            <a:ext cx="958850" cy="1066800"/>
            <a:chOff x="1988" y="1344"/>
            <a:chExt cx="505" cy="672"/>
          </a:xfrm>
        </p:grpSpPr>
        <p:sp>
          <p:nvSpPr>
            <p:cNvPr id="39953" name="Rectangles 712720"/>
            <p:cNvSpPr/>
            <p:nvPr/>
          </p:nvSpPr>
          <p:spPr>
            <a:xfrm>
              <a:off x="1988" y="1792"/>
              <a:ext cx="253" cy="224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2</a:t>
              </a:r>
              <a:endParaRPr lang="en-US" sz="1400" baseline="30000">
                <a:latin typeface="Comic Sans MS" panose="030F0702030302020204" pitchFamily="1" charset="0"/>
              </a:endParaRPr>
            </a:p>
          </p:txBody>
        </p:sp>
        <p:sp>
          <p:nvSpPr>
            <p:cNvPr id="39954" name="Rectangles 712721"/>
            <p:cNvSpPr/>
            <p:nvPr/>
          </p:nvSpPr>
          <p:spPr>
            <a:xfrm>
              <a:off x="1988" y="1568"/>
              <a:ext cx="253" cy="224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1</a:t>
              </a:r>
              <a:endParaRPr lang="en-US" sz="1400" baseline="30000">
                <a:latin typeface="Comic Sans MS" panose="030F0702030302020204" pitchFamily="1" charset="0"/>
              </a:endParaRPr>
            </a:p>
          </p:txBody>
        </p:sp>
        <p:sp>
          <p:nvSpPr>
            <p:cNvPr id="39955" name="Rectangles 712722"/>
            <p:cNvSpPr/>
            <p:nvPr/>
          </p:nvSpPr>
          <p:spPr>
            <a:xfrm>
              <a:off x="1988" y="1344"/>
              <a:ext cx="253" cy="224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Comic Sans MS" panose="030F0702030302020204" pitchFamily="1" charset="0"/>
                </a:rPr>
                <a:t>1</a:t>
              </a:r>
              <a:endParaRPr lang="en-US" sz="1400" baseline="30000">
                <a:solidFill>
                  <a:schemeClr val="bg1"/>
                </a:solidFill>
                <a:latin typeface="Comic Sans MS" panose="030F0702030302020204" pitchFamily="1" charset="0"/>
              </a:endParaRPr>
            </a:p>
          </p:txBody>
        </p:sp>
        <p:sp>
          <p:nvSpPr>
            <p:cNvPr id="39956" name="Rectangles 712723"/>
            <p:cNvSpPr/>
            <p:nvPr/>
          </p:nvSpPr>
          <p:spPr>
            <a:xfrm>
              <a:off x="2241" y="1792"/>
              <a:ext cx="252" cy="224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10</a:t>
              </a:r>
              <a:endParaRPr lang="en-US" sz="1400" baseline="30000">
                <a:latin typeface="Comic Sans MS" panose="030F0702030302020204" pitchFamily="1" charset="0"/>
              </a:endParaRPr>
            </a:p>
          </p:txBody>
        </p:sp>
        <p:sp>
          <p:nvSpPr>
            <p:cNvPr id="39957" name="Rectangles 712724"/>
            <p:cNvSpPr/>
            <p:nvPr/>
          </p:nvSpPr>
          <p:spPr>
            <a:xfrm>
              <a:off x="2241" y="1568"/>
              <a:ext cx="252" cy="224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10</a:t>
              </a:r>
              <a:endParaRPr lang="en-US" sz="1400" baseline="30000">
                <a:latin typeface="Comic Sans MS" panose="030F0702030302020204" pitchFamily="1" charset="0"/>
              </a:endParaRPr>
            </a:p>
          </p:txBody>
        </p:sp>
        <p:sp>
          <p:nvSpPr>
            <p:cNvPr id="39958" name="Rectangles 712725"/>
            <p:cNvSpPr/>
            <p:nvPr/>
          </p:nvSpPr>
          <p:spPr>
            <a:xfrm>
              <a:off x="2241" y="1344"/>
              <a:ext cx="252" cy="224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solidFill>
                    <a:schemeClr val="bg1"/>
                  </a:solidFill>
                  <a:latin typeface="Comic Sans MS" panose="030F0702030302020204" pitchFamily="1" charset="0"/>
                </a:rPr>
                <a:t>2</a:t>
              </a:r>
              <a:endParaRPr lang="en-US" sz="1400" baseline="30000">
                <a:solidFill>
                  <a:schemeClr val="bg1"/>
                </a:solidFill>
                <a:latin typeface="Comic Sans MS" panose="030F0702030302020204" pitchFamily="1" charset="0"/>
              </a:endParaRPr>
            </a:p>
          </p:txBody>
        </p:sp>
      </p:grpSp>
      <p:sp>
        <p:nvSpPr>
          <p:cNvPr id="39959" name="Title 712726"/>
          <p:cNvSpPr>
            <a:spLocks noGrp="1"/>
          </p:cNvSpPr>
          <p:nvPr>
            <p:ph type="title"/>
          </p:nvPr>
        </p:nvSpPr>
        <p:spPr>
          <a:xfrm>
            <a:off x="74295" y="57150"/>
            <a:ext cx="10515600" cy="702310"/>
          </a:xfrm>
        </p:spPr>
        <p:txBody>
          <a:bodyPr lIns="92075" tIns="46038" rIns="92075" bIns="46038" anchor="ctr" anchorCtr="0">
            <a:normAutofit fontScale="90000"/>
          </a:bodyPr>
          <a:p>
            <a:r>
              <a:rPr lang="en-US"/>
              <a:t>Minimizing Lateness:  Greedy Algorithms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41986" name="Text Box 714753"/>
          <p:cNvSpPr txBox="1"/>
          <p:nvPr/>
        </p:nvSpPr>
        <p:spPr>
          <a:xfrm>
            <a:off x="4648200" y="5743575"/>
            <a:ext cx="1752600" cy="306705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endParaRPr lang="en-US" sz="1400" dirty="0">
              <a:latin typeface="Comic Sans MS" panose="030F0702030302020204" pitchFamily="1" charset="0"/>
            </a:endParaRPr>
          </a:p>
        </p:txBody>
      </p:sp>
      <p:sp>
        <p:nvSpPr>
          <p:cNvPr id="41987" name="Text Box 714754"/>
          <p:cNvSpPr txBox="1"/>
          <p:nvPr/>
        </p:nvSpPr>
        <p:spPr>
          <a:xfrm>
            <a:off x="19050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0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1988" name="Text Box 714755"/>
          <p:cNvSpPr txBox="1"/>
          <p:nvPr/>
        </p:nvSpPr>
        <p:spPr>
          <a:xfrm>
            <a:off x="23622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1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1989" name="Text Box 714756"/>
          <p:cNvSpPr txBox="1"/>
          <p:nvPr/>
        </p:nvSpPr>
        <p:spPr>
          <a:xfrm>
            <a:off x="28956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2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1990" name="Text Box 714757"/>
          <p:cNvSpPr txBox="1"/>
          <p:nvPr/>
        </p:nvSpPr>
        <p:spPr>
          <a:xfrm>
            <a:off x="34290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3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1991" name="Text Box 714758"/>
          <p:cNvSpPr txBox="1"/>
          <p:nvPr/>
        </p:nvSpPr>
        <p:spPr>
          <a:xfrm>
            <a:off x="39624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4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1992" name="Text Box 714759"/>
          <p:cNvSpPr txBox="1"/>
          <p:nvPr/>
        </p:nvSpPr>
        <p:spPr>
          <a:xfrm>
            <a:off x="44958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5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1993" name="Text Box 714760"/>
          <p:cNvSpPr txBox="1"/>
          <p:nvPr/>
        </p:nvSpPr>
        <p:spPr>
          <a:xfrm>
            <a:off x="50292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6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1994" name="Text Box 714761"/>
          <p:cNvSpPr txBox="1"/>
          <p:nvPr/>
        </p:nvSpPr>
        <p:spPr>
          <a:xfrm>
            <a:off x="55626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7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1995" name="Text Box 714762"/>
          <p:cNvSpPr txBox="1"/>
          <p:nvPr/>
        </p:nvSpPr>
        <p:spPr>
          <a:xfrm>
            <a:off x="60960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8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1996" name="Text Box 714763"/>
          <p:cNvSpPr txBox="1"/>
          <p:nvPr/>
        </p:nvSpPr>
        <p:spPr>
          <a:xfrm>
            <a:off x="66294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9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1997" name="Text Box 714764"/>
          <p:cNvSpPr txBox="1"/>
          <p:nvPr/>
        </p:nvSpPr>
        <p:spPr>
          <a:xfrm>
            <a:off x="70866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10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1998" name="Text Box 714765"/>
          <p:cNvSpPr txBox="1"/>
          <p:nvPr/>
        </p:nvSpPr>
        <p:spPr>
          <a:xfrm>
            <a:off x="7696200" y="5957888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11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1999" name="Text Box 714766"/>
          <p:cNvSpPr txBox="1"/>
          <p:nvPr/>
        </p:nvSpPr>
        <p:spPr>
          <a:xfrm>
            <a:off x="8229600" y="5943600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12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2000" name="Text Box 714767"/>
          <p:cNvSpPr txBox="1"/>
          <p:nvPr/>
        </p:nvSpPr>
        <p:spPr>
          <a:xfrm>
            <a:off x="8686800" y="5943600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13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2001" name="Text Box 714768"/>
          <p:cNvSpPr txBox="1"/>
          <p:nvPr/>
        </p:nvSpPr>
        <p:spPr>
          <a:xfrm>
            <a:off x="9220200" y="5943600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14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2002" name="Text Box 714769"/>
          <p:cNvSpPr txBox="1"/>
          <p:nvPr/>
        </p:nvSpPr>
        <p:spPr>
          <a:xfrm>
            <a:off x="9753600" y="5943600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15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grpSp>
        <p:nvGrpSpPr>
          <p:cNvPr id="42003" name="Group 714770"/>
          <p:cNvGrpSpPr/>
          <p:nvPr/>
        </p:nvGrpSpPr>
        <p:grpSpPr>
          <a:xfrm>
            <a:off x="1981200" y="5562600"/>
            <a:ext cx="8001000" cy="381000"/>
            <a:chOff x="288" y="3408"/>
            <a:chExt cx="5040" cy="192"/>
          </a:xfrm>
          <a:solidFill>
            <a:schemeClr val="bg1">
              <a:lumMod val="65000"/>
            </a:schemeClr>
          </a:solidFill>
        </p:grpSpPr>
        <p:sp>
          <p:nvSpPr>
            <p:cNvPr id="42004" name="Rectangles 714771"/>
            <p:cNvSpPr/>
            <p:nvPr/>
          </p:nvSpPr>
          <p:spPr>
            <a:xfrm>
              <a:off x="3648" y="3408"/>
              <a:ext cx="1008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d</a:t>
              </a:r>
              <a:r>
                <a:rPr lang="en-US" sz="1400" baseline="-25000">
                  <a:latin typeface="Comic Sans MS" panose="030F0702030302020204" pitchFamily="1" charset="0"/>
                </a:rPr>
                <a:t>5</a:t>
              </a:r>
              <a:r>
                <a:rPr lang="en-US" sz="1400">
                  <a:latin typeface="Comic Sans MS" panose="030F0702030302020204" pitchFamily="1" charset="0"/>
                </a:rPr>
                <a:t> = 14</a:t>
              </a:r>
              <a:endParaRPr lang="en-US" sz="1400">
                <a:latin typeface="Comic Sans MS" panose="030F0702030302020204" pitchFamily="1" charset="0"/>
              </a:endParaRPr>
            </a:p>
          </p:txBody>
        </p:sp>
        <p:sp>
          <p:nvSpPr>
            <p:cNvPr id="42005" name="Rectangles 714772"/>
            <p:cNvSpPr/>
            <p:nvPr/>
          </p:nvSpPr>
          <p:spPr>
            <a:xfrm>
              <a:off x="1296" y="3408"/>
              <a:ext cx="672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d</a:t>
              </a:r>
              <a:r>
                <a:rPr lang="en-US" sz="1400" baseline="-25000">
                  <a:latin typeface="Comic Sans MS" panose="030F0702030302020204" pitchFamily="1" charset="0"/>
                </a:rPr>
                <a:t>2</a:t>
              </a:r>
              <a:r>
                <a:rPr lang="en-US" sz="1400">
                  <a:latin typeface="Comic Sans MS" panose="030F0702030302020204" pitchFamily="1" charset="0"/>
                </a:rPr>
                <a:t> = 8</a:t>
              </a:r>
              <a:endParaRPr lang="en-US" sz="1400">
                <a:latin typeface="Comic Sans MS" panose="030F0702030302020204" pitchFamily="1" charset="0"/>
              </a:endParaRPr>
            </a:p>
          </p:txBody>
        </p:sp>
        <p:sp>
          <p:nvSpPr>
            <p:cNvPr id="42006" name="Rectangles 714773"/>
            <p:cNvSpPr/>
            <p:nvPr/>
          </p:nvSpPr>
          <p:spPr>
            <a:xfrm>
              <a:off x="4656" y="3408"/>
              <a:ext cx="672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d</a:t>
              </a:r>
              <a:r>
                <a:rPr lang="en-US" sz="1400" baseline="-25000">
                  <a:latin typeface="Comic Sans MS" panose="030F0702030302020204" pitchFamily="1" charset="0"/>
                </a:rPr>
                <a:t>6</a:t>
              </a:r>
              <a:r>
                <a:rPr lang="en-US" sz="1400">
                  <a:latin typeface="Comic Sans MS" panose="030F0702030302020204" pitchFamily="1" charset="0"/>
                </a:rPr>
                <a:t> = 15</a:t>
              </a:r>
              <a:endParaRPr lang="en-US" sz="1400">
                <a:latin typeface="Comic Sans MS" panose="030F0702030302020204" pitchFamily="1" charset="0"/>
              </a:endParaRPr>
            </a:p>
          </p:txBody>
        </p:sp>
        <p:sp>
          <p:nvSpPr>
            <p:cNvPr id="42007" name="Rectangles 714774"/>
            <p:cNvSpPr/>
            <p:nvPr/>
          </p:nvSpPr>
          <p:spPr>
            <a:xfrm>
              <a:off x="288" y="3408"/>
              <a:ext cx="1008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d</a:t>
              </a:r>
              <a:r>
                <a:rPr lang="en-US" sz="1400" baseline="-25000">
                  <a:latin typeface="Comic Sans MS" panose="030F0702030302020204" pitchFamily="1" charset="0"/>
                </a:rPr>
                <a:t>1</a:t>
              </a:r>
              <a:r>
                <a:rPr lang="en-US" sz="1400">
                  <a:latin typeface="Comic Sans MS" panose="030F0702030302020204" pitchFamily="1" charset="0"/>
                </a:rPr>
                <a:t> = 6</a:t>
              </a:r>
              <a:endParaRPr lang="en-US" sz="1400">
                <a:latin typeface="Comic Sans MS" panose="030F0702030302020204" pitchFamily="1" charset="0"/>
              </a:endParaRPr>
            </a:p>
          </p:txBody>
        </p:sp>
        <p:sp>
          <p:nvSpPr>
            <p:cNvPr id="42008" name="Rectangles 714775"/>
            <p:cNvSpPr/>
            <p:nvPr/>
          </p:nvSpPr>
          <p:spPr>
            <a:xfrm>
              <a:off x="2304" y="3408"/>
              <a:ext cx="1344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d</a:t>
              </a:r>
              <a:r>
                <a:rPr lang="en-US" sz="1400" baseline="-25000">
                  <a:latin typeface="Comic Sans MS" panose="030F0702030302020204" pitchFamily="1" charset="0"/>
                </a:rPr>
                <a:t>4</a:t>
              </a:r>
              <a:r>
                <a:rPr lang="en-US" sz="1400">
                  <a:latin typeface="Comic Sans MS" panose="030F0702030302020204" pitchFamily="1" charset="0"/>
                </a:rPr>
                <a:t> = 9</a:t>
              </a:r>
              <a:endParaRPr lang="en-US" sz="1400">
                <a:latin typeface="Comic Sans MS" panose="030F0702030302020204" pitchFamily="1" charset="0"/>
              </a:endParaRPr>
            </a:p>
          </p:txBody>
        </p:sp>
        <p:sp>
          <p:nvSpPr>
            <p:cNvPr id="42009" name="Rectangles 714776"/>
            <p:cNvSpPr/>
            <p:nvPr/>
          </p:nvSpPr>
          <p:spPr>
            <a:xfrm>
              <a:off x="1968" y="3408"/>
              <a:ext cx="336" cy="192"/>
            </a:xfrm>
            <a:prstGeom prst="rect">
              <a:avLst/>
            </a:prstGeom>
            <a:grp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2075" tIns="46038" rIns="92075" bIns="46038" anchor="ctr" anchorCtr="0"/>
            <a:p>
              <a:pPr algn="ctr" eaLnBrk="0" hangingPunct="0"/>
              <a:r>
                <a:rPr lang="en-US" sz="1400">
                  <a:latin typeface="Comic Sans MS" panose="030F0702030302020204" pitchFamily="1" charset="0"/>
                </a:rPr>
                <a:t>d</a:t>
              </a:r>
              <a:r>
                <a:rPr lang="en-US" sz="1400" baseline="-25000">
                  <a:latin typeface="Comic Sans MS" panose="030F0702030302020204" pitchFamily="1" charset="0"/>
                </a:rPr>
                <a:t>3</a:t>
              </a:r>
              <a:r>
                <a:rPr lang="en-US" sz="1400">
                  <a:latin typeface="Comic Sans MS" panose="030F0702030302020204" pitchFamily="1" charset="0"/>
                </a:rPr>
                <a:t> = 9</a:t>
              </a:r>
              <a:endParaRPr lang="en-US" sz="1400">
                <a:latin typeface="Comic Sans MS" panose="030F0702030302020204" pitchFamily="1" charset="0"/>
              </a:endParaRPr>
            </a:p>
          </p:txBody>
        </p:sp>
      </p:grpSp>
      <p:sp>
        <p:nvSpPr>
          <p:cNvPr id="42010" name="Straight Connector 714777"/>
          <p:cNvSpPr/>
          <p:nvPr/>
        </p:nvSpPr>
        <p:spPr>
          <a:xfrm>
            <a:off x="1981200" y="5943600"/>
            <a:ext cx="838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</p:spPr>
      </p:sp>
      <p:sp>
        <p:nvSpPr>
          <p:cNvPr id="42011" name="Text Box 714778"/>
          <p:cNvSpPr txBox="1"/>
          <p:nvPr/>
        </p:nvSpPr>
        <p:spPr>
          <a:xfrm>
            <a:off x="6765925" y="5016500"/>
            <a:ext cx="1156335" cy="184150"/>
          </a:xfrm>
          <a:prstGeom prst="rect">
            <a:avLst/>
          </a:prstGeom>
          <a:noFill/>
          <a:ln w="15875">
            <a:noFill/>
          </a:ln>
        </p:spPr>
        <p:txBody>
          <a:bodyPr wrap="none" lIns="0" tIns="0" rIns="0" bIns="0" anchor="t" anchorCtr="0">
            <a:spAutoFit/>
          </a:bodyPr>
          <a:p>
            <a:pPr defTabSz="1019175" eaLnBrk="0" hangingPunct="0">
              <a:spcBef>
                <a:spcPct val="50000"/>
              </a:spcBef>
            </a:pPr>
            <a:r>
              <a:rPr lang="en-US" sz="1200">
                <a:solidFill>
                  <a:schemeClr val="accent1"/>
                </a:solidFill>
                <a:latin typeface="Comic Sans MS" panose="030F0702030302020204" pitchFamily="1" charset="0"/>
              </a:rPr>
              <a:t>max lateness = 1</a:t>
            </a:r>
            <a:endParaRPr lang="en-US" sz="1200">
              <a:solidFill>
                <a:schemeClr val="accent1"/>
              </a:solidFill>
              <a:latin typeface="Comic Sans MS" panose="030F0702030302020204" pitchFamily="1" charset="0"/>
              <a:sym typeface="Symbol" panose="05050102010706020507" pitchFamily="1" charset="2"/>
            </a:endParaRPr>
          </a:p>
        </p:txBody>
      </p:sp>
      <p:sp>
        <p:nvSpPr>
          <p:cNvPr id="42012" name="Straight Connector 714779"/>
          <p:cNvSpPr/>
          <p:nvPr/>
        </p:nvSpPr>
        <p:spPr>
          <a:xfrm flipH="1">
            <a:off x="7327900" y="5253038"/>
            <a:ext cx="0" cy="2635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sm" len="sm"/>
          </a:ln>
        </p:spPr>
      </p:sp>
      <p:sp>
        <p:nvSpPr>
          <p:cNvPr id="42013" name="Text Box 714780"/>
          <p:cNvSpPr txBox="1"/>
          <p:nvPr/>
        </p:nvSpPr>
        <p:spPr>
          <a:xfrm>
            <a:off x="2971800" y="1981200"/>
            <a:ext cx="6324600" cy="267589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82880" tIns="91440" rIns="137160" bIns="91440" anchor="t" anchorCtr="0">
            <a:spAutoFit/>
          </a:bodyPr>
          <a:p>
            <a:pPr eaLnBrk="0" hangingPunct="0"/>
            <a:r>
              <a:rPr lang="en-US" b="1">
                <a:solidFill>
                  <a:srgbClr val="003399"/>
                </a:solidFill>
                <a:latin typeface="Courier New" panose="02070309020205020404" pitchFamily="1" charset="0"/>
              </a:rPr>
              <a:t>Sort</a:t>
            </a:r>
            <a:r>
              <a:rPr lang="en-US" b="1">
                <a:latin typeface="Courier New" panose="02070309020205020404" pitchFamily="1" charset="0"/>
              </a:rPr>
              <a:t> n jobs by deadline so that d</a:t>
            </a:r>
            <a:r>
              <a:rPr lang="en-US" b="1" baseline="-25000">
                <a:latin typeface="Courier New" panose="02070309020205020404" pitchFamily="1" charset="0"/>
              </a:rPr>
              <a:t>1</a:t>
            </a:r>
            <a:r>
              <a:rPr lang="en-US" b="1">
                <a:latin typeface="Courier New" panose="02070309020205020404" pitchFamily="1" charset="0"/>
              </a:rPr>
              <a:t>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</a:t>
            </a:r>
            <a:r>
              <a:rPr lang="en-US" b="1">
                <a:latin typeface="Courier New" panose="02070309020205020404" pitchFamily="1" charset="0"/>
              </a:rPr>
              <a:t> d</a:t>
            </a:r>
            <a:r>
              <a:rPr lang="en-US" b="1" baseline="-25000">
                <a:latin typeface="Courier New" panose="02070309020205020404" pitchFamily="1" charset="0"/>
              </a:rPr>
              <a:t>2</a:t>
            </a:r>
            <a:r>
              <a:rPr lang="en-US" b="1">
                <a:latin typeface="Courier New" panose="02070309020205020404" pitchFamily="1" charset="0"/>
              </a:rPr>
              <a:t>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</a:t>
            </a:r>
            <a:r>
              <a:rPr lang="en-US" b="1">
                <a:latin typeface="Courier New" panose="02070309020205020404" pitchFamily="1" charset="0"/>
              </a:rPr>
              <a:t> …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</a:t>
            </a:r>
            <a:r>
              <a:rPr lang="en-US" b="1">
                <a:latin typeface="Courier New" panose="02070309020205020404" pitchFamily="1" charset="0"/>
              </a:rPr>
              <a:t> </a:t>
            </a:r>
            <a:r>
              <a:rPr lang="en-US" b="1" dirty="0" err="1">
                <a:latin typeface="Courier New" panose="02070309020205020404" pitchFamily="1" charset="0"/>
              </a:rPr>
              <a:t>d</a:t>
            </a:r>
            <a:r>
              <a:rPr lang="en-US" b="1" baseline="-25000" dirty="0" err="1">
                <a:latin typeface="Courier New" panose="02070309020205020404" pitchFamily="1" charset="0"/>
              </a:rPr>
              <a:t>n</a:t>
            </a:r>
            <a:endParaRPr lang="en-US" b="1" dirty="0" err="1">
              <a:latin typeface="Courier New" panose="02070309020205020404" pitchFamily="1" charset="0"/>
            </a:endParaRPr>
          </a:p>
          <a:p>
            <a:pPr eaLnBrk="0" hangingPunct="0"/>
            <a:endParaRPr lang="en-US" b="1" dirty="0" err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latin typeface="Courier New" panose="02070309020205020404" pitchFamily="1" charset="0"/>
              </a:rPr>
              <a:t>t</a:t>
            </a:r>
            <a:r>
              <a:rPr lang="en-US" b="1" dirty="0">
                <a:latin typeface="Courier New" panose="02070309020205020404" pitchFamily="1" charset="0"/>
              </a:rPr>
              <a:t>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</a:t>
            </a:r>
            <a:r>
              <a:rPr lang="en-US" b="1">
                <a:latin typeface="Courier New" panose="02070309020205020404" pitchFamily="1" charset="0"/>
              </a:rPr>
              <a:t> 0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solidFill>
                  <a:srgbClr val="003399"/>
                </a:solidFill>
                <a:latin typeface="Courier New" panose="02070309020205020404" pitchFamily="1" charset="0"/>
              </a:rPr>
              <a:t>for</a:t>
            </a:r>
            <a:r>
              <a:rPr lang="en-US" b="1">
                <a:latin typeface="Courier New" panose="02070309020205020404" pitchFamily="1" charset="0"/>
              </a:rPr>
              <a:t> j = 1 to n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latin typeface="Courier New" panose="02070309020205020404" pitchFamily="1" charset="0"/>
              </a:rPr>
              <a:t>   Assign job j to interval [t, t + </a:t>
            </a:r>
            <a:r>
              <a:rPr lang="en-US" b="1" dirty="0" err="1">
                <a:latin typeface="Courier New" panose="02070309020205020404" pitchFamily="1" charset="0"/>
              </a:rPr>
              <a:t>t</a:t>
            </a:r>
            <a:r>
              <a:rPr lang="en-US" b="1" baseline="-25000" dirty="0" err="1">
                <a:latin typeface="Courier New" panose="02070309020205020404" pitchFamily="1" charset="0"/>
              </a:rPr>
              <a:t>j</a:t>
            </a:r>
            <a:r>
              <a:rPr lang="en-US" b="1">
                <a:latin typeface="Courier New" panose="02070309020205020404" pitchFamily="1" charset="0"/>
              </a:rPr>
              <a:t>]</a:t>
            </a:r>
            <a:endParaRPr lang="en-US" b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latin typeface="Courier New" panose="02070309020205020404" pitchFamily="1" charset="0"/>
              </a:rPr>
              <a:t>   </a:t>
            </a:r>
            <a:r>
              <a:rPr lang="en-US" b="1" dirty="0" err="1">
                <a:latin typeface="Courier New" panose="02070309020205020404" pitchFamily="1" charset="0"/>
              </a:rPr>
              <a:t>s</a:t>
            </a:r>
            <a:r>
              <a:rPr lang="en-US" b="1" baseline="-25000" dirty="0" err="1">
                <a:latin typeface="Courier New" panose="02070309020205020404" pitchFamily="1" charset="0"/>
              </a:rPr>
              <a:t>j</a:t>
            </a:r>
            <a:r>
              <a:rPr lang="en-US" b="1" dirty="0" err="1">
                <a:latin typeface="Courier New" panose="02070309020205020404" pitchFamily="1" charset="0"/>
              </a:rPr>
              <a:t>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 t, </a:t>
            </a:r>
            <a:r>
              <a:rPr lang="en-US" b="1" dirty="0" err="1">
                <a:latin typeface="Courier New" panose="02070309020205020404" pitchFamily="1" charset="0"/>
                <a:sym typeface="Symbol" panose="05050102010706020507" pitchFamily="1" charset="2"/>
              </a:rPr>
              <a:t>f</a:t>
            </a:r>
            <a:r>
              <a:rPr lang="en-US" b="1" baseline="-25000" dirty="0" err="1">
                <a:latin typeface="Courier New" panose="02070309020205020404" pitchFamily="1" charset="0"/>
              </a:rPr>
              <a:t>j</a:t>
            </a:r>
            <a:r>
              <a:rPr lang="en-US" b="1" dirty="0" err="1">
                <a:latin typeface="Courier New" panose="02070309020205020404" pitchFamily="1" charset="0"/>
                <a:sym typeface="Symbol" panose="05050102010706020507" pitchFamily="1" charset="2"/>
              </a:rPr>
              <a:t>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 t + </a:t>
            </a:r>
            <a:r>
              <a:rPr lang="en-US" b="1" dirty="0" err="1">
                <a:latin typeface="Courier New" panose="02070309020205020404" pitchFamily="1" charset="0"/>
                <a:sym typeface="Symbol" panose="05050102010706020507" pitchFamily="1" charset="2"/>
              </a:rPr>
              <a:t>t</a:t>
            </a:r>
            <a:r>
              <a:rPr lang="en-US" b="1" baseline="-25000" dirty="0" err="1">
                <a:latin typeface="Courier New" panose="02070309020205020404" pitchFamily="1" charset="0"/>
              </a:rPr>
              <a:t>j</a:t>
            </a:r>
            <a:endParaRPr lang="en-US" b="1" baseline="-25000" dirty="0" err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 dirty="0" err="1">
                <a:latin typeface="Courier New" panose="02070309020205020404" pitchFamily="1" charset="0"/>
              </a:rPr>
              <a:t>   </a:t>
            </a:r>
            <a:r>
              <a:rPr lang="en-US" b="1">
                <a:latin typeface="Courier New" panose="02070309020205020404" pitchFamily="1" charset="0"/>
              </a:rPr>
              <a:t>t </a:t>
            </a:r>
            <a:r>
              <a:rPr lang="en-US" b="1">
                <a:latin typeface="Courier New" panose="02070309020205020404" pitchFamily="1" charset="0"/>
                <a:sym typeface="Symbol" panose="05050102010706020507" pitchFamily="1" charset="2"/>
              </a:rPr>
              <a:t> t + </a:t>
            </a:r>
            <a:r>
              <a:rPr lang="en-US" b="1" dirty="0" err="1">
                <a:latin typeface="Courier New" panose="02070309020205020404" pitchFamily="1" charset="0"/>
                <a:sym typeface="Symbol" panose="05050102010706020507" pitchFamily="1" charset="2"/>
              </a:rPr>
              <a:t>t</a:t>
            </a:r>
            <a:r>
              <a:rPr lang="en-US" b="1" baseline="-25000" dirty="0" err="1">
                <a:latin typeface="Courier New" panose="02070309020205020404" pitchFamily="1" charset="0"/>
              </a:rPr>
              <a:t>j</a:t>
            </a:r>
            <a:endParaRPr lang="en-US" b="1" dirty="0" err="1">
              <a:latin typeface="Courier New" panose="02070309020205020404" pitchFamily="1" charset="0"/>
            </a:endParaRPr>
          </a:p>
          <a:p>
            <a:pPr eaLnBrk="0" hangingPunct="0"/>
            <a:r>
              <a:rPr lang="en-US" b="1">
                <a:solidFill>
                  <a:srgbClr val="003399"/>
                </a:solidFill>
                <a:latin typeface="Courier New" panose="02070309020205020404" pitchFamily="1" charset="0"/>
              </a:rPr>
              <a:t>output</a:t>
            </a:r>
            <a:r>
              <a:rPr lang="en-US" b="1">
                <a:latin typeface="Courier New" panose="02070309020205020404" pitchFamily="1" charset="0"/>
              </a:rPr>
              <a:t> intervals [</a:t>
            </a:r>
            <a:r>
              <a:rPr lang="en-US" b="1" dirty="0" err="1">
                <a:latin typeface="Courier New" panose="02070309020205020404" pitchFamily="1" charset="0"/>
              </a:rPr>
              <a:t>s</a:t>
            </a:r>
            <a:r>
              <a:rPr lang="en-US" b="1" baseline="-25000" dirty="0" err="1">
                <a:latin typeface="Courier New" panose="02070309020205020404" pitchFamily="1" charset="0"/>
              </a:rPr>
              <a:t>j</a:t>
            </a:r>
            <a:r>
              <a:rPr lang="en-US" b="1">
                <a:latin typeface="Courier New" panose="02070309020205020404" pitchFamily="1" charset="0"/>
              </a:rPr>
              <a:t>, </a:t>
            </a:r>
            <a:r>
              <a:rPr lang="en-US" b="1" dirty="0" err="1">
                <a:latin typeface="Courier New" panose="02070309020205020404" pitchFamily="1" charset="0"/>
                <a:sym typeface="Symbol" panose="05050102010706020507" pitchFamily="1" charset="2"/>
              </a:rPr>
              <a:t>f</a:t>
            </a:r>
            <a:r>
              <a:rPr lang="en-US" b="1" baseline="-25000" dirty="0" err="1">
                <a:latin typeface="Courier New" panose="02070309020205020404" pitchFamily="1" charset="0"/>
              </a:rPr>
              <a:t>j</a:t>
            </a:r>
            <a:r>
              <a:rPr lang="en-US" b="1">
                <a:latin typeface="Courier New" panose="02070309020205020404" pitchFamily="1" charset="0"/>
              </a:rPr>
              <a:t>]</a:t>
            </a:r>
            <a:endParaRPr lang="en-US" b="1">
              <a:latin typeface="Courier New" panose="02070309020205020404" pitchFamily="1" charset="0"/>
            </a:endParaRPr>
          </a:p>
        </p:txBody>
      </p:sp>
      <p:sp>
        <p:nvSpPr>
          <p:cNvPr id="42014" name="Title 714781"/>
          <p:cNvSpPr>
            <a:spLocks noGrp="1"/>
          </p:cNvSpPr>
          <p:nvPr>
            <p:ph type="title"/>
          </p:nvPr>
        </p:nvSpPr>
        <p:spPr>
          <a:xfrm>
            <a:off x="0" y="59055"/>
            <a:ext cx="10515600" cy="497205"/>
          </a:xfrm>
        </p:spPr>
        <p:txBody>
          <a:bodyPr lIns="92075" tIns="46038" rIns="92075" bIns="46038" anchor="ctr" anchorCtr="0">
            <a:normAutofit fontScale="90000"/>
          </a:bodyPr>
          <a:p>
            <a:r>
              <a:rPr lang="en-US"/>
              <a:t>Minimizing Lateness:  Greedy Algorithm</a:t>
            </a:r>
            <a:endParaRPr lang="en-US"/>
          </a:p>
        </p:txBody>
      </p:sp>
      <p:sp>
        <p:nvSpPr>
          <p:cNvPr id="42015" name="Text Placeholder 714782"/>
          <p:cNvSpPr>
            <a:spLocks noGrp="1"/>
          </p:cNvSpPr>
          <p:nvPr>
            <p:ph idx="1"/>
          </p:nvPr>
        </p:nvSpPr>
        <p:spPr>
          <a:xfrm>
            <a:off x="0" y="725805"/>
            <a:ext cx="12191365" cy="6066155"/>
          </a:xfrm>
        </p:spPr>
        <p:txBody>
          <a:bodyPr lIns="92075" tIns="46038" rIns="92075" bIns="46038" anchor="t" anchorCtr="0"/>
          <a:p>
            <a:r>
              <a:rPr lang="en-US"/>
              <a:t>Greedy algorithm.  </a:t>
            </a:r>
            <a:r>
              <a:rPr lang="en-US">
                <a:solidFill>
                  <a:schemeClr val="tx1"/>
                </a:solidFill>
              </a:rPr>
              <a:t>Earliest deadline first.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44034" name="Title 71680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7555"/>
          </a:xfrm>
        </p:spPr>
        <p:txBody>
          <a:bodyPr lIns="92075" tIns="46038" rIns="92075" bIns="46038" anchor="ctr" anchorCtr="0"/>
          <a:p>
            <a:r>
              <a:rPr lang="en-US"/>
              <a:t>Minimizing Lateness: No Idle Time</a:t>
            </a:r>
            <a:endParaRPr lang="en-US"/>
          </a:p>
        </p:txBody>
      </p:sp>
      <p:sp>
        <p:nvSpPr>
          <p:cNvPr id="44035" name="Text Placeholder 716802"/>
          <p:cNvSpPr>
            <a:spLocks noGrp="1"/>
          </p:cNvSpPr>
          <p:nvPr>
            <p:ph idx="1"/>
          </p:nvPr>
        </p:nvSpPr>
        <p:spPr>
          <a:xfrm>
            <a:off x="83820" y="614680"/>
            <a:ext cx="12108180" cy="5562600"/>
          </a:xfrm>
        </p:spPr>
        <p:txBody>
          <a:bodyPr lIns="92075" tIns="46038" rIns="92075" bIns="46038" anchor="t" anchorCtr="0">
            <a:normAutofit lnSpcReduction="20000"/>
          </a:bodyPr>
          <a:p>
            <a:r>
              <a:rPr lang="en-US"/>
              <a:t>Observation.  </a:t>
            </a:r>
            <a:r>
              <a:rPr lang="en-US">
                <a:solidFill>
                  <a:schemeClr val="tx1"/>
                </a:solidFill>
              </a:rPr>
              <a:t>There exists an optimal schedule with no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idle time.</a:t>
            </a:r>
            <a:endParaRPr lang="en-US">
              <a:solidFill>
                <a:schemeClr val="accent1"/>
              </a:solidFill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Observation. </a:t>
            </a:r>
            <a:r>
              <a:rPr lang="en-US">
                <a:solidFill>
                  <a:schemeClr val="tx1"/>
                </a:solidFill>
              </a:rPr>
              <a:t>The greedy schedule has no idle time.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endParaRPr lang="en-US"/>
          </a:p>
        </p:txBody>
      </p:sp>
      <p:sp>
        <p:nvSpPr>
          <p:cNvPr id="44036" name="Text Box 716803"/>
          <p:cNvSpPr txBox="1"/>
          <p:nvPr/>
        </p:nvSpPr>
        <p:spPr>
          <a:xfrm>
            <a:off x="2971800" y="20113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0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37" name="Straight Connector 716804"/>
          <p:cNvSpPr/>
          <p:nvPr/>
        </p:nvSpPr>
        <p:spPr>
          <a:xfrm rot="-5400000">
            <a:off x="3429000" y="1844675"/>
            <a:ext cx="3048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4038" name="Straight Connector 716805"/>
          <p:cNvSpPr/>
          <p:nvPr/>
        </p:nvSpPr>
        <p:spPr>
          <a:xfrm rot="-5400000">
            <a:off x="5562600" y="1844675"/>
            <a:ext cx="3048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4039" name="Straight Connector 716806"/>
          <p:cNvSpPr/>
          <p:nvPr/>
        </p:nvSpPr>
        <p:spPr>
          <a:xfrm rot="-5400000">
            <a:off x="5029200" y="1844675"/>
            <a:ext cx="3048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4040" name="Straight Connector 716807"/>
          <p:cNvSpPr/>
          <p:nvPr/>
        </p:nvSpPr>
        <p:spPr>
          <a:xfrm rot="-5400000">
            <a:off x="5105400" y="1844675"/>
            <a:ext cx="3048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4041" name="Text Box 716808"/>
          <p:cNvSpPr txBox="1"/>
          <p:nvPr/>
        </p:nvSpPr>
        <p:spPr>
          <a:xfrm>
            <a:off x="3429000" y="20113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1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42" name="Text Box 716809"/>
          <p:cNvSpPr txBox="1"/>
          <p:nvPr/>
        </p:nvSpPr>
        <p:spPr>
          <a:xfrm>
            <a:off x="3962400" y="20113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2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43" name="Text Box 716810"/>
          <p:cNvSpPr txBox="1"/>
          <p:nvPr/>
        </p:nvSpPr>
        <p:spPr>
          <a:xfrm>
            <a:off x="4495800" y="20113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3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44" name="Text Box 716811"/>
          <p:cNvSpPr txBox="1"/>
          <p:nvPr/>
        </p:nvSpPr>
        <p:spPr>
          <a:xfrm>
            <a:off x="5029200" y="20113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4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45" name="Text Box 716812"/>
          <p:cNvSpPr txBox="1"/>
          <p:nvPr/>
        </p:nvSpPr>
        <p:spPr>
          <a:xfrm>
            <a:off x="5562600" y="20113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5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46" name="Text Box 716813"/>
          <p:cNvSpPr txBox="1"/>
          <p:nvPr/>
        </p:nvSpPr>
        <p:spPr>
          <a:xfrm>
            <a:off x="6096000" y="20113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6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47" name="Rectangles 716814"/>
          <p:cNvSpPr/>
          <p:nvPr/>
        </p:nvSpPr>
        <p:spPr>
          <a:xfrm>
            <a:off x="3048000" y="1692275"/>
            <a:ext cx="1066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d = 4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44048" name="Rectangles 716815"/>
          <p:cNvSpPr/>
          <p:nvPr/>
        </p:nvSpPr>
        <p:spPr>
          <a:xfrm>
            <a:off x="4648200" y="1692275"/>
            <a:ext cx="16002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d = 6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44049" name="Straight Connector 716816"/>
          <p:cNvSpPr/>
          <p:nvPr/>
        </p:nvSpPr>
        <p:spPr>
          <a:xfrm rot="-5400000">
            <a:off x="8229600" y="1844675"/>
            <a:ext cx="3048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4050" name="Straight Connector 716817"/>
          <p:cNvSpPr/>
          <p:nvPr/>
        </p:nvSpPr>
        <p:spPr>
          <a:xfrm rot="-5400000">
            <a:off x="7696200" y="1844675"/>
            <a:ext cx="3048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4051" name="Text Box 716818"/>
          <p:cNvSpPr txBox="1"/>
          <p:nvPr/>
        </p:nvSpPr>
        <p:spPr>
          <a:xfrm>
            <a:off x="6629400" y="20113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7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52" name="Text Box 716819"/>
          <p:cNvSpPr txBox="1"/>
          <p:nvPr/>
        </p:nvSpPr>
        <p:spPr>
          <a:xfrm>
            <a:off x="7162800" y="20113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8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53" name="Text Box 716820"/>
          <p:cNvSpPr txBox="1"/>
          <p:nvPr/>
        </p:nvSpPr>
        <p:spPr>
          <a:xfrm>
            <a:off x="7696200" y="20113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9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54" name="Text Box 716821"/>
          <p:cNvSpPr txBox="1"/>
          <p:nvPr/>
        </p:nvSpPr>
        <p:spPr>
          <a:xfrm>
            <a:off x="8229600" y="20113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10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55" name="Text Box 716822"/>
          <p:cNvSpPr txBox="1"/>
          <p:nvPr/>
        </p:nvSpPr>
        <p:spPr>
          <a:xfrm>
            <a:off x="8763000" y="20113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11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56" name="Rectangles 716823"/>
          <p:cNvSpPr/>
          <p:nvPr/>
        </p:nvSpPr>
        <p:spPr>
          <a:xfrm>
            <a:off x="7315200" y="1701165"/>
            <a:ext cx="16002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d = 12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44057" name="Text Box 716824"/>
          <p:cNvSpPr txBox="1"/>
          <p:nvPr/>
        </p:nvSpPr>
        <p:spPr>
          <a:xfrm>
            <a:off x="2971800" y="30019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0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58" name="Straight Connector 716825"/>
          <p:cNvSpPr/>
          <p:nvPr/>
        </p:nvSpPr>
        <p:spPr>
          <a:xfrm rot="-5400000">
            <a:off x="3429000" y="2835275"/>
            <a:ext cx="3048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4059" name="Straight Connector 716826"/>
          <p:cNvSpPr/>
          <p:nvPr/>
        </p:nvSpPr>
        <p:spPr>
          <a:xfrm rot="-5400000">
            <a:off x="4495800" y="2835275"/>
            <a:ext cx="3048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4060" name="Straight Connector 716827"/>
          <p:cNvSpPr/>
          <p:nvPr/>
        </p:nvSpPr>
        <p:spPr>
          <a:xfrm rot="-5400000">
            <a:off x="3962400" y="2835275"/>
            <a:ext cx="3048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4061" name="Straight Connector 716828"/>
          <p:cNvSpPr/>
          <p:nvPr/>
        </p:nvSpPr>
        <p:spPr>
          <a:xfrm rot="-5400000">
            <a:off x="5562600" y="2835275"/>
            <a:ext cx="3048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4062" name="Straight Connector 716829"/>
          <p:cNvSpPr/>
          <p:nvPr/>
        </p:nvSpPr>
        <p:spPr>
          <a:xfrm rot="-5400000">
            <a:off x="5029200" y="2835275"/>
            <a:ext cx="3048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4063" name="Straight Connector 716830"/>
          <p:cNvSpPr/>
          <p:nvPr/>
        </p:nvSpPr>
        <p:spPr>
          <a:xfrm rot="-5400000">
            <a:off x="5105400" y="2835275"/>
            <a:ext cx="3048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4064" name="Text Box 716831"/>
          <p:cNvSpPr txBox="1"/>
          <p:nvPr/>
        </p:nvSpPr>
        <p:spPr>
          <a:xfrm>
            <a:off x="3429000" y="30019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1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65" name="Text Box 716832"/>
          <p:cNvSpPr txBox="1"/>
          <p:nvPr/>
        </p:nvSpPr>
        <p:spPr>
          <a:xfrm>
            <a:off x="3962400" y="30019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2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66" name="Text Box 716833"/>
          <p:cNvSpPr txBox="1"/>
          <p:nvPr/>
        </p:nvSpPr>
        <p:spPr>
          <a:xfrm>
            <a:off x="4495800" y="30019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3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67" name="Text Box 716834"/>
          <p:cNvSpPr txBox="1"/>
          <p:nvPr/>
        </p:nvSpPr>
        <p:spPr>
          <a:xfrm>
            <a:off x="5029200" y="30019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4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68" name="Text Box 716835"/>
          <p:cNvSpPr txBox="1"/>
          <p:nvPr/>
        </p:nvSpPr>
        <p:spPr>
          <a:xfrm>
            <a:off x="5562600" y="30019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5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69" name="Text Box 716836"/>
          <p:cNvSpPr txBox="1"/>
          <p:nvPr/>
        </p:nvSpPr>
        <p:spPr>
          <a:xfrm>
            <a:off x="6096000" y="30019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6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70" name="Rectangles 716837"/>
          <p:cNvSpPr/>
          <p:nvPr/>
        </p:nvSpPr>
        <p:spPr>
          <a:xfrm>
            <a:off x="3048000" y="2682875"/>
            <a:ext cx="1066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d = 4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44071" name="Rectangles 716838"/>
          <p:cNvSpPr/>
          <p:nvPr/>
        </p:nvSpPr>
        <p:spPr>
          <a:xfrm>
            <a:off x="4114800" y="2682875"/>
            <a:ext cx="16002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d = 6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44072" name="Straight Connector 716839"/>
          <p:cNvSpPr/>
          <p:nvPr/>
        </p:nvSpPr>
        <p:spPr>
          <a:xfrm rot="-5400000">
            <a:off x="8229600" y="2835275"/>
            <a:ext cx="304800" cy="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4073" name="Straight Connector 716840"/>
          <p:cNvSpPr/>
          <p:nvPr/>
        </p:nvSpPr>
        <p:spPr>
          <a:xfrm rot="-5400000">
            <a:off x="7696200" y="2835275"/>
            <a:ext cx="304800" cy="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4074" name="Straight Connector 716841"/>
          <p:cNvSpPr/>
          <p:nvPr/>
        </p:nvSpPr>
        <p:spPr>
          <a:xfrm rot="-5400000">
            <a:off x="8763000" y="2835275"/>
            <a:ext cx="304800" cy="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44075" name="Text Box 716842"/>
          <p:cNvSpPr txBox="1"/>
          <p:nvPr/>
        </p:nvSpPr>
        <p:spPr>
          <a:xfrm>
            <a:off x="6629400" y="30019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7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76" name="Text Box 716843"/>
          <p:cNvSpPr txBox="1"/>
          <p:nvPr/>
        </p:nvSpPr>
        <p:spPr>
          <a:xfrm>
            <a:off x="7162800" y="30019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8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77" name="Text Box 716844"/>
          <p:cNvSpPr txBox="1"/>
          <p:nvPr/>
        </p:nvSpPr>
        <p:spPr>
          <a:xfrm>
            <a:off x="7696200" y="30019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9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78" name="Text Box 716845"/>
          <p:cNvSpPr txBox="1"/>
          <p:nvPr/>
        </p:nvSpPr>
        <p:spPr>
          <a:xfrm>
            <a:off x="8229600" y="30019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10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79" name="Text Box 716846"/>
          <p:cNvSpPr txBox="1"/>
          <p:nvPr/>
        </p:nvSpPr>
        <p:spPr>
          <a:xfrm>
            <a:off x="8763000" y="3001963"/>
            <a:ext cx="457200" cy="24511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sz="1000" b="1">
                <a:solidFill>
                  <a:schemeClr val="hlink"/>
                </a:solidFill>
                <a:latin typeface="Courier New" panose="02070309020205020404" pitchFamily="1" charset="0"/>
              </a:rPr>
              <a:t>11</a:t>
            </a:r>
            <a:endParaRPr lang="en-US"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44080" name="Rectangles 716847"/>
          <p:cNvSpPr/>
          <p:nvPr/>
        </p:nvSpPr>
        <p:spPr>
          <a:xfrm>
            <a:off x="5715000" y="2682875"/>
            <a:ext cx="16002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 sz="1400">
                <a:latin typeface="Comic Sans MS" panose="030F0702030302020204" pitchFamily="1" charset="0"/>
              </a:rPr>
              <a:t>d = 12</a:t>
            </a:r>
            <a:endParaRPr lang="en-US" sz="1400">
              <a:latin typeface="Comic Sans MS" panose="030F0702030302020204" pitchFamily="1" charset="0"/>
            </a:endParaRPr>
          </a:p>
        </p:txBody>
      </p:sp>
      <p:sp>
        <p:nvSpPr>
          <p:cNvPr id="44081" name="Straight Connector 716848"/>
          <p:cNvSpPr/>
          <p:nvPr/>
        </p:nvSpPr>
        <p:spPr>
          <a:xfrm rot="-5400000">
            <a:off x="6629400" y="1844675"/>
            <a:ext cx="304800" cy="0"/>
          </a:xfrm>
          <a:prstGeom prst="line">
            <a:avLst/>
          </a:prstGeom>
          <a:ln w="9525" cap="rnd" cmpd="sng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46082" name="Title 718849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0250"/>
          </a:xfrm>
        </p:spPr>
        <p:txBody>
          <a:bodyPr lIns="92075" tIns="46038" rIns="92075" bIns="46038" anchor="ctr" anchorCtr="0">
            <a:normAutofit fontScale="90000"/>
          </a:bodyPr>
          <a:p>
            <a:r>
              <a:rPr lang="en-US"/>
              <a:t>Minimizing Lateness: Inversions</a:t>
            </a:r>
            <a:endParaRPr lang="en-US"/>
          </a:p>
        </p:txBody>
      </p:sp>
      <p:sp>
        <p:nvSpPr>
          <p:cNvPr id="46083" name="Text Placeholder 718850"/>
          <p:cNvSpPr>
            <a:spLocks noGrp="1"/>
          </p:cNvSpPr>
          <p:nvPr>
            <p:ph idx="1"/>
          </p:nvPr>
        </p:nvSpPr>
        <p:spPr>
          <a:xfrm>
            <a:off x="0" y="729615"/>
            <a:ext cx="11353800" cy="5447665"/>
          </a:xfrm>
        </p:spPr>
        <p:txBody>
          <a:bodyPr lIns="92075" tIns="46038" rIns="92075" bIns="46038" anchor="t" anchorCtr="0">
            <a:normAutofit fontScale="90000"/>
          </a:bodyPr>
          <a:p>
            <a:r>
              <a:rPr lang="en-US"/>
              <a:t>Def.  </a:t>
            </a:r>
            <a:r>
              <a:rPr lang="en-US">
                <a:solidFill>
                  <a:schemeClr val="tx1"/>
                </a:solidFill>
              </a:rPr>
              <a:t>Given a schedule S, an </a:t>
            </a:r>
            <a:r>
              <a:rPr lang="en-US">
                <a:solidFill>
                  <a:srgbClr val="CC0000"/>
                </a:solidFill>
              </a:rPr>
              <a:t>inversion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is a pair of jobs i and j such that: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 &lt; j but j scheduled before i.</a:t>
            </a:r>
            <a:endParaRPr lang="en-US">
              <a:solidFill>
                <a:schemeClr val="tx1"/>
              </a:solidFill>
            </a:endParaRPr>
          </a:p>
          <a:p>
            <a:pPr lvl="1"/>
            <a:endParaRPr lang="en-US"/>
          </a:p>
          <a:p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/>
          </a:p>
          <a:p>
            <a:r>
              <a:rPr lang="en-US"/>
              <a:t>Observation.  </a:t>
            </a:r>
            <a:r>
              <a:rPr lang="en-US">
                <a:solidFill>
                  <a:schemeClr val="tx1"/>
                </a:solidFill>
              </a:rPr>
              <a:t>Greedy schedule has no inversions.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Observation.  </a:t>
            </a:r>
            <a:r>
              <a:rPr lang="en-US">
                <a:solidFill>
                  <a:schemeClr val="tx1"/>
                </a:solidFill>
              </a:rPr>
              <a:t>If a schedule (with no idle time) has an inversion, it has one with a pair of inverted jobs scheduled consecutively.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6084" name="Rectangles 718851"/>
          <p:cNvSpPr/>
          <p:nvPr/>
        </p:nvSpPr>
        <p:spPr>
          <a:xfrm>
            <a:off x="8382000" y="2105025"/>
            <a:ext cx="7620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endParaRPr lang="en-US" dirty="0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46085" name="Rectangles 718852"/>
          <p:cNvSpPr/>
          <p:nvPr/>
        </p:nvSpPr>
        <p:spPr>
          <a:xfrm>
            <a:off x="9144000" y="2105025"/>
            <a:ext cx="3810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endParaRPr lang="en-US" dirty="0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46086" name="Rectangles 718853"/>
          <p:cNvSpPr/>
          <p:nvPr/>
        </p:nvSpPr>
        <p:spPr>
          <a:xfrm>
            <a:off x="4419600" y="2105025"/>
            <a:ext cx="9906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endParaRPr lang="en-US" dirty="0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46087" name="Rectangles 718854"/>
          <p:cNvSpPr/>
          <p:nvPr/>
        </p:nvSpPr>
        <p:spPr>
          <a:xfrm>
            <a:off x="9525000" y="2105025"/>
            <a:ext cx="6858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endParaRPr lang="en-US" dirty="0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46088" name="Rectangles 718855"/>
          <p:cNvSpPr/>
          <p:nvPr/>
        </p:nvSpPr>
        <p:spPr>
          <a:xfrm>
            <a:off x="3886200" y="2105025"/>
            <a:ext cx="5334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endParaRPr lang="en-US" dirty="0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46089" name="Rectangles 718856"/>
          <p:cNvSpPr/>
          <p:nvPr/>
        </p:nvSpPr>
        <p:spPr>
          <a:xfrm>
            <a:off x="6781800" y="2105025"/>
            <a:ext cx="1600200" cy="3048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solidFill>
                  <a:schemeClr val="bg1"/>
                </a:solidFill>
                <a:latin typeface="Comic Sans MS" panose="030F0702030302020204" pitchFamily="1" charset="0"/>
              </a:rPr>
              <a:t>i</a:t>
            </a:r>
            <a:endParaRPr lang="en-US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46090" name="Rectangles 718857"/>
          <p:cNvSpPr/>
          <p:nvPr/>
        </p:nvSpPr>
        <p:spPr>
          <a:xfrm>
            <a:off x="5410200" y="2105025"/>
            <a:ext cx="1371600" cy="3048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solidFill>
                  <a:schemeClr val="bg1"/>
                </a:solidFill>
                <a:latin typeface="Comic Sans MS" panose="030F0702030302020204" pitchFamily="1" charset="0"/>
              </a:rPr>
              <a:t>j</a:t>
            </a:r>
            <a:endParaRPr lang="en-US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46091" name="Rectangles 718858"/>
          <p:cNvSpPr/>
          <p:nvPr/>
        </p:nvSpPr>
        <p:spPr>
          <a:xfrm>
            <a:off x="2895600" y="2105025"/>
            <a:ext cx="1054735" cy="27559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1200">
                <a:solidFill>
                  <a:schemeClr val="hlink"/>
                </a:solidFill>
                <a:latin typeface="Comic Sans MS" panose="030F0702030302020204" pitchFamily="1" charset="0"/>
              </a:rPr>
              <a:t>before swap</a:t>
            </a:r>
            <a:endParaRPr lang="en-US" sz="1200">
              <a:solidFill>
                <a:schemeClr val="hlink"/>
              </a:solidFill>
              <a:latin typeface="Comic Sans MS" panose="030F0702030302020204" pitchFamily="1" charset="0"/>
            </a:endParaRPr>
          </a:p>
        </p:txBody>
      </p:sp>
      <p:sp>
        <p:nvSpPr>
          <p:cNvPr id="46092" name="Rectangles 718859"/>
          <p:cNvSpPr/>
          <p:nvPr/>
        </p:nvSpPr>
        <p:spPr>
          <a:xfrm>
            <a:off x="8221663" y="1720850"/>
            <a:ext cx="306705" cy="30670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1400" err="1">
                <a:latin typeface="Comic Sans MS" panose="030F0702030302020204" pitchFamily="1" charset="0"/>
                <a:sym typeface="MT Extra" panose="05050102010205020202" pitchFamily="1" charset="0"/>
              </a:rPr>
              <a:t>f</a:t>
            </a:r>
            <a:r>
              <a:rPr lang="en-US" sz="1400" baseline="-25000" err="1">
                <a:latin typeface="Comic Sans MS" panose="030F0702030302020204" pitchFamily="1" charset="0"/>
                <a:sym typeface="MT Extra" panose="05050102010205020202" pitchFamily="1" charset="0"/>
              </a:rPr>
              <a:t>i</a:t>
            </a:r>
            <a:endParaRPr lang="en-US" sz="1400" err="1">
              <a:latin typeface="Comic Sans MS" panose="030F0702030302020204" pitchFamily="1" charset="0"/>
              <a:sym typeface="MT Extra" panose="05050102010205020202" pitchFamily="1" charset="0"/>
            </a:endParaRPr>
          </a:p>
        </p:txBody>
      </p:sp>
      <p:sp>
        <p:nvSpPr>
          <p:cNvPr id="46093" name="Text Box 718860"/>
          <p:cNvSpPr txBox="1"/>
          <p:nvPr/>
        </p:nvSpPr>
        <p:spPr>
          <a:xfrm>
            <a:off x="6019800" y="1527175"/>
            <a:ext cx="1600200" cy="306705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sz="1400">
                <a:solidFill>
                  <a:schemeClr val="accent1"/>
                </a:solidFill>
                <a:latin typeface="Comic Sans MS" panose="030F0702030302020204" pitchFamily="1" charset="0"/>
              </a:rPr>
              <a:t>inversion</a:t>
            </a:r>
            <a:endParaRPr lang="en-US" sz="1400">
              <a:latin typeface="Comic Sans MS" panose="030F0702030302020204" pitchFamily="1" charset="0"/>
            </a:endParaRPr>
          </a:p>
        </p:txBody>
      </p:sp>
      <p:cxnSp>
        <p:nvCxnSpPr>
          <p:cNvPr id="46094" name="Elbow Connector 718861"/>
          <p:cNvCxnSpPr/>
          <p:nvPr/>
        </p:nvCxnSpPr>
        <p:spPr>
          <a:xfrm rot="5400000" flipV="1">
            <a:off x="6835775" y="1360488"/>
            <a:ext cx="1588" cy="1485900"/>
          </a:xfrm>
          <a:prstGeom prst="bentConnector3">
            <a:avLst>
              <a:gd name="adj1" fmla="val -14400000"/>
            </a:avLst>
          </a:prstGeom>
          <a:ln w="9525" cap="flat" cmpd="sng">
            <a:solidFill>
              <a:schemeClr val="accent1"/>
            </a:solidFill>
            <a:prstDash val="solid"/>
            <a:miter/>
            <a:headEnd type="triangle" w="sm" len="sm"/>
            <a:tailEnd type="triangle" w="sm" len="sm"/>
          </a:ln>
        </p:spPr>
      </p:cxnSp>
      <p:sp>
        <p:nvSpPr>
          <p:cNvPr id="46095" name="Rectangles 718862"/>
          <p:cNvSpPr/>
          <p:nvPr/>
        </p:nvSpPr>
        <p:spPr>
          <a:xfrm>
            <a:off x="3940175" y="2717800"/>
            <a:ext cx="5239385" cy="27559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1200">
                <a:solidFill>
                  <a:schemeClr val="hlink"/>
                </a:solidFill>
                <a:latin typeface="Comic Sans MS" panose="030F0702030302020204" pitchFamily="1" charset="0"/>
              </a:rPr>
              <a:t>[ as before, we assume jobs are numbered so that </a:t>
            </a:r>
            <a:r>
              <a:rPr lang="en-US" sz="1200" b="1">
                <a:solidFill>
                  <a:schemeClr val="hlink"/>
                </a:solidFill>
                <a:latin typeface="Courier New" panose="02070309020205020404" pitchFamily="1" charset="0"/>
              </a:rPr>
              <a:t>d</a:t>
            </a:r>
            <a:r>
              <a:rPr lang="en-US" sz="1200" b="1" baseline="-25000">
                <a:solidFill>
                  <a:schemeClr val="hlink"/>
                </a:solidFill>
                <a:latin typeface="Courier New" panose="02070309020205020404" pitchFamily="1" charset="0"/>
              </a:rPr>
              <a:t>1</a:t>
            </a:r>
            <a:r>
              <a:rPr lang="en-US" sz="1200" b="1">
                <a:solidFill>
                  <a:schemeClr val="hlink"/>
                </a:solidFill>
                <a:latin typeface="Courier New" panose="02070309020205020404" pitchFamily="1" charset="0"/>
              </a:rPr>
              <a:t> </a:t>
            </a:r>
            <a:r>
              <a:rPr lang="en-US" sz="1200" b="1">
                <a:solidFill>
                  <a:schemeClr val="hlink"/>
                </a:solidFill>
                <a:latin typeface="Courier New" panose="02070309020205020404" pitchFamily="1" charset="0"/>
                <a:sym typeface="Symbol" panose="05050102010706020507" pitchFamily="1" charset="2"/>
              </a:rPr>
              <a:t></a:t>
            </a:r>
            <a:r>
              <a:rPr lang="en-US" sz="1200" b="1">
                <a:solidFill>
                  <a:schemeClr val="hlink"/>
                </a:solidFill>
                <a:latin typeface="Courier New" panose="02070309020205020404" pitchFamily="1" charset="0"/>
              </a:rPr>
              <a:t> d</a:t>
            </a:r>
            <a:r>
              <a:rPr lang="en-US" sz="1200" b="1" baseline="-25000">
                <a:solidFill>
                  <a:schemeClr val="hlink"/>
                </a:solidFill>
                <a:latin typeface="Courier New" panose="02070309020205020404" pitchFamily="1" charset="0"/>
              </a:rPr>
              <a:t>2</a:t>
            </a:r>
            <a:r>
              <a:rPr lang="en-US" sz="1200" b="1">
                <a:solidFill>
                  <a:schemeClr val="hlink"/>
                </a:solidFill>
                <a:latin typeface="Courier New" panose="02070309020205020404" pitchFamily="1" charset="0"/>
              </a:rPr>
              <a:t> </a:t>
            </a:r>
            <a:r>
              <a:rPr lang="en-US" sz="1200" b="1">
                <a:solidFill>
                  <a:schemeClr val="hlink"/>
                </a:solidFill>
                <a:latin typeface="Courier New" panose="02070309020205020404" pitchFamily="1" charset="0"/>
                <a:sym typeface="Symbol" panose="05050102010706020507" pitchFamily="1" charset="2"/>
              </a:rPr>
              <a:t></a:t>
            </a:r>
            <a:r>
              <a:rPr lang="en-US" sz="1200" b="1">
                <a:solidFill>
                  <a:schemeClr val="hlink"/>
                </a:solidFill>
                <a:latin typeface="Courier New" panose="02070309020205020404" pitchFamily="1" charset="0"/>
              </a:rPr>
              <a:t> … </a:t>
            </a:r>
            <a:r>
              <a:rPr lang="en-US" sz="1200" b="1">
                <a:solidFill>
                  <a:schemeClr val="hlink"/>
                </a:solidFill>
                <a:latin typeface="Courier New" panose="02070309020205020404" pitchFamily="1" charset="0"/>
                <a:sym typeface="Symbol" panose="05050102010706020507" pitchFamily="1" charset="2"/>
              </a:rPr>
              <a:t></a:t>
            </a:r>
            <a:r>
              <a:rPr lang="en-US" sz="1200" b="1">
                <a:solidFill>
                  <a:schemeClr val="hlink"/>
                </a:solidFill>
                <a:latin typeface="Courier New" panose="02070309020205020404" pitchFamily="1" charset="0"/>
              </a:rPr>
              <a:t> </a:t>
            </a:r>
            <a:r>
              <a:rPr lang="en-US" sz="1200" b="1" err="1">
                <a:solidFill>
                  <a:schemeClr val="hlink"/>
                </a:solidFill>
                <a:latin typeface="Courier New" panose="02070309020205020404" pitchFamily="1" charset="0"/>
              </a:rPr>
              <a:t>d</a:t>
            </a:r>
            <a:r>
              <a:rPr lang="en-US" sz="1200" b="1" baseline="-25000" err="1">
                <a:solidFill>
                  <a:schemeClr val="hlink"/>
                </a:solidFill>
                <a:latin typeface="Courier New" panose="02070309020205020404" pitchFamily="1" charset="0"/>
              </a:rPr>
              <a:t>n </a:t>
            </a:r>
            <a:r>
              <a:rPr lang="en-US" sz="1200">
                <a:solidFill>
                  <a:schemeClr val="hlink"/>
                </a:solidFill>
                <a:latin typeface="Comic Sans MS" panose="030F0702030302020204" pitchFamily="1" charset="0"/>
              </a:rPr>
              <a:t>]</a:t>
            </a:r>
            <a:endParaRPr lang="en-US" sz="1200">
              <a:solidFill>
                <a:schemeClr val="hlink"/>
              </a:solidFill>
              <a:latin typeface="Comic Sans MS" panose="030F0702030302020204" pitchFamily="1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4029" t="14461" r="30947" b="11893"/>
          <a:stretch>
            <a:fillRect/>
          </a:stretch>
        </p:blipFill>
        <p:spPr>
          <a:xfrm>
            <a:off x="-202565" y="270510"/>
            <a:ext cx="7348220" cy="63169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050405" y="365760"/>
            <a:ext cx="4813935" cy="5168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/>
              <a:t>Lateness Calculation Before Swap:𝐿1</a:t>
            </a:r>
            <a:endParaRPr lang="en-US"/>
          </a:p>
          <a:p>
            <a:r>
              <a:rPr lang="en-US"/>
              <a:t>L1' (lateness of job 1): Calculate the time when job 1 finishes and subtract its due date.</a:t>
            </a:r>
            <a:endParaRPr lang="en-US"/>
          </a:p>
          <a:p>
            <a:r>
              <a:rPr lang="en-US"/>
              <a:t>L1' = Finish time of job 1 - 𝑑(1)</a:t>
            </a:r>
            <a:endParaRPr lang="en-US"/>
          </a:p>
          <a:p>
            <a:r>
              <a:rPr lang="en-US"/>
              <a:t>Example: 𝐿1</a:t>
            </a:r>
            <a:endParaRPr lang="en-US"/>
          </a:p>
          <a:p>
            <a:r>
              <a:rPr lang="en-GB" altLang="en-US"/>
              <a:t>     </a:t>
            </a:r>
            <a:r>
              <a:rPr lang="en-US"/>
              <a:t>L1' = 5 (finish time) - 4 (due date) = 1</a:t>
            </a:r>
            <a:endParaRPr lang="en-US"/>
          </a:p>
          <a:p>
            <a:r>
              <a:rPr lang="en-US"/>
              <a:t>L2' (lateness of job 2): Calculate the time when job 2 finishes and subtract its due date.</a:t>
            </a:r>
            <a:endParaRPr lang="en-US"/>
          </a:p>
          <a:p>
            <a:r>
              <a:rPr lang="en-US"/>
              <a:t>𝐿2</a:t>
            </a:r>
            <a:endParaRPr lang="en-US"/>
          </a:p>
          <a:p>
            <a:r>
              <a:rPr lang="en-US"/>
              <a:t>L2' = Finish time of job 2 - 𝑑(2)</a:t>
            </a:r>
            <a:endParaRPr lang="en-US"/>
          </a:p>
          <a:p>
            <a:r>
              <a:rPr lang="en-US"/>
              <a:t>Example: 𝐿2</a:t>
            </a:r>
            <a:endParaRPr lang="en-US"/>
          </a:p>
          <a:p>
            <a:r>
              <a:rPr lang="en-US"/>
              <a:t>L2' = 5 (finish time) - 3 (due date) = 2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48130" name="Title 720897"/>
          <p:cNvSpPr>
            <a:spLocks noGrp="1"/>
          </p:cNvSpPr>
          <p:nvPr>
            <p:ph type="title"/>
          </p:nvPr>
        </p:nvSpPr>
        <p:spPr>
          <a:xfrm>
            <a:off x="0" y="-26035"/>
            <a:ext cx="12192000" cy="608330"/>
          </a:xfrm>
        </p:spPr>
        <p:txBody>
          <a:bodyPr lIns="92075" tIns="46038" rIns="92075" bIns="46038" anchor="ctr" anchorCtr="0">
            <a:normAutofit fontScale="90000"/>
          </a:bodyPr>
          <a:p>
            <a:r>
              <a:rPr lang="en-US"/>
              <a:t>Minimizing Lateness: Inversions</a:t>
            </a:r>
            <a:endParaRPr lang="en-US"/>
          </a:p>
        </p:txBody>
      </p:sp>
      <p:sp>
        <p:nvSpPr>
          <p:cNvPr id="48131" name="Text Placeholder 720898"/>
          <p:cNvSpPr>
            <a:spLocks noGrp="1"/>
          </p:cNvSpPr>
          <p:nvPr>
            <p:ph idx="1"/>
          </p:nvPr>
        </p:nvSpPr>
        <p:spPr>
          <a:xfrm>
            <a:off x="0" y="581660"/>
            <a:ext cx="12136120" cy="6210300"/>
          </a:xfrm>
        </p:spPr>
        <p:txBody>
          <a:bodyPr lIns="92075" tIns="46038" rIns="92075" bIns="46038" anchor="t" anchorCtr="0">
            <a:normAutofit/>
          </a:bodyPr>
          <a:p>
            <a:r>
              <a:rPr lang="en-US"/>
              <a:t>Def.  </a:t>
            </a:r>
            <a:r>
              <a:rPr lang="en-US">
                <a:solidFill>
                  <a:schemeClr val="tx1"/>
                </a:solidFill>
              </a:rPr>
              <a:t>Given a schedule S, an </a:t>
            </a:r>
            <a:r>
              <a:rPr lang="en-US">
                <a:solidFill>
                  <a:srgbClr val="CC0000"/>
                </a:solidFill>
              </a:rPr>
              <a:t>inversion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is a pair of jobs i and j such that: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 &lt; j but j scheduled before i.</a:t>
            </a:r>
            <a:endParaRPr lang="en-US" dirty="0">
              <a:solidFill>
                <a:schemeClr val="tx1"/>
              </a:solidFill>
            </a:endParaRPr>
          </a:p>
          <a:p>
            <a:endParaRPr lang="en-US"/>
          </a:p>
          <a:p>
            <a:endParaRPr lang="en-US"/>
          </a:p>
          <a:p>
            <a:endParaRPr lang="en-US" dirty="0"/>
          </a:p>
          <a:p>
            <a:r>
              <a:rPr lang="en-US"/>
              <a:t>Claim.  </a:t>
            </a:r>
            <a:r>
              <a:rPr lang="en-US">
                <a:solidFill>
                  <a:schemeClr val="tx1"/>
                </a:solidFill>
              </a:rPr>
              <a:t>Swapping two consecutive, inverted jobs reduces the number of inversions by one and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does not increase the max lateness.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/>
          </a:p>
          <a:p>
            <a:r>
              <a:rPr lang="en-US"/>
              <a:t>Pf.</a:t>
            </a:r>
            <a:r>
              <a:rPr lang="en-US" dirty="0"/>
              <a:t>  </a:t>
            </a:r>
            <a:r>
              <a:rPr lang="en-US">
                <a:solidFill>
                  <a:schemeClr val="tx1"/>
                </a:solidFill>
              </a:rPr>
              <a:t>Let </a:t>
            </a:r>
            <a:r>
              <a:rPr lang="en-US">
                <a:solidFill>
                  <a:schemeClr val="tx1"/>
                </a:solidFill>
                <a:sym typeface="MT Extra" panose="05050102010205020202" pitchFamily="1" charset="0"/>
              </a:rPr>
              <a:t></a:t>
            </a:r>
            <a:r>
              <a:rPr lang="en-GB" altLang="en-US">
                <a:solidFill>
                  <a:schemeClr val="tx1"/>
                </a:solidFill>
                <a:sym typeface="MT Extra" panose="05050102010205020202" pitchFamily="1" charset="0"/>
              </a:rPr>
              <a:t>l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>
                <a:solidFill>
                  <a:schemeClr val="tx1"/>
                </a:solidFill>
              </a:rPr>
              <a:t>be the lateness before the swap, and let </a:t>
            </a:r>
            <a:r>
              <a:rPr lang="en-US">
                <a:solidFill>
                  <a:schemeClr val="tx1"/>
                </a:solidFill>
                <a:sym typeface="MT Extra" panose="05050102010205020202" pitchFamily="1" charset="0"/>
              </a:rPr>
              <a:t></a:t>
            </a:r>
            <a:r>
              <a:rPr lang="en-GB" altLang="en-US">
                <a:solidFill>
                  <a:schemeClr val="tx1"/>
                </a:solidFill>
                <a:sym typeface="MT Extra" panose="05050102010205020202" pitchFamily="1" charset="0"/>
              </a:rPr>
              <a:t>l</a:t>
            </a:r>
            <a:r>
              <a:rPr lang="en-US">
                <a:solidFill>
                  <a:schemeClr val="tx1"/>
                </a:solidFill>
                <a:sym typeface="MT Extra" panose="05050102010205020202" pitchFamily="1" charset="0"/>
              </a:rPr>
              <a:t> '</a:t>
            </a:r>
            <a:r>
              <a:rPr lang="en-US">
                <a:solidFill>
                  <a:schemeClr val="tx1"/>
                </a:solidFill>
              </a:rPr>
              <a:t> be it afterwards.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>
                <a:sym typeface="MT Extra" panose="05050102010205020202" pitchFamily="1" charset="0"/>
              </a:rPr>
              <a:t> </a:t>
            </a:r>
            <a:r>
              <a:rPr lang="en-GB" altLang="en-US">
                <a:sym typeface="MT Extra" panose="05050102010205020202" pitchFamily="1" charset="0"/>
              </a:rPr>
              <a:t>l</a:t>
            </a:r>
            <a:r>
              <a:rPr lang="en-US" err="1"/>
              <a:t>'</a:t>
            </a:r>
            <a:r>
              <a:rPr lang="en-US" sz="2000" baseline="-25000" err="1"/>
              <a:t>k</a:t>
            </a:r>
            <a:r>
              <a:rPr lang="en-US" err="1"/>
              <a:t> </a:t>
            </a:r>
            <a:r>
              <a:rPr lang="en-US"/>
              <a:t>= </a:t>
            </a:r>
            <a:r>
              <a:rPr lang="en-US">
                <a:sym typeface="MT Extra" panose="05050102010205020202" pitchFamily="1" charset="0"/>
              </a:rPr>
              <a:t></a:t>
            </a:r>
            <a:r>
              <a:rPr lang="en-GB" altLang="en-US">
                <a:sym typeface="MT Extra" panose="05050102010205020202" pitchFamily="1" charset="0"/>
              </a:rPr>
              <a:t>l</a:t>
            </a:r>
            <a:r>
              <a:rPr lang="en-US" sz="2000" baseline="-25000"/>
              <a:t>k</a:t>
            </a:r>
            <a:r>
              <a:rPr lang="en-US"/>
              <a:t> for all k </a:t>
            </a:r>
            <a:r>
              <a:rPr lang="en-US">
                <a:sym typeface="Symbol" panose="05050102010706020507" pitchFamily="1" charset="2"/>
              </a:rPr>
              <a:t></a:t>
            </a:r>
            <a:r>
              <a:rPr lang="en-US"/>
              <a:t> i, j</a:t>
            </a:r>
            <a:endParaRPr lang="en-US"/>
          </a:p>
          <a:p>
            <a:pPr lvl="1"/>
            <a:r>
              <a:rPr lang="en-US">
                <a:sym typeface="MT Extra" panose="05050102010205020202" pitchFamily="1" charset="0"/>
              </a:rPr>
              <a:t></a:t>
            </a:r>
            <a:r>
              <a:rPr lang="en-GB" altLang="en-US">
                <a:sym typeface="MT Extra" panose="05050102010205020202" pitchFamily="1" charset="0"/>
              </a:rPr>
              <a:t>l</a:t>
            </a:r>
            <a:r>
              <a:rPr lang="en-US">
                <a:sym typeface="MT Extra" panose="05050102010205020202" pitchFamily="1" charset="0"/>
              </a:rPr>
              <a:t> </a:t>
            </a:r>
            <a:r>
              <a:rPr lang="en-US" err="1"/>
              <a:t>' </a:t>
            </a:r>
            <a:r>
              <a:rPr lang="en-GB" altLang="en-US" baseline="-25000" err="1"/>
              <a:t>j</a:t>
            </a:r>
            <a:r>
              <a:rPr lang="en-US">
                <a:sym typeface="Symbol" panose="05050102010706020507" pitchFamily="1" charset="2"/>
              </a:rPr>
              <a:t></a:t>
            </a:r>
            <a:r>
              <a:rPr lang="en-US"/>
              <a:t> </a:t>
            </a:r>
            <a:r>
              <a:rPr lang="en-US">
                <a:sym typeface="MT Extra" panose="05050102010205020202" pitchFamily="1" charset="0"/>
              </a:rPr>
              <a:t></a:t>
            </a:r>
            <a:r>
              <a:rPr lang="en-GB" altLang="en-US">
                <a:sym typeface="MT Extra" panose="05050102010205020202" pitchFamily="1" charset="0"/>
              </a:rPr>
              <a:t>l</a:t>
            </a:r>
            <a:r>
              <a:rPr lang="en-US"/>
              <a:t> </a:t>
            </a:r>
            <a:r>
              <a:rPr lang="en-GB" altLang="en-US" baseline="-25000"/>
              <a:t>j</a:t>
            </a:r>
            <a:endParaRPr lang="en-US"/>
          </a:p>
          <a:p>
            <a:pPr lvl="1"/>
            <a:r>
              <a:rPr lang="en-US"/>
              <a:t>If job j is late:</a:t>
            </a:r>
            <a:endParaRPr lang="en-US"/>
          </a:p>
        </p:txBody>
      </p:sp>
      <p:sp>
        <p:nvSpPr>
          <p:cNvPr id="48132" name="Rectangles 720899"/>
          <p:cNvSpPr/>
          <p:nvPr/>
        </p:nvSpPr>
        <p:spPr>
          <a:xfrm>
            <a:off x="8382000" y="2105025"/>
            <a:ext cx="7620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endParaRPr lang="en-US" dirty="0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48133" name="Rectangles 720900"/>
          <p:cNvSpPr/>
          <p:nvPr/>
        </p:nvSpPr>
        <p:spPr>
          <a:xfrm>
            <a:off x="9144000" y="2105025"/>
            <a:ext cx="3810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endParaRPr lang="en-US" dirty="0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48134" name="Rectangles 720901"/>
          <p:cNvSpPr/>
          <p:nvPr/>
        </p:nvSpPr>
        <p:spPr>
          <a:xfrm>
            <a:off x="4419600" y="2105025"/>
            <a:ext cx="9906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endParaRPr lang="en-US" dirty="0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48135" name="Rectangles 720902"/>
          <p:cNvSpPr/>
          <p:nvPr/>
        </p:nvSpPr>
        <p:spPr>
          <a:xfrm>
            <a:off x="9525000" y="2105025"/>
            <a:ext cx="6858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endParaRPr lang="en-US" dirty="0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48136" name="Rectangles 720903"/>
          <p:cNvSpPr/>
          <p:nvPr/>
        </p:nvSpPr>
        <p:spPr>
          <a:xfrm>
            <a:off x="3886200" y="2105025"/>
            <a:ext cx="5334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endParaRPr lang="en-US" dirty="0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48137" name="Rectangles 720904"/>
          <p:cNvSpPr/>
          <p:nvPr/>
        </p:nvSpPr>
        <p:spPr>
          <a:xfrm>
            <a:off x="6781800" y="2105025"/>
            <a:ext cx="1600200" cy="3048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solidFill>
                  <a:schemeClr val="bg1"/>
                </a:solidFill>
                <a:latin typeface="Comic Sans MS" panose="030F0702030302020204" pitchFamily="1" charset="0"/>
              </a:rPr>
              <a:t>i</a:t>
            </a:r>
            <a:endParaRPr lang="en-US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48138" name="Rectangles 720905"/>
          <p:cNvSpPr/>
          <p:nvPr/>
        </p:nvSpPr>
        <p:spPr>
          <a:xfrm>
            <a:off x="5410200" y="2105025"/>
            <a:ext cx="1371600" cy="3048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solidFill>
                  <a:schemeClr val="bg1"/>
                </a:solidFill>
                <a:latin typeface="Comic Sans MS" panose="030F0702030302020204" pitchFamily="1" charset="0"/>
              </a:rPr>
              <a:t>j</a:t>
            </a:r>
            <a:endParaRPr lang="en-US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48139" name="Rectangles 720906"/>
          <p:cNvSpPr/>
          <p:nvPr/>
        </p:nvSpPr>
        <p:spPr>
          <a:xfrm>
            <a:off x="5410200" y="2638425"/>
            <a:ext cx="1600200" cy="3048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solidFill>
                  <a:schemeClr val="bg1"/>
                </a:solidFill>
                <a:latin typeface="Comic Sans MS" panose="030F0702030302020204" pitchFamily="1" charset="0"/>
              </a:rPr>
              <a:t>i</a:t>
            </a:r>
            <a:endParaRPr lang="en-US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48140" name="Rectangles 720907"/>
          <p:cNvSpPr/>
          <p:nvPr/>
        </p:nvSpPr>
        <p:spPr>
          <a:xfrm>
            <a:off x="7010400" y="2638425"/>
            <a:ext cx="1371600" cy="3048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r>
              <a:rPr lang="en-US">
                <a:solidFill>
                  <a:schemeClr val="bg1"/>
                </a:solidFill>
                <a:latin typeface="Comic Sans MS" panose="030F0702030302020204" pitchFamily="1" charset="0"/>
              </a:rPr>
              <a:t>j</a:t>
            </a:r>
            <a:endParaRPr lang="en-US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48141" name="Rectangles 720908"/>
          <p:cNvSpPr/>
          <p:nvPr/>
        </p:nvSpPr>
        <p:spPr>
          <a:xfrm>
            <a:off x="8382000" y="2638425"/>
            <a:ext cx="7620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endParaRPr lang="en-US" dirty="0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48142" name="Rectangles 720909"/>
          <p:cNvSpPr/>
          <p:nvPr/>
        </p:nvSpPr>
        <p:spPr>
          <a:xfrm>
            <a:off x="9144000" y="2638425"/>
            <a:ext cx="3810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endParaRPr lang="en-US" dirty="0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48143" name="Rectangles 720910"/>
          <p:cNvSpPr/>
          <p:nvPr/>
        </p:nvSpPr>
        <p:spPr>
          <a:xfrm>
            <a:off x="4419600" y="2638425"/>
            <a:ext cx="9906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endParaRPr lang="en-US" dirty="0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48144" name="Rectangles 720911"/>
          <p:cNvSpPr/>
          <p:nvPr/>
        </p:nvSpPr>
        <p:spPr>
          <a:xfrm>
            <a:off x="9525000" y="2638425"/>
            <a:ext cx="6858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endParaRPr lang="en-US" dirty="0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48145" name="Rectangles 720912"/>
          <p:cNvSpPr/>
          <p:nvPr/>
        </p:nvSpPr>
        <p:spPr>
          <a:xfrm>
            <a:off x="3886200" y="2638425"/>
            <a:ext cx="5334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 eaLnBrk="0" hangingPunct="0"/>
            <a:endParaRPr lang="en-US" dirty="0">
              <a:solidFill>
                <a:schemeClr val="bg1"/>
              </a:solidFill>
              <a:latin typeface="Comic Sans MS" panose="030F0702030302020204" pitchFamily="1" charset="0"/>
            </a:endParaRPr>
          </a:p>
        </p:txBody>
      </p:sp>
      <p:sp>
        <p:nvSpPr>
          <p:cNvPr id="48146" name="Rectangles 720913"/>
          <p:cNvSpPr/>
          <p:nvPr/>
        </p:nvSpPr>
        <p:spPr>
          <a:xfrm>
            <a:off x="2895600" y="2105025"/>
            <a:ext cx="1054735" cy="27559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1200">
                <a:solidFill>
                  <a:schemeClr val="hlink"/>
                </a:solidFill>
                <a:latin typeface="Comic Sans MS" panose="030F0702030302020204" pitchFamily="1" charset="0"/>
              </a:rPr>
              <a:t>before swap</a:t>
            </a:r>
            <a:endParaRPr lang="en-US" sz="1200">
              <a:solidFill>
                <a:schemeClr val="hlink"/>
              </a:solidFill>
              <a:latin typeface="Comic Sans MS" panose="030F0702030302020204" pitchFamily="1" charset="0"/>
            </a:endParaRPr>
          </a:p>
        </p:txBody>
      </p:sp>
      <p:sp>
        <p:nvSpPr>
          <p:cNvPr id="48147" name="Rectangles 720914"/>
          <p:cNvSpPr/>
          <p:nvPr/>
        </p:nvSpPr>
        <p:spPr>
          <a:xfrm>
            <a:off x="2940050" y="2638425"/>
            <a:ext cx="951230" cy="27559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1200">
                <a:solidFill>
                  <a:schemeClr val="hlink"/>
                </a:solidFill>
                <a:latin typeface="Comic Sans MS" panose="030F0702030302020204" pitchFamily="1" charset="0"/>
              </a:rPr>
              <a:t>after swap</a:t>
            </a:r>
            <a:endParaRPr lang="en-US" sz="1200">
              <a:solidFill>
                <a:schemeClr val="hlink"/>
              </a:solidFill>
              <a:latin typeface="Comic Sans MS" panose="030F0702030302020204" pitchFamily="1" charset="0"/>
            </a:endParaRPr>
          </a:p>
        </p:txBody>
      </p:sp>
      <p:graphicFrame>
        <p:nvGraphicFramePr>
          <p:cNvPr id="48148" name="Object 720915"/>
          <p:cNvGraphicFramePr/>
          <p:nvPr/>
        </p:nvGraphicFramePr>
        <p:xfrm>
          <a:off x="5273675" y="5162550"/>
          <a:ext cx="37846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568450" imgH="532130" progId="Equation.3">
                  <p:embed/>
                </p:oleObj>
              </mc:Choice>
              <mc:Fallback>
                <p:oleObj name="" r:id="rId1" imgW="1568450" imgH="53213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rcRect l="-5333" t="-7912" r="-5333" b="-7912"/>
                      <a:stretch>
                        <a:fillRect/>
                      </a:stretch>
                    </p:blipFill>
                    <p:spPr>
                      <a:xfrm>
                        <a:off x="5273675" y="5162550"/>
                        <a:ext cx="3784600" cy="13303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9" name="Rectangles 720916"/>
          <p:cNvSpPr/>
          <p:nvPr/>
        </p:nvSpPr>
        <p:spPr>
          <a:xfrm>
            <a:off x="8216900" y="2935288"/>
            <a:ext cx="389890" cy="30670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1400" dirty="0" err="1">
                <a:latin typeface="Comic Sans MS" panose="030F0702030302020204" pitchFamily="1" charset="0"/>
                <a:sym typeface="MT Extra" panose="05050102010205020202" pitchFamily="1" charset="0"/>
              </a:rPr>
              <a:t>f'</a:t>
            </a:r>
            <a:r>
              <a:rPr lang="en-US" sz="1400" baseline="-25000" dirty="0" err="1">
                <a:latin typeface="Comic Sans MS" panose="030F0702030302020204" pitchFamily="1" charset="0"/>
                <a:sym typeface="MT Extra" panose="05050102010205020202" pitchFamily="1" charset="0"/>
              </a:rPr>
              <a:t>j</a:t>
            </a:r>
            <a:endParaRPr lang="en-US" sz="1400" dirty="0" err="1">
              <a:latin typeface="Comic Sans MS" panose="030F0702030302020204" pitchFamily="1" charset="0"/>
              <a:sym typeface="MT Extra" panose="05050102010205020202" pitchFamily="1" charset="0"/>
            </a:endParaRPr>
          </a:p>
        </p:txBody>
      </p:sp>
      <p:sp>
        <p:nvSpPr>
          <p:cNvPr id="48150" name="Rectangles 720917"/>
          <p:cNvSpPr/>
          <p:nvPr/>
        </p:nvSpPr>
        <p:spPr>
          <a:xfrm>
            <a:off x="8221663" y="1720850"/>
            <a:ext cx="306705" cy="30670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 eaLnBrk="0" hangingPunct="0"/>
            <a:r>
              <a:rPr lang="en-US" sz="1400" dirty="0" err="1">
                <a:latin typeface="Comic Sans MS" panose="030F0702030302020204" pitchFamily="1" charset="0"/>
                <a:sym typeface="MT Extra" panose="05050102010205020202" pitchFamily="1" charset="0"/>
              </a:rPr>
              <a:t>f</a:t>
            </a:r>
            <a:r>
              <a:rPr lang="en-US" sz="1400" baseline="-25000" dirty="0" err="1">
                <a:latin typeface="Comic Sans MS" panose="030F0702030302020204" pitchFamily="1" charset="0"/>
                <a:sym typeface="MT Extra" panose="05050102010205020202" pitchFamily="1" charset="0"/>
              </a:rPr>
              <a:t>i</a:t>
            </a:r>
            <a:endParaRPr lang="en-US" sz="1400" dirty="0" err="1">
              <a:latin typeface="Comic Sans MS" panose="030F0702030302020204" pitchFamily="1" charset="0"/>
              <a:sym typeface="MT Extra" panose="05050102010205020202" pitchFamily="1" charset="0"/>
            </a:endParaRPr>
          </a:p>
        </p:txBody>
      </p:sp>
      <p:sp>
        <p:nvSpPr>
          <p:cNvPr id="48151" name="Text Box 720918"/>
          <p:cNvSpPr txBox="1"/>
          <p:nvPr/>
        </p:nvSpPr>
        <p:spPr>
          <a:xfrm>
            <a:off x="6019800" y="1527175"/>
            <a:ext cx="1600200" cy="306705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 anchor="t" anchorCtr="0">
            <a:spAutoFit/>
          </a:bodyPr>
          <a:p>
            <a:pPr algn="ctr" eaLnBrk="0" hangingPunct="0">
              <a:spcBef>
                <a:spcPct val="50000"/>
              </a:spcBef>
            </a:pPr>
            <a:r>
              <a:rPr lang="en-US" sz="1400">
                <a:solidFill>
                  <a:schemeClr val="accent1"/>
                </a:solidFill>
                <a:latin typeface="Comic Sans MS" panose="030F0702030302020204" pitchFamily="1" charset="0"/>
              </a:rPr>
              <a:t>inversion</a:t>
            </a:r>
            <a:endParaRPr lang="en-US" sz="1400">
              <a:latin typeface="Comic Sans MS" panose="030F0702030302020204" pitchFamily="1" charset="0"/>
            </a:endParaRPr>
          </a:p>
        </p:txBody>
      </p:sp>
      <p:cxnSp>
        <p:nvCxnSpPr>
          <p:cNvPr id="48152" name="Elbow Connector 720919"/>
          <p:cNvCxnSpPr/>
          <p:nvPr/>
        </p:nvCxnSpPr>
        <p:spPr>
          <a:xfrm rot="5400000" flipV="1">
            <a:off x="6835775" y="1360488"/>
            <a:ext cx="1588" cy="1485900"/>
          </a:xfrm>
          <a:prstGeom prst="bentConnector3">
            <a:avLst>
              <a:gd name="adj1" fmla="val -14400000"/>
            </a:avLst>
          </a:prstGeom>
          <a:ln w="9525" cap="flat" cmpd="sng">
            <a:solidFill>
              <a:schemeClr val="accent1"/>
            </a:solidFill>
            <a:prstDash val="solid"/>
            <a:miter/>
            <a:headEnd type="triangle" w="sm" len="sm"/>
            <a:tailEnd type="triangle" w="sm" len="sm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50178" name="Title 722945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2310"/>
          </a:xfrm>
        </p:spPr>
        <p:txBody>
          <a:bodyPr lIns="92075" tIns="46038" rIns="92075" bIns="46038" anchor="ctr" anchorCtr="0">
            <a:normAutofit fontScale="90000"/>
          </a:bodyPr>
          <a:p>
            <a:r>
              <a:rPr lang="en-US"/>
              <a:t>Minimizing Lateness: Analysis of Greedy Algorithm</a:t>
            </a:r>
            <a:endParaRPr lang="en-US"/>
          </a:p>
        </p:txBody>
      </p:sp>
      <p:sp>
        <p:nvSpPr>
          <p:cNvPr id="50179" name="Text Placeholder 722946"/>
          <p:cNvSpPr>
            <a:spLocks noGrp="1"/>
          </p:cNvSpPr>
          <p:nvPr>
            <p:ph idx="1"/>
          </p:nvPr>
        </p:nvSpPr>
        <p:spPr>
          <a:xfrm>
            <a:off x="0" y="586105"/>
            <a:ext cx="12191365" cy="5591175"/>
          </a:xfrm>
        </p:spPr>
        <p:txBody>
          <a:bodyPr lIns="92075" tIns="46038" rIns="92075" bIns="46038" anchor="t" anchorCtr="0"/>
          <a:p>
            <a:r>
              <a:rPr lang="en-US"/>
              <a:t>Theorem.  </a:t>
            </a:r>
            <a:r>
              <a:rPr lang="en-US">
                <a:solidFill>
                  <a:schemeClr val="tx1"/>
                </a:solidFill>
              </a:rPr>
              <a:t>Greedy schedule S is optimal.</a:t>
            </a:r>
            <a:endParaRPr lang="en-US">
              <a:solidFill>
                <a:schemeClr val="tx1"/>
              </a:solidFill>
            </a:endParaRPr>
          </a:p>
          <a:p>
            <a:r>
              <a:rPr lang="en-US"/>
              <a:t>Pf. </a:t>
            </a:r>
            <a:r>
              <a:rPr lang="en-US" dirty="0"/>
              <a:t> </a:t>
            </a:r>
            <a:r>
              <a:rPr lang="en-US">
                <a:solidFill>
                  <a:schemeClr val="tx1"/>
                </a:solidFill>
              </a:rPr>
              <a:t>Define S* to be an optimal schedule that has the fewest number of inversions, and let's see what happens.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/>
              <a:t>Can assume S* has no idle time.</a:t>
            </a:r>
            <a:endParaRPr lang="en-US"/>
          </a:p>
          <a:p>
            <a:pPr lvl="1"/>
            <a:r>
              <a:rPr lang="en-US"/>
              <a:t>If S* has no inversions, then S =</a:t>
            </a:r>
            <a:r>
              <a:rPr lang="en-US" dirty="0"/>
              <a:t> </a:t>
            </a:r>
            <a:r>
              <a:rPr lang="en-US"/>
              <a:t>S*.</a:t>
            </a:r>
            <a:endParaRPr lang="en-US"/>
          </a:p>
          <a:p>
            <a:pPr lvl="1"/>
            <a:r>
              <a:rPr lang="en-US"/>
              <a:t>If S* has an</a:t>
            </a:r>
            <a:r>
              <a:rPr lang="en-US" dirty="0"/>
              <a:t> </a:t>
            </a:r>
            <a:r>
              <a:rPr lang="en-US"/>
              <a:t>inversion, let </a:t>
            </a:r>
            <a:r>
              <a:rPr lang="en-US" dirty="0" err="1"/>
              <a:t>i-j </a:t>
            </a:r>
            <a:r>
              <a:rPr lang="en-US"/>
              <a:t>be an adjacent inversion.</a:t>
            </a:r>
            <a:endParaRPr lang="en-US"/>
          </a:p>
          <a:p>
            <a:pPr lvl="2"/>
            <a:r>
              <a:rPr lang="en-US"/>
              <a:t>swapping i and j does not increase the maximum lateness and strictly decreases the number of inversions</a:t>
            </a:r>
            <a:endParaRPr lang="en-US"/>
          </a:p>
          <a:p>
            <a:pPr lvl="2"/>
            <a:r>
              <a:rPr lang="en-US"/>
              <a:t>this contradicts definition of S*  ▪</a:t>
            </a:r>
            <a:endParaRPr lang="en-US">
              <a:ea typeface="Lucida Grande" pitchFamily="1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Slide Number Placeholder 1"/>
          <p:cNvSpPr/>
          <p:nvPr>
            <p:ph type="sldNum" sz="quarter" idx="10"/>
          </p:nvPr>
        </p:nvSpPr>
        <p:spPr/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600" b="0" i="0" u="none" kern="1200" baseline="0">
                <a:solidFill>
                  <a:schemeClr val="tx1"/>
                </a:solidFill>
                <a:latin typeface="Comic Sans MS" panose="030F0702030302020204" pitchFamily="1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800"/>
            </a:fld>
            <a:endParaRPr lang="en-US" altLang="zh-CN" sz="800"/>
          </a:p>
        </p:txBody>
      </p:sp>
      <p:sp>
        <p:nvSpPr>
          <p:cNvPr id="52226" name="Title 724993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3735"/>
          </a:xfrm>
        </p:spPr>
        <p:txBody>
          <a:bodyPr lIns="92075" tIns="46038" rIns="92075" bIns="46038" anchor="ctr" anchorCtr="0">
            <a:normAutofit fontScale="90000"/>
          </a:bodyPr>
          <a:p>
            <a:r>
              <a:rPr lang="en-US"/>
              <a:t>Greedy</a:t>
            </a:r>
            <a:r>
              <a:rPr lang="en-US" dirty="0"/>
              <a:t> </a:t>
            </a:r>
            <a:r>
              <a:rPr lang="en-US"/>
              <a:t>Analysis Strategies</a:t>
            </a:r>
            <a:endParaRPr lang="en-US"/>
          </a:p>
        </p:txBody>
      </p:sp>
      <p:sp>
        <p:nvSpPr>
          <p:cNvPr id="52227" name="Text Placeholder 724994"/>
          <p:cNvSpPr>
            <a:spLocks noGrp="1"/>
          </p:cNvSpPr>
          <p:nvPr>
            <p:ph idx="1"/>
          </p:nvPr>
        </p:nvSpPr>
        <p:spPr>
          <a:xfrm>
            <a:off x="93345" y="607695"/>
            <a:ext cx="12098655" cy="6052820"/>
          </a:xfrm>
        </p:spPr>
        <p:txBody>
          <a:bodyPr lIns="92075" tIns="46038" rIns="92075" bIns="46038" anchor="t" anchorCtr="0">
            <a:normAutofit/>
          </a:bodyPr>
          <a:p>
            <a:r>
              <a:rPr lang="en-US"/>
              <a:t>Greedy algorithm stays ahead.  </a:t>
            </a:r>
            <a:r>
              <a:rPr lang="en-US">
                <a:solidFill>
                  <a:schemeClr val="tx1"/>
                </a:solidFill>
              </a:rPr>
              <a:t>Show that after each step of the greedy algorithm, its solution is at least as good as any other algorithm's. 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Structural.  </a:t>
            </a:r>
            <a:r>
              <a:rPr lang="en-US">
                <a:solidFill>
                  <a:schemeClr val="tx1"/>
                </a:solidFill>
              </a:rPr>
              <a:t>Discover a simple "structural" bound asserting that every possible solution must have a certain value. Then show that your algorithm always achieves this bound.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/>
              <a:t>Exchange argument.  </a:t>
            </a:r>
            <a:r>
              <a:rPr lang="en-US">
                <a:solidFill>
                  <a:schemeClr val="tx1"/>
                </a:solidFill>
              </a:rPr>
              <a:t>Gradually transform any solution to the one found by the greedy algorithm without hurting its quality.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/>
              <a:t>Other greedy algorithms.  </a:t>
            </a:r>
            <a:r>
              <a:rPr lang="en-US">
                <a:solidFill>
                  <a:schemeClr val="tx1"/>
                </a:solidFill>
              </a:rPr>
              <a:t>Kruskal, Prim, Dijkstra, Huffman, …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59538"/>
            <a:ext cx="27432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090" spc="-25" dirty="0"/>
            </a:fld>
            <a:endParaRPr sz="1090"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1430"/>
            <a:ext cx="11796395" cy="68834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Greedy</a:t>
            </a:r>
            <a:r>
              <a:rPr spc="-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–</a:t>
            </a:r>
            <a:r>
              <a:rPr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General</a:t>
            </a:r>
            <a:r>
              <a:rPr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Method</a:t>
            </a:r>
            <a:r>
              <a:rPr lang="en-GB" spc="-10" dirty="0"/>
              <a:t>   </a:t>
            </a:r>
            <a:endParaRPr lang="en-GB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02260" y="1206500"/>
            <a:ext cx="11490325" cy="4704715"/>
          </a:xfrm>
          <a:prstGeom prst="rect">
            <a:avLst/>
          </a:prstGeom>
        </p:spPr>
        <p:txBody>
          <a:bodyPr vert="horz" wrap="square" lIns="0" tIns="973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25" dirty="0">
                <a:latin typeface="Calibri" panose="020F0502020204030204"/>
                <a:cs typeface="Calibri" panose="020F0502020204030204"/>
              </a:rPr>
              <a:t>The</a:t>
            </a:r>
            <a:r>
              <a:rPr sz="2725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25" dirty="0">
                <a:latin typeface="Calibri" panose="020F0502020204030204"/>
                <a:cs typeface="Calibri" panose="020F0502020204030204"/>
              </a:rPr>
              <a:t>greedy</a:t>
            </a:r>
            <a:r>
              <a:rPr sz="2725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25" dirty="0">
                <a:latin typeface="Calibri" panose="020F0502020204030204"/>
                <a:cs typeface="Calibri" panose="020F0502020204030204"/>
              </a:rPr>
              <a:t>approach</a:t>
            </a:r>
            <a:r>
              <a:rPr sz="2725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25" spc="-10" dirty="0">
                <a:latin typeface="Calibri" panose="020F0502020204030204"/>
                <a:cs typeface="Calibri" panose="020F0502020204030204"/>
              </a:rPr>
              <a:t>suggests</a:t>
            </a:r>
            <a:endParaRPr sz="2725">
              <a:latin typeface="Calibri" panose="020F0502020204030204"/>
              <a:cs typeface="Calibri" panose="020F0502020204030204"/>
            </a:endParaRPr>
          </a:p>
          <a:p>
            <a:pPr marL="756285" lvl="1" indent="-287655">
              <a:lnSpc>
                <a:spcPct val="100000"/>
              </a:lnSpc>
              <a:spcBef>
                <a:spcPts val="65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360" spc="-10" dirty="0">
                <a:latin typeface="Calibri" panose="020F0502020204030204"/>
                <a:cs typeface="Calibri" panose="020F0502020204030204"/>
              </a:rPr>
              <a:t>constructing</a:t>
            </a:r>
            <a:r>
              <a:rPr sz="236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a</a:t>
            </a:r>
            <a:r>
              <a:rPr sz="236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solution</a:t>
            </a:r>
            <a:r>
              <a:rPr sz="236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through</a:t>
            </a:r>
            <a:r>
              <a:rPr sz="236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a</a:t>
            </a:r>
            <a:r>
              <a:rPr sz="236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sequence</a:t>
            </a:r>
            <a:r>
              <a:rPr sz="236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of</a:t>
            </a:r>
            <a:r>
              <a:rPr sz="236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spc="-10" dirty="0">
                <a:latin typeface="Calibri" panose="020F0502020204030204"/>
                <a:cs typeface="Calibri" panose="020F0502020204030204"/>
              </a:rPr>
              <a:t>steps</a:t>
            </a:r>
            <a:endParaRPr sz="2360">
              <a:latin typeface="Calibri" panose="020F0502020204030204"/>
              <a:cs typeface="Calibri" panose="020F0502020204030204"/>
            </a:endParaRPr>
          </a:p>
          <a:p>
            <a:pPr marL="756285" marR="943610" lvl="1" indent="-287020">
              <a:lnSpc>
                <a:spcPct val="100000"/>
              </a:lnSpc>
              <a:spcBef>
                <a:spcPts val="6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360" dirty="0">
                <a:latin typeface="Calibri" panose="020F0502020204030204"/>
                <a:cs typeface="Calibri" panose="020F0502020204030204"/>
              </a:rPr>
              <a:t>each</a:t>
            </a:r>
            <a:r>
              <a:rPr sz="236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expanding</a:t>
            </a:r>
            <a:r>
              <a:rPr sz="236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a</a:t>
            </a:r>
            <a:r>
              <a:rPr sz="236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partially</a:t>
            </a:r>
            <a:r>
              <a:rPr sz="236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spc="-10" dirty="0">
                <a:latin typeface="Calibri" panose="020F0502020204030204"/>
                <a:cs typeface="Calibri" panose="020F0502020204030204"/>
              </a:rPr>
              <a:t>constructed</a:t>
            </a:r>
            <a:r>
              <a:rPr sz="236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spc="-10" dirty="0">
                <a:latin typeface="Calibri" panose="020F0502020204030204"/>
                <a:cs typeface="Calibri" panose="020F0502020204030204"/>
              </a:rPr>
              <a:t>solution</a:t>
            </a:r>
            <a:r>
              <a:rPr sz="236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obtained</a:t>
            </a:r>
            <a:r>
              <a:rPr sz="236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so</a:t>
            </a:r>
            <a:r>
              <a:rPr sz="236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spc="-20" dirty="0">
                <a:latin typeface="Calibri" panose="020F0502020204030204"/>
                <a:cs typeface="Calibri" panose="020F0502020204030204"/>
              </a:rPr>
              <a:t>far,</a:t>
            </a:r>
            <a:endParaRPr sz="2360">
              <a:latin typeface="Calibri" panose="020F0502020204030204"/>
              <a:cs typeface="Calibri" panose="020F0502020204030204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360" dirty="0">
                <a:latin typeface="Calibri" panose="020F0502020204030204"/>
                <a:cs typeface="Calibri" panose="020F0502020204030204"/>
              </a:rPr>
              <a:t>until</a:t>
            </a:r>
            <a:r>
              <a:rPr sz="236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a</a:t>
            </a:r>
            <a:r>
              <a:rPr sz="236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spc="-10" dirty="0">
                <a:latin typeface="Calibri" panose="020F0502020204030204"/>
                <a:cs typeface="Calibri" panose="020F0502020204030204"/>
              </a:rPr>
              <a:t>complete</a:t>
            </a:r>
            <a:r>
              <a:rPr sz="236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solution</a:t>
            </a:r>
            <a:r>
              <a:rPr sz="236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to</a:t>
            </a:r>
            <a:r>
              <a:rPr sz="236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the</a:t>
            </a:r>
            <a:r>
              <a:rPr sz="236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problem</a:t>
            </a:r>
            <a:r>
              <a:rPr sz="236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is</a:t>
            </a:r>
            <a:r>
              <a:rPr sz="236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spc="-10" dirty="0">
                <a:latin typeface="Calibri" panose="020F0502020204030204"/>
                <a:cs typeface="Calibri" panose="020F0502020204030204"/>
              </a:rPr>
              <a:t>reached.</a:t>
            </a:r>
            <a:endParaRPr sz="236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 panose="020B0604020202020204"/>
              <a:buChar char="–"/>
            </a:pPr>
            <a:endParaRPr sz="2405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725" dirty="0">
                <a:latin typeface="Calibri" panose="020F0502020204030204"/>
                <a:cs typeface="Calibri" panose="020F0502020204030204"/>
              </a:rPr>
              <a:t>On</a:t>
            </a:r>
            <a:r>
              <a:rPr sz="2725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25" dirty="0">
                <a:latin typeface="Calibri" panose="020F0502020204030204"/>
                <a:cs typeface="Calibri" panose="020F0502020204030204"/>
              </a:rPr>
              <a:t>each</a:t>
            </a:r>
            <a:r>
              <a:rPr sz="2725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25" dirty="0">
                <a:latin typeface="Calibri" panose="020F0502020204030204"/>
                <a:cs typeface="Calibri" panose="020F0502020204030204"/>
              </a:rPr>
              <a:t>step</a:t>
            </a:r>
            <a:r>
              <a:rPr sz="2725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25" dirty="0">
                <a:latin typeface="Calibri" panose="020F0502020204030204"/>
                <a:cs typeface="Calibri" panose="020F0502020204030204"/>
              </a:rPr>
              <a:t>the</a:t>
            </a:r>
            <a:r>
              <a:rPr sz="2725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25" dirty="0">
                <a:latin typeface="Calibri" panose="020F0502020204030204"/>
                <a:cs typeface="Calibri" panose="020F0502020204030204"/>
              </a:rPr>
              <a:t>choice</a:t>
            </a:r>
            <a:r>
              <a:rPr sz="2725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25" dirty="0">
                <a:latin typeface="Calibri" panose="020F0502020204030204"/>
                <a:cs typeface="Calibri" panose="020F0502020204030204"/>
              </a:rPr>
              <a:t>made</a:t>
            </a:r>
            <a:r>
              <a:rPr sz="2725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25" dirty="0">
                <a:latin typeface="Calibri" panose="020F0502020204030204"/>
                <a:cs typeface="Calibri" panose="020F0502020204030204"/>
              </a:rPr>
              <a:t>must</a:t>
            </a:r>
            <a:r>
              <a:rPr sz="2725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25" spc="-25" dirty="0">
                <a:latin typeface="Calibri" panose="020F0502020204030204"/>
                <a:cs typeface="Calibri" panose="020F0502020204030204"/>
              </a:rPr>
              <a:t>be:</a:t>
            </a:r>
            <a:endParaRPr sz="2725">
              <a:latin typeface="Calibri" panose="020F0502020204030204"/>
              <a:cs typeface="Calibri" panose="020F0502020204030204"/>
            </a:endParaRPr>
          </a:p>
          <a:p>
            <a:pPr marL="755650" lvl="1" indent="-287020">
              <a:lnSpc>
                <a:spcPct val="100000"/>
              </a:lnSpc>
              <a:spcBef>
                <a:spcPts val="650"/>
              </a:spcBef>
              <a:buFont typeface="Arial" panose="020B0604020202020204"/>
              <a:buChar char="–"/>
              <a:tabLst>
                <a:tab pos="756285" algn="l"/>
              </a:tabLst>
            </a:pPr>
            <a:r>
              <a:rPr sz="2360" b="1" i="1" dirty="0">
                <a:latin typeface="Calibri" panose="020F0502020204030204"/>
                <a:cs typeface="Calibri" panose="020F0502020204030204"/>
              </a:rPr>
              <a:t>feasible</a:t>
            </a:r>
            <a:r>
              <a:rPr sz="2360" dirty="0">
                <a:latin typeface="Calibri" panose="020F0502020204030204"/>
                <a:cs typeface="Calibri" panose="020F0502020204030204"/>
              </a:rPr>
              <a:t>,</a:t>
            </a:r>
            <a:r>
              <a:rPr sz="236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i.e.,</a:t>
            </a:r>
            <a:r>
              <a:rPr sz="236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it</a:t>
            </a:r>
            <a:r>
              <a:rPr sz="236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has</a:t>
            </a:r>
            <a:r>
              <a:rPr sz="236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to</a:t>
            </a:r>
            <a:r>
              <a:rPr sz="236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satisfy</a:t>
            </a:r>
            <a:r>
              <a:rPr sz="236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the</a:t>
            </a:r>
            <a:r>
              <a:rPr sz="236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spc="-25" dirty="0">
                <a:latin typeface="Calibri" panose="020F0502020204030204"/>
                <a:cs typeface="Calibri" panose="020F0502020204030204"/>
              </a:rPr>
              <a:t>problem’s</a:t>
            </a:r>
            <a:r>
              <a:rPr sz="236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spc="-10" dirty="0">
                <a:latin typeface="Calibri" panose="020F0502020204030204"/>
                <a:cs typeface="Calibri" panose="020F0502020204030204"/>
              </a:rPr>
              <a:t>constraints</a:t>
            </a:r>
            <a:endParaRPr sz="2360">
              <a:latin typeface="Calibri" panose="020F0502020204030204"/>
              <a:cs typeface="Calibri" panose="020F0502020204030204"/>
            </a:endParaRPr>
          </a:p>
          <a:p>
            <a:pPr marL="756285" marR="227330" lvl="1" indent="-287020">
              <a:lnSpc>
                <a:spcPct val="100000"/>
              </a:lnSpc>
              <a:spcBef>
                <a:spcPts val="6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360" b="1" i="1" dirty="0">
                <a:latin typeface="Calibri" panose="020F0502020204030204"/>
                <a:cs typeface="Calibri" panose="020F0502020204030204"/>
              </a:rPr>
              <a:t>locally</a:t>
            </a:r>
            <a:r>
              <a:rPr sz="236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b="1" i="1" dirty="0">
                <a:latin typeface="Calibri" panose="020F0502020204030204"/>
                <a:cs typeface="Calibri" panose="020F0502020204030204"/>
              </a:rPr>
              <a:t>optimal</a:t>
            </a:r>
            <a:r>
              <a:rPr sz="2360" dirty="0">
                <a:latin typeface="Calibri" panose="020F0502020204030204"/>
                <a:cs typeface="Calibri" panose="020F0502020204030204"/>
              </a:rPr>
              <a:t>,</a:t>
            </a:r>
            <a:r>
              <a:rPr sz="236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i.e.,</a:t>
            </a:r>
            <a:r>
              <a:rPr sz="236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it</a:t>
            </a:r>
            <a:r>
              <a:rPr sz="236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has</a:t>
            </a:r>
            <a:r>
              <a:rPr sz="236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to</a:t>
            </a:r>
            <a:r>
              <a:rPr sz="236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be</a:t>
            </a:r>
            <a:r>
              <a:rPr sz="236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the</a:t>
            </a:r>
            <a:r>
              <a:rPr sz="236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best</a:t>
            </a:r>
            <a:r>
              <a:rPr sz="236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local</a:t>
            </a:r>
            <a:r>
              <a:rPr sz="236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spc="-10" dirty="0">
                <a:latin typeface="Calibri" panose="020F0502020204030204"/>
                <a:cs typeface="Calibri" panose="020F0502020204030204"/>
              </a:rPr>
              <a:t>choice</a:t>
            </a:r>
            <a:r>
              <a:rPr sz="236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among</a:t>
            </a:r>
            <a:r>
              <a:rPr sz="236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all</a:t>
            </a:r>
            <a:r>
              <a:rPr sz="236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spc="-10" dirty="0">
                <a:latin typeface="Calibri" panose="020F0502020204030204"/>
                <a:cs typeface="Calibri" panose="020F0502020204030204"/>
              </a:rPr>
              <a:t>feasible</a:t>
            </a:r>
            <a:r>
              <a:rPr sz="236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choices</a:t>
            </a:r>
            <a:r>
              <a:rPr sz="236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available</a:t>
            </a:r>
            <a:r>
              <a:rPr sz="236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on</a:t>
            </a:r>
            <a:r>
              <a:rPr sz="236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that</a:t>
            </a:r>
            <a:r>
              <a:rPr sz="236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spc="-20" dirty="0">
                <a:latin typeface="Calibri" panose="020F0502020204030204"/>
                <a:cs typeface="Calibri" panose="020F0502020204030204"/>
              </a:rPr>
              <a:t>step</a:t>
            </a:r>
            <a:endParaRPr sz="2360">
              <a:latin typeface="Calibri" panose="020F0502020204030204"/>
              <a:cs typeface="Calibri" panose="020F0502020204030204"/>
            </a:endParaRPr>
          </a:p>
          <a:p>
            <a:pPr marL="756285" marR="149225" lvl="1" indent="-287020">
              <a:lnSpc>
                <a:spcPct val="100000"/>
              </a:lnSpc>
              <a:spcBef>
                <a:spcPts val="62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360" b="1" i="1" dirty="0">
                <a:latin typeface="Calibri" panose="020F0502020204030204"/>
                <a:cs typeface="Calibri" panose="020F0502020204030204"/>
              </a:rPr>
              <a:t>irrevocable</a:t>
            </a:r>
            <a:r>
              <a:rPr sz="2360" dirty="0">
                <a:latin typeface="Calibri" panose="020F0502020204030204"/>
                <a:cs typeface="Calibri" panose="020F0502020204030204"/>
              </a:rPr>
              <a:t>,</a:t>
            </a:r>
            <a:r>
              <a:rPr sz="236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i.e.,</a:t>
            </a:r>
            <a:r>
              <a:rPr sz="236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once</a:t>
            </a:r>
            <a:r>
              <a:rPr sz="236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made,</a:t>
            </a:r>
            <a:r>
              <a:rPr sz="236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it</a:t>
            </a:r>
            <a:r>
              <a:rPr sz="236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cannot</a:t>
            </a:r>
            <a:r>
              <a:rPr sz="236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be</a:t>
            </a:r>
            <a:r>
              <a:rPr sz="236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changed</a:t>
            </a:r>
            <a:r>
              <a:rPr sz="236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spc="-25" dirty="0">
                <a:latin typeface="Calibri" panose="020F0502020204030204"/>
                <a:cs typeface="Calibri" panose="020F0502020204030204"/>
              </a:rPr>
              <a:t>on</a:t>
            </a:r>
            <a:r>
              <a:rPr sz="236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spc="-10" dirty="0">
                <a:latin typeface="Calibri" panose="020F0502020204030204"/>
                <a:cs typeface="Calibri" panose="020F0502020204030204"/>
              </a:rPr>
              <a:t>subsequent</a:t>
            </a:r>
            <a:r>
              <a:rPr sz="236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spc="-10" dirty="0">
                <a:latin typeface="Calibri" panose="020F0502020204030204"/>
                <a:cs typeface="Calibri" panose="020F0502020204030204"/>
              </a:rPr>
              <a:t>steps</a:t>
            </a:r>
            <a:r>
              <a:rPr sz="236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of</a:t>
            </a:r>
            <a:r>
              <a:rPr sz="236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dirty="0">
                <a:latin typeface="Calibri" panose="020F0502020204030204"/>
                <a:cs typeface="Calibri" panose="020F0502020204030204"/>
              </a:rPr>
              <a:t>the</a:t>
            </a:r>
            <a:r>
              <a:rPr sz="236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60" spc="-10" dirty="0">
                <a:latin typeface="Calibri" panose="020F0502020204030204"/>
                <a:cs typeface="Calibri" panose="020F0502020204030204"/>
              </a:rPr>
              <a:t>algorithm</a:t>
            </a:r>
            <a:endParaRPr sz="236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0674" name="Title 540673"/>
          <p:cNvSpPr>
            <a:spLocks noGrp="1"/>
          </p:cNvSpPr>
          <p:nvPr>
            <p:ph type="ctrTitle"/>
          </p:nvPr>
        </p:nvSpPr>
        <p:spPr/>
        <p:txBody>
          <a:bodyPr vert="horz" wrap="square" lIns="92075" tIns="46038" rIns="92075" bIns="46038" anchor="b" anchorCtr="0"/>
          <a:p>
            <a:pPr defTabSz="914400">
              <a:buSzTx/>
              <a:buFontTx/>
              <a:buNone/>
            </a:pPr>
            <a:r>
              <a:rPr kern="1200" baseline="0">
                <a:latin typeface="Comic Sans MS" panose="030F0702030302020204" pitchFamily="1" charset="0"/>
              </a:rPr>
              <a:t>4.3 Optimal Caching</a:t>
            </a:r>
            <a:endParaRPr kern="1200" baseline="0">
              <a:latin typeface="Comic Sans MS" panose="030F0702030302020204" pitchFamily="1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476162" name="Title 47616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5795"/>
          </a:xfrm>
        </p:spPr>
        <p:txBody>
          <a:bodyPr lIns="92075" tIns="46038" rIns="92075" bIns="46038" anchor="ctr" anchorCtr="0">
            <a:normAutofit fontScale="90000"/>
          </a:bodyPr>
          <a:p>
            <a:r>
              <a:t>Optimal Offline Caching</a:t>
            </a:r>
          </a:p>
        </p:txBody>
      </p:sp>
      <p:sp>
        <p:nvSpPr>
          <p:cNvPr id="476163" name="Text Placeholder 476162"/>
          <p:cNvSpPr>
            <a:spLocks noGrp="1"/>
          </p:cNvSpPr>
          <p:nvPr>
            <p:ph type="body" idx="1"/>
          </p:nvPr>
        </p:nvSpPr>
        <p:spPr>
          <a:xfrm>
            <a:off x="0" y="707390"/>
            <a:ext cx="11353800" cy="5938520"/>
          </a:xfrm>
        </p:spPr>
        <p:txBody>
          <a:bodyPr lIns="92075" tIns="46038" rIns="92075" bIns="46038">
            <a:normAutofit/>
          </a:bodyPr>
          <a:p>
            <a:pPr>
              <a:buNone/>
            </a:pPr>
            <a:r>
              <a:t>Caching.</a:t>
            </a:r>
          </a:p>
          <a:p>
            <a:pPr lvl="1"/>
            <a:r>
              <a:t>Cache with capacity to store k items.</a:t>
            </a:r>
          </a:p>
          <a:p>
            <a:pPr lvl="1"/>
            <a:r>
              <a:t>Sequence of m item requests d</a:t>
            </a:r>
            <a:r>
              <a:rPr baseline="-25000"/>
              <a:t>1</a:t>
            </a:r>
            <a:r>
              <a:t>, d</a:t>
            </a:r>
            <a:r>
              <a:rPr baseline="-25000"/>
              <a:t>2</a:t>
            </a:r>
            <a:r>
              <a:t>, …, d</a:t>
            </a:r>
            <a:r>
              <a:rPr baseline="-25000"/>
              <a:t>m</a:t>
            </a:r>
            <a:r>
              <a:t>.</a:t>
            </a:r>
          </a:p>
          <a:p>
            <a:pPr lvl="1"/>
            <a:r>
              <a:t>Cache hit:  item already in cache when requested.</a:t>
            </a:r>
          </a:p>
          <a:p>
            <a:pPr lvl="1"/>
            <a:r>
              <a:t>Cache miss:  item not already in cache when requested:  must bring requested item into cache, and evict some existing item, if full.</a:t>
            </a:r>
          </a:p>
          <a:p>
            <a:pPr lvl="1"/>
          </a:p>
          <a:p>
            <a:pPr>
              <a:buNone/>
            </a:pPr>
            <a:r>
              <a:t>Goal.  </a:t>
            </a:r>
            <a:r>
              <a:rPr>
                <a:solidFill>
                  <a:schemeClr val="tx1"/>
                </a:solidFill>
              </a:rPr>
              <a:t>Eviction schedule that minimizes number of cache misses.</a:t>
            </a:r>
            <a:endParaRPr>
              <a:solidFill>
                <a:schemeClr val="tx1"/>
              </a:solidFill>
            </a:endParaRPr>
          </a:p>
          <a:p>
            <a:pPr>
              <a:buNone/>
            </a:pPr>
            <a:endParaRPr>
              <a:solidFill>
                <a:schemeClr val="tx1"/>
              </a:solidFill>
            </a:endParaRPr>
          </a:p>
          <a:p>
            <a:pPr>
              <a:buNone/>
            </a:pPr>
            <a:r>
              <a:t>Ex:  </a:t>
            </a:r>
            <a:r>
              <a:rPr>
                <a:solidFill>
                  <a:schemeClr val="tx1"/>
                </a:solidFill>
              </a:rPr>
              <a:t>k = 2,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>
                <a:solidFill>
                  <a:schemeClr val="tx1"/>
                </a:solidFill>
              </a:rPr>
              <a:t>initial cache = </a:t>
            </a:r>
            <a:r>
              <a:rPr err="1">
                <a:solidFill>
                  <a:schemeClr val="tx1"/>
                </a:solidFill>
              </a:rPr>
              <a:t>ab</a:t>
            </a:r>
            <a:r>
              <a:rPr>
                <a:solidFill>
                  <a:schemeClr val="tx1"/>
                </a:solidFill>
              </a:rPr>
              <a:t>,</a:t>
            </a:r>
            <a:br>
              <a:rPr dirty="0">
                <a:solidFill>
                  <a:schemeClr val="tx1"/>
                </a:solidFill>
              </a:rPr>
            </a:br>
            <a:r>
              <a:rPr dirty="0">
                <a:solidFill>
                  <a:schemeClr val="tx1"/>
                </a:solidFill>
              </a:rPr>
              <a:t>       </a:t>
            </a:r>
            <a:r>
              <a:rPr>
                <a:solidFill>
                  <a:schemeClr val="tx1"/>
                </a:solidFill>
              </a:rPr>
              <a:t>requests:  a,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>
                <a:solidFill>
                  <a:schemeClr val="tx1"/>
                </a:solidFill>
              </a:rPr>
              <a:t>b, c, b, c, a, a, b.</a:t>
            </a:r>
            <a:endParaRPr>
              <a:solidFill>
                <a:schemeClr val="tx1"/>
              </a:solidFill>
            </a:endParaRPr>
          </a:p>
          <a:p>
            <a:pPr>
              <a:buNone/>
            </a:pPr>
            <a:r>
              <a:t>Optimal eviction schedule:  </a:t>
            </a:r>
            <a:r>
              <a:rPr>
                <a:solidFill>
                  <a:schemeClr val="tx1"/>
                </a:solidFill>
              </a:rPr>
              <a:t>2 cache misses.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476244" name="Rectangles 476243"/>
          <p:cNvSpPr/>
          <p:nvPr/>
        </p:nvSpPr>
        <p:spPr>
          <a:xfrm>
            <a:off x="8763000" y="38862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a</a:t>
            </a:r>
            <a:endParaRPr sz="1400"/>
          </a:p>
        </p:txBody>
      </p:sp>
      <p:sp>
        <p:nvSpPr>
          <p:cNvPr id="476246" name="Rectangles 476245"/>
          <p:cNvSpPr/>
          <p:nvPr/>
        </p:nvSpPr>
        <p:spPr>
          <a:xfrm>
            <a:off x="9067800" y="38862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b</a:t>
            </a:r>
            <a:endParaRPr sz="1400"/>
          </a:p>
        </p:txBody>
      </p:sp>
      <p:sp>
        <p:nvSpPr>
          <p:cNvPr id="476247" name="Rectangles 476246"/>
          <p:cNvSpPr/>
          <p:nvPr/>
        </p:nvSpPr>
        <p:spPr>
          <a:xfrm>
            <a:off x="8763000" y="41910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a</a:t>
            </a:r>
            <a:endParaRPr sz="1400"/>
          </a:p>
        </p:txBody>
      </p:sp>
      <p:sp>
        <p:nvSpPr>
          <p:cNvPr id="476248" name="Rectangles 476247"/>
          <p:cNvSpPr/>
          <p:nvPr/>
        </p:nvSpPr>
        <p:spPr>
          <a:xfrm>
            <a:off x="9067800" y="41910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b</a:t>
            </a:r>
            <a:endParaRPr sz="1400"/>
          </a:p>
        </p:txBody>
      </p:sp>
      <p:sp>
        <p:nvSpPr>
          <p:cNvPr id="476250" name="Rectangles 476249"/>
          <p:cNvSpPr/>
          <p:nvPr/>
        </p:nvSpPr>
        <p:spPr>
          <a:xfrm>
            <a:off x="8763000" y="4495800"/>
            <a:ext cx="3048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>
                <a:solidFill>
                  <a:schemeClr val="bg1"/>
                </a:solidFill>
              </a:rPr>
              <a:t>c</a:t>
            </a:r>
            <a:endParaRPr sz="1400">
              <a:solidFill>
                <a:schemeClr val="bg1"/>
              </a:solidFill>
            </a:endParaRPr>
          </a:p>
        </p:txBody>
      </p:sp>
      <p:sp>
        <p:nvSpPr>
          <p:cNvPr id="476251" name="Rectangles 476250"/>
          <p:cNvSpPr/>
          <p:nvPr/>
        </p:nvSpPr>
        <p:spPr>
          <a:xfrm>
            <a:off x="9067800" y="4495800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b</a:t>
            </a:r>
            <a:endParaRPr sz="1400"/>
          </a:p>
        </p:txBody>
      </p:sp>
      <p:sp>
        <p:nvSpPr>
          <p:cNvPr id="476252" name="Rectangles 476251"/>
          <p:cNvSpPr/>
          <p:nvPr/>
        </p:nvSpPr>
        <p:spPr>
          <a:xfrm>
            <a:off x="8763000" y="48006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c</a:t>
            </a:r>
            <a:endParaRPr sz="1400"/>
          </a:p>
        </p:txBody>
      </p:sp>
      <p:sp>
        <p:nvSpPr>
          <p:cNvPr id="476253" name="Rectangles 476252"/>
          <p:cNvSpPr/>
          <p:nvPr/>
        </p:nvSpPr>
        <p:spPr>
          <a:xfrm>
            <a:off x="9067800" y="48006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b</a:t>
            </a:r>
            <a:endParaRPr sz="1400"/>
          </a:p>
        </p:txBody>
      </p:sp>
      <p:sp>
        <p:nvSpPr>
          <p:cNvPr id="476254" name="Rectangles 476253"/>
          <p:cNvSpPr/>
          <p:nvPr/>
        </p:nvSpPr>
        <p:spPr>
          <a:xfrm>
            <a:off x="8763000" y="51054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c</a:t>
            </a:r>
            <a:endParaRPr sz="1400"/>
          </a:p>
        </p:txBody>
      </p:sp>
      <p:sp>
        <p:nvSpPr>
          <p:cNvPr id="476255" name="Rectangles 476254"/>
          <p:cNvSpPr/>
          <p:nvPr/>
        </p:nvSpPr>
        <p:spPr>
          <a:xfrm>
            <a:off x="9067800" y="51054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b</a:t>
            </a:r>
            <a:endParaRPr sz="1400"/>
          </a:p>
        </p:txBody>
      </p:sp>
      <p:sp>
        <p:nvSpPr>
          <p:cNvPr id="476256" name="Rectangles 476255"/>
          <p:cNvSpPr/>
          <p:nvPr/>
        </p:nvSpPr>
        <p:spPr>
          <a:xfrm>
            <a:off x="8763000" y="5410200"/>
            <a:ext cx="304800" cy="304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>
                <a:solidFill>
                  <a:schemeClr val="bg1"/>
                </a:solidFill>
              </a:rPr>
              <a:t>a</a:t>
            </a:r>
            <a:endParaRPr sz="1400">
              <a:solidFill>
                <a:schemeClr val="bg1"/>
              </a:solidFill>
            </a:endParaRPr>
          </a:p>
        </p:txBody>
      </p:sp>
      <p:sp>
        <p:nvSpPr>
          <p:cNvPr id="476257" name="Rectangles 476256"/>
          <p:cNvSpPr/>
          <p:nvPr/>
        </p:nvSpPr>
        <p:spPr>
          <a:xfrm>
            <a:off x="9067800" y="54102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b</a:t>
            </a:r>
            <a:endParaRPr sz="1400"/>
          </a:p>
        </p:txBody>
      </p:sp>
      <p:sp>
        <p:nvSpPr>
          <p:cNvPr id="476262" name="Rectangles 476261"/>
          <p:cNvSpPr/>
          <p:nvPr/>
        </p:nvSpPr>
        <p:spPr>
          <a:xfrm>
            <a:off x="8305800" y="3886200"/>
            <a:ext cx="304800" cy="3048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a</a:t>
            </a:r>
            <a:endParaRPr sz="1400"/>
          </a:p>
        </p:txBody>
      </p:sp>
      <p:sp>
        <p:nvSpPr>
          <p:cNvPr id="476263" name="Rectangles 476262"/>
          <p:cNvSpPr/>
          <p:nvPr/>
        </p:nvSpPr>
        <p:spPr>
          <a:xfrm>
            <a:off x="8305800" y="4191000"/>
            <a:ext cx="304800" cy="3048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b</a:t>
            </a:r>
            <a:endParaRPr sz="1400"/>
          </a:p>
        </p:txBody>
      </p:sp>
      <p:sp>
        <p:nvSpPr>
          <p:cNvPr id="476264" name="Rectangles 476263"/>
          <p:cNvSpPr/>
          <p:nvPr/>
        </p:nvSpPr>
        <p:spPr>
          <a:xfrm>
            <a:off x="8305800" y="4495800"/>
            <a:ext cx="304800" cy="3048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c</a:t>
            </a:r>
            <a:endParaRPr sz="1400"/>
          </a:p>
        </p:txBody>
      </p:sp>
      <p:sp>
        <p:nvSpPr>
          <p:cNvPr id="476265" name="Rectangles 476264"/>
          <p:cNvSpPr/>
          <p:nvPr/>
        </p:nvSpPr>
        <p:spPr>
          <a:xfrm>
            <a:off x="8305800" y="4800600"/>
            <a:ext cx="304800" cy="3048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b</a:t>
            </a:r>
            <a:endParaRPr sz="1400"/>
          </a:p>
        </p:txBody>
      </p:sp>
      <p:sp>
        <p:nvSpPr>
          <p:cNvPr id="476266" name="Rectangles 476265"/>
          <p:cNvSpPr/>
          <p:nvPr/>
        </p:nvSpPr>
        <p:spPr>
          <a:xfrm>
            <a:off x="8305800" y="5105400"/>
            <a:ext cx="304800" cy="3048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c</a:t>
            </a:r>
            <a:endParaRPr sz="1400"/>
          </a:p>
        </p:txBody>
      </p:sp>
      <p:sp>
        <p:nvSpPr>
          <p:cNvPr id="476267" name="Rectangles 476266"/>
          <p:cNvSpPr/>
          <p:nvPr/>
        </p:nvSpPr>
        <p:spPr>
          <a:xfrm>
            <a:off x="8305800" y="5410200"/>
            <a:ext cx="304800" cy="3048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a</a:t>
            </a:r>
            <a:endParaRPr sz="1400"/>
          </a:p>
        </p:txBody>
      </p:sp>
      <p:sp>
        <p:nvSpPr>
          <p:cNvPr id="476268" name="Rectangles 476267"/>
          <p:cNvSpPr/>
          <p:nvPr/>
        </p:nvSpPr>
        <p:spPr>
          <a:xfrm>
            <a:off x="8763000" y="57150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a</a:t>
            </a:r>
            <a:endParaRPr sz="1400"/>
          </a:p>
        </p:txBody>
      </p:sp>
      <p:sp>
        <p:nvSpPr>
          <p:cNvPr id="476269" name="Rectangles 476268"/>
          <p:cNvSpPr/>
          <p:nvPr/>
        </p:nvSpPr>
        <p:spPr>
          <a:xfrm>
            <a:off x="9067800" y="57150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b</a:t>
            </a:r>
            <a:endParaRPr sz="1400"/>
          </a:p>
        </p:txBody>
      </p:sp>
      <p:sp>
        <p:nvSpPr>
          <p:cNvPr id="476270" name="Rectangles 476269"/>
          <p:cNvSpPr/>
          <p:nvPr/>
        </p:nvSpPr>
        <p:spPr>
          <a:xfrm>
            <a:off x="8305800" y="5715000"/>
            <a:ext cx="304800" cy="3048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a</a:t>
            </a:r>
            <a:endParaRPr sz="1400"/>
          </a:p>
        </p:txBody>
      </p:sp>
      <p:sp>
        <p:nvSpPr>
          <p:cNvPr id="476271" name="Rectangles 476270"/>
          <p:cNvSpPr/>
          <p:nvPr/>
        </p:nvSpPr>
        <p:spPr>
          <a:xfrm>
            <a:off x="8763000" y="60198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a</a:t>
            </a:r>
            <a:endParaRPr sz="1400"/>
          </a:p>
        </p:txBody>
      </p:sp>
      <p:sp>
        <p:nvSpPr>
          <p:cNvPr id="476272" name="Rectangles 476271"/>
          <p:cNvSpPr/>
          <p:nvPr/>
        </p:nvSpPr>
        <p:spPr>
          <a:xfrm>
            <a:off x="9067800" y="60198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b</a:t>
            </a:r>
            <a:endParaRPr sz="1400"/>
          </a:p>
        </p:txBody>
      </p:sp>
      <p:sp>
        <p:nvSpPr>
          <p:cNvPr id="476273" name="Rectangles 476272"/>
          <p:cNvSpPr/>
          <p:nvPr/>
        </p:nvSpPr>
        <p:spPr>
          <a:xfrm>
            <a:off x="8305800" y="6019800"/>
            <a:ext cx="304800" cy="3048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b</a:t>
            </a:r>
            <a:endParaRPr sz="1400"/>
          </a:p>
        </p:txBody>
      </p:sp>
      <p:sp>
        <p:nvSpPr>
          <p:cNvPr id="476274" name="Text Box 476273"/>
          <p:cNvSpPr txBox="1"/>
          <p:nvPr/>
        </p:nvSpPr>
        <p:spPr>
          <a:xfrm>
            <a:off x="8747125" y="6338888"/>
            <a:ext cx="598805" cy="30670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rPr sz="1400"/>
              <a:t>cache</a:t>
            </a:r>
            <a:endParaRPr sz="1400"/>
          </a:p>
        </p:txBody>
      </p:sp>
      <p:sp>
        <p:nvSpPr>
          <p:cNvPr id="476275" name="Text Box 476274"/>
          <p:cNvSpPr txBox="1"/>
          <p:nvPr/>
        </p:nvSpPr>
        <p:spPr>
          <a:xfrm>
            <a:off x="7696200" y="6343650"/>
            <a:ext cx="803910" cy="30670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rPr sz="1400"/>
              <a:t>requests</a:t>
            </a:r>
            <a:endParaRPr sz="1400"/>
          </a:p>
        </p:txBody>
      </p:sp>
      <p:sp>
        <p:nvSpPr>
          <p:cNvPr id="476277" name="Rectangles 476276"/>
          <p:cNvSpPr/>
          <p:nvPr/>
        </p:nvSpPr>
        <p:spPr>
          <a:xfrm>
            <a:off x="6797675" y="4019550"/>
            <a:ext cx="1265555" cy="27559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>
              <a:buNone/>
            </a:pPr>
            <a:r>
              <a:rPr lang="en-GB" sz="1200">
                <a:solidFill>
                  <a:schemeClr val="accent1"/>
                </a:solidFill>
              </a:rPr>
              <a:t>blue</a:t>
            </a:r>
            <a:r>
              <a:rPr sz="1200">
                <a:solidFill>
                  <a:schemeClr val="accent1"/>
                </a:solidFill>
              </a:rPr>
              <a:t> = cache miss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476278" name="Straight Connector 476277"/>
          <p:cNvSpPr/>
          <p:nvPr/>
        </p:nvSpPr>
        <p:spPr>
          <a:xfrm>
            <a:off x="7978775" y="4335463"/>
            <a:ext cx="773113" cy="295275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476279" name="Straight Connector 476278"/>
          <p:cNvSpPr/>
          <p:nvPr/>
        </p:nvSpPr>
        <p:spPr>
          <a:xfrm>
            <a:off x="7969250" y="4344988"/>
            <a:ext cx="782638" cy="125095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sm" len="sm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517122" name="Title 517121"/>
          <p:cNvSpPr>
            <a:spLocks noGrp="1"/>
          </p:cNvSpPr>
          <p:nvPr>
            <p:ph type="title"/>
          </p:nvPr>
        </p:nvSpPr>
        <p:spPr>
          <a:xfrm>
            <a:off x="0" y="-17145"/>
            <a:ext cx="10515600" cy="795020"/>
          </a:xfrm>
        </p:spPr>
        <p:txBody>
          <a:bodyPr lIns="92075" tIns="46038" rIns="92075" bIns="46038" anchor="ctr" anchorCtr="0"/>
          <a:p>
            <a:r>
              <a:t>Optimal Offline Caching:  Farthest-In-Future</a:t>
            </a:r>
          </a:p>
        </p:txBody>
      </p:sp>
      <p:sp>
        <p:nvSpPr>
          <p:cNvPr id="517123" name="Text Placeholder 517122"/>
          <p:cNvSpPr>
            <a:spLocks noGrp="1"/>
          </p:cNvSpPr>
          <p:nvPr>
            <p:ph type="body" idx="1"/>
          </p:nvPr>
        </p:nvSpPr>
        <p:spPr>
          <a:xfrm>
            <a:off x="0" y="697865"/>
            <a:ext cx="12098655" cy="5479415"/>
          </a:xfrm>
        </p:spPr>
        <p:txBody>
          <a:bodyPr lIns="92075" tIns="46038" rIns="92075" bIns="46038">
            <a:normAutofit fontScale="90000"/>
          </a:bodyPr>
          <a:p>
            <a:pPr>
              <a:buNone/>
            </a:pPr>
            <a:r>
              <a:t>Farthest-in-future.  </a:t>
            </a:r>
            <a:r>
              <a:rPr>
                <a:solidFill>
                  <a:schemeClr val="tx1"/>
                </a:solidFill>
              </a:rPr>
              <a:t>Evict item in the cache that is not requested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>
                <a:solidFill>
                  <a:schemeClr val="tx1"/>
                </a:solidFill>
              </a:rPr>
              <a:t>until farthest in the future.</a:t>
            </a:r>
            <a:endParaRPr>
              <a:solidFill>
                <a:schemeClr val="tx1"/>
              </a:solidFill>
            </a:endParaRPr>
          </a:p>
          <a:p>
            <a:pPr>
              <a:buNone/>
            </a:pPr>
          </a:p>
          <a:p>
            <a:pPr>
              <a:buNone/>
            </a:pPr>
          </a:p>
          <a:p>
            <a:pPr>
              <a:buNone/>
            </a:pPr>
          </a:p>
          <a:p>
            <a:pPr>
              <a:buNone/>
            </a:pPr>
          </a:p>
          <a:p>
            <a:pPr>
              <a:buNone/>
            </a:pPr>
          </a:p>
          <a:p>
            <a:pPr>
              <a:buNone/>
            </a:pPr>
          </a:p>
          <a:p>
            <a:pPr>
              <a:buNone/>
            </a:pPr>
          </a:p>
          <a:p>
            <a:pPr>
              <a:buNone/>
            </a:pPr>
            <a:r>
              <a:t>Theorem.  </a:t>
            </a:r>
            <a:r>
              <a:rPr>
                <a:solidFill>
                  <a:schemeClr val="hlink"/>
                </a:solidFill>
              </a:rPr>
              <a:t>[</a:t>
            </a:r>
            <a:r>
              <a:rPr err="1">
                <a:solidFill>
                  <a:schemeClr val="hlink"/>
                </a:solidFill>
              </a:rPr>
              <a:t>Bellady</a:t>
            </a:r>
            <a:r>
              <a:rPr>
                <a:solidFill>
                  <a:schemeClr val="hlink"/>
                </a:solidFill>
              </a:rPr>
              <a:t>, 1960s]</a:t>
            </a:r>
            <a:r>
              <a:rPr dirty="0"/>
              <a:t>  </a:t>
            </a:r>
            <a:r>
              <a:rPr>
                <a:solidFill>
                  <a:schemeClr val="tx1"/>
                </a:solidFill>
              </a:rPr>
              <a:t>FF is optimal eviction schedule.</a:t>
            </a:r>
            <a:endParaRPr>
              <a:solidFill>
                <a:schemeClr val="tx1"/>
              </a:solidFill>
            </a:endParaRPr>
          </a:p>
          <a:p>
            <a:pPr>
              <a:buNone/>
            </a:pPr>
            <a:r>
              <a:t>Pf.  </a:t>
            </a:r>
            <a:r>
              <a:rPr>
                <a:solidFill>
                  <a:schemeClr val="tx1"/>
                </a:solidFill>
              </a:rPr>
              <a:t>Algorithm and theorem are intuitive; proof is subtle.</a:t>
            </a: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/>
          </a:p>
        </p:txBody>
      </p:sp>
      <p:sp>
        <p:nvSpPr>
          <p:cNvPr id="517124" name="Rectangles 517123"/>
          <p:cNvSpPr/>
          <p:nvPr/>
        </p:nvSpPr>
        <p:spPr>
          <a:xfrm>
            <a:off x="4191000" y="2092325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a</a:t>
            </a:r>
            <a:endParaRPr sz="1400"/>
          </a:p>
        </p:txBody>
      </p:sp>
      <p:sp>
        <p:nvSpPr>
          <p:cNvPr id="517125" name="Rectangles 517124"/>
          <p:cNvSpPr/>
          <p:nvPr/>
        </p:nvSpPr>
        <p:spPr>
          <a:xfrm>
            <a:off x="4495800" y="2092325"/>
            <a:ext cx="3048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b</a:t>
            </a:r>
            <a:endParaRPr sz="1400"/>
          </a:p>
        </p:txBody>
      </p:sp>
      <p:sp>
        <p:nvSpPr>
          <p:cNvPr id="517136" name="Rectangles 517135"/>
          <p:cNvSpPr/>
          <p:nvPr/>
        </p:nvSpPr>
        <p:spPr>
          <a:xfrm>
            <a:off x="4191000" y="2701925"/>
            <a:ext cx="6019800" cy="3048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b="1">
                <a:latin typeface="Courier New" panose="02070309020205020404" pitchFamily="1" charset="0"/>
              </a:rPr>
              <a:t>g a b c e d a b b a c d e a </a:t>
            </a:r>
            <a:r>
              <a:rPr b="1">
                <a:solidFill>
                  <a:schemeClr val="accent1"/>
                </a:solidFill>
                <a:latin typeface="Courier New" panose="02070309020205020404" pitchFamily="1" charset="0"/>
              </a:rPr>
              <a:t>f</a:t>
            </a:r>
            <a:r>
              <a:rPr b="1">
                <a:latin typeface="Courier New" panose="02070309020205020404" pitchFamily="1" charset="0"/>
              </a:rPr>
              <a:t> a d e f g h ... </a:t>
            </a:r>
            <a:endParaRPr b="1">
              <a:latin typeface="Courier New" panose="02070309020205020404" pitchFamily="1" charset="0"/>
            </a:endParaRPr>
          </a:p>
        </p:txBody>
      </p:sp>
      <p:sp>
        <p:nvSpPr>
          <p:cNvPr id="517137" name="Rectangles 517136"/>
          <p:cNvSpPr/>
          <p:nvPr/>
        </p:nvSpPr>
        <p:spPr>
          <a:xfrm>
            <a:off x="2667000" y="2092325"/>
            <a:ext cx="1295400" cy="3048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current cache:</a:t>
            </a:r>
            <a:endParaRPr sz="1400"/>
          </a:p>
        </p:txBody>
      </p:sp>
      <p:sp>
        <p:nvSpPr>
          <p:cNvPr id="517149" name="Rectangles 517148"/>
          <p:cNvSpPr/>
          <p:nvPr/>
        </p:nvSpPr>
        <p:spPr>
          <a:xfrm>
            <a:off x="4800600" y="2092325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c</a:t>
            </a:r>
            <a:endParaRPr sz="1400"/>
          </a:p>
        </p:txBody>
      </p:sp>
      <p:sp>
        <p:nvSpPr>
          <p:cNvPr id="517150" name="Rectangles 517149"/>
          <p:cNvSpPr/>
          <p:nvPr/>
        </p:nvSpPr>
        <p:spPr>
          <a:xfrm>
            <a:off x="5105400" y="2092325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d</a:t>
            </a:r>
            <a:endParaRPr sz="1400"/>
          </a:p>
        </p:txBody>
      </p:sp>
      <p:sp>
        <p:nvSpPr>
          <p:cNvPr id="517151" name="Rectangles 517150"/>
          <p:cNvSpPr/>
          <p:nvPr/>
        </p:nvSpPr>
        <p:spPr>
          <a:xfrm>
            <a:off x="5410200" y="2092325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e</a:t>
            </a:r>
            <a:endParaRPr sz="1400"/>
          </a:p>
        </p:txBody>
      </p:sp>
      <p:sp>
        <p:nvSpPr>
          <p:cNvPr id="517152" name="Rectangles 517151"/>
          <p:cNvSpPr/>
          <p:nvPr/>
        </p:nvSpPr>
        <p:spPr>
          <a:xfrm>
            <a:off x="5715000" y="2092325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f</a:t>
            </a:r>
            <a:endParaRPr sz="1400"/>
          </a:p>
        </p:txBody>
      </p:sp>
      <p:sp>
        <p:nvSpPr>
          <p:cNvPr id="517155" name="Rectangles 517154"/>
          <p:cNvSpPr/>
          <p:nvPr/>
        </p:nvSpPr>
        <p:spPr>
          <a:xfrm>
            <a:off x="2667000" y="2701925"/>
            <a:ext cx="1295400" cy="304800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r>
              <a:rPr sz="1400"/>
              <a:t>future queries:</a:t>
            </a:r>
            <a:endParaRPr sz="1400"/>
          </a:p>
        </p:txBody>
      </p:sp>
      <p:sp>
        <p:nvSpPr>
          <p:cNvPr id="517156" name="Text Box 517155"/>
          <p:cNvSpPr txBox="1"/>
          <p:nvPr/>
        </p:nvSpPr>
        <p:spPr>
          <a:xfrm>
            <a:off x="4056063" y="3214688"/>
            <a:ext cx="666115" cy="184150"/>
          </a:xfrm>
          <a:prstGeom prst="rect">
            <a:avLst/>
          </a:prstGeom>
          <a:noFill/>
          <a:ln w="15875">
            <a:noFill/>
          </a:ln>
        </p:spPr>
        <p:txBody>
          <a:bodyPr wrap="none" lIns="0" tIns="0" rIns="0" bIns="0">
            <a:spAutoFit/>
          </a:bodyPr>
          <a:p>
            <a:pPr defTabSz="1019175">
              <a:spcBef>
                <a:spcPct val="50000"/>
              </a:spcBef>
            </a:pPr>
            <a:r>
              <a:rPr sz="1200"/>
              <a:t>cache miss</a:t>
            </a:r>
            <a:endParaRPr sz="1200">
              <a:sym typeface="Symbol" panose="05050102010706020507" pitchFamily="1" charset="2"/>
            </a:endParaRPr>
          </a:p>
        </p:txBody>
      </p:sp>
      <p:sp>
        <p:nvSpPr>
          <p:cNvPr id="517157" name="Straight Connector 517156"/>
          <p:cNvSpPr/>
          <p:nvPr/>
        </p:nvSpPr>
        <p:spPr>
          <a:xfrm rot="10800000" flipH="1">
            <a:off x="4340225" y="3030538"/>
            <a:ext cx="0" cy="1555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517158" name="Text Box 517157"/>
          <p:cNvSpPr txBox="1"/>
          <p:nvPr/>
        </p:nvSpPr>
        <p:spPr>
          <a:xfrm>
            <a:off x="7472363" y="3190875"/>
            <a:ext cx="832485" cy="184150"/>
          </a:xfrm>
          <a:prstGeom prst="rect">
            <a:avLst/>
          </a:prstGeom>
          <a:noFill/>
          <a:ln w="15875">
            <a:noFill/>
          </a:ln>
        </p:spPr>
        <p:txBody>
          <a:bodyPr wrap="none" lIns="0" tIns="0" rIns="0" bIns="0">
            <a:spAutoFit/>
          </a:bodyPr>
          <a:p>
            <a:pPr defTabSz="1019175">
              <a:spcBef>
                <a:spcPct val="50000"/>
              </a:spcBef>
            </a:pPr>
            <a:r>
              <a:rPr sz="1200"/>
              <a:t>eject this one</a:t>
            </a:r>
            <a:endParaRPr sz="1200">
              <a:sym typeface="Symbol" panose="05050102010706020507" pitchFamily="1" charset="2"/>
            </a:endParaRPr>
          </a:p>
        </p:txBody>
      </p:sp>
      <p:sp>
        <p:nvSpPr>
          <p:cNvPr id="517159" name="Straight Connector 517158"/>
          <p:cNvSpPr/>
          <p:nvPr/>
        </p:nvSpPr>
        <p:spPr>
          <a:xfrm rot="10800000" flipH="1">
            <a:off x="7756525" y="3006725"/>
            <a:ext cx="0" cy="1555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525361" name="Rectangles 525360"/>
          <p:cNvSpPr/>
          <p:nvPr/>
        </p:nvSpPr>
        <p:spPr>
          <a:xfrm>
            <a:off x="6553200" y="3505200"/>
            <a:ext cx="3657600" cy="2743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525314" name="Title 525313"/>
          <p:cNvSpPr>
            <a:spLocks noGrp="1"/>
          </p:cNvSpPr>
          <p:nvPr>
            <p:ph type="title"/>
          </p:nvPr>
        </p:nvSpPr>
        <p:spPr>
          <a:xfrm>
            <a:off x="47625" y="0"/>
            <a:ext cx="10515600" cy="515620"/>
          </a:xfrm>
        </p:spPr>
        <p:txBody>
          <a:bodyPr lIns="92075" tIns="46038" rIns="92075" bIns="46038" anchor="ctr" anchorCtr="0">
            <a:normAutofit fontScale="90000"/>
          </a:bodyPr>
          <a:p>
            <a:r>
              <a:t>Reduced Eviction Schedules</a:t>
            </a:r>
          </a:p>
        </p:txBody>
      </p:sp>
      <p:sp>
        <p:nvSpPr>
          <p:cNvPr id="525315" name="Text Placeholder 525314"/>
          <p:cNvSpPr>
            <a:spLocks noGrp="1"/>
          </p:cNvSpPr>
          <p:nvPr>
            <p:ph type="body" idx="1"/>
          </p:nvPr>
        </p:nvSpPr>
        <p:spPr>
          <a:xfrm>
            <a:off x="186690" y="516255"/>
            <a:ext cx="11921490" cy="5661025"/>
          </a:xfrm>
        </p:spPr>
        <p:txBody>
          <a:bodyPr lIns="92075" tIns="46038" rIns="92075" bIns="46038"/>
          <a:p>
            <a:pPr>
              <a:buNone/>
            </a:pPr>
            <a:r>
              <a:t>Claim.  </a:t>
            </a:r>
            <a:r>
              <a:rPr>
                <a:solidFill>
                  <a:schemeClr val="tx1"/>
                </a:solidFill>
              </a:rPr>
              <a:t>Given any unreduced schedule S, can transform it into a reduced schedule S' with no more cache misses.</a:t>
            </a:r>
            <a:endParaRPr>
              <a:solidFill>
                <a:schemeClr val="tx1"/>
              </a:solidFill>
            </a:endParaRPr>
          </a:p>
          <a:p>
            <a:pPr>
              <a:buNone/>
            </a:pPr>
            <a:r>
              <a:t>Pf.  </a:t>
            </a:r>
            <a:r>
              <a:rPr>
                <a:solidFill>
                  <a:schemeClr val="hlink"/>
                </a:solidFill>
              </a:rPr>
              <a:t>(by induction on number of unreduced items)</a:t>
            </a:r>
            <a:endParaRPr>
              <a:solidFill>
                <a:schemeClr val="hlink"/>
              </a:solidFill>
            </a:endParaRPr>
          </a:p>
          <a:p>
            <a:pPr lvl="1"/>
            <a:r>
              <a:t>Suppose S brings d into the cache at time t, without a request.</a:t>
            </a:r>
          </a:p>
          <a:p>
            <a:pPr lvl="1"/>
            <a:r>
              <a:t>Let c be the item S evicts when it brings d into the cache.</a:t>
            </a:r>
            <a:endParaRPr dirty="0"/>
          </a:p>
          <a:p>
            <a:pPr lvl="1"/>
            <a:r>
              <a:t>Case 1:</a:t>
            </a:r>
            <a:r>
              <a:rPr dirty="0"/>
              <a:t>  </a:t>
            </a:r>
            <a:r>
              <a:t>d evicted at time </a:t>
            </a:r>
            <a:r>
              <a:rPr err="1"/>
              <a:t>t'</a:t>
            </a:r>
            <a:r>
              <a:t>, before next request for d.</a:t>
            </a:r>
          </a:p>
          <a:p>
            <a:pPr lvl="1"/>
            <a:r>
              <a:t>Case 2:  d requested at time </a:t>
            </a:r>
            <a:r>
              <a:rPr err="1"/>
              <a:t>t' </a:t>
            </a:r>
            <a:r>
              <a:t>before d is</a:t>
            </a:r>
            <a:r>
              <a:rPr dirty="0"/>
              <a:t> </a:t>
            </a:r>
            <a:r>
              <a:t>evicted.  </a:t>
            </a:r>
            <a:r>
              <a:rPr>
                <a:cs typeface="Lucida Grande" pitchFamily="1" charset="0"/>
              </a:rPr>
              <a:t>▪</a:t>
            </a:r>
            <a:endParaRPr>
              <a:cs typeface="Lucida Grande" pitchFamily="1" charset="0"/>
            </a:endParaRPr>
          </a:p>
        </p:txBody>
      </p:sp>
      <p:sp>
        <p:nvSpPr>
          <p:cNvPr id="525337" name="Straight Connector 525336"/>
          <p:cNvSpPr/>
          <p:nvPr/>
        </p:nvSpPr>
        <p:spPr>
          <a:xfrm>
            <a:off x="7467600" y="4495800"/>
            <a:ext cx="0" cy="15240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5338" name="Rectangles 525337"/>
          <p:cNvSpPr/>
          <p:nvPr/>
        </p:nvSpPr>
        <p:spPr>
          <a:xfrm>
            <a:off x="6600825" y="43434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p>
            <a:r>
              <a:rPr sz="1400"/>
              <a:t>t</a:t>
            </a:r>
            <a:endParaRPr sz="1400"/>
          </a:p>
        </p:txBody>
      </p:sp>
      <p:sp>
        <p:nvSpPr>
          <p:cNvPr id="525339" name="Straight Connector 525338"/>
          <p:cNvSpPr/>
          <p:nvPr/>
        </p:nvSpPr>
        <p:spPr>
          <a:xfrm>
            <a:off x="6858000" y="4495800"/>
            <a:ext cx="60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sm" len="sm"/>
          </a:ln>
        </p:spPr>
      </p:sp>
      <p:sp>
        <p:nvSpPr>
          <p:cNvPr id="525340" name="Rectangles 525339"/>
          <p:cNvSpPr/>
          <p:nvPr/>
        </p:nvSpPr>
        <p:spPr>
          <a:xfrm>
            <a:off x="6553200" y="51054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p>
            <a:r>
              <a:rPr sz="1400"/>
              <a:t>t'</a:t>
            </a:r>
            <a:endParaRPr sz="1400"/>
          </a:p>
        </p:txBody>
      </p:sp>
      <p:sp>
        <p:nvSpPr>
          <p:cNvPr id="525341" name="Straight Connector 525340"/>
          <p:cNvSpPr/>
          <p:nvPr/>
        </p:nvSpPr>
        <p:spPr>
          <a:xfrm>
            <a:off x="6886575" y="5257800"/>
            <a:ext cx="5810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sm" len="sm"/>
          </a:ln>
        </p:spPr>
      </p:sp>
      <p:sp>
        <p:nvSpPr>
          <p:cNvPr id="525342" name="Rectangles 525341"/>
          <p:cNvSpPr/>
          <p:nvPr/>
        </p:nvSpPr>
        <p:spPr>
          <a:xfrm>
            <a:off x="7315200" y="47244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0" rIns="92075" bIns="0" anchor="ctr" anchorCtr="0"/>
          <a:p>
            <a:r>
              <a:rPr sz="1400"/>
              <a:t>d</a:t>
            </a:r>
            <a:endParaRPr sz="1400"/>
          </a:p>
        </p:txBody>
      </p:sp>
      <p:sp>
        <p:nvSpPr>
          <p:cNvPr id="525343" name="Straight Connector 525342"/>
          <p:cNvSpPr/>
          <p:nvPr/>
        </p:nvSpPr>
        <p:spPr>
          <a:xfrm>
            <a:off x="7467600" y="3657600"/>
            <a:ext cx="0" cy="838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5344" name="Rectangles 525343"/>
          <p:cNvSpPr/>
          <p:nvPr/>
        </p:nvSpPr>
        <p:spPr>
          <a:xfrm>
            <a:off x="7334250" y="38862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0" rIns="92075" bIns="0" anchor="ctr" anchorCtr="0"/>
          <a:p>
            <a:r>
              <a:rPr sz="1400"/>
              <a:t>c</a:t>
            </a:r>
            <a:endParaRPr sz="1400"/>
          </a:p>
        </p:txBody>
      </p:sp>
      <p:sp>
        <p:nvSpPr>
          <p:cNvPr id="525347" name="Straight Connector 525346"/>
          <p:cNvSpPr/>
          <p:nvPr/>
        </p:nvSpPr>
        <p:spPr>
          <a:xfrm>
            <a:off x="9572625" y="5257800"/>
            <a:ext cx="0" cy="7620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5348" name="Rectangles 525347"/>
          <p:cNvSpPr/>
          <p:nvPr/>
        </p:nvSpPr>
        <p:spPr>
          <a:xfrm>
            <a:off x="8705850" y="43434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p>
            <a:r>
              <a:rPr sz="1400"/>
              <a:t>t</a:t>
            </a:r>
            <a:endParaRPr sz="1400"/>
          </a:p>
        </p:txBody>
      </p:sp>
      <p:sp>
        <p:nvSpPr>
          <p:cNvPr id="525349" name="Straight Connector 525348"/>
          <p:cNvSpPr/>
          <p:nvPr/>
        </p:nvSpPr>
        <p:spPr>
          <a:xfrm>
            <a:off x="8939213" y="4495800"/>
            <a:ext cx="63817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sm" len="sm"/>
          </a:ln>
        </p:spPr>
      </p:sp>
      <p:sp>
        <p:nvSpPr>
          <p:cNvPr id="525350" name="Rectangles 525349"/>
          <p:cNvSpPr/>
          <p:nvPr/>
        </p:nvSpPr>
        <p:spPr>
          <a:xfrm>
            <a:off x="8658225" y="51054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p>
            <a:r>
              <a:rPr sz="1400"/>
              <a:t>t'</a:t>
            </a:r>
            <a:endParaRPr sz="1400"/>
          </a:p>
        </p:txBody>
      </p:sp>
      <p:sp>
        <p:nvSpPr>
          <p:cNvPr id="525351" name="Straight Connector 525350"/>
          <p:cNvSpPr/>
          <p:nvPr/>
        </p:nvSpPr>
        <p:spPr>
          <a:xfrm>
            <a:off x="8967788" y="5257800"/>
            <a:ext cx="60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sm" len="sm"/>
          </a:ln>
        </p:spPr>
      </p:sp>
      <p:sp>
        <p:nvSpPr>
          <p:cNvPr id="525353" name="Straight Connector 525352"/>
          <p:cNvSpPr/>
          <p:nvPr/>
        </p:nvSpPr>
        <p:spPr>
          <a:xfrm>
            <a:off x="9572625" y="3657600"/>
            <a:ext cx="0" cy="1600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5354" name="Rectangles 525353"/>
          <p:cNvSpPr/>
          <p:nvPr/>
        </p:nvSpPr>
        <p:spPr>
          <a:xfrm>
            <a:off x="9439275" y="38862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0" rIns="92075" bIns="0" anchor="ctr" anchorCtr="0"/>
          <a:p>
            <a:r>
              <a:rPr sz="1400"/>
              <a:t>c</a:t>
            </a:r>
            <a:endParaRPr sz="1400"/>
          </a:p>
        </p:txBody>
      </p:sp>
      <p:sp>
        <p:nvSpPr>
          <p:cNvPr id="525355" name="Text Box 525354"/>
          <p:cNvSpPr txBox="1"/>
          <p:nvPr/>
        </p:nvSpPr>
        <p:spPr>
          <a:xfrm>
            <a:off x="8839200" y="3657600"/>
            <a:ext cx="33909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t>S'</a:t>
            </a:r>
          </a:p>
        </p:txBody>
      </p:sp>
      <p:sp>
        <p:nvSpPr>
          <p:cNvPr id="525356" name="Rectangles 525355"/>
          <p:cNvSpPr/>
          <p:nvPr/>
        </p:nvSpPr>
        <p:spPr>
          <a:xfrm>
            <a:off x="9429750" y="5457825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0" rIns="92075" bIns="0" anchor="ctr" anchorCtr="0"/>
          <a:p>
            <a:r>
              <a:rPr sz="1400"/>
              <a:t>d</a:t>
            </a:r>
            <a:endParaRPr sz="1400"/>
          </a:p>
        </p:txBody>
      </p:sp>
      <p:sp>
        <p:nvSpPr>
          <p:cNvPr id="525357" name="Text Box 525356"/>
          <p:cNvSpPr txBox="1"/>
          <p:nvPr/>
        </p:nvSpPr>
        <p:spPr>
          <a:xfrm>
            <a:off x="6734175" y="3657600"/>
            <a:ext cx="288925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t>S</a:t>
            </a:r>
          </a:p>
        </p:txBody>
      </p:sp>
      <p:sp>
        <p:nvSpPr>
          <p:cNvPr id="525360" name="Text Box 525359"/>
          <p:cNvSpPr txBox="1"/>
          <p:nvPr/>
        </p:nvSpPr>
        <p:spPr>
          <a:xfrm>
            <a:off x="7620000" y="5586413"/>
            <a:ext cx="1303020" cy="24511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rPr sz="1000"/>
              <a:t>d requested at time t'</a:t>
            </a:r>
            <a:endParaRPr sz="1000"/>
          </a:p>
        </p:txBody>
      </p:sp>
      <p:sp>
        <p:nvSpPr>
          <p:cNvPr id="525362" name="Rectangles 525361"/>
          <p:cNvSpPr/>
          <p:nvPr/>
        </p:nvSpPr>
        <p:spPr>
          <a:xfrm>
            <a:off x="2286000" y="3505200"/>
            <a:ext cx="3657600" cy="27432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525363" name="Straight Connector 525362"/>
          <p:cNvSpPr/>
          <p:nvPr/>
        </p:nvSpPr>
        <p:spPr>
          <a:xfrm>
            <a:off x="3200400" y="4495800"/>
            <a:ext cx="0" cy="7620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5364" name="Rectangles 525363"/>
          <p:cNvSpPr/>
          <p:nvPr/>
        </p:nvSpPr>
        <p:spPr>
          <a:xfrm>
            <a:off x="2333625" y="43434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p>
            <a:r>
              <a:rPr sz="1400"/>
              <a:t>t</a:t>
            </a:r>
            <a:endParaRPr sz="1400"/>
          </a:p>
        </p:txBody>
      </p:sp>
      <p:sp>
        <p:nvSpPr>
          <p:cNvPr id="525365" name="Straight Connector 525364"/>
          <p:cNvSpPr/>
          <p:nvPr/>
        </p:nvSpPr>
        <p:spPr>
          <a:xfrm>
            <a:off x="2590800" y="4495800"/>
            <a:ext cx="60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sm" len="sm"/>
          </a:ln>
        </p:spPr>
      </p:sp>
      <p:sp>
        <p:nvSpPr>
          <p:cNvPr id="525366" name="Rectangles 525365"/>
          <p:cNvSpPr/>
          <p:nvPr/>
        </p:nvSpPr>
        <p:spPr>
          <a:xfrm>
            <a:off x="2286000" y="51054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p>
            <a:r>
              <a:rPr sz="1400"/>
              <a:t>t'</a:t>
            </a:r>
            <a:endParaRPr sz="1400"/>
          </a:p>
        </p:txBody>
      </p:sp>
      <p:sp>
        <p:nvSpPr>
          <p:cNvPr id="525367" name="Straight Connector 525366"/>
          <p:cNvSpPr/>
          <p:nvPr/>
        </p:nvSpPr>
        <p:spPr>
          <a:xfrm>
            <a:off x="2619375" y="5257800"/>
            <a:ext cx="5810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sm" len="sm"/>
          </a:ln>
        </p:spPr>
      </p:sp>
      <p:sp>
        <p:nvSpPr>
          <p:cNvPr id="525368" name="Rectangles 525367"/>
          <p:cNvSpPr/>
          <p:nvPr/>
        </p:nvSpPr>
        <p:spPr>
          <a:xfrm>
            <a:off x="3048000" y="47244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0" rIns="92075" bIns="0" anchor="ctr" anchorCtr="0"/>
          <a:p>
            <a:r>
              <a:rPr sz="1400"/>
              <a:t>d</a:t>
            </a:r>
            <a:endParaRPr sz="1400"/>
          </a:p>
        </p:txBody>
      </p:sp>
      <p:sp>
        <p:nvSpPr>
          <p:cNvPr id="525369" name="Straight Connector 525368"/>
          <p:cNvSpPr/>
          <p:nvPr/>
        </p:nvSpPr>
        <p:spPr>
          <a:xfrm>
            <a:off x="3200400" y="3657600"/>
            <a:ext cx="0" cy="838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5370" name="Rectangles 525369"/>
          <p:cNvSpPr/>
          <p:nvPr/>
        </p:nvSpPr>
        <p:spPr>
          <a:xfrm>
            <a:off x="3067050" y="38862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0" rIns="92075" bIns="0" anchor="ctr" anchorCtr="0"/>
          <a:p>
            <a:r>
              <a:rPr sz="1400"/>
              <a:t>c</a:t>
            </a:r>
            <a:endParaRPr sz="1400"/>
          </a:p>
        </p:txBody>
      </p:sp>
      <p:sp>
        <p:nvSpPr>
          <p:cNvPr id="525371" name="Straight Connector 525370"/>
          <p:cNvSpPr/>
          <p:nvPr/>
        </p:nvSpPr>
        <p:spPr>
          <a:xfrm>
            <a:off x="5305425" y="5257800"/>
            <a:ext cx="0" cy="7620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5372" name="Rectangles 525371"/>
          <p:cNvSpPr/>
          <p:nvPr/>
        </p:nvSpPr>
        <p:spPr>
          <a:xfrm>
            <a:off x="4438650" y="43434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p>
            <a:r>
              <a:rPr sz="1400"/>
              <a:t>t</a:t>
            </a:r>
            <a:endParaRPr sz="1400"/>
          </a:p>
        </p:txBody>
      </p:sp>
      <p:sp>
        <p:nvSpPr>
          <p:cNvPr id="525373" name="Straight Connector 525372"/>
          <p:cNvSpPr/>
          <p:nvPr/>
        </p:nvSpPr>
        <p:spPr>
          <a:xfrm>
            <a:off x="4679950" y="4495800"/>
            <a:ext cx="63817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sm" len="sm"/>
          </a:ln>
        </p:spPr>
      </p:sp>
      <p:sp>
        <p:nvSpPr>
          <p:cNvPr id="525374" name="Rectangles 525373"/>
          <p:cNvSpPr/>
          <p:nvPr/>
        </p:nvSpPr>
        <p:spPr>
          <a:xfrm>
            <a:off x="4391025" y="51054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 anchorCtr="0"/>
          <a:p>
            <a:r>
              <a:rPr sz="1400"/>
              <a:t>t'</a:t>
            </a:r>
            <a:endParaRPr sz="1400"/>
          </a:p>
        </p:txBody>
      </p:sp>
      <p:sp>
        <p:nvSpPr>
          <p:cNvPr id="525375" name="Straight Connector 525374"/>
          <p:cNvSpPr/>
          <p:nvPr/>
        </p:nvSpPr>
        <p:spPr>
          <a:xfrm>
            <a:off x="4708525" y="5257800"/>
            <a:ext cx="609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sm" len="sm"/>
          </a:ln>
        </p:spPr>
      </p:sp>
      <p:sp>
        <p:nvSpPr>
          <p:cNvPr id="525376" name="Straight Connector 525375"/>
          <p:cNvSpPr/>
          <p:nvPr/>
        </p:nvSpPr>
        <p:spPr>
          <a:xfrm>
            <a:off x="5305425" y="3657600"/>
            <a:ext cx="0" cy="1600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5377" name="Rectangles 525376"/>
          <p:cNvSpPr/>
          <p:nvPr/>
        </p:nvSpPr>
        <p:spPr>
          <a:xfrm>
            <a:off x="5172075" y="3886200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0" rIns="92075" bIns="0" anchor="ctr" anchorCtr="0"/>
          <a:p>
            <a:r>
              <a:rPr sz="1400"/>
              <a:t>c</a:t>
            </a:r>
            <a:endParaRPr sz="1400"/>
          </a:p>
        </p:txBody>
      </p:sp>
      <p:sp>
        <p:nvSpPr>
          <p:cNvPr id="525378" name="Text Box 525377"/>
          <p:cNvSpPr txBox="1"/>
          <p:nvPr/>
        </p:nvSpPr>
        <p:spPr>
          <a:xfrm>
            <a:off x="4572000" y="3657600"/>
            <a:ext cx="33909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t>S'</a:t>
            </a:r>
          </a:p>
        </p:txBody>
      </p:sp>
      <p:sp>
        <p:nvSpPr>
          <p:cNvPr id="525379" name="Rectangles 525378"/>
          <p:cNvSpPr/>
          <p:nvPr/>
        </p:nvSpPr>
        <p:spPr>
          <a:xfrm>
            <a:off x="5162550" y="5457825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0" rIns="92075" bIns="0" anchor="ctr" anchorCtr="0"/>
          <a:p>
            <a:r>
              <a:rPr sz="1400"/>
              <a:t>e</a:t>
            </a:r>
            <a:endParaRPr sz="1400"/>
          </a:p>
        </p:txBody>
      </p:sp>
      <p:sp>
        <p:nvSpPr>
          <p:cNvPr id="525380" name="Text Box 525379"/>
          <p:cNvSpPr txBox="1"/>
          <p:nvPr/>
        </p:nvSpPr>
        <p:spPr>
          <a:xfrm>
            <a:off x="2438400" y="3657600"/>
            <a:ext cx="288925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t>S</a:t>
            </a:r>
          </a:p>
        </p:txBody>
      </p:sp>
      <p:sp>
        <p:nvSpPr>
          <p:cNvPr id="525381" name="Text Box 525380"/>
          <p:cNvSpPr txBox="1"/>
          <p:nvPr/>
        </p:nvSpPr>
        <p:spPr>
          <a:xfrm>
            <a:off x="3352800" y="5586413"/>
            <a:ext cx="1212850" cy="39878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rPr sz="1000"/>
              <a:t>d  evicted at time t',</a:t>
            </a:r>
            <a:br>
              <a:rPr sz="1000"/>
            </a:br>
            <a:r>
              <a:rPr sz="1000"/>
              <a:t>before next request</a:t>
            </a:r>
            <a:endParaRPr sz="1000"/>
          </a:p>
        </p:txBody>
      </p:sp>
      <p:sp>
        <p:nvSpPr>
          <p:cNvPr id="525382" name="Straight Connector 525381"/>
          <p:cNvSpPr/>
          <p:nvPr/>
        </p:nvSpPr>
        <p:spPr>
          <a:xfrm>
            <a:off x="3200400" y="5257800"/>
            <a:ext cx="0" cy="7620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25383" name="Rectangles 525382"/>
          <p:cNvSpPr/>
          <p:nvPr/>
        </p:nvSpPr>
        <p:spPr>
          <a:xfrm>
            <a:off x="3057525" y="5457825"/>
            <a:ext cx="304800" cy="304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none" lIns="92075" tIns="0" rIns="92075" bIns="0" anchor="ctr" anchorCtr="0"/>
          <a:p>
            <a:r>
              <a:rPr sz="1400"/>
              <a:t>e</a:t>
            </a:r>
            <a:endParaRPr sz="1400"/>
          </a:p>
        </p:txBody>
      </p:sp>
      <p:sp>
        <p:nvSpPr>
          <p:cNvPr id="525384" name="Rectangles 525383"/>
          <p:cNvSpPr/>
          <p:nvPr/>
        </p:nvSpPr>
        <p:spPr>
          <a:xfrm>
            <a:off x="7475538" y="1428750"/>
            <a:ext cx="2895600" cy="27559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buNone/>
            </a:pPr>
            <a:r>
              <a:rPr sz="1200"/>
              <a:t>doesn't enter cache at requested time</a:t>
            </a:r>
            <a:endParaRPr sz="1200"/>
          </a:p>
        </p:txBody>
      </p:sp>
      <p:sp>
        <p:nvSpPr>
          <p:cNvPr id="525385" name="Straight Connector 525384"/>
          <p:cNvSpPr/>
          <p:nvPr/>
        </p:nvSpPr>
        <p:spPr>
          <a:xfrm flipH="1">
            <a:off x="7239000" y="1600200"/>
            <a:ext cx="228600" cy="603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525386" name="Rectangles 525385"/>
          <p:cNvSpPr/>
          <p:nvPr/>
        </p:nvSpPr>
        <p:spPr>
          <a:xfrm>
            <a:off x="3657600" y="6248400"/>
            <a:ext cx="652145" cy="30670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>
              <a:buNone/>
            </a:pPr>
            <a:r>
              <a:rPr sz="1400"/>
              <a:t>Case 1</a:t>
            </a:r>
            <a:endParaRPr sz="1400"/>
          </a:p>
        </p:txBody>
      </p:sp>
      <p:sp>
        <p:nvSpPr>
          <p:cNvPr id="525387" name="Rectangles 525386"/>
          <p:cNvSpPr/>
          <p:nvPr/>
        </p:nvSpPr>
        <p:spPr>
          <a:xfrm>
            <a:off x="8077200" y="6248400"/>
            <a:ext cx="652145" cy="30670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>
              <a:buNone/>
            </a:pPr>
            <a:r>
              <a:rPr sz="1400"/>
              <a:t>Case 2</a:t>
            </a:r>
            <a:endParaRPr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527362" name="Title 52736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5320"/>
          </a:xfrm>
        </p:spPr>
        <p:txBody>
          <a:bodyPr lIns="92075" tIns="46038" rIns="92075" bIns="46038" anchor="ctr" anchorCtr="0">
            <a:normAutofit fontScale="90000"/>
          </a:bodyPr>
          <a:p>
            <a:r>
              <a:t>Farthest-In-Future:  Analysis</a:t>
            </a:r>
          </a:p>
        </p:txBody>
      </p:sp>
      <p:sp>
        <p:nvSpPr>
          <p:cNvPr id="527363" name="Text Placeholder 527362"/>
          <p:cNvSpPr>
            <a:spLocks noGrp="1"/>
          </p:cNvSpPr>
          <p:nvPr>
            <p:ph type="body" idx="1"/>
          </p:nvPr>
        </p:nvSpPr>
        <p:spPr>
          <a:xfrm>
            <a:off x="0" y="655320"/>
            <a:ext cx="12118340" cy="6066790"/>
          </a:xfrm>
        </p:spPr>
        <p:txBody>
          <a:bodyPr lIns="92075" tIns="46038" rIns="92075" bIns="46038">
            <a:normAutofit fontScale="90000"/>
          </a:bodyPr>
          <a:p>
            <a:r>
              <a:t>Theorem.  </a:t>
            </a:r>
            <a:r>
              <a:rPr>
                <a:solidFill>
                  <a:schemeClr val="tx1"/>
                </a:solidFill>
              </a:rPr>
              <a:t>FF is optimal eviction algorithm.</a:t>
            </a:r>
            <a:endParaRPr>
              <a:solidFill>
                <a:schemeClr val="tx1"/>
              </a:solidFill>
            </a:endParaRPr>
          </a:p>
          <a:p>
            <a:r>
              <a:t>Pf.  </a:t>
            </a:r>
            <a:r>
              <a:rPr>
                <a:solidFill>
                  <a:schemeClr val="hlink"/>
                </a:solidFill>
              </a:rPr>
              <a:t>(by induction on number or requests j)</a:t>
            </a:r>
            <a:endParaRPr>
              <a:solidFill>
                <a:schemeClr val="hlink"/>
              </a:solidFill>
            </a:endParaRPr>
          </a:p>
          <a:p/>
          <a:p/>
          <a:p/>
          <a:p/>
          <a:p>
            <a:r>
              <a:rPr>
                <a:solidFill>
                  <a:schemeClr val="tx1"/>
                </a:solidFill>
              </a:rPr>
              <a:t>Let S be reduced schedule that satisfies invariant through j requests. We produce S' that satisfies invariant after j+1 requests.</a:t>
            </a:r>
            <a:endParaRPr>
              <a:solidFill>
                <a:schemeClr val="tx1"/>
              </a:solidFill>
            </a:endParaRPr>
          </a:p>
          <a:p>
            <a:pPr lvl="1"/>
            <a:r>
              <a:t>Consider (j+1)</a:t>
            </a:r>
            <a:r>
              <a:rPr baseline="30000"/>
              <a:t>st</a:t>
            </a:r>
            <a:r>
              <a:t> request d = d</a:t>
            </a:r>
            <a:r>
              <a:rPr baseline="-25000"/>
              <a:t>j+1</a:t>
            </a:r>
            <a:r>
              <a:t>.</a:t>
            </a:r>
          </a:p>
          <a:p>
            <a:pPr lvl="1"/>
            <a:r>
              <a:t>Since S and S</a:t>
            </a:r>
            <a:r>
              <a:rPr baseline="-25000"/>
              <a:t>FF</a:t>
            </a:r>
            <a:r>
              <a:t> have agreed up until now, they have the same cache contents before request j+1.</a:t>
            </a:r>
            <a:endParaRPr>
              <a:sym typeface="Symbol" panose="05050102010706020507" pitchFamily="1" charset="2"/>
            </a:endParaRPr>
          </a:p>
          <a:p>
            <a:pPr lvl="1"/>
            <a:r>
              <a:t>Case 1:  (d is already in the cache).  S' = S satisfies invariant.</a:t>
            </a:r>
          </a:p>
          <a:p>
            <a:pPr lvl="1"/>
            <a:r>
              <a:t>Case 2: (d is not in the cache and S and S</a:t>
            </a:r>
            <a:r>
              <a:rPr baseline="-25000"/>
              <a:t>FF</a:t>
            </a:r>
            <a:r>
              <a:t> evict the same element).</a:t>
            </a:r>
            <a:br/>
            <a:r>
              <a:t>S' = S satisfies invariant.</a:t>
            </a:r>
          </a:p>
        </p:txBody>
      </p:sp>
      <p:sp>
        <p:nvSpPr>
          <p:cNvPr id="527364" name="Text Box 527363"/>
          <p:cNvSpPr txBox="1"/>
          <p:nvPr/>
        </p:nvSpPr>
        <p:spPr>
          <a:xfrm>
            <a:off x="2667000" y="1910715"/>
            <a:ext cx="6629400" cy="791845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noFill/>
          </a:ln>
        </p:spPr>
        <p:txBody>
          <a:bodyPr lIns="137160" tIns="91440" bIns="91440" anchor="ctr" anchorCtr="0"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t>Invariant:  There exists an optimal reduced schedule S that makes the same eviction schedule as S</a:t>
            </a:r>
            <a:r>
              <a:rPr baseline="-25000"/>
              <a:t>FF</a:t>
            </a:r>
            <a:r>
              <a:t> through the first j+1 requests.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528386" name="Text Box 528385"/>
          <p:cNvSpPr txBox="1"/>
          <p:nvPr/>
        </p:nvSpPr>
        <p:spPr>
          <a:xfrm>
            <a:off x="2844800" y="2374900"/>
            <a:ext cx="341630" cy="368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t> j </a:t>
            </a:r>
            <a:endParaRPr baseline="-25000"/>
          </a:p>
        </p:txBody>
      </p:sp>
      <p:sp>
        <p:nvSpPr>
          <p:cNvPr id="528387" name="Title 528386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2625"/>
          </a:xfrm>
        </p:spPr>
        <p:txBody>
          <a:bodyPr lIns="92075" tIns="46038" rIns="92075" bIns="46038" anchor="ctr" anchorCtr="0">
            <a:normAutofit fontScale="90000"/>
          </a:bodyPr>
          <a:p>
            <a:r>
              <a:t>Farthest-In-Future:  Analysis</a:t>
            </a:r>
          </a:p>
        </p:txBody>
      </p:sp>
      <p:sp>
        <p:nvSpPr>
          <p:cNvPr id="528388" name="Text Placeholder 528387"/>
          <p:cNvSpPr>
            <a:spLocks noGrp="1"/>
          </p:cNvSpPr>
          <p:nvPr>
            <p:ph type="body" idx="1"/>
          </p:nvPr>
        </p:nvSpPr>
        <p:spPr>
          <a:xfrm>
            <a:off x="120650" y="753745"/>
            <a:ext cx="12071350" cy="5860415"/>
          </a:xfrm>
        </p:spPr>
        <p:txBody>
          <a:bodyPr lIns="92075" tIns="46038" rIns="92075" bIns="46038">
            <a:normAutofit lnSpcReduction="20000"/>
          </a:bodyPr>
          <a:p>
            <a:r>
              <a:t>Pf.  </a:t>
            </a:r>
            <a:r>
              <a:rPr>
                <a:solidFill>
                  <a:schemeClr val="hlink"/>
                </a:solidFill>
              </a:rPr>
              <a:t>(continued)</a:t>
            </a:r>
            <a:endParaRPr>
              <a:solidFill>
                <a:schemeClr val="tx1"/>
              </a:solidFill>
            </a:endParaRPr>
          </a:p>
          <a:p>
            <a:pPr lvl="1"/>
            <a:r>
              <a:t>Case 3:  (d is not in the cache; S</a:t>
            </a:r>
            <a:r>
              <a:rPr baseline="-25000"/>
              <a:t>FF</a:t>
            </a:r>
            <a:r>
              <a:t> evicts e; S evicts f </a:t>
            </a:r>
            <a:r>
              <a:rPr>
                <a:sym typeface="Symbol" panose="05050102010706020507" pitchFamily="1" charset="2"/>
              </a:rPr>
              <a:t> </a:t>
            </a:r>
            <a:r>
              <a:t>e).</a:t>
            </a:r>
          </a:p>
          <a:p>
            <a:pPr lvl="2"/>
            <a:r>
              <a:t>begin construction of S' from S by evicting e instead of f</a:t>
            </a:r>
          </a:p>
          <a:p>
            <a:pPr lvl="1"/>
          </a:p>
          <a:p>
            <a:pPr lvl="1"/>
          </a:p>
          <a:p>
            <a:pPr lvl="1"/>
            <a:endParaRPr dirty="0"/>
          </a:p>
          <a:p>
            <a:pPr lvl="1"/>
            <a:endParaRPr dirty="0"/>
          </a:p>
          <a:p>
            <a:pPr lvl="2"/>
            <a:endParaRPr dirty="0"/>
          </a:p>
          <a:p>
            <a:pPr lvl="2"/>
            <a:endParaRPr dirty="0"/>
          </a:p>
          <a:p>
            <a:pPr lvl="2"/>
            <a:endParaRPr dirty="0"/>
          </a:p>
          <a:p>
            <a:pPr lvl="2"/>
            <a:endParaRPr dirty="0"/>
          </a:p>
          <a:p>
            <a:pPr lvl="2"/>
            <a:r>
              <a:t>now S' agrees with S</a:t>
            </a:r>
            <a:r>
              <a:rPr baseline="-25000"/>
              <a:t>FF</a:t>
            </a:r>
            <a:r>
              <a:t> on first j+1 requests; we show that having element f in cache is no worse than having element e</a:t>
            </a:r>
          </a:p>
        </p:txBody>
      </p:sp>
      <p:sp>
        <p:nvSpPr>
          <p:cNvPr id="528389" name="Rectangles 528388"/>
          <p:cNvSpPr/>
          <p:nvPr/>
        </p:nvSpPr>
        <p:spPr>
          <a:xfrm>
            <a:off x="3810000" y="2362200"/>
            <a:ext cx="14478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t>same</a:t>
            </a:r>
          </a:p>
        </p:txBody>
      </p:sp>
      <p:sp>
        <p:nvSpPr>
          <p:cNvPr id="528390" name="Rectangles 528389"/>
          <p:cNvSpPr/>
          <p:nvPr/>
        </p:nvSpPr>
        <p:spPr>
          <a:xfrm>
            <a:off x="5715000" y="2362200"/>
            <a:ext cx="457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t>f</a:t>
            </a:r>
            <a:endParaRPr baseline="-25000"/>
          </a:p>
        </p:txBody>
      </p:sp>
      <p:sp>
        <p:nvSpPr>
          <p:cNvPr id="528391" name="Rectangles 528390"/>
          <p:cNvSpPr/>
          <p:nvPr/>
        </p:nvSpPr>
        <p:spPr>
          <a:xfrm>
            <a:off x="6705600" y="2362200"/>
            <a:ext cx="14478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t>same</a:t>
            </a:r>
          </a:p>
        </p:txBody>
      </p:sp>
      <p:sp>
        <p:nvSpPr>
          <p:cNvPr id="528392" name="Rectangles 528391"/>
          <p:cNvSpPr/>
          <p:nvPr/>
        </p:nvSpPr>
        <p:spPr>
          <a:xfrm>
            <a:off x="8610600" y="2362200"/>
            <a:ext cx="457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t>f</a:t>
            </a:r>
            <a:endParaRPr baseline="-25000"/>
          </a:p>
        </p:txBody>
      </p:sp>
      <p:sp>
        <p:nvSpPr>
          <p:cNvPr id="528393" name="Rectangles 528392"/>
          <p:cNvSpPr/>
          <p:nvPr/>
        </p:nvSpPr>
        <p:spPr>
          <a:xfrm>
            <a:off x="8153400" y="2362200"/>
            <a:ext cx="457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t>e</a:t>
            </a:r>
            <a:endParaRPr baseline="-25000"/>
          </a:p>
        </p:txBody>
      </p:sp>
      <p:sp>
        <p:nvSpPr>
          <p:cNvPr id="528394" name="Rectangles 528393"/>
          <p:cNvSpPr/>
          <p:nvPr/>
        </p:nvSpPr>
        <p:spPr>
          <a:xfrm>
            <a:off x="5257800" y="2362200"/>
            <a:ext cx="457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t>e</a:t>
            </a:r>
            <a:endParaRPr baseline="-25000"/>
          </a:p>
        </p:txBody>
      </p:sp>
      <p:sp>
        <p:nvSpPr>
          <p:cNvPr id="528395" name="Text Box 528394"/>
          <p:cNvSpPr txBox="1"/>
          <p:nvPr/>
        </p:nvSpPr>
        <p:spPr>
          <a:xfrm>
            <a:off x="5084763" y="2711450"/>
            <a:ext cx="288925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t>S</a:t>
            </a:r>
            <a:endParaRPr baseline="-25000"/>
          </a:p>
        </p:txBody>
      </p:sp>
      <p:sp>
        <p:nvSpPr>
          <p:cNvPr id="528396" name="Text Box 528395"/>
          <p:cNvSpPr txBox="1"/>
          <p:nvPr/>
        </p:nvSpPr>
        <p:spPr>
          <a:xfrm>
            <a:off x="8056563" y="2711450"/>
            <a:ext cx="33909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t>S'</a:t>
            </a:r>
          </a:p>
        </p:txBody>
      </p:sp>
      <p:sp>
        <p:nvSpPr>
          <p:cNvPr id="528397" name="Text Box 528396"/>
          <p:cNvSpPr txBox="1"/>
          <p:nvPr/>
        </p:nvSpPr>
        <p:spPr>
          <a:xfrm>
            <a:off x="2844800" y="3327400"/>
            <a:ext cx="341630" cy="368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t> j </a:t>
            </a:r>
            <a:endParaRPr baseline="-25000"/>
          </a:p>
        </p:txBody>
      </p:sp>
      <p:sp>
        <p:nvSpPr>
          <p:cNvPr id="528398" name="Rectangles 528397"/>
          <p:cNvSpPr/>
          <p:nvPr/>
        </p:nvSpPr>
        <p:spPr>
          <a:xfrm>
            <a:off x="3810000" y="3314700"/>
            <a:ext cx="14478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t>same</a:t>
            </a:r>
          </a:p>
        </p:txBody>
      </p:sp>
      <p:sp>
        <p:nvSpPr>
          <p:cNvPr id="528399" name="Rectangles 528398"/>
          <p:cNvSpPr/>
          <p:nvPr/>
        </p:nvSpPr>
        <p:spPr>
          <a:xfrm>
            <a:off x="5715000" y="3314700"/>
            <a:ext cx="457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t>d</a:t>
            </a:r>
            <a:endParaRPr baseline="-25000"/>
          </a:p>
        </p:txBody>
      </p:sp>
      <p:sp>
        <p:nvSpPr>
          <p:cNvPr id="528400" name="Rectangles 528399"/>
          <p:cNvSpPr/>
          <p:nvPr/>
        </p:nvSpPr>
        <p:spPr>
          <a:xfrm>
            <a:off x="6705600" y="3314700"/>
            <a:ext cx="14478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t>same</a:t>
            </a:r>
          </a:p>
        </p:txBody>
      </p:sp>
      <p:sp>
        <p:nvSpPr>
          <p:cNvPr id="528401" name="Rectangles 528400"/>
          <p:cNvSpPr/>
          <p:nvPr/>
        </p:nvSpPr>
        <p:spPr>
          <a:xfrm>
            <a:off x="8610600" y="3314700"/>
            <a:ext cx="457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t>f</a:t>
            </a:r>
            <a:endParaRPr baseline="-25000"/>
          </a:p>
        </p:txBody>
      </p:sp>
      <p:sp>
        <p:nvSpPr>
          <p:cNvPr id="528402" name="Rectangles 528401"/>
          <p:cNvSpPr/>
          <p:nvPr/>
        </p:nvSpPr>
        <p:spPr>
          <a:xfrm>
            <a:off x="8153400" y="3314700"/>
            <a:ext cx="457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t>d</a:t>
            </a:r>
            <a:endParaRPr baseline="-25000"/>
          </a:p>
        </p:txBody>
      </p:sp>
      <p:sp>
        <p:nvSpPr>
          <p:cNvPr id="528403" name="Rectangles 528402"/>
          <p:cNvSpPr/>
          <p:nvPr/>
        </p:nvSpPr>
        <p:spPr>
          <a:xfrm>
            <a:off x="5257800" y="3314700"/>
            <a:ext cx="457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t>e</a:t>
            </a:r>
            <a:endParaRPr baseline="-25000"/>
          </a:p>
        </p:txBody>
      </p:sp>
      <p:sp>
        <p:nvSpPr>
          <p:cNvPr id="528404" name="Text Box 528403"/>
          <p:cNvSpPr txBox="1"/>
          <p:nvPr/>
        </p:nvSpPr>
        <p:spPr>
          <a:xfrm>
            <a:off x="5084763" y="3663950"/>
            <a:ext cx="288925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t>S</a:t>
            </a:r>
            <a:endParaRPr baseline="-25000"/>
          </a:p>
        </p:txBody>
      </p:sp>
      <p:sp>
        <p:nvSpPr>
          <p:cNvPr id="528405" name="Text Box 528404"/>
          <p:cNvSpPr txBox="1"/>
          <p:nvPr/>
        </p:nvSpPr>
        <p:spPr>
          <a:xfrm>
            <a:off x="8056563" y="3663950"/>
            <a:ext cx="33909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t>S'</a:t>
            </a:r>
          </a:p>
        </p:txBody>
      </p:sp>
      <p:sp>
        <p:nvSpPr>
          <p:cNvPr id="528406" name="Text Box 528405"/>
          <p:cNvSpPr txBox="1"/>
          <p:nvPr/>
        </p:nvSpPr>
        <p:spPr>
          <a:xfrm>
            <a:off x="2838450" y="3321050"/>
            <a:ext cx="467995" cy="368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t>j+1</a:t>
            </a:r>
            <a:endParaRPr baseline="-25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529410" name="Title 529409"/>
          <p:cNvSpPr>
            <a:spLocks noGrp="1"/>
          </p:cNvSpPr>
          <p:nvPr>
            <p:ph type="title"/>
          </p:nvPr>
        </p:nvSpPr>
        <p:spPr>
          <a:xfrm>
            <a:off x="0" y="80645"/>
            <a:ext cx="10515600" cy="668655"/>
          </a:xfrm>
        </p:spPr>
        <p:txBody>
          <a:bodyPr lIns="92075" tIns="46038" rIns="92075" bIns="46038" anchor="ctr" anchorCtr="0">
            <a:normAutofit fontScale="90000"/>
          </a:bodyPr>
          <a:p>
            <a:r>
              <a:t>Farthest-In-Future:  Analysis</a:t>
            </a:r>
          </a:p>
        </p:txBody>
      </p:sp>
      <p:sp>
        <p:nvSpPr>
          <p:cNvPr id="529411" name="Text Placeholder 529410"/>
          <p:cNvSpPr>
            <a:spLocks noGrp="1"/>
          </p:cNvSpPr>
          <p:nvPr>
            <p:ph type="body" idx="1"/>
          </p:nvPr>
        </p:nvSpPr>
        <p:spPr>
          <a:xfrm>
            <a:off x="0" y="689610"/>
            <a:ext cx="12117705" cy="6031865"/>
          </a:xfrm>
        </p:spPr>
        <p:txBody>
          <a:bodyPr lIns="92075" tIns="46038" rIns="92075" bIns="46038">
            <a:normAutofit lnSpcReduction="20000"/>
          </a:bodyPr>
          <a:p>
            <a:r>
              <a:rPr>
                <a:solidFill>
                  <a:schemeClr val="tx1"/>
                </a:solidFill>
              </a:rPr>
              <a:t>Let j' be the </a:t>
            </a:r>
            <a:r>
              <a:rPr>
                <a:solidFill>
                  <a:schemeClr val="accent1"/>
                </a:solidFill>
              </a:rPr>
              <a:t>first</a:t>
            </a:r>
            <a:r>
              <a:rPr>
                <a:solidFill>
                  <a:schemeClr val="tx1"/>
                </a:solidFill>
              </a:rPr>
              <a:t> time after j+1 that S and S' take a different action, and let g be item requested at time j'.</a:t>
            </a:r>
            <a:endParaRPr>
              <a:solidFill>
                <a:schemeClr val="tx1"/>
              </a:solidFill>
            </a:endParaRPr>
          </a:p>
          <a:p>
            <a:pPr lvl="1">
              <a:buNone/>
            </a:pPr>
          </a:p>
          <a:p>
            <a:pPr lvl="1">
              <a:buNone/>
            </a:pPr>
          </a:p>
          <a:p>
            <a:pPr lvl="1">
              <a:buNone/>
            </a:pPr>
          </a:p>
          <a:p>
            <a:pPr lvl="1">
              <a:buNone/>
            </a:pPr>
          </a:p>
          <a:p>
            <a:pPr lvl="1"/>
            <a:r>
              <a:t>Case 3a:  g = e.  Can't happen with Farthest-In-Future since there must be a request for f before e.</a:t>
            </a:r>
          </a:p>
          <a:p>
            <a:pPr lvl="1"/>
          </a:p>
          <a:p>
            <a:pPr lvl="1"/>
            <a:r>
              <a:t>Case 3b:  g = f.  Element f can't be in cache of S, so let e' be the element that S evicts.</a:t>
            </a:r>
          </a:p>
          <a:p>
            <a:pPr lvl="2"/>
            <a:r>
              <a:t>if e' = e, S' accesses f from cache; now S and S' have same cache</a:t>
            </a:r>
          </a:p>
          <a:p>
            <a:pPr lvl="2"/>
            <a:r>
              <a:t>if e' </a:t>
            </a:r>
            <a:r>
              <a:rPr>
                <a:sym typeface="Symbol" panose="05050102010706020507" pitchFamily="1" charset="2"/>
              </a:rPr>
              <a:t></a:t>
            </a:r>
            <a:r>
              <a:t> e, S' evicts e' and brings e into the cache; now S and S' have the same cache</a:t>
            </a:r>
          </a:p>
          <a:p>
            <a:pPr lvl="1"/>
          </a:p>
        </p:txBody>
      </p:sp>
      <p:sp>
        <p:nvSpPr>
          <p:cNvPr id="529412" name="Rectangles 529411"/>
          <p:cNvSpPr/>
          <p:nvPr/>
        </p:nvSpPr>
        <p:spPr>
          <a:xfrm>
            <a:off x="3962400" y="2101850"/>
            <a:ext cx="1600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rPr sz="1400"/>
              <a:t>same</a:t>
            </a:r>
            <a:endParaRPr sz="1400"/>
          </a:p>
        </p:txBody>
      </p:sp>
      <p:sp>
        <p:nvSpPr>
          <p:cNvPr id="529413" name="Rectangles 529412"/>
          <p:cNvSpPr/>
          <p:nvPr/>
        </p:nvSpPr>
        <p:spPr>
          <a:xfrm>
            <a:off x="5562600" y="2101850"/>
            <a:ext cx="457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t>e</a:t>
            </a:r>
            <a:endParaRPr baseline="-25000"/>
          </a:p>
        </p:txBody>
      </p:sp>
      <p:sp>
        <p:nvSpPr>
          <p:cNvPr id="529414" name="Rectangles 529413"/>
          <p:cNvSpPr/>
          <p:nvPr/>
        </p:nvSpPr>
        <p:spPr>
          <a:xfrm>
            <a:off x="6705600" y="2101850"/>
            <a:ext cx="1600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rPr sz="1400"/>
              <a:t>same</a:t>
            </a:r>
            <a:endParaRPr sz="1400"/>
          </a:p>
        </p:txBody>
      </p:sp>
      <p:sp>
        <p:nvSpPr>
          <p:cNvPr id="529415" name="Rectangles 529414"/>
          <p:cNvSpPr/>
          <p:nvPr/>
        </p:nvSpPr>
        <p:spPr>
          <a:xfrm>
            <a:off x="8305800" y="2101850"/>
            <a:ext cx="457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t>f</a:t>
            </a:r>
            <a:endParaRPr baseline="-25000"/>
          </a:p>
        </p:txBody>
      </p:sp>
      <p:sp>
        <p:nvSpPr>
          <p:cNvPr id="529416" name="Text Box 529415"/>
          <p:cNvSpPr txBox="1"/>
          <p:nvPr/>
        </p:nvSpPr>
        <p:spPr>
          <a:xfrm>
            <a:off x="4932363" y="2482850"/>
            <a:ext cx="288925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t>S</a:t>
            </a:r>
            <a:endParaRPr baseline="-25000"/>
          </a:p>
        </p:txBody>
      </p:sp>
      <p:sp>
        <p:nvSpPr>
          <p:cNvPr id="529417" name="Text Box 529416"/>
          <p:cNvSpPr txBox="1"/>
          <p:nvPr/>
        </p:nvSpPr>
        <p:spPr>
          <a:xfrm>
            <a:off x="7751763" y="2482850"/>
            <a:ext cx="33909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t>S'</a:t>
            </a:r>
          </a:p>
        </p:txBody>
      </p:sp>
      <p:sp>
        <p:nvSpPr>
          <p:cNvPr id="529418" name="Text Box 529417"/>
          <p:cNvSpPr txBox="1"/>
          <p:nvPr/>
        </p:nvSpPr>
        <p:spPr>
          <a:xfrm>
            <a:off x="3124200" y="2054225"/>
            <a:ext cx="288925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t>j'</a:t>
            </a:r>
            <a:endParaRPr baseline="-25000"/>
          </a:p>
        </p:txBody>
      </p:sp>
      <p:sp>
        <p:nvSpPr>
          <p:cNvPr id="529419" name="Straight Connector 529418"/>
          <p:cNvSpPr/>
          <p:nvPr/>
        </p:nvSpPr>
        <p:spPr>
          <a:xfrm flipV="1">
            <a:off x="7752080" y="4738688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529420" name="Text Box 529419"/>
          <p:cNvSpPr txBox="1"/>
          <p:nvPr/>
        </p:nvSpPr>
        <p:spPr>
          <a:xfrm>
            <a:off x="6478588" y="5032375"/>
            <a:ext cx="3794125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rPr sz="1200"/>
              <a:t>Note:  S' is no longer reduced, but can be transformed into</a:t>
            </a:r>
            <a:br>
              <a:rPr sz="1200"/>
            </a:br>
            <a:r>
              <a:rPr sz="1200"/>
              <a:t>a reduced schedule that agrees with S</a:t>
            </a:r>
            <a:r>
              <a:rPr sz="1200" baseline="-25000"/>
              <a:t>FF</a:t>
            </a:r>
            <a:r>
              <a:rPr sz="1200"/>
              <a:t> through step j+1</a:t>
            </a:r>
            <a:endParaRPr sz="1200"/>
          </a:p>
        </p:txBody>
      </p:sp>
      <p:sp>
        <p:nvSpPr>
          <p:cNvPr id="529421" name="Straight Connector 529420"/>
          <p:cNvSpPr/>
          <p:nvPr/>
        </p:nvSpPr>
        <p:spPr>
          <a:xfrm flipV="1">
            <a:off x="8458200" y="12954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529422" name="Text Box 529421"/>
          <p:cNvSpPr txBox="1"/>
          <p:nvPr/>
        </p:nvSpPr>
        <p:spPr>
          <a:xfrm>
            <a:off x="7566025" y="1477963"/>
            <a:ext cx="1911350" cy="27559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rPr sz="1200"/>
              <a:t>must involve e or f (or both)</a:t>
            </a:r>
            <a:endParaRPr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530434" name="Title 530433"/>
          <p:cNvSpPr>
            <a:spLocks noGrp="1"/>
          </p:cNvSpPr>
          <p:nvPr>
            <p:ph type="title"/>
          </p:nvPr>
        </p:nvSpPr>
        <p:spPr>
          <a:xfrm>
            <a:off x="83185" y="57785"/>
            <a:ext cx="10515600" cy="660400"/>
          </a:xfrm>
        </p:spPr>
        <p:txBody>
          <a:bodyPr lIns="92075" tIns="46038" rIns="92075" bIns="46038" anchor="ctr" anchorCtr="0">
            <a:normAutofit fontScale="90000"/>
          </a:bodyPr>
          <a:p>
            <a:r>
              <a:t>Farthest-In-Future:  Analysis</a:t>
            </a:r>
          </a:p>
        </p:txBody>
      </p:sp>
      <p:sp>
        <p:nvSpPr>
          <p:cNvPr id="530435" name="Text Placeholder 530434"/>
          <p:cNvSpPr>
            <a:spLocks noGrp="1"/>
          </p:cNvSpPr>
          <p:nvPr>
            <p:ph type="body" idx="1"/>
          </p:nvPr>
        </p:nvSpPr>
        <p:spPr>
          <a:xfrm>
            <a:off x="83820" y="558800"/>
            <a:ext cx="11269980" cy="5618480"/>
          </a:xfrm>
        </p:spPr>
        <p:txBody>
          <a:bodyPr lIns="92075" tIns="46038" rIns="92075" bIns="46038"/>
          <a:p>
            <a:r>
              <a:rPr>
                <a:solidFill>
                  <a:schemeClr val="tx1"/>
                </a:solidFill>
              </a:rPr>
              <a:t>Let j' be the </a:t>
            </a:r>
            <a:r>
              <a:rPr>
                <a:solidFill>
                  <a:schemeClr val="accent1"/>
                </a:solidFill>
              </a:rPr>
              <a:t>first</a:t>
            </a:r>
            <a:r>
              <a:rPr>
                <a:solidFill>
                  <a:schemeClr val="tx1"/>
                </a:solidFill>
              </a:rPr>
              <a:t> time after j+1 that S and S' take a different action, and let g be item requested at time j'.</a:t>
            </a:r>
            <a:endParaRPr>
              <a:solidFill>
                <a:schemeClr val="tx1"/>
              </a:solidFill>
            </a:endParaRPr>
          </a:p>
          <a:p/>
          <a:p>
            <a:pPr lvl="1">
              <a:buNone/>
            </a:pPr>
          </a:p>
          <a:p>
            <a:pPr lvl="1">
              <a:buNone/>
            </a:pPr>
          </a:p>
          <a:p>
            <a:pPr lvl="1">
              <a:buNone/>
            </a:pPr>
          </a:p>
          <a:p>
            <a:pPr lvl="1">
              <a:buNone/>
            </a:pPr>
          </a:p>
          <a:p>
            <a:pPr lvl="1">
              <a:buNone/>
            </a:pPr>
          </a:p>
          <a:p>
            <a:pPr lvl="1"/>
            <a:r>
              <a:t>Case 3c:  g </a:t>
            </a:r>
            <a:r>
              <a:rPr>
                <a:sym typeface="Symbol" panose="05050102010706020507" pitchFamily="1" charset="2"/>
              </a:rPr>
              <a:t> e, </a:t>
            </a:r>
            <a:r>
              <a:t>f.  S must evict e.</a:t>
            </a:r>
            <a:br/>
            <a:r>
              <a:t>Make S' evict f; now S and S' have the same cache.  </a:t>
            </a:r>
            <a:r>
              <a:rPr>
                <a:cs typeface="Lucida Grande" pitchFamily="1" charset="0"/>
              </a:rPr>
              <a:t>▪</a:t>
            </a:r>
            <a:endParaRPr>
              <a:cs typeface="Lucida Grande" pitchFamily="1" charset="0"/>
            </a:endParaRPr>
          </a:p>
          <a:p>
            <a:pPr lvl="1"/>
          </a:p>
        </p:txBody>
      </p:sp>
      <p:sp>
        <p:nvSpPr>
          <p:cNvPr id="530436" name="Rectangles 530435"/>
          <p:cNvSpPr/>
          <p:nvPr/>
        </p:nvSpPr>
        <p:spPr>
          <a:xfrm>
            <a:off x="4114800" y="4721225"/>
            <a:ext cx="1600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rPr sz="1400"/>
              <a:t>same</a:t>
            </a:r>
            <a:endParaRPr sz="1400"/>
          </a:p>
        </p:txBody>
      </p:sp>
      <p:sp>
        <p:nvSpPr>
          <p:cNvPr id="530437" name="Rectangles 530436"/>
          <p:cNvSpPr/>
          <p:nvPr/>
        </p:nvSpPr>
        <p:spPr>
          <a:xfrm>
            <a:off x="5715000" y="4721225"/>
            <a:ext cx="457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t>g</a:t>
            </a:r>
            <a:endParaRPr baseline="-25000"/>
          </a:p>
        </p:txBody>
      </p:sp>
      <p:sp>
        <p:nvSpPr>
          <p:cNvPr id="530438" name="Rectangles 530437"/>
          <p:cNvSpPr/>
          <p:nvPr/>
        </p:nvSpPr>
        <p:spPr>
          <a:xfrm>
            <a:off x="6858000" y="4721225"/>
            <a:ext cx="1600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rPr sz="1400"/>
              <a:t>same</a:t>
            </a:r>
            <a:endParaRPr sz="1400"/>
          </a:p>
        </p:txBody>
      </p:sp>
      <p:sp>
        <p:nvSpPr>
          <p:cNvPr id="530439" name="Rectangles 530438"/>
          <p:cNvSpPr/>
          <p:nvPr/>
        </p:nvSpPr>
        <p:spPr>
          <a:xfrm>
            <a:off x="8458200" y="4721225"/>
            <a:ext cx="457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t>g</a:t>
            </a:r>
            <a:endParaRPr baseline="-25000"/>
          </a:p>
        </p:txBody>
      </p:sp>
      <p:sp>
        <p:nvSpPr>
          <p:cNvPr id="530440" name="Text Box 530439"/>
          <p:cNvSpPr txBox="1"/>
          <p:nvPr/>
        </p:nvSpPr>
        <p:spPr>
          <a:xfrm>
            <a:off x="5084763" y="5102225"/>
            <a:ext cx="288925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t>S</a:t>
            </a:r>
            <a:endParaRPr baseline="-25000"/>
          </a:p>
        </p:txBody>
      </p:sp>
      <p:sp>
        <p:nvSpPr>
          <p:cNvPr id="530441" name="Text Box 530440"/>
          <p:cNvSpPr txBox="1"/>
          <p:nvPr/>
        </p:nvSpPr>
        <p:spPr>
          <a:xfrm>
            <a:off x="7904163" y="5102225"/>
            <a:ext cx="33909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t>S'</a:t>
            </a:r>
          </a:p>
        </p:txBody>
      </p:sp>
      <p:sp>
        <p:nvSpPr>
          <p:cNvPr id="530442" name="Text Box 530441"/>
          <p:cNvSpPr txBox="1"/>
          <p:nvPr/>
        </p:nvSpPr>
        <p:spPr>
          <a:xfrm>
            <a:off x="3276600" y="4673600"/>
            <a:ext cx="288925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t>j'</a:t>
            </a:r>
            <a:endParaRPr baseline="-25000"/>
          </a:p>
        </p:txBody>
      </p:sp>
      <p:sp>
        <p:nvSpPr>
          <p:cNvPr id="530450" name="Straight Connector 530449"/>
          <p:cNvSpPr/>
          <p:nvPr/>
        </p:nvSpPr>
        <p:spPr>
          <a:xfrm flipH="1">
            <a:off x="5029200" y="340995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530451" name="Text Box 530450"/>
          <p:cNvSpPr txBox="1"/>
          <p:nvPr/>
        </p:nvSpPr>
        <p:spPr>
          <a:xfrm>
            <a:off x="4114800" y="3105150"/>
            <a:ext cx="2678430" cy="27559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rPr sz="1200"/>
              <a:t>otherwise S' would take the same action</a:t>
            </a:r>
            <a:endParaRPr sz="1200"/>
          </a:p>
        </p:txBody>
      </p:sp>
      <p:sp>
        <p:nvSpPr>
          <p:cNvPr id="530452" name="Rectangles 530451"/>
          <p:cNvSpPr/>
          <p:nvPr/>
        </p:nvSpPr>
        <p:spPr>
          <a:xfrm>
            <a:off x="3962400" y="2101850"/>
            <a:ext cx="1600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rPr sz="1400"/>
              <a:t>same</a:t>
            </a:r>
            <a:endParaRPr sz="1400"/>
          </a:p>
        </p:txBody>
      </p:sp>
      <p:sp>
        <p:nvSpPr>
          <p:cNvPr id="530453" name="Rectangles 530452"/>
          <p:cNvSpPr/>
          <p:nvPr/>
        </p:nvSpPr>
        <p:spPr>
          <a:xfrm>
            <a:off x="5562600" y="2101850"/>
            <a:ext cx="457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t>e</a:t>
            </a:r>
            <a:endParaRPr baseline="-25000"/>
          </a:p>
        </p:txBody>
      </p:sp>
      <p:sp>
        <p:nvSpPr>
          <p:cNvPr id="530454" name="Rectangles 530453"/>
          <p:cNvSpPr/>
          <p:nvPr/>
        </p:nvSpPr>
        <p:spPr>
          <a:xfrm>
            <a:off x="6705600" y="2101850"/>
            <a:ext cx="1600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rPr sz="1400"/>
              <a:t>same</a:t>
            </a:r>
            <a:endParaRPr sz="1400"/>
          </a:p>
        </p:txBody>
      </p:sp>
      <p:sp>
        <p:nvSpPr>
          <p:cNvPr id="530455" name="Rectangles 530454"/>
          <p:cNvSpPr/>
          <p:nvPr/>
        </p:nvSpPr>
        <p:spPr>
          <a:xfrm>
            <a:off x="8305800" y="2101850"/>
            <a:ext cx="457200" cy="3048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sm" len="sm"/>
          </a:ln>
        </p:spPr>
        <p:txBody>
          <a:bodyPr wrap="none" lIns="92075" tIns="46038" rIns="92075" bIns="46038" anchor="ctr" anchorCtr="0"/>
          <a:p>
            <a:pPr algn="ctr"/>
            <a:r>
              <a:t>f</a:t>
            </a:r>
            <a:endParaRPr baseline="-25000"/>
          </a:p>
        </p:txBody>
      </p:sp>
      <p:sp>
        <p:nvSpPr>
          <p:cNvPr id="530456" name="Text Box 530455"/>
          <p:cNvSpPr txBox="1"/>
          <p:nvPr/>
        </p:nvSpPr>
        <p:spPr>
          <a:xfrm>
            <a:off x="4932363" y="2482850"/>
            <a:ext cx="288925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t>S</a:t>
            </a:r>
            <a:endParaRPr baseline="-25000"/>
          </a:p>
        </p:txBody>
      </p:sp>
      <p:sp>
        <p:nvSpPr>
          <p:cNvPr id="530457" name="Text Box 530456"/>
          <p:cNvSpPr txBox="1"/>
          <p:nvPr/>
        </p:nvSpPr>
        <p:spPr>
          <a:xfrm>
            <a:off x="7751763" y="2482850"/>
            <a:ext cx="33909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t>S'</a:t>
            </a:r>
          </a:p>
        </p:txBody>
      </p:sp>
      <p:sp>
        <p:nvSpPr>
          <p:cNvPr id="530458" name="Text Box 530457"/>
          <p:cNvSpPr txBox="1"/>
          <p:nvPr/>
        </p:nvSpPr>
        <p:spPr>
          <a:xfrm>
            <a:off x="3124200" y="2054225"/>
            <a:ext cx="288925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t>j'</a:t>
            </a:r>
            <a:endParaRPr baseline="-25000"/>
          </a:p>
        </p:txBody>
      </p:sp>
      <p:sp>
        <p:nvSpPr>
          <p:cNvPr id="530459" name="Straight Connector 530458"/>
          <p:cNvSpPr/>
          <p:nvPr/>
        </p:nvSpPr>
        <p:spPr>
          <a:xfrm flipV="1">
            <a:off x="8458200" y="129540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530460" name="Text Box 530459"/>
          <p:cNvSpPr txBox="1"/>
          <p:nvPr/>
        </p:nvSpPr>
        <p:spPr>
          <a:xfrm>
            <a:off x="7566025" y="1477963"/>
            <a:ext cx="1911350" cy="27559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rPr sz="1200"/>
              <a:t>must involve e or f (or both)</a:t>
            </a:r>
            <a:endParaRPr sz="12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616450" name="Title 616449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4670"/>
          </a:xfrm>
        </p:spPr>
        <p:txBody>
          <a:bodyPr lIns="92075" tIns="46038" rIns="92075" bIns="46038" anchor="ctr" anchorCtr="0">
            <a:normAutofit fontScale="90000"/>
          </a:bodyPr>
          <a:p>
            <a:r>
              <a:t>Caching Perspective</a:t>
            </a:r>
          </a:p>
        </p:txBody>
      </p:sp>
      <p:sp>
        <p:nvSpPr>
          <p:cNvPr id="616451" name="Text Placeholder 616450"/>
          <p:cNvSpPr>
            <a:spLocks noGrp="1"/>
          </p:cNvSpPr>
          <p:nvPr>
            <p:ph type="body" idx="1"/>
          </p:nvPr>
        </p:nvSpPr>
        <p:spPr>
          <a:xfrm>
            <a:off x="111760" y="642620"/>
            <a:ext cx="11950065" cy="5534660"/>
          </a:xfrm>
        </p:spPr>
        <p:txBody>
          <a:bodyPr lIns="92075" tIns="46038" rIns="92075" bIns="46038">
            <a:normAutofit fontScale="80000"/>
          </a:bodyPr>
          <a:p>
            <a:pPr>
              <a:buNone/>
            </a:pPr>
            <a:r>
              <a:t>Online vs. offline algorithms.</a:t>
            </a:r>
            <a:endParaRPr dirty="0"/>
          </a:p>
          <a:p>
            <a:pPr lvl="1"/>
            <a:r>
              <a:t>Offline:  full sequence of requests is known a priori.</a:t>
            </a:r>
          </a:p>
          <a:p>
            <a:pPr lvl="1"/>
            <a:r>
              <a:t>Online (reality):  requests are not known in advance.</a:t>
            </a:r>
          </a:p>
          <a:p>
            <a:pPr lvl="1"/>
            <a:r>
              <a:t>Caching is among most fundamental online problems in CS.</a:t>
            </a:r>
            <a:endParaRPr dirty="0"/>
          </a:p>
          <a:p>
            <a:pPr>
              <a:buNone/>
            </a:pPr>
            <a:endParaRPr dirty="0"/>
          </a:p>
          <a:p>
            <a:pPr>
              <a:buNone/>
            </a:pPr>
          </a:p>
          <a:p>
            <a:pPr>
              <a:buNone/>
            </a:pPr>
            <a:r>
              <a:t>LIFO.  </a:t>
            </a:r>
            <a:r>
              <a:rPr>
                <a:solidFill>
                  <a:schemeClr val="tx1"/>
                </a:solidFill>
              </a:rPr>
              <a:t>Evict page brought in most recently.</a:t>
            </a: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r>
              <a:t>LRU.  </a:t>
            </a:r>
            <a:r>
              <a:rPr>
                <a:solidFill>
                  <a:schemeClr val="tx1"/>
                </a:solidFill>
              </a:rPr>
              <a:t>Evict page whose most recent access was earliest.</a:t>
            </a: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endParaRPr dirty="0"/>
          </a:p>
          <a:p>
            <a:pPr>
              <a:buNone/>
            </a:pPr>
            <a:r>
              <a:t>Theorem.  </a:t>
            </a:r>
            <a:r>
              <a:rPr>
                <a:solidFill>
                  <a:schemeClr val="tx1"/>
                </a:solidFill>
              </a:rPr>
              <a:t>FF is optimal offline eviction algorithm.</a:t>
            </a:r>
            <a:endParaRPr>
              <a:solidFill>
                <a:schemeClr val="tx1"/>
              </a:solidFill>
            </a:endParaRPr>
          </a:p>
          <a:p>
            <a:pPr lvl="1"/>
            <a:r>
              <a:t>Provides basis for understanding and analyzing online algorithms.</a:t>
            </a:r>
          </a:p>
          <a:p>
            <a:pPr lvl="1"/>
            <a:r>
              <a:t>LRU is </a:t>
            </a:r>
            <a:r>
              <a:rPr dirty="0" err="1"/>
              <a:t>k-competitive</a:t>
            </a:r>
            <a:r>
              <a:t>.  </a:t>
            </a:r>
            <a:r>
              <a:rPr>
                <a:solidFill>
                  <a:schemeClr val="hlink"/>
                </a:solidFill>
              </a:rPr>
              <a:t>[Section 13.8]</a:t>
            </a:r>
            <a:endParaRPr>
              <a:solidFill>
                <a:schemeClr val="hlink"/>
              </a:solidFill>
            </a:endParaRPr>
          </a:p>
          <a:p>
            <a:pPr lvl="1"/>
            <a:r>
              <a:t>LIFO is arbitrarily bad.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616470" name="Straight Connector 616469"/>
          <p:cNvSpPr/>
          <p:nvPr/>
        </p:nvSpPr>
        <p:spPr>
          <a:xfrm flipV="1">
            <a:off x="7032625" y="3627438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616471" name="Text Box 616470"/>
          <p:cNvSpPr txBox="1"/>
          <p:nvPr/>
        </p:nvSpPr>
        <p:spPr>
          <a:xfrm>
            <a:off x="6140450" y="3810000"/>
            <a:ext cx="2314575" cy="27559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r>
              <a:rPr sz="1200"/>
              <a:t>FF with direction of time reversed!</a:t>
            </a:r>
            <a:endParaRPr sz="1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Part 2 Greedy algorithms on Graphs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59538"/>
            <a:ext cx="27432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090" spc="-25" dirty="0"/>
            </a:fld>
            <a:endParaRPr sz="1090"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305" y="0"/>
            <a:ext cx="6026785" cy="68834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Calibri" panose="020F0502020204030204"/>
                <a:cs typeface="Calibri" panose="020F0502020204030204"/>
              </a:rPr>
              <a:t>General</a:t>
            </a:r>
            <a:r>
              <a:rPr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spc="-10" dirty="0">
                <a:latin typeface="Calibri" panose="020F0502020204030204"/>
                <a:cs typeface="Calibri" panose="020F0502020204030204"/>
              </a:rPr>
              <a:t>method</a:t>
            </a:r>
            <a:endParaRPr b="1" spc="-1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620" y="688340"/>
            <a:ext cx="11930380" cy="6181725"/>
          </a:xfrm>
          <a:prstGeom prst="rect">
            <a:avLst/>
          </a:prstGeom>
        </p:spPr>
        <p:txBody>
          <a:bodyPr vert="horz" wrap="square" lIns="0" tIns="10949" rIns="0" bIns="0" rtlCol="0">
            <a:spAutoFit/>
          </a:bodyPr>
          <a:lstStyle/>
          <a:p>
            <a:pPr marL="354965" marR="372110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solidFill>
                  <a:srgbClr val="006FC0"/>
                </a:solidFill>
                <a:latin typeface="Times New Roman" panose="02020603050405020304" charset="0"/>
                <a:cs typeface="Times New Roman" panose="02020603050405020304" charset="0"/>
              </a:rPr>
              <a:t>Given</a:t>
            </a:r>
            <a:r>
              <a:rPr sz="2800" spc="-140" dirty="0">
                <a:solidFill>
                  <a:srgbClr val="006FC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2800" spc="-130" dirty="0">
                <a:solidFill>
                  <a:srgbClr val="006FC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 panose="02020603050405020304" charset="0"/>
                <a:cs typeface="Times New Roman" panose="02020603050405020304" charset="0"/>
              </a:rPr>
              <a:t>inputs</a:t>
            </a:r>
            <a:r>
              <a:rPr sz="2800" spc="-100" dirty="0">
                <a:solidFill>
                  <a:srgbClr val="006FC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 panose="02020603050405020304" charset="0"/>
                <a:cs typeface="Times New Roman" panose="02020603050405020304" charset="0"/>
              </a:rPr>
              <a:t>choose</a:t>
            </a:r>
            <a:r>
              <a:rPr sz="2800" spc="-114" dirty="0">
                <a:solidFill>
                  <a:srgbClr val="006FC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2800" spc="-140" dirty="0">
                <a:solidFill>
                  <a:srgbClr val="006FC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 panose="02020603050405020304" charset="0"/>
                <a:cs typeface="Times New Roman" panose="02020603050405020304" charset="0"/>
              </a:rPr>
              <a:t>subset</a:t>
            </a:r>
            <a:r>
              <a:rPr sz="2800" spc="-100" dirty="0">
                <a:solidFill>
                  <a:srgbClr val="006FC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 panose="02020603050405020304" charset="0"/>
                <a:cs typeface="Times New Roman" panose="02020603050405020304" charset="0"/>
              </a:rPr>
              <a:t>that</a:t>
            </a:r>
            <a:r>
              <a:rPr sz="2800" spc="-135" dirty="0">
                <a:solidFill>
                  <a:srgbClr val="006FC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Times New Roman" panose="02020603050405020304" charset="0"/>
                <a:cs typeface="Times New Roman" panose="02020603050405020304" charset="0"/>
              </a:rPr>
              <a:t>satisfies</a:t>
            </a:r>
            <a:r>
              <a:rPr sz="2800" spc="-125" dirty="0">
                <a:solidFill>
                  <a:srgbClr val="006FC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Times New Roman" panose="02020603050405020304" charset="0"/>
                <a:cs typeface="Times New Roman" panose="02020603050405020304" charset="0"/>
              </a:rPr>
              <a:t>some </a:t>
            </a:r>
            <a:r>
              <a:rPr sz="2800" spc="-10" dirty="0">
                <a:solidFill>
                  <a:srgbClr val="006FC0"/>
                </a:solidFill>
                <a:latin typeface="Times New Roman" panose="02020603050405020304" charset="0"/>
                <a:cs typeface="Times New Roman" panose="02020603050405020304" charset="0"/>
              </a:rPr>
              <a:t>constraints.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54965" marR="760095" indent="-342900">
              <a:lnSpc>
                <a:spcPct val="100000"/>
              </a:lnSpc>
              <a:spcBef>
                <a:spcPts val="12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2800" spc="-14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subset</a:t>
            </a:r>
            <a:r>
              <a:rPr sz="2800"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that</a:t>
            </a:r>
            <a:r>
              <a:rPr sz="2800" spc="-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10" dirty="0">
                <a:latin typeface="Times New Roman" panose="02020603050405020304" charset="0"/>
                <a:cs typeface="Times New Roman" panose="02020603050405020304" charset="0"/>
              </a:rPr>
              <a:t>satisfies</a:t>
            </a:r>
            <a:r>
              <a:rPr sz="2800" spc="-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z="2800" spc="-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20" dirty="0">
                <a:latin typeface="Times New Roman" panose="02020603050405020304" charset="0"/>
                <a:cs typeface="Times New Roman" panose="02020603050405020304" charset="0"/>
              </a:rPr>
              <a:t>constraints</a:t>
            </a:r>
            <a:r>
              <a:rPr sz="2800" spc="-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is</a:t>
            </a:r>
            <a:r>
              <a:rPr sz="2800" spc="-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called</a:t>
            </a:r>
            <a:r>
              <a:rPr sz="2800" spc="-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50" dirty="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sz="2800" spc="-2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feasible</a:t>
            </a:r>
            <a:r>
              <a:rPr sz="2800" spc="-10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r>
              <a:rPr sz="2800" spc="-1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54965" marR="516255" indent="-342900">
              <a:lnSpc>
                <a:spcPct val="100000"/>
              </a:lnSpc>
              <a:spcBef>
                <a:spcPts val="12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2800" spc="-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20" dirty="0">
                <a:latin typeface="Times New Roman" panose="02020603050405020304" charset="0"/>
                <a:cs typeface="Times New Roman" panose="02020603050405020304" charset="0"/>
              </a:rPr>
              <a:t>feasible</a:t>
            </a:r>
            <a:r>
              <a:rPr sz="2800" spc="-12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r>
              <a:rPr sz="2800" spc="-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that</a:t>
            </a:r>
            <a:r>
              <a:rPr sz="2800"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10" dirty="0">
                <a:latin typeface="Times New Roman" panose="02020603050405020304" charset="0"/>
                <a:cs typeface="Times New Roman" panose="02020603050405020304" charset="0"/>
              </a:rPr>
              <a:t>maximises</a:t>
            </a:r>
            <a:r>
              <a:rPr sz="2800" spc="-1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or</a:t>
            </a:r>
            <a:r>
              <a:rPr sz="2800"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10" dirty="0">
                <a:latin typeface="Times New Roman" panose="02020603050405020304" charset="0"/>
                <a:cs typeface="Times New Roman" panose="02020603050405020304" charset="0"/>
              </a:rPr>
              <a:t>minimises</a:t>
            </a:r>
            <a:r>
              <a:rPr sz="2800" spc="-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50" dirty="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sz="2800" spc="-10" dirty="0">
                <a:latin typeface="Times New Roman" panose="02020603050405020304" charset="0"/>
                <a:cs typeface="Times New Roman" panose="02020603050405020304" charset="0"/>
              </a:rPr>
              <a:t>given</a:t>
            </a:r>
            <a:r>
              <a:rPr sz="2800" spc="-14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10" dirty="0">
                <a:latin typeface="Times New Roman" panose="02020603050405020304" charset="0"/>
                <a:cs typeface="Times New Roman" panose="02020603050405020304" charset="0"/>
              </a:rPr>
              <a:t>(objective)</a:t>
            </a:r>
            <a:r>
              <a:rPr sz="2800"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function</a:t>
            </a:r>
            <a:r>
              <a:rPr sz="2800" spc="-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is</a:t>
            </a:r>
            <a:r>
              <a:rPr sz="2800"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said</a:t>
            </a:r>
            <a:r>
              <a:rPr sz="2800"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sz="2800" spc="-12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be</a:t>
            </a:r>
            <a:r>
              <a:rPr sz="2800"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optimal</a:t>
            </a:r>
            <a:r>
              <a:rPr sz="2800" spc="-10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54965" marR="5080" indent="-342900">
              <a:lnSpc>
                <a:spcPct val="100000"/>
              </a:lnSpc>
              <a:spcBef>
                <a:spcPts val="12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 panose="02020603050405020304" charset="0"/>
                <a:cs typeface="Times New Roman" panose="02020603050405020304" charset="0"/>
              </a:rPr>
              <a:t>Often</a:t>
            </a:r>
            <a:r>
              <a:rPr sz="2800" spc="-1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it</a:t>
            </a:r>
            <a:r>
              <a:rPr sz="2800" spc="-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is</a:t>
            </a:r>
            <a:r>
              <a:rPr sz="2800" spc="-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10" dirty="0">
                <a:latin typeface="Times New Roman" panose="02020603050405020304" charset="0"/>
                <a:cs typeface="Times New Roman" panose="02020603050405020304" charset="0"/>
              </a:rPr>
              <a:t>easy</a:t>
            </a:r>
            <a:r>
              <a:rPr sz="2800" spc="-13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sz="2800"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find</a:t>
            </a:r>
            <a:r>
              <a:rPr sz="2800" spc="-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sz="2800" spc="-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20" dirty="0">
                <a:latin typeface="Times New Roman" panose="02020603050405020304" charset="0"/>
                <a:cs typeface="Times New Roman" panose="02020603050405020304" charset="0"/>
              </a:rPr>
              <a:t>feasible</a:t>
            </a:r>
            <a:r>
              <a:rPr sz="2800" spc="-10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r>
              <a:rPr sz="2800" spc="-95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but</a:t>
            </a:r>
            <a:r>
              <a:rPr sz="2800" spc="-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10" dirty="0">
                <a:latin typeface="Times New Roman" panose="02020603050405020304" charset="0"/>
                <a:cs typeface="Times New Roman" panose="02020603050405020304" charset="0"/>
              </a:rPr>
              <a:t>difficult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to</a:t>
            </a:r>
            <a:r>
              <a:rPr sz="2800" spc="-13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find</a:t>
            </a:r>
            <a:r>
              <a:rPr sz="2800" spc="-1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sz="2800" spc="-11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10" dirty="0">
                <a:latin typeface="Times New Roman" panose="02020603050405020304" charset="0"/>
                <a:cs typeface="Times New Roman" panose="02020603050405020304" charset="0"/>
              </a:rPr>
              <a:t>optimal</a:t>
            </a:r>
            <a:r>
              <a:rPr sz="2800" spc="-114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800" spc="-10" dirty="0">
                <a:latin typeface="Times New Roman" panose="02020603050405020304" charset="0"/>
                <a:cs typeface="Times New Roman" panose="02020603050405020304" charset="0"/>
              </a:rPr>
              <a:t>solution</a:t>
            </a:r>
            <a:endParaRPr sz="2800" spc="-1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54965" marR="5080" indent="-342900">
              <a:lnSpc>
                <a:spcPct val="100000"/>
              </a:lnSpc>
              <a:spcBef>
                <a:spcPts val="12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endParaRPr sz="2800" spc="-1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63500" algn="just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2800" b="1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Greedy</a:t>
            </a:r>
            <a:r>
              <a:rPr sz="2800" b="1" spc="-3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algorithm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63500" marR="58420" algn="just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2800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 </a:t>
            </a:r>
            <a:r>
              <a:rPr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algorithm </a:t>
            </a:r>
            <a:r>
              <a:rPr sz="2800" b="1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is greedy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if it builds up a solution in small </a:t>
            </a:r>
            <a:r>
              <a:rPr sz="2800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steps,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choosing a decision </a:t>
            </a:r>
            <a:r>
              <a:rPr sz="2800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at each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step myopically to optimize some underlying </a:t>
            </a:r>
            <a:r>
              <a:rPr sz="2800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criterion. One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can </a:t>
            </a:r>
            <a:r>
              <a:rPr sz="2800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often design </a:t>
            </a:r>
            <a:r>
              <a:rPr sz="2800" spc="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many </a:t>
            </a:r>
            <a:r>
              <a:rPr sz="2800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different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greedy algorithms for the </a:t>
            </a:r>
            <a:r>
              <a:rPr sz="2800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same problem, each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one </a:t>
            </a:r>
            <a:r>
              <a:rPr sz="2800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locally,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incrementally </a:t>
            </a:r>
            <a:r>
              <a:rPr sz="2800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optimizing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some </a:t>
            </a:r>
            <a:r>
              <a:rPr sz="2800" spc="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800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different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measure</a:t>
            </a:r>
            <a:r>
              <a:rPr sz="2800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on </a:t>
            </a:r>
            <a:r>
              <a:rPr sz="2800" spc="-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its</a:t>
            </a:r>
            <a:r>
              <a:rPr sz="2800" spc="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way</a:t>
            </a:r>
            <a:r>
              <a:rPr sz="2800" spc="-25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 a solution.</a:t>
            </a:r>
            <a:endParaRPr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54965" marR="5080" indent="-342900" algn="just" fontAlgn="auto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endParaRPr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595970" name="Title 595969"/>
          <p:cNvSpPr>
            <a:spLocks noGrp="1"/>
          </p:cNvSpPr>
          <p:nvPr>
            <p:ph type="title"/>
          </p:nvPr>
        </p:nvSpPr>
        <p:spPr>
          <a:xfrm>
            <a:off x="2540" y="0"/>
            <a:ext cx="10515600" cy="1325563"/>
          </a:xfrm>
        </p:spPr>
        <p:txBody>
          <a:bodyPr lIns="92075" tIns="46038" rIns="92075" bIns="46038" anchor="ctr" anchorCtr="0"/>
          <a:p>
            <a:r>
              <a:t>Shortest Path Problem</a:t>
            </a:r>
          </a:p>
        </p:txBody>
      </p:sp>
      <p:sp>
        <p:nvSpPr>
          <p:cNvPr id="595971" name="Text Placeholder 595970"/>
          <p:cNvSpPr>
            <a:spLocks noGrp="1"/>
          </p:cNvSpPr>
          <p:nvPr>
            <p:ph type="body" idx="1"/>
          </p:nvPr>
        </p:nvSpPr>
        <p:spPr>
          <a:xfrm>
            <a:off x="65405" y="1052830"/>
            <a:ext cx="11288395" cy="5124450"/>
          </a:xfrm>
        </p:spPr>
        <p:txBody>
          <a:bodyPr lIns="92075" tIns="46038" rIns="92075" bIns="46038"/>
          <a:p>
            <a:r>
              <a:t>Shortest path network.</a:t>
            </a:r>
          </a:p>
          <a:p>
            <a:pPr lvl="1"/>
            <a:r>
              <a:t>Directed graph G = (V, E).</a:t>
            </a:r>
          </a:p>
          <a:p>
            <a:pPr lvl="1"/>
            <a:r>
              <a:t>Source s, destination t.</a:t>
            </a:r>
          </a:p>
          <a:p>
            <a:pPr lvl="1"/>
            <a:r>
              <a:t>Length </a:t>
            </a:r>
            <a:r>
              <a:rPr>
                <a:sym typeface="MT Extra" panose="05050102010205020202" pitchFamily="1" charset="0"/>
              </a:rPr>
              <a:t></a:t>
            </a:r>
            <a:r>
              <a:rPr lang="en-GB">
                <a:sym typeface="MT Extra" panose="05050102010205020202" pitchFamily="1" charset="0"/>
              </a:rPr>
              <a:t>l</a:t>
            </a:r>
            <a:r>
              <a:rPr sz="2000" baseline="-25000">
                <a:sym typeface="MT Extra" panose="05050102010205020202" pitchFamily="1" charset="0"/>
              </a:rPr>
              <a:t>e</a:t>
            </a:r>
            <a:r>
              <a:t> = length of edge e.</a:t>
            </a:r>
          </a:p>
          <a:p>
            <a:r>
              <a:t>Shortest path problem:  </a:t>
            </a:r>
            <a:r>
              <a:rPr>
                <a:solidFill>
                  <a:schemeClr val="tx1"/>
                </a:solidFill>
              </a:rPr>
              <a:t>find shortest directed path from s to t.</a:t>
            </a:r>
            <a:endParaRPr>
              <a:solidFill>
                <a:schemeClr val="tx1"/>
              </a:solidFill>
            </a:endParaRPr>
          </a:p>
          <a:p>
            <a:pPr lvl="1"/>
          </a:p>
          <a:p/>
          <a:p>
            <a:pPr lvl="1"/>
          </a:p>
        </p:txBody>
      </p:sp>
      <p:sp>
        <p:nvSpPr>
          <p:cNvPr id="595972" name="Rectangles 595971"/>
          <p:cNvSpPr/>
          <p:nvPr/>
        </p:nvSpPr>
        <p:spPr>
          <a:xfrm>
            <a:off x="7848600" y="4572000"/>
            <a:ext cx="2498725" cy="9318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92075" tIns="46038" rIns="92075" bIns="46038" anchor="ctr" anchorCtr="0"/>
          <a:p>
            <a:pPr>
              <a:buNone/>
            </a:pPr>
            <a:r>
              <a:t>Cost of path s-2-3-5-t</a:t>
            </a:r>
            <a:br/>
            <a:r>
              <a:t>     =  9 + 23 + 2 + 16</a:t>
            </a:r>
            <a:br/>
            <a:r>
              <a:t>     = 50.</a:t>
            </a:r>
          </a:p>
        </p:txBody>
      </p:sp>
      <p:sp>
        <p:nvSpPr>
          <p:cNvPr id="596011" name="Straight Connector 596010"/>
          <p:cNvSpPr/>
          <p:nvPr/>
        </p:nvSpPr>
        <p:spPr>
          <a:xfrm flipH="1" flipV="1">
            <a:off x="5586730" y="3137218"/>
            <a:ext cx="76200" cy="2587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596012" name="Text Box 596011"/>
          <p:cNvSpPr txBox="1"/>
          <p:nvPr/>
        </p:nvSpPr>
        <p:spPr>
          <a:xfrm>
            <a:off x="4818380" y="3291205"/>
            <a:ext cx="2628900" cy="27559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>
              <a:buNone/>
            </a:pPr>
            <a:r>
              <a:rPr sz="1200">
                <a:solidFill>
                  <a:schemeClr val="hlink"/>
                </a:solidFill>
              </a:rPr>
              <a:t>cost of path = sum of edge costs in path</a:t>
            </a:r>
            <a:endParaRPr sz="1200">
              <a:solidFill>
                <a:schemeClr val="hlink"/>
              </a:solidFill>
            </a:endParaRPr>
          </a:p>
        </p:txBody>
      </p:sp>
      <p:sp>
        <p:nvSpPr>
          <p:cNvPr id="596097" name="Oval 596096"/>
          <p:cNvSpPr>
            <a:spLocks noChangeAspect="1"/>
          </p:cNvSpPr>
          <p:nvPr/>
        </p:nvSpPr>
        <p:spPr>
          <a:xfrm>
            <a:off x="1824038" y="4527550"/>
            <a:ext cx="269875" cy="2698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200" b="1">
                <a:latin typeface="Courier New" panose="02070309020205020404" pitchFamily="1" charset="0"/>
              </a:rPr>
              <a:t>s</a:t>
            </a:r>
            <a:endParaRPr sz="1200" b="1">
              <a:latin typeface="Courier New" panose="02070309020205020404" pitchFamily="1" charset="0"/>
            </a:endParaRPr>
          </a:p>
        </p:txBody>
      </p:sp>
      <p:sp>
        <p:nvSpPr>
          <p:cNvPr id="596098" name="Oval 596097"/>
          <p:cNvSpPr>
            <a:spLocks noChangeAspect="1"/>
          </p:cNvSpPr>
          <p:nvPr/>
        </p:nvSpPr>
        <p:spPr>
          <a:xfrm>
            <a:off x="6950075" y="4197350"/>
            <a:ext cx="269875" cy="2698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200" b="1">
                <a:latin typeface="Courier New" panose="02070309020205020404" pitchFamily="1" charset="0"/>
              </a:rPr>
              <a:t>3</a:t>
            </a:r>
            <a:endParaRPr sz="1200" b="1">
              <a:latin typeface="Courier New" panose="02070309020205020404" pitchFamily="1" charset="0"/>
            </a:endParaRPr>
          </a:p>
        </p:txBody>
      </p:sp>
      <p:sp>
        <p:nvSpPr>
          <p:cNvPr id="596099" name="Oval 596098"/>
          <p:cNvSpPr>
            <a:spLocks noChangeAspect="1"/>
          </p:cNvSpPr>
          <p:nvPr/>
        </p:nvSpPr>
        <p:spPr>
          <a:xfrm>
            <a:off x="7158038" y="6203950"/>
            <a:ext cx="269875" cy="2698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200" b="1">
                <a:latin typeface="Courier New" panose="02070309020205020404" pitchFamily="1" charset="0"/>
              </a:rPr>
              <a:t>t</a:t>
            </a:r>
            <a:endParaRPr sz="1200" b="1">
              <a:latin typeface="Courier New" panose="02070309020205020404" pitchFamily="1" charset="0"/>
            </a:endParaRPr>
          </a:p>
        </p:txBody>
      </p:sp>
      <p:sp>
        <p:nvSpPr>
          <p:cNvPr id="596100" name="Oval 596099"/>
          <p:cNvSpPr>
            <a:spLocks noChangeAspect="1"/>
          </p:cNvSpPr>
          <p:nvPr/>
        </p:nvSpPr>
        <p:spPr>
          <a:xfrm>
            <a:off x="3011488" y="4197350"/>
            <a:ext cx="269875" cy="2698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200" b="1">
                <a:latin typeface="Courier New" panose="02070309020205020404" pitchFamily="1" charset="0"/>
              </a:rPr>
              <a:t>2</a:t>
            </a:r>
            <a:endParaRPr sz="1200" b="1">
              <a:latin typeface="Courier New" panose="02070309020205020404" pitchFamily="1" charset="0"/>
            </a:endParaRPr>
          </a:p>
        </p:txBody>
      </p:sp>
      <p:sp>
        <p:nvSpPr>
          <p:cNvPr id="596101" name="Oval 596100"/>
          <p:cNvSpPr>
            <a:spLocks noChangeAspect="1"/>
          </p:cNvSpPr>
          <p:nvPr/>
        </p:nvSpPr>
        <p:spPr>
          <a:xfrm>
            <a:off x="3551238" y="4979988"/>
            <a:ext cx="269875" cy="2698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200" b="1">
                <a:latin typeface="Courier New" panose="02070309020205020404" pitchFamily="1" charset="0"/>
              </a:rPr>
              <a:t>6</a:t>
            </a:r>
            <a:endParaRPr sz="1200" b="1">
              <a:latin typeface="Courier New" panose="02070309020205020404" pitchFamily="1" charset="0"/>
            </a:endParaRPr>
          </a:p>
        </p:txBody>
      </p:sp>
      <p:sp>
        <p:nvSpPr>
          <p:cNvPr id="596102" name="Oval 596101"/>
          <p:cNvSpPr>
            <a:spLocks noChangeAspect="1"/>
          </p:cNvSpPr>
          <p:nvPr/>
        </p:nvSpPr>
        <p:spPr>
          <a:xfrm>
            <a:off x="3052763" y="6278563"/>
            <a:ext cx="269875" cy="2698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200" b="1">
                <a:latin typeface="Courier New" panose="02070309020205020404" pitchFamily="1" charset="0"/>
              </a:rPr>
              <a:t>7</a:t>
            </a:r>
            <a:endParaRPr sz="1200" b="1">
              <a:latin typeface="Courier New" panose="02070309020205020404" pitchFamily="1" charset="0"/>
            </a:endParaRPr>
          </a:p>
        </p:txBody>
      </p:sp>
      <p:sp>
        <p:nvSpPr>
          <p:cNvPr id="596103" name="Oval 596102"/>
          <p:cNvSpPr>
            <a:spLocks noChangeAspect="1"/>
          </p:cNvSpPr>
          <p:nvPr/>
        </p:nvSpPr>
        <p:spPr>
          <a:xfrm>
            <a:off x="6319838" y="5213350"/>
            <a:ext cx="269875" cy="27305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200" b="1">
                <a:latin typeface="Courier New" panose="02070309020205020404" pitchFamily="1" charset="0"/>
              </a:rPr>
              <a:t>4</a:t>
            </a:r>
            <a:endParaRPr sz="1200" b="1">
              <a:latin typeface="Courier New" panose="02070309020205020404" pitchFamily="1" charset="0"/>
            </a:endParaRPr>
          </a:p>
        </p:txBody>
      </p:sp>
      <p:sp>
        <p:nvSpPr>
          <p:cNvPr id="596104" name="Oval 596103"/>
          <p:cNvSpPr>
            <a:spLocks noChangeAspect="1"/>
          </p:cNvSpPr>
          <p:nvPr/>
        </p:nvSpPr>
        <p:spPr>
          <a:xfrm>
            <a:off x="4491038" y="5441950"/>
            <a:ext cx="269875" cy="2698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200" b="1">
                <a:latin typeface="Courier New" panose="02070309020205020404" pitchFamily="1" charset="0"/>
              </a:rPr>
              <a:t>5</a:t>
            </a:r>
            <a:endParaRPr sz="1200" b="1">
              <a:latin typeface="Courier New" panose="02070309020205020404" pitchFamily="1" charset="0"/>
            </a:endParaRPr>
          </a:p>
        </p:txBody>
      </p:sp>
      <p:cxnSp>
        <p:nvCxnSpPr>
          <p:cNvPr id="596105" name="Straight Arrow Connector 596104"/>
          <p:cNvCxnSpPr>
            <a:stCxn id="596097" idx="7"/>
            <a:endCxn id="596100" idx="2"/>
          </p:cNvCxnSpPr>
          <p:nvPr/>
        </p:nvCxnSpPr>
        <p:spPr>
          <a:xfrm flipV="1">
            <a:off x="2054225" y="4332288"/>
            <a:ext cx="957263" cy="2349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596106" name="Straight Arrow Connector 596105"/>
          <p:cNvCxnSpPr>
            <a:stCxn id="596097" idx="6"/>
            <a:endCxn id="596101" idx="1"/>
          </p:cNvCxnSpPr>
          <p:nvPr/>
        </p:nvCxnSpPr>
        <p:spPr>
          <a:xfrm>
            <a:off x="2093913" y="4662488"/>
            <a:ext cx="1497012" cy="357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596107" name="Straight Arrow Connector 596106"/>
          <p:cNvCxnSpPr>
            <a:stCxn id="596097" idx="4"/>
            <a:endCxn id="596102" idx="0"/>
          </p:cNvCxnSpPr>
          <p:nvPr/>
        </p:nvCxnSpPr>
        <p:spPr>
          <a:xfrm>
            <a:off x="1958975" y="4797425"/>
            <a:ext cx="1228725" cy="14811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596108" name="Straight Arrow Connector 596107"/>
          <p:cNvCxnSpPr>
            <a:stCxn id="596101" idx="7"/>
            <a:endCxn id="596098" idx="2"/>
          </p:cNvCxnSpPr>
          <p:nvPr/>
        </p:nvCxnSpPr>
        <p:spPr>
          <a:xfrm flipV="1">
            <a:off x="3781425" y="4332288"/>
            <a:ext cx="3168650" cy="6873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596109" name="Straight Arrow Connector 596108"/>
          <p:cNvCxnSpPr>
            <a:stCxn id="596103" idx="7"/>
            <a:endCxn id="596098" idx="4"/>
          </p:cNvCxnSpPr>
          <p:nvPr/>
        </p:nvCxnSpPr>
        <p:spPr>
          <a:xfrm flipV="1">
            <a:off x="6550025" y="4467225"/>
            <a:ext cx="534988" cy="7858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596110" name="Straight Arrow Connector 596109"/>
          <p:cNvCxnSpPr>
            <a:stCxn id="596101" idx="5"/>
            <a:endCxn id="596104" idx="1"/>
          </p:cNvCxnSpPr>
          <p:nvPr/>
        </p:nvCxnSpPr>
        <p:spPr>
          <a:xfrm>
            <a:off x="3781425" y="5210175"/>
            <a:ext cx="749300" cy="2714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596111" name="Straight Arrow Connector 596110"/>
          <p:cNvCxnSpPr>
            <a:stCxn id="596104" idx="5"/>
            <a:endCxn id="596099" idx="2"/>
          </p:cNvCxnSpPr>
          <p:nvPr/>
        </p:nvCxnSpPr>
        <p:spPr>
          <a:xfrm>
            <a:off x="4721225" y="5672138"/>
            <a:ext cx="2436813" cy="6667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596112" name="Straight Arrow Connector 596111"/>
          <p:cNvCxnSpPr>
            <a:stCxn id="596104" idx="6"/>
            <a:endCxn id="596103" idx="2"/>
          </p:cNvCxnSpPr>
          <p:nvPr/>
        </p:nvCxnSpPr>
        <p:spPr>
          <a:xfrm flipV="1">
            <a:off x="4760913" y="5349875"/>
            <a:ext cx="1558925" cy="22701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596113" name="Straight Arrow Connector 596112"/>
          <p:cNvCxnSpPr>
            <a:stCxn id="596103" idx="4"/>
            <a:endCxn id="596099" idx="1"/>
          </p:cNvCxnSpPr>
          <p:nvPr/>
        </p:nvCxnSpPr>
        <p:spPr>
          <a:xfrm>
            <a:off x="6454775" y="5486400"/>
            <a:ext cx="742950" cy="7572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596114" name="Straight Arrow Connector 596113"/>
          <p:cNvCxnSpPr>
            <a:stCxn id="596098" idx="3"/>
            <a:endCxn id="596104" idx="7"/>
          </p:cNvCxnSpPr>
          <p:nvPr/>
        </p:nvCxnSpPr>
        <p:spPr>
          <a:xfrm flipH="1">
            <a:off x="4721225" y="4427538"/>
            <a:ext cx="2268538" cy="10541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596115" name="Straight Arrow Connector 596114"/>
          <p:cNvCxnSpPr>
            <a:stCxn id="596101" idx="4"/>
            <a:endCxn id="596102" idx="7"/>
          </p:cNvCxnSpPr>
          <p:nvPr/>
        </p:nvCxnSpPr>
        <p:spPr>
          <a:xfrm flipH="1">
            <a:off x="3282950" y="5249863"/>
            <a:ext cx="403225" cy="10683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596116" name="Straight Arrow Connector 596115"/>
          <p:cNvCxnSpPr>
            <a:stCxn id="596102" idx="6"/>
            <a:endCxn id="596104" idx="2"/>
          </p:cNvCxnSpPr>
          <p:nvPr/>
        </p:nvCxnSpPr>
        <p:spPr>
          <a:xfrm flipV="1">
            <a:off x="3322638" y="5576888"/>
            <a:ext cx="1168400" cy="8366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596117" name="Straight Arrow Connector 596116"/>
          <p:cNvCxnSpPr>
            <a:stCxn id="596100" idx="6"/>
            <a:endCxn id="596098" idx="1"/>
          </p:cNvCxnSpPr>
          <p:nvPr/>
        </p:nvCxnSpPr>
        <p:spPr>
          <a:xfrm flipV="1">
            <a:off x="3281363" y="4237038"/>
            <a:ext cx="3708400" cy="952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596118" name="Straight Arrow Connector 596117"/>
          <p:cNvCxnSpPr>
            <a:stCxn id="596102" idx="6"/>
            <a:endCxn id="596099" idx="3"/>
          </p:cNvCxnSpPr>
          <p:nvPr/>
        </p:nvCxnSpPr>
        <p:spPr>
          <a:xfrm>
            <a:off x="3322638" y="6413500"/>
            <a:ext cx="3875087" cy="2063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596119" name="Straight Arrow Connector 596118"/>
          <p:cNvCxnSpPr>
            <a:stCxn id="596098" idx="5"/>
            <a:endCxn id="596099" idx="0"/>
          </p:cNvCxnSpPr>
          <p:nvPr/>
        </p:nvCxnSpPr>
        <p:spPr>
          <a:xfrm>
            <a:off x="7180263" y="4427538"/>
            <a:ext cx="112712" cy="17764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596120" name="Text Box 596119"/>
          <p:cNvSpPr txBox="1"/>
          <p:nvPr/>
        </p:nvSpPr>
        <p:spPr>
          <a:xfrm>
            <a:off x="4886643" y="4181475"/>
            <a:ext cx="243840" cy="2451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45720" rIns="45720">
            <a:spAutoFit/>
          </a:bodyPr>
          <a:p>
            <a:pPr algn="ctr">
              <a:spcBef>
                <a:spcPct val="50000"/>
              </a:spcBef>
              <a:buNone/>
            </a:pPr>
            <a:r>
              <a:rPr sz="1000" b="1">
                <a:solidFill>
                  <a:schemeClr val="hlink"/>
                </a:solidFill>
                <a:latin typeface="Courier New" panose="02070309020205020404" pitchFamily="1" charset="0"/>
              </a:rPr>
              <a:t>23</a:t>
            </a:r>
            <a:endParaRPr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596121" name="Text Box 596120"/>
          <p:cNvSpPr txBox="1"/>
          <p:nvPr/>
        </p:nvSpPr>
        <p:spPr>
          <a:xfrm>
            <a:off x="4818381" y="4648200"/>
            <a:ext cx="243840" cy="2451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45720" rIns="45720">
            <a:spAutoFit/>
          </a:bodyPr>
          <a:p>
            <a:pPr algn="ctr">
              <a:spcBef>
                <a:spcPct val="50000"/>
              </a:spcBef>
              <a:buNone/>
            </a:pPr>
            <a:r>
              <a:rPr sz="1000" b="1">
                <a:solidFill>
                  <a:schemeClr val="hlink"/>
                </a:solidFill>
                <a:latin typeface="Courier New" panose="02070309020205020404" pitchFamily="1" charset="0"/>
              </a:rPr>
              <a:t>18</a:t>
            </a:r>
            <a:endParaRPr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596122" name="Text Box 596121"/>
          <p:cNvSpPr txBox="1"/>
          <p:nvPr/>
        </p:nvSpPr>
        <p:spPr>
          <a:xfrm>
            <a:off x="5691506" y="4881563"/>
            <a:ext cx="167640" cy="2451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45720" rIns="45720">
            <a:spAutoFit/>
          </a:bodyPr>
          <a:p>
            <a:pPr algn="ctr">
              <a:spcBef>
                <a:spcPct val="50000"/>
              </a:spcBef>
              <a:buNone/>
            </a:pPr>
            <a:r>
              <a:rPr sz="1000" b="1">
                <a:solidFill>
                  <a:schemeClr val="hlink"/>
                </a:solidFill>
                <a:latin typeface="Courier New" panose="02070309020205020404" pitchFamily="1" charset="0"/>
              </a:rPr>
              <a:t>2</a:t>
            </a:r>
            <a:endParaRPr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596123" name="Text Box 596122"/>
          <p:cNvSpPr txBox="1"/>
          <p:nvPr/>
        </p:nvSpPr>
        <p:spPr>
          <a:xfrm>
            <a:off x="2438400" y="4351338"/>
            <a:ext cx="167640" cy="2451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45720" rIns="45720">
            <a:spAutoFit/>
          </a:bodyPr>
          <a:p>
            <a:pPr>
              <a:spcBef>
                <a:spcPct val="50000"/>
              </a:spcBef>
              <a:buNone/>
            </a:pPr>
            <a:r>
              <a:rPr sz="1000" b="1">
                <a:solidFill>
                  <a:schemeClr val="hlink"/>
                </a:solidFill>
                <a:latin typeface="Courier New" panose="02070309020205020404" pitchFamily="1" charset="0"/>
              </a:rPr>
              <a:t>9</a:t>
            </a:r>
            <a:endParaRPr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596124" name="Text Box 596123"/>
          <p:cNvSpPr txBox="1"/>
          <p:nvPr/>
        </p:nvSpPr>
        <p:spPr>
          <a:xfrm>
            <a:off x="2808606" y="4767263"/>
            <a:ext cx="243840" cy="2451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45720" rIns="45720">
            <a:spAutoFit/>
          </a:bodyPr>
          <a:p>
            <a:pPr algn="ctr">
              <a:spcBef>
                <a:spcPct val="50000"/>
              </a:spcBef>
              <a:buNone/>
            </a:pPr>
            <a:r>
              <a:rPr sz="1000" b="1">
                <a:solidFill>
                  <a:schemeClr val="hlink"/>
                </a:solidFill>
                <a:latin typeface="Courier New" panose="02070309020205020404" pitchFamily="1" charset="0"/>
              </a:rPr>
              <a:t>14</a:t>
            </a:r>
            <a:endParaRPr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596125" name="Text Box 596124"/>
          <p:cNvSpPr txBox="1"/>
          <p:nvPr/>
        </p:nvSpPr>
        <p:spPr>
          <a:xfrm>
            <a:off x="2518093" y="5510213"/>
            <a:ext cx="243840" cy="2451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45720" rIns="45720">
            <a:spAutoFit/>
          </a:bodyPr>
          <a:p>
            <a:pPr algn="ctr">
              <a:spcBef>
                <a:spcPct val="50000"/>
              </a:spcBef>
              <a:buNone/>
            </a:pPr>
            <a:r>
              <a:rPr sz="1000" b="1">
                <a:solidFill>
                  <a:schemeClr val="hlink"/>
                </a:solidFill>
                <a:latin typeface="Courier New" panose="02070309020205020404" pitchFamily="1" charset="0"/>
              </a:rPr>
              <a:t>15</a:t>
            </a:r>
            <a:endParaRPr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596126" name="Text Box 596125"/>
          <p:cNvSpPr txBox="1"/>
          <p:nvPr/>
        </p:nvSpPr>
        <p:spPr>
          <a:xfrm>
            <a:off x="3442018" y="5594350"/>
            <a:ext cx="167640" cy="2451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45720" rIns="45720">
            <a:spAutoFit/>
          </a:bodyPr>
          <a:p>
            <a:pPr algn="ctr">
              <a:spcBef>
                <a:spcPct val="50000"/>
              </a:spcBef>
              <a:buNone/>
            </a:pPr>
            <a:r>
              <a:rPr sz="1000" b="1">
                <a:solidFill>
                  <a:schemeClr val="hlink"/>
                </a:solidFill>
                <a:latin typeface="Courier New" panose="02070309020205020404" pitchFamily="1" charset="0"/>
              </a:rPr>
              <a:t>5</a:t>
            </a:r>
            <a:endParaRPr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596127" name="Text Box 596126"/>
          <p:cNvSpPr txBox="1"/>
          <p:nvPr/>
        </p:nvSpPr>
        <p:spPr>
          <a:xfrm>
            <a:off x="4021456" y="5249863"/>
            <a:ext cx="243840" cy="2451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45720" rIns="45720">
            <a:spAutoFit/>
          </a:bodyPr>
          <a:p>
            <a:pPr algn="ctr">
              <a:spcBef>
                <a:spcPct val="50000"/>
              </a:spcBef>
              <a:buNone/>
            </a:pPr>
            <a:r>
              <a:rPr sz="1000" b="1">
                <a:solidFill>
                  <a:schemeClr val="hlink"/>
                </a:solidFill>
                <a:latin typeface="Courier New" panose="02070309020205020404" pitchFamily="1" charset="0"/>
              </a:rPr>
              <a:t>30</a:t>
            </a:r>
            <a:endParaRPr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596128" name="Text Box 596127"/>
          <p:cNvSpPr txBox="1"/>
          <p:nvPr/>
        </p:nvSpPr>
        <p:spPr>
          <a:xfrm>
            <a:off x="3837306" y="5862638"/>
            <a:ext cx="243840" cy="2451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45720" rIns="45720">
            <a:spAutoFit/>
          </a:bodyPr>
          <a:p>
            <a:pPr algn="ctr">
              <a:spcBef>
                <a:spcPct val="50000"/>
              </a:spcBef>
              <a:buNone/>
            </a:pPr>
            <a:r>
              <a:rPr sz="1000" b="1">
                <a:solidFill>
                  <a:schemeClr val="hlink"/>
                </a:solidFill>
                <a:latin typeface="Courier New" panose="02070309020205020404" pitchFamily="1" charset="0"/>
              </a:rPr>
              <a:t>20</a:t>
            </a:r>
            <a:endParaRPr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596129" name="Text Box 596128"/>
          <p:cNvSpPr txBox="1"/>
          <p:nvPr/>
        </p:nvSpPr>
        <p:spPr>
          <a:xfrm>
            <a:off x="4723131" y="6302375"/>
            <a:ext cx="243840" cy="2451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45720" rIns="45720">
            <a:spAutoFit/>
          </a:bodyPr>
          <a:p>
            <a:pPr algn="ctr">
              <a:spcBef>
                <a:spcPct val="50000"/>
              </a:spcBef>
              <a:buNone/>
            </a:pPr>
            <a:r>
              <a:rPr sz="1000" b="1">
                <a:solidFill>
                  <a:schemeClr val="hlink"/>
                </a:solidFill>
                <a:latin typeface="Courier New" panose="02070309020205020404" pitchFamily="1" charset="0"/>
              </a:rPr>
              <a:t>44</a:t>
            </a:r>
            <a:endParaRPr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596130" name="Text Box 596129"/>
          <p:cNvSpPr txBox="1"/>
          <p:nvPr/>
        </p:nvSpPr>
        <p:spPr>
          <a:xfrm>
            <a:off x="5650231" y="5861050"/>
            <a:ext cx="243840" cy="2451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45720" rIns="45720">
            <a:spAutoFit/>
          </a:bodyPr>
          <a:p>
            <a:pPr algn="ctr">
              <a:spcBef>
                <a:spcPct val="50000"/>
              </a:spcBef>
              <a:buNone/>
            </a:pPr>
            <a:r>
              <a:rPr sz="1000" b="1">
                <a:solidFill>
                  <a:schemeClr val="hlink"/>
                </a:solidFill>
                <a:latin typeface="Courier New" panose="02070309020205020404" pitchFamily="1" charset="0"/>
              </a:rPr>
              <a:t>16</a:t>
            </a:r>
            <a:endParaRPr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596131" name="Text Box 596130"/>
          <p:cNvSpPr txBox="1"/>
          <p:nvPr/>
        </p:nvSpPr>
        <p:spPr>
          <a:xfrm>
            <a:off x="5586731" y="5334000"/>
            <a:ext cx="243840" cy="2451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45720" rIns="45720">
            <a:spAutoFit/>
          </a:bodyPr>
          <a:p>
            <a:pPr algn="ctr">
              <a:spcBef>
                <a:spcPct val="50000"/>
              </a:spcBef>
              <a:buNone/>
            </a:pPr>
            <a:r>
              <a:rPr sz="1000" b="1">
                <a:solidFill>
                  <a:schemeClr val="hlink"/>
                </a:solidFill>
                <a:latin typeface="Courier New" panose="02070309020205020404" pitchFamily="1" charset="0"/>
              </a:rPr>
              <a:t>11</a:t>
            </a:r>
            <a:endParaRPr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596132" name="Text Box 596131"/>
          <p:cNvSpPr txBox="1"/>
          <p:nvPr/>
        </p:nvSpPr>
        <p:spPr>
          <a:xfrm>
            <a:off x="6663056" y="4843463"/>
            <a:ext cx="167640" cy="2451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45720" rIns="45720">
            <a:spAutoFit/>
          </a:bodyPr>
          <a:p>
            <a:pPr algn="ctr">
              <a:spcBef>
                <a:spcPct val="50000"/>
              </a:spcBef>
              <a:buNone/>
            </a:pPr>
            <a:r>
              <a:rPr sz="1000" b="1">
                <a:solidFill>
                  <a:schemeClr val="hlink"/>
                </a:solidFill>
                <a:latin typeface="Courier New" panose="02070309020205020404" pitchFamily="1" charset="0"/>
              </a:rPr>
              <a:t>6</a:t>
            </a:r>
            <a:endParaRPr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596133" name="Text Box 596132"/>
          <p:cNvSpPr txBox="1"/>
          <p:nvPr/>
        </p:nvSpPr>
        <p:spPr>
          <a:xfrm>
            <a:off x="7129781" y="5248275"/>
            <a:ext cx="243840" cy="2451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45720" rIns="45720">
            <a:spAutoFit/>
          </a:bodyPr>
          <a:p>
            <a:pPr algn="ctr">
              <a:spcBef>
                <a:spcPct val="50000"/>
              </a:spcBef>
              <a:buNone/>
            </a:pPr>
            <a:r>
              <a:rPr sz="1000" b="1">
                <a:solidFill>
                  <a:schemeClr val="hlink"/>
                </a:solidFill>
                <a:latin typeface="Courier New" panose="02070309020205020404" pitchFamily="1" charset="0"/>
              </a:rPr>
              <a:t>19</a:t>
            </a:r>
            <a:endParaRPr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sp>
        <p:nvSpPr>
          <p:cNvPr id="596134" name="Text Box 596133"/>
          <p:cNvSpPr txBox="1"/>
          <p:nvPr/>
        </p:nvSpPr>
        <p:spPr>
          <a:xfrm>
            <a:off x="6732906" y="5735638"/>
            <a:ext cx="167640" cy="2451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lIns="45720" rIns="45720">
            <a:spAutoFit/>
          </a:bodyPr>
          <a:p>
            <a:pPr algn="ctr">
              <a:spcBef>
                <a:spcPct val="50000"/>
              </a:spcBef>
              <a:buNone/>
            </a:pPr>
            <a:r>
              <a:rPr sz="1000" b="1">
                <a:solidFill>
                  <a:schemeClr val="hlink"/>
                </a:solidFill>
                <a:latin typeface="Courier New" panose="02070309020205020404" pitchFamily="1" charset="0"/>
              </a:rPr>
              <a:t>6</a:t>
            </a:r>
            <a:endParaRPr sz="1000" b="1">
              <a:solidFill>
                <a:schemeClr val="hlink"/>
              </a:solidFill>
              <a:latin typeface="Courier New" panose="02070309020205020404" pitchFamily="1" charset="0"/>
            </a:endParaRPr>
          </a:p>
        </p:txBody>
      </p:sp>
      <p:cxnSp>
        <p:nvCxnSpPr>
          <p:cNvPr id="596135" name="Straight Arrow Connector 596134"/>
          <p:cNvCxnSpPr>
            <a:stCxn id="596097" idx="7"/>
            <a:endCxn id="596100" idx="2"/>
          </p:cNvCxnSpPr>
          <p:nvPr/>
        </p:nvCxnSpPr>
        <p:spPr>
          <a:xfrm flipV="1">
            <a:off x="2054225" y="4332288"/>
            <a:ext cx="957263" cy="234950"/>
          </a:xfrm>
          <a:prstGeom prst="straightConnector1">
            <a:avLst/>
          </a:prstGeom>
          <a:ln w="88900" cap="flat" cmpd="sng">
            <a:solidFill>
              <a:srgbClr val="003399">
                <a:alpha val="25000"/>
              </a:srgbClr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596136" name="Straight Arrow Connector 596135"/>
          <p:cNvCxnSpPr>
            <a:stCxn id="596104" idx="5"/>
            <a:endCxn id="596099" idx="2"/>
          </p:cNvCxnSpPr>
          <p:nvPr/>
        </p:nvCxnSpPr>
        <p:spPr>
          <a:xfrm>
            <a:off x="4721225" y="5672138"/>
            <a:ext cx="2436813" cy="666750"/>
          </a:xfrm>
          <a:prstGeom prst="straightConnector1">
            <a:avLst/>
          </a:prstGeom>
          <a:ln w="88900" cap="flat" cmpd="sng">
            <a:solidFill>
              <a:srgbClr val="003399">
                <a:alpha val="25000"/>
              </a:srgbClr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596137" name="Straight Arrow Connector 596136"/>
          <p:cNvCxnSpPr>
            <a:stCxn id="596098" idx="3"/>
            <a:endCxn id="596104" idx="7"/>
          </p:cNvCxnSpPr>
          <p:nvPr/>
        </p:nvCxnSpPr>
        <p:spPr>
          <a:xfrm flipH="1">
            <a:off x="4721225" y="4427538"/>
            <a:ext cx="2268538" cy="1054100"/>
          </a:xfrm>
          <a:prstGeom prst="straightConnector1">
            <a:avLst/>
          </a:prstGeom>
          <a:ln w="88900" cap="flat" cmpd="sng">
            <a:solidFill>
              <a:srgbClr val="003399">
                <a:alpha val="25000"/>
              </a:srgbClr>
            </a:solidFill>
            <a:prstDash val="solid"/>
            <a:headEnd type="none" w="med" len="med"/>
            <a:tailEnd type="triangle" w="sm" len="sm"/>
          </a:ln>
        </p:spPr>
      </p:cxnSp>
      <p:cxnSp>
        <p:nvCxnSpPr>
          <p:cNvPr id="596138" name="Straight Arrow Connector 596137"/>
          <p:cNvCxnSpPr>
            <a:stCxn id="596100" idx="6"/>
            <a:endCxn id="596098" idx="1"/>
          </p:cNvCxnSpPr>
          <p:nvPr/>
        </p:nvCxnSpPr>
        <p:spPr>
          <a:xfrm flipV="1">
            <a:off x="3281363" y="4237038"/>
            <a:ext cx="3708400" cy="95250"/>
          </a:xfrm>
          <a:prstGeom prst="straightConnector1">
            <a:avLst/>
          </a:prstGeom>
          <a:ln w="88900" cap="flat" cmpd="sng">
            <a:solidFill>
              <a:srgbClr val="003399">
                <a:alpha val="25000"/>
              </a:srgbClr>
            </a:solidFill>
            <a:prstDash val="solid"/>
            <a:headEnd type="none" w="med" len="med"/>
            <a:tailEnd type="triangle" w="sm" len="sm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591874" name="Title 591873"/>
          <p:cNvSpPr>
            <a:spLocks noGrp="1"/>
          </p:cNvSpPr>
          <p:nvPr>
            <p:ph type="title"/>
          </p:nvPr>
        </p:nvSpPr>
        <p:spPr>
          <a:xfrm>
            <a:off x="64770" y="5715"/>
            <a:ext cx="10515600" cy="851535"/>
          </a:xfrm>
        </p:spPr>
        <p:txBody>
          <a:bodyPr lIns="92075" tIns="46038" rIns="92075" bIns="46038" anchor="ctr" anchorCtr="0"/>
          <a:p>
            <a:r>
              <a:t>Dijkstra's Algorithm</a:t>
            </a:r>
          </a:p>
        </p:txBody>
      </p:sp>
      <p:sp>
        <p:nvSpPr>
          <p:cNvPr id="591875" name="Text Placeholder 591874"/>
          <p:cNvSpPr>
            <a:spLocks noGrp="1"/>
          </p:cNvSpPr>
          <p:nvPr>
            <p:ph type="body" idx="1"/>
          </p:nvPr>
        </p:nvSpPr>
        <p:spPr>
          <a:xfrm>
            <a:off x="65405" y="857885"/>
            <a:ext cx="11288395" cy="6000750"/>
          </a:xfrm>
        </p:spPr>
        <p:txBody>
          <a:bodyPr lIns="92075" tIns="46038" rIns="92075" bIns="46038"/>
          <a:p>
            <a:r>
              <a:rPr>
                <a:sym typeface="Symbol" panose="05050102010706020507" pitchFamily="1" charset="2"/>
              </a:rPr>
              <a:t>Dijkstra's algorithm.</a:t>
            </a:r>
            <a:endParaRPr>
              <a:sym typeface="Symbol" panose="05050102010706020507" pitchFamily="1" charset="2"/>
            </a:endParaRPr>
          </a:p>
          <a:p>
            <a:pPr lvl="1"/>
            <a:r>
              <a:rPr>
                <a:sym typeface="Symbol" panose="05050102010706020507" pitchFamily="1" charset="2"/>
              </a:rPr>
              <a:t>Maintain a set of </a:t>
            </a:r>
            <a:r>
              <a:rPr>
                <a:solidFill>
                  <a:schemeClr val="accent1"/>
                </a:solidFill>
                <a:sym typeface="Symbol" panose="05050102010706020507" pitchFamily="1" charset="2"/>
              </a:rPr>
              <a:t>explored nodes</a:t>
            </a:r>
            <a:r>
              <a:rPr>
                <a:sym typeface="Symbol" panose="05050102010706020507" pitchFamily="1" charset="2"/>
              </a:rPr>
              <a:t> S for which we have determined the shortest path distance d(u) from s to u.</a:t>
            </a:r>
            <a:endParaRPr>
              <a:sym typeface="Symbol" panose="05050102010706020507" pitchFamily="1" charset="2"/>
            </a:endParaRPr>
          </a:p>
          <a:p>
            <a:pPr lvl="1"/>
            <a:r>
              <a:rPr>
                <a:sym typeface="Symbol" panose="05050102010706020507" pitchFamily="1" charset="2"/>
              </a:rPr>
              <a:t>Initialize S = {</a:t>
            </a:r>
            <a:r>
              <a:rPr baseline="-25000">
                <a:sym typeface="Symbol" panose="05050102010706020507" pitchFamily="1" charset="2"/>
              </a:rPr>
              <a:t> </a:t>
            </a:r>
            <a:r>
              <a:rPr>
                <a:sym typeface="Symbol" panose="05050102010706020507" pitchFamily="1" charset="2"/>
              </a:rPr>
              <a:t>s</a:t>
            </a:r>
            <a:r>
              <a:rPr baseline="-25000">
                <a:sym typeface="Symbol" panose="05050102010706020507" pitchFamily="1" charset="2"/>
              </a:rPr>
              <a:t> </a:t>
            </a:r>
            <a:r>
              <a:rPr>
                <a:sym typeface="Symbol" panose="05050102010706020507" pitchFamily="1" charset="2"/>
              </a:rPr>
              <a:t>}, d(s) = 0.</a:t>
            </a:r>
            <a:endParaRPr>
              <a:sym typeface="Symbol" panose="05050102010706020507" pitchFamily="1" charset="2"/>
            </a:endParaRPr>
          </a:p>
          <a:p>
            <a:pPr lvl="1"/>
            <a:r>
              <a:rPr>
                <a:sym typeface="Symbol" panose="05050102010706020507" pitchFamily="1" charset="2"/>
              </a:rPr>
              <a:t>Repeatedly choose unexplored node v which minimizes</a:t>
            </a:r>
            <a:br>
              <a:rPr>
                <a:sym typeface="Symbol" panose="05050102010706020507" pitchFamily="1" charset="2"/>
              </a:rPr>
            </a:br>
            <a:br>
              <a:rPr>
                <a:sym typeface="Symbol" panose="05050102010706020507" pitchFamily="1" charset="2"/>
              </a:rPr>
            </a:br>
            <a:br>
              <a:rPr>
                <a:sym typeface="Symbol" panose="05050102010706020507" pitchFamily="1" charset="2"/>
              </a:rPr>
            </a:br>
            <a:r>
              <a:rPr>
                <a:sym typeface="Symbol" panose="05050102010706020507" pitchFamily="1" charset="2"/>
              </a:rPr>
              <a:t>add v to S, and set d(v) = (v).</a:t>
            </a:r>
            <a:endParaRPr>
              <a:sym typeface="Symbol" panose="05050102010706020507" pitchFamily="1" charset="2"/>
            </a:endParaRPr>
          </a:p>
        </p:txBody>
      </p:sp>
      <p:graphicFrame>
        <p:nvGraphicFramePr>
          <p:cNvPr id="591876" name="Object 591875"/>
          <p:cNvGraphicFramePr/>
          <p:nvPr/>
        </p:nvGraphicFramePr>
        <p:xfrm>
          <a:off x="4276725" y="2752725"/>
          <a:ext cx="270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9458265" imgH="6123305" progId="Equation.3">
                  <p:embed/>
                </p:oleObj>
              </mc:Choice>
              <mc:Fallback>
                <p:oleObj name="" r:id="rId1" imgW="39458265" imgH="6123305" progId="Equation.3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76725" y="2752725"/>
                        <a:ext cx="2705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1877" name="Freeform 591876"/>
          <p:cNvSpPr/>
          <p:nvPr/>
        </p:nvSpPr>
        <p:spPr>
          <a:xfrm>
            <a:off x="2514600" y="4495800"/>
            <a:ext cx="3429000" cy="2057400"/>
          </a:xfrm>
          <a:custGeom>
            <a:avLst/>
            <a:gdLst/>
            <a:ahLst/>
            <a:cxnLst/>
            <a:pathLst>
              <a:path w="1702" h="994">
                <a:moveTo>
                  <a:pt x="225" y="271"/>
                </a:moveTo>
                <a:cubicBezTo>
                  <a:pt x="250" y="254"/>
                  <a:pt x="279" y="243"/>
                  <a:pt x="299" y="222"/>
                </a:cubicBezTo>
                <a:cubicBezTo>
                  <a:pt x="318" y="202"/>
                  <a:pt x="323" y="193"/>
                  <a:pt x="348" y="181"/>
                </a:cubicBezTo>
                <a:cubicBezTo>
                  <a:pt x="379" y="166"/>
                  <a:pt x="415" y="151"/>
                  <a:pt x="447" y="140"/>
                </a:cubicBezTo>
                <a:cubicBezTo>
                  <a:pt x="455" y="137"/>
                  <a:pt x="463" y="134"/>
                  <a:pt x="471" y="131"/>
                </a:cubicBezTo>
                <a:cubicBezTo>
                  <a:pt x="488" y="125"/>
                  <a:pt x="504" y="120"/>
                  <a:pt x="521" y="115"/>
                </a:cubicBezTo>
                <a:cubicBezTo>
                  <a:pt x="537" y="110"/>
                  <a:pt x="570" y="99"/>
                  <a:pt x="570" y="99"/>
                </a:cubicBezTo>
                <a:cubicBezTo>
                  <a:pt x="648" y="46"/>
                  <a:pt x="759" y="35"/>
                  <a:pt x="850" y="25"/>
                </a:cubicBezTo>
                <a:cubicBezTo>
                  <a:pt x="923" y="9"/>
                  <a:pt x="1072" y="0"/>
                  <a:pt x="1072" y="0"/>
                </a:cubicBezTo>
                <a:cubicBezTo>
                  <a:pt x="1146" y="3"/>
                  <a:pt x="1220" y="3"/>
                  <a:pt x="1294" y="8"/>
                </a:cubicBezTo>
                <a:cubicBezTo>
                  <a:pt x="1300" y="8"/>
                  <a:pt x="1355" y="23"/>
                  <a:pt x="1360" y="25"/>
                </a:cubicBezTo>
                <a:cubicBezTo>
                  <a:pt x="1377" y="30"/>
                  <a:pt x="1410" y="41"/>
                  <a:pt x="1410" y="41"/>
                </a:cubicBezTo>
                <a:cubicBezTo>
                  <a:pt x="1439" y="61"/>
                  <a:pt x="1482" y="79"/>
                  <a:pt x="1516" y="90"/>
                </a:cubicBezTo>
                <a:cubicBezTo>
                  <a:pt x="1529" y="103"/>
                  <a:pt x="1545" y="110"/>
                  <a:pt x="1558" y="123"/>
                </a:cubicBezTo>
                <a:cubicBezTo>
                  <a:pt x="1565" y="130"/>
                  <a:pt x="1568" y="140"/>
                  <a:pt x="1574" y="148"/>
                </a:cubicBezTo>
                <a:cubicBezTo>
                  <a:pt x="1579" y="154"/>
                  <a:pt x="1585" y="159"/>
                  <a:pt x="1591" y="164"/>
                </a:cubicBezTo>
                <a:cubicBezTo>
                  <a:pt x="1601" y="196"/>
                  <a:pt x="1617" y="232"/>
                  <a:pt x="1640" y="255"/>
                </a:cubicBezTo>
                <a:cubicBezTo>
                  <a:pt x="1652" y="293"/>
                  <a:pt x="1660" y="321"/>
                  <a:pt x="1681" y="354"/>
                </a:cubicBezTo>
                <a:cubicBezTo>
                  <a:pt x="1694" y="432"/>
                  <a:pt x="1702" y="516"/>
                  <a:pt x="1656" y="584"/>
                </a:cubicBezTo>
                <a:cubicBezTo>
                  <a:pt x="1645" y="618"/>
                  <a:pt x="1616" y="649"/>
                  <a:pt x="1591" y="675"/>
                </a:cubicBezTo>
                <a:cubicBezTo>
                  <a:pt x="1578" y="711"/>
                  <a:pt x="1569" y="738"/>
                  <a:pt x="1541" y="765"/>
                </a:cubicBezTo>
                <a:cubicBezTo>
                  <a:pt x="1523" y="822"/>
                  <a:pt x="1537" y="802"/>
                  <a:pt x="1508" y="831"/>
                </a:cubicBezTo>
                <a:cubicBezTo>
                  <a:pt x="1495" y="873"/>
                  <a:pt x="1443" y="925"/>
                  <a:pt x="1401" y="938"/>
                </a:cubicBezTo>
                <a:cubicBezTo>
                  <a:pt x="1317" y="994"/>
                  <a:pt x="1153" y="974"/>
                  <a:pt x="1056" y="979"/>
                </a:cubicBezTo>
                <a:cubicBezTo>
                  <a:pt x="814" y="973"/>
                  <a:pt x="795" y="985"/>
                  <a:pt x="636" y="946"/>
                </a:cubicBezTo>
                <a:cubicBezTo>
                  <a:pt x="554" y="893"/>
                  <a:pt x="460" y="869"/>
                  <a:pt x="364" y="856"/>
                </a:cubicBezTo>
                <a:cubicBezTo>
                  <a:pt x="345" y="849"/>
                  <a:pt x="325" y="848"/>
                  <a:pt x="307" y="839"/>
                </a:cubicBezTo>
                <a:cubicBezTo>
                  <a:pt x="300" y="836"/>
                  <a:pt x="296" y="827"/>
                  <a:pt x="290" y="823"/>
                </a:cubicBezTo>
                <a:cubicBezTo>
                  <a:pt x="266" y="807"/>
                  <a:pt x="258" y="806"/>
                  <a:pt x="233" y="798"/>
                </a:cubicBezTo>
                <a:cubicBezTo>
                  <a:pt x="185" y="752"/>
                  <a:pt x="124" y="729"/>
                  <a:pt x="76" y="683"/>
                </a:cubicBezTo>
                <a:cubicBezTo>
                  <a:pt x="42" y="578"/>
                  <a:pt x="0" y="430"/>
                  <a:pt x="85" y="345"/>
                </a:cubicBezTo>
                <a:cubicBezTo>
                  <a:pt x="103" y="290"/>
                  <a:pt x="172" y="271"/>
                  <a:pt x="225" y="27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591878" name="Straight Connector 591877"/>
          <p:cNvSpPr/>
          <p:nvPr/>
        </p:nvSpPr>
        <p:spPr>
          <a:xfrm flipH="1" flipV="1">
            <a:off x="6934200" y="312420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591880" name="Oval 591879"/>
          <p:cNvSpPr>
            <a:spLocks noChangeAspect="1"/>
          </p:cNvSpPr>
          <p:nvPr/>
        </p:nvSpPr>
        <p:spPr>
          <a:xfrm>
            <a:off x="3048000" y="5562600"/>
            <a:ext cx="223838" cy="228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s</a:t>
            </a:r>
            <a:endParaRPr sz="1400"/>
          </a:p>
        </p:txBody>
      </p:sp>
      <p:sp>
        <p:nvSpPr>
          <p:cNvPr id="591881" name="Oval 591880"/>
          <p:cNvSpPr>
            <a:spLocks noChangeAspect="1"/>
          </p:cNvSpPr>
          <p:nvPr/>
        </p:nvSpPr>
        <p:spPr>
          <a:xfrm>
            <a:off x="3886200" y="5638800"/>
            <a:ext cx="223838" cy="227013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endParaRPr sz="1400" dirty="0"/>
          </a:p>
        </p:txBody>
      </p:sp>
      <p:sp>
        <p:nvSpPr>
          <p:cNvPr id="591882" name="Oval 591881"/>
          <p:cNvSpPr>
            <a:spLocks noChangeAspect="1"/>
          </p:cNvSpPr>
          <p:nvPr/>
        </p:nvSpPr>
        <p:spPr>
          <a:xfrm>
            <a:off x="4114800" y="5105400"/>
            <a:ext cx="223838" cy="228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endParaRPr sz="1400" dirty="0"/>
          </a:p>
        </p:txBody>
      </p:sp>
      <p:sp>
        <p:nvSpPr>
          <p:cNvPr id="591883" name="Oval 591882"/>
          <p:cNvSpPr>
            <a:spLocks noChangeAspect="1"/>
          </p:cNvSpPr>
          <p:nvPr/>
        </p:nvSpPr>
        <p:spPr>
          <a:xfrm>
            <a:off x="4881563" y="5486400"/>
            <a:ext cx="223837" cy="228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endParaRPr sz="1400" dirty="0"/>
          </a:p>
        </p:txBody>
      </p:sp>
      <p:sp>
        <p:nvSpPr>
          <p:cNvPr id="591884" name="Oval 591883"/>
          <p:cNvSpPr>
            <a:spLocks noChangeAspect="1"/>
          </p:cNvSpPr>
          <p:nvPr/>
        </p:nvSpPr>
        <p:spPr>
          <a:xfrm>
            <a:off x="4495800" y="5943600"/>
            <a:ext cx="223838" cy="227013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endParaRPr sz="1400" dirty="0"/>
          </a:p>
        </p:txBody>
      </p:sp>
      <p:sp>
        <p:nvSpPr>
          <p:cNvPr id="591885" name="Oval 591884"/>
          <p:cNvSpPr>
            <a:spLocks noChangeAspect="1"/>
          </p:cNvSpPr>
          <p:nvPr/>
        </p:nvSpPr>
        <p:spPr>
          <a:xfrm>
            <a:off x="7624763" y="5486400"/>
            <a:ext cx="223837" cy="228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endParaRPr sz="1400" dirty="0"/>
          </a:p>
        </p:txBody>
      </p:sp>
      <p:sp>
        <p:nvSpPr>
          <p:cNvPr id="591886" name="Oval 591885"/>
          <p:cNvSpPr>
            <a:spLocks noChangeAspect="1"/>
          </p:cNvSpPr>
          <p:nvPr/>
        </p:nvSpPr>
        <p:spPr>
          <a:xfrm>
            <a:off x="6477000" y="5943600"/>
            <a:ext cx="223838" cy="228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endParaRPr sz="1400" dirty="0"/>
          </a:p>
        </p:txBody>
      </p:sp>
      <p:sp>
        <p:nvSpPr>
          <p:cNvPr id="591887" name="Oval 591886"/>
          <p:cNvSpPr>
            <a:spLocks noChangeAspect="1"/>
          </p:cNvSpPr>
          <p:nvPr/>
        </p:nvSpPr>
        <p:spPr>
          <a:xfrm>
            <a:off x="6786563" y="4572000"/>
            <a:ext cx="223837" cy="228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v</a:t>
            </a:r>
            <a:endParaRPr sz="1400"/>
          </a:p>
        </p:txBody>
      </p:sp>
      <p:sp>
        <p:nvSpPr>
          <p:cNvPr id="591888" name="Oval 591887"/>
          <p:cNvSpPr>
            <a:spLocks noChangeAspect="1"/>
          </p:cNvSpPr>
          <p:nvPr/>
        </p:nvSpPr>
        <p:spPr>
          <a:xfrm>
            <a:off x="4876800" y="4953000"/>
            <a:ext cx="223838" cy="228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u</a:t>
            </a:r>
            <a:endParaRPr sz="1400"/>
          </a:p>
        </p:txBody>
      </p:sp>
      <p:cxnSp>
        <p:nvCxnSpPr>
          <p:cNvPr id="591889" name="Straight Arrow Connector 591888"/>
          <p:cNvCxnSpPr>
            <a:stCxn id="591888" idx="6"/>
            <a:endCxn id="591887" idx="2"/>
          </p:cNvCxnSpPr>
          <p:nvPr/>
        </p:nvCxnSpPr>
        <p:spPr>
          <a:xfrm flipV="1">
            <a:off x="5100638" y="4686300"/>
            <a:ext cx="1685925" cy="381000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91890" name="Text Box 591889"/>
          <p:cNvSpPr txBox="1"/>
          <p:nvPr/>
        </p:nvSpPr>
        <p:spPr>
          <a:xfrm>
            <a:off x="4746625" y="4638675"/>
            <a:ext cx="478790" cy="30670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>
              <a:buNone/>
            </a:pPr>
            <a:r>
              <a:rPr sz="1400"/>
              <a:t>d(u)</a:t>
            </a:r>
            <a:endParaRPr sz="1400"/>
          </a:p>
        </p:txBody>
      </p:sp>
      <p:cxnSp>
        <p:nvCxnSpPr>
          <p:cNvPr id="591891" name="Straight Arrow Connector 591890"/>
          <p:cNvCxnSpPr>
            <a:stCxn id="591883" idx="7"/>
            <a:endCxn id="591887" idx="3"/>
          </p:cNvCxnSpPr>
          <p:nvPr/>
        </p:nvCxnSpPr>
        <p:spPr>
          <a:xfrm flipV="1">
            <a:off x="5072063" y="4767263"/>
            <a:ext cx="1747837" cy="752475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91892" name="Straight Arrow Connector 591891"/>
          <p:cNvCxnSpPr>
            <a:stCxn id="591883" idx="6"/>
            <a:endCxn id="591885" idx="2"/>
          </p:cNvCxnSpPr>
          <p:nvPr/>
        </p:nvCxnSpPr>
        <p:spPr>
          <a:xfrm>
            <a:off x="5105400" y="5600700"/>
            <a:ext cx="2519363" cy="0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91893" name="Straight Arrow Connector 591892"/>
          <p:cNvCxnSpPr>
            <a:stCxn id="591884" idx="6"/>
            <a:endCxn id="591886" idx="2"/>
          </p:cNvCxnSpPr>
          <p:nvPr/>
        </p:nvCxnSpPr>
        <p:spPr>
          <a:xfrm>
            <a:off x="4719638" y="6057900"/>
            <a:ext cx="1757362" cy="0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91894" name="Straight Arrow Connector 591893"/>
          <p:cNvCxnSpPr>
            <a:stCxn id="591887" idx="5"/>
            <a:endCxn id="591885" idx="1"/>
          </p:cNvCxnSpPr>
          <p:nvPr/>
        </p:nvCxnSpPr>
        <p:spPr>
          <a:xfrm>
            <a:off x="6977063" y="4767263"/>
            <a:ext cx="681037" cy="752475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91895" name="Straight Arrow Connector 591894"/>
          <p:cNvCxnSpPr>
            <a:stCxn id="591886" idx="6"/>
            <a:endCxn id="591885" idx="3"/>
          </p:cNvCxnSpPr>
          <p:nvPr/>
        </p:nvCxnSpPr>
        <p:spPr>
          <a:xfrm flipV="1">
            <a:off x="6700838" y="5681663"/>
            <a:ext cx="957262" cy="376237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91896" name="Straight Arrow Connector 591895"/>
          <p:cNvCxnSpPr>
            <a:stCxn id="591880" idx="7"/>
            <a:endCxn id="591882" idx="3"/>
          </p:cNvCxnSpPr>
          <p:nvPr/>
        </p:nvCxnSpPr>
        <p:spPr>
          <a:xfrm flipV="1">
            <a:off x="3238500" y="5300663"/>
            <a:ext cx="909638" cy="295275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91897" name="Straight Arrow Connector 591896"/>
          <p:cNvCxnSpPr>
            <a:stCxn id="591880" idx="6"/>
            <a:endCxn id="591881" idx="2"/>
          </p:cNvCxnSpPr>
          <p:nvPr/>
        </p:nvCxnSpPr>
        <p:spPr>
          <a:xfrm>
            <a:off x="3271838" y="5676900"/>
            <a:ext cx="614362" cy="76200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91898" name="Straight Arrow Connector 591897"/>
          <p:cNvCxnSpPr>
            <a:stCxn id="591881" idx="5"/>
            <a:endCxn id="591884" idx="2"/>
          </p:cNvCxnSpPr>
          <p:nvPr/>
        </p:nvCxnSpPr>
        <p:spPr>
          <a:xfrm>
            <a:off x="4076700" y="5832475"/>
            <a:ext cx="419100" cy="225425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91899" name="Straight Arrow Connector 591898"/>
          <p:cNvCxnSpPr>
            <a:stCxn id="591881" idx="6"/>
            <a:endCxn id="591883" idx="2"/>
          </p:cNvCxnSpPr>
          <p:nvPr/>
        </p:nvCxnSpPr>
        <p:spPr>
          <a:xfrm flipV="1">
            <a:off x="4110038" y="5600700"/>
            <a:ext cx="771525" cy="152400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91900" name="Straight Arrow Connector 591899"/>
          <p:cNvCxnSpPr>
            <a:stCxn id="591888" idx="4"/>
            <a:endCxn id="591883" idx="0"/>
          </p:cNvCxnSpPr>
          <p:nvPr/>
        </p:nvCxnSpPr>
        <p:spPr>
          <a:xfrm>
            <a:off x="4989513" y="5181600"/>
            <a:ext cx="4762" cy="304800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91901" name="Straight Arrow Connector 591900"/>
          <p:cNvCxnSpPr>
            <a:stCxn id="591882" idx="6"/>
            <a:endCxn id="591888" idx="2"/>
          </p:cNvCxnSpPr>
          <p:nvPr/>
        </p:nvCxnSpPr>
        <p:spPr>
          <a:xfrm flipV="1">
            <a:off x="4338638" y="5067300"/>
            <a:ext cx="538162" cy="152400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91902" name="Text Box 591901"/>
          <p:cNvSpPr txBox="1"/>
          <p:nvPr/>
        </p:nvSpPr>
        <p:spPr>
          <a:xfrm>
            <a:off x="2743200" y="5181600"/>
            <a:ext cx="266065" cy="30670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>
              <a:buNone/>
            </a:pPr>
            <a:r>
              <a:rPr sz="1400"/>
              <a:t>S</a:t>
            </a:r>
            <a:endParaRPr sz="1400"/>
          </a:p>
        </p:txBody>
      </p:sp>
      <p:sp>
        <p:nvSpPr>
          <p:cNvPr id="591903" name="Text Box 591902"/>
          <p:cNvSpPr txBox="1"/>
          <p:nvPr/>
        </p:nvSpPr>
        <p:spPr>
          <a:xfrm>
            <a:off x="5895975" y="4451350"/>
            <a:ext cx="48641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>
              <a:buNone/>
            </a:pPr>
            <a:r>
              <a:rPr>
                <a:sym typeface="MT Extra" panose="05050102010205020202" pitchFamily="1" charset="0"/>
              </a:rPr>
              <a:t></a:t>
            </a:r>
            <a:r>
              <a:rPr baseline="-25000">
                <a:sym typeface="MT Extra" panose="05050102010205020202" pitchFamily="1" charset="0"/>
              </a:rPr>
              <a:t>e</a:t>
            </a:r>
            <a:endParaRPr baseline="-25000">
              <a:sym typeface="MT Extra" panose="05050102010205020202" pitchFamily="1" charset="0"/>
            </a:endParaRPr>
          </a:p>
        </p:txBody>
      </p:sp>
      <p:sp>
        <p:nvSpPr>
          <p:cNvPr id="591905" name="Text Box 591904"/>
          <p:cNvSpPr txBox="1"/>
          <p:nvPr/>
        </p:nvSpPr>
        <p:spPr>
          <a:xfrm>
            <a:off x="7239000" y="3276600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buNone/>
            </a:pPr>
            <a:r>
              <a:rPr sz="1200"/>
              <a:t>shortest path to some u in explored part, followed by a single edge (u, v)</a:t>
            </a:r>
            <a:endParaRPr sz="1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589826" name="Title 589825"/>
          <p:cNvSpPr>
            <a:spLocks noGrp="1"/>
          </p:cNvSpPr>
          <p:nvPr>
            <p:ph type="title"/>
          </p:nvPr>
        </p:nvSpPr>
        <p:spPr>
          <a:xfrm>
            <a:off x="0" y="-40005"/>
            <a:ext cx="10515600" cy="697230"/>
          </a:xfrm>
        </p:spPr>
        <p:txBody>
          <a:bodyPr lIns="92075" tIns="46038" rIns="92075" bIns="46038" anchor="ctr" anchorCtr="0">
            <a:normAutofit fontScale="90000"/>
          </a:bodyPr>
          <a:p>
            <a:r>
              <a:t>Dijkstra's Algorithm</a:t>
            </a:r>
          </a:p>
        </p:txBody>
      </p:sp>
      <p:sp>
        <p:nvSpPr>
          <p:cNvPr id="589827" name="Text Placeholder 589826"/>
          <p:cNvSpPr>
            <a:spLocks noGrp="1"/>
          </p:cNvSpPr>
          <p:nvPr>
            <p:ph type="body" idx="1"/>
          </p:nvPr>
        </p:nvSpPr>
        <p:spPr>
          <a:xfrm>
            <a:off x="55880" y="763270"/>
            <a:ext cx="12135485" cy="5789930"/>
          </a:xfrm>
        </p:spPr>
        <p:txBody>
          <a:bodyPr lIns="92075" tIns="46038" rIns="92075" bIns="46038"/>
          <a:p>
            <a:r>
              <a:rPr>
                <a:sym typeface="Symbol" panose="05050102010706020507" pitchFamily="1" charset="2"/>
              </a:rPr>
              <a:t>Dijkstra's algorithm.</a:t>
            </a:r>
            <a:endParaRPr>
              <a:sym typeface="Symbol" panose="05050102010706020507" pitchFamily="1" charset="2"/>
            </a:endParaRPr>
          </a:p>
          <a:p>
            <a:pPr lvl="1"/>
            <a:r>
              <a:rPr>
                <a:sym typeface="Symbol" panose="05050102010706020507" pitchFamily="1" charset="2"/>
              </a:rPr>
              <a:t>Maintain a set of </a:t>
            </a:r>
            <a:r>
              <a:rPr>
                <a:solidFill>
                  <a:schemeClr val="accent1"/>
                </a:solidFill>
                <a:sym typeface="Symbol" panose="05050102010706020507" pitchFamily="1" charset="2"/>
              </a:rPr>
              <a:t>explored nodes</a:t>
            </a:r>
            <a:r>
              <a:rPr>
                <a:sym typeface="Symbol" panose="05050102010706020507" pitchFamily="1" charset="2"/>
              </a:rPr>
              <a:t> S for which we have determined the shortest path distance d(u) from s to u.</a:t>
            </a:r>
            <a:endParaRPr>
              <a:sym typeface="Symbol" panose="05050102010706020507" pitchFamily="1" charset="2"/>
            </a:endParaRPr>
          </a:p>
          <a:p>
            <a:pPr lvl="1"/>
            <a:r>
              <a:rPr>
                <a:sym typeface="Symbol" panose="05050102010706020507" pitchFamily="1" charset="2"/>
              </a:rPr>
              <a:t>Initialize S = {</a:t>
            </a:r>
            <a:r>
              <a:rPr baseline="-25000">
                <a:sym typeface="Symbol" panose="05050102010706020507" pitchFamily="1" charset="2"/>
              </a:rPr>
              <a:t> </a:t>
            </a:r>
            <a:r>
              <a:rPr>
                <a:sym typeface="Symbol" panose="05050102010706020507" pitchFamily="1" charset="2"/>
              </a:rPr>
              <a:t>s</a:t>
            </a:r>
            <a:r>
              <a:rPr baseline="-25000">
                <a:sym typeface="Symbol" panose="05050102010706020507" pitchFamily="1" charset="2"/>
              </a:rPr>
              <a:t> </a:t>
            </a:r>
            <a:r>
              <a:rPr>
                <a:sym typeface="Symbol" panose="05050102010706020507" pitchFamily="1" charset="2"/>
              </a:rPr>
              <a:t>}, d(s) = 0.</a:t>
            </a:r>
            <a:endParaRPr>
              <a:sym typeface="Symbol" panose="05050102010706020507" pitchFamily="1" charset="2"/>
            </a:endParaRPr>
          </a:p>
          <a:p>
            <a:pPr lvl="1"/>
            <a:r>
              <a:rPr>
                <a:sym typeface="Symbol" panose="05050102010706020507" pitchFamily="1" charset="2"/>
              </a:rPr>
              <a:t>Repeatedly choose unexplored node v which minimizes</a:t>
            </a:r>
            <a:br>
              <a:rPr>
                <a:sym typeface="Symbol" panose="05050102010706020507" pitchFamily="1" charset="2"/>
              </a:rPr>
            </a:br>
            <a:br>
              <a:rPr>
                <a:sym typeface="Symbol" panose="05050102010706020507" pitchFamily="1" charset="2"/>
              </a:rPr>
            </a:br>
            <a:br>
              <a:rPr>
                <a:sym typeface="Symbol" panose="05050102010706020507" pitchFamily="1" charset="2"/>
              </a:rPr>
            </a:br>
            <a:r>
              <a:rPr>
                <a:sym typeface="Symbol" panose="05050102010706020507" pitchFamily="1" charset="2"/>
              </a:rPr>
              <a:t>add v to S, and set d(v) = (v).</a:t>
            </a:r>
            <a:endParaRPr>
              <a:sym typeface="Symbol" panose="05050102010706020507" pitchFamily="1" charset="2"/>
            </a:endParaRPr>
          </a:p>
        </p:txBody>
      </p:sp>
      <p:graphicFrame>
        <p:nvGraphicFramePr>
          <p:cNvPr id="589828" name="Object 589827"/>
          <p:cNvGraphicFramePr/>
          <p:nvPr/>
        </p:nvGraphicFramePr>
        <p:xfrm>
          <a:off x="4276725" y="2752725"/>
          <a:ext cx="270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9458265" imgH="6123305" progId="Equation.3">
                  <p:embed/>
                </p:oleObj>
              </mc:Choice>
              <mc:Fallback>
                <p:oleObj name="" r:id="rId1" imgW="39458265" imgH="6123305" progId="Equation.3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76725" y="2752725"/>
                        <a:ext cx="2705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9829" name="Freeform 589828"/>
          <p:cNvSpPr/>
          <p:nvPr/>
        </p:nvSpPr>
        <p:spPr>
          <a:xfrm>
            <a:off x="2514600" y="4286250"/>
            <a:ext cx="4878388" cy="2266950"/>
          </a:xfrm>
          <a:custGeom>
            <a:avLst/>
            <a:gdLst/>
            <a:ahLst/>
            <a:cxnLst/>
            <a:pathLst>
              <a:path w="3073" h="1428">
                <a:moveTo>
                  <a:pt x="286" y="485"/>
                </a:moveTo>
                <a:cubicBezTo>
                  <a:pt x="317" y="463"/>
                  <a:pt x="354" y="449"/>
                  <a:pt x="379" y="421"/>
                </a:cubicBezTo>
                <a:cubicBezTo>
                  <a:pt x="404" y="395"/>
                  <a:pt x="410" y="384"/>
                  <a:pt x="442" y="368"/>
                </a:cubicBezTo>
                <a:cubicBezTo>
                  <a:pt x="481" y="348"/>
                  <a:pt x="527" y="329"/>
                  <a:pt x="567" y="315"/>
                </a:cubicBezTo>
                <a:cubicBezTo>
                  <a:pt x="577" y="311"/>
                  <a:pt x="588" y="307"/>
                  <a:pt x="598" y="303"/>
                </a:cubicBezTo>
                <a:cubicBezTo>
                  <a:pt x="619" y="295"/>
                  <a:pt x="640" y="288"/>
                  <a:pt x="661" y="282"/>
                </a:cubicBezTo>
                <a:cubicBezTo>
                  <a:pt x="682" y="275"/>
                  <a:pt x="723" y="261"/>
                  <a:pt x="723" y="261"/>
                </a:cubicBezTo>
                <a:cubicBezTo>
                  <a:pt x="822" y="192"/>
                  <a:pt x="963" y="178"/>
                  <a:pt x="1079" y="165"/>
                </a:cubicBezTo>
                <a:cubicBezTo>
                  <a:pt x="1171" y="144"/>
                  <a:pt x="1360" y="132"/>
                  <a:pt x="1360" y="132"/>
                </a:cubicBezTo>
                <a:cubicBezTo>
                  <a:pt x="1454" y="136"/>
                  <a:pt x="1548" y="136"/>
                  <a:pt x="1642" y="142"/>
                </a:cubicBezTo>
                <a:cubicBezTo>
                  <a:pt x="1650" y="142"/>
                  <a:pt x="1924" y="102"/>
                  <a:pt x="1930" y="105"/>
                </a:cubicBezTo>
                <a:cubicBezTo>
                  <a:pt x="1952" y="111"/>
                  <a:pt x="2106" y="74"/>
                  <a:pt x="2106" y="74"/>
                </a:cubicBezTo>
                <a:cubicBezTo>
                  <a:pt x="2143" y="101"/>
                  <a:pt x="2313" y="22"/>
                  <a:pt x="2356" y="36"/>
                </a:cubicBezTo>
                <a:cubicBezTo>
                  <a:pt x="2372" y="53"/>
                  <a:pt x="2591" y="0"/>
                  <a:pt x="2607" y="17"/>
                </a:cubicBezTo>
                <a:cubicBezTo>
                  <a:pt x="2616" y="26"/>
                  <a:pt x="2912" y="51"/>
                  <a:pt x="2920" y="61"/>
                </a:cubicBezTo>
                <a:cubicBezTo>
                  <a:pt x="2972" y="86"/>
                  <a:pt x="2981" y="107"/>
                  <a:pt x="2995" y="149"/>
                </a:cubicBezTo>
                <a:cubicBezTo>
                  <a:pt x="3017" y="194"/>
                  <a:pt x="3073" y="265"/>
                  <a:pt x="3051" y="330"/>
                </a:cubicBezTo>
                <a:cubicBezTo>
                  <a:pt x="3064" y="372"/>
                  <a:pt x="2963" y="524"/>
                  <a:pt x="2863" y="537"/>
                </a:cubicBezTo>
                <a:cubicBezTo>
                  <a:pt x="2879" y="587"/>
                  <a:pt x="2455" y="657"/>
                  <a:pt x="2481" y="700"/>
                </a:cubicBezTo>
                <a:cubicBezTo>
                  <a:pt x="2350" y="757"/>
                  <a:pt x="2160" y="805"/>
                  <a:pt x="2102" y="893"/>
                </a:cubicBezTo>
                <a:cubicBezTo>
                  <a:pt x="2088" y="938"/>
                  <a:pt x="2051" y="978"/>
                  <a:pt x="2019" y="1012"/>
                </a:cubicBezTo>
                <a:cubicBezTo>
                  <a:pt x="2003" y="1059"/>
                  <a:pt x="1991" y="1094"/>
                  <a:pt x="1956" y="1129"/>
                </a:cubicBezTo>
                <a:cubicBezTo>
                  <a:pt x="1933" y="1204"/>
                  <a:pt x="1951" y="1178"/>
                  <a:pt x="1914" y="1215"/>
                </a:cubicBezTo>
                <a:cubicBezTo>
                  <a:pt x="1897" y="1270"/>
                  <a:pt x="1831" y="1338"/>
                  <a:pt x="1778" y="1355"/>
                </a:cubicBezTo>
                <a:cubicBezTo>
                  <a:pt x="1671" y="1428"/>
                  <a:pt x="1463" y="1402"/>
                  <a:pt x="1340" y="1408"/>
                </a:cubicBezTo>
                <a:cubicBezTo>
                  <a:pt x="1033" y="1401"/>
                  <a:pt x="1009" y="1416"/>
                  <a:pt x="807" y="1365"/>
                </a:cubicBezTo>
                <a:cubicBezTo>
                  <a:pt x="703" y="1296"/>
                  <a:pt x="584" y="1265"/>
                  <a:pt x="462" y="1248"/>
                </a:cubicBezTo>
                <a:cubicBezTo>
                  <a:pt x="438" y="1239"/>
                  <a:pt x="412" y="1238"/>
                  <a:pt x="390" y="1226"/>
                </a:cubicBezTo>
                <a:cubicBezTo>
                  <a:pt x="381" y="1222"/>
                  <a:pt x="376" y="1210"/>
                  <a:pt x="368" y="1205"/>
                </a:cubicBezTo>
                <a:cubicBezTo>
                  <a:pt x="338" y="1184"/>
                  <a:pt x="327" y="1183"/>
                  <a:pt x="296" y="1172"/>
                </a:cubicBezTo>
                <a:cubicBezTo>
                  <a:pt x="235" y="1112"/>
                  <a:pt x="157" y="1082"/>
                  <a:pt x="96" y="1023"/>
                </a:cubicBezTo>
                <a:cubicBezTo>
                  <a:pt x="53" y="886"/>
                  <a:pt x="0" y="693"/>
                  <a:pt x="108" y="582"/>
                </a:cubicBezTo>
                <a:cubicBezTo>
                  <a:pt x="131" y="510"/>
                  <a:pt x="218" y="485"/>
                  <a:pt x="286" y="485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589830" name="Oval 589829"/>
          <p:cNvSpPr>
            <a:spLocks noChangeAspect="1"/>
          </p:cNvSpPr>
          <p:nvPr/>
        </p:nvSpPr>
        <p:spPr>
          <a:xfrm>
            <a:off x="3048000" y="5562600"/>
            <a:ext cx="223838" cy="228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s</a:t>
            </a:r>
            <a:endParaRPr sz="1400"/>
          </a:p>
        </p:txBody>
      </p:sp>
      <p:sp>
        <p:nvSpPr>
          <p:cNvPr id="589831" name="Oval 589830"/>
          <p:cNvSpPr>
            <a:spLocks noChangeAspect="1"/>
          </p:cNvSpPr>
          <p:nvPr/>
        </p:nvSpPr>
        <p:spPr>
          <a:xfrm>
            <a:off x="3886200" y="5638800"/>
            <a:ext cx="223838" cy="227013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endParaRPr sz="1400" dirty="0"/>
          </a:p>
        </p:txBody>
      </p:sp>
      <p:sp>
        <p:nvSpPr>
          <p:cNvPr id="589832" name="Oval 589831"/>
          <p:cNvSpPr>
            <a:spLocks noChangeAspect="1"/>
          </p:cNvSpPr>
          <p:nvPr/>
        </p:nvSpPr>
        <p:spPr>
          <a:xfrm>
            <a:off x="4114800" y="5105400"/>
            <a:ext cx="223838" cy="228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endParaRPr sz="1400" dirty="0"/>
          </a:p>
        </p:txBody>
      </p:sp>
      <p:sp>
        <p:nvSpPr>
          <p:cNvPr id="589833" name="Oval 589832"/>
          <p:cNvSpPr>
            <a:spLocks noChangeAspect="1"/>
          </p:cNvSpPr>
          <p:nvPr/>
        </p:nvSpPr>
        <p:spPr>
          <a:xfrm>
            <a:off x="4881563" y="5486400"/>
            <a:ext cx="223837" cy="228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endParaRPr sz="1400" dirty="0"/>
          </a:p>
        </p:txBody>
      </p:sp>
      <p:sp>
        <p:nvSpPr>
          <p:cNvPr id="589834" name="Oval 589833"/>
          <p:cNvSpPr>
            <a:spLocks noChangeAspect="1"/>
          </p:cNvSpPr>
          <p:nvPr/>
        </p:nvSpPr>
        <p:spPr>
          <a:xfrm>
            <a:off x="4495800" y="5943600"/>
            <a:ext cx="223838" cy="227013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endParaRPr sz="1400" dirty="0"/>
          </a:p>
        </p:txBody>
      </p:sp>
      <p:sp>
        <p:nvSpPr>
          <p:cNvPr id="589835" name="Oval 589834"/>
          <p:cNvSpPr>
            <a:spLocks noChangeAspect="1"/>
          </p:cNvSpPr>
          <p:nvPr/>
        </p:nvSpPr>
        <p:spPr>
          <a:xfrm>
            <a:off x="7624763" y="5486400"/>
            <a:ext cx="223837" cy="228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endParaRPr sz="1400" dirty="0"/>
          </a:p>
        </p:txBody>
      </p:sp>
      <p:sp>
        <p:nvSpPr>
          <p:cNvPr id="589836" name="Oval 589835"/>
          <p:cNvSpPr>
            <a:spLocks noChangeAspect="1"/>
          </p:cNvSpPr>
          <p:nvPr/>
        </p:nvSpPr>
        <p:spPr>
          <a:xfrm>
            <a:off x="6477000" y="5943600"/>
            <a:ext cx="223838" cy="228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endParaRPr sz="1400" dirty="0"/>
          </a:p>
        </p:txBody>
      </p:sp>
      <p:sp>
        <p:nvSpPr>
          <p:cNvPr id="589837" name="Oval 589836"/>
          <p:cNvSpPr>
            <a:spLocks noChangeAspect="1"/>
          </p:cNvSpPr>
          <p:nvPr/>
        </p:nvSpPr>
        <p:spPr>
          <a:xfrm>
            <a:off x="6786563" y="4572000"/>
            <a:ext cx="223837" cy="228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v</a:t>
            </a:r>
            <a:endParaRPr sz="1400"/>
          </a:p>
        </p:txBody>
      </p:sp>
      <p:sp>
        <p:nvSpPr>
          <p:cNvPr id="589838" name="Oval 589837"/>
          <p:cNvSpPr>
            <a:spLocks noChangeAspect="1"/>
          </p:cNvSpPr>
          <p:nvPr/>
        </p:nvSpPr>
        <p:spPr>
          <a:xfrm>
            <a:off x="4876800" y="4953000"/>
            <a:ext cx="223838" cy="228600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u</a:t>
            </a:r>
            <a:endParaRPr sz="1400"/>
          </a:p>
        </p:txBody>
      </p:sp>
      <p:cxnSp>
        <p:nvCxnSpPr>
          <p:cNvPr id="589839" name="Straight Arrow Connector 589838"/>
          <p:cNvCxnSpPr>
            <a:stCxn id="589838" idx="6"/>
            <a:endCxn id="589837" idx="2"/>
          </p:cNvCxnSpPr>
          <p:nvPr/>
        </p:nvCxnSpPr>
        <p:spPr>
          <a:xfrm flipV="1">
            <a:off x="5100638" y="4686300"/>
            <a:ext cx="1685925" cy="381000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89840" name="Text Box 589839"/>
          <p:cNvSpPr txBox="1"/>
          <p:nvPr/>
        </p:nvSpPr>
        <p:spPr>
          <a:xfrm>
            <a:off x="4746625" y="4638675"/>
            <a:ext cx="478790" cy="30670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>
              <a:buNone/>
            </a:pPr>
            <a:r>
              <a:rPr sz="1400"/>
              <a:t>d(u)</a:t>
            </a:r>
            <a:endParaRPr sz="1400"/>
          </a:p>
        </p:txBody>
      </p:sp>
      <p:cxnSp>
        <p:nvCxnSpPr>
          <p:cNvPr id="589841" name="Straight Arrow Connector 589840"/>
          <p:cNvCxnSpPr>
            <a:stCxn id="589833" idx="7"/>
            <a:endCxn id="589837" idx="3"/>
          </p:cNvCxnSpPr>
          <p:nvPr/>
        </p:nvCxnSpPr>
        <p:spPr>
          <a:xfrm flipV="1">
            <a:off x="5072063" y="4767263"/>
            <a:ext cx="1747837" cy="752475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89842" name="Straight Arrow Connector 589841"/>
          <p:cNvCxnSpPr>
            <a:stCxn id="589833" idx="6"/>
            <a:endCxn id="589835" idx="2"/>
          </p:cNvCxnSpPr>
          <p:nvPr/>
        </p:nvCxnSpPr>
        <p:spPr>
          <a:xfrm>
            <a:off x="5105400" y="5600700"/>
            <a:ext cx="2519363" cy="0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89843" name="Straight Arrow Connector 589842"/>
          <p:cNvCxnSpPr>
            <a:stCxn id="589834" idx="6"/>
            <a:endCxn id="589836" idx="2"/>
          </p:cNvCxnSpPr>
          <p:nvPr/>
        </p:nvCxnSpPr>
        <p:spPr>
          <a:xfrm>
            <a:off x="4719638" y="6057900"/>
            <a:ext cx="1757362" cy="0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89844" name="Straight Arrow Connector 589843"/>
          <p:cNvCxnSpPr>
            <a:stCxn id="589837" idx="5"/>
            <a:endCxn id="589835" idx="1"/>
          </p:cNvCxnSpPr>
          <p:nvPr/>
        </p:nvCxnSpPr>
        <p:spPr>
          <a:xfrm>
            <a:off x="6977063" y="4767263"/>
            <a:ext cx="681037" cy="752475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89845" name="Straight Arrow Connector 589844"/>
          <p:cNvCxnSpPr>
            <a:stCxn id="589836" idx="6"/>
            <a:endCxn id="589835" idx="3"/>
          </p:cNvCxnSpPr>
          <p:nvPr/>
        </p:nvCxnSpPr>
        <p:spPr>
          <a:xfrm flipV="1">
            <a:off x="6700838" y="5681663"/>
            <a:ext cx="957262" cy="376237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89846" name="Straight Arrow Connector 589845"/>
          <p:cNvCxnSpPr>
            <a:stCxn id="589830" idx="7"/>
            <a:endCxn id="589832" idx="3"/>
          </p:cNvCxnSpPr>
          <p:nvPr/>
        </p:nvCxnSpPr>
        <p:spPr>
          <a:xfrm flipV="1">
            <a:off x="3238500" y="5300663"/>
            <a:ext cx="909638" cy="295275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89847" name="Straight Arrow Connector 589846"/>
          <p:cNvCxnSpPr>
            <a:stCxn id="589830" idx="6"/>
            <a:endCxn id="589831" idx="2"/>
          </p:cNvCxnSpPr>
          <p:nvPr/>
        </p:nvCxnSpPr>
        <p:spPr>
          <a:xfrm>
            <a:off x="3271838" y="5676900"/>
            <a:ext cx="614362" cy="76200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89848" name="Straight Arrow Connector 589847"/>
          <p:cNvCxnSpPr>
            <a:stCxn id="589831" idx="5"/>
            <a:endCxn id="589834" idx="2"/>
          </p:cNvCxnSpPr>
          <p:nvPr/>
        </p:nvCxnSpPr>
        <p:spPr>
          <a:xfrm>
            <a:off x="4076700" y="5832475"/>
            <a:ext cx="419100" cy="225425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89849" name="Straight Arrow Connector 589848"/>
          <p:cNvCxnSpPr>
            <a:stCxn id="589831" idx="6"/>
            <a:endCxn id="589833" idx="2"/>
          </p:cNvCxnSpPr>
          <p:nvPr/>
        </p:nvCxnSpPr>
        <p:spPr>
          <a:xfrm flipV="1">
            <a:off x="4110038" y="5600700"/>
            <a:ext cx="771525" cy="152400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89850" name="Straight Arrow Connector 589849"/>
          <p:cNvCxnSpPr>
            <a:stCxn id="589838" idx="4"/>
            <a:endCxn id="589833" idx="0"/>
          </p:cNvCxnSpPr>
          <p:nvPr/>
        </p:nvCxnSpPr>
        <p:spPr>
          <a:xfrm>
            <a:off x="4989513" y="5181600"/>
            <a:ext cx="4762" cy="304800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89851" name="Straight Arrow Connector 589850"/>
          <p:cNvCxnSpPr>
            <a:stCxn id="589832" idx="6"/>
            <a:endCxn id="589838" idx="2"/>
          </p:cNvCxnSpPr>
          <p:nvPr/>
        </p:nvCxnSpPr>
        <p:spPr>
          <a:xfrm flipV="1">
            <a:off x="4338638" y="5067300"/>
            <a:ext cx="538162" cy="152400"/>
          </a:xfrm>
          <a:prstGeom prst="straightConnector1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89852" name="Straight Connector 589851"/>
          <p:cNvSpPr/>
          <p:nvPr/>
        </p:nvSpPr>
        <p:spPr>
          <a:xfrm flipH="1" flipV="1">
            <a:off x="6934200" y="3124200"/>
            <a:ext cx="228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589853" name="Text Box 589852"/>
          <p:cNvSpPr txBox="1"/>
          <p:nvPr/>
        </p:nvSpPr>
        <p:spPr>
          <a:xfrm>
            <a:off x="7239000" y="3276600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buNone/>
            </a:pPr>
            <a:r>
              <a:rPr sz="1200"/>
              <a:t>shortest path to some u in explored part, followed by a single edge (u, v)</a:t>
            </a:r>
            <a:endParaRPr sz="1200"/>
          </a:p>
        </p:txBody>
      </p:sp>
      <p:sp>
        <p:nvSpPr>
          <p:cNvPr id="589854" name="Text Box 589853"/>
          <p:cNvSpPr txBox="1"/>
          <p:nvPr/>
        </p:nvSpPr>
        <p:spPr>
          <a:xfrm>
            <a:off x="2743200" y="5181600"/>
            <a:ext cx="266065" cy="30670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>
              <a:buNone/>
            </a:pPr>
            <a:r>
              <a:rPr sz="1400"/>
              <a:t>S</a:t>
            </a:r>
            <a:endParaRPr sz="1400"/>
          </a:p>
        </p:txBody>
      </p:sp>
      <p:sp>
        <p:nvSpPr>
          <p:cNvPr id="589855" name="Text Box 589854"/>
          <p:cNvSpPr txBox="1"/>
          <p:nvPr/>
        </p:nvSpPr>
        <p:spPr>
          <a:xfrm>
            <a:off x="5895975" y="4451350"/>
            <a:ext cx="486410" cy="3683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p>
            <a:pPr>
              <a:buNone/>
            </a:pPr>
            <a:r>
              <a:rPr>
                <a:sym typeface="MT Extra" panose="05050102010205020202" pitchFamily="1" charset="0"/>
              </a:rPr>
              <a:t></a:t>
            </a:r>
            <a:r>
              <a:rPr baseline="-25000">
                <a:sym typeface="MT Extra" panose="05050102010205020202" pitchFamily="1" charset="0"/>
              </a:rPr>
              <a:t>e</a:t>
            </a:r>
            <a:endParaRPr baseline="-25000">
              <a:sym typeface="MT Extra" panose="05050102010205020202" pitchFamily="1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598018" name="Title 598017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82650"/>
          </a:xfrm>
        </p:spPr>
        <p:txBody>
          <a:bodyPr lIns="92075" tIns="46038" rIns="92075" bIns="46038" anchor="ctr" anchorCtr="0"/>
          <a:p>
            <a:r>
              <a:t>Dijkstra's Algorithm:  Proof of Correctness</a:t>
            </a:r>
          </a:p>
        </p:txBody>
      </p:sp>
      <p:sp>
        <p:nvSpPr>
          <p:cNvPr id="598019" name="Text Placeholder 598018"/>
          <p:cNvSpPr>
            <a:spLocks noGrp="1"/>
          </p:cNvSpPr>
          <p:nvPr>
            <p:ph type="body" idx="1"/>
          </p:nvPr>
        </p:nvSpPr>
        <p:spPr>
          <a:xfrm>
            <a:off x="-635" y="914400"/>
            <a:ext cx="12084685" cy="5806440"/>
          </a:xfrm>
        </p:spPr>
        <p:txBody>
          <a:bodyPr lIns="92075" tIns="46038" rIns="92075" bIns="46038"/>
          <a:p>
            <a:pPr defTabSz="488950">
              <a:buNone/>
              <a:tabLst>
                <a:tab pos="1778000" algn="l"/>
              </a:tabLst>
            </a:pPr>
            <a:r>
              <a:t>Invariant.  </a:t>
            </a:r>
            <a:r>
              <a:rPr>
                <a:solidFill>
                  <a:schemeClr val="tx1"/>
                </a:solidFill>
              </a:rPr>
              <a:t>For each node u </a:t>
            </a:r>
            <a:r>
              <a:rPr>
                <a:solidFill>
                  <a:schemeClr val="tx1"/>
                </a:solidFill>
                <a:sym typeface="Symbol" panose="05050102010706020507" pitchFamily="1" charset="2"/>
              </a:rPr>
              <a:t> S</a:t>
            </a:r>
            <a:r>
              <a:rPr>
                <a:solidFill>
                  <a:schemeClr val="tx1"/>
                </a:solidFill>
              </a:rPr>
              <a:t>, d(u) is the length of the shortest </a:t>
            </a:r>
            <a:r>
              <a:rPr dirty="0" err="1">
                <a:solidFill>
                  <a:schemeClr val="tx1"/>
                </a:solidFill>
              </a:rPr>
              <a:t>s-u </a:t>
            </a:r>
            <a:r>
              <a:rPr>
                <a:solidFill>
                  <a:schemeClr val="tx1"/>
                </a:solidFill>
              </a:rPr>
              <a:t>path.</a:t>
            </a:r>
            <a:endParaRPr>
              <a:solidFill>
                <a:schemeClr val="tx1"/>
              </a:solidFill>
            </a:endParaRPr>
          </a:p>
          <a:p>
            <a:pPr defTabSz="488950">
              <a:buNone/>
              <a:tabLst>
                <a:tab pos="1778000" algn="l"/>
              </a:tabLst>
            </a:pPr>
            <a:r>
              <a:t>Pf.  </a:t>
            </a:r>
            <a:r>
              <a:rPr>
                <a:solidFill>
                  <a:schemeClr val="hlink"/>
                </a:solidFill>
              </a:rPr>
              <a:t>(by induction on |S|)</a:t>
            </a:r>
            <a:endParaRPr>
              <a:solidFill>
                <a:schemeClr val="hlink"/>
              </a:solidFill>
            </a:endParaRPr>
          </a:p>
          <a:p>
            <a:pPr defTabSz="488950">
              <a:buNone/>
              <a:tabLst>
                <a:tab pos="1778000" algn="l"/>
              </a:tabLst>
            </a:pPr>
            <a:r>
              <a:t>Base case:</a:t>
            </a:r>
            <a:r>
              <a:rPr>
                <a:solidFill>
                  <a:schemeClr val="tx1"/>
                </a:solidFill>
              </a:rPr>
              <a:t>  |S| = 1 is trivial.</a:t>
            </a:r>
            <a:endParaRPr>
              <a:solidFill>
                <a:schemeClr val="tx1"/>
              </a:solidFill>
            </a:endParaRPr>
          </a:p>
          <a:p>
            <a:pPr defTabSz="488950">
              <a:buNone/>
              <a:tabLst>
                <a:tab pos="1778000" algn="l"/>
              </a:tabLst>
            </a:pPr>
            <a:r>
              <a:t>Inductive hypothesis:</a:t>
            </a:r>
            <a:r>
              <a:rPr>
                <a:solidFill>
                  <a:schemeClr val="tx1"/>
                </a:solidFill>
              </a:rPr>
              <a:t>  Assume true for |S| = k</a:t>
            </a:r>
            <a:r>
              <a:rPr dirty="0">
                <a:solidFill>
                  <a:schemeClr val="tx1"/>
                </a:solidFill>
              </a:rPr>
              <a:t>  </a:t>
            </a:r>
            <a:r>
              <a:rPr>
                <a:solidFill>
                  <a:schemeClr val="tx1"/>
                </a:solidFill>
                <a:sym typeface="Symbol" panose="05050102010706020507" pitchFamily="1" charset="2"/>
              </a:rPr>
              <a:t>  1</a:t>
            </a:r>
            <a:r>
              <a:rPr>
                <a:solidFill>
                  <a:schemeClr val="tx1"/>
                </a:solidFill>
              </a:rPr>
              <a:t>.</a:t>
            </a:r>
            <a:endParaRPr>
              <a:solidFill>
                <a:schemeClr val="tx1"/>
              </a:solidFill>
            </a:endParaRPr>
          </a:p>
          <a:p>
            <a:pPr lvl="1" defTabSz="488950">
              <a:tabLst>
                <a:tab pos="1778000" algn="l"/>
              </a:tabLst>
            </a:pPr>
            <a:r>
              <a:t>Let v be next node added to S, and let </a:t>
            </a:r>
            <a:r>
              <a:rPr dirty="0" err="1"/>
              <a:t>u-v </a:t>
            </a:r>
            <a:r>
              <a:t>be the chosen edge.</a:t>
            </a:r>
          </a:p>
          <a:p>
            <a:pPr lvl="1" defTabSz="488950">
              <a:tabLst>
                <a:tab pos="1778000" algn="l"/>
              </a:tabLst>
            </a:pPr>
            <a:r>
              <a:t>The shortest </a:t>
            </a:r>
            <a:r>
              <a:rPr dirty="0" err="1"/>
              <a:t>s-u </a:t>
            </a:r>
            <a:r>
              <a:t>path plus (u, v) is an </a:t>
            </a:r>
            <a:r>
              <a:rPr dirty="0" err="1"/>
              <a:t>s-v </a:t>
            </a:r>
            <a:r>
              <a:t>path of length </a:t>
            </a:r>
            <a:r>
              <a:rPr>
                <a:sym typeface="Symbol" panose="05050102010706020507" pitchFamily="1" charset="2"/>
              </a:rPr>
              <a:t>(v).</a:t>
            </a:r>
            <a:endParaRPr>
              <a:sym typeface="Symbol" panose="05050102010706020507" pitchFamily="1" charset="2"/>
            </a:endParaRPr>
          </a:p>
          <a:p>
            <a:pPr lvl="1" defTabSz="488950">
              <a:tabLst>
                <a:tab pos="1778000" algn="l"/>
              </a:tabLst>
            </a:pPr>
            <a:r>
              <a:t>Consider any </a:t>
            </a:r>
            <a:r>
              <a:rPr dirty="0" err="1"/>
              <a:t>s-v </a:t>
            </a:r>
            <a:r>
              <a:t>path P. We'll see that it's no shorter </a:t>
            </a:r>
          </a:p>
          <a:p>
            <a:pPr marL="457200" lvl="1" indent="0" defTabSz="488950">
              <a:buNone/>
              <a:tabLst>
                <a:tab pos="1778000" algn="l"/>
              </a:tabLst>
            </a:pPr>
            <a:r>
              <a:t>than </a:t>
            </a:r>
            <a:r>
              <a:rPr>
                <a:sym typeface="Symbol" panose="05050102010706020507" pitchFamily="1" charset="2"/>
              </a:rPr>
              <a:t>(v)</a:t>
            </a:r>
            <a:r>
              <a:t>.</a:t>
            </a:r>
          </a:p>
          <a:p>
            <a:pPr lvl="1" defTabSz="488950">
              <a:tabLst>
                <a:tab pos="1778000" algn="l"/>
              </a:tabLst>
            </a:pPr>
            <a:r>
              <a:t>Let </a:t>
            </a:r>
            <a:r>
              <a:rPr dirty="0" err="1"/>
              <a:t>x-y </a:t>
            </a:r>
            <a:r>
              <a:t>be the first edge in P that leaves S,</a:t>
            </a:r>
            <a:br/>
            <a:r>
              <a:t>and let P' be the </a:t>
            </a:r>
            <a:r>
              <a:rPr dirty="0" err="1"/>
              <a:t>subpath </a:t>
            </a:r>
            <a:r>
              <a:t>to x.</a:t>
            </a:r>
          </a:p>
          <a:p>
            <a:pPr lvl="1" defTabSz="488950">
              <a:tabLst>
                <a:tab pos="1778000" algn="l"/>
              </a:tabLst>
            </a:pPr>
            <a:r>
              <a:t>P is already too long as soon</a:t>
            </a:r>
            <a:r>
              <a:rPr dirty="0"/>
              <a:t> </a:t>
            </a:r>
            <a:r>
              <a:t>as it leaves S.</a:t>
            </a:r>
          </a:p>
          <a:p>
            <a:pPr marL="457200" lvl="1" indent="0" defTabSz="488950">
              <a:buNone/>
              <a:tabLst>
                <a:tab pos="1778000" algn="l"/>
              </a:tabLst>
            </a:pPr>
          </a:p>
        </p:txBody>
      </p:sp>
      <p:sp>
        <p:nvSpPr>
          <p:cNvPr id="598020" name="Rectangles 598019"/>
          <p:cNvSpPr/>
          <p:nvPr/>
        </p:nvSpPr>
        <p:spPr>
          <a:xfrm>
            <a:off x="2438400" y="5238750"/>
            <a:ext cx="5430520" cy="736600"/>
          </a:xfrm>
          <a:prstGeom prst="rect">
            <a:avLst/>
          </a:prstGeom>
          <a:noFill/>
          <a:ln w="15875">
            <a:noFill/>
          </a:ln>
        </p:spPr>
        <p:txBody>
          <a:bodyPr wrap="none" lIns="164117" tIns="91440" rIns="164117" bIns="91440">
            <a:spAutoFit/>
          </a:bodyPr>
          <a:p>
            <a:pPr defTabSz="821055">
              <a:buNone/>
            </a:pPr>
            <a:r>
              <a:t> </a:t>
            </a:r>
            <a:r>
              <a:rPr>
                <a:sym typeface="MT Extra" panose="05050102010205020202" pitchFamily="1" charset="0"/>
              </a:rPr>
              <a:t></a:t>
            </a:r>
            <a:endParaRPr>
              <a:sym typeface="MT Extra" panose="05050102010205020202" pitchFamily="1" charset="0"/>
            </a:endParaRPr>
          </a:p>
          <a:p>
            <a:pPr defTabSz="821055">
              <a:buNone/>
            </a:pPr>
            <a:r>
              <a:rPr>
                <a:sym typeface="MT Extra" panose="05050102010205020202" pitchFamily="1" charset="0"/>
              </a:rPr>
              <a:t> (P)</a:t>
            </a:r>
            <a:r>
              <a:t>  </a:t>
            </a:r>
            <a:r>
              <a:rPr>
                <a:sym typeface="Symbol" panose="05050102010706020507" pitchFamily="1" charset="2"/>
              </a:rPr>
              <a:t></a:t>
            </a:r>
            <a:r>
              <a:t> </a:t>
            </a:r>
            <a:r>
              <a:rPr>
                <a:sym typeface="MT Extra" panose="05050102010205020202" pitchFamily="1" charset="0"/>
              </a:rPr>
              <a:t> (P')</a:t>
            </a:r>
            <a:r>
              <a:t> + </a:t>
            </a:r>
            <a:r>
              <a:rPr>
                <a:sym typeface="MT Extra" panose="05050102010205020202" pitchFamily="1" charset="0"/>
              </a:rPr>
              <a:t> (x,y)</a:t>
            </a:r>
            <a:r>
              <a:t>  </a:t>
            </a:r>
            <a:r>
              <a:rPr>
                <a:sym typeface="Symbol" panose="05050102010706020507" pitchFamily="1" charset="2"/>
              </a:rPr>
              <a:t>  d(x) + </a:t>
            </a:r>
            <a:r>
              <a:rPr>
                <a:sym typeface="MT Extra" panose="05050102010205020202" pitchFamily="1" charset="0"/>
              </a:rPr>
              <a:t> (x, y) </a:t>
            </a:r>
            <a:r>
              <a:t> </a:t>
            </a:r>
            <a:r>
              <a:rPr>
                <a:sym typeface="Symbol" panose="05050102010706020507" pitchFamily="1" charset="2"/>
              </a:rPr>
              <a:t>  (y)    (v)</a:t>
            </a:r>
            <a:endParaRPr>
              <a:sym typeface="Symbol" panose="05050102010706020507" pitchFamily="1" charset="2"/>
            </a:endParaRPr>
          </a:p>
        </p:txBody>
      </p:sp>
      <p:sp>
        <p:nvSpPr>
          <p:cNvPr id="598021" name="Text Box 598020"/>
          <p:cNvSpPr txBox="1"/>
          <p:nvPr/>
        </p:nvSpPr>
        <p:spPr>
          <a:xfrm>
            <a:off x="2894013" y="5834063"/>
            <a:ext cx="948055" cy="460375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>
            <a:spAutoFit/>
          </a:bodyPr>
          <a:p>
            <a:pPr>
              <a:spcBef>
                <a:spcPct val="50000"/>
              </a:spcBef>
              <a:buNone/>
            </a:pPr>
            <a:r>
              <a:rPr sz="1200"/>
              <a:t>nonnegative</a:t>
            </a:r>
            <a:br>
              <a:rPr sz="1200"/>
            </a:br>
            <a:r>
              <a:rPr sz="1200"/>
              <a:t>weights</a:t>
            </a:r>
            <a:endParaRPr sz="1200"/>
          </a:p>
        </p:txBody>
      </p:sp>
      <p:sp>
        <p:nvSpPr>
          <p:cNvPr id="598022" name="Text Box 598021"/>
          <p:cNvSpPr txBox="1"/>
          <p:nvPr/>
        </p:nvSpPr>
        <p:spPr>
          <a:xfrm>
            <a:off x="4341813" y="5838825"/>
            <a:ext cx="851535" cy="460375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>
            <a:spAutoFit/>
          </a:bodyPr>
          <a:p>
            <a:pPr>
              <a:spcBef>
                <a:spcPct val="50000"/>
              </a:spcBef>
              <a:buNone/>
            </a:pPr>
            <a:r>
              <a:rPr sz="1200"/>
              <a:t>inductive</a:t>
            </a:r>
            <a:br>
              <a:rPr sz="1200"/>
            </a:br>
            <a:r>
              <a:rPr sz="1200"/>
              <a:t>hypothesis</a:t>
            </a:r>
            <a:endParaRPr sz="1200"/>
          </a:p>
        </p:txBody>
      </p:sp>
      <p:sp>
        <p:nvSpPr>
          <p:cNvPr id="598023" name="Text Box 598022"/>
          <p:cNvSpPr txBox="1"/>
          <p:nvPr/>
        </p:nvSpPr>
        <p:spPr>
          <a:xfrm>
            <a:off x="5816600" y="5857875"/>
            <a:ext cx="905510" cy="275590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>
            <a:spAutoFit/>
          </a:bodyPr>
          <a:p>
            <a:pPr>
              <a:spcBef>
                <a:spcPct val="50000"/>
              </a:spcBef>
              <a:buNone/>
            </a:pPr>
            <a:r>
              <a:rPr sz="1200" dirty="0" err="1"/>
              <a:t>defn </a:t>
            </a:r>
            <a:r>
              <a:rPr sz="1200"/>
              <a:t>of </a:t>
            </a:r>
            <a:r>
              <a:rPr sz="1200">
                <a:sym typeface="Symbol" panose="05050102010706020507" pitchFamily="1" charset="2"/>
              </a:rPr>
              <a:t>(y)</a:t>
            </a:r>
            <a:endParaRPr sz="1200">
              <a:sym typeface="Symbol" panose="05050102010706020507" pitchFamily="1" charset="2"/>
            </a:endParaRPr>
          </a:p>
        </p:txBody>
      </p:sp>
      <p:sp>
        <p:nvSpPr>
          <p:cNvPr id="598024" name="Text Box 598023"/>
          <p:cNvSpPr txBox="1"/>
          <p:nvPr/>
        </p:nvSpPr>
        <p:spPr>
          <a:xfrm>
            <a:off x="6978650" y="5867400"/>
            <a:ext cx="1145540" cy="460375"/>
          </a:xfrm>
          <a:prstGeom prst="rect">
            <a:avLst/>
          </a:prstGeom>
          <a:noFill/>
          <a:ln w="15875">
            <a:noFill/>
          </a:ln>
        </p:spPr>
        <p:txBody>
          <a:bodyPr wrap="none" lIns="92075" tIns="46038" rIns="92075" bIns="46038">
            <a:spAutoFit/>
          </a:bodyPr>
          <a:p>
            <a:pPr>
              <a:spcBef>
                <a:spcPct val="50000"/>
              </a:spcBef>
              <a:buNone/>
            </a:pPr>
            <a:r>
              <a:rPr sz="1200"/>
              <a:t>Dijkstra chose v</a:t>
            </a:r>
            <a:br>
              <a:rPr sz="1200"/>
            </a:br>
            <a:r>
              <a:rPr sz="1200"/>
              <a:t>instead of y</a:t>
            </a:r>
            <a:endParaRPr sz="1200"/>
          </a:p>
        </p:txBody>
      </p:sp>
      <p:sp>
        <p:nvSpPr>
          <p:cNvPr id="598025" name="Straight Connector 598024"/>
          <p:cNvSpPr/>
          <p:nvPr/>
        </p:nvSpPr>
        <p:spPr>
          <a:xfrm flipV="1">
            <a:off x="7121525" y="561975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598026" name="Straight Connector 598025"/>
          <p:cNvSpPr/>
          <p:nvPr/>
        </p:nvSpPr>
        <p:spPr>
          <a:xfrm flipV="1">
            <a:off x="6311900" y="561975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598027" name="Straight Connector 598026"/>
          <p:cNvSpPr/>
          <p:nvPr/>
        </p:nvSpPr>
        <p:spPr>
          <a:xfrm flipV="1">
            <a:off x="4768850" y="561975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598028" name="Straight Connector 598027"/>
          <p:cNvSpPr/>
          <p:nvPr/>
        </p:nvSpPr>
        <p:spPr>
          <a:xfrm flipV="1">
            <a:off x="3194050" y="5619750"/>
            <a:ext cx="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598030" name="Freeform 598029"/>
          <p:cNvSpPr/>
          <p:nvPr/>
        </p:nvSpPr>
        <p:spPr>
          <a:xfrm>
            <a:off x="7186613" y="3697288"/>
            <a:ext cx="2541587" cy="1484312"/>
          </a:xfrm>
          <a:custGeom>
            <a:avLst/>
            <a:gdLst/>
            <a:ahLst/>
            <a:cxnLst/>
            <a:pathLst>
              <a:path w="1702" h="994">
                <a:moveTo>
                  <a:pt x="225" y="271"/>
                </a:moveTo>
                <a:cubicBezTo>
                  <a:pt x="250" y="254"/>
                  <a:pt x="279" y="243"/>
                  <a:pt x="299" y="222"/>
                </a:cubicBezTo>
                <a:cubicBezTo>
                  <a:pt x="318" y="202"/>
                  <a:pt x="323" y="193"/>
                  <a:pt x="348" y="181"/>
                </a:cubicBezTo>
                <a:cubicBezTo>
                  <a:pt x="379" y="166"/>
                  <a:pt x="415" y="151"/>
                  <a:pt x="447" y="140"/>
                </a:cubicBezTo>
                <a:cubicBezTo>
                  <a:pt x="455" y="137"/>
                  <a:pt x="463" y="134"/>
                  <a:pt x="471" y="131"/>
                </a:cubicBezTo>
                <a:cubicBezTo>
                  <a:pt x="488" y="125"/>
                  <a:pt x="504" y="120"/>
                  <a:pt x="521" y="115"/>
                </a:cubicBezTo>
                <a:cubicBezTo>
                  <a:pt x="537" y="110"/>
                  <a:pt x="570" y="99"/>
                  <a:pt x="570" y="99"/>
                </a:cubicBezTo>
                <a:cubicBezTo>
                  <a:pt x="648" y="46"/>
                  <a:pt x="759" y="35"/>
                  <a:pt x="850" y="25"/>
                </a:cubicBezTo>
                <a:cubicBezTo>
                  <a:pt x="923" y="9"/>
                  <a:pt x="1072" y="0"/>
                  <a:pt x="1072" y="0"/>
                </a:cubicBezTo>
                <a:cubicBezTo>
                  <a:pt x="1146" y="3"/>
                  <a:pt x="1220" y="3"/>
                  <a:pt x="1294" y="8"/>
                </a:cubicBezTo>
                <a:cubicBezTo>
                  <a:pt x="1300" y="8"/>
                  <a:pt x="1355" y="23"/>
                  <a:pt x="1360" y="25"/>
                </a:cubicBezTo>
                <a:cubicBezTo>
                  <a:pt x="1377" y="30"/>
                  <a:pt x="1410" y="41"/>
                  <a:pt x="1410" y="41"/>
                </a:cubicBezTo>
                <a:cubicBezTo>
                  <a:pt x="1439" y="61"/>
                  <a:pt x="1482" y="79"/>
                  <a:pt x="1516" y="90"/>
                </a:cubicBezTo>
                <a:cubicBezTo>
                  <a:pt x="1529" y="103"/>
                  <a:pt x="1545" y="110"/>
                  <a:pt x="1558" y="123"/>
                </a:cubicBezTo>
                <a:cubicBezTo>
                  <a:pt x="1565" y="130"/>
                  <a:pt x="1568" y="140"/>
                  <a:pt x="1574" y="148"/>
                </a:cubicBezTo>
                <a:cubicBezTo>
                  <a:pt x="1579" y="154"/>
                  <a:pt x="1585" y="159"/>
                  <a:pt x="1591" y="164"/>
                </a:cubicBezTo>
                <a:cubicBezTo>
                  <a:pt x="1601" y="196"/>
                  <a:pt x="1617" y="232"/>
                  <a:pt x="1640" y="255"/>
                </a:cubicBezTo>
                <a:cubicBezTo>
                  <a:pt x="1652" y="293"/>
                  <a:pt x="1660" y="321"/>
                  <a:pt x="1681" y="354"/>
                </a:cubicBezTo>
                <a:cubicBezTo>
                  <a:pt x="1694" y="432"/>
                  <a:pt x="1702" y="516"/>
                  <a:pt x="1656" y="584"/>
                </a:cubicBezTo>
                <a:cubicBezTo>
                  <a:pt x="1645" y="618"/>
                  <a:pt x="1616" y="649"/>
                  <a:pt x="1591" y="675"/>
                </a:cubicBezTo>
                <a:cubicBezTo>
                  <a:pt x="1578" y="711"/>
                  <a:pt x="1569" y="738"/>
                  <a:pt x="1541" y="765"/>
                </a:cubicBezTo>
                <a:cubicBezTo>
                  <a:pt x="1523" y="822"/>
                  <a:pt x="1537" y="802"/>
                  <a:pt x="1508" y="831"/>
                </a:cubicBezTo>
                <a:cubicBezTo>
                  <a:pt x="1495" y="873"/>
                  <a:pt x="1443" y="925"/>
                  <a:pt x="1401" y="938"/>
                </a:cubicBezTo>
                <a:cubicBezTo>
                  <a:pt x="1317" y="994"/>
                  <a:pt x="1153" y="974"/>
                  <a:pt x="1056" y="979"/>
                </a:cubicBezTo>
                <a:cubicBezTo>
                  <a:pt x="814" y="973"/>
                  <a:pt x="795" y="985"/>
                  <a:pt x="636" y="946"/>
                </a:cubicBezTo>
                <a:cubicBezTo>
                  <a:pt x="554" y="893"/>
                  <a:pt x="460" y="869"/>
                  <a:pt x="364" y="856"/>
                </a:cubicBezTo>
                <a:cubicBezTo>
                  <a:pt x="345" y="849"/>
                  <a:pt x="325" y="848"/>
                  <a:pt x="307" y="839"/>
                </a:cubicBezTo>
                <a:cubicBezTo>
                  <a:pt x="300" y="836"/>
                  <a:pt x="296" y="827"/>
                  <a:pt x="290" y="823"/>
                </a:cubicBezTo>
                <a:cubicBezTo>
                  <a:pt x="266" y="807"/>
                  <a:pt x="258" y="806"/>
                  <a:pt x="233" y="798"/>
                </a:cubicBezTo>
                <a:cubicBezTo>
                  <a:pt x="185" y="752"/>
                  <a:pt x="124" y="729"/>
                  <a:pt x="76" y="683"/>
                </a:cubicBezTo>
                <a:cubicBezTo>
                  <a:pt x="42" y="578"/>
                  <a:pt x="0" y="430"/>
                  <a:pt x="85" y="345"/>
                </a:cubicBezTo>
                <a:cubicBezTo>
                  <a:pt x="103" y="290"/>
                  <a:pt x="172" y="271"/>
                  <a:pt x="225" y="27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598031" name="Text Box 598030"/>
          <p:cNvSpPr txBox="1"/>
          <p:nvPr/>
        </p:nvSpPr>
        <p:spPr>
          <a:xfrm>
            <a:off x="8212138" y="4781550"/>
            <a:ext cx="269875" cy="3683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50000"/>
              </a:spcBef>
              <a:buNone/>
            </a:pPr>
            <a:r>
              <a:t>S</a:t>
            </a:r>
          </a:p>
        </p:txBody>
      </p:sp>
      <p:sp>
        <p:nvSpPr>
          <p:cNvPr id="598032" name="Oval 598031"/>
          <p:cNvSpPr>
            <a:spLocks noChangeAspect="1"/>
          </p:cNvSpPr>
          <p:nvPr/>
        </p:nvSpPr>
        <p:spPr>
          <a:xfrm>
            <a:off x="7491413" y="4419600"/>
            <a:ext cx="223837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s</a:t>
            </a:r>
            <a:endParaRPr sz="1400"/>
          </a:p>
        </p:txBody>
      </p:sp>
      <p:sp>
        <p:nvSpPr>
          <p:cNvPr id="598033" name="Oval 598032"/>
          <p:cNvSpPr>
            <a:spLocks noChangeAspect="1"/>
          </p:cNvSpPr>
          <p:nvPr/>
        </p:nvSpPr>
        <p:spPr>
          <a:xfrm>
            <a:off x="10045700" y="3937000"/>
            <a:ext cx="223838" cy="227013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y</a:t>
            </a:r>
            <a:endParaRPr sz="1400"/>
          </a:p>
        </p:txBody>
      </p:sp>
      <p:sp>
        <p:nvSpPr>
          <p:cNvPr id="598034" name="Oval 598033"/>
          <p:cNvSpPr>
            <a:spLocks noChangeAspect="1"/>
          </p:cNvSpPr>
          <p:nvPr/>
        </p:nvSpPr>
        <p:spPr>
          <a:xfrm>
            <a:off x="9701213" y="5105400"/>
            <a:ext cx="225425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v</a:t>
            </a:r>
            <a:endParaRPr sz="1400"/>
          </a:p>
        </p:txBody>
      </p:sp>
      <p:sp>
        <p:nvSpPr>
          <p:cNvPr id="598035" name="Freeform 598034"/>
          <p:cNvSpPr/>
          <p:nvPr/>
        </p:nvSpPr>
        <p:spPr>
          <a:xfrm>
            <a:off x="7696200" y="4578350"/>
            <a:ext cx="1401763" cy="368300"/>
          </a:xfrm>
          <a:custGeom>
            <a:avLst/>
            <a:gdLst/>
            <a:ahLst/>
            <a:cxnLst/>
            <a:pathLst>
              <a:path w="883" h="232">
                <a:moveTo>
                  <a:pt x="0" y="0"/>
                </a:moveTo>
                <a:cubicBezTo>
                  <a:pt x="42" y="10"/>
                  <a:pt x="169" y="54"/>
                  <a:pt x="251" y="63"/>
                </a:cubicBezTo>
                <a:cubicBezTo>
                  <a:pt x="333" y="72"/>
                  <a:pt x="414" y="50"/>
                  <a:pt x="494" y="51"/>
                </a:cubicBezTo>
                <a:cubicBezTo>
                  <a:pt x="574" y="52"/>
                  <a:pt x="668" y="39"/>
                  <a:pt x="733" y="69"/>
                </a:cubicBezTo>
                <a:cubicBezTo>
                  <a:pt x="798" y="99"/>
                  <a:pt x="852" y="198"/>
                  <a:pt x="883" y="23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598036" name="Freeform 598035"/>
          <p:cNvSpPr/>
          <p:nvPr/>
        </p:nvSpPr>
        <p:spPr>
          <a:xfrm>
            <a:off x="9277350" y="4187825"/>
            <a:ext cx="1238250" cy="966788"/>
          </a:xfrm>
          <a:custGeom>
            <a:avLst/>
            <a:gdLst/>
            <a:ahLst/>
            <a:cxnLst/>
            <a:pathLst>
              <a:path w="780" h="609">
                <a:moveTo>
                  <a:pt x="550" y="0"/>
                </a:moveTo>
                <a:cubicBezTo>
                  <a:pt x="542" y="18"/>
                  <a:pt x="577" y="85"/>
                  <a:pt x="502" y="108"/>
                </a:cubicBezTo>
                <a:cubicBezTo>
                  <a:pt x="427" y="131"/>
                  <a:pt x="184" y="122"/>
                  <a:pt x="100" y="140"/>
                </a:cubicBezTo>
                <a:cubicBezTo>
                  <a:pt x="16" y="158"/>
                  <a:pt x="0" y="194"/>
                  <a:pt x="0" y="215"/>
                </a:cubicBezTo>
                <a:cubicBezTo>
                  <a:pt x="0" y="236"/>
                  <a:pt x="34" y="252"/>
                  <a:pt x="100" y="265"/>
                </a:cubicBezTo>
                <a:cubicBezTo>
                  <a:pt x="166" y="278"/>
                  <a:pt x="312" y="293"/>
                  <a:pt x="394" y="296"/>
                </a:cubicBezTo>
                <a:cubicBezTo>
                  <a:pt x="476" y="299"/>
                  <a:pt x="536" y="260"/>
                  <a:pt x="595" y="284"/>
                </a:cubicBezTo>
                <a:cubicBezTo>
                  <a:pt x="654" y="308"/>
                  <a:pt x="780" y="386"/>
                  <a:pt x="751" y="440"/>
                </a:cubicBezTo>
                <a:cubicBezTo>
                  <a:pt x="722" y="494"/>
                  <a:pt x="488" y="574"/>
                  <a:pt x="419" y="609"/>
                </a:cubicBezTo>
              </a:path>
            </a:pathLst>
          </a:custGeom>
          <a:noFill/>
          <a:ln w="9525" cap="flat" cmpd="sng">
            <a:solidFill>
              <a:srgbClr val="003399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598037" name="Freeform 598036"/>
          <p:cNvSpPr/>
          <p:nvPr/>
        </p:nvSpPr>
        <p:spPr>
          <a:xfrm>
            <a:off x="7667625" y="4038600"/>
            <a:ext cx="2386013" cy="411163"/>
          </a:xfrm>
          <a:custGeom>
            <a:avLst/>
            <a:gdLst/>
            <a:ahLst/>
            <a:cxnLst/>
            <a:pathLst>
              <a:path w="1503" h="259">
                <a:moveTo>
                  <a:pt x="0" y="259"/>
                </a:moveTo>
                <a:cubicBezTo>
                  <a:pt x="24" y="231"/>
                  <a:pt x="86" y="128"/>
                  <a:pt x="144" y="90"/>
                </a:cubicBezTo>
                <a:cubicBezTo>
                  <a:pt x="202" y="52"/>
                  <a:pt x="298" y="23"/>
                  <a:pt x="347" y="32"/>
                </a:cubicBezTo>
                <a:cubicBezTo>
                  <a:pt x="396" y="41"/>
                  <a:pt x="388" y="123"/>
                  <a:pt x="438" y="146"/>
                </a:cubicBezTo>
                <a:cubicBezTo>
                  <a:pt x="488" y="169"/>
                  <a:pt x="586" y="184"/>
                  <a:pt x="649" y="169"/>
                </a:cubicBezTo>
                <a:cubicBezTo>
                  <a:pt x="712" y="154"/>
                  <a:pt x="749" y="85"/>
                  <a:pt x="814" y="58"/>
                </a:cubicBezTo>
                <a:cubicBezTo>
                  <a:pt x="879" y="31"/>
                  <a:pt x="924" y="16"/>
                  <a:pt x="1039" y="8"/>
                </a:cubicBezTo>
                <a:cubicBezTo>
                  <a:pt x="1154" y="0"/>
                  <a:pt x="1406" y="9"/>
                  <a:pt x="1503" y="9"/>
                </a:cubicBezTo>
              </a:path>
            </a:pathLst>
          </a:custGeom>
          <a:noFill/>
          <a:ln w="9525" cap="flat" cmpd="sng">
            <a:solidFill>
              <a:srgbClr val="003399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en-US"/>
          </a:p>
        </p:txBody>
      </p:sp>
      <p:sp>
        <p:nvSpPr>
          <p:cNvPr id="598038" name="Oval 598037"/>
          <p:cNvSpPr>
            <a:spLocks noChangeAspect="1"/>
          </p:cNvSpPr>
          <p:nvPr/>
        </p:nvSpPr>
        <p:spPr>
          <a:xfrm>
            <a:off x="9015413" y="3962400"/>
            <a:ext cx="223837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x</a:t>
            </a:r>
            <a:endParaRPr sz="1400"/>
          </a:p>
        </p:txBody>
      </p:sp>
      <p:sp>
        <p:nvSpPr>
          <p:cNvPr id="598039" name="Text Box 598038"/>
          <p:cNvSpPr txBox="1"/>
          <p:nvPr/>
        </p:nvSpPr>
        <p:spPr>
          <a:xfrm>
            <a:off x="9625013" y="3435350"/>
            <a:ext cx="498475" cy="3683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50000"/>
              </a:spcBef>
              <a:buNone/>
            </a:pPr>
            <a:r>
              <a:rPr>
                <a:solidFill>
                  <a:srgbClr val="003399"/>
                </a:solidFill>
              </a:rPr>
              <a:t>P</a:t>
            </a:r>
            <a:endParaRPr>
              <a:solidFill>
                <a:srgbClr val="003399"/>
              </a:solidFill>
            </a:endParaRPr>
          </a:p>
        </p:txBody>
      </p:sp>
      <p:sp>
        <p:nvSpPr>
          <p:cNvPr id="598040" name="Oval 598039"/>
          <p:cNvSpPr>
            <a:spLocks noChangeAspect="1"/>
          </p:cNvSpPr>
          <p:nvPr/>
        </p:nvSpPr>
        <p:spPr>
          <a:xfrm>
            <a:off x="8939213" y="4800600"/>
            <a:ext cx="223837" cy="2286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u</a:t>
            </a:r>
            <a:endParaRPr sz="1400"/>
          </a:p>
        </p:txBody>
      </p:sp>
      <p:cxnSp>
        <p:nvCxnSpPr>
          <p:cNvPr id="598041" name="Straight Arrow Connector 598040"/>
          <p:cNvCxnSpPr>
            <a:stCxn id="598040" idx="5"/>
            <a:endCxn id="598034" idx="2"/>
          </p:cNvCxnSpPr>
          <p:nvPr/>
        </p:nvCxnSpPr>
        <p:spPr>
          <a:xfrm>
            <a:off x="9129713" y="4995863"/>
            <a:ext cx="571500" cy="2238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cxnSp>
      <p:sp>
        <p:nvSpPr>
          <p:cNvPr id="598042" name="Text Box 598041"/>
          <p:cNvSpPr txBox="1"/>
          <p:nvPr/>
        </p:nvSpPr>
        <p:spPr>
          <a:xfrm>
            <a:off x="8339138" y="3981450"/>
            <a:ext cx="498475" cy="30670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50000"/>
              </a:spcBef>
              <a:buNone/>
            </a:pPr>
            <a:r>
              <a:rPr sz="1400">
                <a:solidFill>
                  <a:srgbClr val="003399"/>
                </a:solidFill>
              </a:rPr>
              <a:t>P'</a:t>
            </a:r>
            <a:endParaRPr sz="1400" baseline="-2500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600066" name="Title 600065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5830"/>
          </a:xfrm>
        </p:spPr>
        <p:txBody>
          <a:bodyPr lIns="92075" tIns="46038" rIns="92075" bIns="46038" anchor="ctr" anchorCtr="0"/>
          <a:p>
            <a:r>
              <a:t>Dijkstra's Algorithm:  Implementation</a:t>
            </a:r>
          </a:p>
        </p:txBody>
      </p:sp>
      <p:sp>
        <p:nvSpPr>
          <p:cNvPr id="600067" name="Text Placeholder 600066"/>
          <p:cNvSpPr>
            <a:spLocks noGrp="1"/>
          </p:cNvSpPr>
          <p:nvPr>
            <p:ph type="body" idx="1"/>
          </p:nvPr>
        </p:nvSpPr>
        <p:spPr>
          <a:xfrm>
            <a:off x="93345" y="925830"/>
            <a:ext cx="12033885" cy="5735955"/>
          </a:xfrm>
        </p:spPr>
        <p:txBody>
          <a:bodyPr lIns="92075" tIns="46038" rIns="92075" bIns="46038"/>
          <a:p>
            <a:pPr>
              <a:buNone/>
            </a:pPr>
            <a:r>
              <a:rPr>
                <a:solidFill>
                  <a:schemeClr val="tx1"/>
                </a:solidFill>
                <a:sym typeface="Symbol" panose="05050102010706020507" pitchFamily="1" charset="2"/>
              </a:rPr>
              <a:t>For each unexplored node, explicitly maintain </a:t>
            </a:r>
            <a:endParaRPr>
              <a:solidFill>
                <a:schemeClr val="tx1"/>
              </a:solidFill>
              <a:sym typeface="Symbol" panose="05050102010706020507" pitchFamily="1" charset="2"/>
            </a:endParaRPr>
          </a:p>
          <a:p>
            <a:pPr lvl="1">
              <a:buNone/>
            </a:pPr>
            <a:endParaRPr>
              <a:sym typeface="Symbol" panose="05050102010706020507" pitchFamily="1" charset="2"/>
            </a:endParaRPr>
          </a:p>
          <a:p>
            <a:pPr lvl="1"/>
            <a:r>
              <a:rPr>
                <a:sym typeface="Symbol" panose="05050102010706020507" pitchFamily="1" charset="2"/>
              </a:rPr>
              <a:t>Next node to explore = node with minimum (v).</a:t>
            </a:r>
            <a:endParaRPr>
              <a:sym typeface="Symbol" panose="05050102010706020507" pitchFamily="1" charset="2"/>
            </a:endParaRPr>
          </a:p>
          <a:p>
            <a:pPr lvl="1"/>
            <a:r>
              <a:rPr>
                <a:sym typeface="Symbol" panose="05050102010706020507" pitchFamily="1" charset="2"/>
              </a:rPr>
              <a:t>When exploring v, for each incident edge e = (v, w), update</a:t>
            </a:r>
            <a:endParaRPr>
              <a:sym typeface="Symbol" panose="05050102010706020507" pitchFamily="1" charset="2"/>
            </a:endParaRPr>
          </a:p>
          <a:p>
            <a:pPr lvl="1"/>
            <a:endParaRPr>
              <a:sym typeface="Symbol" panose="05050102010706020507" pitchFamily="1" charset="2"/>
            </a:endParaRPr>
          </a:p>
          <a:p>
            <a:pPr lvl="1"/>
            <a:endParaRPr>
              <a:sym typeface="Symbol" panose="05050102010706020507" pitchFamily="1" charset="2"/>
            </a:endParaRPr>
          </a:p>
          <a:p>
            <a:pPr>
              <a:buNone/>
            </a:pPr>
            <a:r>
              <a:rPr>
                <a:sym typeface="Symbol" panose="05050102010706020507" pitchFamily="1" charset="2"/>
              </a:rPr>
              <a:t>Efficient implementation.  </a:t>
            </a:r>
            <a:r>
              <a:rPr>
                <a:solidFill>
                  <a:schemeClr val="tx1"/>
                </a:solidFill>
                <a:sym typeface="Symbol" panose="05050102010706020507" pitchFamily="1" charset="2"/>
              </a:rPr>
              <a:t>Maintain a priority queue of unexplored nodes, prioritized by (v).</a:t>
            </a:r>
            <a:endParaRPr>
              <a:solidFill>
                <a:schemeClr val="tx1"/>
              </a:solidFill>
              <a:sym typeface="Symbol" panose="05050102010706020507" pitchFamily="1" charset="2"/>
            </a:endParaRPr>
          </a:p>
        </p:txBody>
      </p:sp>
      <p:sp>
        <p:nvSpPr>
          <p:cNvPr id="600069" name="Text Box 600068"/>
          <p:cNvSpPr txBox="1"/>
          <p:nvPr/>
        </p:nvSpPr>
        <p:spPr>
          <a:xfrm>
            <a:off x="5810250" y="6248400"/>
            <a:ext cx="3638550" cy="275590"/>
          </a:xfrm>
          <a:prstGeom prst="rect">
            <a:avLst/>
          </a:prstGeom>
          <a:noFill/>
          <a:ln w="1587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50000"/>
              </a:spcBef>
              <a:buNone/>
            </a:pPr>
            <a:r>
              <a:rPr sz="1200"/>
              <a:t>†  Individual ops are amortized bounds</a:t>
            </a:r>
            <a:endParaRPr sz="1200"/>
          </a:p>
        </p:txBody>
      </p:sp>
      <p:sp>
        <p:nvSpPr>
          <p:cNvPr id="600070" name="Rectangles 600069"/>
          <p:cNvSpPr/>
          <p:nvPr/>
        </p:nvSpPr>
        <p:spPr>
          <a:xfrm>
            <a:off x="2667000" y="4222750"/>
            <a:ext cx="1560513" cy="36036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>
                <a:solidFill>
                  <a:schemeClr val="bg1"/>
                </a:solidFill>
              </a:rPr>
              <a:t>PQ Operation</a:t>
            </a:r>
            <a:endParaRPr sz="1400">
              <a:solidFill>
                <a:schemeClr val="bg1"/>
              </a:solidFill>
            </a:endParaRPr>
          </a:p>
        </p:txBody>
      </p:sp>
      <p:sp>
        <p:nvSpPr>
          <p:cNvPr id="600071" name="Rectangles 600070"/>
          <p:cNvSpPr/>
          <p:nvPr/>
        </p:nvSpPr>
        <p:spPr>
          <a:xfrm>
            <a:off x="2667000" y="4583113"/>
            <a:ext cx="1560513" cy="300037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Insert</a:t>
            </a:r>
            <a:endParaRPr sz="1400" baseline="30000"/>
          </a:p>
        </p:txBody>
      </p:sp>
      <p:sp>
        <p:nvSpPr>
          <p:cNvPr id="600072" name="Rectangles 600071"/>
          <p:cNvSpPr/>
          <p:nvPr/>
        </p:nvSpPr>
        <p:spPr>
          <a:xfrm>
            <a:off x="2667000" y="4883150"/>
            <a:ext cx="1560513" cy="29845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 dirty="0" err="1"/>
              <a:t>ExtractMin</a:t>
            </a:r>
            <a:endParaRPr sz="1400" baseline="30000" dirty="0" err="1"/>
          </a:p>
        </p:txBody>
      </p:sp>
      <p:sp>
        <p:nvSpPr>
          <p:cNvPr id="600073" name="Rectangles 600072"/>
          <p:cNvSpPr/>
          <p:nvPr/>
        </p:nvSpPr>
        <p:spPr>
          <a:xfrm>
            <a:off x="2667000" y="5181600"/>
            <a:ext cx="1560513" cy="30162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 dirty="0" err="1"/>
              <a:t>ChangeKey</a:t>
            </a:r>
            <a:endParaRPr sz="1400" baseline="30000" dirty="0" err="1"/>
          </a:p>
        </p:txBody>
      </p:sp>
      <p:sp>
        <p:nvSpPr>
          <p:cNvPr id="600074" name="Rectangles 600073"/>
          <p:cNvSpPr/>
          <p:nvPr/>
        </p:nvSpPr>
        <p:spPr>
          <a:xfrm>
            <a:off x="5976938" y="4222750"/>
            <a:ext cx="1198562" cy="36036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>
                <a:solidFill>
                  <a:schemeClr val="bg1"/>
                </a:solidFill>
              </a:rPr>
              <a:t>Binary heap</a:t>
            </a:r>
            <a:endParaRPr sz="1400">
              <a:solidFill>
                <a:schemeClr val="bg1"/>
              </a:solidFill>
            </a:endParaRPr>
          </a:p>
        </p:txBody>
      </p:sp>
      <p:sp>
        <p:nvSpPr>
          <p:cNvPr id="600075" name="Rectangles 600074"/>
          <p:cNvSpPr/>
          <p:nvPr/>
        </p:nvSpPr>
        <p:spPr>
          <a:xfrm>
            <a:off x="5976938" y="4583113"/>
            <a:ext cx="1198562" cy="300037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log n</a:t>
            </a:r>
            <a:endParaRPr sz="1400"/>
          </a:p>
        </p:txBody>
      </p:sp>
      <p:sp>
        <p:nvSpPr>
          <p:cNvPr id="600076" name="Rectangles 600075"/>
          <p:cNvSpPr/>
          <p:nvPr/>
        </p:nvSpPr>
        <p:spPr>
          <a:xfrm>
            <a:off x="5976938" y="4883150"/>
            <a:ext cx="1198562" cy="29845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log </a:t>
            </a:r>
            <a:r>
              <a:rPr sz="1400" dirty="0"/>
              <a:t>n</a:t>
            </a:r>
            <a:endParaRPr sz="1400"/>
          </a:p>
        </p:txBody>
      </p:sp>
      <p:sp>
        <p:nvSpPr>
          <p:cNvPr id="600077" name="Rectangles 600076"/>
          <p:cNvSpPr/>
          <p:nvPr/>
        </p:nvSpPr>
        <p:spPr>
          <a:xfrm>
            <a:off x="5976938" y="5181600"/>
            <a:ext cx="1198562" cy="301625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log n</a:t>
            </a:r>
            <a:endParaRPr sz="1400"/>
          </a:p>
        </p:txBody>
      </p:sp>
      <p:sp>
        <p:nvSpPr>
          <p:cNvPr id="600078" name="Rectangles 600077"/>
          <p:cNvSpPr/>
          <p:nvPr/>
        </p:nvSpPr>
        <p:spPr>
          <a:xfrm>
            <a:off x="8377238" y="4222750"/>
            <a:ext cx="1217612" cy="36036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>
                <a:solidFill>
                  <a:schemeClr val="bg1"/>
                </a:solidFill>
              </a:rPr>
              <a:t>Fib heap </a:t>
            </a:r>
            <a:r>
              <a:rPr sz="1400" baseline="30000">
                <a:solidFill>
                  <a:schemeClr val="bg1"/>
                </a:solidFill>
              </a:rPr>
              <a:t>†</a:t>
            </a:r>
            <a:endParaRPr sz="1400" baseline="30000">
              <a:solidFill>
                <a:schemeClr val="bg1"/>
              </a:solidFill>
            </a:endParaRPr>
          </a:p>
        </p:txBody>
      </p:sp>
      <p:sp>
        <p:nvSpPr>
          <p:cNvPr id="600079" name="Rectangles 600078"/>
          <p:cNvSpPr/>
          <p:nvPr/>
        </p:nvSpPr>
        <p:spPr>
          <a:xfrm>
            <a:off x="8377238" y="4583113"/>
            <a:ext cx="1217612" cy="300037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1</a:t>
            </a:r>
            <a:endParaRPr sz="1400"/>
          </a:p>
        </p:txBody>
      </p:sp>
      <p:sp>
        <p:nvSpPr>
          <p:cNvPr id="600080" name="Rectangles 600079"/>
          <p:cNvSpPr/>
          <p:nvPr/>
        </p:nvSpPr>
        <p:spPr>
          <a:xfrm>
            <a:off x="8377238" y="4883150"/>
            <a:ext cx="1217612" cy="29845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log n</a:t>
            </a:r>
            <a:endParaRPr sz="1400"/>
          </a:p>
        </p:txBody>
      </p:sp>
      <p:sp>
        <p:nvSpPr>
          <p:cNvPr id="600081" name="Rectangles 600080"/>
          <p:cNvSpPr/>
          <p:nvPr/>
        </p:nvSpPr>
        <p:spPr>
          <a:xfrm>
            <a:off x="8377238" y="5181600"/>
            <a:ext cx="1217612" cy="301625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1</a:t>
            </a:r>
            <a:endParaRPr sz="1400"/>
          </a:p>
        </p:txBody>
      </p:sp>
      <p:sp>
        <p:nvSpPr>
          <p:cNvPr id="600082" name="Rectangles 600081"/>
          <p:cNvSpPr/>
          <p:nvPr/>
        </p:nvSpPr>
        <p:spPr>
          <a:xfrm>
            <a:off x="5137150" y="4222750"/>
            <a:ext cx="839788" cy="36036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>
                <a:solidFill>
                  <a:schemeClr val="bg1"/>
                </a:solidFill>
              </a:rPr>
              <a:t>Array</a:t>
            </a:r>
            <a:endParaRPr sz="1400">
              <a:solidFill>
                <a:schemeClr val="bg1"/>
              </a:solidFill>
            </a:endParaRPr>
          </a:p>
        </p:txBody>
      </p:sp>
      <p:sp>
        <p:nvSpPr>
          <p:cNvPr id="600083" name="Rectangles 600082"/>
          <p:cNvSpPr/>
          <p:nvPr/>
        </p:nvSpPr>
        <p:spPr>
          <a:xfrm>
            <a:off x="5137150" y="4583113"/>
            <a:ext cx="839788" cy="300037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n</a:t>
            </a:r>
            <a:endParaRPr sz="1400"/>
          </a:p>
        </p:txBody>
      </p:sp>
      <p:sp>
        <p:nvSpPr>
          <p:cNvPr id="600084" name="Rectangles 600083"/>
          <p:cNvSpPr/>
          <p:nvPr/>
        </p:nvSpPr>
        <p:spPr>
          <a:xfrm>
            <a:off x="5137150" y="4883150"/>
            <a:ext cx="839788" cy="29845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n</a:t>
            </a:r>
            <a:endParaRPr sz="1400"/>
          </a:p>
        </p:txBody>
      </p:sp>
      <p:sp>
        <p:nvSpPr>
          <p:cNvPr id="600085" name="Rectangles 600084"/>
          <p:cNvSpPr/>
          <p:nvPr/>
        </p:nvSpPr>
        <p:spPr>
          <a:xfrm>
            <a:off x="5137150" y="5181600"/>
            <a:ext cx="839788" cy="301625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1</a:t>
            </a:r>
            <a:endParaRPr sz="1400"/>
          </a:p>
        </p:txBody>
      </p:sp>
      <p:sp>
        <p:nvSpPr>
          <p:cNvPr id="600086" name="Rectangles 600085"/>
          <p:cNvSpPr/>
          <p:nvPr/>
        </p:nvSpPr>
        <p:spPr>
          <a:xfrm>
            <a:off x="2667000" y="5483225"/>
            <a:ext cx="1560513" cy="29845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IsEmpty</a:t>
            </a:r>
            <a:endParaRPr sz="1400" baseline="30000"/>
          </a:p>
        </p:txBody>
      </p:sp>
      <p:sp>
        <p:nvSpPr>
          <p:cNvPr id="600087" name="Rectangles 600086"/>
          <p:cNvSpPr/>
          <p:nvPr/>
        </p:nvSpPr>
        <p:spPr>
          <a:xfrm>
            <a:off x="5976938" y="5483225"/>
            <a:ext cx="1198562" cy="29845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1</a:t>
            </a:r>
            <a:endParaRPr sz="1400"/>
          </a:p>
        </p:txBody>
      </p:sp>
      <p:sp>
        <p:nvSpPr>
          <p:cNvPr id="600088" name="Rectangles 600087"/>
          <p:cNvSpPr/>
          <p:nvPr/>
        </p:nvSpPr>
        <p:spPr>
          <a:xfrm>
            <a:off x="8377238" y="5483225"/>
            <a:ext cx="1217612" cy="29845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1</a:t>
            </a:r>
            <a:endParaRPr sz="1400"/>
          </a:p>
        </p:txBody>
      </p:sp>
      <p:sp>
        <p:nvSpPr>
          <p:cNvPr id="600089" name="Rectangles 600088"/>
          <p:cNvSpPr/>
          <p:nvPr/>
        </p:nvSpPr>
        <p:spPr>
          <a:xfrm>
            <a:off x="5137150" y="5483225"/>
            <a:ext cx="839788" cy="29845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1</a:t>
            </a:r>
            <a:endParaRPr sz="1400"/>
          </a:p>
        </p:txBody>
      </p:sp>
      <p:sp>
        <p:nvSpPr>
          <p:cNvPr id="600090" name="Rectangles 600089"/>
          <p:cNvSpPr/>
          <p:nvPr/>
        </p:nvSpPr>
        <p:spPr>
          <a:xfrm>
            <a:off x="5137150" y="3922713"/>
            <a:ext cx="4464050" cy="300037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>
                <a:solidFill>
                  <a:schemeClr val="bg1"/>
                </a:solidFill>
              </a:rPr>
              <a:t>Priority Queue</a:t>
            </a:r>
            <a:endParaRPr sz="1400">
              <a:solidFill>
                <a:schemeClr val="bg1"/>
              </a:solidFill>
            </a:endParaRPr>
          </a:p>
        </p:txBody>
      </p:sp>
      <p:sp>
        <p:nvSpPr>
          <p:cNvPr id="600091" name="Rectangles 600090"/>
          <p:cNvSpPr/>
          <p:nvPr/>
        </p:nvSpPr>
        <p:spPr>
          <a:xfrm>
            <a:off x="2667000" y="5781675"/>
            <a:ext cx="1560513" cy="300038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Total</a:t>
            </a:r>
            <a:endParaRPr sz="1400" baseline="30000"/>
          </a:p>
        </p:txBody>
      </p:sp>
      <p:sp>
        <p:nvSpPr>
          <p:cNvPr id="600092" name="Rectangles 600091"/>
          <p:cNvSpPr/>
          <p:nvPr/>
        </p:nvSpPr>
        <p:spPr>
          <a:xfrm>
            <a:off x="5976938" y="5781675"/>
            <a:ext cx="1198562" cy="300038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m log n</a:t>
            </a:r>
            <a:endParaRPr sz="1400"/>
          </a:p>
        </p:txBody>
      </p:sp>
      <p:sp>
        <p:nvSpPr>
          <p:cNvPr id="600093" name="Rectangles 600092"/>
          <p:cNvSpPr/>
          <p:nvPr/>
        </p:nvSpPr>
        <p:spPr>
          <a:xfrm>
            <a:off x="8377238" y="5781675"/>
            <a:ext cx="1217612" cy="300038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m + n log n</a:t>
            </a:r>
            <a:endParaRPr sz="1400"/>
          </a:p>
        </p:txBody>
      </p:sp>
      <p:sp>
        <p:nvSpPr>
          <p:cNvPr id="600094" name="Rectangles 600093"/>
          <p:cNvSpPr/>
          <p:nvPr/>
        </p:nvSpPr>
        <p:spPr>
          <a:xfrm>
            <a:off x="5137150" y="5781675"/>
            <a:ext cx="839788" cy="300038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n</a:t>
            </a:r>
            <a:r>
              <a:rPr sz="1400" baseline="30000"/>
              <a:t>2</a:t>
            </a:r>
            <a:endParaRPr sz="1400" baseline="30000"/>
          </a:p>
        </p:txBody>
      </p:sp>
      <p:sp>
        <p:nvSpPr>
          <p:cNvPr id="600095" name="Rectangles 600094"/>
          <p:cNvSpPr/>
          <p:nvPr/>
        </p:nvSpPr>
        <p:spPr>
          <a:xfrm>
            <a:off x="4227513" y="4222750"/>
            <a:ext cx="909637" cy="36036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>
                <a:solidFill>
                  <a:schemeClr val="bg1"/>
                </a:solidFill>
              </a:rPr>
              <a:t>Dijkstra</a:t>
            </a:r>
            <a:endParaRPr sz="1400">
              <a:solidFill>
                <a:schemeClr val="bg1"/>
              </a:solidFill>
            </a:endParaRPr>
          </a:p>
        </p:txBody>
      </p:sp>
      <p:sp>
        <p:nvSpPr>
          <p:cNvPr id="600096" name="Rectangles 600095"/>
          <p:cNvSpPr/>
          <p:nvPr/>
        </p:nvSpPr>
        <p:spPr>
          <a:xfrm>
            <a:off x="4227513" y="4583113"/>
            <a:ext cx="909637" cy="300037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n</a:t>
            </a:r>
            <a:endParaRPr sz="1400"/>
          </a:p>
        </p:txBody>
      </p:sp>
      <p:sp>
        <p:nvSpPr>
          <p:cNvPr id="600097" name="Rectangles 600096"/>
          <p:cNvSpPr/>
          <p:nvPr/>
        </p:nvSpPr>
        <p:spPr>
          <a:xfrm>
            <a:off x="4227513" y="4883150"/>
            <a:ext cx="909637" cy="29845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n</a:t>
            </a:r>
            <a:endParaRPr sz="1400"/>
          </a:p>
        </p:txBody>
      </p:sp>
      <p:sp>
        <p:nvSpPr>
          <p:cNvPr id="600098" name="Rectangles 600097"/>
          <p:cNvSpPr/>
          <p:nvPr/>
        </p:nvSpPr>
        <p:spPr>
          <a:xfrm>
            <a:off x="4227513" y="5181600"/>
            <a:ext cx="909637" cy="30162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m</a:t>
            </a:r>
            <a:endParaRPr sz="1400"/>
          </a:p>
        </p:txBody>
      </p:sp>
      <p:sp>
        <p:nvSpPr>
          <p:cNvPr id="600099" name="Rectangles 600098"/>
          <p:cNvSpPr/>
          <p:nvPr/>
        </p:nvSpPr>
        <p:spPr>
          <a:xfrm>
            <a:off x="4227513" y="5483225"/>
            <a:ext cx="909637" cy="29845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n</a:t>
            </a:r>
            <a:endParaRPr sz="1400"/>
          </a:p>
        </p:txBody>
      </p:sp>
      <p:sp>
        <p:nvSpPr>
          <p:cNvPr id="600100" name="Rectangles 600099"/>
          <p:cNvSpPr/>
          <p:nvPr/>
        </p:nvSpPr>
        <p:spPr>
          <a:xfrm>
            <a:off x="4227513" y="5781675"/>
            <a:ext cx="909637" cy="300038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endParaRPr sz="1400" baseline="30000" dirty="0"/>
          </a:p>
        </p:txBody>
      </p:sp>
      <p:sp>
        <p:nvSpPr>
          <p:cNvPr id="600101" name="Rectangles 600100"/>
          <p:cNvSpPr/>
          <p:nvPr/>
        </p:nvSpPr>
        <p:spPr>
          <a:xfrm>
            <a:off x="7175500" y="4222750"/>
            <a:ext cx="1201738" cy="36036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>
                <a:solidFill>
                  <a:schemeClr val="bg1"/>
                </a:solidFill>
              </a:rPr>
              <a:t>d-way Heap</a:t>
            </a:r>
            <a:endParaRPr sz="1400">
              <a:solidFill>
                <a:schemeClr val="bg1"/>
              </a:solidFill>
            </a:endParaRPr>
          </a:p>
        </p:txBody>
      </p:sp>
      <p:sp>
        <p:nvSpPr>
          <p:cNvPr id="600102" name="Rectangles 600101"/>
          <p:cNvSpPr/>
          <p:nvPr/>
        </p:nvSpPr>
        <p:spPr>
          <a:xfrm>
            <a:off x="7175500" y="4583113"/>
            <a:ext cx="1201738" cy="300037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d log</a:t>
            </a:r>
            <a:r>
              <a:rPr sz="1400" baseline="-25000"/>
              <a:t> d</a:t>
            </a:r>
            <a:r>
              <a:rPr sz="1400"/>
              <a:t> n</a:t>
            </a:r>
            <a:endParaRPr sz="1400"/>
          </a:p>
        </p:txBody>
      </p:sp>
      <p:sp>
        <p:nvSpPr>
          <p:cNvPr id="600103" name="Rectangles 600102"/>
          <p:cNvSpPr/>
          <p:nvPr/>
        </p:nvSpPr>
        <p:spPr>
          <a:xfrm>
            <a:off x="7175500" y="4883150"/>
            <a:ext cx="1201738" cy="29845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d log</a:t>
            </a:r>
            <a:r>
              <a:rPr sz="1400" baseline="-25000"/>
              <a:t> d</a:t>
            </a:r>
            <a:r>
              <a:rPr sz="1400"/>
              <a:t> n</a:t>
            </a:r>
            <a:endParaRPr sz="1400"/>
          </a:p>
        </p:txBody>
      </p:sp>
      <p:sp>
        <p:nvSpPr>
          <p:cNvPr id="600104" name="Rectangles 600103"/>
          <p:cNvSpPr/>
          <p:nvPr/>
        </p:nvSpPr>
        <p:spPr>
          <a:xfrm>
            <a:off x="7175500" y="5181600"/>
            <a:ext cx="1201738" cy="301625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log</a:t>
            </a:r>
            <a:r>
              <a:rPr sz="1400" baseline="-25000"/>
              <a:t> d</a:t>
            </a:r>
            <a:r>
              <a:rPr sz="1400"/>
              <a:t> n</a:t>
            </a:r>
            <a:endParaRPr sz="1400"/>
          </a:p>
        </p:txBody>
      </p:sp>
      <p:sp>
        <p:nvSpPr>
          <p:cNvPr id="600105" name="Rectangles 600104"/>
          <p:cNvSpPr/>
          <p:nvPr/>
        </p:nvSpPr>
        <p:spPr>
          <a:xfrm>
            <a:off x="7175500" y="5483225"/>
            <a:ext cx="1201738" cy="29845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1</a:t>
            </a:r>
            <a:endParaRPr sz="1400"/>
          </a:p>
        </p:txBody>
      </p:sp>
      <p:sp>
        <p:nvSpPr>
          <p:cNvPr id="600106" name="Rectangles 600105"/>
          <p:cNvSpPr/>
          <p:nvPr/>
        </p:nvSpPr>
        <p:spPr>
          <a:xfrm>
            <a:off x="7175500" y="5781675"/>
            <a:ext cx="1201738" cy="300038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 anchorCtr="0"/>
          <a:p>
            <a:pPr algn="ctr">
              <a:buNone/>
            </a:pPr>
            <a:r>
              <a:rPr sz="1400"/>
              <a:t>m log </a:t>
            </a:r>
            <a:r>
              <a:rPr sz="1400" baseline="-25000" dirty="0" err="1"/>
              <a:t>m/n </a:t>
            </a:r>
            <a:r>
              <a:rPr sz="1400"/>
              <a:t>n</a:t>
            </a:r>
            <a:endParaRPr sz="1400"/>
          </a:p>
        </p:txBody>
      </p:sp>
      <p:graphicFrame>
        <p:nvGraphicFramePr>
          <p:cNvPr id="600107" name="Object 600106"/>
          <p:cNvGraphicFramePr/>
          <p:nvPr/>
        </p:nvGraphicFramePr>
        <p:xfrm>
          <a:off x="7124700" y="1022350"/>
          <a:ext cx="270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238250" imgH="185420" progId="Equation.3">
                  <p:embed/>
                </p:oleObj>
              </mc:Choice>
              <mc:Fallback>
                <p:oleObj name="" r:id="rId1" imgW="1238250" imgH="185420" progId="Equation.3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24700" y="1022350"/>
                        <a:ext cx="2705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0108" name="Object 600107"/>
          <p:cNvGraphicFramePr/>
          <p:nvPr/>
        </p:nvGraphicFramePr>
        <p:xfrm>
          <a:off x="2666683" y="2580005"/>
          <a:ext cx="2667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221105" imgH="133350" progId="Equation.3">
                  <p:embed/>
                </p:oleObj>
              </mc:Choice>
              <mc:Fallback>
                <p:oleObj name="" r:id="rId3" imgW="1221105" imgH="133350" progId="Equation.3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6683" y="2580005"/>
                        <a:ext cx="266700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0109" name="Action Button: Forward or Next 600108">
            <a:hlinkClick r:id="rId5" action="ppaction://hlinkpres?slideindex=1&amp;slidetitle="/>
          </p:cNvPr>
          <p:cNvSpPr/>
          <p:nvPr/>
        </p:nvSpPr>
        <p:spPr>
          <a:xfrm>
            <a:off x="5638800" y="2859405"/>
            <a:ext cx="487363" cy="354013"/>
          </a:xfrm>
          <a:prstGeom prst="actionButtonForwardNext">
            <a:avLst/>
          </a:prstGeom>
          <a:solidFill>
            <a:srgbClr val="C0C0C0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57555"/>
          </a:xfrm>
        </p:spPr>
        <p:txBody>
          <a:bodyPr/>
          <a:lstStyle/>
          <a:p>
            <a:r>
              <a:rPr lang="en-US" dirty="0" smtClean="0"/>
              <a:t>DIJKSTRA’S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" y="549275"/>
            <a:ext cx="11278870" cy="5628005"/>
          </a:xfrm>
        </p:spPr>
        <p:txBody>
          <a:bodyPr>
            <a:normAutofit/>
          </a:bodyPr>
          <a:lstStyle/>
          <a:p>
            <a:pPr marL="0" indent="0"/>
            <a:r>
              <a:rPr lang="en-US" b="1" dirty="0" smtClean="0"/>
              <a:t>PROBLEM</a:t>
            </a:r>
            <a:endParaRPr lang="en-US" b="1" dirty="0" smtClean="0"/>
          </a:p>
          <a:p>
            <a:pPr marL="0" indent="0"/>
            <a:r>
              <a:rPr lang="en-US" dirty="0" smtClean="0"/>
              <a:t>Often when we traverse from one point to another or from one place to another </a:t>
            </a:r>
            <a:r>
              <a:rPr lang="en-US" dirty="0" err="1" smtClean="0"/>
              <a:t>place,we</a:t>
            </a:r>
            <a:r>
              <a:rPr lang="en-US" dirty="0" smtClean="0"/>
              <a:t> want to know the shortest path.</a:t>
            </a:r>
            <a:endParaRPr lang="en-US" dirty="0" smtClean="0"/>
          </a:p>
          <a:p>
            <a:pPr marL="0" indent="0"/>
            <a:r>
              <a:rPr lang="en-US" dirty="0" smtClean="0"/>
              <a:t>Given a graph G=(V,E) which models the shortest path problems ,we may want to determine-</a:t>
            </a:r>
            <a:endParaRPr lang="en-US" dirty="0" smtClean="0"/>
          </a:p>
          <a:p>
            <a:pPr lvl="1"/>
            <a:r>
              <a:rPr lang="en-US" dirty="0" smtClean="0"/>
              <a:t>Given node </a:t>
            </a:r>
            <a:r>
              <a:rPr lang="en-US" dirty="0" err="1" smtClean="0"/>
              <a:t>u,v</a:t>
            </a:r>
            <a:r>
              <a:rPr lang="en-US" dirty="0" smtClean="0"/>
              <a:t> what is the shortest u-v path</a:t>
            </a:r>
            <a:endParaRPr lang="en-US" dirty="0" smtClean="0"/>
          </a:p>
          <a:p>
            <a:pPr lvl="1"/>
            <a:r>
              <a:rPr lang="en-US" dirty="0" smtClean="0"/>
              <a:t>Given a start node ‘s’ ,what is the shortest path from s to each other node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78840"/>
          </a:xfrm>
        </p:spPr>
        <p:txBody>
          <a:bodyPr/>
          <a:lstStyle/>
          <a:p>
            <a:r>
              <a:rPr lang="en-US" dirty="0" smtClean="0"/>
              <a:t>SET UP OR INPUT INSTANCE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05" y="1024255"/>
            <a:ext cx="11186795" cy="57404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The edges in the graph has a length l</a:t>
            </a:r>
            <a:r>
              <a:rPr lang="en-US" baseline="-25000" dirty="0" smtClean="0"/>
              <a:t>e </a:t>
            </a:r>
            <a:r>
              <a:rPr lang="en-US" dirty="0" smtClean="0"/>
              <a:t>&gt;=0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</a:t>
            </a:r>
            <a:r>
              <a:rPr lang="en-US" baseline="-25000" dirty="0" smtClean="0"/>
              <a:t>e </a:t>
            </a:r>
            <a:r>
              <a:rPr lang="en-US" dirty="0" smtClean="0"/>
              <a:t>-&gt;indicate time it takes to traverse 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-&gt;usually associated as cost to travel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24578" y="3640685"/>
            <a:ext cx="618186" cy="72121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60950" y="4361902"/>
            <a:ext cx="618186" cy="72121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88206" y="4361903"/>
            <a:ext cx="618186" cy="72121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06392" y="5709529"/>
            <a:ext cx="618186" cy="72121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42764" y="5590684"/>
            <a:ext cx="618186" cy="72121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7" idx="7"/>
          </p:cNvCxnSpPr>
          <p:nvPr/>
        </p:nvCxnSpPr>
        <p:spPr>
          <a:xfrm flipV="1">
            <a:off x="2215861" y="4001294"/>
            <a:ext cx="708717" cy="466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5"/>
            <a:endCxn id="8" idx="0"/>
          </p:cNvCxnSpPr>
          <p:nvPr/>
        </p:nvCxnSpPr>
        <p:spPr>
          <a:xfrm>
            <a:off x="2215861" y="4977500"/>
            <a:ext cx="399624" cy="732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6"/>
            <a:endCxn id="9" idx="2"/>
          </p:cNvCxnSpPr>
          <p:nvPr/>
        </p:nvCxnSpPr>
        <p:spPr>
          <a:xfrm flipV="1">
            <a:off x="2924578" y="5951293"/>
            <a:ext cx="618186" cy="118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6" idx="3"/>
          </p:cNvCxnSpPr>
          <p:nvPr/>
        </p:nvCxnSpPr>
        <p:spPr>
          <a:xfrm flipV="1">
            <a:off x="4006403" y="4977499"/>
            <a:ext cx="245078" cy="61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42764" y="4129994"/>
            <a:ext cx="618186" cy="473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712076" y="4391938"/>
            <a:ext cx="360017" cy="1340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3387413" y="4361902"/>
            <a:ext cx="383655" cy="1269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321560" y="3931920"/>
            <a:ext cx="28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1</a:t>
            </a:r>
            <a:endParaRPr lang="en-GB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004695" y="5282565"/>
            <a:ext cx="372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3</a:t>
            </a:r>
            <a:endParaRPr lang="en-GB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2694305" y="4630420"/>
            <a:ext cx="260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2</a:t>
            </a:r>
            <a:endParaRPr lang="en-GB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3211830" y="4912995"/>
            <a:ext cx="353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5</a:t>
            </a:r>
            <a:endParaRPr lang="en-GB" altLang="en-US"/>
          </a:p>
        </p:txBody>
      </p:sp>
      <p:sp>
        <p:nvSpPr>
          <p:cNvPr id="14" name="Text Box 13"/>
          <p:cNvSpPr txBox="1"/>
          <p:nvPr/>
        </p:nvSpPr>
        <p:spPr>
          <a:xfrm>
            <a:off x="3197225" y="6069965"/>
            <a:ext cx="270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4</a:t>
            </a:r>
            <a:endParaRPr lang="en-GB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3856990" y="3931920"/>
            <a:ext cx="372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6</a:t>
            </a:r>
            <a:endParaRPr lang="en-GB" altLang="en-US"/>
          </a:p>
        </p:txBody>
      </p:sp>
      <p:sp>
        <p:nvSpPr>
          <p:cNvPr id="17" name="Text Box 16"/>
          <p:cNvSpPr txBox="1"/>
          <p:nvPr/>
        </p:nvSpPr>
        <p:spPr>
          <a:xfrm>
            <a:off x="4203700" y="5340985"/>
            <a:ext cx="177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7</a:t>
            </a:r>
            <a:endParaRPr lang="en-GB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8214360" y="1917065"/>
            <a:ext cx="39154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dirty="0" smtClean="0">
                <a:sym typeface="+mn-ea"/>
              </a:rPr>
              <a:t>Take u=1,v=2, l</a:t>
            </a:r>
            <a:r>
              <a:rPr lang="en-US" baseline="-25000" dirty="0" smtClean="0">
                <a:sym typeface="+mn-ea"/>
              </a:rPr>
              <a:t>e </a:t>
            </a:r>
            <a:r>
              <a:rPr lang="en-US" dirty="0" smtClean="0">
                <a:sym typeface="+mn-ea"/>
              </a:rPr>
              <a:t>=1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ym typeface="+mn-ea"/>
              </a:rPr>
              <a:t>	</a:t>
            </a:r>
            <a:r>
              <a:rPr lang="en-US" dirty="0" smtClean="0">
                <a:sym typeface="+mn-ea"/>
              </a:rPr>
              <a:t>				u=1,v=5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   </a:t>
            </a:r>
            <a:r>
              <a:rPr lang="en-GB" altLang="en-US" dirty="0" smtClean="0">
                <a:sym typeface="+mn-ea"/>
              </a:rPr>
              <a:t>     </a:t>
            </a:r>
            <a:r>
              <a:rPr lang="en-US" dirty="0" smtClean="0">
                <a:sym typeface="+mn-ea"/>
              </a:rPr>
              <a:t>                      			 l</a:t>
            </a:r>
            <a:r>
              <a:rPr lang="en-US" baseline="-25000" dirty="0" smtClean="0">
                <a:sym typeface="+mn-ea"/>
              </a:rPr>
              <a:t>e </a:t>
            </a:r>
            <a:r>
              <a:rPr lang="en-US" dirty="0" smtClean="0">
                <a:sym typeface="+mn-ea"/>
              </a:rPr>
              <a:t>={1,4}+{4,5}=3+4=7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    					={1,2}+{2,5}=1+5=6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+mn-ea"/>
              </a:rPr>
              <a:t>                    			</a:t>
            </a:r>
            <a:r>
              <a:rPr lang="en-GB" altLang="en-US" dirty="0" smtClean="0">
                <a:sym typeface="+mn-ea"/>
              </a:rPr>
              <a:t>              </a:t>
            </a:r>
            <a:r>
              <a:rPr lang="en-US" dirty="0" smtClean="0">
                <a:sym typeface="+mn-ea"/>
              </a:rPr>
              <a:t>={1,2}+{2,4}+{4,5}</a:t>
            </a:r>
            <a:endParaRPr lang="en-US" dirty="0" smtClean="0"/>
          </a:p>
          <a:p>
            <a:pPr marL="0" indent="0">
              <a:buNone/>
            </a:pPr>
            <a:r>
              <a:rPr lang="en-GB" altLang="en-US" dirty="0" smtClean="0">
                <a:sym typeface="+mn-ea"/>
              </a:rPr>
              <a:t>   </a:t>
            </a:r>
            <a:r>
              <a:rPr lang="en-US" dirty="0" smtClean="0">
                <a:sym typeface="+mn-ea"/>
              </a:rPr>
              <a:t>                            		</a:t>
            </a:r>
            <a:r>
              <a:rPr lang="en-GB" altLang="en-US" dirty="0" smtClean="0">
                <a:sym typeface="+mn-ea"/>
              </a:rPr>
              <a:t>               </a:t>
            </a:r>
            <a:r>
              <a:rPr lang="en-US" dirty="0" smtClean="0">
                <a:sym typeface="+mn-ea"/>
              </a:rPr>
              <a:t>=1+2+4=7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"/>
            <a:ext cx="10515600" cy="757555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7725"/>
            <a:ext cx="12350115" cy="6010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//</a:t>
            </a:r>
            <a:r>
              <a:rPr lang="en-US" dirty="0" err="1" smtClean="0"/>
              <a:t>Algorithm:Dijkstra’s</a:t>
            </a:r>
            <a:r>
              <a:rPr lang="en-US" dirty="0" smtClean="0"/>
              <a:t> Algorithm</a:t>
            </a:r>
            <a:endParaRPr lang="en-US" dirty="0" smtClean="0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43200" y="4038600"/>
            <a:ext cx="762964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209799"/>
            <a:ext cx="5410200" cy="1040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352800"/>
            <a:ext cx="1757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9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5257800"/>
            <a:ext cx="10972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620000" y="2438400"/>
            <a:ext cx="533400" cy="521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77400" y="4419600"/>
            <a:ext cx="533400" cy="5219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2</a:t>
            </a:r>
            <a:endParaRPr lang="en-US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						d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				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87929" y="1690688"/>
            <a:ext cx="3750871" cy="2587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1371600"/>
            <a:ext cx="3962400" cy="28547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01563" y="4178302"/>
            <a:ext cx="2752037" cy="172165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486400" y="2514600"/>
            <a:ext cx="838200" cy="4572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" y="0"/>
            <a:ext cx="10515600" cy="711835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Dijkstra’s</a:t>
            </a:r>
            <a:r>
              <a:rPr lang="en-IN" dirty="0" smtClean="0"/>
              <a:t> algorithm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Source =0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4038600"/>
          <a:ext cx="69342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3403600"/>
                <a:gridCol w="2311400"/>
              </a:tblGrid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         </a:t>
                      </a:r>
                      <a:r>
                        <a:rPr lang="en-IN" sz="2800" b="1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s</a:t>
                      </a:r>
                      <a:endParaRPr lang="en-IN" sz="11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Distance[]</a:t>
                      </a:r>
                      <a:endParaRPr lang="en-IN" sz="110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d[]</a:t>
                      </a:r>
                      <a:endParaRPr lang="en-IN" sz="110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Min(d[u]+le</a:t>
                      </a:r>
                      <a:r>
                        <a:rPr lang="en-IN" sz="2000" b="1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)</a:t>
                      </a:r>
                      <a:endParaRPr lang="en-IN" sz="11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600" b="1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      {0}</a:t>
                      </a:r>
                      <a:endParaRPr lang="en-IN" sz="110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343400" y="5791200"/>
          <a:ext cx="2590800" cy="456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4565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0</a:t>
                      </a: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/>
                        </a:rPr>
                        <a:t>999</a:t>
                      </a: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999</a:t>
                      </a: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999</a:t>
                      </a: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999</a:t>
                      </a: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19600" y="53340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879914" y="53340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489514" y="53340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870514" y="53340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251514" y="53340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876800" y="1295399"/>
            <a:ext cx="3733800" cy="2575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055" y="177503"/>
            <a:ext cx="2984671" cy="568960"/>
          </a:xfrm>
          <a:prstGeom prst="rect">
            <a:avLst/>
          </a:prstGeom>
        </p:spPr>
        <p:txBody>
          <a:bodyPr vert="horz" wrap="square" lIns="0" tIns="109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30" spc="-10" dirty="0"/>
              <a:t>Greedy</a:t>
            </a:r>
            <a:r>
              <a:rPr sz="3630" spc="-2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30" spc="-10" dirty="0"/>
              <a:t>Method</a:t>
            </a:r>
            <a:endParaRPr sz="363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25270" y="1141095"/>
            <a:ext cx="8209280" cy="410654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59538"/>
            <a:ext cx="27432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090" spc="-25" dirty="0"/>
            </a:fld>
            <a:endParaRPr sz="1090" spc="-2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1535"/>
          </a:xfrm>
        </p:spPr>
        <p:txBody>
          <a:bodyPr/>
          <a:lstStyle/>
          <a:p>
            <a:r>
              <a:rPr lang="en-IN" dirty="0" err="1" smtClean="0"/>
              <a:t>Dijkstra’s</a:t>
            </a:r>
            <a:r>
              <a:rPr lang="en-IN" dirty="0" smtClean="0"/>
              <a:t> algorithm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Source =0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4114800"/>
          <a:ext cx="69342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3403600"/>
                <a:gridCol w="2311400"/>
              </a:tblGrid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         </a:t>
                      </a:r>
                      <a:r>
                        <a:rPr lang="en-IN" sz="2800" b="1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s</a:t>
                      </a:r>
                      <a:endParaRPr lang="en-IN" sz="11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Distance[]</a:t>
                      </a:r>
                      <a:endParaRPr lang="en-IN" sz="110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d[]</a:t>
                      </a:r>
                      <a:endParaRPr lang="en-IN" sz="110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Min(d[u]+le</a:t>
                      </a:r>
                      <a:r>
                        <a:rPr lang="en-IN" sz="2000" b="1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)</a:t>
                      </a:r>
                      <a:endParaRPr lang="en-IN" sz="11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1219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600" b="1" dirty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      </a:t>
                      </a:r>
                      <a:r>
                        <a:rPr lang="en-IN" sz="2600" dirty="0" smtClean="0">
                          <a:latin typeface="+mn-lt"/>
                          <a:ea typeface="Calibri" panose="020F0502020204030204"/>
                          <a:cs typeface="Mangal"/>
                        </a:rPr>
                        <a:t>{0,1}</a:t>
                      </a:r>
                      <a:endParaRPr lang="en-IN" sz="11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u=0     or     u=0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v=1               v=2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min(0+4)=4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343400" y="6019800"/>
          <a:ext cx="2590800" cy="456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4565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0</a:t>
                      </a: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/>
                        </a:rPr>
                        <a:t>4</a:t>
                      </a: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19600" y="55626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879914" y="55626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489514" y="55626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870514" y="55626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251514" y="55626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876800" y="1295399"/>
            <a:ext cx="3733800" cy="2575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"/>
            <a:ext cx="10515600" cy="1325563"/>
          </a:xfrm>
        </p:spPr>
        <p:txBody>
          <a:bodyPr/>
          <a:lstStyle/>
          <a:p>
            <a:r>
              <a:rPr lang="en-IN" dirty="0" err="1" smtClean="0"/>
              <a:t>Dijkstra’s</a:t>
            </a:r>
            <a:r>
              <a:rPr lang="en-IN" dirty="0" smtClean="0"/>
              <a:t> algorithm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Source =0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4114800"/>
          <a:ext cx="69342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3403600"/>
                <a:gridCol w="2311400"/>
              </a:tblGrid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         </a:t>
                      </a:r>
                      <a:r>
                        <a:rPr lang="en-IN" sz="2800" b="1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s</a:t>
                      </a:r>
                      <a:endParaRPr lang="en-IN" sz="11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Distance[]</a:t>
                      </a:r>
                      <a:endParaRPr lang="en-IN" sz="110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d[]</a:t>
                      </a:r>
                      <a:endParaRPr lang="en-IN" sz="110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Min(d[u]+le</a:t>
                      </a:r>
                      <a:r>
                        <a:rPr lang="en-IN" sz="2000" b="1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)</a:t>
                      </a:r>
                      <a:endParaRPr lang="en-IN" sz="11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1219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600" dirty="0" smtClean="0">
                          <a:latin typeface="+mn-lt"/>
                          <a:ea typeface="Calibri" panose="020F0502020204030204"/>
                          <a:cs typeface="Mangal"/>
                        </a:rPr>
                        <a:t> {0,1,2}</a:t>
                      </a:r>
                      <a:endParaRPr lang="en-IN" sz="11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u=0     or      u=1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v=2                v=2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min(0+8)=8</a:t>
                      </a:r>
                      <a:r>
                        <a:rPr lang="en-I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(4+1)=5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343400" y="6019800"/>
          <a:ext cx="2590800" cy="325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3048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0</a:t>
                      </a: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4</a:t>
                      </a: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5</a:t>
                      </a: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19600" y="55626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879914" y="55626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489514" y="55626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870514" y="55626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251514" y="55626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876800" y="1295399"/>
            <a:ext cx="3733800" cy="2575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 err="1" smtClean="0"/>
              <a:t>Dijkstra’s</a:t>
            </a:r>
            <a:r>
              <a:rPr lang="en-IN" dirty="0" smtClean="0"/>
              <a:t> algorithm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Source =0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4114800"/>
          <a:ext cx="6934200" cy="2491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3403600"/>
                <a:gridCol w="2311400"/>
              </a:tblGrid>
              <a:tr h="1219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         </a:t>
                      </a:r>
                      <a:r>
                        <a:rPr lang="en-IN" sz="2800" b="1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s</a:t>
                      </a:r>
                      <a:endParaRPr lang="en-IN" sz="11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Distance[]</a:t>
                      </a:r>
                      <a:endParaRPr lang="en-IN" sz="110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d[]</a:t>
                      </a:r>
                      <a:endParaRPr lang="en-IN" sz="110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Min(d[u]+le</a:t>
                      </a:r>
                      <a:r>
                        <a:rPr lang="en-IN" sz="2000" b="1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)</a:t>
                      </a:r>
                      <a:endParaRPr lang="en-IN" sz="11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12712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600" dirty="0" smtClean="0">
                          <a:latin typeface="+mn-lt"/>
                          <a:ea typeface="Calibri" panose="020F0502020204030204"/>
                          <a:cs typeface="Mangal"/>
                        </a:rPr>
                        <a:t> {0,1,2,3}</a:t>
                      </a:r>
                      <a:endParaRPr lang="en-IN" sz="11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u=1     or      u=2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v=3               v=3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min(4+3)=7 and (4+7)=11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343400" y="6019800"/>
          <a:ext cx="2590800" cy="325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3048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0</a:t>
                      </a: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4</a:t>
                      </a: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5</a:t>
                      </a: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7</a:t>
                      </a: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19600" y="55626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879914" y="55626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489514" y="55626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870514" y="55626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251514" y="55626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876800" y="1295399"/>
            <a:ext cx="3733800" cy="2575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480"/>
            <a:ext cx="10515600" cy="1325563"/>
          </a:xfrm>
        </p:spPr>
        <p:txBody>
          <a:bodyPr/>
          <a:lstStyle/>
          <a:p>
            <a:r>
              <a:rPr lang="en-IN" dirty="0" err="1" smtClean="0"/>
              <a:t>Dijkstra’s</a:t>
            </a:r>
            <a:r>
              <a:rPr lang="en-IN" dirty="0" smtClean="0"/>
              <a:t> algorithm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Source =0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4114800"/>
          <a:ext cx="6934200" cy="2491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3403600"/>
                <a:gridCol w="2311400"/>
              </a:tblGrid>
              <a:tr h="12198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         </a:t>
                      </a:r>
                      <a:r>
                        <a:rPr lang="en-IN" sz="2800" b="1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s</a:t>
                      </a:r>
                      <a:endParaRPr lang="en-IN" sz="11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Distance[]</a:t>
                      </a:r>
                      <a:endParaRPr lang="en-IN" sz="110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d[]</a:t>
                      </a:r>
                      <a:endParaRPr lang="en-IN" sz="110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Min(d[u]+le</a:t>
                      </a:r>
                      <a:r>
                        <a:rPr lang="en-IN" sz="2000" b="1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)</a:t>
                      </a:r>
                      <a:endParaRPr lang="en-IN" sz="11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12712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600" dirty="0" smtClean="0">
                          <a:latin typeface="+mn-lt"/>
                          <a:ea typeface="Calibri" panose="020F0502020204030204"/>
                          <a:cs typeface="Mangal"/>
                        </a:rPr>
                        <a:t> {0,1,2,4}</a:t>
                      </a:r>
                      <a:endParaRPr lang="en-IN" sz="11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u=3     or      u=2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v=4                v=4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min(3+8)=11</a:t>
                      </a:r>
                      <a:endParaRPr lang="en-IN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min(5+3)=8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343400" y="6019800"/>
          <a:ext cx="2590800" cy="3257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"/>
                <a:gridCol w="518160"/>
                <a:gridCol w="518160"/>
                <a:gridCol w="518160"/>
                <a:gridCol w="518160"/>
              </a:tblGrid>
              <a:tr h="30480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0</a:t>
                      </a: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4</a:t>
                      </a: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5</a:t>
                      </a: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7</a:t>
                      </a: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latin typeface="Calibri" panose="020F0502020204030204"/>
                          <a:ea typeface="Calibri" panose="020F0502020204030204"/>
                          <a:cs typeface="Mangal"/>
                        </a:rPr>
                        <a:t>8</a:t>
                      </a:r>
                      <a:endParaRPr lang="en-IN" sz="1600" dirty="0">
                        <a:latin typeface="Calibri" panose="020F0502020204030204"/>
                        <a:ea typeface="Calibri" panose="020F0502020204030204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19600" y="55626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0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879914" y="55626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489514" y="55626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870514" y="55626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6251514" y="55626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4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876800" y="1295399"/>
            <a:ext cx="3733800" cy="2575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Depth of intervals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4830763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b="1" i="1" dirty="0" smtClean="0"/>
              <a:t>depth</a:t>
            </a:r>
            <a:r>
              <a:rPr lang="en-IN" i="1" dirty="0" smtClean="0"/>
              <a:t> of a set of intervals to be the maximum number that pass </a:t>
            </a:r>
            <a:r>
              <a:rPr lang="en-IN" dirty="0" smtClean="0"/>
              <a:t>over any single point on the time-line.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67000" y="1447800"/>
            <a:ext cx="644198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Down Arrow 6"/>
          <p:cNvSpPr/>
          <p:nvPr/>
        </p:nvSpPr>
        <p:spPr>
          <a:xfrm>
            <a:off x="2209800" y="1600200"/>
            <a:ext cx="457200" cy="1143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 smtClean="0"/>
              <a:t>In any instance of </a:t>
            </a:r>
            <a:r>
              <a:rPr lang="en-IN" b="1" i="1" dirty="0" smtClean="0"/>
              <a:t>Interval Partitioning</a:t>
            </a:r>
            <a:r>
              <a:rPr lang="en-IN" i="1" dirty="0" smtClean="0"/>
              <a:t>, the number of resources needed is at least the depth of the set of intervals.</a:t>
            </a:r>
            <a:endParaRPr lang="en-IN" i="1" dirty="0" smtClean="0"/>
          </a:p>
          <a:p>
            <a:endParaRPr lang="en-IN" i="1" dirty="0" smtClean="0"/>
          </a:p>
          <a:p>
            <a:r>
              <a:rPr lang="en-IN" b="1" dirty="0" smtClean="0"/>
              <a:t>Proof. Suppose a set of intervals has depth </a:t>
            </a:r>
            <a:r>
              <a:rPr lang="en-IN" b="1" i="1" dirty="0" smtClean="0"/>
              <a:t>d, and let I1, . . . , Id all pass over a </a:t>
            </a:r>
            <a:r>
              <a:rPr lang="en-IN" dirty="0" smtClean="0"/>
              <a:t>common point on the time-line. </a:t>
            </a:r>
            <a:endParaRPr lang="en-IN" dirty="0" smtClean="0"/>
          </a:p>
          <a:p>
            <a:r>
              <a:rPr lang="en-IN" dirty="0" smtClean="0"/>
              <a:t>Then each of these intervals must be scheduled</a:t>
            </a:r>
            <a:endParaRPr lang="en-IN" dirty="0" smtClean="0"/>
          </a:p>
          <a:p>
            <a:r>
              <a:rPr lang="en-IN" dirty="0" smtClean="0"/>
              <a:t>on a different resource, </a:t>
            </a:r>
            <a:endParaRPr lang="en-IN" dirty="0" smtClean="0"/>
          </a:p>
          <a:p>
            <a:r>
              <a:rPr lang="en-IN" dirty="0" smtClean="0"/>
              <a:t>so the whole instance needs at least </a:t>
            </a:r>
            <a:r>
              <a:rPr lang="en-IN" i="1" dirty="0" smtClean="0"/>
              <a:t>d resources.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391400" y="6172200"/>
            <a:ext cx="2133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391400" y="6400800"/>
            <a:ext cx="2133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91400" y="6629400"/>
            <a:ext cx="21336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59538"/>
            <a:ext cx="27432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090" spc="-25" dirty="0"/>
            </a:fld>
            <a:endParaRPr sz="1090"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7115" y="415290"/>
            <a:ext cx="5795645" cy="68834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Coin</a:t>
            </a:r>
            <a:r>
              <a:rPr spc="-1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Change</a:t>
            </a:r>
            <a:r>
              <a:rPr spc="-1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Problem</a:t>
            </a:r>
            <a:endParaRPr b="1" spc="-10" dirty="0">
              <a:solidFill>
                <a:srgbClr val="000099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065" y="1285240"/>
            <a:ext cx="10245090" cy="1346200"/>
          </a:xfrm>
          <a:prstGeom prst="rect">
            <a:avLst/>
          </a:prstGeom>
        </p:spPr>
        <p:txBody>
          <a:bodyPr vert="horz" wrap="square" lIns="0" tIns="8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54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Problem</a:t>
            </a:r>
            <a:r>
              <a:rPr sz="2540" spc="-16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Statement: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354965" marR="5080">
              <a:lnSpc>
                <a:spcPct val="100000"/>
              </a:lnSpc>
              <a:spcBef>
                <a:spcPts val="675"/>
              </a:spcBef>
            </a:pPr>
            <a:r>
              <a:rPr sz="2540" spc="-10" dirty="0">
                <a:latin typeface="Calibri" panose="020F0502020204030204"/>
                <a:cs typeface="Calibri" panose="020F0502020204030204"/>
              </a:rPr>
              <a:t>Given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coins</a:t>
            </a:r>
            <a:r>
              <a:rPr sz="254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of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latin typeface="Calibri" panose="020F0502020204030204"/>
                <a:cs typeface="Calibri" panose="020F0502020204030204"/>
              </a:rPr>
              <a:t>several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denominations</a:t>
            </a:r>
            <a:r>
              <a:rPr sz="254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find</a:t>
            </a:r>
            <a:r>
              <a:rPr sz="254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out</a:t>
            </a:r>
            <a:r>
              <a:rPr sz="254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latin typeface="Calibri" panose="020F0502020204030204"/>
                <a:cs typeface="Calibri" panose="020F0502020204030204"/>
              </a:rPr>
              <a:t>way</a:t>
            </a:r>
            <a:r>
              <a:rPr sz="254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to</a:t>
            </a:r>
            <a:r>
              <a:rPr sz="254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give</a:t>
            </a:r>
            <a:r>
              <a:rPr sz="2540" spc="-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</a:t>
            </a:r>
            <a:r>
              <a:rPr sz="254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an</a:t>
            </a:r>
            <a:r>
              <a:rPr sz="254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amount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with</a:t>
            </a:r>
            <a:r>
              <a:rPr sz="254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b="1" spc="-20" dirty="0">
                <a:latin typeface="Calibri" panose="020F0502020204030204"/>
                <a:cs typeface="Calibri" panose="020F0502020204030204"/>
              </a:rPr>
              <a:t>fewest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54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latin typeface="Calibri" panose="020F0502020204030204"/>
                <a:cs typeface="Calibri" panose="020F0502020204030204"/>
              </a:rPr>
              <a:t>of</a:t>
            </a:r>
            <a:r>
              <a:rPr sz="254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coins.</a:t>
            </a:r>
            <a:endParaRPr sz="254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610" y="231775"/>
            <a:ext cx="6080125" cy="68834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Coin</a:t>
            </a:r>
            <a:r>
              <a:rPr spc="-1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Change</a:t>
            </a:r>
            <a:r>
              <a:rPr spc="-1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Problem</a:t>
            </a:r>
            <a:endParaRPr b="1" spc="-10" dirty="0">
              <a:solidFill>
                <a:srgbClr val="000099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6053" y="3428769"/>
            <a:ext cx="8298756" cy="3112034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4" name="object 4"/>
          <p:cNvSpPr txBox="1"/>
          <p:nvPr/>
        </p:nvSpPr>
        <p:spPr>
          <a:xfrm>
            <a:off x="455295" y="1363345"/>
            <a:ext cx="11521440" cy="3298825"/>
          </a:xfrm>
          <a:prstGeom prst="rect">
            <a:avLst/>
          </a:prstGeom>
        </p:spPr>
        <p:txBody>
          <a:bodyPr vert="horz" wrap="square" lIns="0" tIns="10949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</a:pPr>
            <a:r>
              <a:rPr sz="2540" u="heavy" spc="-10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Example: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if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denominations</a:t>
            </a:r>
            <a:r>
              <a:rPr sz="254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are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1,</a:t>
            </a:r>
            <a:r>
              <a:rPr sz="254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5,</a:t>
            </a:r>
            <a:r>
              <a:rPr sz="254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10,</a:t>
            </a:r>
            <a:r>
              <a:rPr sz="254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25</a:t>
            </a:r>
            <a:r>
              <a:rPr sz="254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and</a:t>
            </a:r>
            <a:r>
              <a:rPr sz="254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100</a:t>
            </a:r>
            <a:r>
              <a:rPr sz="254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latin typeface="Calibri" panose="020F0502020204030204"/>
                <a:cs typeface="Calibri" panose="020F0502020204030204"/>
              </a:rPr>
              <a:t>and</a:t>
            </a:r>
            <a:r>
              <a:rPr sz="254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the</a:t>
            </a:r>
            <a:r>
              <a:rPr sz="254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change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required</a:t>
            </a:r>
            <a:r>
              <a:rPr sz="254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is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30,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the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solutions</a:t>
            </a:r>
            <a:r>
              <a:rPr sz="254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latin typeface="Calibri" panose="020F0502020204030204"/>
                <a:cs typeface="Calibri" panose="020F0502020204030204"/>
              </a:rPr>
              <a:t>are,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354965" marR="5729605">
              <a:lnSpc>
                <a:spcPct val="120000"/>
              </a:lnSpc>
              <a:tabLst>
                <a:tab pos="1859280" algn="l"/>
              </a:tabLst>
            </a:pPr>
            <a:r>
              <a:rPr sz="2540" spc="-10" dirty="0">
                <a:latin typeface="Calibri" panose="020F0502020204030204"/>
                <a:cs typeface="Calibri" panose="020F0502020204030204"/>
              </a:rPr>
              <a:t>Amount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50" dirty="0">
                <a:latin typeface="Calibri" panose="020F0502020204030204"/>
                <a:cs typeface="Calibri" panose="020F0502020204030204"/>
              </a:rPr>
              <a:t>:</a:t>
            </a:r>
            <a:r>
              <a:rPr sz="254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40" spc="-25" dirty="0">
                <a:latin typeface="Calibri" panose="020F0502020204030204"/>
                <a:cs typeface="Calibri" panose="020F0502020204030204"/>
              </a:rPr>
              <a:t>30</a:t>
            </a:r>
            <a:r>
              <a:rPr sz="254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Solutions</a:t>
            </a:r>
            <a:r>
              <a:rPr sz="254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50" dirty="0">
                <a:latin typeface="Calibri" panose="020F0502020204030204"/>
                <a:cs typeface="Calibri" panose="020F0502020204030204"/>
              </a:rPr>
              <a:t>: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926465">
              <a:lnSpc>
                <a:spcPct val="100000"/>
              </a:lnSpc>
              <a:tabLst>
                <a:tab pos="1946275" algn="l"/>
              </a:tabLst>
            </a:pPr>
            <a:r>
              <a:rPr sz="2540" dirty="0">
                <a:latin typeface="Calibri" panose="020F0502020204030204"/>
                <a:cs typeface="Calibri" panose="020F0502020204030204"/>
              </a:rPr>
              <a:t>3</a:t>
            </a:r>
            <a:r>
              <a:rPr sz="254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x</a:t>
            </a:r>
            <a:r>
              <a:rPr sz="254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latin typeface="Calibri" panose="020F0502020204030204"/>
                <a:cs typeface="Calibri" panose="020F0502020204030204"/>
              </a:rPr>
              <a:t>10</a:t>
            </a:r>
            <a:r>
              <a:rPr sz="254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40" dirty="0">
                <a:latin typeface="Calibri" panose="020F0502020204030204"/>
                <a:cs typeface="Calibri" panose="020F0502020204030204"/>
              </a:rPr>
              <a:t>(</a:t>
            </a:r>
            <a:r>
              <a:rPr sz="254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3</a:t>
            </a:r>
            <a:r>
              <a:rPr sz="254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coins</a:t>
            </a:r>
            <a:r>
              <a:rPr sz="254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50" dirty="0">
                <a:latin typeface="Calibri" panose="020F0502020204030204"/>
                <a:cs typeface="Calibri" panose="020F0502020204030204"/>
              </a:rPr>
              <a:t>)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926465">
              <a:lnSpc>
                <a:spcPct val="100000"/>
              </a:lnSpc>
              <a:tabLst>
                <a:tab pos="1845945" algn="l"/>
              </a:tabLst>
            </a:pPr>
            <a:r>
              <a:rPr sz="2540" dirty="0">
                <a:latin typeface="Calibri" panose="020F0502020204030204"/>
                <a:cs typeface="Calibri" panose="020F0502020204030204"/>
              </a:rPr>
              <a:t>6</a:t>
            </a:r>
            <a:r>
              <a:rPr sz="254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x</a:t>
            </a:r>
            <a:r>
              <a:rPr sz="254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50" dirty="0">
                <a:latin typeface="Calibri" panose="020F0502020204030204"/>
                <a:cs typeface="Calibri" panose="020F0502020204030204"/>
              </a:rPr>
              <a:t>5</a:t>
            </a:r>
            <a:r>
              <a:rPr sz="254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40" dirty="0">
                <a:latin typeface="Calibri" panose="020F0502020204030204"/>
                <a:cs typeface="Calibri" panose="020F0502020204030204"/>
              </a:rPr>
              <a:t>(</a:t>
            </a:r>
            <a:r>
              <a:rPr sz="254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6</a:t>
            </a:r>
            <a:r>
              <a:rPr sz="254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coins</a:t>
            </a:r>
            <a:r>
              <a:rPr sz="254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50" dirty="0">
                <a:latin typeface="Calibri" panose="020F0502020204030204"/>
                <a:cs typeface="Calibri" panose="020F0502020204030204"/>
              </a:rPr>
              <a:t>)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926465">
              <a:lnSpc>
                <a:spcPct val="100000"/>
              </a:lnSpc>
            </a:pPr>
            <a:r>
              <a:rPr sz="2540" dirty="0">
                <a:latin typeface="Calibri" panose="020F0502020204030204"/>
                <a:cs typeface="Calibri" panose="020F0502020204030204"/>
              </a:rPr>
              <a:t>1</a:t>
            </a:r>
            <a:r>
              <a:rPr sz="254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x</a:t>
            </a:r>
            <a:r>
              <a:rPr sz="254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25</a:t>
            </a:r>
            <a:r>
              <a:rPr sz="254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+</a:t>
            </a:r>
            <a:r>
              <a:rPr sz="254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5</a:t>
            </a:r>
            <a:r>
              <a:rPr sz="254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x</a:t>
            </a:r>
            <a:r>
              <a:rPr sz="254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1</a:t>
            </a:r>
            <a:r>
              <a:rPr sz="254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(</a:t>
            </a:r>
            <a:r>
              <a:rPr sz="254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6</a:t>
            </a:r>
            <a:r>
              <a:rPr sz="254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coins</a:t>
            </a:r>
            <a:r>
              <a:rPr sz="254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50" dirty="0">
                <a:latin typeface="Calibri" panose="020F0502020204030204"/>
                <a:cs typeface="Calibri" panose="020F0502020204030204"/>
              </a:rPr>
              <a:t>)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926465">
              <a:lnSpc>
                <a:spcPct val="100000"/>
              </a:lnSpc>
            </a:pPr>
            <a:r>
              <a:rPr sz="2540" dirty="0">
                <a:latin typeface="Calibri" panose="020F0502020204030204"/>
                <a:cs typeface="Calibri" panose="020F0502020204030204"/>
              </a:rPr>
              <a:t>1</a:t>
            </a:r>
            <a:r>
              <a:rPr sz="254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x</a:t>
            </a:r>
            <a:r>
              <a:rPr sz="254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25</a:t>
            </a:r>
            <a:r>
              <a:rPr sz="254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+</a:t>
            </a:r>
            <a:r>
              <a:rPr sz="254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1</a:t>
            </a:r>
            <a:r>
              <a:rPr sz="254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x</a:t>
            </a:r>
            <a:r>
              <a:rPr sz="254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5</a:t>
            </a:r>
            <a:r>
              <a:rPr sz="254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(</a:t>
            </a:r>
            <a:r>
              <a:rPr sz="254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2</a:t>
            </a:r>
            <a:r>
              <a:rPr sz="254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coins</a:t>
            </a:r>
            <a:r>
              <a:rPr sz="254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50" dirty="0">
                <a:latin typeface="Calibri" panose="020F0502020204030204"/>
                <a:cs typeface="Calibri" panose="020F0502020204030204"/>
              </a:rPr>
              <a:t>)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354965" marR="621030">
              <a:lnSpc>
                <a:spcPct val="100000"/>
              </a:lnSpc>
              <a:spcBef>
                <a:spcPts val="670"/>
              </a:spcBef>
            </a:pPr>
            <a:r>
              <a:rPr sz="2540" dirty="0">
                <a:latin typeface="Calibri" panose="020F0502020204030204"/>
                <a:cs typeface="Calibri" panose="020F0502020204030204"/>
              </a:rPr>
              <a:t>The</a:t>
            </a:r>
            <a:r>
              <a:rPr sz="2540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last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solution</a:t>
            </a:r>
            <a:r>
              <a:rPr sz="254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is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the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optimal</a:t>
            </a:r>
            <a:r>
              <a:rPr sz="2540" spc="-1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one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as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it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gives</a:t>
            </a:r>
            <a:r>
              <a:rPr sz="254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latin typeface="Calibri" panose="020F0502020204030204"/>
                <a:cs typeface="Calibri" panose="020F0502020204030204"/>
              </a:rPr>
              <a:t>us</a:t>
            </a:r>
            <a:r>
              <a:rPr sz="254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change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only</a:t>
            </a:r>
            <a:r>
              <a:rPr sz="254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with</a:t>
            </a:r>
            <a:r>
              <a:rPr sz="254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2</a:t>
            </a:r>
            <a:r>
              <a:rPr sz="254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coins.</a:t>
            </a:r>
            <a:endParaRPr sz="254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59538"/>
            <a:ext cx="27432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090" spc="-25" dirty="0"/>
            </a:fld>
            <a:endParaRPr sz="1090"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85775"/>
            <a:ext cx="7110095" cy="68834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Coin</a:t>
            </a:r>
            <a:r>
              <a:rPr spc="-135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Change</a:t>
            </a:r>
            <a:r>
              <a:rPr spc="-110" dirty="0">
                <a:solidFill>
                  <a:srgbClr val="00009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Problem</a:t>
            </a:r>
            <a:endParaRPr b="1" spc="-10" dirty="0">
              <a:solidFill>
                <a:srgbClr val="000099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6053" y="3428769"/>
            <a:ext cx="8298756" cy="3112034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0"/>
                </a:moveTo>
                <a:lnTo>
                  <a:pt x="0" y="3428999"/>
                </a:ln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5"/>
          </a:p>
        </p:txBody>
      </p:sp>
      <p:sp>
        <p:nvSpPr>
          <p:cNvPr id="4" name="object 4"/>
          <p:cNvSpPr txBox="1"/>
          <p:nvPr/>
        </p:nvSpPr>
        <p:spPr>
          <a:xfrm>
            <a:off x="322580" y="1363345"/>
            <a:ext cx="11633835" cy="2611755"/>
          </a:xfrm>
          <a:prstGeom prst="rect">
            <a:avLst/>
          </a:prstGeom>
        </p:spPr>
        <p:txBody>
          <a:bodyPr vert="horz" wrap="square" lIns="0" tIns="10949" rIns="0" bIns="0" rtlCol="0">
            <a:spAutoFit/>
          </a:bodyPr>
          <a:lstStyle/>
          <a:p>
            <a:pPr marL="354965" marR="382270" indent="-34290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40" spc="-10" dirty="0">
                <a:latin typeface="Calibri" panose="020F0502020204030204"/>
                <a:cs typeface="Calibri" panose="020F0502020204030204"/>
              </a:rPr>
              <a:t>Solution</a:t>
            </a:r>
            <a:r>
              <a:rPr sz="254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for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coin</a:t>
            </a:r>
            <a:r>
              <a:rPr sz="254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change</a:t>
            </a:r>
            <a:r>
              <a:rPr sz="254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problem</a:t>
            </a:r>
            <a:r>
              <a:rPr sz="254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using</a:t>
            </a:r>
            <a:r>
              <a:rPr sz="2540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greedy</a:t>
            </a:r>
            <a:r>
              <a:rPr sz="254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algorithm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is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very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intuitive</a:t>
            </a:r>
            <a:r>
              <a:rPr sz="254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and</a:t>
            </a:r>
            <a:r>
              <a:rPr sz="254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called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as</a:t>
            </a:r>
            <a:r>
              <a:rPr sz="254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cashier’s</a:t>
            </a:r>
            <a:r>
              <a:rPr sz="2540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algorithm.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540" dirty="0">
                <a:latin typeface="Calibri" panose="020F0502020204030204"/>
                <a:cs typeface="Calibri" panose="020F0502020204030204"/>
              </a:rPr>
              <a:t>Basic</a:t>
            </a:r>
            <a:r>
              <a:rPr sz="2540" spc="-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principle</a:t>
            </a:r>
            <a:r>
              <a:rPr sz="254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latin typeface="Calibri" panose="020F0502020204030204"/>
                <a:cs typeface="Calibri" panose="020F0502020204030204"/>
              </a:rPr>
              <a:t>is: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54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540" spc="-13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every</a:t>
            </a:r>
            <a:r>
              <a:rPr sz="2540" spc="-14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iteration</a:t>
            </a:r>
            <a:r>
              <a:rPr sz="2540" spc="-12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540" spc="-13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search</a:t>
            </a:r>
            <a:r>
              <a:rPr sz="2540" spc="-12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540" spc="-13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540" spc="-13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coin,</a:t>
            </a:r>
            <a:r>
              <a:rPr sz="2540" spc="-114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35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take</a:t>
            </a:r>
            <a:r>
              <a:rPr sz="2540" spc="-140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540" spc="-2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largest</a:t>
            </a:r>
            <a:r>
              <a:rPr sz="2540" spc="-150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coin</a:t>
            </a:r>
            <a:r>
              <a:rPr sz="2540" spc="-13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which</a:t>
            </a:r>
            <a:r>
              <a:rPr sz="2540" spc="-120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2540" spc="-140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fit</a:t>
            </a:r>
            <a:r>
              <a:rPr sz="2540" spc="-12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into</a:t>
            </a:r>
            <a:r>
              <a:rPr sz="2540" spc="-140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remain</a:t>
            </a:r>
            <a:r>
              <a:rPr sz="2540" spc="-130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amount</a:t>
            </a:r>
            <a:r>
              <a:rPr sz="2540" spc="-120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25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540" spc="-2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540" spc="-120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changed</a:t>
            </a:r>
            <a:r>
              <a:rPr sz="2540" spc="-110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540" spc="-114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540" spc="-114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particular</a:t>
            </a:r>
            <a:r>
              <a:rPr sz="2540" spc="-9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solidFill>
                  <a:srgbClr val="001F5F"/>
                </a:solidFill>
                <a:latin typeface="Calibri" panose="020F0502020204030204"/>
                <a:cs typeface="Calibri" panose="020F0502020204030204"/>
              </a:rPr>
              <a:t>time.</a:t>
            </a:r>
            <a:endParaRPr sz="2540">
              <a:latin typeface="Calibri" panose="020F0502020204030204"/>
              <a:cs typeface="Calibri" panose="020F0502020204030204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" panose="020B0604020202020204"/>
              <a:buChar char="–"/>
              <a:tabLst>
                <a:tab pos="756920" algn="l"/>
              </a:tabLst>
            </a:pPr>
            <a:r>
              <a:rPr sz="2540" dirty="0">
                <a:latin typeface="Calibri" panose="020F0502020204030204"/>
                <a:cs typeface="Calibri" panose="020F0502020204030204"/>
              </a:rPr>
              <a:t>At</a:t>
            </a:r>
            <a:r>
              <a:rPr sz="254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the</a:t>
            </a:r>
            <a:r>
              <a:rPr sz="2540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end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you</a:t>
            </a:r>
            <a:r>
              <a:rPr sz="254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dirty="0">
                <a:latin typeface="Calibri" panose="020F0502020204030204"/>
                <a:cs typeface="Calibri" panose="020F0502020204030204"/>
              </a:rPr>
              <a:t>will</a:t>
            </a:r>
            <a:r>
              <a:rPr sz="254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have</a:t>
            </a:r>
            <a:r>
              <a:rPr sz="2540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optimal</a:t>
            </a:r>
            <a:r>
              <a:rPr sz="2540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40" spc="-10" dirty="0">
                <a:latin typeface="Calibri" panose="020F0502020204030204"/>
                <a:cs typeface="Calibri" panose="020F0502020204030204"/>
              </a:rPr>
              <a:t>solution.</a:t>
            </a:r>
            <a:endParaRPr sz="254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459538"/>
            <a:ext cx="27432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090" spc="-25" dirty="0"/>
            </a:fld>
            <a:endParaRPr sz="1090"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21069</Words>
  <Application>WPS Presentation</Application>
  <PresentationFormat>Widescreen</PresentationFormat>
  <Paragraphs>1931</Paragraphs>
  <Slides>65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65</vt:i4>
      </vt:variant>
    </vt:vector>
  </HeadingPairs>
  <TitlesOfParts>
    <vt:vector size="92" baseType="lpstr">
      <vt:lpstr>Arial</vt:lpstr>
      <vt:lpstr>SimSun</vt:lpstr>
      <vt:lpstr>Wingdings</vt:lpstr>
      <vt:lpstr>Times New Roman</vt:lpstr>
      <vt:lpstr>Cambria</vt:lpstr>
      <vt:lpstr>Comic Sans MS</vt:lpstr>
      <vt:lpstr>Arial</vt:lpstr>
      <vt:lpstr>Calibri</vt:lpstr>
      <vt:lpstr>Times New Roman</vt:lpstr>
      <vt:lpstr>Monotype Sorts</vt:lpstr>
      <vt:lpstr>Wingdings</vt:lpstr>
      <vt:lpstr>Calibri Light</vt:lpstr>
      <vt:lpstr>Microsoft YaHei</vt:lpstr>
      <vt:lpstr>Arial Unicode MS</vt:lpstr>
      <vt:lpstr>Courier New</vt:lpstr>
      <vt:lpstr>Symbol</vt:lpstr>
      <vt:lpstr>Lucida Grande</vt:lpstr>
      <vt:lpstr>MT Extra</vt:lpstr>
      <vt:lpstr>Mangal</vt:lpstr>
      <vt:lpstr>Segoe Print</vt:lpstr>
      <vt:lpstr>Symbol</vt:lpstr>
      <vt:lpstr>Office Theme</vt:lpstr>
      <vt:lpstr>Equation.3</vt:lpstr>
      <vt:lpstr>Equation.3</vt:lpstr>
      <vt:lpstr>Equation.3</vt:lpstr>
      <vt:lpstr>Equation.3</vt:lpstr>
      <vt:lpstr>Equation.3</vt:lpstr>
      <vt:lpstr>Unit 3: Greedy Method</vt:lpstr>
      <vt:lpstr>Coin Changing</vt:lpstr>
      <vt:lpstr>  (1,3,5,6,9,2) largest number Monopoly games with different denomination currency(banker) activity with start time and finish time</vt:lpstr>
      <vt:lpstr>Greedy – General Method   </vt:lpstr>
      <vt:lpstr>General method</vt:lpstr>
      <vt:lpstr>Greedy Method</vt:lpstr>
      <vt:lpstr>Coin Change Problem</vt:lpstr>
      <vt:lpstr>Coin Change Problem</vt:lpstr>
      <vt:lpstr>Coin Change Problem</vt:lpstr>
      <vt:lpstr>Coin Changing</vt:lpstr>
      <vt:lpstr>Coin Changing</vt:lpstr>
      <vt:lpstr>Coin-Changing:  Greedy Algorithm</vt:lpstr>
      <vt:lpstr>Coin-Changing:  Analysis of Greedy Algorithm</vt:lpstr>
      <vt:lpstr>Coin-Changing:  Analysis of Greedy Algorithm</vt:lpstr>
      <vt:lpstr>PowerPoint 演示文稿</vt:lpstr>
      <vt:lpstr>PowerPoint 演示文稿</vt:lpstr>
      <vt:lpstr>Interval Scheduling</vt:lpstr>
      <vt:lpstr>Interval Scheduling:  Greedy Algorithms stays ahead</vt:lpstr>
      <vt:lpstr>Interval Scheduling:  Greedy Algorithms</vt:lpstr>
      <vt:lpstr>Interval Scheduling:  Greedy Algorithm</vt:lpstr>
      <vt:lpstr>Interval Scheduling:  Analysis</vt:lpstr>
      <vt:lpstr>Interval Scheduling:  Analysis</vt:lpstr>
      <vt:lpstr>4.1  Interval Partitioning</vt:lpstr>
      <vt:lpstr>Interval Partitioning :Scheduling all Intervals</vt:lpstr>
      <vt:lpstr>Interval Partitioning</vt:lpstr>
      <vt:lpstr>Interval Partitioning:  Lower Bound on Optimal Solution</vt:lpstr>
      <vt:lpstr>Interval Partitioning:  Greedy Algorithm</vt:lpstr>
      <vt:lpstr>Interval Partitioning:  Greedy Analysis</vt:lpstr>
      <vt:lpstr>4.2  Scheduling to Minimize Lateness</vt:lpstr>
      <vt:lpstr>Scheduling to Minimizing Lateness:An Exchange Argument</vt:lpstr>
      <vt:lpstr>Minimizing Lateness:  Greedy Algorithms</vt:lpstr>
      <vt:lpstr>Minimizing Lateness:  Greedy Algorithms</vt:lpstr>
      <vt:lpstr>Minimizing Lateness:  Greedy Algorithm</vt:lpstr>
      <vt:lpstr>Minimizing Lateness: No Idle Time</vt:lpstr>
      <vt:lpstr>Minimizing Lateness: Inversions</vt:lpstr>
      <vt:lpstr>PowerPoint 演示文稿</vt:lpstr>
      <vt:lpstr>Minimizing Lateness: Inversions</vt:lpstr>
      <vt:lpstr>Minimizing Lateness: Analysis of Greedy Algorithm</vt:lpstr>
      <vt:lpstr>Greedy Analysis Strategies</vt:lpstr>
      <vt:lpstr>4.3 Optimal Caching</vt:lpstr>
      <vt:lpstr>Optimal Offline Caching</vt:lpstr>
      <vt:lpstr>Optimal Offline Caching:  Farthest-In-Future</vt:lpstr>
      <vt:lpstr>Reduced Eviction Schedules</vt:lpstr>
      <vt:lpstr>Farthest-In-Future:  Analysis</vt:lpstr>
      <vt:lpstr>Farthest-In-Future:  Analysis</vt:lpstr>
      <vt:lpstr>Farthest-In-Future:  Analysis</vt:lpstr>
      <vt:lpstr>Farthest-In-Future:  Analysis</vt:lpstr>
      <vt:lpstr>Caching Perspective</vt:lpstr>
      <vt:lpstr>Part 2 Greedy algorithms on Graphs</vt:lpstr>
      <vt:lpstr>Shortest Path Problem</vt:lpstr>
      <vt:lpstr>Dijkstra's Algorithm</vt:lpstr>
      <vt:lpstr>Dijkstra's Algorithm</vt:lpstr>
      <vt:lpstr>Dijkstra's Algorithm:  Proof of Correctness</vt:lpstr>
      <vt:lpstr>Dijkstra's Algorithm:  Implementation</vt:lpstr>
      <vt:lpstr>DIJKSTRA’S ALGORITHM</vt:lpstr>
      <vt:lpstr>SET UP OR INPUT INSTANCE SET UP</vt:lpstr>
      <vt:lpstr>ALGORITHM</vt:lpstr>
      <vt:lpstr>Example</vt:lpstr>
      <vt:lpstr>Dijkstra’s algorithm example</vt:lpstr>
      <vt:lpstr>Dijkstra’s algorithm example</vt:lpstr>
      <vt:lpstr>Dijkstra’s algorithm example</vt:lpstr>
      <vt:lpstr>Dijkstra’s algorithm example</vt:lpstr>
      <vt:lpstr>Dijkstra’s algorithm example</vt:lpstr>
      <vt:lpstr>Depth of intervals</vt:lpstr>
      <vt:lpstr>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3: Greedy Method</dc:title>
  <dc:creator>chand</dc:creator>
  <cp:lastModifiedBy>chand</cp:lastModifiedBy>
  <cp:revision>46</cp:revision>
  <dcterms:created xsi:type="dcterms:W3CDTF">2023-05-31T13:58:00Z</dcterms:created>
  <dcterms:modified xsi:type="dcterms:W3CDTF">2024-05-27T13:49:32Z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E29B891174744F75A4653E7AEAB2B148</vt:lpwstr>
  </property>
  <property fmtid="{D5CDD505-2E9C-101B-9397-08002B2CF9AE}" pid="3" name="KSOProductBuildVer">
    <vt:lpwstr>1033-12.2.0.16909</vt:lpwstr>
  </property>
</Properties>
</file>