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405" r:id="rId30"/>
    <p:sldId id="406" r:id="rId31"/>
    <p:sldId id="407" r:id="rId32"/>
    <p:sldId id="287" r:id="rId33"/>
    <p:sldId id="288" r:id="rId34"/>
    <p:sldId id="289" r:id="rId35"/>
    <p:sldId id="408" r:id="rId36"/>
    <p:sldId id="290" r:id="rId37"/>
    <p:sldId id="291" r:id="rId38"/>
    <p:sldId id="292" r:id="rId39"/>
    <p:sldId id="293" r:id="rId40"/>
    <p:sldId id="294" r:id="rId41"/>
    <p:sldId id="297" r:id="rId42"/>
    <p:sldId id="298" r:id="rId43"/>
    <p:sldId id="299" r:id="rId44"/>
    <p:sldId id="300" r:id="rId45"/>
    <p:sldId id="316" r:id="rId46"/>
    <p:sldId id="302" r:id="rId47"/>
    <p:sldId id="303" r:id="rId48"/>
    <p:sldId id="301" r:id="rId49"/>
    <p:sldId id="305" r:id="rId50"/>
    <p:sldId id="306" r:id="rId51"/>
    <p:sldId id="315" r:id="rId52"/>
    <p:sldId id="307" r:id="rId53"/>
    <p:sldId id="308" r:id="rId54"/>
    <p:sldId id="418" r:id="rId55"/>
    <p:sldId id="314" r:id="rId56"/>
    <p:sldId id="319" r:id="rId57"/>
    <p:sldId id="318" r:id="rId58"/>
    <p:sldId id="320" r:id="rId59"/>
    <p:sldId id="331" r:id="rId60"/>
    <p:sldId id="415" r:id="rId61"/>
    <p:sldId id="414" r:id="rId62"/>
    <p:sldId id="324" r:id="rId63"/>
    <p:sldId id="325" r:id="rId64"/>
    <p:sldId id="332" r:id="rId65"/>
    <p:sldId id="333" r:id="rId66"/>
    <p:sldId id="329" r:id="rId67"/>
    <p:sldId id="326" r:id="rId68"/>
    <p:sldId id="336" r:id="rId69"/>
    <p:sldId id="334" r:id="rId70"/>
    <p:sldId id="335" r:id="rId71"/>
    <p:sldId id="330" r:id="rId72"/>
    <p:sldId id="321" r:id="rId73"/>
    <p:sldId id="322" r:id="rId74"/>
    <p:sldId id="323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50" r:id="rId86"/>
    <p:sldId id="349" r:id="rId87"/>
    <p:sldId id="347" r:id="rId88"/>
    <p:sldId id="348" r:id="rId89"/>
    <p:sldId id="351" r:id="rId90"/>
    <p:sldId id="352" r:id="rId91"/>
    <p:sldId id="420" r:id="rId92"/>
    <p:sldId id="353" r:id="rId93"/>
    <p:sldId id="355" r:id="rId94"/>
    <p:sldId id="419" r:id="rId95"/>
    <p:sldId id="357" r:id="rId96"/>
    <p:sldId id="356" r:id="rId97"/>
    <p:sldId id="354" r:id="rId98"/>
    <p:sldId id="358" r:id="rId99"/>
    <p:sldId id="360" r:id="rId100"/>
    <p:sldId id="362" r:id="rId101"/>
    <p:sldId id="363" r:id="rId103"/>
    <p:sldId id="364" r:id="rId104"/>
    <p:sldId id="361" r:id="rId105"/>
    <p:sldId id="365" r:id="rId106"/>
    <p:sldId id="368" r:id="rId107"/>
    <p:sldId id="369" r:id="rId108"/>
    <p:sldId id="370" r:id="rId109"/>
    <p:sldId id="371" r:id="rId110"/>
    <p:sldId id="372" r:id="rId111"/>
    <p:sldId id="373" r:id="rId112"/>
    <p:sldId id="381" r:id="rId113"/>
    <p:sldId id="382" r:id="rId114"/>
    <p:sldId id="383" r:id="rId115"/>
    <p:sldId id="384" r:id="rId116"/>
    <p:sldId id="385" r:id="rId117"/>
    <p:sldId id="386" r:id="rId118"/>
    <p:sldId id="387" r:id="rId119"/>
    <p:sldId id="388" r:id="rId120"/>
    <p:sldId id="389" r:id="rId121"/>
    <p:sldId id="374" r:id="rId122"/>
    <p:sldId id="375" r:id="rId123"/>
    <p:sldId id="376" r:id="rId124"/>
    <p:sldId id="377" r:id="rId125"/>
    <p:sldId id="378" r:id="rId126"/>
    <p:sldId id="390" r:id="rId127"/>
    <p:sldId id="392" r:id="rId128"/>
    <p:sldId id="393" r:id="rId129"/>
    <p:sldId id="394" r:id="rId130"/>
    <p:sldId id="395" r:id="rId131"/>
    <p:sldId id="396" r:id="rId132"/>
    <p:sldId id="398" r:id="rId133"/>
    <p:sldId id="399" r:id="rId134"/>
    <p:sldId id="400" r:id="rId135"/>
    <p:sldId id="401" r:id="rId136"/>
    <p:sldId id="402" r:id="rId137"/>
    <p:sldId id="403" r:id="rId138"/>
    <p:sldId id="404" r:id="rId139"/>
    <p:sldId id="380" r:id="rId1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3" Type="http://schemas.openxmlformats.org/officeDocument/2006/relationships/tableStyles" Target="tableStyles.xml"/><Relationship Id="rId142" Type="http://schemas.openxmlformats.org/officeDocument/2006/relationships/viewProps" Target="viewProps.xml"/><Relationship Id="rId141" Type="http://schemas.openxmlformats.org/officeDocument/2006/relationships/presProps" Target="presProps.xml"/><Relationship Id="rId140" Type="http://schemas.openxmlformats.org/officeDocument/2006/relationships/slide" Target="slides/slide137.xml"/><Relationship Id="rId14" Type="http://schemas.openxmlformats.org/officeDocument/2006/relationships/slide" Target="slides/slide12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1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10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notesMaster" Target="notesMasters/notesMaster1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5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6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18033 8458,'0'25,"248"-99,75 74,-1 0,0-75,-74 75,-24-99,-75 74,-75 1,0-26</inkml:trace>
  <inkml:trace contextRef="#ctx0" brushRef="#br1">19174 7640,'0'25,"0"24,99-24,-24 0,-26 0,26-1,24 1,0 25,-74-25,0-25,49 0,-49 25,0-1,0-24,24 0,-24 0,-25 25,50 25,-50-25,0 24,0 1,0-25,0 24,0 1,0-1,0-24,0 25,0-25,0 24,-50 1,0 24,50-24,-49-25,49-1,-50 26,50-25,-49 24,24 1,0 0,0-50,50 24</inkml:trace>
  <inkml:trace contextRef="#ctx0" brushRef="#br2">20613 8954,'25'-24,"-25"-76,0-48,0 24,0 0,0-25,0 74,0-24,0 25,0 24,0 1,0-26,0 25,0 26,0-1,0 0,0 0,0 0,24 1,1-1,50-25,-1 50,-24-25,-1 25,1 0,24 0,-49-24,25 24,-26 0,1 0,-25 49,0-24,0 25,0-26,0 26,0 24,0-24,0 0,0-1,-25-24,1 50,24-51,-50 26,50 0,-74-1,49 1,-25-25,25 24,1-24,-26 25,25-26,0 1,25 0,0 0,0 0,0-1,0 1,0 0,25 25,25-26,-25 26,49 0,-24-1,-26-24,51 25,-26-1,1-24,0 0,-26-25</inkml:trace>
  <inkml:trace contextRef="#ctx0" brushRef="#br3">21307 8334,'0'0,"-25"50,-24 24,24-24,25 0,-50 24,26-24,-1 24,25 0,0 1,0-26,0 26,0-50,0 24,0-24,0 25,25-50,-1 25,26-1,0-24,24 0,-24 0,49 0,0 0,-99-49,74-1,-74 1,25-1,-25-25,25 26,-25-1,0 25,0-24,0 24,0-25,0 26,0-1,0-25,-25 50,25-49,-25 49,1 0,-51-50,50 50,1 0,-1 0,-25 0,25 0,1 0,-1 0,0 0,-25 0,26 0,48 0,100 25,100-25</inkml:trace>
  <inkml:trace contextRef="#ctx0" brushRef="#br4">22175 8558,'-24'0,"-26"0,25 0,-24 0,24 24,-25 26,25-25,25 49,-24-24,24-1,0-24,0 25,0-25,0 24,0-24,0 25,0-25,0 24,0-24,0 0,24 49,51-24,-1-50,-24 0,24 0,-24 0,-25 0,-1 0,26 0,-25 0,24-25,-24-25,-25 26,25-1,-25-25,50-24,-50 24,0-24,0-26,0-24,0 50,-25 49,25-24,-25 24,0 25,-49-50,49 50,-25 0,1 0,-1 0,1 0,24 0,-25 0,25 0,1 0,-1 0</inkml:trace>
  <inkml:trace contextRef="#ctx0" brushRef="#br5">22547 8582,'25'-24,"0"24,0 0,24 0,1-50,-25 50,25 0,-1 0,1 0,24 0,1 0,49 0,-75-50,-24 50,0 0,0 0,-1-24</inkml:trace>
  <inkml:trace contextRef="#ctx0" brushRef="#br6">22671 7863,'0'75,"0"-1,0 25,0-24,0 24,0-50,0 26,0-26,0 1,0 24,0 1,0-26,0 1,0 0,0-1,0-24,0 25,0-1,0-24,0 50,0-1,0-24,0-1,0 1,0-1,0-24,0 0,0 0,0 0,25-25,25 0,49 0,0 0,-24 0,24 0,75-25,-50-99,-25 74,-25-24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14660 8558,'0'24,"24"1,26-25,-25 0,49 0,-24 0,-1 0,1 25,-25-25,0 0,24 0,26 0,-51 0,1 0,0 25,0-25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18777 8558,'-25'0,"100"0,-1 0,50 0,-25 0,50 74,-50-74,50 50,397-50,-298 0,-174 24,50-24,-74 0,74 0,25 0,-50 0,25 0,25 0,25 0,-50 0,99 0,-74 0,74 0,-25 0,-24 0,24 0,26 0,-75 0,74 0,-50 0,-49 0,-24 0,48 0,-98 0,0 0,-1 0,1 0,0 0,-26 0,1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2877 9649,'100'0,"172"0,-48 0,-1 0,-25 0,50 0,0 0,0 0,-24 0,-26 0,-24 0,-50 0,25-74,-75 74,50-25,-74 25,24 0,-49 0,25 0,-1 0,-24 0,49 0,-24 0,-25 0,0 0,24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1612 5978,'100'0,"73"0,26 0,-26 0,26 0,-75 0,-50 0,-49 0,0 0</inkml:trace>
  <inkml:trace contextRef="#ctx0" brushRef="#br1">1984 6201,'25'0,"25"0,24 0,50 0,-25 0,50 50,-50-50,50 0,-74 0,-26 0,-24 0,0 0,-25 49,0-24,0 25,0-25,0-1,0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10815 4713,'74'0,"1"0,24 0,-50-25,1 25,-25 0,25 0,49-50,-25 50,-49 0,25 0,-26 0,1 0,0 0,49 0,-24 0,24 0,1 0,-1 0,1 0,-1 0,-24 0,24 0,50-49,-25-50,-49 74,49 25,-49 0,-1 0,1 0,0 0,-1 0,26 0,-26 0,1 0,24 0,1 0,-51 0,51 0,-25 0,-26 0,1 0,0 0,25 0,-1 0,-24 0,25 0,-1 0,1 0,24 0,1 0,-1 0,0 0,1 0,-26 0,1 0,24 0,26 0,-51 0,-24 0,0 0,0 0</inkml:trace>
  <inkml:trace contextRef="#ctx0" brushRef="#br1">15528 4738,'25'0,"-1"0,26 24,24-24,26 50,-1-50,50 25,-50-25,0 25,50 0,-50-25,50 0,-50 0,25 0,-25 0,50 0,-50 0,25 0,-24 0,49 0,-50 0,25 0,149 0,-149 0,-25 0,74 0,-73 0,49 0,-75 0,-24 0,24 0,0 0,26 0,24 0,148-25,-73 25,-50 0,74 0,0 0,50 0,-25 0,25 0,-50 0,-24 0,-26 0,26 0,-125 0,50 0,-74 0,24 0,25 0,-24 0,24 0,0 0,-24 0,24 0,25 0,0 0,-25 0,0 0,-24 0,24 0,-74 0,0 0</inkml:trace>
  <inkml:trace contextRef="#ctx0" brushRef="#br2">11187 6102,'50'0,"49"0,-25 0,25 0,1 0,-1 0,25 0,-25 0,50 0,-50 0,224 0,-175 0,-48 0,24-25,-50 25,50 0,25-49,-50 49,-49 0,-1 0,1 0,24 0,-24 0,49 0,-24 0,24 0,0 0,25 0,0 0,0 0,50 0,-50 0,-25 0,-49 0,24 0,-24 0,-1 0,1 0,-1 0,26 0,-1 0,1 0,24 0,-25 0,50 0,-49 0,-1 0,-24 0,-25 0,-1 0,1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16148 4663,'0'25,"0"0,0 0,-25-1,25 1,-50 0,26 0,-26-25,0 25,50 0,-49-25,24 0,-25 0,1 24,24-24,0 0,0 0,1 0,-1 0,-25 0,1 25,24-25,-50 0,26 0,24 0,-50 0,26 0,24 0,-25 0,1-25,49 1,-25 24,0 0,-24 0,24-50,0 50,25-25,-25 25,0-25,25 0,-24 25,24-24,-25-1,0 0,25-25,0 26,-25-1,25-25,-49 1,49 24,-25-25,25 25,0 1,-25-1,0-25,25 1,0 24,-25 25,25-25,0 0,0 0,0-24,0 24,0-25,0 1,0-1,0 1,0 24,0 0,0 0,25 0,-25 1,25-1,0-25,-25 25,25 0,-1 1,-24-1,25 0,25-25,-25 26,-1-1,26-25,-25 25,49-24,-24 49,-50-25,49 25,26-50,-75 26,74 24,-49 0,0 0,0 0,0 0,-1 0,26 0,-25 0,49 0,-24 0,24 0,-24 0,-25 0,-1 0,1 0,0 0,0 0,0 0,-1 0,26 0,-25 0,49 24,-74 1,25-25,0 25,0 0,-1 0,1-1,25 26,-25-25,-1 24,1-24,-25 0,25 25,-25-26,25 1,-25 25,25-25,-25 24,0-24,0 0,0 25,25-26,-25 1,0 0,0 0,0 24,0-24,0 25,0-25,0-1,0 1,0 0,0 0,0 24,0-24,0 0,0 0,0 0,0-1,0 1,-25 0,25 25,-25-26,0 26,0-25,25 0,-49-1,49 1,-25 0,-25 25,25-1,1-49,-1 25,0 0,25 0,-50 0,1-1,49 1,-25-25,0 0,0 50,1-50,-1 0,0 49,-25-49,1 0,24 0,-25 25</inkml:trace>
  <inkml:trace contextRef="#ctx0" brushRef="#br1">15776 5011,'25'0,"-25"24,0 26,0 0,0-1,0 1,0 24,0-49,0 25,0-26,0 1</inkml:trace>
  <inkml:trace contextRef="#ctx0" brushRef="#br2">17016 5011,'25'0,"0"0,24 0,-24 24,0-24,0 25,-1 25,1-25,-25-1,25 26,-25-25,0 24,0-24,0 25,0-25,-25 24,0-24,1-25,-26 50,0-50,26 0,48 0,26-25,-25 25,0 0,-1 0,1 0,0 0,0 0,24 25,-24-25,25 0,-1 24,-24-24,0 0,0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18529 5110,'75'0,"-1"0,-49 0,24 0,1 0,-25 0,0 0,-1 0,1 0,0 0,0 25,0-25,-1 24,-24 1,0 0,0 0,0 0,0 24,-24-24,-26-25,25 0,-49 0,24 25,25-25,125 0,-51 0,50 0,1 0,-26 25,-24-1,-26-24,1 0,0 25,-25 0,0 0,0 0,0-1,0 1,0 25,-25-50,0 0,-49 49,24-49,1 25,-26-25,1 0,24 0,1 0,-50 0,49 0,0 0,26 0,-1 0,0 0,0-25,25 1,0-1,0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20315 5135,'-50'24,"50"1,0 0,-24 25,24-1,-50 1,50-25,0-1,0 26,0-25,0 0,0-1,25 1,0-25,-25 25,24-25,26 25,0-25,24 25,-24-25,-1 0,1 0,0 0,-26 0,1 0,25 0,-50-25,0-25,0 25,0 1,-25-1,0 74,25-24,0 25,0 24,0-24,0-1,0 1,0-25,0 0,-25-25</inkml:trace>
  <inkml:trace contextRef="#ctx0" brushRef="#br1">21779 5110,'0'25,"0"24,0-24,0 0,0 24,24-49,26 25,-25 0,0-25,-1 0,1 0,-25 25,25-25,-25 25,0-1,0 1,0 0,0 0,0 0,0 24,-25-24,-24-25,-1 0,-24 0,-26 0,51 0,-51 0,-24 0,75 0,24 0,0 0,-24 0,24 0,25-25,0 0</inkml:trace>
  <inkml:trace contextRef="#ctx0" brushRef="#br2">21754 5209,'25'0,"24"0,1 0,-1 0,1 0,24 0,-49 0,25 0,-1 0,-49-25,50 25,-25-25,0 1,-1 24</inkml:trace>
  <inkml:trace contextRef="#ctx0" brushRef="#br3">23068 5110,'0'0,"-74"0,24 0,1 0,24 0,-25 25,50-1,-24 51,-1-26,0 1,25-25,-25 24,25-24,0 0,0 0,0 0,0-1,0 26,0-25,0 0,25-1,74 1,-24-25,24 0,-25 0,-49 0,0 0,0 0,-1 0,-24-49,-24-1,-26 25,25 0,-24 25,-1-24,0 24,26 0,-1 0,0 0,0 0,0 0,25 24,-24-24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12551 17363,'-25'0,"1"0,24-25,-25-49,25 24,0-74,0 25,0-25,0 0,0 25,0 0,0 24,0-24,0 0,0 0,0-1,-25-24,25 25,0 0,0-25,0-50,-25 75,25-25,0 25,0 49,0 25,0 1,0-51,0 26,0-1,0 0,0 26,0-26,0 0,0 1,0 24,25-25,-25 26,0-1,0 0,0-25,25 26,24-51,-49 26,0-1,50-25,-50 26,0-26,25 26,-25 24,0 0,25 0,-1 1,-24-26,50 0,-25 26,0-1,-1-25,1 25,0-24,49-1,-24 1,-50 24,50-25,24 25,-24-24,24 24,-24-25,-25 50,-25-24,24-1,1 25,25 0,-50-25,25 25,49 0,-24-25,49 0,-25 25,50 0,25 0,0 0,0 0,49 0,-74 0,25 0,-75 0,26 0,-26 0,-24 0,-26 0,51 0,-50 0,49 0,-49 0,0 0,-1 0,1 0,0 0,0 0,49 0,-49 0,25 0,-25 0,-1 0,1 0,0 0,-25 25,25-25,-25 50,25-25,24 24,1 1,-50-25,49 24,-24 26,0-1,0 0,0-24,-25 0,24 24,1 0,0 1,-25-1,0 1,0-1,0 1,0-1,50 0,-50 1,0-1,0 1,0 24,0-50,0 51,0-26,0 25,0 0,0 1,0-26,0 1,0-1,0 0,0 26,0-51,0 1,0 24,0 25,0-49,0 24,0-24,0 24,0 1,0-26,0 1,0 0,0-25,0-1,0 26,0-25,0 0,0-1,0 26,0-25,0 0,0-1,-25 1,25 25,-25-25,0-25,25 24,-25 1,1 0,-1 0,0 0,-25-25,-24 49,49-49,-99 25,0 25,0-50,25 0,-50 0,-99 0,99 0,75 0,-50 0,49 0,51 0,-76 0,1 0,-25 0,74 0,-74 24,75 1,-26-25,1 0,-25 0,49 0,-24 0,24 0,-24 0,-1 25,-24-25,49 0,-24 25,49-25,-24 25,24-25,-25 0,25 24,1-24,-1 0,0 0,-25 0,1 0,24 25,0-25,0 0,-24 0,24 0,-25 25,26-25,-26 0,25 0,0 0,-24 25,24-25,0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7640 8979,'149'0,"24"0,51-49,-1 49,50-25,-50 25,-74-50,-25 50,25 0,-50-25,-25 25,-49 0,25 0,24-49,0 49,-24 0,49 0,0 0,26 0,-1 0,0 0,-25 0,50 0,-100 0,1 0,-1 0,51 0,-1 0,0 0,50 0,74 0,-49 0,24 0,-74 0,-74 0,-1 0,26 0,-75-50,25 50,24 0</inkml:trace>
  <inkml:trace contextRef="#ctx0" brushRef="#br1">12427 8508,'-25'25,"50"-25,149 0,-1 0,-49 0,-24 0,-26 0,-24 0,24 0,-24-50,-25 50,-1 0</inkml:trace>
  <inkml:trace contextRef="#ctx0" brushRef="#br2">19174 15230,'-25'0,"0"0,25 25,-24-25,24 25,-50-25,25 24,0-24,1 0,-1 0,0 0,0 25,-24 0,-1-25,25 0,-24 0,-1 0,-24 25,49 0,-25-25,-24 0,49 0,-74 0,-50 0,74 0,-49 0,75 0,-26 0,1 0,24 0,1 0,-1 0,1 0,-26 0,25 0,1 0,-26 0,1 0,-25 0,24 0,1 0,0 0,-1 0,1 25,24-25,25 0,-24 0,24 0,-49 0,24 0,-24 0,-1 0,1 0,-1 0,1 0,-1 0,-24 0,50 0,-1 0,0 0,1 0,-1 0,1 0,-1 0,0 0,1 0,-26 0,26 0,-1 0,25 0,0 0,1 0,-26 0,25 0,0 0,-24 0,-1 0,-24 0,24 0,1 0,24 0,0 0,-25-25,50 0,-49-50,49 51,0-1,-50-50,50 26,0-1,0 1,0 24,-49-50,24 1,25 24,0 26,-25-26,0-24,25-1,-49-24,49 49,0-49,0 25,0-1,0-74,-50 100,50-26,0 51,-25-26,25 25,0 0,0-24,0 24,0 0,0 0,-25 1,25-1,0-25,0 25,0 1,0-1,0 0,0 0,0 0,0 1,0-26,0 25,0 0,0 1,0-26,0 25,0 0,0-24,0-1,0 0,0 1,0 24,0-25,0 1,0-1,0 1,0-1,0 25,0-24,0 24,25 0,0 0,-25 0,0 1,0-1,0-25,0 1,0 24,25-25,0-24,-25 49,0 0,24 0,-24 0,0-24,25 24,-25 0,25-24,0 24,-25 0,25-49,-1 49,1 0,0 0,0 0,0 1,-1-26,1 50,0-25,0 0,24 25,26-24,-50 24,49-25,-24 25,-1-50,-24 50,25 0,-1 0,-24 0,0 0,25 0,-1 0,1 0,24 0,1 0,24 0,0 0,-49 0,24 0,-24 0,24 0,0 0,-24 0,24 0,26 0,-51 0,26 0,-26 0,1 0,0 0,-1 0,1 0,24 0,-24 0,49 0,-49 50,24-50,-24 0,24 0,-49 0,49 0,-49 0,25 0,-26 0,1 0,50 0,-26 0,26 0,-1 0,1 25,-26-1,26 1,-51-25,26 0,24 0,-49 0,25 0,-1 25,26-25,-1 25,1-25,-1 25,-24-25,-1 0,1 24,-25-24,0 0,24 0,26 25,-51-25,1 0,25 25,-25-25,24 25,-49 24,0-24,0 25,0 24,0 1,0-1,0 1,0-1,0 25,0-24,0-1,0 0,0-24,0 0,0-1,0 1,0 24,25-49,-25 25,0-26,0 26,0 24,0-49,0 25,0 0,0-26,0 51,0-26,0-24,0 25,0-1,0 1,0 0,0-1,0-24,0 25,0-1,0-24,0 25,0-1,0-24,0 0,0 24,0 1,0-25,0 24,0-24,0 25,0-25,0 0,0-1,0 1,0 0,0 25,0-26,0 1,0 25,0-25,0-1,0 26,0-25,0 0,0-1,0 1,25 25,-25-1,25 1,-25-25,0 24,0-24,0 0,24 0,-24 0,0-1,0 1,0 25,0-25,25-1,-25 1,0 0,0 0</inkml:trace>
  <inkml:trace contextRef="#ctx0" brushRef="#br3">15726 14858,'25'0,"25"0,-1 0,-24 0,49-25,1 0,-50 25,24 0,-24 0,0 0,24-24,-24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1935 5804,'-25'0,"25"25,-25-25,-24 0,-1 0,0 0,26 0,-1 0,-25 0,1 0,-1 0,25 0,-25 0,-24 0,0 50,-1-25,26-1,24-24,0 50,-49-50,49 50,0-26,0 1,25 0,-25 25,25-26,0 1,0 0,0 25,-24 24,24-49,0 24,0-24,0 25,0-25,0-1,0 26,0-25,24-25,-24 25,0 24,0 1,0-1,0 1,0 0,0 24,0 1,0-1,0 0,0-49,0 0,0 74,0-49,0-1,0 26,-49 24,49 0,0-49,-25-1,0 26,-24 24,24-74,0 0,0 24,0 1,1-50,24 25,-25-25,0 0,-25 0,26 25,24-50,0-25,0 1,0-1,0 25,0-24,49 24,-24 25,25 0,24 0,-49 0,49 0,-49 0,49 0,1 25,-50 24,-1-24,26 0,-50 0,50 24,-50-24,24 49,26-24,-50-25,0 24,0 1,0 0,0 24,0 0,0-24,0 0,0 74,-25-100,25 51,-25 24,1-24,24-51,-25 76,0-26,-25 50,26-50,-1 1,0-26,25 1,-50 24,50-49,0 50,0-51,0 26,-49 24,49-49,0 0,0 25,0-25,0 24,0 1,0-25,0 49,0-49,0 24,0-24,0 25,0-1,0 26,0-26,0 1,0 0,0-1,0 1,0-1,0 1,0-25,0 0,25-25,24 24,1-24,-1 0,26 0,-26 0,51 0,-76 0,1 0,0 0,25-24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17214 11757,'-24'0,"24"-24,0-1,0 0,0-25,0 26,0-1,0 0,0 0,0-49,0 49,0 0,0 0,0 1,0-1,0 0,0 0,0-24,0 24,0 0,0 0,0-25,0 26,0-1,0 0,0 0,0-24,24 49,1-25,-25 0,25 0,-25 0,25 1,0-1,-1-25,1 50,25 0,-50-25,49 1,-24-1,25 0,-25 0,0 0,-1 25,1 0,0-24,0 24,0-25,-1 25,26 0,-25-25,24 0,-24 25,25 0,-25-25,24 1,1 24,-1-25,-24 25,0-25,0 25,24 0,-24-25,0 25,0 0,0 0,-1 0,1 0,0 0,25 0,-26 0,1 0,0 0,25 0,-1 0,1 0,0 0,-26 0,1 0,0 0,0 0,0-49,-1 49,1 0,0-25,-25 0</inkml:trace>
  <inkml:trace contextRef="#ctx0" brushRef="#br1">18653 10096,'50'0,"-1"0,1 0,-25 24,0-24,24 25,1-25,-25 25,-1-25,1 0,25 0,-25 25,-25 0,0 24,-50 1,25-50,-24 74,24-49,-50 25,51-1,-1-24,-25 25,25-26,25 1,-24-25,24 25,-25 0,25 0</inkml:trace>
  <inkml:trace contextRef="#ctx0" brushRef="#br2">16073 13022,'0'25,"25"-25,25 0,-1 0,1 0,0 0,-1 50,-24-50,0 0,25 0,-1 0,1 0,-1 0,26 0,-1 0,1 0,49 25,-50-25,25 0,-24 0,-26 0,-24 0,49 0,-49 0,50 0,-51 0,51 0,-1 0,26 0,-26 0,0 0,26 0,-26 0,0 0,1 0,24 0,-25 0,26 0,-1 0,25 0,-25 0,174 0,-174 0,25 0,25 0,25 0,24 0,-74 0,25 24,-25-24,-50 25,75 25,-25-50,25 25,-50-25,75 0,-75 0,25 0,25 0,-75 0,100 0,-100 0,100 0,-25 0,-25 0,25 0,-25 0,-75 0,1 0,-25 0,0 0,24 0,1 0,24 0,1 0,-26 0,26 0,-26 0,1 0,-25 0,0 0,-1 0,1 0,0 0,0 0,-25-25,25-25,-25-49,24 49,1-24,25 0,-50-26,0 26,0-25,0 0,0-25,0 24,0-24,0 25,0 0,0-50,0 50,0-75,0 75,0 25,0-50,0 74,-25-49,25 49,-25-24,25-50,-25 49,25-148,-49 124,24 0,-25-1,50 26,-24 24,-26-49,50 25,-50-199,50 223,0-74,-49 75,49 24,-50-25,25-24,-49-1,74 26,-50-1,50 25,-49-24,49-1,-75 50,50-50,1 26,-26-1,-24-25,24 25,0 1,-74-1,25-99,-50 49,75 26,-50 24,0-49,-50 24,149 25,-24 0,24 25,0-24,0 24,-24-25,24 25,-74-25,24 25,-49 0,50 0,-25-50,24 50,1 0,-25 0,24 0,-24 0,25 0,-50 0,49 0,-49 0,0 0,-124 0,99 0,25 0,25 0,-50 50,50-50,-50 25,75-25,-50 49,-124 26,148-75,26 0,24 25,-49-25,25 24,-1-24,-49 0,25 25,0-25,24 50,-24-50,0 25,49-25,-24 24,49 1,0-25,1 25,-1 0,0 0,0-25,0 24,1 1,-1 0,0 0,0 0,0-1,1 1,-1 0,-25 25,25-1,1 1,-26 24,0 26,26-51,-1 1,0-1,0 51,0-51,25 1,-49-1,49-24,-25 50,25-26,-25 26,25-26,-74 50,74-24,0-25,0 24,-25 25,25-24,-25 24,25 0,-25-25,25 1,0 24,-49 0,24 25,0-74,25 24,-25 1,0 49,1-75,24 51,0-26,-50 50,50-50,0 1,0-1,-25 1,25-1,0-24,0-1,0 1,0-25,0 0,0-1,0 1,0 25,0-25,0 24,0 1,0-25,0-1,0 1,0 0,0 0,0 24,0-24,0 0,0 0,0 0,0-1,0 1,0 0,0 25,50-26,-25 1,-25 0,24 0,1-25,0 0,25 0,-26 25,-24-1,25-24</inkml:trace>
  <inkml:trace contextRef="#ctx0" brushRef="#br3">17090 12551,'75'0,"74"-25,-1-24,51 49,-25-25,-1-25,-24 50,25 0,-26-24,-48 24,-75 0</inkml:trace>
  <inkml:trace contextRef="#ctx0" brushRef="#br4">17264 12675,'99'0,"50"0,50-49,49 49,-25 0,25 0,0-50,-25 25,25 25,-25-49,-74 49,-99 0,-25-25,0 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19571 16793,'0'25,"0"-1,0 1,-25 0,0-25,-49 50,24-1,1-24,-1 0,-24 0,24-1,25 26,-24-50,-26 74,50-49,-24 0,49 0,-50-25,25 25,1-1,-26 1,25 0,0-25,-24 25,-1 0,25-25,-49 0,24 0,-24 0,-25 0,-1 0,1 0,-50 49,75-49,-25 0,0 0,24 0,1 0,-1 50,1-50,24 0,-74 25,0-25,0 0,25 0,-199 0,224 0,-50 0,-25 0,50 0,24 0,-49 49,25-49,74 0,-49 0,-25 0,24 0,1 0,-25 75,24-75,26 0,-26 0,50 0,-24 0,-26 0,1 0,0 0,24 0,-24 0,24 0,0 0,26-25,-51 25,26 0,-75-25,24 25,1 0,49-25,-49 25,50-24,-26 24,26 0,24 0,0 0,0-25,0 25,-24-25,24-25,0 25,0-24,-24-26,24 51,25-26,-25 0,0-24,1 49,-1-49,0-1,25 51,-25-51,0 50,25-49,0 24,0 1,0-1,-24 1,-1 24,25 0,0-25,0 1,0-1,0 25,0 0,0 1,0-1,0 0,0 0,0-24,0 24,0 0,0 0,0 0,0 1,0-26,0 0,25 1,-1-1,-24 1,25-1,0 25,-25 0,50-49,-50 49,0-24,24 24,-24 0,25 0,0-24,0-1,24-25,-24 26,0-26,0 1,0 0,-1 49,26-99,-50 99,50-49,-26 24,-24 25,25-24,-25-1,0 0,25 1,0-1,0 1,-1-1,1-24,25-1,-25 1,-1-26,-24 26,25-50,50 74,-50-49,-25 25,0 24,0-24,24-25,-24 49,0 0,50-24,-50 24,0 1,0-1,0-24,0-1,0 1,0-1,0 51,0-26,0 0,0 1,0-1,0 1,-25-1,25 25,-25-24,1-26,-1 1,25 24,0 0,0 1,-50-26,50 26,0-1,0 1,0-1,0 25,0-24,0 24,0 0,0 0,0 0,0-24,25 24,0-25,24 26,-24-1,25 0,-1 25,26-25,-26 25,1-49,0 49,-1 0,1 0,-1-50,1 50,0 0,24 0,-24-25,-1 25,50 0,-24 0,49-25,-50 25,1-24,-1-26,-24 50,-1 0,1 0,24 0,1 0,-26 0,26 0,-26 0,26 0,-26 0,1 0,-25 0,24 0,1 0,0 0,-1 0,1 0,0 0,24 0,0 0,-24 0,24 0,1 0,-26 0,1 0,0 0,-1 0,1 0,24 0,25 0,-24 0,24 0,-49 0,24 0,-24 0,-25 0,49 0,0 0,1 0,49 0,-75 0,51 0,-51 0,26 0,49 0,-50 50,25-26,25 26,-49-50,24 0,-49 0,-26 0,1 0,0 25,0 0,-25-1,25 26,-25-25,24 0,1 24,0 1,-25-25,25 24,24 26,-49-51,0 26,50 0,-25-26,0-24,-25 50,24 0,1-1,-25-24,0 25,0-1,0 1,0-25,50 24,-50-24,0 25,0-25,0-1,0 1,0 25,0-25,0 24,0 1,49-25,-49-1,0 26,0 0,0-26,0 26,0-25,0 24,0 1,0 0,0-26,0 26,0-25,0 24,0-24,0 50,0-50,25 24,-25-24,0 0,0 0,0-1,0 1,0 0,0 25,0-26,0 1,0 0,0 0,0 0,0 24,0-24,0 25,0-1,0 1,0 24,0-49,0 25,0-1,0 1,0-25,0-1,0 26,0 0,0-1,0 1,0 0,0-26,0 51,0-26,0 26,0-1,0 1,0-1,0 25,0-49,0 24,0 1,0 24,0-74,0 49,0 25,0 1,0-1,0 50,0 74,0-99,0 25,0-25,0 49,25-73,-25-26,0 0,0 1,0-50,0-1,25 26,-25-25,0 0,0-1,50 26,-50-25,0 0,0-1,0 1,0 25,0-25,0 24,0 1,-25-50,-50 0,-49 0,25 0,-50 0,100 0,-1 0,0 0,-24 0,0 0,-26 0,1 0,0 0,-50 0,50 0,-25 0,25 0,-75 0,124 0,1 0,-1 0,1 0,24 0,-25 25,25-25,1 0,-1 0,-25 0,0 0,26 0,-1 0,0 0,-25 24,26-24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19745 11361,'0'24,"24"-24,1 0,50 0,-26 0,1 0,-1 0,1 0,-25 0,0 0,-1 0,1 0,0 0,0 0,0 0</inkml:trace>
  <inkml:trace contextRef="#ctx0" brushRef="#br1">19819 11509,'50'0,"-26"0,26 0,-25 0,0 0,24 0,-24 0,0 0,0 0,-1 0,1 0</inkml:trace>
  <inkml:trace contextRef="#ctx0" brushRef="#br2">19844 10765,'-25'0,"25"25,0 0,0 0,50-25,24-50,-49 50,0-50,74 1,-74 24,24 0,26-49,-26 49,1 0,-1-24,26-1,-26 25,1 0,49-49,-74 74,74 0,-74-50,0 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20017 15677,'0'-75,"-49"-49,24-25,0 75,0 24,-24-74,49 75,0 24,0-50,0 1,0 0,0 49,-25-50,25-73,0 48,-25-48,0 48,25-173,-49 199,49 0,-25 24,25-24,0-50,0 49,-50-148,50 124,-49 24,49 26,0-51,0 51,0 24,0-25,0 1,0-1,25-24,-1 24,26 25,-25-24,0 49,-1-25,26-25,0 1,-1-1,50-24,-24-1,74 1,-25 49,-25-25,-25 1,1 24,-26 25,1-25,0 0,24 25,25 0,50-49,-50 49,199 0,-100 0,-24 0,49 0,-24 0,24 0,-50 0,26 0,-75 0,50 0,-26 0,51 0,-100 0,25 0,25 0,-25 25,0 24,-50 1,-24-50,0 49,-1-49,26 75,-1-50,-49 49,24-49,-49 0,25-25,-25 49,50 51,-25-76,-25 76,24-26,-24 25,25 25,-25-25,0 25,0-24,0 173,0-149,0 24,0-24,0 75,0-50,0 0,0-1,0 51,0-75,0 25,0-75,0 50,0-25,0-24,0-26,0 1,0 24,0-24,0 0,0 24,0-24,0-1,0 1,0 24,0-49,0 0,0 0,0 24,0-24,0 0,0 0,0-1,0 26,-74 0,-1-26,-73 26,-324 24,249-49,149-25,-199 50,-25-50,-24 0,24 0,25 0,50 0,-25 0,49 0,-24 0,50 0,24 0,-25 0,50 0,-25 0,75 0,-50-25,49 0,51 25,-51 0,50 0,-24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20141 16272,'0'25,"-24"-25,-26-50,25-24,-49-75,24 25,-24 0,-1 0,-73-273,123 223,-25-24,25 24,-49-74,-25 50,49-50,-24 74,49 25,-25-49,50 24,-25 50,25-25,0-74,0 124,0 24,0 26,0-50,0-50,0 99,0 1,0 24,0-25,0-24,-24 24,24 25,0-24,0 24,-25-99,25 99,-50-49,50 49,0-25,0 25,-25 1,1 24,-51 0,1 0,-50 0,25 0,-50 0,49 0,-222 24,173 26,-49 24,49-49,0 25,75-25,-26 49,26-74,-75 50,100-1,-51 1,26-50,24 0,26 0,-150 74,50-74,0 75,49-50,-49 49,75-49,-75 49,49-49,1 74,-25-49,49-25,25 74,-123 0,-1 0,49 0,1 1,50-51,-51 51,51-51,24 1,-25 24,1 50,-1-49,1 73,-26-24,26 25,-1-50,-24 50,-1-25,26 0,24 149,-50-124,75-99,-25 24,1 0,-1 50,0-49,0 49,0-25,1 0,24-24,-50-1,50 25,0-24,0-1,0 1,-50 24,50-25,-24 1,24-1,-25 1,25-1,0 25,-25-24,-25 24,26 0,-51 0,50 0,1-74,24 0,-25 25,25-26,0 26,74-50,-24 0,74 50,-25-50,0 24,521 1,-297 0,74-25,124 75,-199-51,1-24,24 75,-50-75,-73 0,-100 0,25 0,24 0,-74 0,-24 0,74-75,-100 75,-24 0,0 0,0 0,-1-24,26-1,0 25,-1 0,51 0,24 0,-50 0,-24 0,24 0,50 0,-25 0,50 0,174 0,-199 0,-50 0,25 0,-74 0,-25-50,0 0,0-74,0 0,0-24,-25 48,25-48,-49 73,49-123,0 74,0-25,0 25,0 49,0-49,0 75,0-1,0-24,0 24,0 1,0 24,0 0,0 0,0 0,0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5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6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7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6722 15180,'-25'0,"0"0,1 0,-1-24,0-1,0 0,25-25,-25 50,1-49,24 24,0 0,0 0,0 1,0-26,0 25,0 0,0 1,0-1,0 0,0 0,24-24,1 24,0 0,0 0,24-24,-24 24,25-25,-1 1,-24 24,0 0,0 0,25-24,-1-1,26 50,-26-50,1 25,-1-24,1 24,-25 0,24-24,-24 49,25-50,-1 50,26 0,-50-50,49 50,-49 0,24 0,1 0,24-49,-49 49,0 0,0-25,0 25,0 0,-1 0,-24-25</inkml:trace>
  <inkml:trace contextRef="#ctx0" brushRef="#br1">8062 13816,'0'-49,"-25"24,0-25,0 50,0-49,1 24,-1 0,25 0,-25-24,0 24,0 0,0-49,25 49,-24-25,24 25,-25-24,25 24,-25 0,25-25,0 26,-25 24,25-25,0 0,0 0,0-24,0 24,0 0,0 0,0 0,0-24,0 24,0 0,0 0,0-24,25 24,0-25,24 26,-24-1,25-50,24 26,-24-1,49-49,-49 49,-25 1,49-1,-74 25,0 0,50 1,-1-51,1 26,24-1,1 0,-26 1,1 24,24 0,-49 0,99-49,-74 74,-1-25,1 0,24-24,-24 49,49-50,-49 25,24 1,1-1,24-25,-50 50,-24 0,74-49,-74 49,25-25,-1 25,1-25,0 0,-1 25,1 0,0 0,-26-25,26 1,0 24,-1 0,-24-25,25 0,-26 25,1 0</inkml:trace>
  <inkml:trace contextRef="#ctx0" brushRef="#br2">10071 11311,'-50'0,"0"0,26 0,-1 0,0 0,0 0,0 0,1 0,24-25,-25 25,25-25,-25 1,25-1,-25 0,0 0,25 0,0 0,0 1,0-26,0 0,0 26,0-26,0 0,0 1,0-1,25 1,-25 24,0 0,0-25,25 1,0-26,24 51,-49-26,0 0,75-49,-75 74,99-74,-49 50,-1-51,-24 75,0 1,49-51,-24 26,0-1,-1 0,26 1,-51-1,26 25,49-49,-24 49,-1 0,0-24,-24 24,0 0,49 0,-25 1,-24 24,0-25,-1 25,1-50,-25 50,24 0,-24 0,25 0,-1-49,1 49,-25 0,-1 0,26 0,0 0,-1-25,1 25,-1 0,-24-25,25 25,-25 0,24 0,-24 0,25 0,-1-25,-24 25,0-25,0 25,0 0,-1 0,26 0,-25-24,0 24,-1 0,1 0,0 0,0 0,0-25,24 25,-24-25,0 25,0 0,-1 0,1 0,0 0,0-25</inkml:trace>
  <inkml:trace contextRef="#ctx0" brushRef="#br3">6424 13395,'0'24,"-49"26,49 0,0-26,0 1,0 25,0-25,0 24,0 1,0-25,0-1,0 1,0 0,0 0,0 0,0 24</inkml:trace>
  <inkml:trace contextRef="#ctx0" brushRef="#br4">7913 11609,'0'-25,"25"-50,49 26,-49 24,0 0,24-24,-24 24,25 25,-26-25,26 25,0-25,-1 25,-49 50,25-50,-25 49,0-24,0 0,0 0,0 0,0 24,-50-24,1 25,-26-1,51-24,-51 25,26-50,-26 49,26 1,24-50,0 25,-25-1,75-48,74-1,50 0,-74-25,24 50,-25-24,-24-1,49 25,-49 0,24 0,0-25,-49 25,25-25,-1 25,-49-25</inkml:trace>
  <inkml:trace contextRef="#ctx0" brushRef="#br5">10914 8558,'74'-25,"-74"0,100 0,-51 0,26 1,74-76,-75 100,0 0,1 0,-50 0,24 0,-24 0,-25 25,-50 0,50 0,-49 24,-1-24,50 0,-49 0,-1 24,25-24,0-25,-24 50,98-25,1-25,0 0,-26 0,1 0,50 0,-51 0,1 0,0 0,0 0,0 24,-25 1,0 25,0-25,0-1,0 26,0-25,0 0,0-1,0 1,-25-25,0 50,0-50,0 0,-49 50,0-26,-1-24,26 25,-1-25,0 0,26 0,-26 0,25 0,-25 0,26 0,-26 0,25 0,-24 0</inkml:trace>
  <inkml:trace contextRef="#ctx0" brushRef="#br6">12750 8806,'49'0,"50"0,100 0,49 0,-50-50,-24 50,0 0,-75 0,-74-25</inkml:trace>
  <inkml:trace contextRef="#ctx0" brushRef="#br7">12774 8979,'0'25,"-24"-25,48 25,150-25,99 0,49-50,26 25,-125 25,-25-49,-123 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8458 14560,'0'-24,"0"-26,75-24,-50 49,-1-25,1 1,25-1,-25 25,-1 25,-24-25,25 0,-25 50,0 25,0 0,0-1,0 1,0 24,0-24,0-1,0 1,0 0,0-26,0 1,0 0,0 25,25-50</inkml:trace>
  <inkml:trace contextRef="#ctx0" brushRef="#br1">8533 14858,'25'0,"49"0,0 0,26 0,-1 0,-25 0,-49 0,25 0,-25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11336 11361,'0'24,"0"1,0 0,-25-25,25-25,-25 25,0-49,25 24,0-25,0 25,0-49,25 24,74 1,-74 49,50 0,-1 0,-24 0,-26 0,1 0,0 0,0 0,0 0,-25 49,24 1,-24-25,0 24,0-24,0 25,0-25,0 49,0-49,0 24,0-24,0 25,0-25,0 24,-49-24,24 0,-25-25,1 49,24-49,0 0,0 0,-24 75,24-75,0 25,0-25,-49 24,24-24,50 25,-24-25,-1 0,0 0,25-25,0 1,0-1,0-25,0 25,0 1,0-1,25 0,0-25,-1 50,26-49,-25 24,0 0,24 25,1 0,24 0,1 50,-51-25,26-1,-50 1,50 25,-1-50,-24 25,0-1,-25 1,25 25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14188 9500,'25'0,"25"-49,-1 49,26 0,-50 0,49 0,-24 0,24 0,-24 0,-26 0,1 0,0 0,-25 24,0 1,0 0,0 0,-50 24,26-24,-1-25,25 25,-25 0,0 0,0-25,-24 49,74-49,49 25,-24 0,-26-25,26 0,0 0,-26 25,-24-1,25-24,0 0,0 25,0-25,-25 25,24 0,-24 0,0-1,0 1,0 0,0 0,0 25,-24-26,-1-24,-25 0,-24 0,24 0,1 50,24-50,0 0,0 0,0 0,1 0,-1 0,0 0,-25 0,1 0,24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11782 14511,'0'0,"-25"0,1 0,-1 0,0 0,0 0,0 0,1 0,-1 0,-25 0,25 0,-24 0,24 25,0-1,0 1,25 0,0 0,0 0,-24-1,24 1,0 0,0 0,0 0,0-1,24 1,1-25,-25 25,25 0,-25 0,25-1,24-24,1 0,24 0,-24 0,0 0,-26 0,1 0,0 0,25 0,-1-24,-49-1,25 25,-25-25,25 0,-25-24,0 24,0 0,0 0,-50 0,25 25,-24-49,24 49,0 0,0-25,1 0,-26 25,25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2580 9178,'-25'0,"50"25,74-1,-25-24,1 50,74-50,-50 0,25 50,-50-26,-49-24,0 0,24 0,-24 0,25 0,-1 0,1 0,0 0,24 0,25 0,-24 25,-50-25,24 0,1 0,-25 0,-1 0,26 0,0 0,24 0,-24 0,-26 0,26 0,-25 0,49 0,-24 0,-1 0,26 0,-1 0,-24 0,-1 0,1 0,0 0,-1 0,26 0,-1 0,-24 0,49 0,-25 0,26 0,-51 0,-24 0,25 0,-1 0,26 0,-26 0,-24 0,25 0,-1 0,1 0,24 0,-24 0,0 0,-26 0,26 0,-25 0,49 0,-24 0,-1 0,1 0,24 0,-24-25,24 25,1-24,-1 24,25-25,-24 25,-25 0,-26-25,26 0,0 25,-26 0,26 0,-25-25,24 25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6945 16619,'-24'-25,"-1"25,0 0,0 0,0 0,0 0,-24 0,24 0,-25 0,26 25,-26-25,25 0,0 25,1-25,-1 0,0 0,0 0,0 25,25 0,-24-1,24 1,0 0,0 0,0 0,0-1,0 1,0 0,0 0,0 0,0-1,0 26,0-25,24 0,1-1,0-24,25 0,-26 0,1 0,25 0,-25 0,-1 0,1 0,25 0,-25 0,-1 0,1 0,0 0,-25-24,25 24,-25-25,0 0,0 0,0 0,0-24,0-1,0 25,0 1,0-1,0 0,0 0,0-24,0 24,0-25,-25 25,-25 1,26 24,-1 0,25-25,-25 25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13965 14387,'-25'0,"0"0,-24 0,24 49,0-49,0 50,1-50,24 25,-25-25,25 49,0-24,0 0,0 0,0 0,0 24,0-24,0 0,49-25,-24 0,25 0,-25 0,24 0,-24 0,25 0,-26 0,1 0,0 0,0 0,-25-25,25 0,-25 0,74-49,-74 49,0-24,0 24,0-25,0 25,0 1,0-1,0 0,-25 25,-99-50,75 26,-26 24,50-25,-24 0,24 25,0 0,0 0,1 0,-1 0,0 25,25 0,0-1,25 1,74 25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17810 14312,'25'0,"-50"25,0 0,-25 0,-49 0,-25-1,0 1,25-25,-25 25,-25 0,99 24,1 1,24-25,0 0,25-1,0 1,0 25,0-25,0-1,0 1,0 0,0 0,0 0,25-1,25 26,74 0,-75-50,26 24,-1-24,-24 0,-26 0,76 0,-26 0,-24 0,24-24,-49-1,25 0,-26 25,1-50,0 26,0-1,0 25,-1-25,-24 0,0 0,0 1,0-26,0 0,0 1,0-1,0 1,0 24,-24-25,-1 1,-25 24,50 0,-49-25,24 50,-25 0,25 0,-24 0,24 0,0 0,0 0,-24 0,24 50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5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6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7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8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9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19893 8830,'0'50,"0"0,0-26,0 26,25 25,-25-1,0 0,0 26,0-1,0 25,0-25,0 124,-49-99,49-24,0-26,0-24,0-1,-25 26,0-26,0 1,25-1,0 1,0 0,0-26,0 1,0 0,0 25,0-26,0 26,0-25,0 0,25-25,0 0,24 0,75 0,-49 0,-1 0,-24 0,-1 0,1 0,0-75</inkml:trace>
  <inkml:trace contextRef="#ctx0" brushRef="#br1">20414 10071,'0'49,"-25"26,25-50,0 24,0-24,0 25,0-26,0 51,0-50,0-1,0 1,0 50,0-26,25-49,-25 25,25-25,-25 25,50 0,-26-25,1 0,0 0,0 0,25 0,-26 0,1 0,0-25,-25 0,25 0,-25 0,0-24,0 24,0 0,0-24,0 24,0 0,0 0,0 0,0 1,0-51,0 26,0-1,-25 25,0 25,0-25,1 25,-26 0,0 0,-24 0,24 0,-24 0,49 0,-25 25,50 25,0-25,0-1,25 1,-25 0,25 25,25-26,-1 1,1-25</inkml:trace>
  <inkml:trace contextRef="#ctx0" brushRef="#br2">21258 10269,'24'0,"-73"-49,24 49,0 0,0 0,1 0,-1 0,0 0,0 0,0 0,1 0,-1 0,25 24,-25 26,25-25,0 0,0 24,0-24,0 0,0 24,0-24,0 0,0 0,0 24,0-24,0 0,0 0,25 0,0-25,-1 0,1 0,0 0,0 0,0 0,24-25,1 0,-25 25,-25-25,0 0,24 25,1-24,-25-1,25 0,-25-25,0 26,0-1,0-25,25 25,-25 1,0-26,0 25,0 0,0 1,0 48,0 1,0 50,0 24,0-25,0 1,0 24,0 0,0-25,-25 26,25-1,-25 25,25-25,0 0,0 1,0-51,0 50,0-49,0 24,0 1,0 24,0-25,0-24,0 0,0 24,0-24,0-25,0 24,0 26,0-26,0-24,-25 0,1 0,24-1,-25 1,25 0,-50 0,25-25,-24 25,-1-25,-49 0,25 0,-26 0,-73 0,123-25,0 0,1 0,24 25,0-25,25 1,0-1,-49-25,49 1,0-1,0 0,0 26,0-1,0-25,0 0,0-123,74 74,25 24,-49 50,49-24,25-26,-49 26,24 49,-25-25,1 25,-51-25,26 0,0 25,-26 0</inkml:trace>
  <inkml:trace contextRef="#ctx0" brushRef="#br3">22076 10195,'25'49,"-25"1,25 49,-25-74,0 25,25-1,-1 1,-24-25,0-1,0 1,0 0,0 25,0-75,0-25,0-74,0 50,0-25,0 49,0 0,0 1,25-1,0 25,0-24,24 24,1 25,0 0,-26 0,1 0,0 0,0 0,0 0,-1 0,1 0,-25 25,25 0,0-1,-25 1,49 50,-49-51,0 26,25 0,-25 24,0-49,0 0,0 24,0 1,0 24,0-49,0 0,0 24,0 1,0-25,0 24</inkml:trace>
  <inkml:trace contextRef="#ctx0" brushRef="#br4">21555 10815,'25'25,"0"-25,0-25,49-25,-49 50,0 0,0 0,-1 0,26 0,0 25,-26 0,-24 0,25-25,-25 49,0-24,0 0,50 24,-50-24,0 0,0 25,0-26,-25 26,25-25,0 0,-25 0,0-1,-24 26,24-25,0 0,50-25,25 0,24 0,50 0,-25 0,-24 0,-51 0</inkml:trace>
  <inkml:trace contextRef="#ctx0" brushRef="#br5">23416 9128,'0'50,"0"123,49 51,-24-51,-25 75,0-24,0-26,0 25,0-74,0-25,0-50,0 50,0-74,0 0,0 24,0-49,0 25,0-26,0 26,25 0,-25-26,0 1,0 0,0 25,0-26,-25 26,-99-50,99 25,0-25,-24 0,24 0,-25 0,26 0,-26 25,-49-25,0 49,49-49</inkml:trace>
  <inkml:trace contextRef="#ctx0" brushRef="#br6">19124 8607,'0'99,"0"-49,0 74,0 0,0 0,0-25,0 50,0 298,0-299,0 51,0-50,0-50,0 50,0-25,50 0,-25-50,-25 1,0-26,0 50,0-24,0-1,0-24,25 0,-25-26,0 51,24-50,-24-1,0 1,0 25,0-25,0-1,50 1,24-25,50 0,25 0,-25 0,-24 0,-26 0,-49 0,0 0,24 0,-24 0,0 0</inkml:trace>
  <inkml:trace contextRef="#ctx0" brushRef="#br7">22523 11038,'49'0,"1"0,-1 0,26 0,49 0,-50 0,1 0,-26 0,1 0,-25 0,0-25</inkml:trace>
  <inkml:trace contextRef="#ctx0" brushRef="#br8">22523 11212,'49'0,"-24"0,49 0,26 0,-26-25,-49 25,0 0</inkml:trace>
  <inkml:trace contextRef="#ctx0" brushRef="#br9">22349 11013,'74'0,"-49"0,0 0,49 0,-24 0,0 0,-1 0,1 0,-25 0,0 0,-1 0</inkml:trace>
  <inkml:trace contextRef="#ctx0" brushRef="#br10">22374 11261,'49'0,"-24"0,50 0,-26 0,1 0,24 0,-24 0,49-49,-74 49,25 0,-1 0,-24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6921 5110,'24'0,"1"0,74 0,25 0,0 0,0 0,397 0,-297 0,-100 0,49 0,-74 0,50 25,-50-25,-24 0,24 0,-24 0,-26 0,75 0,-49 0,49 0,-25 0,50 0,-50 24,-74-24,-1 0,1 0,50 25,-26-25,51 50,24-50,0 25,-25-1,50-24,-50 25,223 50,-247-75,-51 0,26 0,25 0,24 0,-25 0,50 0,124 0,0 0,-124 24,-74-24,74 0,-25 0,50 25,0-25,-25 0,25 0,49 0,-74 0,-49 0,24 25,-74-25,-1 0,51 50,-50-50,-1 0,1 0,25 0,24 0,-24 0,49 0,-25 0,50 0,-49 0,24 0,-24 0,-26 0,1 0,-25 0,-1 0,1 0,25 0,24 0,-24 0,-1 0,1 0,24 0,-24 0,-25 0,24 0,-24 0,0 0,25 0,-1 0,1 0,-25 0,-1 0,1 0,0 0,0-25,0 25,24 0,-24-25,25 25,-25 0,-1-25,26 25,-25 0,49-25,-24 25,-25 0,24 0,-24 0,25 0,-26 0,1 0,0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15528 5358,'0'25,"0"-1,25-24,24 0,1 0,49 0,-25 0,26 50,-1-50,-50 0,1 25,0-25,-1 0,-24 0,0 0,24 0,1 0,25 25,-26-25,26 0,-1 0,0 0,1 0,24 0,-49 0,24 0,-49 0,24 24,1-24,0 0,-26 0,1 0,25 0,24 0,25 0,-24 0,49 50,-25-50,0 0,-24 0,-26 0,-24 0,0 0,25 0,-1 0,50 0,25 0,0 0,-24 0,49 0,-50 0,99 0,-99 0,-49 0,24-50,-24 50,0 0,24 0,25 0,-49 0,74-49,-74 49,74-25,-25 25,-25 0,25-25,1 0,-1 1,50 24,-75 0,50 0,-74 0,49 0,0 0,-24 0,-1 0,50-25,-50 25,-24-25,0 25,-1 0,26-25,24 0,75 1,-50-1,0 0,-75 25,26 0,-1 0,0 0,50-25,0 25,50 0,-50 0,0 0,0 0,-99 0,0 0,0 0,-1 0,26 0,-25 0,24 0,-24-25,25 25,-1-24,1 24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2778 6325,'25'0,"25"0,-1 0,-24 0,0 0,24 0,-24 0,0 0,25 0,-1 0,1 0,24 0,25 0,-49 0,49 0,-24 0,-1 0,1 0,-1 0,-24 0,49 0,-50 0,1 0,0 0,24 0,0 0,1 0,-26 0,26 0,-50 0,49 0,0 0,-49 0,99 0,-49 0,24 0,-25 0,-24 0,0 0,-1 0,-24 0,0 0,24 0,1 0,0 0,-1 0,26 0,24 0,-50 0,1 0,24 0,-24 0,49 0,1 0,-1 0,25 0,-50 0,50 0,0 0,-25 0,-24 0,-50 0,74 0,-25 0,50 0,0 0,0 0,-99 0,50 0,-51 0,1 0,0 0,25 0,24 0,25 0,-24 0,24 0,0 0,100 0,-150 0,1 25,-25-25,-1 0,51 0,-1 25,25-25,1 0,222 0,-198 0,99 25,-99-25,0 0,-49 49,-26-49,1 0,-25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2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3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4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16346 5804,'100'0,"24"0,-25 0,50 0,-50 0,0 0,0 0,-49 0,49 0,-49 0,74 0,-25 0,50 0,124 0,-100 0,-24 0,49 0,1 0,-25-25,-50 25,49 0,-49 0,75 0,-1 0,25 0,-24 0,98 0,-48-74,23 74,-48 0,-1 0,-25 0,-49 0,-50 0,-74 0,0 0,0 0,0 0</inkml:trace>
  <inkml:trace contextRef="#ctx0" brushRef="#br1">3994 6672,'-25'0,"25"25,0 0,25 0,-1-25,1 0,25 0,-25 0,24 0,1 0,-25 0,-1 0,26 0,0 0,-1 0,26 0,-26 0,50 0,-49 0,0 0,24 0,-49 0,0 0,49 0,1 0,-1 0,0 0,50 0,-49 0,-26 0,1 0,24 0,-24 0,-25 0,49 0,1 0,24 0,0 0,25 0,0 0,199 0,-199 0,74 0,-49 0,25-50,-50 50,74 0,-49 0,24-49,-24 49,0 0,-74 0,-51 0,1 0,0 0</inkml:trace>
  <inkml:trace contextRef="#ctx0" brushRef="#br2">13097 9103,'25'0,"-1"0,1 0,25 0,24 0,26 0,-1 0,25 0,0 0,0 0,248 0,-248 0,-25 0,-24 0,24 0,-25 0,-24 0,-1 0,1 0,0 0,-1 0,1 25,49-25,-25 25,75-25,-49 25,48 0,-48-25,24 0,-50 0,-49 0,-25 49</inkml:trace>
  <inkml:trace contextRef="#ctx0" brushRef="#br3">18728 9351,'0'25,"49"-25,-24 0,25 0,-26 0,1 0,0 0,25 0,24 0,25-25,50 1,-50 24,25 0,-24 0,495 0,-372 0,-74 0,-50 0,50 0,-75 0,26 0,-26 49,-24-49,49 0,-50 0,-24 0,0 0,0 0</inkml:trace>
  <inkml:trace contextRef="#ctx0" brushRef="#br4">2729 11088,'49'0,"-24"0,25 0,-26 0,1 0,25 0,24 0,-24 0,24 0,-24 0,24 0,-49 0,25 0,-1 0,26 0,-1 24,-24-24,-1 25,1-25,49 0,-49 0,74 0,0 0,124 0,0 50,-99-50,24 25,-24 24,0-24,-50-25,-49 0,-25 25,24-25,-24 0,25 0,-26 0,26 0,0 0,-1 0,1 0,-1 0,1 0,25 0,-1 0,-24 0,49 0,-25 0,25 0,25 0,0 0,149 0,-74 0,-75 0,49 0,26 0,-75 0,49 0,-48 0,23 0,-48 0,24 0,-75 0,26 0,-1 0,-24 0,-1 0,1 0,-1 0,-24 0,0 0,0 0,24 0,-24 0,0 0,49 0,-49 0,50 0,-1 25,-24-25,-25 0,49 0,0 0,-24 0,148 0,-49 0,74 0,50 49,-25-24,-24 50,-26-51,-49 26,25-50,-50 0,0 0,-25 0,0 0,-25 0,-24 0,-25 0,24 0,1 0,-25 0,49 0,-49 0,0 0,0 0,-1 0,1 0,0 0,25 0,-25 0,-1 0,1 0,25 0,-25 0,-1 0,26 0,-25 0,49 0,-24 0,-25 0,24 0,1 0,24 0,1 0,24 0,-50 0,75 0,-74 0,25 50,-1-50,0 0,-24 0,0 0,-1 0,1 0,24 0,-49 0,25 0,-1 0,1 0,-1 0,-24 0,0 0,0 0,0 0,24 0,1 0,-25 0,24 0,1 0,24 0,-24 0,0 0,-1 0,1 0,24 0,-49 0,25 0,-1 0,26 0,-26 0,1 0,24 0,-24 0,-1 0,-24 0,25 0,-1-25,-24 25,0 0,25-25,-26 25,1 0,0 0,0 0,0 0,0 0,24-25,1 25,-25-25,-1 25,1 0,0 0,0 0,24 0,-24 0,0 0,49 0,-24 0,0 0,-1 0,1 0,-1 0,-24 0,25-24,-25 24,24 0,-24 0,0 0,0 0,-25-25,24 25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17934 11286,'25'0,"74"0,-50 0,51 0,24 0,0 0,0 0,-25 0,50 50,-50-50,25 0,0 0,0 0,-74 25,-1-25,1 0,-25 0,-1 0,1 0,0 0,25 0,-25 0,49 0,0 0,1 0,74 49,-75-24,50-25,-25 0,25 25,-49-25,-1 0,1 0,-26 0,-24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16743 3473,'0'24,"75"-24,-1 0,-49 0,49 0,-24 0,99 0,-75 0,50 0,-25 0,298 0,-273 0,50 0,24 0,-74 0,-49 0,-26 0,1 0,0 0,-1 0,75-24,-49 24,49-25,-25 25,50 0,-50 0,248 0,-198 0,-75 0,50 0,0 0,25 0,-25 0,25 0,-25 0,0 0,25 0,-50 0,25 0,25 0,-75 0,26 0,-51 0,1 0,0 0,-1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12700 9178,'25'25,"0"-25,24 0,1 0,49 0,-25 0,50 0,-24 0,24 0,-25 0,50 0,-50 0,596 0,-522 0,26 0,-26 0,-49 0,-25 0,75 0,-50 0,0 0,25 0,0-25,0-25,-25 50,24 0,-23 0,73 0,-124 0,100 0,-25 0,0 0,-1 0,51 0,-149 0,-26 0,1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3026 2977,'25'0,"25"24,-1-24,50 25,1-25,48 50,-48-25,619 74,-471-25,-99-24,74-25,-49-25,-100 49,1-49,-51 0,1 0,25 0,49 0,0 0,50 50,-50-25,50 24,-50-49,720 124,-695-124,50 0,-26 0,-48 0,-51 0,1 0,-1 0,1-49,24 49,1 0,24-50,-49 50,24 0,-49 0,25-25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17711 12030,'-50'-25,"50"1,-25 24,0-25,1 0,-51 0,25 0,1 25,-1-49,1 49,-26-25,26 25,-1-25,25 25,0 0,-24 0,-1 0,-24-25,24 25,-49 0,0-49,0 49,49 0,-24 0,24 0,25 0,0 0,0 0,1 0,-1 0,0 0,0 0,25 25,-25-1,1 1,24 25,-50-1,50 1,-25-25,0 49,1-24,24-1,0-24,0 50,0-50,0 49,0-49,0 0,0 24,0 1,-50-1,50 51,0-76,0 1,0 25,0-25,25-1,-25 1,25 0,-1 25,-24-26,25 51,0-75,0 25,0-1,-25 1,24 0,1 0,0 24,0 1,24-25,-49 0,50 0,0 24,-25-24,-1 0,1 0,0-1,25 1,-26 0,26 0,24 24,-49-49,0 0,0 25,0-25,-1 0,26 50,24-50,-24 0,24 0,1 0,-26 25,1-25,0 0,-1 0,26 0,-26 0,26 0,24 0,-25 0,1-25,-50 0,49 0,-24 0,-26-24,1 49,-25-50,25 1,0-1,-25 0,25 26,-25-26,0 25,24-25,1 26,-25-26,0 0,0 1,0 24,25-25,-25 1,0-1,0 1,0-1,0 25,0-24,0 24,0-50,0 26,0-1,0 25,0 1,0-26,-25 25,25-24,-25-1,1 25,-1 0,25 0,-25 1,0 24,25-25,-25 25,1 0,-1 0,-25 0,25 0,1 0,-26-25,25 25,0-25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14312 3225,'25'0,"198"0,75 0,49 24,125 51,98-50,894 24,-869 26,248 49,-272 0,148 0,-198-75,-99 1,-100 0,-74-50,-49 0,-51 0,-24 0,-49 0,-50 0,24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6499 16049,'49'0,"1"0,49 0,0 0,50 0,-49 0,24 0,-25 0,50 0,-50 0,-50 0,26 0,24 0,-49 0,24 0,1 0,24-25,-50 25,26 0,24 0,-49 0,24 0,-49 0,24 0,1 0,24 0,-24 0,24 0,-24 0,24 0,1 0,-1 0,-24 0,24 0,-24 0,24 0,-24 0,24 0,1 0,-1 0,50 0,-25 0,50 0,-50 0,125 0,-125 0,-25 0,-24 0,24 0,-24 0,49 0,-49 0,-1 0,1 0,-25 0,49 0,-24 0,-1 0,1 0,24 0,1 0,-25 0,24 0,0 0,-24 0,0 0,-1 0,-24 0,0 0,24 0,-24 0,0 0,0 0,24 0,-24 0,0 0,0 0,0 0,-1 0,26 0,0 25,-26-25,1 0,25 24,-1-24,1 0,0 25,24-25,-24 0,-25 0,24 50,-24-50,0 0,24 0,-24 0,0 0,0 0,24 0,-24 0,25 0,-1 0,1 49,-25-49,24 0,-24 0,0 0,0 0,0 0,24 0,1 0,-1 0,26 50,-50-50,0 0,24 0,1 0,-1 0,1 0,0 0,-26 0,1 0,25 0,-1 0,1 0,0 0,-1 0,1 0,24 0,-24 0,-25 0,49 0,-24 0,-1 0,1 0,-25 0,0 0,24 0,1 0,-1 0,26 0,-50 0,24 0,-24 0,0 0,0 0,-1 0,1 0,0 0,0 0,24 0,-24 0,0 0,0 0,24 0,-24 0,0 0,-25-25,25 25,124-25,-25 25,74 0,-123 0,73-49,-73 49,-1 0,-24 0,-1 0,1-50,0 50,-1 0,1 0,-1 0,-24 0,0 0,49 0,-49 0,0 0,0 0,0 0,0 0,24 0,-24 0,49 0,-24 0,0 0,24 0,0 0,-24 0,49 0,-49 0,24 0,1 0,-1 0,25 0,-24 0,-26 0,1 0,0 0,-26 0,51 0,-50 0,-1 0,1 0,0-49,25 49,-26 0,51 0,-1 0,25 0,-74 0,50 0,-26 0,50 0,-24 0,49 0,-50 0,-24 0,-25 0,24 0,26 0,-1 0,25 0,-49 0,24 0,26 0,-26 49,25-49,-24 0,49 0,-50 0,25 0,50 0,-74 0,-51 0,1 0,0 0,25 0,-26 0,1 0,0 0,0 0,0 0,-1 0,1 0,25 0,-1 0,1 0,0 0,-1 0,-24 0,50 0,-26 0,1 0,24 0,-24 0,24 0,-49 0,49 0,-49 0,25 0,-1-25,-24 25,0-24,0 24,0 0,-1 0,1-25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18207 7417,'0'24,"0"26,0 0,0 49,0-25,24-49,-24 0,0 24,0-24,25 0,0 0,-25 0,0 24,0-24,0 25,0-1,25-24,0-25,-25 25,24-25,1 0,0-25,0 0,-25 1,25-26,-1 0,1 1,25-1,24-74,1 74,-50-24,49-25,25 24,0-73,1 73,-26 50,-24 1,-26-1,26-25,-25 25,24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7739 8682,'50'0,"49"0,471 0,-322 0,-49 0,-25 0,-26-25,-123 25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  <inkml:brush xml:id="br1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10120 11509,'100'0,"-76"0,76 0,-26 0,-24 0,-1 0,-24 0,25 0</inkml:trace>
  <inkml:trace contextRef="#ctx0" brushRef="#br1">10170 11733,'50'0,"-26"0,26 0,0 0,-1-50,1 50,-25 0,-1-25,1 25,0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2902 10840,'50'0,"-1"0,26 0,-1 0,-24 0,-25 0,24 0,-24 0,49 0,-24 0,24 0,1 0,24 0,0 0,-24 0,-1 0,1 0,-26 0,26 0,24 0,25 0,-25 0,50 0,-50 0,174 0,-174 0,25 0,-49 0,49 0,-25 0,-50 0,26 0,24 0,-49 0,24 0,-24 0,24 0,1 0,49 0,-50 0,25 0,199 0,-174 0,25 0,-25 0,74 0,-99 0,100 0,-100 0,75 0,-25 0,-25 0,-25 0,50 0,-75 0,50-50,-25 50,-24 0,49 0,49 0,1 0,-25 0,0 0,49 0,-49 0,49 0,-123 0,24 0,-74 0,0 0,24-25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7565 9178,'0'0,"124"0,-24 0,49 0,-25 0,-50 0,50 0,0 0,0 0,25-25,-100 25,100 0,-50 0,50 0,-74 0,-1 0,50-50,-74 50,74 0,-50 0,50 0,25 0,50 0,-1 0,-49 0,0 0,-75 0,25 0,-49 0,-25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1414 6226,'25'0,"-1"0,26 0,25 0,49 0,0 0,-25 0,25 0,-25 0,50 0,-50-25,50-24,-50 49,-24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4068 15776,'0'25,"99"-25,124 0,1 0,-51 0,100 0,0 0,25 0,-50 0,-50 0,-74 0,-25 0,-49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8T16:37:54"/>
    </inkml:context>
    <inkml:brush xml:id="br0">
      <inkml:brushProperty name="width" value="0.0529169998168945" units="cm"/>
      <inkml:brushProperty name="height" value="0.0529169998168945" units="cm"/>
      <inkml:brushProperty name="color" value="#ff0000"/>
      <inkml:brushProperty name="fitToCurve" value="1"/>
    </inkml:brush>
  </inkml:definitions>
  <inkml:trace contextRef="#ctx0" brushRef="#br0">4167 9575,'124'0,"75"49,49-24,0-25,0 0,-25 50,-25-50,51 0,-125 0,-50 0,50 0,-50 0,-49 0,50 0,49 0,-50 0,0 0,1 0,24 0,-24 0,24 0,-25 0,25 0,-24 0,49 0,-50 0,50 0,-25 0,25 0,-74 0,25 0,-1 0,0 0,50 0,0 0,124 0,0 0,-24 0,73-50,-123 50,24 0,-74 0,25 0,-49 0,-26 0,-49 0,24 0,1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335DA-88D2-4E90-B9DB-98F1CCD25D7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CB9BD-6CBE-4F15-B549-E3744F3D929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03F46ED-D655-4508-8663-B3671F93F081}" type="slidenum">
              <a:rPr lang="en-US"/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A9555AE-0D7F-4349-BBE4-F92D6F15627D}" type="slidenum">
              <a:rPr lang="en-US"/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B54DEE-E239-438D-9068-A8683AA62555}" type="slidenum">
              <a:rPr lang="en-US"/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2AC6F-E6D6-4059-BF88-087C3E5ACCC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EE29F-6E48-4183-A251-02963701FE1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AB0EC-F2A8-459D-B587-4985E8C28F4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C59BF-B6F4-4E93-A906-31296C6C0DA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AB3D-8F50-4B6C-BFEA-ABEB971446B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4682-AFF3-44EA-B6D8-E1BF9C73500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627C4-7FAE-4B75-A1FB-8641FACC25E2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E04D-23B7-4612-A07B-001F7B625863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7A7A9-EDDF-45F8-B01A-DCF2436651D0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F0224-2E4C-4BE6-8E59-CD81B0E5FDB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D3E3-6A55-4F39-BD2E-D09E69BD184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A400-24AC-4DC5-A39B-62AA06BC5E5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4AE87-8733-4EE5-9AB8-C308375EC25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30.png"/><Relationship Id="rId7" Type="http://schemas.openxmlformats.org/officeDocument/2006/relationships/customXml" Target="../ink/ink4.xml"/><Relationship Id="rId6" Type="http://schemas.openxmlformats.org/officeDocument/2006/relationships/image" Target="../media/image29.png"/><Relationship Id="rId5" Type="http://schemas.openxmlformats.org/officeDocument/2006/relationships/customXml" Target="../ink/ink3.xml"/><Relationship Id="rId4" Type="http://schemas.openxmlformats.org/officeDocument/2006/relationships/image" Target="../media/image28.png"/><Relationship Id="rId3" Type="http://schemas.openxmlformats.org/officeDocument/2006/relationships/customXml" Target="../ink/ink2.xml"/><Relationship Id="rId2" Type="http://schemas.openxmlformats.org/officeDocument/2006/relationships/image" Target="../media/image27.pn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32.png"/><Relationship Id="rId11" Type="http://schemas.openxmlformats.org/officeDocument/2006/relationships/customXml" Target="../ink/ink6.xml"/><Relationship Id="rId10" Type="http://schemas.openxmlformats.org/officeDocument/2006/relationships/image" Target="../media/image31.png"/><Relationship Id="rId1" Type="http://schemas.openxmlformats.org/officeDocument/2006/relationships/customXml" Target="../ink/ink1.xml"/></Relationships>
</file>

<file path=ppt/slides/_rels/slide1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.xml"/><Relationship Id="rId8" Type="http://schemas.openxmlformats.org/officeDocument/2006/relationships/image" Target="../media/image36.png"/><Relationship Id="rId7" Type="http://schemas.openxmlformats.org/officeDocument/2006/relationships/customXml" Target="../ink/ink10.xml"/><Relationship Id="rId6" Type="http://schemas.openxmlformats.org/officeDocument/2006/relationships/image" Target="../media/image35.png"/><Relationship Id="rId5" Type="http://schemas.openxmlformats.org/officeDocument/2006/relationships/customXml" Target="../ink/ink9.xml"/><Relationship Id="rId4" Type="http://schemas.openxmlformats.org/officeDocument/2006/relationships/image" Target="../media/image34.png"/><Relationship Id="rId3" Type="http://schemas.openxmlformats.org/officeDocument/2006/relationships/customXml" Target="../ink/ink8.xml"/><Relationship Id="rId2" Type="http://schemas.openxmlformats.org/officeDocument/2006/relationships/image" Target="../media/image33.png"/><Relationship Id="rId13" Type="http://schemas.openxmlformats.org/officeDocument/2006/relationships/slideLayout" Target="../slideLayouts/slideLayout4.xml"/><Relationship Id="rId12" Type="http://schemas.openxmlformats.org/officeDocument/2006/relationships/image" Target="../media/image38.png"/><Relationship Id="rId11" Type="http://schemas.openxmlformats.org/officeDocument/2006/relationships/customXml" Target="../ink/ink12.xml"/><Relationship Id="rId10" Type="http://schemas.openxmlformats.org/officeDocument/2006/relationships/image" Target="../media/image37.png"/><Relationship Id="rId1" Type="http://schemas.openxmlformats.org/officeDocument/2006/relationships/customXml" Target="../ink/ink7.xml"/></Relationships>
</file>

<file path=ppt/slides/_rels/slide1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customXml" Target="../ink/ink16.xml"/><Relationship Id="rId7" Type="http://schemas.openxmlformats.org/officeDocument/2006/relationships/image" Target="../media/image42.png"/><Relationship Id="rId6" Type="http://schemas.openxmlformats.org/officeDocument/2006/relationships/customXml" Target="../ink/ink15.xml"/><Relationship Id="rId5" Type="http://schemas.openxmlformats.org/officeDocument/2006/relationships/image" Target="../media/image41.png"/><Relationship Id="rId4" Type="http://schemas.openxmlformats.org/officeDocument/2006/relationships/customXml" Target="../ink/ink14.xml"/><Relationship Id="rId3" Type="http://schemas.openxmlformats.org/officeDocument/2006/relationships/image" Target="../media/image40.png"/><Relationship Id="rId2" Type="http://schemas.openxmlformats.org/officeDocument/2006/relationships/customXml" Target="../ink/ink13.x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44.png"/><Relationship Id="rId10" Type="http://schemas.openxmlformats.org/officeDocument/2006/relationships/customXml" Target="../ink/ink17.xml"/><Relationship Id="rId1" Type="http://schemas.openxmlformats.org/officeDocument/2006/relationships/image" Target="../media/image39.png"/></Relationships>
</file>

<file path=ppt/slides/_rels/slide1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6.png"/><Relationship Id="rId3" Type="http://schemas.openxmlformats.org/officeDocument/2006/relationships/customXml" Target="../ink/ink18.xml"/><Relationship Id="rId2" Type="http://schemas.openxmlformats.org/officeDocument/2006/relationships/image" Target="../media/image39.png"/><Relationship Id="rId1" Type="http://schemas.openxmlformats.org/officeDocument/2006/relationships/image" Target="../media/image45.png"/></Relationships>
</file>

<file path=ppt/slides/_rels/slide1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8.png"/><Relationship Id="rId3" Type="http://schemas.openxmlformats.org/officeDocument/2006/relationships/customXml" Target="../ink/ink19.xml"/><Relationship Id="rId2" Type="http://schemas.openxmlformats.org/officeDocument/2006/relationships/image" Target="../media/image47.png"/><Relationship Id="rId1" Type="http://schemas.openxmlformats.org/officeDocument/2006/relationships/image" Target="../media/image45.png"/></Relationships>
</file>

<file path=ppt/slides/_rels/slide1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customXml" Target="../ink/ink21.xml"/><Relationship Id="rId4" Type="http://schemas.openxmlformats.org/officeDocument/2006/relationships/image" Target="../media/image50.png"/><Relationship Id="rId3" Type="http://schemas.openxmlformats.org/officeDocument/2006/relationships/customXml" Target="../ink/ink20.xml"/><Relationship Id="rId2" Type="http://schemas.openxmlformats.org/officeDocument/2006/relationships/image" Target="../media/image49.png"/><Relationship Id="rId1" Type="http://schemas.openxmlformats.org/officeDocument/2006/relationships/image" Target="../media/image47.png"/></Relationships>
</file>

<file path=ppt/slides/_rels/slide1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55.png"/><Relationship Id="rId7" Type="http://schemas.openxmlformats.org/officeDocument/2006/relationships/customXml" Target="../ink/ink24.xml"/><Relationship Id="rId6" Type="http://schemas.openxmlformats.org/officeDocument/2006/relationships/image" Target="../media/image54.png"/><Relationship Id="rId5" Type="http://schemas.openxmlformats.org/officeDocument/2006/relationships/customXml" Target="../ink/ink23.xml"/><Relationship Id="rId4" Type="http://schemas.openxmlformats.org/officeDocument/2006/relationships/image" Target="../media/image53.png"/><Relationship Id="rId3" Type="http://schemas.openxmlformats.org/officeDocument/2006/relationships/customXml" Target="../ink/ink22.xml"/><Relationship Id="rId2" Type="http://schemas.openxmlformats.org/officeDocument/2006/relationships/image" Target="../media/image52.png"/><Relationship Id="rId1" Type="http://schemas.openxmlformats.org/officeDocument/2006/relationships/image" Target="../media/image49.png"/></Relationships>
</file>

<file path=ppt/slides/_rels/slide1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customXml" Target="../ink/ink28.xml"/><Relationship Id="rId7" Type="http://schemas.openxmlformats.org/officeDocument/2006/relationships/image" Target="../media/image58.png"/><Relationship Id="rId6" Type="http://schemas.openxmlformats.org/officeDocument/2006/relationships/customXml" Target="../ink/ink27.xml"/><Relationship Id="rId5" Type="http://schemas.openxmlformats.org/officeDocument/2006/relationships/image" Target="../media/image57.png"/><Relationship Id="rId4" Type="http://schemas.openxmlformats.org/officeDocument/2006/relationships/customXml" Target="../ink/ink26.xml"/><Relationship Id="rId3" Type="http://schemas.openxmlformats.org/officeDocument/2006/relationships/image" Target="../media/image56.png"/><Relationship Id="rId26" Type="http://schemas.openxmlformats.org/officeDocument/2006/relationships/slideLayout" Target="../slideLayouts/slideLayout4.xml"/><Relationship Id="rId25" Type="http://schemas.openxmlformats.org/officeDocument/2006/relationships/image" Target="../media/image67.png"/><Relationship Id="rId24" Type="http://schemas.openxmlformats.org/officeDocument/2006/relationships/customXml" Target="../ink/ink36.xml"/><Relationship Id="rId23" Type="http://schemas.openxmlformats.org/officeDocument/2006/relationships/image" Target="../media/image66.png"/><Relationship Id="rId22" Type="http://schemas.openxmlformats.org/officeDocument/2006/relationships/customXml" Target="../ink/ink35.xml"/><Relationship Id="rId21" Type="http://schemas.openxmlformats.org/officeDocument/2006/relationships/image" Target="../media/image65.png"/><Relationship Id="rId20" Type="http://schemas.openxmlformats.org/officeDocument/2006/relationships/customXml" Target="../ink/ink34.xml"/><Relationship Id="rId2" Type="http://schemas.openxmlformats.org/officeDocument/2006/relationships/customXml" Target="../ink/ink25.xml"/><Relationship Id="rId19" Type="http://schemas.openxmlformats.org/officeDocument/2006/relationships/image" Target="../media/image64.png"/><Relationship Id="rId18" Type="http://schemas.openxmlformats.org/officeDocument/2006/relationships/customXml" Target="../ink/ink33.xml"/><Relationship Id="rId17" Type="http://schemas.openxmlformats.org/officeDocument/2006/relationships/image" Target="../media/image63.png"/><Relationship Id="rId16" Type="http://schemas.openxmlformats.org/officeDocument/2006/relationships/customXml" Target="../ink/ink32.xml"/><Relationship Id="rId15" Type="http://schemas.openxmlformats.org/officeDocument/2006/relationships/image" Target="../media/image62.png"/><Relationship Id="rId14" Type="http://schemas.openxmlformats.org/officeDocument/2006/relationships/customXml" Target="../ink/ink31.xml"/><Relationship Id="rId13" Type="http://schemas.openxmlformats.org/officeDocument/2006/relationships/image" Target="../media/image61.png"/><Relationship Id="rId12" Type="http://schemas.openxmlformats.org/officeDocument/2006/relationships/customXml" Target="../ink/ink30.xml"/><Relationship Id="rId11" Type="http://schemas.openxmlformats.org/officeDocument/2006/relationships/image" Target="../media/image60.png"/><Relationship Id="rId10" Type="http://schemas.openxmlformats.org/officeDocument/2006/relationships/customXml" Target="../ink/ink29.xml"/><Relationship Id="rId1" Type="http://schemas.openxmlformats.org/officeDocument/2006/relationships/image" Target="../media/image52.png"/></Relationships>
</file>

<file path=ppt/slides/_rels/slide1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customXml" Target="../ink/ink39.xml"/><Relationship Id="rId4" Type="http://schemas.openxmlformats.org/officeDocument/2006/relationships/image" Target="../media/image69.png"/><Relationship Id="rId3" Type="http://schemas.openxmlformats.org/officeDocument/2006/relationships/customXml" Target="../ink/ink38.xml"/><Relationship Id="rId2" Type="http://schemas.openxmlformats.org/officeDocument/2006/relationships/image" Target="../media/image68.png"/><Relationship Id="rId1" Type="http://schemas.openxmlformats.org/officeDocument/2006/relationships/customXml" Target="../ink/ink37.xml"/></Relationships>
</file>

<file path=ppt/slides/_rels/slide1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74.png"/><Relationship Id="rId7" Type="http://schemas.openxmlformats.org/officeDocument/2006/relationships/customXml" Target="../ink/ink43.xml"/><Relationship Id="rId6" Type="http://schemas.openxmlformats.org/officeDocument/2006/relationships/image" Target="../media/image73.png"/><Relationship Id="rId5" Type="http://schemas.openxmlformats.org/officeDocument/2006/relationships/customXml" Target="../ink/ink42.xml"/><Relationship Id="rId4" Type="http://schemas.openxmlformats.org/officeDocument/2006/relationships/image" Target="../media/image72.png"/><Relationship Id="rId3" Type="http://schemas.openxmlformats.org/officeDocument/2006/relationships/customXml" Target="../ink/ink41.xml"/><Relationship Id="rId2" Type="http://schemas.openxmlformats.org/officeDocument/2006/relationships/image" Target="../media/image71.png"/><Relationship Id="rId1" Type="http://schemas.openxmlformats.org/officeDocument/2006/relationships/customXml" Target="../ink/ink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5.png"/><Relationship Id="rId1" Type="http://schemas.openxmlformats.org/officeDocument/2006/relationships/customXml" Target="../ink/ink4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7.png"/><Relationship Id="rId3" Type="http://schemas.openxmlformats.org/officeDocument/2006/relationships/customXml" Target="../ink/ink46.xml"/><Relationship Id="rId2" Type="http://schemas.openxmlformats.org/officeDocument/2006/relationships/image" Target="../media/image76.png"/><Relationship Id="rId1" Type="http://schemas.openxmlformats.org/officeDocument/2006/relationships/customXml" Target="../ink/ink4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../Heapsort.pdf" TargetMode="Externa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../mcst.pdf" TargetMode="External"/><Relationship Id="rId1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../mst_prims.pdf" TargetMode="External"/><Relationship Id="rId1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uffmancode.docx" TargetMode="External"/><Relationship Id="rId1" Type="http://schemas.openxmlformats.org/officeDocument/2006/relationships/image" Target="../media/image21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MODULE III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coins are {1, 5, 10, 25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n= 30 Cents. Then the solutions obtained are shown below: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98675" y="2667001"/>
          <a:ext cx="4946650" cy="2514601"/>
        </p:xfrm>
        <a:graphic>
          <a:graphicData uri="http://schemas.openxmlformats.org/drawingml/2006/table">
            <a:tbl>
              <a:tblPr/>
              <a:tblGrid>
                <a:gridCol w="1085215"/>
                <a:gridCol w="1085215"/>
                <a:gridCol w="889000"/>
                <a:gridCol w="1887220"/>
              </a:tblGrid>
              <a:tr h="388443">
                <a:tc>
                  <a:txBody>
                    <a:bodyPr/>
                    <a:lstStyle/>
                    <a:p>
                      <a:pPr marL="56515" marR="135255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Solution No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045" marR="100965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Denomination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1600" marR="95885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No of coins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0" marR="120015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Amount /Total No of Coins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465"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9695" marR="9588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30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0" marR="12001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30/30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37"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6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0" marR="12001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30/6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382">
                <a:tc>
                  <a:txBody>
                    <a:bodyPr/>
                    <a:lstStyle/>
                    <a:p>
                      <a:pPr marL="5080" marR="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045" marR="10033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10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0650" marR="12001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30/3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37">
                <a:tc rowSpan="2">
                  <a:txBody>
                    <a:bodyPr/>
                    <a:lstStyle/>
                    <a:p>
                      <a:pPr marL="5080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6045" marR="10033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25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20650" marR="120015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30/2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5437">
                <a:tc vMerge="1">
                  <a:tcPr/>
                </a:tc>
                <a:tc>
                  <a:txBody>
                    <a:bodyPr/>
                    <a:lstStyle/>
                    <a:p>
                      <a:pPr marL="5715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13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4800" y="5486401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1,2 &amp;3 are feasible solution to the problem where as Solution 4 is the optimal solution 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Depth of tree nodes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  <a:noFill/>
        </p:spPr>
        <p:txBody>
          <a:bodyPr lIns="92075" tIns="46038" rIns="92075" bIns="46038"/>
          <a:lstStyle/>
          <a:p>
            <a:r>
              <a:rPr lang="en-US" sz="3200" b="1" dirty="0">
                <a:solidFill>
                  <a:schemeClr val="accent2"/>
                </a:solidFill>
              </a:rPr>
              <a:t>Depth</a:t>
            </a:r>
            <a:r>
              <a:rPr lang="en-US" sz="3200" b="1" dirty="0"/>
              <a:t> of a </a:t>
            </a:r>
            <a:r>
              <a:rPr lang="en-US" sz="3200" b="1" dirty="0">
                <a:solidFill>
                  <a:schemeClr val="accent2"/>
                </a:solidFill>
              </a:rPr>
              <a:t>node</a:t>
            </a:r>
            <a:r>
              <a:rPr lang="en-US" sz="3200" b="1" dirty="0"/>
              <a:t> is:</a:t>
            </a:r>
            <a:endParaRPr lang="en-US" sz="3200" b="1" dirty="0"/>
          </a:p>
          <a:p>
            <a:pPr lvl="1"/>
            <a:r>
              <a:rPr lang="en-US" sz="2800" b="1" dirty="0"/>
              <a:t>If node is the </a:t>
            </a:r>
            <a:r>
              <a:rPr lang="en-US" sz="2800" b="1" dirty="0">
                <a:solidFill>
                  <a:schemeClr val="accent2"/>
                </a:solidFill>
              </a:rPr>
              <a:t>root</a:t>
            </a:r>
            <a:r>
              <a:rPr lang="en-US" sz="2800" b="1" dirty="0"/>
              <a:t> - 0</a:t>
            </a:r>
            <a:endParaRPr lang="en-US" sz="2800" b="1" dirty="0"/>
          </a:p>
          <a:p>
            <a:pPr lvl="1"/>
            <a:r>
              <a:rPr lang="en-US" sz="2800" b="1" dirty="0">
                <a:solidFill>
                  <a:schemeClr val="accent2"/>
                </a:solidFill>
              </a:rPr>
              <a:t>Otherwise</a:t>
            </a:r>
            <a:r>
              <a:rPr lang="en-US" sz="2800" b="1" dirty="0"/>
              <a:t> - (</a:t>
            </a:r>
            <a:r>
              <a:rPr lang="en-US" sz="2800" b="1" dirty="0">
                <a:solidFill>
                  <a:srgbClr val="FF7C80"/>
                </a:solidFill>
              </a:rPr>
              <a:t>depth of its parent + 1</a:t>
            </a:r>
            <a:r>
              <a:rPr lang="en-US" sz="2800" b="1" dirty="0">
                <a:solidFill>
                  <a:schemeClr val="tx2"/>
                </a:solidFill>
              </a:rPr>
              <a:t>)</a:t>
            </a:r>
            <a:endParaRPr lang="en-US" sz="2800" b="1" dirty="0"/>
          </a:p>
          <a:p>
            <a:r>
              <a:rPr lang="en-US" sz="3200" b="1" dirty="0">
                <a:solidFill>
                  <a:schemeClr val="accent2"/>
                </a:solidFill>
              </a:rPr>
              <a:t>Depth</a:t>
            </a:r>
            <a:r>
              <a:rPr lang="en-US" sz="3200" b="1" dirty="0"/>
              <a:t> of a </a:t>
            </a:r>
            <a:r>
              <a:rPr lang="en-US" sz="3200" b="1" dirty="0">
                <a:solidFill>
                  <a:schemeClr val="accent2"/>
                </a:solidFill>
              </a:rPr>
              <a:t>tree</a:t>
            </a:r>
            <a:r>
              <a:rPr lang="en-US" sz="3200" b="1" dirty="0"/>
              <a:t> is maximum depth of its leaves.</a:t>
            </a:r>
            <a:endParaRPr lang="en-US" sz="3200" b="1" dirty="0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279900" y="3519488"/>
            <a:ext cx="520700" cy="519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5118100" y="427990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>
            <a:off x="3968750" y="3968750"/>
            <a:ext cx="3048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730750" y="3968750"/>
            <a:ext cx="457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038600" y="3565525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333875" y="3206750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3648075" y="3816350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248275" y="3890963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Oval 12"/>
          <p:cNvSpPr>
            <a:spLocks noChangeArrowheads="1"/>
          </p:cNvSpPr>
          <p:nvPr/>
        </p:nvSpPr>
        <p:spPr bwMode="auto">
          <a:xfrm>
            <a:off x="3517900" y="420370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Oval 13"/>
          <p:cNvSpPr>
            <a:spLocks noChangeArrowheads="1"/>
          </p:cNvSpPr>
          <p:nvPr/>
        </p:nvSpPr>
        <p:spPr bwMode="auto">
          <a:xfrm>
            <a:off x="2984500" y="504190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4051300" y="504190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 flipH="1">
            <a:off x="3359150" y="46545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3968750" y="465455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3571875" y="4249738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4105275" y="5164138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3038475" y="4729163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Rectangle 20"/>
          <p:cNvSpPr>
            <a:spLocks noChangeArrowheads="1"/>
          </p:cNvSpPr>
          <p:nvPr/>
        </p:nvSpPr>
        <p:spPr bwMode="auto">
          <a:xfrm>
            <a:off x="4333875" y="4729163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867275" y="5164138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>
            <a:off x="32766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</a:t>
            </a:r>
            <a:endParaRPr lang="en-US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845050" y="42672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1</a:t>
            </a:r>
            <a:endParaRPr lang="en-US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2711450" y="50768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2</a:t>
            </a:r>
            <a:endParaRPr lang="en-US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3778250" y="5076825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2</a:t>
            </a:r>
            <a:endParaRPr lang="en-US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3352800" y="5562600"/>
            <a:ext cx="34290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latin typeface="Arial" panose="020B0604020202020204" pitchFamily="34" charset="0"/>
              </a:rPr>
              <a:t>A tree of depth 2</a:t>
            </a:r>
            <a:endParaRPr lang="en-US" sz="32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Height of tree nodes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  <a:noFill/>
        </p:spPr>
        <p:txBody>
          <a:bodyPr lIns="92075" tIns="46038" rIns="92075" bIns="46038"/>
          <a:lstStyle/>
          <a:p>
            <a:r>
              <a:rPr lang="en-US" sz="2800" b="1" dirty="0">
                <a:solidFill>
                  <a:schemeClr val="accent1"/>
                </a:solidFill>
              </a:rPr>
              <a:t>Height</a:t>
            </a:r>
            <a:r>
              <a:rPr lang="en-US" sz="2800" b="1" dirty="0"/>
              <a:t> of a </a:t>
            </a:r>
            <a:r>
              <a:rPr lang="en-US" sz="2800" b="1" dirty="0">
                <a:solidFill>
                  <a:schemeClr val="accent1"/>
                </a:solidFill>
              </a:rPr>
              <a:t>node</a:t>
            </a:r>
            <a:r>
              <a:rPr lang="en-US" sz="2800" b="1" dirty="0"/>
              <a:t> is:</a:t>
            </a:r>
            <a:endParaRPr lang="en-US" sz="2800" b="1" dirty="0"/>
          </a:p>
          <a:p>
            <a:pPr lvl="1"/>
            <a:r>
              <a:rPr lang="en-US" sz="2800" b="1" dirty="0"/>
              <a:t>If node is a </a:t>
            </a:r>
            <a:r>
              <a:rPr lang="en-US" sz="2800" b="1" dirty="0">
                <a:solidFill>
                  <a:schemeClr val="accent1"/>
                </a:solidFill>
              </a:rPr>
              <a:t>leaf</a:t>
            </a:r>
            <a:r>
              <a:rPr lang="en-US" sz="2800" b="1" dirty="0">
                <a:solidFill>
                  <a:schemeClr val="accent2"/>
                </a:solidFill>
              </a:rPr>
              <a:t> </a:t>
            </a:r>
            <a:r>
              <a:rPr lang="en-US" sz="2800" b="1" dirty="0"/>
              <a:t>- 0</a:t>
            </a:r>
            <a:endParaRPr lang="en-US" sz="2800" b="1" dirty="0"/>
          </a:p>
          <a:p>
            <a:pPr lvl="1"/>
            <a:r>
              <a:rPr lang="en-US" sz="2800" b="1" dirty="0"/>
              <a:t>Otherwise - (</a:t>
            </a:r>
            <a:r>
              <a:rPr lang="en-US" sz="2800" b="1" dirty="0">
                <a:solidFill>
                  <a:srgbClr val="FF7C80"/>
                </a:solidFill>
              </a:rPr>
              <a:t>maximum height of its children +1)</a:t>
            </a:r>
            <a:endParaRPr lang="en-US" sz="2800" b="1" dirty="0"/>
          </a:p>
          <a:p>
            <a:r>
              <a:rPr lang="en-US" sz="2800" b="1" dirty="0">
                <a:solidFill>
                  <a:schemeClr val="accent1"/>
                </a:solidFill>
              </a:rPr>
              <a:t>Height</a:t>
            </a:r>
            <a:r>
              <a:rPr lang="en-US" sz="2800" b="1" dirty="0"/>
              <a:t> of a </a:t>
            </a:r>
            <a:r>
              <a:rPr lang="en-US" sz="2800" b="1" dirty="0">
                <a:solidFill>
                  <a:schemeClr val="accent1"/>
                </a:solidFill>
              </a:rPr>
              <a:t>tree</a:t>
            </a:r>
            <a:r>
              <a:rPr lang="en-US" sz="2800" b="1" dirty="0"/>
              <a:t> is the height of the root.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87067" name="Oval 27"/>
          <p:cNvSpPr>
            <a:spLocks noChangeArrowheads="1"/>
          </p:cNvSpPr>
          <p:nvPr/>
        </p:nvSpPr>
        <p:spPr bwMode="auto">
          <a:xfrm>
            <a:off x="4419600" y="3395663"/>
            <a:ext cx="520700" cy="519112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8" name="Oval 28"/>
          <p:cNvSpPr>
            <a:spLocks noChangeArrowheads="1"/>
          </p:cNvSpPr>
          <p:nvPr/>
        </p:nvSpPr>
        <p:spPr bwMode="auto">
          <a:xfrm>
            <a:off x="3886200" y="4156075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69" name="Line 29"/>
          <p:cNvSpPr>
            <a:spLocks noChangeShapeType="1"/>
          </p:cNvSpPr>
          <p:nvPr/>
        </p:nvSpPr>
        <p:spPr bwMode="auto">
          <a:xfrm flipH="1">
            <a:off x="4337050" y="3921125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0" name="Line 30"/>
          <p:cNvSpPr>
            <a:spLocks noChangeShapeType="1"/>
          </p:cNvSpPr>
          <p:nvPr/>
        </p:nvSpPr>
        <p:spPr bwMode="auto">
          <a:xfrm>
            <a:off x="4870450" y="3844925"/>
            <a:ext cx="609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1" name="Rectangle 31"/>
          <p:cNvSpPr>
            <a:spLocks noChangeArrowheads="1"/>
          </p:cNvSpPr>
          <p:nvPr/>
        </p:nvSpPr>
        <p:spPr bwMode="auto">
          <a:xfrm>
            <a:off x="4473575" y="3517900"/>
            <a:ext cx="184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2" name="Rectangle 32"/>
          <p:cNvSpPr>
            <a:spLocks noChangeArrowheads="1"/>
          </p:cNvSpPr>
          <p:nvPr/>
        </p:nvSpPr>
        <p:spPr bwMode="auto">
          <a:xfrm>
            <a:off x="3940175" y="427831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3" name="Rectangle 33"/>
          <p:cNvSpPr>
            <a:spLocks noChangeArrowheads="1"/>
          </p:cNvSpPr>
          <p:nvPr/>
        </p:nvSpPr>
        <p:spPr bwMode="auto">
          <a:xfrm>
            <a:off x="5311775" y="420211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4" name="Rectangle 34"/>
          <p:cNvSpPr>
            <a:spLocks noChangeArrowheads="1"/>
          </p:cNvSpPr>
          <p:nvPr/>
        </p:nvSpPr>
        <p:spPr bwMode="auto">
          <a:xfrm>
            <a:off x="3940175" y="3843338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5387975" y="3768725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6" name="Oval 36"/>
          <p:cNvSpPr>
            <a:spLocks noChangeArrowheads="1"/>
          </p:cNvSpPr>
          <p:nvPr/>
        </p:nvSpPr>
        <p:spPr bwMode="auto">
          <a:xfrm>
            <a:off x="5410200" y="4156075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5181600" y="420211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0</a:t>
            </a:r>
            <a:endParaRPr lang="en-US"/>
          </a:p>
        </p:txBody>
      </p:sp>
      <p:sp>
        <p:nvSpPr>
          <p:cNvPr id="87078" name="Rectangle 38"/>
          <p:cNvSpPr>
            <a:spLocks noChangeArrowheads="1"/>
          </p:cNvSpPr>
          <p:nvPr/>
        </p:nvSpPr>
        <p:spPr bwMode="auto">
          <a:xfrm>
            <a:off x="5997575" y="5116513"/>
            <a:ext cx="18415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79" name="Rectangle 39"/>
          <p:cNvSpPr>
            <a:spLocks noChangeArrowheads="1"/>
          </p:cNvSpPr>
          <p:nvPr/>
        </p:nvSpPr>
        <p:spPr bwMode="auto">
          <a:xfrm>
            <a:off x="4930775" y="4681538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80" name="Rectangle 40"/>
          <p:cNvSpPr>
            <a:spLocks noChangeArrowheads="1"/>
          </p:cNvSpPr>
          <p:nvPr/>
        </p:nvSpPr>
        <p:spPr bwMode="auto">
          <a:xfrm>
            <a:off x="6226175" y="4681538"/>
            <a:ext cx="18415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81" name="Oval 41"/>
          <p:cNvSpPr>
            <a:spLocks noChangeArrowheads="1"/>
          </p:cNvSpPr>
          <p:nvPr/>
        </p:nvSpPr>
        <p:spPr bwMode="auto">
          <a:xfrm>
            <a:off x="3505200" y="4994275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82" name="Line 42"/>
          <p:cNvSpPr>
            <a:spLocks noChangeShapeType="1"/>
          </p:cNvSpPr>
          <p:nvPr/>
        </p:nvSpPr>
        <p:spPr bwMode="auto">
          <a:xfrm flipH="1">
            <a:off x="3879850" y="4683125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83" name="Line 43"/>
          <p:cNvSpPr>
            <a:spLocks noChangeShapeType="1"/>
          </p:cNvSpPr>
          <p:nvPr/>
        </p:nvSpPr>
        <p:spPr bwMode="auto">
          <a:xfrm>
            <a:off x="4260850" y="4683125"/>
            <a:ext cx="152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84" name="Oval 44"/>
          <p:cNvSpPr>
            <a:spLocks noChangeArrowheads="1"/>
          </p:cNvSpPr>
          <p:nvPr/>
        </p:nvSpPr>
        <p:spPr bwMode="auto">
          <a:xfrm>
            <a:off x="4267200" y="4994275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085" name="Text Box 45"/>
          <p:cNvSpPr txBox="1">
            <a:spLocks noChangeArrowheads="1"/>
          </p:cNvSpPr>
          <p:nvPr/>
        </p:nvSpPr>
        <p:spPr bwMode="auto">
          <a:xfrm>
            <a:off x="320040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0</a:t>
            </a:r>
            <a:endParaRPr lang="en-US"/>
          </a:p>
        </p:txBody>
      </p:sp>
      <p:sp>
        <p:nvSpPr>
          <p:cNvPr id="87086" name="Text Box 46"/>
          <p:cNvSpPr txBox="1">
            <a:spLocks noChangeArrowheads="1"/>
          </p:cNvSpPr>
          <p:nvPr/>
        </p:nvSpPr>
        <p:spPr bwMode="auto">
          <a:xfrm>
            <a:off x="4006850" y="50292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0</a:t>
            </a:r>
            <a:endParaRPr lang="en-US"/>
          </a:p>
        </p:txBody>
      </p:sp>
      <p:sp>
        <p:nvSpPr>
          <p:cNvPr id="87087" name="Text Box 47"/>
          <p:cNvSpPr txBox="1">
            <a:spLocks noChangeArrowheads="1"/>
          </p:cNvSpPr>
          <p:nvPr/>
        </p:nvSpPr>
        <p:spPr bwMode="auto">
          <a:xfrm>
            <a:off x="3657600" y="4191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1</a:t>
            </a:r>
            <a:endParaRPr lang="en-US"/>
          </a:p>
        </p:txBody>
      </p:sp>
      <p:sp>
        <p:nvSpPr>
          <p:cNvPr id="87088" name="Text Box 48"/>
          <p:cNvSpPr txBox="1">
            <a:spLocks noChangeArrowheads="1"/>
          </p:cNvSpPr>
          <p:nvPr/>
        </p:nvSpPr>
        <p:spPr bwMode="auto">
          <a:xfrm>
            <a:off x="41148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2</a:t>
            </a:r>
            <a:endParaRPr lang="en-US"/>
          </a:p>
        </p:txBody>
      </p:sp>
      <p:sp>
        <p:nvSpPr>
          <p:cNvPr id="87089" name="Text Box 49"/>
          <p:cNvSpPr txBox="1">
            <a:spLocks noChangeArrowheads="1"/>
          </p:cNvSpPr>
          <p:nvPr/>
        </p:nvSpPr>
        <p:spPr bwMode="auto">
          <a:xfrm>
            <a:off x="2667000" y="5562600"/>
            <a:ext cx="4114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latin typeface="Arial" panose="020B0604020202020204" pitchFamily="34" charset="0"/>
              </a:rPr>
              <a:t>A tree of height 2</a:t>
            </a:r>
            <a:endParaRPr 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Heaps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lvl="0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exists exactly one essentially complete binary tree with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nodes. Its height is equal to </a:t>
            </a:r>
            <a:b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of a heap always contains its largest element.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node of a heap considered with all its descendants is also a heap.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heap can be implemented as an array of size ‘n’ where n is the number of nodes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23.pn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2286000"/>
            <a:ext cx="7620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 of Heap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principal alternatives for  constructing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heap construction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Verdana" panose="020B0604030504040204" pitchFamily="34" charset="0"/>
              </a:rPr>
              <a:t>siftUp</a:t>
            </a:r>
            <a:endParaRPr lang="en-US" sz="4000" dirty="0">
              <a:latin typeface="Verdana" panose="020B0604030504040204" pitchFamily="34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772400" cy="1524000"/>
          </a:xfrm>
        </p:spPr>
        <p:txBody>
          <a:bodyPr/>
          <a:lstStyle/>
          <a:p>
            <a:r>
              <a:rPr lang="en-US" sz="2400"/>
              <a:t>Given a node that does not have the heap property, you can give it the heap property by exchanging its value with the value of the larger child</a:t>
            </a:r>
            <a:endParaRPr lang="en-US" sz="240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334000"/>
            <a:ext cx="7848600" cy="1295400"/>
          </a:xfrm>
        </p:spPr>
        <p:txBody>
          <a:bodyPr/>
          <a:lstStyle/>
          <a:p>
            <a:r>
              <a:rPr lang="en-US" sz="2400"/>
              <a:t>This is sometimes called </a:t>
            </a:r>
            <a:r>
              <a:rPr lang="en-US" sz="2400">
                <a:solidFill>
                  <a:schemeClr val="tx2"/>
                </a:solidFill>
              </a:rPr>
              <a:t>sifting up</a:t>
            </a:r>
            <a:endParaRPr lang="en-US" sz="2400">
              <a:solidFill>
                <a:schemeClr val="tx2"/>
              </a:solidFill>
            </a:endParaRPr>
          </a:p>
          <a:p>
            <a:r>
              <a:rPr lang="en-US" sz="2400"/>
              <a:t>Notice that the child may have </a:t>
            </a:r>
            <a:r>
              <a:rPr lang="en-US" sz="2400" i="1"/>
              <a:t>lost</a:t>
            </a:r>
            <a:r>
              <a:rPr lang="en-US" sz="2400"/>
              <a:t> the heap property</a:t>
            </a:r>
            <a:endParaRPr lang="en-US" sz="240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5105400" y="2819400"/>
            <a:ext cx="1981200" cy="2193925"/>
            <a:chOff x="2208" y="2256"/>
            <a:chExt cx="1248" cy="1382"/>
          </a:xfrm>
        </p:grpSpPr>
        <p:sp>
          <p:nvSpPr>
            <p:cNvPr id="11270" name="Oval 6"/>
            <p:cNvSpPr>
              <a:spLocks noChangeArrowheads="1"/>
            </p:cNvSpPr>
            <p:nvPr/>
          </p:nvSpPr>
          <p:spPr bwMode="auto">
            <a:xfrm>
              <a:off x="2592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CCFF"/>
                  </a:solidFill>
                  <a:latin typeface="Verdana" panose="020B0604030504040204" pitchFamily="34" charset="0"/>
                </a:rPr>
                <a:t>14</a:t>
              </a:r>
              <a:endParaRPr lang="en-US" b="1" dirty="0">
                <a:solidFill>
                  <a:srgbClr val="66CC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271" name="Oval 7"/>
            <p:cNvSpPr>
              <a:spLocks noChangeArrowheads="1"/>
            </p:cNvSpPr>
            <p:nvPr/>
          </p:nvSpPr>
          <p:spPr bwMode="auto">
            <a:xfrm>
              <a:off x="2208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anose="020B0604030504040204" pitchFamily="34" charset="0"/>
                </a:rPr>
                <a:t>8</a:t>
              </a:r>
              <a:endParaRPr lang="en-US">
                <a:latin typeface="Verdana" panose="020B0604030504040204" pitchFamily="34" charset="0"/>
              </a:endParaRP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302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anose="020B0604030504040204" pitchFamily="34" charset="0"/>
                </a:rPr>
                <a:t>12</a:t>
              </a:r>
              <a:endParaRPr lang="en-US">
                <a:latin typeface="Verdana" panose="020B0604030504040204" pitchFamily="34" charset="0"/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 flipH="1">
              <a:off x="2496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4" name="Line 10"/>
            <p:cNvSpPr>
              <a:spLocks noChangeShapeType="1"/>
            </p:cNvSpPr>
            <p:nvPr/>
          </p:nvSpPr>
          <p:spPr bwMode="auto">
            <a:xfrm>
              <a:off x="2928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Text Box 11"/>
            <p:cNvSpPr txBox="1">
              <a:spLocks noChangeArrowheads="1"/>
            </p:cNvSpPr>
            <p:nvPr/>
          </p:nvSpPr>
          <p:spPr bwMode="auto">
            <a:xfrm>
              <a:off x="2208" y="3120"/>
              <a:ext cx="1248" cy="51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Blue node has heap property</a:t>
              </a:r>
              <a:endParaRPr lang="en-US"/>
            </a:p>
          </p:txBody>
        </p:sp>
      </p:grpSp>
      <p:grpSp>
        <p:nvGrpSpPr>
          <p:cNvPr id="3" name="Group 12"/>
          <p:cNvGrpSpPr/>
          <p:nvPr/>
        </p:nvGrpSpPr>
        <p:grpSpPr bwMode="auto">
          <a:xfrm>
            <a:off x="1447800" y="2819400"/>
            <a:ext cx="2590800" cy="2193925"/>
            <a:chOff x="3600" y="2256"/>
            <a:chExt cx="1632" cy="1382"/>
          </a:xfrm>
        </p:grpSpPr>
        <p:sp>
          <p:nvSpPr>
            <p:cNvPr id="11277" name="Oval 13"/>
            <p:cNvSpPr>
              <a:spLocks noChangeArrowheads="1"/>
            </p:cNvSpPr>
            <p:nvPr/>
          </p:nvSpPr>
          <p:spPr bwMode="auto">
            <a:xfrm>
              <a:off x="4128" y="2256"/>
              <a:ext cx="432" cy="336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CCFF"/>
                  </a:solidFill>
                  <a:latin typeface="Verdana" panose="020B0604030504040204" pitchFamily="34" charset="0"/>
                </a:rPr>
                <a:t>12</a:t>
              </a:r>
              <a:endParaRPr lang="en-US" b="1" dirty="0">
                <a:solidFill>
                  <a:srgbClr val="66CCFF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278" name="Oval 14"/>
            <p:cNvSpPr>
              <a:spLocks noChangeArrowheads="1"/>
            </p:cNvSpPr>
            <p:nvPr/>
          </p:nvSpPr>
          <p:spPr bwMode="auto">
            <a:xfrm>
              <a:off x="3744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anose="020B0604030504040204" pitchFamily="34" charset="0"/>
                </a:rPr>
                <a:t>8</a:t>
              </a:r>
              <a:endParaRPr lang="en-US">
                <a:latin typeface="Verdana" panose="020B0604030504040204" pitchFamily="34" charset="0"/>
              </a:endParaRPr>
            </a:p>
          </p:txBody>
        </p:sp>
        <p:sp>
          <p:nvSpPr>
            <p:cNvPr id="11279" name="Oval 15"/>
            <p:cNvSpPr>
              <a:spLocks noChangeArrowheads="1"/>
            </p:cNvSpPr>
            <p:nvPr/>
          </p:nvSpPr>
          <p:spPr bwMode="auto">
            <a:xfrm>
              <a:off x="4560" y="2784"/>
              <a:ext cx="432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Verdana" panose="020B0604030504040204" pitchFamily="34" charset="0"/>
                </a:rPr>
                <a:t>14</a:t>
              </a:r>
              <a:endParaRPr lang="en-US">
                <a:latin typeface="Verdana" panose="020B0604030504040204" pitchFamily="34" charset="0"/>
              </a:endParaRP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 flipH="1">
              <a:off x="4032" y="2544"/>
              <a:ext cx="192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192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2" name="Text Box 18"/>
            <p:cNvSpPr txBox="1">
              <a:spLocks noChangeArrowheads="1"/>
            </p:cNvSpPr>
            <p:nvPr/>
          </p:nvSpPr>
          <p:spPr bwMode="auto">
            <a:xfrm>
              <a:off x="3600" y="3120"/>
              <a:ext cx="1632" cy="518"/>
            </a:xfrm>
            <a:prstGeom prst="rect">
              <a:avLst/>
            </a:prstGeom>
            <a:noFill/>
            <a:ln w="1587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Blue node does not have heap property</a:t>
              </a:r>
              <a:endParaRPr lang="en-US"/>
            </a:p>
          </p:txBody>
        </p:sp>
      </p:grp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4038600" y="32004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4" autoUpdateAnimBg="0" build="p"/>
      <p:bldP spid="11268" grpId="0" bldLvl="4" autoUpdateAnimBg="0" build="p"/>
      <p:bldP spid="1128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Constructing a </a:t>
            </a:r>
            <a:r>
              <a:rPr lang="en-US" dirty="0" smtClean="0"/>
              <a:t>heap-Top down Approach 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848600" cy="3505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 tree </a:t>
            </a:r>
            <a:r>
              <a:rPr lang="en-US" dirty="0">
                <a:solidFill>
                  <a:srgbClr val="00B050"/>
                </a:solidFill>
              </a:rPr>
              <a:t>consisting of a single node is automatically </a:t>
            </a:r>
            <a:r>
              <a:rPr lang="en-US" dirty="0"/>
              <a:t>a heap</a:t>
            </a:r>
            <a:endParaRPr lang="en-US" dirty="0"/>
          </a:p>
          <a:p>
            <a:pPr algn="just"/>
            <a:r>
              <a:rPr lang="en-US" dirty="0"/>
              <a:t>We construct a heap by adding nodes one at a time:</a:t>
            </a:r>
            <a:endParaRPr lang="en-US" dirty="0"/>
          </a:p>
          <a:p>
            <a:pPr lvl="1" algn="just"/>
            <a:r>
              <a:rPr lang="en-US" dirty="0"/>
              <a:t>Add the node </a:t>
            </a:r>
            <a:r>
              <a:rPr lang="en-US" dirty="0" smtClean="0"/>
              <a:t>as last leaf node </a:t>
            </a:r>
            <a:r>
              <a:rPr lang="en-US" dirty="0"/>
              <a:t>in the deepest level</a:t>
            </a:r>
            <a:endParaRPr lang="en-US" dirty="0"/>
          </a:p>
          <a:p>
            <a:pPr lvl="1" algn="just"/>
            <a:r>
              <a:rPr lang="en-US" dirty="0"/>
              <a:t>If the deepest level is full, start a new level</a:t>
            </a:r>
            <a:endParaRPr lang="en-US" dirty="0"/>
          </a:p>
          <a:p>
            <a:r>
              <a:rPr lang="en-US" dirty="0"/>
              <a:t>Examples:</a:t>
            </a:r>
            <a:endParaRPr lang="en-US" dirty="0"/>
          </a:p>
        </p:txBody>
      </p:sp>
      <p:grpSp>
        <p:nvGrpSpPr>
          <p:cNvPr id="2" name="Group 42"/>
          <p:cNvGrpSpPr/>
          <p:nvPr/>
        </p:nvGrpSpPr>
        <p:grpSpPr bwMode="auto">
          <a:xfrm>
            <a:off x="6553200" y="4724400"/>
            <a:ext cx="1600200" cy="1143000"/>
            <a:chOff x="3168" y="3024"/>
            <a:chExt cx="1008" cy="720"/>
          </a:xfrm>
        </p:grpSpPr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3600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3312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3888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316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3456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3744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4032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V="1">
              <a:off x="326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 flipH="1" flipV="1">
              <a:off x="3408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 flipV="1">
              <a:off x="384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 flipH="1" flipV="1">
              <a:off x="3984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Line 32"/>
            <p:cNvSpPr>
              <a:spLocks noChangeShapeType="1"/>
            </p:cNvSpPr>
            <p:nvPr/>
          </p:nvSpPr>
          <p:spPr bwMode="auto">
            <a:xfrm flipH="1" flipV="1">
              <a:off x="3696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Line 33"/>
            <p:cNvSpPr>
              <a:spLocks noChangeShapeType="1"/>
            </p:cNvSpPr>
            <p:nvPr/>
          </p:nvSpPr>
          <p:spPr bwMode="auto">
            <a:xfrm flipV="1">
              <a:off x="340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40"/>
          <p:cNvGrpSpPr/>
          <p:nvPr/>
        </p:nvGrpSpPr>
        <p:grpSpPr bwMode="auto">
          <a:xfrm>
            <a:off x="1219200" y="4800600"/>
            <a:ext cx="1371600" cy="1143000"/>
            <a:chOff x="960" y="3024"/>
            <a:chExt cx="864" cy="720"/>
          </a:xfrm>
        </p:grpSpPr>
        <p:sp>
          <p:nvSpPr>
            <p:cNvPr id="46085" name="Oval 5"/>
            <p:cNvSpPr>
              <a:spLocks noChangeArrowheads="1"/>
            </p:cNvSpPr>
            <p:nvPr/>
          </p:nvSpPr>
          <p:spPr bwMode="auto">
            <a:xfrm>
              <a:off x="1392" y="3024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Oval 6"/>
            <p:cNvSpPr>
              <a:spLocks noChangeArrowheads="1"/>
            </p:cNvSpPr>
            <p:nvPr/>
          </p:nvSpPr>
          <p:spPr bwMode="auto">
            <a:xfrm>
              <a:off x="1104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1680" y="3312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8" name="Oval 8"/>
            <p:cNvSpPr>
              <a:spLocks noChangeArrowheads="1"/>
            </p:cNvSpPr>
            <p:nvPr/>
          </p:nvSpPr>
          <p:spPr bwMode="auto">
            <a:xfrm>
              <a:off x="960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1248" y="3600"/>
              <a:ext cx="144" cy="144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Line 13"/>
            <p:cNvSpPr>
              <a:spLocks noChangeShapeType="1"/>
            </p:cNvSpPr>
            <p:nvPr/>
          </p:nvSpPr>
          <p:spPr bwMode="auto">
            <a:xfrm flipV="1">
              <a:off x="1056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4" name="Line 14"/>
            <p:cNvSpPr>
              <a:spLocks noChangeShapeType="1"/>
            </p:cNvSpPr>
            <p:nvPr/>
          </p:nvSpPr>
          <p:spPr bwMode="auto">
            <a:xfrm flipH="1" flipV="1">
              <a:off x="1200" y="3456"/>
              <a:ext cx="96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 flipH="1" flipV="1">
              <a:off x="1488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V="1">
              <a:off x="1200" y="3168"/>
              <a:ext cx="240" cy="14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1"/>
          <p:cNvGrpSpPr/>
          <p:nvPr/>
        </p:nvGrpSpPr>
        <p:grpSpPr bwMode="auto">
          <a:xfrm>
            <a:off x="2133600" y="4495800"/>
            <a:ext cx="2438400" cy="1447800"/>
            <a:chOff x="1536" y="2832"/>
            <a:chExt cx="1536" cy="912"/>
          </a:xfrm>
        </p:grpSpPr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1536" y="3600"/>
              <a:ext cx="144" cy="144"/>
            </a:xfrm>
            <a:prstGeom prst="ellipse">
              <a:avLst/>
            </a:prstGeom>
            <a:noFill/>
            <a:ln w="15875">
              <a:solidFill>
                <a:srgbClr val="66CCFF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Line 35"/>
            <p:cNvSpPr>
              <a:spLocks noChangeShapeType="1"/>
            </p:cNvSpPr>
            <p:nvPr/>
          </p:nvSpPr>
          <p:spPr bwMode="auto">
            <a:xfrm flipV="1">
              <a:off x="1632" y="3456"/>
              <a:ext cx="96" cy="144"/>
            </a:xfrm>
            <a:prstGeom prst="line">
              <a:avLst/>
            </a:prstGeom>
            <a:noFill/>
            <a:ln w="15875">
              <a:solidFill>
                <a:srgbClr val="66CCFF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118" name="AutoShape 38"/>
            <p:cNvSpPr>
              <a:spLocks noChangeArrowheads="1"/>
            </p:cNvSpPr>
            <p:nvPr/>
          </p:nvSpPr>
          <p:spPr bwMode="auto">
            <a:xfrm>
              <a:off x="1968" y="2832"/>
              <a:ext cx="1104" cy="528"/>
            </a:xfrm>
            <a:prstGeom prst="wedgeRoundRectCallout">
              <a:avLst>
                <a:gd name="adj1" fmla="val -72282"/>
                <a:gd name="adj2" fmla="val 102273"/>
                <a:gd name="adj3" fmla="val 16667"/>
              </a:avLst>
            </a:prstGeom>
            <a:noFill/>
            <a:ln w="15875">
              <a:solidFill>
                <a:srgbClr val="66CCFF"/>
              </a:solidFill>
              <a:miter lim="800000"/>
              <a:tailEnd type="none" w="lg" len="lg"/>
            </a:ln>
            <a:effectLst/>
          </p:spPr>
          <p:txBody>
            <a:bodyPr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Add a new node here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5" name="Group 48"/>
          <p:cNvGrpSpPr/>
          <p:nvPr/>
        </p:nvGrpSpPr>
        <p:grpSpPr bwMode="auto">
          <a:xfrm>
            <a:off x="4800600" y="4495800"/>
            <a:ext cx="1828800" cy="1828800"/>
            <a:chOff x="3024" y="2832"/>
            <a:chExt cx="1152" cy="1152"/>
          </a:xfrm>
        </p:grpSpPr>
        <p:grpSp>
          <p:nvGrpSpPr>
            <p:cNvPr id="6" name="Group 47"/>
            <p:cNvGrpSpPr/>
            <p:nvPr/>
          </p:nvGrpSpPr>
          <p:grpSpPr bwMode="auto">
            <a:xfrm>
              <a:off x="3984" y="3696"/>
              <a:ext cx="192" cy="288"/>
              <a:chOff x="2592" y="3312"/>
              <a:chExt cx="192" cy="288"/>
            </a:xfrm>
          </p:grpSpPr>
          <p:sp>
            <p:nvSpPr>
              <p:cNvPr id="46124" name="Oval 44"/>
              <p:cNvSpPr>
                <a:spLocks noChangeArrowheads="1"/>
              </p:cNvSpPr>
              <p:nvPr/>
            </p:nvSpPr>
            <p:spPr bwMode="auto">
              <a:xfrm>
                <a:off x="2592" y="3456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99FF99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5" name="Line 45"/>
              <p:cNvSpPr>
                <a:spLocks noChangeShapeType="1"/>
              </p:cNvSpPr>
              <p:nvPr/>
            </p:nvSpPr>
            <p:spPr bwMode="auto">
              <a:xfrm flipV="1">
                <a:off x="2688" y="3312"/>
                <a:ext cx="96" cy="144"/>
              </a:xfrm>
              <a:prstGeom prst="line">
                <a:avLst/>
              </a:prstGeom>
              <a:noFill/>
              <a:ln w="15875">
                <a:solidFill>
                  <a:srgbClr val="99FF99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26" name="AutoShape 46"/>
            <p:cNvSpPr>
              <a:spLocks noChangeArrowheads="1"/>
            </p:cNvSpPr>
            <p:nvPr/>
          </p:nvSpPr>
          <p:spPr bwMode="auto">
            <a:xfrm>
              <a:off x="3024" y="2832"/>
              <a:ext cx="1104" cy="528"/>
            </a:xfrm>
            <a:prstGeom prst="wedgeRoundRectCallout">
              <a:avLst>
                <a:gd name="adj1" fmla="val 38588"/>
                <a:gd name="adj2" fmla="val 132954"/>
                <a:gd name="adj3" fmla="val 16667"/>
              </a:avLst>
            </a:prstGeom>
            <a:noFill/>
            <a:ln w="15875">
              <a:solidFill>
                <a:srgbClr val="99FF99"/>
              </a:solidFill>
              <a:miter lim="800000"/>
              <a:tailEnd type="none" w="lg" len="lg"/>
            </a:ln>
            <a:effectLst/>
          </p:spPr>
          <p:txBody>
            <a:bodyPr/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Add a new node here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Each time we add a node, we may destroy the heap property of its parent node</a:t>
            </a:r>
            <a:endParaRPr lang="en-US" dirty="0"/>
          </a:p>
          <a:p>
            <a:r>
              <a:rPr lang="en-US" dirty="0"/>
              <a:t>To fix this, we sift up</a:t>
            </a:r>
            <a:endParaRPr lang="en-US" dirty="0"/>
          </a:p>
          <a:p>
            <a:r>
              <a:rPr lang="en-US" dirty="0"/>
              <a:t>But each time we sift up, the value of the topmost node in the sift may increase, and this may destroy the heap property of </a:t>
            </a:r>
            <a:r>
              <a:rPr lang="en-US" i="1" dirty="0"/>
              <a:t>its</a:t>
            </a:r>
            <a:r>
              <a:rPr lang="en-US" dirty="0"/>
              <a:t> parent node</a:t>
            </a:r>
            <a:endParaRPr lang="en-US" dirty="0"/>
          </a:p>
          <a:p>
            <a:r>
              <a:rPr lang="en-US" dirty="0"/>
              <a:t>We repeat the sifting up process, moving up in the tree, until either</a:t>
            </a:r>
            <a:endParaRPr lang="en-US" dirty="0"/>
          </a:p>
          <a:p>
            <a:pPr lvl="1"/>
            <a:r>
              <a:rPr lang="en-US" dirty="0"/>
              <a:t>We reach nodes whose values don’t need to be swapped (because the parent is </a:t>
            </a:r>
            <a:r>
              <a:rPr lang="en-US" i="1" dirty="0"/>
              <a:t>still</a:t>
            </a:r>
            <a:r>
              <a:rPr lang="en-US" dirty="0"/>
              <a:t> larger than both children), or</a:t>
            </a:r>
            <a:endParaRPr lang="en-US" dirty="0"/>
          </a:p>
          <a:p>
            <a:pPr lvl="1"/>
            <a:r>
              <a:rPr lang="en-US" dirty="0"/>
              <a:t>We reach the root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8229600" cy="868362"/>
          </a:xfrm>
        </p:spPr>
        <p:txBody>
          <a:bodyPr/>
          <a:lstStyle/>
          <a:p>
            <a:r>
              <a:rPr lang="en-US" dirty="0"/>
              <a:t>Constructing a </a:t>
            </a:r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1295400" y="1752600"/>
            <a:ext cx="533400" cy="381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tailEnd type="none" w="lg" len="lg"/>
          </a:ln>
          <a:effectLst/>
        </p:spPr>
        <p:txBody>
          <a:bodyPr wrap="none" anchor="ctr"/>
          <a:lstStyle/>
          <a:p>
            <a:pPr algn="ctr"/>
            <a:r>
              <a:rPr lang="en-US" sz="2000">
                <a:latin typeface="Verdana" panose="020B0604030504040204" pitchFamily="34" charset="0"/>
              </a:rPr>
              <a:t>8</a:t>
            </a:r>
            <a:endParaRPr lang="en-US" sz="2000">
              <a:latin typeface="Verdana" panose="020B0604030504040204" pitchFamily="34" charset="0"/>
            </a:endParaRPr>
          </a:p>
        </p:txBody>
      </p:sp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762000" y="3429000"/>
            <a:ext cx="7620000" cy="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25908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5"/>
          <p:cNvGrpSpPr/>
          <p:nvPr/>
        </p:nvGrpSpPr>
        <p:grpSpPr bwMode="auto">
          <a:xfrm>
            <a:off x="2895600" y="1752600"/>
            <a:ext cx="990600" cy="1143000"/>
            <a:chOff x="1824" y="1104"/>
            <a:chExt cx="624" cy="720"/>
          </a:xfrm>
        </p:grpSpPr>
        <p:sp>
          <p:nvSpPr>
            <p:cNvPr id="49159" name="Oval 7"/>
            <p:cNvSpPr>
              <a:spLocks noChangeArrowheads="1"/>
            </p:cNvSpPr>
            <p:nvPr/>
          </p:nvSpPr>
          <p:spPr bwMode="auto">
            <a:xfrm>
              <a:off x="211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8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60" name="Oval 8"/>
            <p:cNvSpPr>
              <a:spLocks noChangeArrowheads="1"/>
            </p:cNvSpPr>
            <p:nvPr/>
          </p:nvSpPr>
          <p:spPr bwMode="auto">
            <a:xfrm>
              <a:off x="182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10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61" name="Line 9"/>
            <p:cNvSpPr>
              <a:spLocks noChangeShapeType="1"/>
            </p:cNvSpPr>
            <p:nvPr/>
          </p:nvSpPr>
          <p:spPr bwMode="auto">
            <a:xfrm flipH="1">
              <a:off x="201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4191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56"/>
          <p:cNvGrpSpPr/>
          <p:nvPr/>
        </p:nvGrpSpPr>
        <p:grpSpPr bwMode="auto">
          <a:xfrm>
            <a:off x="3048000" y="2057400"/>
            <a:ext cx="650875" cy="533400"/>
            <a:chOff x="1920" y="1296"/>
            <a:chExt cx="410" cy="336"/>
          </a:xfrm>
        </p:grpSpPr>
        <p:sp>
          <p:nvSpPr>
            <p:cNvPr id="49163" name="Freeform 11"/>
            <p:cNvSpPr/>
            <p:nvPr/>
          </p:nvSpPr>
          <p:spPr bwMode="auto">
            <a:xfrm>
              <a:off x="1920" y="1296"/>
              <a:ext cx="162" cy="264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0" y="162"/>
                </a:cxn>
                <a:cxn ang="0">
                  <a:pos x="90" y="66"/>
                </a:cxn>
                <a:cxn ang="0">
                  <a:pos x="162" y="0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12"/>
            <p:cNvSpPr/>
            <p:nvPr/>
          </p:nvSpPr>
          <p:spPr bwMode="auto">
            <a:xfrm>
              <a:off x="2160" y="1374"/>
              <a:ext cx="170" cy="258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44" y="126"/>
                </a:cxn>
                <a:cxn ang="0">
                  <a:pos x="0" y="258"/>
                </a:cxn>
              </a:cxnLst>
              <a:rect l="0" t="0" r="r" b="b"/>
              <a:pathLst>
                <a:path w="170" h="258">
                  <a:moveTo>
                    <a:pt x="156" y="0"/>
                  </a:moveTo>
                  <a:cubicBezTo>
                    <a:pt x="154" y="21"/>
                    <a:pt x="170" y="83"/>
                    <a:pt x="144" y="126"/>
                  </a:cubicBezTo>
                  <a:cubicBezTo>
                    <a:pt x="118" y="169"/>
                    <a:pt x="30" y="231"/>
                    <a:pt x="0" y="258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7"/>
          <p:cNvGrpSpPr/>
          <p:nvPr/>
        </p:nvGrpSpPr>
        <p:grpSpPr bwMode="auto">
          <a:xfrm>
            <a:off x="4724400" y="1752600"/>
            <a:ext cx="990600" cy="1143000"/>
            <a:chOff x="2976" y="1104"/>
            <a:chExt cx="624" cy="720"/>
          </a:xfrm>
        </p:grpSpPr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3264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10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66" name="Oval 14"/>
            <p:cNvSpPr>
              <a:spLocks noChangeArrowheads="1"/>
            </p:cNvSpPr>
            <p:nvPr/>
          </p:nvSpPr>
          <p:spPr bwMode="auto">
            <a:xfrm>
              <a:off x="2976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8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67" name="Line 15"/>
            <p:cNvSpPr>
              <a:spLocks noChangeShapeType="1"/>
            </p:cNvSpPr>
            <p:nvPr/>
          </p:nvSpPr>
          <p:spPr bwMode="auto">
            <a:xfrm flipH="1">
              <a:off x="3168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5943600" y="1600200"/>
            <a:ext cx="0" cy="1828800"/>
          </a:xfrm>
          <a:prstGeom prst="line">
            <a:avLst/>
          </a:prstGeom>
          <a:noFill/>
          <a:ln w="6350">
            <a:solidFill>
              <a:srgbClr val="66CCFF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" name="Group 58"/>
          <p:cNvGrpSpPr/>
          <p:nvPr/>
        </p:nvGrpSpPr>
        <p:grpSpPr bwMode="auto">
          <a:xfrm>
            <a:off x="6324600" y="1752600"/>
            <a:ext cx="1524000" cy="1143000"/>
            <a:chOff x="3984" y="1104"/>
            <a:chExt cx="960" cy="720"/>
          </a:xfrm>
        </p:grpSpPr>
        <p:sp>
          <p:nvSpPr>
            <p:cNvPr id="49171" name="Oval 19"/>
            <p:cNvSpPr>
              <a:spLocks noChangeArrowheads="1"/>
            </p:cNvSpPr>
            <p:nvPr/>
          </p:nvSpPr>
          <p:spPr bwMode="auto">
            <a:xfrm>
              <a:off x="4272" y="110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10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72" name="Oval 20"/>
            <p:cNvSpPr>
              <a:spLocks noChangeArrowheads="1"/>
            </p:cNvSpPr>
            <p:nvPr/>
          </p:nvSpPr>
          <p:spPr bwMode="auto">
            <a:xfrm>
              <a:off x="3984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8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 flipH="1">
              <a:off x="4176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74" name="Oval 22"/>
            <p:cNvSpPr>
              <a:spLocks noChangeArrowheads="1"/>
            </p:cNvSpPr>
            <p:nvPr/>
          </p:nvSpPr>
          <p:spPr bwMode="auto">
            <a:xfrm>
              <a:off x="4608" y="15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5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75" name="Line 23"/>
            <p:cNvSpPr>
              <a:spLocks noChangeShapeType="1"/>
            </p:cNvSpPr>
            <p:nvPr/>
          </p:nvSpPr>
          <p:spPr bwMode="auto">
            <a:xfrm>
              <a:off x="4464" y="134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9"/>
          <p:cNvGrpSpPr/>
          <p:nvPr/>
        </p:nvGrpSpPr>
        <p:grpSpPr bwMode="auto">
          <a:xfrm>
            <a:off x="533400" y="3733800"/>
            <a:ext cx="2057400" cy="1905000"/>
            <a:chOff x="336" y="2352"/>
            <a:chExt cx="1296" cy="1200"/>
          </a:xfrm>
        </p:grpSpPr>
        <p:sp>
          <p:nvSpPr>
            <p:cNvPr id="49176" name="Oval 24"/>
            <p:cNvSpPr>
              <a:spLocks noChangeArrowheads="1"/>
            </p:cNvSpPr>
            <p:nvPr/>
          </p:nvSpPr>
          <p:spPr bwMode="auto">
            <a:xfrm>
              <a:off x="960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10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77" name="Oval 25"/>
            <p:cNvSpPr>
              <a:spLocks noChangeArrowheads="1"/>
            </p:cNvSpPr>
            <p:nvPr/>
          </p:nvSpPr>
          <p:spPr bwMode="auto">
            <a:xfrm>
              <a:off x="67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8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78" name="Line 26"/>
            <p:cNvSpPr>
              <a:spLocks noChangeShapeType="1"/>
            </p:cNvSpPr>
            <p:nvPr/>
          </p:nvSpPr>
          <p:spPr bwMode="auto">
            <a:xfrm flipH="1">
              <a:off x="86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Oval 27"/>
            <p:cNvSpPr>
              <a:spLocks noChangeArrowheads="1"/>
            </p:cNvSpPr>
            <p:nvPr/>
          </p:nvSpPr>
          <p:spPr bwMode="auto">
            <a:xfrm>
              <a:off x="1296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5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80" name="Line 28"/>
            <p:cNvSpPr>
              <a:spLocks noChangeShapeType="1"/>
            </p:cNvSpPr>
            <p:nvPr/>
          </p:nvSpPr>
          <p:spPr bwMode="auto">
            <a:xfrm>
              <a:off x="1152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Oval 29"/>
            <p:cNvSpPr>
              <a:spLocks noChangeArrowheads="1"/>
            </p:cNvSpPr>
            <p:nvPr/>
          </p:nvSpPr>
          <p:spPr bwMode="auto">
            <a:xfrm>
              <a:off x="336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12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82" name="Line 30"/>
            <p:cNvSpPr>
              <a:spLocks noChangeShapeType="1"/>
            </p:cNvSpPr>
            <p:nvPr/>
          </p:nvSpPr>
          <p:spPr bwMode="auto">
            <a:xfrm flipH="1">
              <a:off x="528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 bwMode="auto">
          <a:xfrm>
            <a:off x="714375" y="4781550"/>
            <a:ext cx="619125" cy="552450"/>
            <a:chOff x="450" y="3012"/>
            <a:chExt cx="390" cy="348"/>
          </a:xfrm>
        </p:grpSpPr>
        <p:sp>
          <p:nvSpPr>
            <p:cNvPr id="49183" name="Freeform 31"/>
            <p:cNvSpPr/>
            <p:nvPr/>
          </p:nvSpPr>
          <p:spPr bwMode="auto">
            <a:xfrm>
              <a:off x="450" y="3012"/>
              <a:ext cx="162" cy="264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0" y="162"/>
                </a:cxn>
                <a:cxn ang="0">
                  <a:pos x="90" y="66"/>
                </a:cxn>
                <a:cxn ang="0">
                  <a:pos x="162" y="0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Freeform 32"/>
            <p:cNvSpPr/>
            <p:nvPr/>
          </p:nvSpPr>
          <p:spPr bwMode="auto">
            <a:xfrm>
              <a:off x="696" y="3120"/>
              <a:ext cx="14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14" y="126"/>
                </a:cxn>
                <a:cxn ang="0">
                  <a:pos x="0" y="240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1"/>
          <p:cNvGrpSpPr/>
          <p:nvPr/>
        </p:nvGrpSpPr>
        <p:grpSpPr bwMode="auto">
          <a:xfrm>
            <a:off x="2971800" y="3733800"/>
            <a:ext cx="2057400" cy="1905000"/>
            <a:chOff x="1872" y="2352"/>
            <a:chExt cx="1296" cy="1200"/>
          </a:xfrm>
        </p:grpSpPr>
        <p:sp>
          <p:nvSpPr>
            <p:cNvPr id="49185" name="Oval 33"/>
            <p:cNvSpPr>
              <a:spLocks noChangeArrowheads="1"/>
            </p:cNvSpPr>
            <p:nvPr/>
          </p:nvSpPr>
          <p:spPr bwMode="auto">
            <a:xfrm>
              <a:off x="2496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10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86" name="Oval 34"/>
            <p:cNvSpPr>
              <a:spLocks noChangeArrowheads="1"/>
            </p:cNvSpPr>
            <p:nvPr/>
          </p:nvSpPr>
          <p:spPr bwMode="auto">
            <a:xfrm>
              <a:off x="220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12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87" name="Line 35"/>
            <p:cNvSpPr>
              <a:spLocks noChangeShapeType="1"/>
            </p:cNvSpPr>
            <p:nvPr/>
          </p:nvSpPr>
          <p:spPr bwMode="auto">
            <a:xfrm flipH="1">
              <a:off x="2400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Oval 36"/>
            <p:cNvSpPr>
              <a:spLocks noChangeArrowheads="1"/>
            </p:cNvSpPr>
            <p:nvPr/>
          </p:nvSpPr>
          <p:spPr bwMode="auto">
            <a:xfrm>
              <a:off x="2832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5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89" name="Line 37"/>
            <p:cNvSpPr>
              <a:spLocks noChangeShapeType="1"/>
            </p:cNvSpPr>
            <p:nvPr/>
          </p:nvSpPr>
          <p:spPr bwMode="auto">
            <a:xfrm>
              <a:off x="2688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Oval 38"/>
            <p:cNvSpPr>
              <a:spLocks noChangeArrowheads="1"/>
            </p:cNvSpPr>
            <p:nvPr/>
          </p:nvSpPr>
          <p:spPr bwMode="auto">
            <a:xfrm>
              <a:off x="1872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8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91" name="Line 39"/>
            <p:cNvSpPr>
              <a:spLocks noChangeShapeType="1"/>
            </p:cNvSpPr>
            <p:nvPr/>
          </p:nvSpPr>
          <p:spPr bwMode="auto">
            <a:xfrm flipH="1">
              <a:off x="2064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63"/>
          <p:cNvGrpSpPr/>
          <p:nvPr/>
        </p:nvGrpSpPr>
        <p:grpSpPr bwMode="auto">
          <a:xfrm>
            <a:off x="5410200" y="3733800"/>
            <a:ext cx="2057400" cy="1905000"/>
            <a:chOff x="3408" y="2352"/>
            <a:chExt cx="1296" cy="1200"/>
          </a:xfrm>
        </p:grpSpPr>
        <p:sp>
          <p:nvSpPr>
            <p:cNvPr id="49192" name="Oval 40"/>
            <p:cNvSpPr>
              <a:spLocks noChangeArrowheads="1"/>
            </p:cNvSpPr>
            <p:nvPr/>
          </p:nvSpPr>
          <p:spPr bwMode="auto">
            <a:xfrm>
              <a:off x="4032" y="235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12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93" name="Oval 41"/>
            <p:cNvSpPr>
              <a:spLocks noChangeArrowheads="1"/>
            </p:cNvSpPr>
            <p:nvPr/>
          </p:nvSpPr>
          <p:spPr bwMode="auto">
            <a:xfrm>
              <a:off x="3744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>
                  <a:latin typeface="Verdana" panose="020B0604030504040204" pitchFamily="34" charset="0"/>
                </a:rPr>
                <a:t>10</a:t>
              </a:r>
              <a:endParaRPr lang="en-US" sz="2000" dirty="0">
                <a:latin typeface="Verdana" panose="020B0604030504040204" pitchFamily="34" charset="0"/>
              </a:endParaRPr>
            </a:p>
          </p:txBody>
        </p:sp>
        <p:sp>
          <p:nvSpPr>
            <p:cNvPr id="49194" name="Line 42"/>
            <p:cNvSpPr>
              <a:spLocks noChangeShapeType="1"/>
            </p:cNvSpPr>
            <p:nvPr/>
          </p:nvSpPr>
          <p:spPr bwMode="auto">
            <a:xfrm flipH="1">
              <a:off x="3936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Oval 43"/>
            <p:cNvSpPr>
              <a:spLocks noChangeArrowheads="1"/>
            </p:cNvSpPr>
            <p:nvPr/>
          </p:nvSpPr>
          <p:spPr bwMode="auto">
            <a:xfrm>
              <a:off x="4368" y="28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5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96" name="Line 44"/>
            <p:cNvSpPr>
              <a:spLocks noChangeShapeType="1"/>
            </p:cNvSpPr>
            <p:nvPr/>
          </p:nvSpPr>
          <p:spPr bwMode="auto">
            <a:xfrm>
              <a:off x="4224" y="259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Oval 45"/>
            <p:cNvSpPr>
              <a:spLocks noChangeArrowheads="1"/>
            </p:cNvSpPr>
            <p:nvPr/>
          </p:nvSpPr>
          <p:spPr bwMode="auto">
            <a:xfrm>
              <a:off x="3408" y="331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8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49198" name="Line 46"/>
            <p:cNvSpPr>
              <a:spLocks noChangeShapeType="1"/>
            </p:cNvSpPr>
            <p:nvPr/>
          </p:nvSpPr>
          <p:spPr bwMode="auto">
            <a:xfrm flipH="1">
              <a:off x="3600" y="3072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62"/>
          <p:cNvGrpSpPr/>
          <p:nvPr/>
        </p:nvGrpSpPr>
        <p:grpSpPr bwMode="auto">
          <a:xfrm>
            <a:off x="3648075" y="4038600"/>
            <a:ext cx="619125" cy="552450"/>
            <a:chOff x="2298" y="2544"/>
            <a:chExt cx="390" cy="348"/>
          </a:xfrm>
        </p:grpSpPr>
        <p:sp>
          <p:nvSpPr>
            <p:cNvPr id="49199" name="Freeform 47"/>
            <p:cNvSpPr/>
            <p:nvPr/>
          </p:nvSpPr>
          <p:spPr bwMode="auto">
            <a:xfrm>
              <a:off x="2298" y="2544"/>
              <a:ext cx="162" cy="264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0" y="162"/>
                </a:cxn>
                <a:cxn ang="0">
                  <a:pos x="90" y="66"/>
                </a:cxn>
                <a:cxn ang="0">
                  <a:pos x="162" y="0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200" name="Freeform 48"/>
            <p:cNvSpPr/>
            <p:nvPr/>
          </p:nvSpPr>
          <p:spPr bwMode="auto">
            <a:xfrm>
              <a:off x="2544" y="2652"/>
              <a:ext cx="14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14" y="126"/>
                </a:cxn>
                <a:cxn ang="0">
                  <a:pos x="0" y="240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201" name="AutoShape 49"/>
          <p:cNvSpPr>
            <a:spLocks noChangeArrowheads="1"/>
          </p:cNvSpPr>
          <p:nvPr/>
        </p:nvSpPr>
        <p:spPr bwMode="auto">
          <a:xfrm>
            <a:off x="28194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02" name="AutoShape 50"/>
          <p:cNvSpPr>
            <a:spLocks noChangeArrowheads="1"/>
          </p:cNvSpPr>
          <p:nvPr/>
        </p:nvSpPr>
        <p:spPr bwMode="auto">
          <a:xfrm>
            <a:off x="5334000" y="4191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2286000" y="3048000"/>
            <a:ext cx="381000" cy="366713"/>
          </a:xfrm>
          <a:prstGeom prst="rect">
            <a:avLst/>
          </a:prstGeom>
          <a:noFill/>
          <a:ln w="15875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66CCFF"/>
                </a:solidFill>
              </a:rPr>
              <a:t>1</a:t>
            </a:r>
            <a:endParaRPr lang="en-US" sz="1800">
              <a:solidFill>
                <a:srgbClr val="66CCFF"/>
              </a:solidFill>
            </a:endParaRPr>
          </a:p>
        </p:txBody>
      </p:sp>
      <p:sp>
        <p:nvSpPr>
          <p:cNvPr id="49204" name="Text Box 52"/>
          <p:cNvSpPr txBox="1">
            <a:spLocks noChangeArrowheads="1"/>
          </p:cNvSpPr>
          <p:nvPr/>
        </p:nvSpPr>
        <p:spPr bwMode="auto">
          <a:xfrm>
            <a:off x="5638800" y="3048000"/>
            <a:ext cx="381000" cy="366713"/>
          </a:xfrm>
          <a:prstGeom prst="rect">
            <a:avLst/>
          </a:prstGeom>
          <a:noFill/>
          <a:ln w="15875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66CCFF"/>
                </a:solidFill>
              </a:rPr>
              <a:t>2</a:t>
            </a:r>
            <a:endParaRPr lang="en-US" sz="1800">
              <a:solidFill>
                <a:srgbClr val="66CCFF"/>
              </a:solidFill>
            </a:endParaRPr>
          </a:p>
        </p:txBody>
      </p:sp>
      <p:sp>
        <p:nvSpPr>
          <p:cNvPr id="49205" name="Text Box 53"/>
          <p:cNvSpPr txBox="1">
            <a:spLocks noChangeArrowheads="1"/>
          </p:cNvSpPr>
          <p:nvPr/>
        </p:nvSpPr>
        <p:spPr bwMode="auto">
          <a:xfrm>
            <a:off x="8077200" y="3048000"/>
            <a:ext cx="381000" cy="366713"/>
          </a:xfrm>
          <a:prstGeom prst="rect">
            <a:avLst/>
          </a:prstGeom>
          <a:noFill/>
          <a:ln w="15875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66CCFF"/>
                </a:solidFill>
              </a:rPr>
              <a:t>3</a:t>
            </a:r>
            <a:endParaRPr lang="en-US" sz="1800">
              <a:solidFill>
                <a:srgbClr val="66CCFF"/>
              </a:solidFill>
            </a:endParaRPr>
          </a:p>
        </p:txBody>
      </p:sp>
      <p:sp>
        <p:nvSpPr>
          <p:cNvPr id="49206" name="Text Box 54"/>
          <p:cNvSpPr txBox="1">
            <a:spLocks noChangeArrowheads="1"/>
          </p:cNvSpPr>
          <p:nvPr/>
        </p:nvSpPr>
        <p:spPr bwMode="auto">
          <a:xfrm>
            <a:off x="8077200" y="5500688"/>
            <a:ext cx="381000" cy="366712"/>
          </a:xfrm>
          <a:prstGeom prst="rect">
            <a:avLst/>
          </a:prstGeom>
          <a:noFill/>
          <a:ln w="15875">
            <a:noFill/>
            <a:miter lim="800000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rgbClr val="66CCFF"/>
                </a:solidFill>
              </a:rPr>
              <a:t>4</a:t>
            </a:r>
            <a:endParaRPr lang="en-US" sz="1800">
              <a:solidFill>
                <a:srgbClr val="66CC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66800" y="914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Construct the heap using top-down construction method: 8,10,5,12,14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2" grpId="0" animBg="1"/>
      <p:bldP spid="49201" grpId="0" animBg="1"/>
      <p:bldP spid="4920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heap</a:t>
            </a:r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416425"/>
            <a:ext cx="7467600" cy="741363"/>
          </a:xfrm>
        </p:spPr>
        <p:txBody>
          <a:bodyPr/>
          <a:lstStyle/>
          <a:p>
            <a:r>
              <a:rPr lang="en-US" sz="2000"/>
              <a:t>The node containing 8 is not affected because its parent gets larger, not smaller</a:t>
            </a:r>
            <a:endParaRPr lang="en-US" sz="200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05400"/>
            <a:ext cx="76200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node containing 5 is not affected because its parent gets larger, not smaller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The node containing 8 is still not affected because, although its parent got smaller, its parent is still greater than it was originally</a:t>
            </a:r>
            <a:endParaRPr lang="en-US" sz="200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990600" y="1752600"/>
            <a:ext cx="2057400" cy="1905000"/>
            <a:chOff x="768" y="1104"/>
            <a:chExt cx="1296" cy="1200"/>
          </a:xfrm>
        </p:grpSpPr>
        <p:grpSp>
          <p:nvGrpSpPr>
            <p:cNvPr id="3" name="Group 6"/>
            <p:cNvGrpSpPr/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51207" name="Oval 7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latin typeface="Verdana" panose="020B0604030504040204" pitchFamily="34" charset="0"/>
                  </a:rPr>
                  <a:t>12</a:t>
                </a:r>
                <a:endParaRPr lang="en-US" sz="200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51208" name="Oval 8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latin typeface="Verdana" panose="020B0604030504040204" pitchFamily="34" charset="0"/>
                  </a:rPr>
                  <a:t>10</a:t>
                </a:r>
                <a:endParaRPr lang="en-US" sz="2000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51209" name="Line 9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0" name="Oval 10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5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11" name="Line 11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12" name="Oval 12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8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13" name="Line 13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14" name="Oval 14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14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/>
          <p:nvPr/>
        </p:nvGrpSpPr>
        <p:grpSpPr bwMode="auto">
          <a:xfrm>
            <a:off x="1828800" y="2771775"/>
            <a:ext cx="539750" cy="595313"/>
            <a:chOff x="1280" y="1746"/>
            <a:chExt cx="340" cy="375"/>
          </a:xfrm>
        </p:grpSpPr>
        <p:sp>
          <p:nvSpPr>
            <p:cNvPr id="51217" name="Freeform 17"/>
            <p:cNvSpPr/>
            <p:nvPr/>
          </p:nvSpPr>
          <p:spPr bwMode="auto">
            <a:xfrm>
              <a:off x="1280" y="1861"/>
              <a:ext cx="197" cy="260"/>
            </a:xfrm>
            <a:custGeom>
              <a:avLst/>
              <a:gdLst/>
              <a:ahLst/>
              <a:cxnLst>
                <a:cxn ang="0">
                  <a:pos x="197" y="260"/>
                </a:cxn>
                <a:cxn ang="0">
                  <a:pos x="114" y="233"/>
                </a:cxn>
                <a:cxn ang="0">
                  <a:pos x="41" y="164"/>
                </a:cxn>
                <a:cxn ang="0">
                  <a:pos x="0" y="0"/>
                </a:cxn>
              </a:cxnLst>
              <a:rect l="0" t="0" r="r" b="b"/>
              <a:pathLst>
                <a:path w="197" h="260">
                  <a:moveTo>
                    <a:pt x="197" y="260"/>
                  </a:moveTo>
                  <a:cubicBezTo>
                    <a:pt x="183" y="256"/>
                    <a:pt x="140" y="249"/>
                    <a:pt x="114" y="233"/>
                  </a:cubicBezTo>
                  <a:cubicBezTo>
                    <a:pt x="88" y="217"/>
                    <a:pt x="60" y="203"/>
                    <a:pt x="41" y="164"/>
                  </a:cubicBezTo>
                  <a:cubicBezTo>
                    <a:pt x="22" y="125"/>
                    <a:pt x="9" y="34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18" name="Freeform 18"/>
            <p:cNvSpPr/>
            <p:nvPr/>
          </p:nvSpPr>
          <p:spPr bwMode="auto">
            <a:xfrm>
              <a:off x="1463" y="1746"/>
              <a:ext cx="157" cy="2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41"/>
                </a:cxn>
                <a:cxn ang="0">
                  <a:pos x="147" y="151"/>
                </a:cxn>
                <a:cxn ang="0">
                  <a:pos x="152" y="283"/>
                </a:cxn>
              </a:cxnLst>
              <a:rect l="0" t="0" r="r" b="b"/>
              <a:pathLst>
                <a:path w="157" h="283">
                  <a:moveTo>
                    <a:pt x="0" y="0"/>
                  </a:moveTo>
                  <a:cubicBezTo>
                    <a:pt x="15" y="7"/>
                    <a:pt x="67" y="16"/>
                    <a:pt x="91" y="41"/>
                  </a:cubicBezTo>
                  <a:cubicBezTo>
                    <a:pt x="115" y="66"/>
                    <a:pt x="137" y="111"/>
                    <a:pt x="147" y="151"/>
                  </a:cubicBezTo>
                  <a:cubicBezTo>
                    <a:pt x="157" y="191"/>
                    <a:pt x="151" y="256"/>
                    <a:pt x="152" y="283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33528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0"/>
          <p:cNvGrpSpPr/>
          <p:nvPr/>
        </p:nvGrpSpPr>
        <p:grpSpPr bwMode="auto">
          <a:xfrm>
            <a:off x="3505200" y="1752600"/>
            <a:ext cx="2057400" cy="1905000"/>
            <a:chOff x="768" y="1104"/>
            <a:chExt cx="1296" cy="1200"/>
          </a:xfrm>
        </p:grpSpPr>
        <p:grpSp>
          <p:nvGrpSpPr>
            <p:cNvPr id="6" name="Group 21"/>
            <p:cNvGrpSpPr/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51222" name="Oval 22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12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23" name="Oval 23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14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24" name="Line 24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5" name="Oval 25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5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26" name="Line 26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27" name="Oval 27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8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28" name="Line 28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29" name="Oval 29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10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31" name="AutoShape 31"/>
          <p:cNvSpPr>
            <a:spLocks noChangeArrowheads="1"/>
          </p:cNvSpPr>
          <p:nvPr/>
        </p:nvSpPr>
        <p:spPr bwMode="auto">
          <a:xfrm>
            <a:off x="5943600" y="2286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32"/>
          <p:cNvGrpSpPr/>
          <p:nvPr/>
        </p:nvGrpSpPr>
        <p:grpSpPr bwMode="auto">
          <a:xfrm>
            <a:off x="6172200" y="1752600"/>
            <a:ext cx="2057400" cy="1905000"/>
            <a:chOff x="768" y="1104"/>
            <a:chExt cx="1296" cy="1200"/>
          </a:xfrm>
        </p:grpSpPr>
        <p:grpSp>
          <p:nvGrpSpPr>
            <p:cNvPr id="8" name="Group 33"/>
            <p:cNvGrpSpPr/>
            <p:nvPr/>
          </p:nvGrpSpPr>
          <p:grpSpPr bwMode="auto">
            <a:xfrm>
              <a:off x="768" y="1104"/>
              <a:ext cx="1296" cy="1200"/>
              <a:chOff x="3408" y="2352"/>
              <a:chExt cx="1296" cy="1200"/>
            </a:xfrm>
          </p:grpSpPr>
          <p:sp>
            <p:nvSpPr>
              <p:cNvPr id="51234" name="Oval 34"/>
              <p:cNvSpPr>
                <a:spLocks noChangeArrowheads="1"/>
              </p:cNvSpPr>
              <p:nvPr/>
            </p:nvSpPr>
            <p:spPr bwMode="auto">
              <a:xfrm>
                <a:off x="4032" y="235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14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35" name="Oval 3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12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36" name="Line 36"/>
              <p:cNvSpPr>
                <a:spLocks noChangeShapeType="1"/>
              </p:cNvSpPr>
              <p:nvPr/>
            </p:nvSpPr>
            <p:spPr bwMode="auto">
              <a:xfrm flipH="1">
                <a:off x="3936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7" name="Oval 37"/>
              <p:cNvSpPr>
                <a:spLocks noChangeArrowheads="1"/>
              </p:cNvSpPr>
              <p:nvPr/>
            </p:nvSpPr>
            <p:spPr bwMode="auto">
              <a:xfrm>
                <a:off x="4368" y="283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5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38" name="Line 38"/>
              <p:cNvSpPr>
                <a:spLocks noChangeShapeType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39" name="Oval 39"/>
              <p:cNvSpPr>
                <a:spLocks noChangeArrowheads="1"/>
              </p:cNvSpPr>
              <p:nvPr/>
            </p:nvSpPr>
            <p:spPr bwMode="auto">
              <a:xfrm>
                <a:off x="3408" y="3312"/>
                <a:ext cx="336" cy="240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Verdana" panose="020B0604030504040204" pitchFamily="34" charset="0"/>
                  </a:rPr>
                  <a:t>8</a:t>
                </a:r>
                <a:endParaRPr lang="en-US" sz="2000">
                  <a:latin typeface="Verdana" panose="020B0604030504040204" pitchFamily="34" charset="0"/>
                </a:endParaRPr>
              </a:p>
            </p:txBody>
          </p:sp>
          <p:sp>
            <p:nvSpPr>
              <p:cNvPr id="51240" name="Line 40"/>
              <p:cNvSpPr>
                <a:spLocks noChangeShapeType="1"/>
              </p:cNvSpPr>
              <p:nvPr/>
            </p:nvSpPr>
            <p:spPr bwMode="auto">
              <a:xfrm flipH="1">
                <a:off x="3600" y="3072"/>
                <a:ext cx="24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tailEnd type="none" w="lg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1241" name="Oval 41"/>
            <p:cNvSpPr>
              <a:spLocks noChangeArrowheads="1"/>
            </p:cNvSpPr>
            <p:nvPr/>
          </p:nvSpPr>
          <p:spPr bwMode="auto">
            <a:xfrm>
              <a:off x="1488" y="206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10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51242" name="Line 42"/>
            <p:cNvSpPr>
              <a:spLocks noChangeShapeType="1"/>
            </p:cNvSpPr>
            <p:nvPr/>
          </p:nvSpPr>
          <p:spPr bwMode="auto">
            <a:xfrm>
              <a:off x="1344" y="1824"/>
              <a:ext cx="240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3"/>
          <p:cNvGrpSpPr/>
          <p:nvPr/>
        </p:nvGrpSpPr>
        <p:grpSpPr bwMode="auto">
          <a:xfrm>
            <a:off x="4181475" y="2038350"/>
            <a:ext cx="619125" cy="552450"/>
            <a:chOff x="2298" y="2544"/>
            <a:chExt cx="390" cy="348"/>
          </a:xfrm>
        </p:grpSpPr>
        <p:sp>
          <p:nvSpPr>
            <p:cNvPr id="51244" name="Freeform 44"/>
            <p:cNvSpPr/>
            <p:nvPr/>
          </p:nvSpPr>
          <p:spPr bwMode="auto">
            <a:xfrm>
              <a:off x="2298" y="2544"/>
              <a:ext cx="162" cy="264"/>
            </a:xfrm>
            <a:custGeom>
              <a:avLst/>
              <a:gdLst/>
              <a:ahLst/>
              <a:cxnLst>
                <a:cxn ang="0">
                  <a:pos x="0" y="264"/>
                </a:cxn>
                <a:cxn ang="0">
                  <a:pos x="30" y="162"/>
                </a:cxn>
                <a:cxn ang="0">
                  <a:pos x="90" y="66"/>
                </a:cxn>
                <a:cxn ang="0">
                  <a:pos x="162" y="0"/>
                </a:cxn>
              </a:cxnLst>
              <a:rect l="0" t="0" r="r" b="b"/>
              <a:pathLst>
                <a:path w="162" h="264">
                  <a:moveTo>
                    <a:pt x="0" y="264"/>
                  </a:moveTo>
                  <a:cubicBezTo>
                    <a:pt x="5" y="247"/>
                    <a:pt x="15" y="195"/>
                    <a:pt x="30" y="162"/>
                  </a:cubicBezTo>
                  <a:cubicBezTo>
                    <a:pt x="45" y="129"/>
                    <a:pt x="68" y="93"/>
                    <a:pt x="90" y="66"/>
                  </a:cubicBezTo>
                  <a:cubicBezTo>
                    <a:pt x="112" y="39"/>
                    <a:pt x="147" y="14"/>
                    <a:pt x="162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245" name="Freeform 45"/>
            <p:cNvSpPr/>
            <p:nvPr/>
          </p:nvSpPr>
          <p:spPr bwMode="auto">
            <a:xfrm>
              <a:off x="2544" y="2652"/>
              <a:ext cx="144" cy="24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14" y="126"/>
                </a:cxn>
                <a:cxn ang="0">
                  <a:pos x="0" y="240"/>
                </a:cxn>
              </a:cxnLst>
              <a:rect l="0" t="0" r="r" b="b"/>
              <a:pathLst>
                <a:path w="144" h="240">
                  <a:moveTo>
                    <a:pt x="144" y="0"/>
                  </a:moveTo>
                  <a:cubicBezTo>
                    <a:pt x="139" y="21"/>
                    <a:pt x="138" y="86"/>
                    <a:pt x="114" y="126"/>
                  </a:cubicBezTo>
                  <a:cubicBezTo>
                    <a:pt x="90" y="166"/>
                    <a:pt x="24" y="216"/>
                    <a:pt x="0" y="24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ldLvl="4" autoUpdateAnimBg="0" build="p"/>
      <p:bldP spid="51204" grpId="0" bldLvl="4" autoUpdateAnimBg="0" build="p"/>
      <p:bldP spid="51219" grpId="0" animBg="1"/>
      <p:bldP spid="5123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sample heap</a:t>
            </a: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762000"/>
          </a:xfrm>
        </p:spPr>
        <p:txBody>
          <a:bodyPr/>
          <a:lstStyle/>
          <a:p>
            <a:r>
              <a:rPr lang="en-US" sz="2400"/>
              <a:t>Here’s a sample binary tree after it has been heapified</a:t>
            </a:r>
            <a:endParaRPr lang="en-US" sz="24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953000"/>
            <a:ext cx="7772400" cy="1676400"/>
          </a:xfrm>
        </p:spPr>
        <p:txBody>
          <a:bodyPr/>
          <a:lstStyle/>
          <a:p>
            <a:r>
              <a:rPr lang="en-US" sz="2400"/>
              <a:t>Notice that heapified does </a:t>
            </a:r>
            <a:r>
              <a:rPr lang="en-US" sz="2400" i="1"/>
              <a:t>not</a:t>
            </a:r>
            <a:r>
              <a:rPr lang="en-US" sz="2400"/>
              <a:t> mean sorted</a:t>
            </a:r>
            <a:endParaRPr lang="en-US" sz="2400"/>
          </a:p>
          <a:p>
            <a:r>
              <a:rPr lang="en-US" sz="2400"/>
              <a:t>Heapifying does </a:t>
            </a:r>
            <a:r>
              <a:rPr lang="en-US" sz="2400" i="1"/>
              <a:t>not</a:t>
            </a:r>
            <a:r>
              <a:rPr lang="en-US" sz="2400"/>
              <a:t> change the shape of the binary tree; this binary tree is balanced and left-justified because it started out that way</a:t>
            </a:r>
            <a:endParaRPr lang="en-US" sz="2400"/>
          </a:p>
        </p:txBody>
      </p:sp>
      <p:grpSp>
        <p:nvGrpSpPr>
          <p:cNvPr id="2" name="Group 34"/>
          <p:cNvGrpSpPr/>
          <p:nvPr/>
        </p:nvGrpSpPr>
        <p:grpSpPr bwMode="auto">
          <a:xfrm>
            <a:off x="990600" y="1981200"/>
            <a:ext cx="6781800" cy="2590800"/>
            <a:chOff x="624" y="1248"/>
            <a:chExt cx="4272" cy="1632"/>
          </a:xfrm>
        </p:grpSpPr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9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19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390" name="Oval 6"/>
            <p:cNvSpPr>
              <a:spLocks noChangeArrowheads="1"/>
            </p:cNvSpPr>
            <p:nvPr/>
          </p:nvSpPr>
          <p:spPr bwMode="auto">
            <a:xfrm>
              <a:off x="12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14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391" name="Oval 7"/>
            <p:cNvSpPr>
              <a:spLocks noChangeArrowheads="1"/>
            </p:cNvSpPr>
            <p:nvPr/>
          </p:nvSpPr>
          <p:spPr bwMode="auto">
            <a:xfrm>
              <a:off x="6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18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 flipH="1">
              <a:off x="8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12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Oval 10"/>
            <p:cNvSpPr>
              <a:spLocks noChangeArrowheads="1"/>
            </p:cNvSpPr>
            <p:nvPr/>
          </p:nvSpPr>
          <p:spPr bwMode="auto">
            <a:xfrm>
              <a:off x="21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22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395" name="Oval 11"/>
            <p:cNvSpPr>
              <a:spLocks noChangeArrowheads="1"/>
            </p:cNvSpPr>
            <p:nvPr/>
          </p:nvSpPr>
          <p:spPr bwMode="auto">
            <a:xfrm>
              <a:off x="24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3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396" name="Oval 12"/>
            <p:cNvSpPr>
              <a:spLocks noChangeArrowheads="1"/>
            </p:cNvSpPr>
            <p:nvPr/>
          </p:nvSpPr>
          <p:spPr bwMode="auto">
            <a:xfrm>
              <a:off x="18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21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>
              <a:off x="20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24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Oval 15"/>
            <p:cNvSpPr>
              <a:spLocks noChangeArrowheads="1"/>
            </p:cNvSpPr>
            <p:nvPr/>
          </p:nvSpPr>
          <p:spPr bwMode="auto">
            <a:xfrm>
              <a:off x="33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14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400" name="Oval 16"/>
            <p:cNvSpPr>
              <a:spLocks noChangeArrowheads="1"/>
            </p:cNvSpPr>
            <p:nvPr/>
          </p:nvSpPr>
          <p:spPr bwMode="auto">
            <a:xfrm>
              <a:off x="3696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11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401" name="Oval 17"/>
            <p:cNvSpPr>
              <a:spLocks noChangeArrowheads="1"/>
            </p:cNvSpPr>
            <p:nvPr/>
          </p:nvSpPr>
          <p:spPr bwMode="auto">
            <a:xfrm>
              <a:off x="3024" y="264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9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402" name="Line 18"/>
            <p:cNvSpPr>
              <a:spLocks noChangeShapeType="1"/>
            </p:cNvSpPr>
            <p:nvPr/>
          </p:nvSpPr>
          <p:spPr bwMode="auto">
            <a:xfrm flipH="1">
              <a:off x="3264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3648" y="2448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Oval 20"/>
            <p:cNvSpPr>
              <a:spLocks noChangeArrowheads="1"/>
            </p:cNvSpPr>
            <p:nvPr/>
          </p:nvSpPr>
          <p:spPr bwMode="auto">
            <a:xfrm>
              <a:off x="4560" y="225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15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409" name="Oval 25"/>
            <p:cNvSpPr>
              <a:spLocks noChangeArrowheads="1"/>
            </p:cNvSpPr>
            <p:nvPr/>
          </p:nvSpPr>
          <p:spPr bwMode="auto">
            <a:xfrm>
              <a:off x="2784" y="1248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25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410" name="Oval 26"/>
            <p:cNvSpPr>
              <a:spLocks noChangeArrowheads="1"/>
            </p:cNvSpPr>
            <p:nvPr/>
          </p:nvSpPr>
          <p:spPr bwMode="auto">
            <a:xfrm>
              <a:off x="3984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17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411" name="Oval 27"/>
            <p:cNvSpPr>
              <a:spLocks noChangeArrowheads="1"/>
            </p:cNvSpPr>
            <p:nvPr/>
          </p:nvSpPr>
          <p:spPr bwMode="auto">
            <a:xfrm>
              <a:off x="1632" y="163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Verdana" panose="020B0604030504040204" pitchFamily="34" charset="0"/>
                </a:rPr>
                <a:t>22</a:t>
              </a:r>
              <a:endParaRPr lang="en-US" sz="2000">
                <a:latin typeface="Verdana" panose="020B0604030504040204" pitchFamily="34" charset="0"/>
              </a:endParaRPr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H="1">
              <a:off x="19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13" name="Line 29"/>
            <p:cNvSpPr>
              <a:spLocks noChangeShapeType="1"/>
            </p:cNvSpPr>
            <p:nvPr/>
          </p:nvSpPr>
          <p:spPr bwMode="auto">
            <a:xfrm>
              <a:off x="3120" y="1440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Line 30"/>
            <p:cNvSpPr>
              <a:spLocks noChangeShapeType="1"/>
            </p:cNvSpPr>
            <p:nvPr/>
          </p:nvSpPr>
          <p:spPr bwMode="auto">
            <a:xfrm flipH="1">
              <a:off x="1248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15" name="Line 31"/>
            <p:cNvSpPr>
              <a:spLocks noChangeShapeType="1"/>
            </p:cNvSpPr>
            <p:nvPr/>
          </p:nvSpPr>
          <p:spPr bwMode="auto">
            <a:xfrm>
              <a:off x="1920" y="1824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 flipH="1">
              <a:off x="3600" y="1824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>
              <a:off x="4272" y="1824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ldLvl="4" autoUpdateAnimBg="0" build="p"/>
      <p:bldP spid="16388" grpId="0" bldLvl="4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principle is: At every iteration for search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coin, take the largest coin which can fit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 to be changed at that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At the end you will have optimal solution.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on Heap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Heap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DeleteMax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Operation(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DeleteMin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Operation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073" name="Ink 3072"/>
              <p14:cNvContentPartPr/>
              <p14:nvPr/>
            </p14:nvContentPartPr>
            <p14:xfrm>
              <a:off x="6491288" y="2714625"/>
              <a:ext cx="2001838" cy="687388"/>
            </p14:xfrm>
          </p:contentPart>
        </mc:Choice>
        <mc:Fallback xmlns="">
          <p:pic>
            <p:nvPicPr>
              <p:cNvPr id="3073" name="Ink 3072"/>
            </p:nvPicPr>
            <p:blipFill>
              <a:blip r:embed="rId2"/>
            </p:blipFill>
            <p:spPr>
              <a:xfrm>
                <a:off x="6491288" y="2714625"/>
                <a:ext cx="2001838" cy="687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074" name="Ink 3073"/>
              <p14:cNvContentPartPr/>
              <p14:nvPr/>
            </p14:nvContentPartPr>
            <p14:xfrm>
              <a:off x="204788" y="2089150"/>
              <a:ext cx="492125" cy="1866900"/>
            </p14:xfrm>
          </p:contentPart>
        </mc:Choice>
        <mc:Fallback xmlns="">
          <p:pic>
            <p:nvPicPr>
              <p:cNvPr id="3074" name="Ink 3073"/>
            </p:nvPicPr>
            <p:blipFill>
              <a:blip r:embed="rId4"/>
            </p:blipFill>
            <p:spPr>
              <a:xfrm>
                <a:off x="204788" y="2089150"/>
                <a:ext cx="492125" cy="186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075" name="Ink 3074"/>
              <p14:cNvContentPartPr/>
              <p14:nvPr/>
            </p14:nvContentPartPr>
            <p14:xfrm>
              <a:off x="919163" y="3303588"/>
              <a:ext cx="1670050" cy="71438"/>
            </p14:xfrm>
          </p:contentPart>
        </mc:Choice>
        <mc:Fallback xmlns="">
          <p:pic>
            <p:nvPicPr>
              <p:cNvPr id="3075" name="Ink 3074"/>
            </p:nvPicPr>
            <p:blipFill>
              <a:blip r:embed="rId6"/>
            </p:blipFill>
            <p:spPr>
              <a:xfrm>
                <a:off x="919163" y="3303588"/>
                <a:ext cx="1670050" cy="714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3076" name="Ink 3075"/>
              <p14:cNvContentPartPr/>
              <p14:nvPr/>
            </p14:nvContentPartPr>
            <p14:xfrm>
              <a:off x="4572000" y="3286125"/>
              <a:ext cx="1778000" cy="26988"/>
            </p14:xfrm>
          </p:contentPart>
        </mc:Choice>
        <mc:Fallback xmlns="">
          <p:pic>
            <p:nvPicPr>
              <p:cNvPr id="3076" name="Ink 3075"/>
            </p:nvPicPr>
            <p:blipFill>
              <a:blip r:embed="rId8"/>
            </p:blipFill>
            <p:spPr>
              <a:xfrm>
                <a:off x="4572000" y="3286125"/>
                <a:ext cx="1778000" cy="269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3077" name="Ink 3076"/>
              <p14:cNvContentPartPr/>
              <p14:nvPr/>
            </p14:nvContentPartPr>
            <p14:xfrm>
              <a:off x="1044575" y="3875088"/>
              <a:ext cx="2652713" cy="26988"/>
            </p14:xfrm>
          </p:contentPart>
        </mc:Choice>
        <mc:Fallback xmlns="">
          <p:pic>
            <p:nvPicPr>
              <p:cNvPr id="3077" name="Ink 3076"/>
            </p:nvPicPr>
            <p:blipFill>
              <a:blip r:embed="rId10"/>
            </p:blipFill>
            <p:spPr>
              <a:xfrm>
                <a:off x="1044575" y="3875088"/>
                <a:ext cx="2652713" cy="269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3078" name="Ink 3077"/>
              <p14:cNvContentPartPr/>
              <p14:nvPr/>
            </p14:nvContentPartPr>
            <p14:xfrm>
              <a:off x="2724150" y="3276600"/>
              <a:ext cx="1177925" cy="28575"/>
            </p14:xfrm>
          </p:contentPart>
        </mc:Choice>
        <mc:Fallback xmlns="">
          <p:pic>
            <p:nvPicPr>
              <p:cNvPr id="3078" name="Ink 3077"/>
            </p:nvPicPr>
            <p:blipFill>
              <a:blip r:embed="rId12"/>
            </p:blipFill>
            <p:spPr>
              <a:xfrm>
                <a:off x="2724150" y="3276600"/>
                <a:ext cx="1177925" cy="285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8153400" cy="5257800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constructs a heap by inserting a new key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a previously constructed heap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First, attach a new node with key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it after the last leaf of the existing heap.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Then shift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 to its appropriate place in the new heap as follows.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parent’s key: if the parent  is greater than or equal to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 (the structure is a heap); otherwise, swap these two keys and compare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new parent.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swapping continues until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not greater than its last parent or it reaches the root.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097" name="Ink 4096"/>
              <p14:cNvContentPartPr/>
              <p14:nvPr/>
            </p14:nvContentPartPr>
            <p14:xfrm>
              <a:off x="509588" y="2214563"/>
              <a:ext cx="473075" cy="26988"/>
            </p14:xfrm>
          </p:contentPart>
        </mc:Choice>
        <mc:Fallback xmlns="">
          <p:pic>
            <p:nvPicPr>
              <p:cNvPr id="4097" name="Ink 4096"/>
            </p:nvPicPr>
            <p:blipFill>
              <a:blip r:embed="rId2"/>
            </p:blipFill>
            <p:spPr>
              <a:xfrm>
                <a:off x="509588" y="2214563"/>
                <a:ext cx="473075" cy="269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098" name="Ink 4097"/>
              <p14:cNvContentPartPr/>
              <p14:nvPr/>
            </p14:nvContentPartPr>
            <p14:xfrm>
              <a:off x="1465263" y="5680075"/>
              <a:ext cx="820738" cy="7938"/>
            </p14:xfrm>
          </p:contentPart>
        </mc:Choice>
        <mc:Fallback xmlns="">
          <p:pic>
            <p:nvPicPr>
              <p:cNvPr id="4098" name="Ink 4097"/>
            </p:nvPicPr>
            <p:blipFill>
              <a:blip r:embed="rId4"/>
            </p:blipFill>
            <p:spPr>
              <a:xfrm>
                <a:off x="1465263" y="5680075"/>
                <a:ext cx="820738" cy="79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099" name="Ink 4098"/>
              <p14:cNvContentPartPr/>
              <p14:nvPr/>
            </p14:nvContentPartPr>
            <p14:xfrm>
              <a:off x="1500188" y="3446463"/>
              <a:ext cx="2214563" cy="46038"/>
            </p14:xfrm>
          </p:contentPart>
        </mc:Choice>
        <mc:Fallback xmlns="">
          <p:pic>
            <p:nvPicPr>
              <p:cNvPr id="4099" name="Ink 4098"/>
            </p:nvPicPr>
            <p:blipFill>
              <a:blip r:embed="rId6"/>
            </p:blipFill>
            <p:spPr>
              <a:xfrm>
                <a:off x="1500188" y="3446463"/>
                <a:ext cx="2214563" cy="4603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4100" name="Ink 4099"/>
              <p14:cNvContentPartPr/>
              <p14:nvPr/>
            </p14:nvContentPartPr>
            <p14:xfrm>
              <a:off x="5276850" y="3081338"/>
              <a:ext cx="215900" cy="34925"/>
            </p14:xfrm>
          </p:contentPart>
        </mc:Choice>
        <mc:Fallback xmlns="">
          <p:pic>
            <p:nvPicPr>
              <p:cNvPr id="4100" name="Ink 4099"/>
            </p:nvPicPr>
            <p:blipFill>
              <a:blip r:embed="rId8"/>
            </p:blipFill>
            <p:spPr>
              <a:xfrm>
                <a:off x="5276850" y="3081338"/>
                <a:ext cx="21590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101" name="Ink 4100"/>
              <p14:cNvContentPartPr/>
              <p14:nvPr/>
            </p14:nvContentPartPr>
            <p14:xfrm>
              <a:off x="6750050" y="3081338"/>
              <a:ext cx="1930400" cy="53975"/>
            </p14:xfrm>
          </p:contentPart>
        </mc:Choice>
        <mc:Fallback xmlns="">
          <p:pic>
            <p:nvPicPr>
              <p:cNvPr id="4101" name="Ink 4100"/>
            </p:nvPicPr>
            <p:blipFill>
              <a:blip r:embed="rId10"/>
            </p:blipFill>
            <p:spPr>
              <a:xfrm>
                <a:off x="6750050" y="3081338"/>
                <a:ext cx="1930400" cy="53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4102" name="Ink 4101"/>
              <p14:cNvContentPartPr/>
              <p14:nvPr/>
            </p14:nvContentPartPr>
            <p14:xfrm>
              <a:off x="1035050" y="3438525"/>
              <a:ext cx="1216025" cy="34925"/>
            </p14:xfrm>
          </p:contentPart>
        </mc:Choice>
        <mc:Fallback xmlns="">
          <p:pic>
            <p:nvPicPr>
              <p:cNvPr id="4102" name="Ink 4101"/>
            </p:nvPicPr>
            <p:blipFill>
              <a:blip r:embed="rId12"/>
            </p:blipFill>
            <p:spPr>
              <a:xfrm>
                <a:off x="1035050" y="3438525"/>
                <a:ext cx="1216025" cy="3492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2895600"/>
          </a:xfrm>
        </p:spPr>
        <p:txBody>
          <a:bodyPr>
            <a:normAutofit/>
          </a:bodyPr>
          <a:lstStyle/>
          <a:p>
            <a:pPr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max heap- 50, 30, 20, 15, 10, 8,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Insert a new node with value 60.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Step-1: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convert the given array of elements into a heap tree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endParaRPr lang="en-US" dirty="0" smtClean="0"/>
          </a:p>
          <a:p>
            <a:pPr algn="just" fontAlgn="base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4114800"/>
            <a:ext cx="454342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121" name="Ink 5120"/>
              <p14:cNvContentPartPr/>
              <p14:nvPr/>
            </p14:nvContentPartPr>
            <p14:xfrm>
              <a:off x="581025" y="2152650"/>
              <a:ext cx="473075" cy="169863"/>
            </p14:xfrm>
          </p:contentPart>
        </mc:Choice>
        <mc:Fallback xmlns="">
          <p:pic>
            <p:nvPicPr>
              <p:cNvPr id="5121" name="Ink 5120"/>
            </p:nvPicPr>
            <p:blipFill>
              <a:blip r:embed="rId3"/>
            </p:blipFill>
            <p:spPr>
              <a:xfrm>
                <a:off x="581025" y="2152650"/>
                <a:ext cx="473075" cy="1698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122" name="Ink 5121"/>
              <p14:cNvContentPartPr/>
              <p14:nvPr/>
            </p14:nvContentPartPr>
            <p14:xfrm>
              <a:off x="3894138" y="1608138"/>
              <a:ext cx="4535488" cy="588963"/>
            </p14:xfrm>
          </p:contentPart>
        </mc:Choice>
        <mc:Fallback xmlns="">
          <p:pic>
            <p:nvPicPr>
              <p:cNvPr id="5122" name="Ink 5121"/>
            </p:nvPicPr>
            <p:blipFill>
              <a:blip r:embed="rId5"/>
            </p:blipFill>
            <p:spPr>
              <a:xfrm>
                <a:off x="3894138" y="1608138"/>
                <a:ext cx="4535488" cy="5889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123" name="Ink 5122"/>
              <p14:cNvContentPartPr/>
              <p14:nvPr/>
            </p14:nvContentPartPr>
            <p14:xfrm>
              <a:off x="5286375" y="1160463"/>
              <a:ext cx="1027113" cy="831850"/>
            </p14:xfrm>
          </p:contentPart>
        </mc:Choice>
        <mc:Fallback xmlns="">
          <p:pic>
            <p:nvPicPr>
              <p:cNvPr id="5123" name="Ink 5122"/>
            </p:nvPicPr>
            <p:blipFill>
              <a:blip r:embed="rId7"/>
            </p:blipFill>
            <p:spPr>
              <a:xfrm>
                <a:off x="5286375" y="1160463"/>
                <a:ext cx="1027113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124" name="Ink 5123"/>
              <p14:cNvContentPartPr/>
              <p14:nvPr/>
            </p14:nvContentPartPr>
            <p14:xfrm>
              <a:off x="6670675" y="1839913"/>
              <a:ext cx="276225" cy="204788"/>
            </p14:xfrm>
          </p:contentPart>
        </mc:Choice>
        <mc:Fallback xmlns="">
          <p:pic>
            <p:nvPicPr>
              <p:cNvPr id="5124" name="Ink 5123"/>
            </p:nvPicPr>
            <p:blipFill>
              <a:blip r:embed="rId9"/>
            </p:blipFill>
            <p:spPr>
              <a:xfrm>
                <a:off x="6670675" y="1839913"/>
                <a:ext cx="276225" cy="2047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5125" name="Ink 5124"/>
              <p14:cNvContentPartPr/>
              <p14:nvPr/>
            </p14:nvContentPartPr>
            <p14:xfrm>
              <a:off x="7269163" y="1839913"/>
              <a:ext cx="1081088" cy="276225"/>
            </p14:xfrm>
          </p:contentPart>
        </mc:Choice>
        <mc:Fallback xmlns="">
          <p:pic>
            <p:nvPicPr>
              <p:cNvPr id="5125" name="Ink 5124"/>
            </p:nvPicPr>
            <p:blipFill>
              <a:blip r:embed="rId11"/>
            </p:blipFill>
            <p:spPr>
              <a:xfrm>
                <a:off x="7269163" y="1839913"/>
                <a:ext cx="1081088" cy="27622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fontScale="85000" lnSpcReduction="20000"/>
          </a:bodyPr>
          <a:lstStyle/>
          <a:p>
            <a:pPr algn="just" fontAlgn="base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Step-2: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insert the new element 60 as the last leaf node in the above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tree. The resulting tree after adding the new node is-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495800" y="3276600"/>
            <a:ext cx="426720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3276600"/>
            <a:ext cx="42672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4343400" y="42672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145" name="Ink 6144"/>
              <p14:cNvContentPartPr/>
              <p14:nvPr/>
            </p14:nvContentPartPr>
            <p14:xfrm>
              <a:off x="4429125" y="4741863"/>
              <a:ext cx="1349375" cy="1509713"/>
            </p14:xfrm>
          </p:contentPart>
        </mc:Choice>
        <mc:Fallback xmlns="">
          <p:pic>
            <p:nvPicPr>
              <p:cNvPr id="6145" name="Ink 6144"/>
            </p:nvPicPr>
            <p:blipFill>
              <a:blip r:embed="rId4"/>
            </p:blipFill>
            <p:spPr>
              <a:xfrm>
                <a:off x="4429125" y="4741863"/>
                <a:ext cx="1349375" cy="150971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2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Step-3: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must ensure that the resultant tree is a max heap.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15 contains greater element in its left child node.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swap node 15 and node 60.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tree is-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14400" y="3733800"/>
            <a:ext cx="3429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16"/>
          <p:cNvGrpSpPr/>
          <p:nvPr/>
        </p:nvGrpSpPr>
        <p:grpSpPr bwMode="auto">
          <a:xfrm rot="4200180">
            <a:off x="1085412" y="5293261"/>
            <a:ext cx="539750" cy="713751"/>
            <a:chOff x="1280" y="1770"/>
            <a:chExt cx="340" cy="351"/>
          </a:xfrm>
        </p:grpSpPr>
        <p:sp>
          <p:nvSpPr>
            <p:cNvPr id="7" name="Freeform 17"/>
            <p:cNvSpPr/>
            <p:nvPr/>
          </p:nvSpPr>
          <p:spPr bwMode="auto">
            <a:xfrm>
              <a:off x="1280" y="1861"/>
              <a:ext cx="197" cy="260"/>
            </a:xfrm>
            <a:custGeom>
              <a:avLst/>
              <a:gdLst/>
              <a:ahLst/>
              <a:cxnLst>
                <a:cxn ang="0">
                  <a:pos x="197" y="260"/>
                </a:cxn>
                <a:cxn ang="0">
                  <a:pos x="114" y="233"/>
                </a:cxn>
                <a:cxn ang="0">
                  <a:pos x="41" y="164"/>
                </a:cxn>
                <a:cxn ang="0">
                  <a:pos x="0" y="0"/>
                </a:cxn>
              </a:cxnLst>
              <a:rect l="0" t="0" r="r" b="b"/>
              <a:pathLst>
                <a:path w="197" h="260">
                  <a:moveTo>
                    <a:pt x="197" y="260"/>
                  </a:moveTo>
                  <a:cubicBezTo>
                    <a:pt x="183" y="256"/>
                    <a:pt x="140" y="249"/>
                    <a:pt x="114" y="233"/>
                  </a:cubicBezTo>
                  <a:cubicBezTo>
                    <a:pt x="88" y="217"/>
                    <a:pt x="60" y="203"/>
                    <a:pt x="41" y="164"/>
                  </a:cubicBezTo>
                  <a:cubicBezTo>
                    <a:pt x="22" y="125"/>
                    <a:pt x="9" y="34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auto">
            <a:xfrm>
              <a:off x="1422" y="1770"/>
              <a:ext cx="198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41"/>
                </a:cxn>
                <a:cxn ang="0">
                  <a:pos x="147" y="151"/>
                </a:cxn>
                <a:cxn ang="0">
                  <a:pos x="152" y="283"/>
                </a:cxn>
              </a:cxnLst>
              <a:rect l="0" t="0" r="r" b="b"/>
              <a:pathLst>
                <a:path w="157" h="283">
                  <a:moveTo>
                    <a:pt x="0" y="0"/>
                  </a:moveTo>
                  <a:cubicBezTo>
                    <a:pt x="15" y="7"/>
                    <a:pt x="67" y="16"/>
                    <a:pt x="91" y="41"/>
                  </a:cubicBezTo>
                  <a:cubicBezTo>
                    <a:pt x="115" y="66"/>
                    <a:pt x="137" y="111"/>
                    <a:pt x="147" y="151"/>
                  </a:cubicBezTo>
                  <a:cubicBezTo>
                    <a:pt x="157" y="191"/>
                    <a:pt x="151" y="256"/>
                    <a:pt x="152" y="283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4196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72062" y="3581400"/>
            <a:ext cx="35385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169" name="Ink 7168"/>
              <p14:cNvContentPartPr/>
              <p14:nvPr/>
            </p14:nvContentPartPr>
            <p14:xfrm>
              <a:off x="2751138" y="3054350"/>
              <a:ext cx="4151313" cy="2500313"/>
            </p14:xfrm>
          </p:contentPart>
        </mc:Choice>
        <mc:Fallback xmlns="">
          <p:pic>
            <p:nvPicPr>
              <p:cNvPr id="7169" name="Ink 7168"/>
            </p:nvPicPr>
            <p:blipFill>
              <a:blip r:embed="rId4"/>
            </p:blipFill>
            <p:spPr>
              <a:xfrm>
                <a:off x="2751138" y="3054350"/>
                <a:ext cx="4151313" cy="250031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200" y="3505200"/>
            <a:ext cx="3538538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2133599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Step-4: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30 contains greater element in its left child node.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swap node 30 and node 60.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tree is-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16"/>
          <p:cNvGrpSpPr/>
          <p:nvPr/>
        </p:nvGrpSpPr>
        <p:grpSpPr bwMode="auto">
          <a:xfrm rot="4200180">
            <a:off x="1072174" y="4438370"/>
            <a:ext cx="539750" cy="713751"/>
            <a:chOff x="1280" y="1770"/>
            <a:chExt cx="340" cy="351"/>
          </a:xfrm>
        </p:grpSpPr>
        <p:sp>
          <p:nvSpPr>
            <p:cNvPr id="7" name="Freeform 17"/>
            <p:cNvSpPr/>
            <p:nvPr/>
          </p:nvSpPr>
          <p:spPr bwMode="auto">
            <a:xfrm>
              <a:off x="1280" y="1861"/>
              <a:ext cx="197" cy="260"/>
            </a:xfrm>
            <a:custGeom>
              <a:avLst/>
              <a:gdLst/>
              <a:ahLst/>
              <a:cxnLst>
                <a:cxn ang="0">
                  <a:pos x="197" y="260"/>
                </a:cxn>
                <a:cxn ang="0">
                  <a:pos x="114" y="233"/>
                </a:cxn>
                <a:cxn ang="0">
                  <a:pos x="41" y="164"/>
                </a:cxn>
                <a:cxn ang="0">
                  <a:pos x="0" y="0"/>
                </a:cxn>
              </a:cxnLst>
              <a:rect l="0" t="0" r="r" b="b"/>
              <a:pathLst>
                <a:path w="197" h="260">
                  <a:moveTo>
                    <a:pt x="197" y="260"/>
                  </a:moveTo>
                  <a:cubicBezTo>
                    <a:pt x="183" y="256"/>
                    <a:pt x="140" y="249"/>
                    <a:pt x="114" y="233"/>
                  </a:cubicBezTo>
                  <a:cubicBezTo>
                    <a:pt x="88" y="217"/>
                    <a:pt x="60" y="203"/>
                    <a:pt x="41" y="164"/>
                  </a:cubicBezTo>
                  <a:cubicBezTo>
                    <a:pt x="22" y="125"/>
                    <a:pt x="9" y="34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auto">
            <a:xfrm>
              <a:off x="1422" y="1770"/>
              <a:ext cx="198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41"/>
                </a:cxn>
                <a:cxn ang="0">
                  <a:pos x="147" y="151"/>
                </a:cxn>
                <a:cxn ang="0">
                  <a:pos x="152" y="283"/>
                </a:cxn>
              </a:cxnLst>
              <a:rect l="0" t="0" r="r" b="b"/>
              <a:pathLst>
                <a:path w="157" h="283">
                  <a:moveTo>
                    <a:pt x="0" y="0"/>
                  </a:moveTo>
                  <a:cubicBezTo>
                    <a:pt x="15" y="7"/>
                    <a:pt x="67" y="16"/>
                    <a:pt x="91" y="41"/>
                  </a:cubicBezTo>
                  <a:cubicBezTo>
                    <a:pt x="115" y="66"/>
                    <a:pt x="137" y="111"/>
                    <a:pt x="147" y="151"/>
                  </a:cubicBezTo>
                  <a:cubicBezTo>
                    <a:pt x="157" y="191"/>
                    <a:pt x="151" y="256"/>
                    <a:pt x="152" y="283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4196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62525" y="3429000"/>
            <a:ext cx="38766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193" name="Ink 8192"/>
              <p14:cNvContentPartPr/>
              <p14:nvPr/>
            </p14:nvContentPartPr>
            <p14:xfrm>
              <a:off x="5749925" y="2955925"/>
              <a:ext cx="2627313" cy="1812925"/>
            </p14:xfrm>
          </p:contentPart>
        </mc:Choice>
        <mc:Fallback xmlns="">
          <p:pic>
            <p:nvPicPr>
              <p:cNvPr id="8193" name="Ink 8192"/>
            </p:nvPicPr>
            <p:blipFill>
              <a:blip r:embed="rId4"/>
            </p:blipFill>
            <p:spPr>
              <a:xfrm>
                <a:off x="5749925" y="2955925"/>
                <a:ext cx="2627313" cy="1812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194" name="Ink 8193"/>
              <p14:cNvContentPartPr/>
              <p14:nvPr/>
            </p14:nvContentPartPr>
            <p14:xfrm>
              <a:off x="4813300" y="4027488"/>
              <a:ext cx="2251075" cy="2339975"/>
            </p14:xfrm>
          </p:contentPart>
        </mc:Choice>
        <mc:Fallback xmlns="">
          <p:pic>
            <p:nvPicPr>
              <p:cNvPr id="8194" name="Ink 8193"/>
            </p:nvPicPr>
            <p:blipFill>
              <a:blip r:embed="rId6"/>
            </p:blipFill>
            <p:spPr>
              <a:xfrm>
                <a:off x="4813300" y="4027488"/>
                <a:ext cx="2251075" cy="23399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3581400"/>
            <a:ext cx="38766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Step-5: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 50 contains greater element in its left child node.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we swap node 50 and node 60.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resulting tree is-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16"/>
          <p:cNvGrpSpPr/>
          <p:nvPr/>
        </p:nvGrpSpPr>
        <p:grpSpPr bwMode="auto">
          <a:xfrm rot="4200180">
            <a:off x="1664675" y="3828770"/>
            <a:ext cx="539750" cy="713751"/>
            <a:chOff x="1280" y="1770"/>
            <a:chExt cx="340" cy="351"/>
          </a:xfrm>
        </p:grpSpPr>
        <p:sp>
          <p:nvSpPr>
            <p:cNvPr id="7" name="Freeform 17"/>
            <p:cNvSpPr/>
            <p:nvPr/>
          </p:nvSpPr>
          <p:spPr bwMode="auto">
            <a:xfrm>
              <a:off x="1280" y="1861"/>
              <a:ext cx="197" cy="260"/>
            </a:xfrm>
            <a:custGeom>
              <a:avLst/>
              <a:gdLst/>
              <a:ahLst/>
              <a:cxnLst>
                <a:cxn ang="0">
                  <a:pos x="197" y="260"/>
                </a:cxn>
                <a:cxn ang="0">
                  <a:pos x="114" y="233"/>
                </a:cxn>
                <a:cxn ang="0">
                  <a:pos x="41" y="164"/>
                </a:cxn>
                <a:cxn ang="0">
                  <a:pos x="0" y="0"/>
                </a:cxn>
              </a:cxnLst>
              <a:rect l="0" t="0" r="r" b="b"/>
              <a:pathLst>
                <a:path w="197" h="260">
                  <a:moveTo>
                    <a:pt x="197" y="260"/>
                  </a:moveTo>
                  <a:cubicBezTo>
                    <a:pt x="183" y="256"/>
                    <a:pt x="140" y="249"/>
                    <a:pt x="114" y="233"/>
                  </a:cubicBezTo>
                  <a:cubicBezTo>
                    <a:pt x="88" y="217"/>
                    <a:pt x="60" y="203"/>
                    <a:pt x="41" y="164"/>
                  </a:cubicBezTo>
                  <a:cubicBezTo>
                    <a:pt x="22" y="125"/>
                    <a:pt x="9" y="34"/>
                    <a:pt x="0" y="0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auto">
            <a:xfrm>
              <a:off x="1422" y="1770"/>
              <a:ext cx="198" cy="25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41"/>
                </a:cxn>
                <a:cxn ang="0">
                  <a:pos x="147" y="151"/>
                </a:cxn>
                <a:cxn ang="0">
                  <a:pos x="152" y="283"/>
                </a:cxn>
              </a:cxnLst>
              <a:rect l="0" t="0" r="r" b="b"/>
              <a:pathLst>
                <a:path w="157" h="283">
                  <a:moveTo>
                    <a:pt x="0" y="0"/>
                  </a:moveTo>
                  <a:cubicBezTo>
                    <a:pt x="15" y="7"/>
                    <a:pt x="67" y="16"/>
                    <a:pt x="91" y="41"/>
                  </a:cubicBezTo>
                  <a:cubicBezTo>
                    <a:pt x="115" y="66"/>
                    <a:pt x="137" y="111"/>
                    <a:pt x="147" y="151"/>
                  </a:cubicBezTo>
                  <a:cubicBezTo>
                    <a:pt x="157" y="191"/>
                    <a:pt x="151" y="256"/>
                    <a:pt x="152" y="283"/>
                  </a:cubicBezTo>
                </a:path>
              </a:pathLst>
            </a:custGeom>
            <a:noFill/>
            <a:ln w="15875" cap="flat" cmpd="sng">
              <a:solidFill>
                <a:srgbClr val="FF9999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44196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3581400"/>
            <a:ext cx="3810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217" name="Ink 9216"/>
              <p14:cNvContentPartPr/>
              <p14:nvPr/>
            </p14:nvContentPartPr>
            <p14:xfrm>
              <a:off x="7108825" y="3687763"/>
              <a:ext cx="392113" cy="455613"/>
            </p14:xfrm>
          </p:contentPart>
        </mc:Choice>
        <mc:Fallback xmlns="">
          <p:pic>
            <p:nvPicPr>
              <p:cNvPr id="9217" name="Ink 9216"/>
            </p:nvPicPr>
            <p:blipFill>
              <a:blip r:embed="rId4"/>
            </p:blipFill>
            <p:spPr>
              <a:xfrm>
                <a:off x="7108825" y="3687763"/>
                <a:ext cx="392113" cy="4556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218" name="Ink 9217"/>
              <p14:cNvContentPartPr/>
              <p14:nvPr/>
            </p14:nvContentPartPr>
            <p14:xfrm>
              <a:off x="7054850" y="4259263"/>
              <a:ext cx="1847850" cy="1643063"/>
            </p14:xfrm>
          </p:contentPart>
        </mc:Choice>
        <mc:Fallback xmlns="">
          <p:pic>
            <p:nvPicPr>
              <p:cNvPr id="9218" name="Ink 9217"/>
            </p:nvPicPr>
            <p:blipFill>
              <a:blip r:embed="rId6"/>
            </p:blipFill>
            <p:spPr>
              <a:xfrm>
                <a:off x="7054850" y="4259263"/>
                <a:ext cx="1847850" cy="16430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219" name="Ink 9218"/>
              <p14:cNvContentPartPr/>
              <p14:nvPr/>
            </p14:nvContentPartPr>
            <p14:xfrm>
              <a:off x="4902200" y="4179888"/>
              <a:ext cx="2349500" cy="2187575"/>
            </p14:xfrm>
          </p:contentPart>
        </mc:Choice>
        <mc:Fallback xmlns="">
          <p:pic>
            <p:nvPicPr>
              <p:cNvPr id="9219" name="Ink 9218"/>
            </p:nvPicPr>
            <p:blipFill>
              <a:blip r:embed="rId8"/>
            </p:blipFill>
            <p:spPr>
              <a:xfrm>
                <a:off x="4902200" y="4179888"/>
                <a:ext cx="2349500" cy="2187575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1"/>
            <a:ext cx="8382000" cy="106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resultant max-heap after insertion is 60,50,20,30,10,8,16,15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its tree representation is shown below: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09800" y="2819400"/>
            <a:ext cx="4648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0241" name="Ink 10240"/>
              <p14:cNvContentPartPr/>
              <p14:nvPr/>
            </p14:nvContentPartPr>
            <p14:xfrm>
              <a:off x="2295525" y="3000375"/>
              <a:ext cx="2884488" cy="2465388"/>
            </p14:xfrm>
          </p:contentPart>
        </mc:Choice>
        <mc:Fallback xmlns="">
          <p:pic>
            <p:nvPicPr>
              <p:cNvPr id="10241" name="Ink 10240"/>
            </p:nvPicPr>
            <p:blipFill>
              <a:blip r:embed="rId3"/>
            </p:blipFill>
            <p:spPr>
              <a:xfrm>
                <a:off x="2295525" y="3000375"/>
                <a:ext cx="2884488" cy="24653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0242" name="Ink 10241"/>
              <p14:cNvContentPartPr/>
              <p14:nvPr/>
            </p14:nvContentPartPr>
            <p14:xfrm>
              <a:off x="3044825" y="5099050"/>
              <a:ext cx="233363" cy="250825"/>
            </p14:xfrm>
          </p:contentPart>
        </mc:Choice>
        <mc:Fallback xmlns="">
          <p:pic>
            <p:nvPicPr>
              <p:cNvPr id="10242" name="Ink 10241"/>
            </p:nvPicPr>
            <p:blipFill>
              <a:blip r:embed="rId5"/>
            </p:blipFill>
            <p:spPr>
              <a:xfrm>
                <a:off x="3044825" y="5099050"/>
                <a:ext cx="233363" cy="2508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0243" name="Ink 10242"/>
              <p14:cNvContentPartPr/>
              <p14:nvPr/>
            </p14:nvContentPartPr>
            <p14:xfrm>
              <a:off x="4027488" y="3990975"/>
              <a:ext cx="241300" cy="295275"/>
            </p14:xfrm>
          </p:contentPart>
        </mc:Choice>
        <mc:Fallback xmlns="">
          <p:pic>
            <p:nvPicPr>
              <p:cNvPr id="10243" name="Ink 10242"/>
            </p:nvPicPr>
            <p:blipFill>
              <a:blip r:embed="rId7"/>
            </p:blipFill>
            <p:spPr>
              <a:xfrm>
                <a:off x="4027488" y="3990975"/>
                <a:ext cx="241300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244" name="Ink 10243"/>
              <p14:cNvContentPartPr/>
              <p14:nvPr/>
            </p14:nvContentPartPr>
            <p14:xfrm>
              <a:off x="5106988" y="3402013"/>
              <a:ext cx="268288" cy="258763"/>
            </p14:xfrm>
          </p:contentPart>
        </mc:Choice>
        <mc:Fallback xmlns="">
          <p:pic>
            <p:nvPicPr>
              <p:cNvPr id="10244" name="Ink 10243"/>
            </p:nvPicPr>
            <p:blipFill>
              <a:blip r:embed="rId9"/>
            </p:blipFill>
            <p:spPr>
              <a:xfrm>
                <a:off x="5106988" y="3402013"/>
                <a:ext cx="268288" cy="2587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245" name="Ink 10244"/>
              <p14:cNvContentPartPr/>
              <p14:nvPr/>
            </p14:nvContentPartPr>
            <p14:xfrm>
              <a:off x="4089400" y="5224463"/>
              <a:ext cx="215900" cy="150813"/>
            </p14:xfrm>
          </p:contentPart>
        </mc:Choice>
        <mc:Fallback xmlns="">
          <p:pic>
            <p:nvPicPr>
              <p:cNvPr id="10245" name="Ink 10244"/>
            </p:nvPicPr>
            <p:blipFill>
              <a:blip r:embed="rId11"/>
            </p:blipFill>
            <p:spPr>
              <a:xfrm>
                <a:off x="4089400" y="5224463"/>
                <a:ext cx="215900" cy="1508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246" name="Ink 10245"/>
              <p14:cNvContentPartPr/>
              <p14:nvPr/>
            </p14:nvContentPartPr>
            <p14:xfrm>
              <a:off x="2303463" y="5956300"/>
              <a:ext cx="196850" cy="196850"/>
            </p14:xfrm>
          </p:contentPart>
        </mc:Choice>
        <mc:Fallback xmlns="">
          <p:pic>
            <p:nvPicPr>
              <p:cNvPr id="10246" name="Ink 10245"/>
            </p:nvPicPr>
            <p:blipFill>
              <a:blip r:embed="rId13"/>
            </p:blipFill>
            <p:spPr>
              <a:xfrm>
                <a:off x="2303463" y="5956300"/>
                <a:ext cx="196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247" name="Ink 10246"/>
              <p14:cNvContentPartPr/>
              <p14:nvPr/>
            </p14:nvContentPartPr>
            <p14:xfrm>
              <a:off x="4938713" y="5126038"/>
              <a:ext cx="177800" cy="187325"/>
            </p14:xfrm>
          </p:contentPart>
        </mc:Choice>
        <mc:Fallback xmlns="">
          <p:pic>
            <p:nvPicPr>
              <p:cNvPr id="10247" name="Ink 10246"/>
            </p:nvPicPr>
            <p:blipFill>
              <a:blip r:embed="rId15"/>
            </p:blipFill>
            <p:spPr>
              <a:xfrm>
                <a:off x="4938713" y="5126038"/>
                <a:ext cx="177800" cy="1873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248" name="Ink 10247"/>
              <p14:cNvContentPartPr/>
              <p14:nvPr/>
            </p14:nvContentPartPr>
            <p14:xfrm>
              <a:off x="6072188" y="5153025"/>
              <a:ext cx="357188" cy="268288"/>
            </p14:xfrm>
          </p:contentPart>
        </mc:Choice>
        <mc:Fallback xmlns="">
          <p:pic>
            <p:nvPicPr>
              <p:cNvPr id="10248" name="Ink 10247"/>
            </p:nvPicPr>
            <p:blipFill>
              <a:blip r:embed="rId17"/>
            </p:blipFill>
            <p:spPr>
              <a:xfrm>
                <a:off x="6072188" y="5153025"/>
                <a:ext cx="357188" cy="268288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249" name="Ink 10248"/>
              <p14:cNvContentPartPr/>
              <p14:nvPr/>
            </p14:nvContentPartPr>
            <p14:xfrm>
              <a:off x="6884988" y="3098800"/>
              <a:ext cx="1581150" cy="1446213"/>
            </p14:xfrm>
          </p:contentPart>
        </mc:Choice>
        <mc:Fallback xmlns="">
          <p:pic>
            <p:nvPicPr>
              <p:cNvPr id="10249" name="Ink 10248"/>
            </p:nvPicPr>
            <p:blipFill>
              <a:blip r:embed="rId19"/>
            </p:blipFill>
            <p:spPr>
              <a:xfrm>
                <a:off x="6884988" y="3098800"/>
                <a:ext cx="1581150" cy="14462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0250" name="Ink 10249"/>
              <p14:cNvContentPartPr/>
              <p14:nvPr/>
            </p14:nvContentPartPr>
            <p14:xfrm>
              <a:off x="2490788" y="1839913"/>
              <a:ext cx="3268663" cy="142875"/>
            </p14:xfrm>
          </p:contentPart>
        </mc:Choice>
        <mc:Fallback xmlns="">
          <p:pic>
            <p:nvPicPr>
              <p:cNvPr id="10250" name="Ink 10249"/>
            </p:nvPicPr>
            <p:blipFill>
              <a:blip r:embed="rId21"/>
            </p:blipFill>
            <p:spPr>
              <a:xfrm>
                <a:off x="2490788" y="1839913"/>
                <a:ext cx="3268663" cy="1428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0251" name="Ink 10250"/>
              <p14:cNvContentPartPr/>
              <p14:nvPr/>
            </p14:nvContentPartPr>
            <p14:xfrm>
              <a:off x="5589588" y="1847850"/>
              <a:ext cx="2867025" cy="161925"/>
            </p14:xfrm>
          </p:contentPart>
        </mc:Choice>
        <mc:Fallback xmlns="">
          <p:pic>
            <p:nvPicPr>
              <p:cNvPr id="10251" name="Ink 10250"/>
            </p:nvPicPr>
            <p:blipFill>
              <a:blip r:embed="rId23"/>
            </p:blipFill>
            <p:spPr>
              <a:xfrm>
                <a:off x="5589588" y="1847850"/>
                <a:ext cx="2867025" cy="161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0252" name="Ink 10251"/>
              <p14:cNvContentPartPr/>
              <p14:nvPr/>
            </p14:nvContentPartPr>
            <p14:xfrm>
              <a:off x="1000125" y="2276475"/>
              <a:ext cx="2536825" cy="46038"/>
            </p14:xfrm>
          </p:contentPart>
        </mc:Choice>
        <mc:Fallback xmlns="">
          <p:pic>
            <p:nvPicPr>
              <p:cNvPr id="10252" name="Ink 10251"/>
            </p:nvPicPr>
            <p:blipFill>
              <a:blip r:embed="rId25"/>
            </p:blipFill>
            <p:spPr>
              <a:xfrm>
                <a:off x="1000125" y="2276475"/>
                <a:ext cx="2536825" cy="46038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Operation -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operation cannot require more key comparisons than the heap’s height.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height of a heap with n nodes is about log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efficiency of insertion operation is O(log n).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1265" name="Ink 11264"/>
              <p14:cNvContentPartPr/>
              <p14:nvPr/>
            </p14:nvContentPartPr>
            <p14:xfrm>
              <a:off x="982663" y="2054225"/>
              <a:ext cx="6902450" cy="2125663"/>
            </p14:xfrm>
          </p:contentPart>
        </mc:Choice>
        <mc:Fallback xmlns="">
          <p:pic>
            <p:nvPicPr>
              <p:cNvPr id="11265" name="Ink 11264"/>
            </p:nvPicPr>
            <p:blipFill>
              <a:blip r:embed="rId2"/>
            </p:blipFill>
            <p:spPr>
              <a:xfrm>
                <a:off x="982663" y="2054225"/>
                <a:ext cx="6902450" cy="212566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266" name="Ink 11265"/>
              <p14:cNvContentPartPr/>
              <p14:nvPr/>
            </p14:nvContentPartPr>
            <p14:xfrm>
              <a:off x="6456363" y="4062413"/>
              <a:ext cx="1009650" cy="63500"/>
            </p14:xfrm>
          </p:contentPart>
        </mc:Choice>
        <mc:Fallback xmlns="">
          <p:pic>
            <p:nvPicPr>
              <p:cNvPr id="11266" name="Ink 11265"/>
            </p:nvPicPr>
            <p:blipFill>
              <a:blip r:embed="rId4"/>
            </p:blipFill>
            <p:spPr>
              <a:xfrm>
                <a:off x="6456363" y="4062413"/>
                <a:ext cx="10096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1267" name="Ink 11266"/>
              <p14:cNvContentPartPr/>
              <p14:nvPr/>
            </p14:nvContentPartPr>
            <p14:xfrm>
              <a:off x="6027738" y="1241425"/>
              <a:ext cx="1849438" cy="17463"/>
            </p14:xfrm>
          </p:contentPart>
        </mc:Choice>
        <mc:Fallback xmlns="">
          <p:pic>
            <p:nvPicPr>
              <p:cNvPr id="11267" name="Ink 11266"/>
            </p:nvPicPr>
            <p:blipFill>
              <a:blip r:embed="rId6"/>
            </p:blipFill>
            <p:spPr>
              <a:xfrm>
                <a:off x="6027738" y="1241425"/>
                <a:ext cx="1849438" cy="1746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Max Operation-Removing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the largest number is now in the 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root: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953000"/>
            <a:ext cx="7772400" cy="16764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fix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after removing the root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remove the rightmost leaf at the deepest level and use it for the new root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990600" y="2514600"/>
            <a:ext cx="6781800" cy="2286000"/>
            <a:chOff x="624" y="1584"/>
            <a:chExt cx="4272" cy="1440"/>
          </a:xfrm>
        </p:grpSpPr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8" name="Oval 6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39" name="Oval 7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8" name="Oval 16"/>
            <p:cNvSpPr>
              <a:spLocks noChangeArrowheads="1"/>
            </p:cNvSpPr>
            <p:nvPr/>
          </p:nvSpPr>
          <p:spPr bwMode="auto">
            <a:xfrm>
              <a:off x="36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1" name="Line 19"/>
            <p:cNvSpPr>
              <a:spLocks noChangeShapeType="1"/>
            </p:cNvSpPr>
            <p:nvPr/>
          </p:nvSpPr>
          <p:spPr bwMode="auto">
            <a:xfrm>
              <a:off x="36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2" name="Oval 20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4" name="Oval 22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5" name="Oval 23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6" name="Line 24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8" name="Line 26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0" name="Line 28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465" name="Freeform 33"/>
          <p:cNvSpPr/>
          <p:nvPr/>
        </p:nvSpPr>
        <p:spPr bwMode="auto">
          <a:xfrm>
            <a:off x="4705350" y="2638425"/>
            <a:ext cx="1517650" cy="1781175"/>
          </a:xfrm>
          <a:custGeom>
            <a:avLst/>
            <a:gdLst/>
            <a:ahLst/>
            <a:cxnLst>
              <a:cxn ang="0">
                <a:pos x="924" y="1122"/>
              </a:cxn>
              <a:cxn ang="0">
                <a:pos x="924" y="786"/>
              </a:cxn>
              <a:cxn ang="0">
                <a:pos x="732" y="546"/>
              </a:cxn>
              <a:cxn ang="0">
                <a:pos x="342" y="474"/>
              </a:cxn>
              <a:cxn ang="0">
                <a:pos x="96" y="366"/>
              </a:cxn>
              <a:cxn ang="0">
                <a:pos x="0" y="0"/>
              </a:cxn>
            </a:cxnLst>
            <a:rect l="0" t="0" r="r" b="b"/>
            <a:pathLst>
              <a:path w="956" h="1122">
                <a:moveTo>
                  <a:pt x="924" y="1122"/>
                </a:moveTo>
                <a:cubicBezTo>
                  <a:pt x="940" y="1002"/>
                  <a:pt x="956" y="882"/>
                  <a:pt x="924" y="786"/>
                </a:cubicBezTo>
                <a:cubicBezTo>
                  <a:pt x="892" y="690"/>
                  <a:pt x="829" y="598"/>
                  <a:pt x="732" y="546"/>
                </a:cubicBezTo>
                <a:cubicBezTo>
                  <a:pt x="635" y="494"/>
                  <a:pt x="448" y="504"/>
                  <a:pt x="342" y="474"/>
                </a:cubicBezTo>
                <a:cubicBezTo>
                  <a:pt x="236" y="444"/>
                  <a:pt x="153" y="445"/>
                  <a:pt x="96" y="366"/>
                </a:cubicBezTo>
                <a:cubicBezTo>
                  <a:pt x="39" y="287"/>
                  <a:pt x="20" y="76"/>
                  <a:pt x="0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5"/>
          <p:cNvGrpSpPr/>
          <p:nvPr/>
        </p:nvGrpSpPr>
        <p:grpSpPr bwMode="auto">
          <a:xfrm>
            <a:off x="4419600" y="2209800"/>
            <a:ext cx="2133600" cy="2667000"/>
            <a:chOff x="2784" y="1392"/>
            <a:chExt cx="1344" cy="1680"/>
          </a:xfrm>
        </p:grpSpPr>
        <p:sp>
          <p:nvSpPr>
            <p:cNvPr id="18463" name="Oval 31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3648" y="2592"/>
              <a:ext cx="480" cy="480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</a:ln>
            <a:effectLst/>
          </p:spPr>
          <p:txBody>
            <a:bodyPr wrap="none" anchor="ctr"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2289" name="Ink 12288"/>
              <p14:cNvContentPartPr/>
              <p14:nvPr/>
            </p14:nvContentPartPr>
            <p14:xfrm>
              <a:off x="1089025" y="1071563"/>
              <a:ext cx="1812925" cy="241300"/>
            </p14:xfrm>
          </p:contentPart>
        </mc:Choice>
        <mc:Fallback xmlns="">
          <p:pic>
            <p:nvPicPr>
              <p:cNvPr id="12289" name="Ink 12288"/>
            </p:nvPicPr>
            <p:blipFill>
              <a:blip r:embed="rId2"/>
            </p:blipFill>
            <p:spPr>
              <a:xfrm>
                <a:off x="1089025" y="1071563"/>
                <a:ext cx="1812925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2290" name="Ink 12289"/>
              <p14:cNvContentPartPr/>
              <p14:nvPr/>
            </p14:nvContentPartPr>
            <p14:xfrm>
              <a:off x="5759450" y="4214813"/>
              <a:ext cx="777875" cy="696913"/>
            </p14:xfrm>
          </p:contentPart>
        </mc:Choice>
        <mc:Fallback xmlns="">
          <p:pic>
            <p:nvPicPr>
              <p:cNvPr id="12290" name="Ink 12289"/>
            </p:nvPicPr>
            <p:blipFill>
              <a:blip r:embed="rId4"/>
            </p:blipFill>
            <p:spPr>
              <a:xfrm>
                <a:off x="5759450" y="4214813"/>
                <a:ext cx="777875" cy="6969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2291" name="Ink 12290"/>
              <p14:cNvContentPartPr/>
              <p14:nvPr/>
            </p14:nvContentPartPr>
            <p14:xfrm>
              <a:off x="5153025" y="1160463"/>
              <a:ext cx="2973388" cy="277813"/>
            </p14:xfrm>
          </p:contentPart>
        </mc:Choice>
        <mc:Fallback xmlns="">
          <p:pic>
            <p:nvPicPr>
              <p:cNvPr id="12291" name="Ink 12290"/>
            </p:nvPicPr>
            <p:blipFill>
              <a:blip r:embed="rId6"/>
            </p:blipFill>
            <p:spPr>
              <a:xfrm>
                <a:off x="5153025" y="1160463"/>
                <a:ext cx="2973388" cy="277813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292" name="Ink 12291"/>
              <p14:cNvContentPartPr/>
              <p14:nvPr/>
            </p14:nvContentPartPr>
            <p14:xfrm>
              <a:off x="2339975" y="5768975"/>
              <a:ext cx="5330825" cy="80963"/>
            </p14:xfrm>
          </p:contentPart>
        </mc:Choice>
        <mc:Fallback xmlns="">
          <p:pic>
            <p:nvPicPr>
              <p:cNvPr id="12292" name="Ink 12291"/>
            </p:nvPicPr>
            <p:blipFill>
              <a:blip r:embed="rId8"/>
            </p:blipFill>
            <p:spPr>
              <a:xfrm>
                <a:off x="2339975" y="5768975"/>
                <a:ext cx="5330825" cy="8096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ldLvl="4" autoUpdateAnimBg="0" build="p"/>
      <p:bldP spid="18436" grpId="0" bldLvl="4" autoUpdateAnimBg="0" build="p"/>
      <p:bldP spid="184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coin change problem(Identify feasible and Optimal Solution) 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 are given the coins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{1,5,10} 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10 cents, what are the total number of permutations of the coins you can arrange to obtain 10 cents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Suppose you are given the coins {1,5,10,25} with N = 48 cents, what are the total number of permutations of the coins you can arrange to obtain 48 cents.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Max Operation-Removing the root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tree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binary tree,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no longer a heap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root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lacks the heap property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4478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siftUp</a:t>
            </a:r>
            <a:r>
              <a:rPr lang="en-US" sz="20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doing this, one and only one of its children may have lost the heap property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4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8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0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2" name="Oval 18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5" name="Oval 21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6" name="Oval 22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0" name="Line 26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1" name="Line 27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36" name="Oval 32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solidFill>
                    <a:srgbClr val="FF99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sz="200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538" name="Freeform 34"/>
          <p:cNvSpPr/>
          <p:nvPr/>
        </p:nvSpPr>
        <p:spPr bwMode="auto">
          <a:xfrm>
            <a:off x="3043238" y="2274888"/>
            <a:ext cx="1298575" cy="466725"/>
          </a:xfrm>
          <a:custGeom>
            <a:avLst/>
            <a:gdLst/>
            <a:ahLst/>
            <a:cxnLst>
              <a:cxn ang="0">
                <a:pos x="0" y="296"/>
              </a:cxn>
              <a:cxn ang="0">
                <a:pos x="192" y="104"/>
              </a:cxn>
              <a:cxn ang="0">
                <a:pos x="432" y="8"/>
              </a:cxn>
              <a:cxn ang="0">
                <a:pos x="816" y="56"/>
              </a:cxn>
            </a:cxnLst>
            <a:rect l="0" t="0" r="r" b="b"/>
            <a:pathLst>
              <a:path w="816" h="296">
                <a:moveTo>
                  <a:pt x="0" y="296"/>
                </a:moveTo>
                <a:cubicBezTo>
                  <a:pt x="60" y="224"/>
                  <a:pt x="120" y="152"/>
                  <a:pt x="192" y="104"/>
                </a:cubicBezTo>
                <a:cubicBezTo>
                  <a:pt x="264" y="56"/>
                  <a:pt x="328" y="16"/>
                  <a:pt x="432" y="8"/>
                </a:cubicBezTo>
                <a:cubicBezTo>
                  <a:pt x="536" y="0"/>
                  <a:pt x="676" y="28"/>
                  <a:pt x="816" y="5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39" name="Freeform 35"/>
          <p:cNvSpPr/>
          <p:nvPr/>
        </p:nvSpPr>
        <p:spPr bwMode="auto">
          <a:xfrm>
            <a:off x="3200400" y="2667000"/>
            <a:ext cx="1371600" cy="469900"/>
          </a:xfrm>
          <a:custGeom>
            <a:avLst/>
            <a:gdLst/>
            <a:ahLst/>
            <a:cxnLst>
              <a:cxn ang="0">
                <a:pos x="864" y="0"/>
              </a:cxn>
              <a:cxn ang="0">
                <a:pos x="672" y="192"/>
              </a:cxn>
              <a:cxn ang="0">
                <a:pos x="336" y="288"/>
              </a:cxn>
              <a:cxn ang="0">
                <a:pos x="0" y="240"/>
              </a:cxn>
            </a:cxnLst>
            <a:rect l="0" t="0" r="r" b="b"/>
            <a:pathLst>
              <a:path w="864" h="296">
                <a:moveTo>
                  <a:pt x="864" y="0"/>
                </a:moveTo>
                <a:cubicBezTo>
                  <a:pt x="812" y="72"/>
                  <a:pt x="760" y="144"/>
                  <a:pt x="672" y="192"/>
                </a:cubicBezTo>
                <a:cubicBezTo>
                  <a:pt x="584" y="240"/>
                  <a:pt x="448" y="280"/>
                  <a:pt x="336" y="288"/>
                </a:cubicBezTo>
                <a:cubicBezTo>
                  <a:pt x="224" y="296"/>
                  <a:pt x="48" y="248"/>
                  <a:pt x="0" y="24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3313" name="Ink 13312"/>
              <p14:cNvContentPartPr/>
              <p14:nvPr/>
            </p14:nvContentPartPr>
            <p14:xfrm>
              <a:off x="6554788" y="2536825"/>
              <a:ext cx="419100" cy="392113"/>
            </p14:xfrm>
          </p:contentPart>
        </mc:Choice>
        <mc:Fallback xmlns="">
          <p:pic>
            <p:nvPicPr>
              <p:cNvPr id="13313" name="Ink 13312"/>
            </p:nvPicPr>
            <p:blipFill>
              <a:blip r:embed="rId2"/>
            </p:blipFill>
            <p:spPr>
              <a:xfrm>
                <a:off x="6554788" y="2536825"/>
                <a:ext cx="419100" cy="39211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ldLvl="4" autoUpdateAnimBg="0" build="p"/>
      <p:bldP spid="21508" grpId="0" bldLvl="4" autoUpdateAnimBg="0" build="p"/>
      <p:bldP spid="21538" grpId="0" animBg="1"/>
      <p:bldP spid="21539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left child of the root (still the number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lacks the heap property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4478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siftUp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doing this, one and only one of its children may have lost the heap property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26630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1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2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5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6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7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0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1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3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4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solidFill>
                    <a:srgbClr val="FF99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sz="200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7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8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49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52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653" name="Freeform 29"/>
          <p:cNvSpPr/>
          <p:nvPr/>
        </p:nvSpPr>
        <p:spPr bwMode="auto">
          <a:xfrm>
            <a:off x="3190875" y="3071813"/>
            <a:ext cx="523875" cy="652462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180" y="27"/>
              </a:cxn>
              <a:cxn ang="0">
                <a:pos x="294" y="165"/>
              </a:cxn>
              <a:cxn ang="0">
                <a:pos x="330" y="411"/>
              </a:cxn>
            </a:cxnLst>
            <a:rect l="0" t="0" r="r" b="b"/>
            <a:pathLst>
              <a:path w="330" h="411">
                <a:moveTo>
                  <a:pt x="0" y="3"/>
                </a:moveTo>
                <a:cubicBezTo>
                  <a:pt x="30" y="7"/>
                  <a:pt x="131" y="0"/>
                  <a:pt x="180" y="27"/>
                </a:cubicBezTo>
                <a:cubicBezTo>
                  <a:pt x="229" y="54"/>
                  <a:pt x="269" y="101"/>
                  <a:pt x="294" y="165"/>
                </a:cubicBezTo>
                <a:cubicBezTo>
                  <a:pt x="319" y="229"/>
                  <a:pt x="323" y="360"/>
                  <a:pt x="330" y="411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54" name="Freeform 30"/>
          <p:cNvSpPr/>
          <p:nvPr/>
        </p:nvSpPr>
        <p:spPr bwMode="auto">
          <a:xfrm>
            <a:off x="2857500" y="3286125"/>
            <a:ext cx="514350" cy="628650"/>
          </a:xfrm>
          <a:custGeom>
            <a:avLst/>
            <a:gdLst/>
            <a:ahLst/>
            <a:cxnLst>
              <a:cxn ang="0">
                <a:pos x="324" y="396"/>
              </a:cxn>
              <a:cxn ang="0">
                <a:pos x="156" y="348"/>
              </a:cxn>
              <a:cxn ang="0">
                <a:pos x="24" y="198"/>
              </a:cxn>
              <a:cxn ang="0">
                <a:pos x="12" y="0"/>
              </a:cxn>
            </a:cxnLst>
            <a:rect l="0" t="0" r="r" b="b"/>
            <a:pathLst>
              <a:path w="324" h="396">
                <a:moveTo>
                  <a:pt x="324" y="396"/>
                </a:moveTo>
                <a:cubicBezTo>
                  <a:pt x="296" y="389"/>
                  <a:pt x="206" y="381"/>
                  <a:pt x="156" y="348"/>
                </a:cubicBezTo>
                <a:cubicBezTo>
                  <a:pt x="106" y="315"/>
                  <a:pt x="48" y="256"/>
                  <a:pt x="24" y="198"/>
                </a:cubicBezTo>
                <a:cubicBezTo>
                  <a:pt x="0" y="140"/>
                  <a:pt x="14" y="41"/>
                  <a:pt x="12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Max Operation-Removing the root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ldLvl="4" autoUpdateAnimBg="0" build="p"/>
      <p:bldP spid="26628" grpId="0" bldLvl="4" autoUpdateAnimBg="0" build="p"/>
      <p:bldP spid="26653" grpId="0" animBg="1"/>
      <p:bldP spid="2665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the right child of the left child of the root (still the number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lacks the heap property: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7772400" cy="1447800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siftUp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node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doing this, one and only one of its children may have lost the heap property —but it doesn’t, because it’s a leaf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27654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55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56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57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58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59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solidFill>
                    <a:srgbClr val="FF99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sz="200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0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1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2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3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4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5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6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7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8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69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70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71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74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75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algn="just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76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677" name="Freeform 29"/>
          <p:cNvSpPr/>
          <p:nvPr/>
        </p:nvSpPr>
        <p:spPr bwMode="auto">
          <a:xfrm>
            <a:off x="3019425" y="3975100"/>
            <a:ext cx="412750" cy="415925"/>
          </a:xfrm>
          <a:custGeom>
            <a:avLst/>
            <a:gdLst/>
            <a:ahLst/>
            <a:cxnLst>
              <a:cxn ang="0">
                <a:pos x="0" y="262"/>
              </a:cxn>
              <a:cxn ang="0">
                <a:pos x="30" y="148"/>
              </a:cxn>
              <a:cxn ang="0">
                <a:pos x="90" y="70"/>
              </a:cxn>
              <a:cxn ang="0">
                <a:pos x="260" y="0"/>
              </a:cxn>
            </a:cxnLst>
            <a:rect l="0" t="0" r="r" b="b"/>
            <a:pathLst>
              <a:path w="260" h="262">
                <a:moveTo>
                  <a:pt x="0" y="262"/>
                </a:moveTo>
                <a:cubicBezTo>
                  <a:pt x="5" y="243"/>
                  <a:pt x="15" y="180"/>
                  <a:pt x="30" y="148"/>
                </a:cubicBezTo>
                <a:cubicBezTo>
                  <a:pt x="45" y="116"/>
                  <a:pt x="52" y="95"/>
                  <a:pt x="90" y="70"/>
                </a:cubicBezTo>
                <a:cubicBezTo>
                  <a:pt x="128" y="45"/>
                  <a:pt x="225" y="15"/>
                  <a:pt x="260" y="0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78" name="Freeform 30"/>
          <p:cNvSpPr/>
          <p:nvPr/>
        </p:nvSpPr>
        <p:spPr bwMode="auto">
          <a:xfrm>
            <a:off x="3448050" y="4219575"/>
            <a:ext cx="263525" cy="390525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162" y="96"/>
              </a:cxn>
              <a:cxn ang="0">
                <a:pos x="126" y="162"/>
              </a:cxn>
              <a:cxn ang="0">
                <a:pos x="0" y="246"/>
              </a:cxn>
            </a:cxnLst>
            <a:rect l="0" t="0" r="r" b="b"/>
            <a:pathLst>
              <a:path w="166" h="246">
                <a:moveTo>
                  <a:pt x="150" y="0"/>
                </a:moveTo>
                <a:cubicBezTo>
                  <a:pt x="152" y="16"/>
                  <a:pt x="166" y="69"/>
                  <a:pt x="162" y="96"/>
                </a:cubicBezTo>
                <a:cubicBezTo>
                  <a:pt x="158" y="123"/>
                  <a:pt x="153" y="137"/>
                  <a:pt x="126" y="162"/>
                </a:cubicBezTo>
                <a:cubicBezTo>
                  <a:pt x="99" y="187"/>
                  <a:pt x="26" y="229"/>
                  <a:pt x="0" y="246"/>
                </a:cubicBezTo>
              </a:path>
            </a:pathLst>
          </a:custGeom>
          <a:noFill/>
          <a:ln w="15875" cap="flat" cmpd="sng">
            <a:solidFill>
              <a:srgbClr val="FF9999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algn="just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Max Operation-Removing the root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14337" name="Ink 14336"/>
              <p14:cNvContentPartPr/>
              <p14:nvPr/>
            </p14:nvContentPartPr>
            <p14:xfrm>
              <a:off x="2786063" y="3116263"/>
              <a:ext cx="544513" cy="9525"/>
            </p14:xfrm>
          </p:contentPart>
        </mc:Choice>
        <mc:Fallback xmlns="">
          <p:pic>
            <p:nvPicPr>
              <p:cNvPr id="14337" name="Ink 14336"/>
            </p:nvPicPr>
            <p:blipFill>
              <a:blip r:embed="rId2"/>
            </p:blipFill>
            <p:spPr>
              <a:xfrm>
                <a:off x="2786063" y="3116263"/>
                <a:ext cx="544513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4338" name="Ink 14337"/>
              <p14:cNvContentPartPr/>
              <p14:nvPr/>
            </p14:nvContentPartPr>
            <p14:xfrm>
              <a:off x="3643313" y="4143375"/>
              <a:ext cx="169863" cy="80963"/>
            </p14:xfrm>
          </p:contentPart>
        </mc:Choice>
        <mc:Fallback xmlns="">
          <p:pic>
            <p:nvPicPr>
              <p:cNvPr id="14338" name="Ink 14337"/>
            </p:nvPicPr>
            <p:blipFill>
              <a:blip r:embed="rId4"/>
            </p:blipFill>
            <p:spPr>
              <a:xfrm>
                <a:off x="3643313" y="4143375"/>
                <a:ext cx="169863" cy="80963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ldLvl="4" autoUpdateAnimBg="0" build="p"/>
      <p:bldP spid="27652" grpId="0" bldLvl="4" autoUpdateAnimBg="0" build="p"/>
      <p:bldP spid="27677" grpId="0" animBg="1"/>
      <p:bldP spid="2767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295400"/>
            <a:ext cx="7772400" cy="990600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Our tree is once again a heap, because every node in it has the heap property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5181600"/>
            <a:ext cx="8305800" cy="1447800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Once again, the largest (or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largest) value is in the root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can repeat this process until the tree becomes empty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produces a sequence of values in order largest to smallest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990600" y="2209800"/>
            <a:ext cx="6781800" cy="2590800"/>
            <a:chOff x="624" y="1392"/>
            <a:chExt cx="4272" cy="1632"/>
          </a:xfrm>
        </p:grpSpPr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9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12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6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 flipH="1">
              <a:off x="8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>
              <a:off x="12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21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2496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18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6" name="Line 14"/>
            <p:cNvSpPr>
              <a:spLocks noChangeShapeType="1"/>
            </p:cNvSpPr>
            <p:nvPr/>
          </p:nvSpPr>
          <p:spPr bwMode="auto">
            <a:xfrm flipH="1">
              <a:off x="20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7" name="Line 15"/>
            <p:cNvSpPr>
              <a:spLocks noChangeShapeType="1"/>
            </p:cNvSpPr>
            <p:nvPr/>
          </p:nvSpPr>
          <p:spPr bwMode="auto">
            <a:xfrm>
              <a:off x="2448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33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89" name="Oval 17"/>
            <p:cNvSpPr>
              <a:spLocks noChangeArrowheads="1"/>
            </p:cNvSpPr>
            <p:nvPr/>
          </p:nvSpPr>
          <p:spPr bwMode="auto">
            <a:xfrm>
              <a:off x="3024" y="2784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0" name="Line 18"/>
            <p:cNvSpPr>
              <a:spLocks noChangeShapeType="1"/>
            </p:cNvSpPr>
            <p:nvPr/>
          </p:nvSpPr>
          <p:spPr bwMode="auto">
            <a:xfrm flipH="1">
              <a:off x="3264" y="2592"/>
              <a:ext cx="144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1" name="Oval 19"/>
            <p:cNvSpPr>
              <a:spLocks noChangeArrowheads="1"/>
            </p:cNvSpPr>
            <p:nvPr/>
          </p:nvSpPr>
          <p:spPr bwMode="auto">
            <a:xfrm>
              <a:off x="4560" y="2400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2" name="Oval 20"/>
            <p:cNvSpPr>
              <a:spLocks noChangeArrowheads="1"/>
            </p:cNvSpPr>
            <p:nvPr/>
          </p:nvSpPr>
          <p:spPr bwMode="auto">
            <a:xfrm>
              <a:off x="3984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3" name="Oval 21"/>
            <p:cNvSpPr>
              <a:spLocks noChangeArrowheads="1"/>
            </p:cNvSpPr>
            <p:nvPr/>
          </p:nvSpPr>
          <p:spPr bwMode="auto">
            <a:xfrm>
              <a:off x="1632" y="1776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4" name="Line 22"/>
            <p:cNvSpPr>
              <a:spLocks noChangeShapeType="1"/>
            </p:cNvSpPr>
            <p:nvPr/>
          </p:nvSpPr>
          <p:spPr bwMode="auto">
            <a:xfrm flipH="1">
              <a:off x="19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5" name="Line 23"/>
            <p:cNvSpPr>
              <a:spLocks noChangeShapeType="1"/>
            </p:cNvSpPr>
            <p:nvPr/>
          </p:nvSpPr>
          <p:spPr bwMode="auto">
            <a:xfrm>
              <a:off x="3120" y="1584"/>
              <a:ext cx="912" cy="24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6" name="Line 24"/>
            <p:cNvSpPr>
              <a:spLocks noChangeShapeType="1"/>
            </p:cNvSpPr>
            <p:nvPr/>
          </p:nvSpPr>
          <p:spPr bwMode="auto">
            <a:xfrm flipH="1">
              <a:off x="1248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7" name="Line 25"/>
            <p:cNvSpPr>
              <a:spLocks noChangeShapeType="1"/>
            </p:cNvSpPr>
            <p:nvPr/>
          </p:nvSpPr>
          <p:spPr bwMode="auto">
            <a:xfrm>
              <a:off x="1920" y="1968"/>
              <a:ext cx="336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8" name="Line 26"/>
            <p:cNvSpPr>
              <a:spLocks noChangeShapeType="1"/>
            </p:cNvSpPr>
            <p:nvPr/>
          </p:nvSpPr>
          <p:spPr bwMode="auto">
            <a:xfrm flipH="1">
              <a:off x="3600" y="1968"/>
              <a:ext cx="432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99" name="Line 27"/>
            <p:cNvSpPr>
              <a:spLocks noChangeShapeType="1"/>
            </p:cNvSpPr>
            <p:nvPr/>
          </p:nvSpPr>
          <p:spPr bwMode="auto">
            <a:xfrm>
              <a:off x="4272" y="1968"/>
              <a:ext cx="384" cy="43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00" name="Oval 28"/>
            <p:cNvSpPr>
              <a:spLocks noChangeArrowheads="1"/>
            </p:cNvSpPr>
            <p:nvPr/>
          </p:nvSpPr>
          <p:spPr bwMode="auto">
            <a:xfrm>
              <a:off x="2784" y="1392"/>
              <a:ext cx="336" cy="24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 Max Operation-Removing the root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ldLvl="4" autoUpdateAnimBg="0" build="p"/>
      <p:bldP spid="28676" grpId="0" bldLvl="4" autoUpdateAnimBg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heap 9,6,8,2,5,7. Insert 10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heap 10,6,9,2,5,7,8.Insert 20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max heap for the given array of elements-1, 5, 6, 8, 12, 14, 16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max heap-50, 30, 20, 15, 10, 8, 16. Delete the root node. After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heapifying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the node 20.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Constructions of Heap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principal alternatives for  constructing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heap construction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bottom-up heap construction algorithm is illustrated bellow.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initializes the essentially complete binary tree with n nodes by placing keys in the order given and then “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heapifies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the tree as follows.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last parental node, the algorithm checks whether the parental dominance holds for the key in this node. If it does not, the algorithm exchanges the node’s key K with the larger key of its children and checks whether the parental dominance holds for K in its new position. This process continues until the parental dominance for K is satisfied. (Eventually, it has to because it holds automatically for any key in a leaf.)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completing the “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heapification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of the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rooted at the current parental node, the algorithm proceeds to do the same for the node’s immediate predecessor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stops after this is done for the root of the tree.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15962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heap construction-Example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construction of a heap for the list 2,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 7, 6, 5, 8 is shown below.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The double headed arrows show key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 verifying the parental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dominance.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09600" y="1143000"/>
            <a:ext cx="8153400" cy="16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:Construct the array for the given list of elements and then construct the binary tree by placing the keys in the order given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Array:  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2133600" y="2133600"/>
          <a:ext cx="5257800" cy="99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[1]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[2]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[3]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[4]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[5]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[6]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438400" y="3962400"/>
            <a:ext cx="2514600" cy="1981200"/>
            <a:chOff x="2438400" y="3962400"/>
            <a:chExt cx="2514600" cy="1981200"/>
          </a:xfrm>
        </p:grpSpPr>
        <p:sp>
          <p:nvSpPr>
            <p:cNvPr id="23" name="Oval 34"/>
            <p:cNvSpPr>
              <a:spLocks noChangeArrowheads="1"/>
            </p:cNvSpPr>
            <p:nvPr/>
          </p:nvSpPr>
          <p:spPr bwMode="auto">
            <a:xfrm>
              <a:off x="3581400" y="3962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35"/>
            <p:cNvSpPr>
              <a:spLocks noChangeArrowheads="1"/>
            </p:cNvSpPr>
            <p:nvPr/>
          </p:nvSpPr>
          <p:spPr bwMode="auto">
            <a:xfrm>
              <a:off x="29718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36"/>
            <p:cNvSpPr>
              <a:spLocks noChangeShapeType="1"/>
            </p:cNvSpPr>
            <p:nvPr/>
          </p:nvSpPr>
          <p:spPr bwMode="auto">
            <a:xfrm flipH="1">
              <a:off x="3352800" y="4343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37"/>
            <p:cNvSpPr>
              <a:spLocks noChangeArrowheads="1"/>
            </p:cNvSpPr>
            <p:nvPr/>
          </p:nvSpPr>
          <p:spPr bwMode="auto">
            <a:xfrm>
              <a:off x="44196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38"/>
            <p:cNvSpPr>
              <a:spLocks noChangeShapeType="1"/>
            </p:cNvSpPr>
            <p:nvPr/>
          </p:nvSpPr>
          <p:spPr bwMode="auto">
            <a:xfrm>
              <a:off x="4038600" y="4267200"/>
              <a:ext cx="45720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39"/>
            <p:cNvSpPr>
              <a:spLocks noChangeArrowheads="1"/>
            </p:cNvSpPr>
            <p:nvPr/>
          </p:nvSpPr>
          <p:spPr bwMode="auto">
            <a:xfrm>
              <a:off x="24384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 flipH="1">
              <a:off x="27432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41"/>
            <p:cNvSpPr>
              <a:spLocks noChangeArrowheads="1"/>
            </p:cNvSpPr>
            <p:nvPr/>
          </p:nvSpPr>
          <p:spPr bwMode="auto">
            <a:xfrm>
              <a:off x="35052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33528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41"/>
            <p:cNvSpPr>
              <a:spLocks noChangeArrowheads="1"/>
            </p:cNvSpPr>
            <p:nvPr/>
          </p:nvSpPr>
          <p:spPr bwMode="auto">
            <a:xfrm>
              <a:off x="4191000" y="55626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H="1">
              <a:off x="4419600" y="5105400"/>
              <a:ext cx="30480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7200" y="32004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last parental node, the algorithm checks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 parental dominance holds for the key in this node is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satisfied. If it does not, the algorithm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heapifies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rooted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the current parental node. This continues until we reach the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Here, the last parental node is 7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838200" y="3810000"/>
            <a:ext cx="3024910" cy="2438400"/>
            <a:chOff x="2438400" y="3962400"/>
            <a:chExt cx="2434683" cy="1981200"/>
          </a:xfrm>
        </p:grpSpPr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3581400" y="3962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29718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H="1">
              <a:off x="3352800" y="4343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auto">
            <a:xfrm>
              <a:off x="4339683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4038600" y="4267200"/>
              <a:ext cx="45720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auto">
            <a:xfrm>
              <a:off x="24384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27432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41"/>
            <p:cNvSpPr>
              <a:spLocks noChangeArrowheads="1"/>
            </p:cNvSpPr>
            <p:nvPr/>
          </p:nvSpPr>
          <p:spPr bwMode="auto">
            <a:xfrm>
              <a:off x="35052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>
              <a:off x="33528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>
              <a:off x="4191000" y="55626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7" name="Straight Arrow Connector 36"/>
          <p:cNvCxnSpPr>
            <a:stCxn id="28" idx="4"/>
          </p:cNvCxnSpPr>
          <p:nvPr/>
        </p:nvCxnSpPr>
        <p:spPr>
          <a:xfrm rot="5400000">
            <a:off x="3103686" y="5363130"/>
            <a:ext cx="574431" cy="281709"/>
          </a:xfrm>
          <a:prstGeom prst="straightConnector1">
            <a:avLst/>
          </a:prstGeom>
          <a:ln w="19050">
            <a:solidFill>
              <a:srgbClr val="FF0000">
                <a:alpha val="98000"/>
              </a:srgb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4419600" y="4572000"/>
            <a:ext cx="609600" cy="3810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334000" y="3657600"/>
            <a:ext cx="2514600" cy="2514600"/>
            <a:chOff x="2438400" y="3962400"/>
            <a:chExt cx="2514600" cy="1981200"/>
          </a:xfrm>
        </p:grpSpPr>
        <p:sp>
          <p:nvSpPr>
            <p:cNvPr id="41" name="Oval 34"/>
            <p:cNvSpPr>
              <a:spLocks noChangeArrowheads="1"/>
            </p:cNvSpPr>
            <p:nvPr/>
          </p:nvSpPr>
          <p:spPr bwMode="auto">
            <a:xfrm>
              <a:off x="3581400" y="3962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29718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3352800" y="4343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44196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4038600" y="4267200"/>
              <a:ext cx="533400" cy="475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auto">
            <a:xfrm>
              <a:off x="24384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>
              <a:off x="27432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auto">
            <a:xfrm>
              <a:off x="35052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3528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4191000" y="55626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H="1">
              <a:off x="4419600" y="5105400"/>
              <a:ext cx="30480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791200" y="62116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886200" y="4114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7 and 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pPr algn="just" fontAlgn="base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(kind of shoulder bag) with limited weight capacity.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items each having some weight and profit or value.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states-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items should be placed into the knapsack such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that-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or profit obtained by placing the items into the knapsack is maximum.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weight limit of the knapsack does not exceed.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 (Continued):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last parental node is 9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838200" y="3505200"/>
            <a:ext cx="3024910" cy="2438400"/>
            <a:chOff x="2438400" y="3962400"/>
            <a:chExt cx="2434683" cy="1981200"/>
          </a:xfrm>
        </p:grpSpPr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3581400" y="3962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35"/>
            <p:cNvSpPr>
              <a:spLocks noChangeArrowheads="1"/>
            </p:cNvSpPr>
            <p:nvPr/>
          </p:nvSpPr>
          <p:spPr bwMode="auto">
            <a:xfrm>
              <a:off x="29718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36"/>
            <p:cNvSpPr>
              <a:spLocks noChangeShapeType="1"/>
            </p:cNvSpPr>
            <p:nvPr/>
          </p:nvSpPr>
          <p:spPr bwMode="auto">
            <a:xfrm flipH="1">
              <a:off x="3352800" y="4343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37"/>
            <p:cNvSpPr>
              <a:spLocks noChangeArrowheads="1"/>
            </p:cNvSpPr>
            <p:nvPr/>
          </p:nvSpPr>
          <p:spPr bwMode="auto">
            <a:xfrm>
              <a:off x="4339683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>
              <a:off x="4038600" y="4267200"/>
              <a:ext cx="45720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Oval 39"/>
            <p:cNvSpPr>
              <a:spLocks noChangeArrowheads="1"/>
            </p:cNvSpPr>
            <p:nvPr/>
          </p:nvSpPr>
          <p:spPr bwMode="auto">
            <a:xfrm>
              <a:off x="24384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Oval 41"/>
            <p:cNvSpPr>
              <a:spLocks noChangeArrowheads="1"/>
            </p:cNvSpPr>
            <p:nvPr/>
          </p:nvSpPr>
          <p:spPr bwMode="auto">
            <a:xfrm>
              <a:off x="35052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41"/>
            <p:cNvSpPr>
              <a:spLocks noChangeArrowheads="1"/>
            </p:cNvSpPr>
            <p:nvPr/>
          </p:nvSpPr>
          <p:spPr bwMode="auto">
            <a:xfrm>
              <a:off x="4191000" y="55626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4419600" y="4572000"/>
            <a:ext cx="609600" cy="3810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39"/>
          <p:cNvGrpSpPr/>
          <p:nvPr/>
        </p:nvGrpSpPr>
        <p:grpSpPr>
          <a:xfrm>
            <a:off x="5334000" y="3429000"/>
            <a:ext cx="2514600" cy="2514600"/>
            <a:chOff x="2438400" y="3962400"/>
            <a:chExt cx="2514600" cy="1981200"/>
          </a:xfrm>
        </p:grpSpPr>
        <p:sp>
          <p:nvSpPr>
            <p:cNvPr id="41" name="Oval 34"/>
            <p:cNvSpPr>
              <a:spLocks noChangeArrowheads="1"/>
            </p:cNvSpPr>
            <p:nvPr/>
          </p:nvSpPr>
          <p:spPr bwMode="auto">
            <a:xfrm>
              <a:off x="3581400" y="3962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35"/>
            <p:cNvSpPr>
              <a:spLocks noChangeArrowheads="1"/>
            </p:cNvSpPr>
            <p:nvPr/>
          </p:nvSpPr>
          <p:spPr bwMode="auto">
            <a:xfrm>
              <a:off x="29718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 flipH="1">
              <a:off x="3352800" y="4343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44196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4038600" y="4267200"/>
              <a:ext cx="533400" cy="475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9"/>
            <p:cNvSpPr>
              <a:spLocks noChangeArrowheads="1"/>
            </p:cNvSpPr>
            <p:nvPr/>
          </p:nvSpPr>
          <p:spPr bwMode="auto">
            <a:xfrm>
              <a:off x="24384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flipH="1">
              <a:off x="27432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 41"/>
            <p:cNvSpPr>
              <a:spLocks noChangeArrowheads="1"/>
            </p:cNvSpPr>
            <p:nvPr/>
          </p:nvSpPr>
          <p:spPr bwMode="auto">
            <a:xfrm>
              <a:off x="35052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33528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Oval 41"/>
            <p:cNvSpPr>
              <a:spLocks noChangeArrowheads="1"/>
            </p:cNvSpPr>
            <p:nvPr/>
          </p:nvSpPr>
          <p:spPr bwMode="auto">
            <a:xfrm>
              <a:off x="4191000" y="55626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 flipH="1">
              <a:off x="4419600" y="5105400"/>
              <a:ext cx="30480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10000" y="37338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No, Exchange required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/>
          <p:cNvCxnSpPr>
            <a:endCxn id="30" idx="0"/>
          </p:cNvCxnSpPr>
          <p:nvPr/>
        </p:nvCxnSpPr>
        <p:spPr>
          <a:xfrm rot="5400000">
            <a:off x="1083187" y="4886969"/>
            <a:ext cx="580292" cy="407555"/>
          </a:xfrm>
          <a:prstGeom prst="straightConnector1">
            <a:avLst/>
          </a:prstGeom>
          <a:ln w="19050">
            <a:solidFill>
              <a:srgbClr val="FF0000">
                <a:alpha val="98000"/>
              </a:srgb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6" idx="5"/>
            <a:endCxn id="32" idx="1"/>
          </p:cNvCxnSpPr>
          <p:nvPr/>
        </p:nvCxnSpPr>
        <p:spPr>
          <a:xfrm rot="16200000" flipH="1">
            <a:off x="1860485" y="5049377"/>
            <a:ext cx="606267" cy="194105"/>
          </a:xfrm>
          <a:prstGeom prst="straightConnector1">
            <a:avLst/>
          </a:prstGeom>
          <a:ln w="19050">
            <a:solidFill>
              <a:srgbClr val="FF0000">
                <a:alpha val="98000"/>
              </a:srgb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8" idx="4"/>
            <a:endCxn id="34" idx="0"/>
          </p:cNvCxnSpPr>
          <p:nvPr/>
        </p:nvCxnSpPr>
        <p:spPr>
          <a:xfrm rot="5400000">
            <a:off x="3158038" y="5100959"/>
            <a:ext cx="562708" cy="1847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791200" y="60592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 (Continued):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last parental node is 2, which is the root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AutoShape 10"/>
          <p:cNvSpPr>
            <a:spLocks noChangeArrowheads="1"/>
          </p:cNvSpPr>
          <p:nvPr/>
        </p:nvSpPr>
        <p:spPr bwMode="auto">
          <a:xfrm>
            <a:off x="4419600" y="2667000"/>
            <a:ext cx="609600" cy="3810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10000" y="205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2 and 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9"/>
          <p:cNvGrpSpPr/>
          <p:nvPr/>
        </p:nvGrpSpPr>
        <p:grpSpPr>
          <a:xfrm>
            <a:off x="990600" y="1600200"/>
            <a:ext cx="2286000" cy="2514600"/>
            <a:chOff x="2438400" y="3962400"/>
            <a:chExt cx="2362200" cy="1981200"/>
          </a:xfrm>
        </p:grpSpPr>
        <p:sp>
          <p:nvSpPr>
            <p:cNvPr id="38" name="Oval 34"/>
            <p:cNvSpPr>
              <a:spLocks noChangeArrowheads="1"/>
            </p:cNvSpPr>
            <p:nvPr/>
          </p:nvSpPr>
          <p:spPr bwMode="auto">
            <a:xfrm>
              <a:off x="3581400" y="3962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5"/>
            <p:cNvSpPr>
              <a:spLocks noChangeArrowheads="1"/>
            </p:cNvSpPr>
            <p:nvPr/>
          </p:nvSpPr>
          <p:spPr bwMode="auto">
            <a:xfrm>
              <a:off x="29718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Oval 37"/>
            <p:cNvSpPr>
              <a:spLocks noChangeArrowheads="1"/>
            </p:cNvSpPr>
            <p:nvPr/>
          </p:nvSpPr>
          <p:spPr bwMode="auto">
            <a:xfrm>
              <a:off x="42672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39"/>
            <p:cNvSpPr>
              <a:spLocks noChangeArrowheads="1"/>
            </p:cNvSpPr>
            <p:nvPr/>
          </p:nvSpPr>
          <p:spPr bwMode="auto">
            <a:xfrm>
              <a:off x="24384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Line 40"/>
            <p:cNvSpPr>
              <a:spLocks noChangeShapeType="1"/>
            </p:cNvSpPr>
            <p:nvPr/>
          </p:nvSpPr>
          <p:spPr bwMode="auto">
            <a:xfrm flipH="1">
              <a:off x="27432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41"/>
            <p:cNvSpPr>
              <a:spLocks noChangeArrowheads="1"/>
            </p:cNvSpPr>
            <p:nvPr/>
          </p:nvSpPr>
          <p:spPr bwMode="auto">
            <a:xfrm>
              <a:off x="35052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Line 42"/>
            <p:cNvSpPr>
              <a:spLocks noChangeShapeType="1"/>
            </p:cNvSpPr>
            <p:nvPr/>
          </p:nvSpPr>
          <p:spPr bwMode="auto">
            <a:xfrm>
              <a:off x="33528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41"/>
            <p:cNvSpPr>
              <a:spLocks noChangeArrowheads="1"/>
            </p:cNvSpPr>
            <p:nvPr/>
          </p:nvSpPr>
          <p:spPr bwMode="auto">
            <a:xfrm>
              <a:off x="4191000" y="55626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Line 40"/>
            <p:cNvSpPr>
              <a:spLocks noChangeShapeType="1"/>
            </p:cNvSpPr>
            <p:nvPr/>
          </p:nvSpPr>
          <p:spPr bwMode="auto">
            <a:xfrm flipH="1">
              <a:off x="4343400" y="5105399"/>
              <a:ext cx="228600" cy="4779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4" name="Straight Arrow Connector 63"/>
          <p:cNvCxnSpPr/>
          <p:nvPr/>
        </p:nvCxnSpPr>
        <p:spPr>
          <a:xfrm rot="5400000">
            <a:off x="1685910" y="2124090"/>
            <a:ext cx="554395" cy="421015"/>
          </a:xfrm>
          <a:prstGeom prst="straightConnector1">
            <a:avLst/>
          </a:prstGeom>
          <a:ln>
            <a:solidFill>
              <a:srgbClr val="FF0000">
                <a:alpha val="98000"/>
              </a:srgb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16200000" flipH="1">
            <a:off x="2514600" y="2133600"/>
            <a:ext cx="533400" cy="381000"/>
          </a:xfrm>
          <a:prstGeom prst="straightConnector1">
            <a:avLst/>
          </a:prstGeom>
          <a:ln>
            <a:solidFill>
              <a:srgbClr val="FF0000">
                <a:alpha val="98000"/>
              </a:srgb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39"/>
          <p:cNvGrpSpPr/>
          <p:nvPr/>
        </p:nvGrpSpPr>
        <p:grpSpPr>
          <a:xfrm>
            <a:off x="6096000" y="1676400"/>
            <a:ext cx="2514600" cy="2514600"/>
            <a:chOff x="2438400" y="3962400"/>
            <a:chExt cx="2514600" cy="1981200"/>
          </a:xfrm>
        </p:grpSpPr>
        <p:sp>
          <p:nvSpPr>
            <p:cNvPr id="70" name="Oval 34"/>
            <p:cNvSpPr>
              <a:spLocks noChangeArrowheads="1"/>
            </p:cNvSpPr>
            <p:nvPr/>
          </p:nvSpPr>
          <p:spPr bwMode="auto">
            <a:xfrm>
              <a:off x="3581400" y="3962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Oval 35"/>
            <p:cNvSpPr>
              <a:spLocks noChangeArrowheads="1"/>
            </p:cNvSpPr>
            <p:nvPr/>
          </p:nvSpPr>
          <p:spPr bwMode="auto">
            <a:xfrm>
              <a:off x="29718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Line 36"/>
            <p:cNvSpPr>
              <a:spLocks noChangeShapeType="1"/>
            </p:cNvSpPr>
            <p:nvPr/>
          </p:nvSpPr>
          <p:spPr bwMode="auto">
            <a:xfrm flipH="1">
              <a:off x="3352800" y="4343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Oval 37"/>
            <p:cNvSpPr>
              <a:spLocks noChangeArrowheads="1"/>
            </p:cNvSpPr>
            <p:nvPr/>
          </p:nvSpPr>
          <p:spPr bwMode="auto">
            <a:xfrm>
              <a:off x="44196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38"/>
            <p:cNvSpPr>
              <a:spLocks noChangeShapeType="1"/>
            </p:cNvSpPr>
            <p:nvPr/>
          </p:nvSpPr>
          <p:spPr bwMode="auto">
            <a:xfrm>
              <a:off x="4038600" y="4267200"/>
              <a:ext cx="533400" cy="475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Oval 39"/>
            <p:cNvSpPr>
              <a:spLocks noChangeArrowheads="1"/>
            </p:cNvSpPr>
            <p:nvPr/>
          </p:nvSpPr>
          <p:spPr bwMode="auto">
            <a:xfrm>
              <a:off x="24384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Oval 41"/>
            <p:cNvSpPr>
              <a:spLocks noChangeArrowheads="1"/>
            </p:cNvSpPr>
            <p:nvPr/>
          </p:nvSpPr>
          <p:spPr bwMode="auto">
            <a:xfrm>
              <a:off x="35052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val 41"/>
            <p:cNvSpPr>
              <a:spLocks noChangeArrowheads="1"/>
            </p:cNvSpPr>
            <p:nvPr/>
          </p:nvSpPr>
          <p:spPr bwMode="auto">
            <a:xfrm>
              <a:off x="4191000" y="55626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Line 40"/>
            <p:cNvSpPr>
              <a:spLocks noChangeShapeType="1"/>
            </p:cNvSpPr>
            <p:nvPr/>
          </p:nvSpPr>
          <p:spPr bwMode="auto">
            <a:xfrm flipH="1">
              <a:off x="4419600" y="5105400"/>
              <a:ext cx="30480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rot="5400000">
            <a:off x="6257910" y="3114690"/>
            <a:ext cx="554395" cy="421015"/>
          </a:xfrm>
          <a:prstGeom prst="straightConnector1">
            <a:avLst/>
          </a:prstGeom>
          <a:ln>
            <a:solidFill>
              <a:srgbClr val="FF0000">
                <a:alpha val="98000"/>
              </a:srgb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6200000" flipH="1">
            <a:off x="6858000" y="3200400"/>
            <a:ext cx="533400" cy="381000"/>
          </a:xfrm>
          <a:prstGeom prst="straightConnector1">
            <a:avLst/>
          </a:prstGeom>
          <a:ln>
            <a:solidFill>
              <a:srgbClr val="FF0000">
                <a:alpha val="98000"/>
              </a:srgb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10"/>
          <p:cNvSpPr>
            <a:spLocks noChangeArrowheads="1"/>
          </p:cNvSpPr>
          <p:nvPr/>
        </p:nvSpPr>
        <p:spPr bwMode="auto">
          <a:xfrm>
            <a:off x="1447800" y="5105400"/>
            <a:ext cx="609600" cy="3810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15875">
            <a:solidFill>
              <a:schemeClr val="tx1"/>
            </a:solidFill>
            <a:miter lim="800000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85800" y="4583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2 and 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Group 39"/>
          <p:cNvGrpSpPr/>
          <p:nvPr/>
        </p:nvGrpSpPr>
        <p:grpSpPr>
          <a:xfrm>
            <a:off x="2743200" y="4267200"/>
            <a:ext cx="2514600" cy="2362200"/>
            <a:chOff x="2438400" y="3962400"/>
            <a:chExt cx="2514600" cy="1981200"/>
          </a:xfrm>
        </p:grpSpPr>
        <p:sp>
          <p:nvSpPr>
            <p:cNvPr id="86" name="Oval 34"/>
            <p:cNvSpPr>
              <a:spLocks noChangeArrowheads="1"/>
            </p:cNvSpPr>
            <p:nvPr/>
          </p:nvSpPr>
          <p:spPr bwMode="auto">
            <a:xfrm>
              <a:off x="3581400" y="3962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Oval 35"/>
            <p:cNvSpPr>
              <a:spLocks noChangeArrowheads="1"/>
            </p:cNvSpPr>
            <p:nvPr/>
          </p:nvSpPr>
          <p:spPr bwMode="auto">
            <a:xfrm>
              <a:off x="29718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36"/>
            <p:cNvSpPr>
              <a:spLocks noChangeShapeType="1"/>
            </p:cNvSpPr>
            <p:nvPr/>
          </p:nvSpPr>
          <p:spPr bwMode="auto">
            <a:xfrm flipH="1">
              <a:off x="3352800" y="4343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Oval 37"/>
            <p:cNvSpPr>
              <a:spLocks noChangeArrowheads="1"/>
            </p:cNvSpPr>
            <p:nvPr/>
          </p:nvSpPr>
          <p:spPr bwMode="auto">
            <a:xfrm>
              <a:off x="44196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38"/>
            <p:cNvSpPr>
              <a:spLocks noChangeShapeType="1"/>
            </p:cNvSpPr>
            <p:nvPr/>
          </p:nvSpPr>
          <p:spPr bwMode="auto">
            <a:xfrm>
              <a:off x="4038600" y="4267200"/>
              <a:ext cx="533400" cy="475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val 39"/>
            <p:cNvSpPr>
              <a:spLocks noChangeArrowheads="1"/>
            </p:cNvSpPr>
            <p:nvPr/>
          </p:nvSpPr>
          <p:spPr bwMode="auto">
            <a:xfrm>
              <a:off x="24384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40"/>
            <p:cNvSpPr>
              <a:spLocks noChangeShapeType="1"/>
            </p:cNvSpPr>
            <p:nvPr/>
          </p:nvSpPr>
          <p:spPr bwMode="auto">
            <a:xfrm flipH="1">
              <a:off x="27432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val 41"/>
            <p:cNvSpPr>
              <a:spLocks noChangeArrowheads="1"/>
            </p:cNvSpPr>
            <p:nvPr/>
          </p:nvSpPr>
          <p:spPr bwMode="auto">
            <a:xfrm>
              <a:off x="35052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42"/>
            <p:cNvSpPr>
              <a:spLocks noChangeShapeType="1"/>
            </p:cNvSpPr>
            <p:nvPr/>
          </p:nvSpPr>
          <p:spPr bwMode="auto">
            <a:xfrm>
              <a:off x="33528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val 41"/>
            <p:cNvSpPr>
              <a:spLocks noChangeArrowheads="1"/>
            </p:cNvSpPr>
            <p:nvPr/>
          </p:nvSpPr>
          <p:spPr bwMode="auto">
            <a:xfrm>
              <a:off x="4191000" y="55626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just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40"/>
            <p:cNvSpPr>
              <a:spLocks noChangeShapeType="1"/>
            </p:cNvSpPr>
            <p:nvPr/>
          </p:nvSpPr>
          <p:spPr bwMode="auto">
            <a:xfrm flipH="1">
              <a:off x="4419600" y="5105400"/>
              <a:ext cx="30480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just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5410200" y="594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Heapification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Left Arrow 99"/>
          <p:cNvSpPr/>
          <p:nvPr/>
        </p:nvSpPr>
        <p:spPr>
          <a:xfrm flipV="1">
            <a:off x="4953000" y="6019800"/>
            <a:ext cx="609600" cy="3047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2(Continued):</a:t>
            </a:r>
            <a:endParaRPr lang="en-US" dirty="0" smtClean="0"/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stops as we have reached the root.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heap that is constructed 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below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9"/>
          <p:cNvGrpSpPr/>
          <p:nvPr/>
        </p:nvGrpSpPr>
        <p:grpSpPr>
          <a:xfrm>
            <a:off x="2209800" y="3733800"/>
            <a:ext cx="3581400" cy="2971800"/>
            <a:chOff x="2438400" y="3962400"/>
            <a:chExt cx="2514600" cy="1981200"/>
          </a:xfrm>
        </p:grpSpPr>
        <p:sp>
          <p:nvSpPr>
            <p:cNvPr id="5" name="Oval 34"/>
            <p:cNvSpPr>
              <a:spLocks noChangeArrowheads="1"/>
            </p:cNvSpPr>
            <p:nvPr/>
          </p:nvSpPr>
          <p:spPr bwMode="auto">
            <a:xfrm>
              <a:off x="3581400" y="3962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35"/>
            <p:cNvSpPr>
              <a:spLocks noChangeArrowheads="1"/>
            </p:cNvSpPr>
            <p:nvPr/>
          </p:nvSpPr>
          <p:spPr bwMode="auto">
            <a:xfrm>
              <a:off x="29718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36"/>
            <p:cNvSpPr>
              <a:spLocks noChangeShapeType="1"/>
            </p:cNvSpPr>
            <p:nvPr/>
          </p:nvSpPr>
          <p:spPr bwMode="auto">
            <a:xfrm flipH="1">
              <a:off x="3352800" y="4343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37"/>
            <p:cNvSpPr>
              <a:spLocks noChangeArrowheads="1"/>
            </p:cNvSpPr>
            <p:nvPr/>
          </p:nvSpPr>
          <p:spPr bwMode="auto">
            <a:xfrm>
              <a:off x="4419600" y="4724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Line 38"/>
            <p:cNvSpPr>
              <a:spLocks noChangeShapeType="1"/>
            </p:cNvSpPr>
            <p:nvPr/>
          </p:nvSpPr>
          <p:spPr bwMode="auto">
            <a:xfrm>
              <a:off x="4038600" y="4267200"/>
              <a:ext cx="533400" cy="475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39"/>
            <p:cNvSpPr>
              <a:spLocks noChangeArrowheads="1"/>
            </p:cNvSpPr>
            <p:nvPr/>
          </p:nvSpPr>
          <p:spPr bwMode="auto">
            <a:xfrm>
              <a:off x="24384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40"/>
            <p:cNvSpPr>
              <a:spLocks noChangeShapeType="1"/>
            </p:cNvSpPr>
            <p:nvPr/>
          </p:nvSpPr>
          <p:spPr bwMode="auto">
            <a:xfrm flipH="1">
              <a:off x="27432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41"/>
            <p:cNvSpPr>
              <a:spLocks noChangeArrowheads="1"/>
            </p:cNvSpPr>
            <p:nvPr/>
          </p:nvSpPr>
          <p:spPr bwMode="auto">
            <a:xfrm>
              <a:off x="3505200" y="54864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>
              <a:off x="3352800" y="5105400"/>
              <a:ext cx="381000" cy="3810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41"/>
            <p:cNvSpPr>
              <a:spLocks noChangeArrowheads="1"/>
            </p:cNvSpPr>
            <p:nvPr/>
          </p:nvSpPr>
          <p:spPr bwMode="auto">
            <a:xfrm>
              <a:off x="4191000" y="5562600"/>
              <a:ext cx="533400" cy="381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40"/>
            <p:cNvSpPr>
              <a:spLocks noChangeShapeType="1"/>
            </p:cNvSpPr>
            <p:nvPr/>
          </p:nvSpPr>
          <p:spPr bwMode="auto">
            <a:xfrm flipH="1">
              <a:off x="4419600" y="5105400"/>
              <a:ext cx="30480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none" w="lg" len="lg"/>
            </a:ln>
            <a:effectLst/>
          </p:spPr>
          <p:txBody>
            <a:bodyPr/>
            <a:lstStyle/>
            <a:p>
              <a:pPr algn="ctr"/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heap for the list 3,2,4,1,6,5, by using bottom-up algorithm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heap for the list 1, 5, 6, 8, 12, 14, 16,10, by using bottom-up algorithm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interesting sorting algorithm is discovered by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J.W. J. Williams.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two- stage algorithm that works as follows.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1 (heap construction):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heap(max-heap) for a given array.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 2 (maximum deletions):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root-deletion operation n−1 times to the remaining heap.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array elements are eliminated in decreasing order.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since under the array implementation of heaps an element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deleted is placed last, the resulting array will be exactly the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array sorted in increasing order.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68579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Sort-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1" action="ppaction://hlinkfile"/>
              </a:rPr>
              <a:t>Example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given list of elements using heap sort 2,9,7,6,5,8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[July 2017]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given list of elements using heap sort 3,2,4,1,6,5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[Jan 2019]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smtClean="0"/>
              <a:t>THANK </a:t>
            </a:r>
            <a:r>
              <a:rPr lang="en-US" sz="6000" dirty="0" smtClean="0"/>
              <a:t>YOU….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914400" y="1877219"/>
            <a:ext cx="7238999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 Variants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 has the following two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variants-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 (Items can be selected partially)-Greedy Method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0/1 Knapsack Problem(Items should be selected completely but not partially)- Dynamic Programming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objects each have a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p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given a knapsack of total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to pack/fill the knapsack with these objects in order to maximize the total value or profit of those objects packed without exceeding the knapsack's capacity.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 formally, let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fraction of the object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included in the knapsack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0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 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 for  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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to find values for the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fraction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 ≤ x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1)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</a:t>
            </a:r>
            <a:r>
              <a:rPr lang="en-US" dirty="0" smtClean="0"/>
              <a:t>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placed in the bag. A profit p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 x</a:t>
            </a:r>
            <a:r>
              <a:rPr lang="en-US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made.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in the problem is to obtain the maximum profit by filling the bag with given objects.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If it is not possible to include an object entirely a fraction of the object can be included and accordingly a fraction of the profit is earned.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knapsack problem can be stated mathematically as follows.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Maximize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≤ </a:t>
            </a:r>
            <a:r>
              <a:rPr lang="en-US" sz="1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n where n is the number of objects. Such that,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∑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For every object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0 ≤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1 and 1 ≤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Problem-EXAMPLE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3 objects whose profits and weights are defined as: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Total No of objects : n=3 and Knapsack capacity : m=20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( 25, 24, 15 ) &amp; (W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( 18, 15, 10 )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to determine the optimum strategy for placing the objects into the knapsack.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can be solved by the greedy approach where in the inputs are arranged according to selection process (greedy strategy) and solve the problem in stages.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greedy strategies for the problem could be as follows.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that n=3, m=20, listing the objects with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corresponding weights and profits as below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Problem-EXAMPLE </a:t>
            </a:r>
            <a:endParaRPr lang="en-US" sz="3200" dirty="0"/>
          </a:p>
        </p:txBody>
      </p:sp>
      <p:sp>
        <p:nvSpPr>
          <p:cNvPr id="33839" name="AutoShape 47"/>
          <p:cNvSpPr>
            <a:spLocks noChangeAspect="1" noChangeArrowheads="1" noTextEdit="1"/>
          </p:cNvSpPr>
          <p:nvPr/>
        </p:nvSpPr>
        <p:spPr bwMode="auto">
          <a:xfrm>
            <a:off x="2438400" y="3124200"/>
            <a:ext cx="4086225" cy="174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2551113" y="3233738"/>
            <a:ext cx="10572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2" name="Rectangle 50"/>
          <p:cNvSpPr>
            <a:spLocks noChangeArrowheads="1"/>
          </p:cNvSpPr>
          <p:nvPr/>
        </p:nvSpPr>
        <p:spPr bwMode="auto">
          <a:xfrm>
            <a:off x="3608388" y="3233738"/>
            <a:ext cx="9048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4513263" y="3233738"/>
            <a:ext cx="9429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5456238" y="3233738"/>
            <a:ext cx="952500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2551113" y="3738563"/>
            <a:ext cx="1057275" cy="5143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3608388" y="3738563"/>
            <a:ext cx="904875" cy="5143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4513263" y="3738563"/>
            <a:ext cx="942975" cy="5143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5456238" y="3738563"/>
            <a:ext cx="952500" cy="5143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2551113" y="4252913"/>
            <a:ext cx="10572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608388" y="4252913"/>
            <a:ext cx="9048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4513263" y="4252913"/>
            <a:ext cx="9429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456238" y="4252913"/>
            <a:ext cx="952500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608388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4" name="Rectangle 62"/>
          <p:cNvSpPr>
            <a:spLocks noChangeArrowheads="1"/>
          </p:cNvSpPr>
          <p:nvPr/>
        </p:nvSpPr>
        <p:spPr bwMode="auto">
          <a:xfrm>
            <a:off x="4513263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5456238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2555875" y="3738563"/>
            <a:ext cx="38671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2555875" y="4252913"/>
            <a:ext cx="38671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2551113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6408738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2555875" y="3233738"/>
            <a:ext cx="38671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2555875" y="4757738"/>
            <a:ext cx="38671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3317875" y="3390900"/>
            <a:ext cx="142875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746375" y="3390900"/>
            <a:ext cx="771525" cy="266700"/>
            <a:chOff x="2746375" y="3390900"/>
            <a:chExt cx="771525" cy="266700"/>
          </a:xfrm>
        </p:grpSpPr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2746375" y="3390900"/>
              <a:ext cx="695325" cy="266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Object(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4" name="Rectangle 72"/>
            <p:cNvSpPr>
              <a:spLocks noChangeArrowheads="1"/>
            </p:cNvSpPr>
            <p:nvPr/>
          </p:nvSpPr>
          <p:spPr bwMode="auto">
            <a:xfrm>
              <a:off x="3365500" y="3390900"/>
              <a:ext cx="152400" cy="266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4019550" y="3390900"/>
            <a:ext cx="1714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66" name="Rectangle 74"/>
          <p:cNvSpPr>
            <a:spLocks noChangeArrowheads="1"/>
          </p:cNvSpPr>
          <p:nvPr/>
        </p:nvSpPr>
        <p:spPr bwMode="auto">
          <a:xfrm>
            <a:off x="4941888" y="3390900"/>
            <a:ext cx="1714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5894388" y="3390900"/>
            <a:ext cx="1714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3279775" y="3898900"/>
            <a:ext cx="2286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3413125" y="3975100"/>
            <a:ext cx="76200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2670175" y="3898900"/>
            <a:ext cx="923925" cy="266700"/>
            <a:chOff x="2670175" y="3898900"/>
            <a:chExt cx="923925" cy="266700"/>
          </a:xfrm>
        </p:grpSpPr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2670175" y="3898900"/>
              <a:ext cx="742950" cy="266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Weight(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3441700" y="3898900"/>
              <a:ext cx="152400" cy="266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3971925" y="3898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4894263" y="3898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5846763" y="3898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5" name="Rectangle 83"/>
          <p:cNvSpPr>
            <a:spLocks noChangeArrowheads="1"/>
          </p:cNvSpPr>
          <p:nvPr/>
        </p:nvSpPr>
        <p:spPr bwMode="auto">
          <a:xfrm>
            <a:off x="2736850" y="4406900"/>
            <a:ext cx="733425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Profit(p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6" name="Rectangle 84"/>
          <p:cNvSpPr>
            <a:spLocks noChangeArrowheads="1"/>
          </p:cNvSpPr>
          <p:nvPr/>
        </p:nvSpPr>
        <p:spPr bwMode="auto">
          <a:xfrm>
            <a:off x="3346450" y="4483100"/>
            <a:ext cx="76200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7" name="Rectangle 85"/>
          <p:cNvSpPr>
            <a:spLocks noChangeArrowheads="1"/>
          </p:cNvSpPr>
          <p:nvPr/>
        </p:nvSpPr>
        <p:spPr bwMode="auto">
          <a:xfrm>
            <a:off x="3375025" y="4406900"/>
            <a:ext cx="1524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8" name="Rectangle 86"/>
          <p:cNvSpPr>
            <a:spLocks noChangeArrowheads="1"/>
          </p:cNvSpPr>
          <p:nvPr/>
        </p:nvSpPr>
        <p:spPr bwMode="auto">
          <a:xfrm>
            <a:off x="3971925" y="4406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9" name="Rectangle 87"/>
          <p:cNvSpPr>
            <a:spLocks noChangeArrowheads="1"/>
          </p:cNvSpPr>
          <p:nvPr/>
        </p:nvSpPr>
        <p:spPr bwMode="auto">
          <a:xfrm>
            <a:off x="4894263" y="4406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80" name="Rectangle 88"/>
          <p:cNvSpPr>
            <a:spLocks noChangeArrowheads="1"/>
          </p:cNvSpPr>
          <p:nvPr/>
        </p:nvSpPr>
        <p:spPr bwMode="auto">
          <a:xfrm>
            <a:off x="5846763" y="4406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Rectangles 1024"/>
          <p:cNvSpPr>
            <a:spLocks noChangeAspect="1"/>
          </p:cNvSpPr>
          <p:nvPr/>
        </p:nvSpPr>
        <p:spPr>
          <a:xfrm>
            <a:off x="2514600" y="3124200"/>
            <a:ext cx="4086225" cy="1743075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5" grpId="0" build="p"/>
      <p:bldP spid="33866" grpId="0" build="p"/>
      <p:bldP spid="33867" grpId="0" build="p"/>
      <p:bldP spid="33872" grpId="0" build="p"/>
      <p:bldP spid="33873" grpId="0" build="p"/>
      <p:bldP spid="33874" grpId="0" build="p"/>
      <p:bldP spid="33878" grpId="0" build="p"/>
      <p:bldP spid="33879" grpId="0" build="p"/>
      <p:bldP spid="3388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GREEDY METHOD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METHOD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COIN CHANGE PROBLEM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005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Problem-EXAMPLE </a:t>
            </a:r>
            <a:endParaRPr lang="en-US" sz="3200" dirty="0"/>
          </a:p>
        </p:txBody>
      </p:sp>
      <p:sp>
        <p:nvSpPr>
          <p:cNvPr id="33839" name="AutoShape 47"/>
          <p:cNvSpPr>
            <a:spLocks noChangeAspect="1" noChangeArrowheads="1" noTextEdit="1"/>
          </p:cNvSpPr>
          <p:nvPr/>
        </p:nvSpPr>
        <p:spPr bwMode="auto">
          <a:xfrm>
            <a:off x="2438400" y="3124200"/>
            <a:ext cx="4086225" cy="1743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2551113" y="3233738"/>
            <a:ext cx="10572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2" name="Rectangle 50"/>
          <p:cNvSpPr>
            <a:spLocks noChangeArrowheads="1"/>
          </p:cNvSpPr>
          <p:nvPr/>
        </p:nvSpPr>
        <p:spPr bwMode="auto">
          <a:xfrm>
            <a:off x="3608388" y="3233738"/>
            <a:ext cx="9048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4513263" y="3233738"/>
            <a:ext cx="9429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5456238" y="3233738"/>
            <a:ext cx="952500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5" name="Rectangle 53"/>
          <p:cNvSpPr>
            <a:spLocks noChangeArrowheads="1"/>
          </p:cNvSpPr>
          <p:nvPr/>
        </p:nvSpPr>
        <p:spPr bwMode="auto">
          <a:xfrm>
            <a:off x="2551113" y="3738563"/>
            <a:ext cx="1057275" cy="5143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3608388" y="3738563"/>
            <a:ext cx="904875" cy="5143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4513263" y="3738563"/>
            <a:ext cx="942975" cy="5143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8" name="Rectangle 56"/>
          <p:cNvSpPr>
            <a:spLocks noChangeArrowheads="1"/>
          </p:cNvSpPr>
          <p:nvPr/>
        </p:nvSpPr>
        <p:spPr bwMode="auto">
          <a:xfrm>
            <a:off x="5456238" y="3738563"/>
            <a:ext cx="952500" cy="5143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2551113" y="4252913"/>
            <a:ext cx="10572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608388" y="4252913"/>
            <a:ext cx="9048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4513263" y="4252913"/>
            <a:ext cx="942975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456238" y="4252913"/>
            <a:ext cx="952500" cy="5048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3608388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4" name="Rectangle 62"/>
          <p:cNvSpPr>
            <a:spLocks noChangeArrowheads="1"/>
          </p:cNvSpPr>
          <p:nvPr/>
        </p:nvSpPr>
        <p:spPr bwMode="auto">
          <a:xfrm>
            <a:off x="4513263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5456238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2555875" y="3738563"/>
            <a:ext cx="38671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2555875" y="4252913"/>
            <a:ext cx="38671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2551113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6408738" y="3238500"/>
            <a:ext cx="9525" cy="15240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60" name="Rectangle 68"/>
          <p:cNvSpPr>
            <a:spLocks noChangeArrowheads="1"/>
          </p:cNvSpPr>
          <p:nvPr/>
        </p:nvSpPr>
        <p:spPr bwMode="auto">
          <a:xfrm>
            <a:off x="2555875" y="3233738"/>
            <a:ext cx="38671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2555875" y="4757738"/>
            <a:ext cx="386715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3863" name="Rectangle 71"/>
          <p:cNvSpPr>
            <a:spLocks noChangeArrowheads="1"/>
          </p:cNvSpPr>
          <p:nvPr/>
        </p:nvSpPr>
        <p:spPr bwMode="auto">
          <a:xfrm>
            <a:off x="3317875" y="3390900"/>
            <a:ext cx="142875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89"/>
          <p:cNvGrpSpPr/>
          <p:nvPr/>
        </p:nvGrpSpPr>
        <p:grpSpPr>
          <a:xfrm>
            <a:off x="2746375" y="3390900"/>
            <a:ext cx="771525" cy="266700"/>
            <a:chOff x="2746375" y="3390900"/>
            <a:chExt cx="771525" cy="266700"/>
          </a:xfrm>
        </p:grpSpPr>
        <p:sp>
          <p:nvSpPr>
            <p:cNvPr id="33862" name="Rectangle 70"/>
            <p:cNvSpPr>
              <a:spLocks noChangeArrowheads="1"/>
            </p:cNvSpPr>
            <p:nvPr/>
          </p:nvSpPr>
          <p:spPr bwMode="auto">
            <a:xfrm>
              <a:off x="2746375" y="3390900"/>
              <a:ext cx="695325" cy="266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Object(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64" name="Rectangle 72"/>
            <p:cNvSpPr>
              <a:spLocks noChangeArrowheads="1"/>
            </p:cNvSpPr>
            <p:nvPr/>
          </p:nvSpPr>
          <p:spPr bwMode="auto">
            <a:xfrm>
              <a:off x="3365500" y="3390900"/>
              <a:ext cx="152400" cy="266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4019550" y="3390900"/>
            <a:ext cx="1714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66" name="Rectangle 74"/>
          <p:cNvSpPr>
            <a:spLocks noChangeArrowheads="1"/>
          </p:cNvSpPr>
          <p:nvPr/>
        </p:nvSpPr>
        <p:spPr bwMode="auto">
          <a:xfrm>
            <a:off x="4941888" y="3390900"/>
            <a:ext cx="1714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5894388" y="3390900"/>
            <a:ext cx="1714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69" name="Rectangle 77"/>
          <p:cNvSpPr>
            <a:spLocks noChangeArrowheads="1"/>
          </p:cNvSpPr>
          <p:nvPr/>
        </p:nvSpPr>
        <p:spPr bwMode="auto">
          <a:xfrm>
            <a:off x="3279775" y="3898900"/>
            <a:ext cx="2286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3413125" y="3975100"/>
            <a:ext cx="76200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90"/>
          <p:cNvGrpSpPr/>
          <p:nvPr/>
        </p:nvGrpSpPr>
        <p:grpSpPr>
          <a:xfrm>
            <a:off x="2670175" y="3898900"/>
            <a:ext cx="923925" cy="266700"/>
            <a:chOff x="2670175" y="3898900"/>
            <a:chExt cx="923925" cy="266700"/>
          </a:xfrm>
        </p:grpSpPr>
        <p:sp>
          <p:nvSpPr>
            <p:cNvPr id="33868" name="Rectangle 76"/>
            <p:cNvSpPr>
              <a:spLocks noChangeArrowheads="1"/>
            </p:cNvSpPr>
            <p:nvPr/>
          </p:nvSpPr>
          <p:spPr bwMode="auto">
            <a:xfrm>
              <a:off x="2670175" y="3898900"/>
              <a:ext cx="742950" cy="266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Weight(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871" name="Rectangle 79"/>
            <p:cNvSpPr>
              <a:spLocks noChangeArrowheads="1"/>
            </p:cNvSpPr>
            <p:nvPr/>
          </p:nvSpPr>
          <p:spPr bwMode="auto">
            <a:xfrm>
              <a:off x="3441700" y="3898900"/>
              <a:ext cx="152400" cy="2667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none" lIns="0" tIns="0" rIns="0" bIns="0" numCol="1" anchor="t" anchorCtr="0" compatLnSpc="1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14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872" name="Rectangle 80"/>
          <p:cNvSpPr>
            <a:spLocks noChangeArrowheads="1"/>
          </p:cNvSpPr>
          <p:nvPr/>
        </p:nvSpPr>
        <p:spPr bwMode="auto">
          <a:xfrm>
            <a:off x="3971925" y="3898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4894263" y="3898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5846763" y="3898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5" name="Rectangle 83"/>
          <p:cNvSpPr>
            <a:spLocks noChangeArrowheads="1"/>
          </p:cNvSpPr>
          <p:nvPr/>
        </p:nvSpPr>
        <p:spPr bwMode="auto">
          <a:xfrm>
            <a:off x="2736850" y="4406900"/>
            <a:ext cx="733425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Profit(p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6" name="Rectangle 84"/>
          <p:cNvSpPr>
            <a:spLocks noChangeArrowheads="1"/>
          </p:cNvSpPr>
          <p:nvPr/>
        </p:nvSpPr>
        <p:spPr bwMode="auto">
          <a:xfrm>
            <a:off x="3346450" y="4483100"/>
            <a:ext cx="76200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7" name="Rectangle 85"/>
          <p:cNvSpPr>
            <a:spLocks noChangeArrowheads="1"/>
          </p:cNvSpPr>
          <p:nvPr/>
        </p:nvSpPr>
        <p:spPr bwMode="auto">
          <a:xfrm>
            <a:off x="3375025" y="4406900"/>
            <a:ext cx="1524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8" name="Rectangle 86"/>
          <p:cNvSpPr>
            <a:spLocks noChangeArrowheads="1"/>
          </p:cNvSpPr>
          <p:nvPr/>
        </p:nvSpPr>
        <p:spPr bwMode="auto">
          <a:xfrm>
            <a:off x="3971925" y="4406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79" name="Rectangle 87"/>
          <p:cNvSpPr>
            <a:spLocks noChangeArrowheads="1"/>
          </p:cNvSpPr>
          <p:nvPr/>
        </p:nvSpPr>
        <p:spPr bwMode="auto">
          <a:xfrm>
            <a:off x="4894263" y="4406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80" name="Rectangle 88"/>
          <p:cNvSpPr>
            <a:spLocks noChangeArrowheads="1"/>
          </p:cNvSpPr>
          <p:nvPr/>
        </p:nvSpPr>
        <p:spPr bwMode="auto">
          <a:xfrm>
            <a:off x="5846763" y="4406900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33400" y="1295400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Strategy ::: Greedy about profit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- Select an object which has highest profit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arrange the objects in descending order of profits.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" name="AutoShape 3"/>
          <p:cNvSpPr>
            <a:spLocks noChangeAspect="1"/>
          </p:cNvSpPr>
          <p:nvPr/>
        </p:nvSpPr>
        <p:spPr>
          <a:xfrm>
            <a:off x="2514600" y="3124200"/>
            <a:ext cx="4086225" cy="1743075"/>
          </a:xfrm>
          <a:prstGeom prst="rect">
            <a:avLst/>
          </a:prstGeom>
          <a:noFill/>
          <a:ln w="9525"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8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65" grpId="0" build="p"/>
      <p:bldP spid="33866" grpId="0" build="p"/>
      <p:bldP spid="33867" grpId="0" build="p"/>
      <p:bldP spid="33872" grpId="0" build="p"/>
      <p:bldP spid="33873" grpId="0" build="p"/>
      <p:bldP spid="33874" grpId="0" build="p"/>
      <p:bldP spid="33878" grpId="0" build="p"/>
      <p:bldP spid="33879" grpId="0" build="p"/>
      <p:bldP spid="3388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609601" y="2341563"/>
            <a:ext cx="1009650" cy="3143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1619251" y="2341563"/>
            <a:ext cx="885825" cy="3143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Weight(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505076" y="2341563"/>
            <a:ext cx="904875" cy="3143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Profit(p</a:t>
            </a:r>
            <a:r>
              <a:rPr lang="en-US" sz="12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3409951" y="2341563"/>
            <a:ext cx="914400" cy="3143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4324351" y="2341563"/>
            <a:ext cx="933450" cy="3143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5257801" y="2341563"/>
            <a:ext cx="1085850" cy="3143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343651" y="2341563"/>
            <a:ext cx="2190750" cy="3143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1619251" y="2346325"/>
            <a:ext cx="9525" cy="21812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2505076" y="2346325"/>
            <a:ext cx="9525" cy="21812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3409951" y="2346325"/>
            <a:ext cx="9525" cy="21812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324351" y="2346325"/>
            <a:ext cx="9525" cy="21812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5257801" y="2346325"/>
            <a:ext cx="9525" cy="21812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343651" y="2346325"/>
            <a:ext cx="9525" cy="21812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614363" y="2655888"/>
            <a:ext cx="79248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614363" y="3122613"/>
            <a:ext cx="79248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614363" y="3589338"/>
            <a:ext cx="79248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614363" y="4056063"/>
            <a:ext cx="79248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609601" y="2346325"/>
            <a:ext cx="9525" cy="21812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8534401" y="2346325"/>
            <a:ext cx="9525" cy="21812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614363" y="2341563"/>
            <a:ext cx="79248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614363" y="4522788"/>
            <a:ext cx="79248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85800" y="2432051"/>
            <a:ext cx="838200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5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105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105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3819526" y="2432050"/>
            <a:ext cx="68930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3886201" y="2479675"/>
            <a:ext cx="28854" cy="123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4676776" y="2432050"/>
            <a:ext cx="977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4762501" y="2479675"/>
            <a:ext cx="28854" cy="123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4810126" y="2432050"/>
            <a:ext cx="68930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4876801" y="2479675"/>
            <a:ext cx="28854" cy="123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29" name="Rectangle 41"/>
          <p:cNvSpPr>
            <a:spLocks noChangeArrowheads="1"/>
          </p:cNvSpPr>
          <p:nvPr/>
        </p:nvSpPr>
        <p:spPr bwMode="auto">
          <a:xfrm>
            <a:off x="5702301" y="2432050"/>
            <a:ext cx="75342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5768976" y="2479675"/>
            <a:ext cx="56106" cy="123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5816601" y="2432050"/>
            <a:ext cx="68930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2" name="Rectangle 44"/>
          <p:cNvSpPr>
            <a:spLocks noChangeArrowheads="1"/>
          </p:cNvSpPr>
          <p:nvPr/>
        </p:nvSpPr>
        <p:spPr bwMode="auto">
          <a:xfrm>
            <a:off x="5883276" y="2479675"/>
            <a:ext cx="28854" cy="1231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6892926" y="2432050"/>
            <a:ext cx="120866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Remaining Capacity 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925513" y="2822575"/>
            <a:ext cx="448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2044701" y="2822575"/>
            <a:ext cx="448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6" name="Rectangle 48"/>
          <p:cNvSpPr>
            <a:spLocks noChangeArrowheads="1"/>
          </p:cNvSpPr>
          <p:nvPr/>
        </p:nvSpPr>
        <p:spPr bwMode="auto">
          <a:xfrm>
            <a:off x="2941638" y="2822575"/>
            <a:ext cx="448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7" name="Rectangle 49"/>
          <p:cNvSpPr>
            <a:spLocks noChangeArrowheads="1"/>
          </p:cNvSpPr>
          <p:nvPr/>
        </p:nvSpPr>
        <p:spPr bwMode="auto">
          <a:xfrm>
            <a:off x="3848101" y="2822575"/>
            <a:ext cx="448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8" name="Rectangle 50"/>
          <p:cNvSpPr>
            <a:spLocks noChangeArrowheads="1"/>
          </p:cNvSpPr>
          <p:nvPr/>
        </p:nvSpPr>
        <p:spPr bwMode="auto">
          <a:xfrm>
            <a:off x="4772026" y="2822575"/>
            <a:ext cx="448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39" name="Rectangle 51"/>
          <p:cNvSpPr>
            <a:spLocks noChangeArrowheads="1"/>
          </p:cNvSpPr>
          <p:nvPr/>
        </p:nvSpPr>
        <p:spPr bwMode="auto">
          <a:xfrm>
            <a:off x="5788026" y="2822575"/>
            <a:ext cx="448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40" name="Rectangle 52"/>
          <p:cNvSpPr>
            <a:spLocks noChangeArrowheads="1"/>
          </p:cNvSpPr>
          <p:nvPr/>
        </p:nvSpPr>
        <p:spPr bwMode="auto">
          <a:xfrm>
            <a:off x="7378701" y="2822575"/>
            <a:ext cx="134652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41" name="Rectangle 53"/>
          <p:cNvSpPr>
            <a:spLocks noChangeArrowheads="1"/>
          </p:cNvSpPr>
          <p:nvPr/>
        </p:nvSpPr>
        <p:spPr bwMode="auto">
          <a:xfrm>
            <a:off x="1087438" y="3289300"/>
            <a:ext cx="67326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42" name="Rectangle 54"/>
          <p:cNvSpPr>
            <a:spLocks noChangeArrowheads="1"/>
          </p:cNvSpPr>
          <p:nvPr/>
        </p:nvSpPr>
        <p:spPr bwMode="auto">
          <a:xfrm>
            <a:off x="1997076" y="3289300"/>
            <a:ext cx="134652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43" name="Rectangle 55"/>
          <p:cNvSpPr>
            <a:spLocks noChangeArrowheads="1"/>
          </p:cNvSpPr>
          <p:nvPr/>
        </p:nvSpPr>
        <p:spPr bwMode="auto">
          <a:xfrm>
            <a:off x="2894013" y="3289300"/>
            <a:ext cx="134652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44" name="Rectangle 56"/>
          <p:cNvSpPr>
            <a:spLocks noChangeArrowheads="1"/>
          </p:cNvSpPr>
          <p:nvPr/>
        </p:nvSpPr>
        <p:spPr bwMode="auto">
          <a:xfrm>
            <a:off x="3838576" y="3289300"/>
            <a:ext cx="67326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45" name="Rectangle 57"/>
          <p:cNvSpPr>
            <a:spLocks noChangeArrowheads="1"/>
          </p:cNvSpPr>
          <p:nvPr/>
        </p:nvSpPr>
        <p:spPr bwMode="auto">
          <a:xfrm>
            <a:off x="4562476" y="3289300"/>
            <a:ext cx="492122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18*1=18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46" name="Rectangle 58"/>
          <p:cNvSpPr>
            <a:spLocks noChangeArrowheads="1"/>
          </p:cNvSpPr>
          <p:nvPr/>
        </p:nvSpPr>
        <p:spPr bwMode="auto">
          <a:xfrm>
            <a:off x="5578476" y="3289300"/>
            <a:ext cx="479298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25*1=25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49" name="Rectangle 61"/>
          <p:cNvSpPr>
            <a:spLocks noChangeArrowheads="1"/>
          </p:cNvSpPr>
          <p:nvPr/>
        </p:nvSpPr>
        <p:spPr bwMode="auto">
          <a:xfrm>
            <a:off x="7162800" y="3276600"/>
            <a:ext cx="649288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20-18=2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1087438" y="3756025"/>
            <a:ext cx="67326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1997076" y="3756025"/>
            <a:ext cx="134652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52" name="Rectangle 64"/>
          <p:cNvSpPr>
            <a:spLocks noChangeArrowheads="1"/>
          </p:cNvSpPr>
          <p:nvPr/>
        </p:nvSpPr>
        <p:spPr bwMode="auto">
          <a:xfrm>
            <a:off x="2894013" y="3756025"/>
            <a:ext cx="134652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3781426" y="3756025"/>
            <a:ext cx="238848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2/15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524375" y="3756025"/>
            <a:ext cx="583493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5*2/15=2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55" name="Rectangle 67"/>
          <p:cNvSpPr>
            <a:spLocks noChangeArrowheads="1"/>
          </p:cNvSpPr>
          <p:nvPr/>
        </p:nvSpPr>
        <p:spPr bwMode="auto">
          <a:xfrm>
            <a:off x="5473701" y="3756025"/>
            <a:ext cx="684483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05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24*2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/15=3.2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58" name="Rectangle 70"/>
          <p:cNvSpPr>
            <a:spLocks noChangeArrowheads="1"/>
          </p:cNvSpPr>
          <p:nvPr/>
        </p:nvSpPr>
        <p:spPr bwMode="auto">
          <a:xfrm>
            <a:off x="7239000" y="3733800"/>
            <a:ext cx="322203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2-2=0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1087438" y="4222750"/>
            <a:ext cx="67326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1997076" y="4222750"/>
            <a:ext cx="134652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61" name="Rectangle 73"/>
          <p:cNvSpPr>
            <a:spLocks noChangeArrowheads="1"/>
          </p:cNvSpPr>
          <p:nvPr/>
        </p:nvSpPr>
        <p:spPr bwMode="auto">
          <a:xfrm>
            <a:off x="2894013" y="4222750"/>
            <a:ext cx="134652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3782120" y="4222750"/>
            <a:ext cx="26930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      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4772026" y="4222750"/>
            <a:ext cx="448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64" name="Rectangle 76"/>
          <p:cNvSpPr>
            <a:spLocks noChangeArrowheads="1"/>
          </p:cNvSpPr>
          <p:nvPr/>
        </p:nvSpPr>
        <p:spPr bwMode="auto">
          <a:xfrm>
            <a:off x="5788026" y="4222750"/>
            <a:ext cx="448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7426326" y="4222750"/>
            <a:ext cx="44884" cy="1615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05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1" name="Table 90"/>
          <p:cNvGraphicFramePr>
            <a:graphicFrameLocks noGrp="1"/>
          </p:cNvGraphicFramePr>
          <p:nvPr/>
        </p:nvGraphicFramePr>
        <p:xfrm>
          <a:off x="2590800" y="914400"/>
          <a:ext cx="3860800" cy="950595"/>
        </p:xfrm>
        <a:graphic>
          <a:graphicData uri="http://schemas.openxmlformats.org/drawingml/2006/table">
            <a:tbl>
              <a:tblPr/>
              <a:tblGrid>
                <a:gridCol w="1053234"/>
                <a:gridCol w="913649"/>
                <a:gridCol w="942200"/>
                <a:gridCol w="951717"/>
              </a:tblGrid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Object(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Weight(w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168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Profit(p</a:t>
                      </a:r>
                      <a:r>
                        <a:rPr lang="en-US" sz="1400" b="1" i="0" u="none" strike="noStrike" baseline="-25000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sp>
        <p:nvSpPr>
          <p:cNvPr id="92" name="TextBox 91"/>
          <p:cNvSpPr txBox="1"/>
          <p:nvPr/>
        </p:nvSpPr>
        <p:spPr>
          <a:xfrm>
            <a:off x="533400" y="48768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table, we can observe that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)=(1,2/15,0)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Profit=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∑ p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25*1+24*2/15=25+3.2=28.2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Weight=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18*1+15*2/15=20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7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79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7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7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7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7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7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7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7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0" fill="hold"/>
                                        <p:tgtEl>
                                          <p:spTgt spid="3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3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3000" fill="hold"/>
                                        <p:tgtEl>
                                          <p:spTgt spid="3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3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7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7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37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37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2000" fill="hold"/>
                                        <p:tgtEl>
                                          <p:spTgt spid="3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2000" fill="hold"/>
                                        <p:tgtEl>
                                          <p:spTgt spid="3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7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7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37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37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2000" fill="hold"/>
                                        <p:tgtEl>
                                          <p:spTgt spid="37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2000" fill="hold"/>
                                        <p:tgtEl>
                                          <p:spTgt spid="37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2000" fill="hold"/>
                                        <p:tgtEl>
                                          <p:spTgt spid="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2000" fill="hold"/>
                                        <p:tgtEl>
                                          <p:spTgt spid="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2000" fill="hold"/>
                                        <p:tgtEl>
                                          <p:spTgt spid="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2000" fill="hold"/>
                                        <p:tgtEl>
                                          <p:spTgt spid="37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3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3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3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37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2000" fill="hold"/>
                                        <p:tgtEl>
                                          <p:spTgt spid="37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37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37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37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37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37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0" fill="hold"/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 fill="hold"/>
                                        <p:tgtEl>
                                          <p:spTgt spid="37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000" fill="hold"/>
                                        <p:tgtEl>
                                          <p:spTgt spid="37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37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20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2000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0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00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0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34" grpId="0" build="p"/>
      <p:bldP spid="37935" grpId="0" build="p"/>
      <p:bldP spid="37936" grpId="0" build="p"/>
      <p:bldP spid="37937" grpId="0" build="p"/>
      <p:bldP spid="37938" grpId="0" build="p"/>
      <p:bldP spid="37939" grpId="0" build="p"/>
      <p:bldP spid="37940" grpId="0" build="p"/>
      <p:bldP spid="37941" grpId="0"/>
      <p:bldP spid="37942" grpId="0"/>
      <p:bldP spid="37943" grpId="0"/>
      <p:bldP spid="37944" grpId="0" build="p"/>
      <p:bldP spid="37945" grpId="0" build="p"/>
      <p:bldP spid="37946" grpId="0" build="p"/>
      <p:bldP spid="37949" grpId="0" build="p"/>
      <p:bldP spid="37950" grpId="0" build="p"/>
      <p:bldP spid="37951" grpId="0" build="p"/>
      <p:bldP spid="37952" grpId="0" build="p"/>
      <p:bldP spid="37953" grpId="0" build="p"/>
      <p:bldP spid="37954" grpId="0" build="p"/>
      <p:bldP spid="37955" grpId="0" build="p"/>
      <p:bldP spid="37958" grpId="0" build="p"/>
      <p:bldP spid="37959" grpId="0" build="p"/>
      <p:bldP spid="37960" grpId="0" build="p"/>
      <p:bldP spid="37961" grpId="0" build="p"/>
      <p:bldP spid="37962" grpId="0" build="p"/>
      <p:bldP spid="37963" grpId="0" build="p"/>
      <p:bldP spid="37964" grpId="0" build="p"/>
      <p:bldP spid="37965" grpId="0" build="p"/>
      <p:bldP spid="9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Problem-EXAMPLE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lvl="0"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 Strategy ::: Greedy about weight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- Select an object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 has least weight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arrange the objects  in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ascending order of weights.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38915" name="AutoShape 3"/>
          <p:cNvSpPr>
            <a:spLocks noChangeAspect="1" noChangeArrowheads="1" noTextEdit="1"/>
          </p:cNvSpPr>
          <p:nvPr/>
        </p:nvSpPr>
        <p:spPr bwMode="auto">
          <a:xfrm>
            <a:off x="1604963" y="3248025"/>
            <a:ext cx="5934075" cy="185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714501" y="3357563"/>
            <a:ext cx="1381125" cy="5429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3095626" y="3357563"/>
            <a:ext cx="1685925" cy="5429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4781551" y="3357563"/>
            <a:ext cx="1676400" cy="5429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6457951" y="3357563"/>
            <a:ext cx="971550" cy="5429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14501" y="3900488"/>
            <a:ext cx="1381125" cy="5524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3095626" y="3900488"/>
            <a:ext cx="1685925" cy="5524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4781551" y="3900488"/>
            <a:ext cx="1676400" cy="5524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4" name="Rectangle 12"/>
          <p:cNvSpPr>
            <a:spLocks noChangeArrowheads="1"/>
          </p:cNvSpPr>
          <p:nvPr/>
        </p:nvSpPr>
        <p:spPr bwMode="auto">
          <a:xfrm>
            <a:off x="6457951" y="3900488"/>
            <a:ext cx="971550" cy="5524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1714501" y="4452938"/>
            <a:ext cx="1381125" cy="5429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6" name="Rectangle 14"/>
          <p:cNvSpPr>
            <a:spLocks noChangeArrowheads="1"/>
          </p:cNvSpPr>
          <p:nvPr/>
        </p:nvSpPr>
        <p:spPr bwMode="auto">
          <a:xfrm>
            <a:off x="3095626" y="4452938"/>
            <a:ext cx="1685925" cy="5429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4781551" y="4452938"/>
            <a:ext cx="1676400" cy="5429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6457951" y="4452938"/>
            <a:ext cx="971550" cy="542925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3095626" y="3362325"/>
            <a:ext cx="9525" cy="16383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30" name="Rectangle 18"/>
          <p:cNvSpPr>
            <a:spLocks noChangeArrowheads="1"/>
          </p:cNvSpPr>
          <p:nvPr/>
        </p:nvSpPr>
        <p:spPr bwMode="auto">
          <a:xfrm>
            <a:off x="4781551" y="3362325"/>
            <a:ext cx="9525" cy="16383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6457951" y="3362325"/>
            <a:ext cx="9525" cy="16383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32" name="Rectangle 20"/>
          <p:cNvSpPr>
            <a:spLocks noChangeArrowheads="1"/>
          </p:cNvSpPr>
          <p:nvPr/>
        </p:nvSpPr>
        <p:spPr bwMode="auto">
          <a:xfrm>
            <a:off x="1719263" y="3900488"/>
            <a:ext cx="5715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1719263" y="4452938"/>
            <a:ext cx="5715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34" name="Rectangle 22"/>
          <p:cNvSpPr>
            <a:spLocks noChangeArrowheads="1"/>
          </p:cNvSpPr>
          <p:nvPr/>
        </p:nvSpPr>
        <p:spPr bwMode="auto">
          <a:xfrm>
            <a:off x="1714501" y="3362325"/>
            <a:ext cx="9525" cy="16383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7429501" y="3362325"/>
            <a:ext cx="9525" cy="16383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1719263" y="3357563"/>
            <a:ext cx="5715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1719263" y="4995863"/>
            <a:ext cx="5715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2119313" y="3533775"/>
            <a:ext cx="686085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Object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3892551" y="3533775"/>
            <a:ext cx="1714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5572126" y="3533775"/>
            <a:ext cx="1714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6900863" y="3533775"/>
            <a:ext cx="17145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1995488" y="4078288"/>
            <a:ext cx="885825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Weight(w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2738438" y="4154488"/>
            <a:ext cx="76200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2767013" y="4078288"/>
            <a:ext cx="1524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3844926" y="4078288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5524501" y="4078288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6853238" y="4078288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18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2062163" y="4624388"/>
            <a:ext cx="733425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Profit(p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2671763" y="4700588"/>
            <a:ext cx="76200" cy="161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9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2700338" y="4624388"/>
            <a:ext cx="1524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3844926" y="4624388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5524501" y="4624388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6853238" y="4624388"/>
            <a:ext cx="266700" cy="266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8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8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8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8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3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8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8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8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3000" fill="hold"/>
                                        <p:tgtEl>
                                          <p:spTgt spid="38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38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8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8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0" fill="hold"/>
                                        <p:tgtEl>
                                          <p:spTgt spid="38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38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9" grpId="0" build="p"/>
      <p:bldP spid="38940" grpId="0" build="p"/>
      <p:bldP spid="38941" grpId="0" build="p"/>
      <p:bldP spid="38945" grpId="0" build="p"/>
      <p:bldP spid="38946" grpId="0" build="p"/>
      <p:bldP spid="38947" grpId="0" build="p"/>
      <p:bldP spid="38951" grpId="0" build="p"/>
      <p:bldP spid="38952" grpId="0" build="p"/>
      <p:bldP spid="3895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AutoShape 3"/>
          <p:cNvSpPr>
            <a:spLocks noChangeAspect="1" noChangeArrowheads="1" noTextEdit="1"/>
          </p:cNvSpPr>
          <p:nvPr/>
        </p:nvSpPr>
        <p:spPr bwMode="auto">
          <a:xfrm>
            <a:off x="1033463" y="2141538"/>
            <a:ext cx="7077075" cy="258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143001" y="2251076"/>
            <a:ext cx="771525" cy="4762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914526" y="2251076"/>
            <a:ext cx="942975" cy="4762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2857501" y="2251076"/>
            <a:ext cx="942975" cy="4762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3800476" y="2251076"/>
            <a:ext cx="542925" cy="4762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4343401" y="2251076"/>
            <a:ext cx="1057275" cy="4762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400676" y="2251076"/>
            <a:ext cx="981075" cy="4762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381751" y="2251076"/>
            <a:ext cx="1619250" cy="476250"/>
          </a:xfrm>
          <a:prstGeom prst="rect">
            <a:avLst/>
          </a:prstGeom>
          <a:solidFill>
            <a:srgbClr val="E6B9B8"/>
          </a:solidFill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1914526" y="2255838"/>
            <a:ext cx="9525" cy="23622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2857501" y="2255838"/>
            <a:ext cx="9525" cy="23622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800476" y="2255838"/>
            <a:ext cx="9525" cy="23622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4343401" y="2255838"/>
            <a:ext cx="9525" cy="23622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2" name="Rectangle 16"/>
          <p:cNvSpPr>
            <a:spLocks noChangeArrowheads="1"/>
          </p:cNvSpPr>
          <p:nvPr/>
        </p:nvSpPr>
        <p:spPr bwMode="auto">
          <a:xfrm>
            <a:off x="5400676" y="2255838"/>
            <a:ext cx="9525" cy="23622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381751" y="2255838"/>
            <a:ext cx="9525" cy="23622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4" name="Rectangle 18"/>
          <p:cNvSpPr>
            <a:spLocks noChangeArrowheads="1"/>
          </p:cNvSpPr>
          <p:nvPr/>
        </p:nvSpPr>
        <p:spPr bwMode="auto">
          <a:xfrm>
            <a:off x="1147763" y="2727326"/>
            <a:ext cx="6858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147763" y="3194051"/>
            <a:ext cx="6858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1147763" y="3670301"/>
            <a:ext cx="6858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1147763" y="4137026"/>
            <a:ext cx="6858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>
            <a:off x="1143001" y="2255838"/>
            <a:ext cx="9525" cy="23622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8001001" y="2255838"/>
            <a:ext cx="9525" cy="2362200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1147763" y="2251076"/>
            <a:ext cx="6858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1147763" y="4613276"/>
            <a:ext cx="6858000" cy="9525"/>
          </a:xfrm>
          <a:prstGeom prst="rect">
            <a:avLst/>
          </a:pr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1327151" y="2411413"/>
            <a:ext cx="537006" cy="1692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1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Object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2052638" y="2411413"/>
            <a:ext cx="704850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Weight(w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2652713" y="2468563"/>
            <a:ext cx="76200" cy="13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2681288" y="2411413"/>
            <a:ext cx="114300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3049588" y="2411413"/>
            <a:ext cx="590550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Profit(p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3535363" y="2468563"/>
            <a:ext cx="76200" cy="13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563938" y="2411413"/>
            <a:ext cx="114300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4017963" y="2411413"/>
            <a:ext cx="141288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4094163" y="2468563"/>
            <a:ext cx="74613" cy="13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4741863" y="2411413"/>
            <a:ext cx="179388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w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4846638" y="2468563"/>
            <a:ext cx="103188" cy="13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4894263" y="2411413"/>
            <a:ext cx="141288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4970463" y="2468563"/>
            <a:ext cx="74613" cy="13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5" name="Rectangle 39"/>
          <p:cNvSpPr>
            <a:spLocks noChangeArrowheads="1"/>
          </p:cNvSpPr>
          <p:nvPr/>
        </p:nvSpPr>
        <p:spPr bwMode="auto">
          <a:xfrm>
            <a:off x="5778501" y="2411413"/>
            <a:ext cx="150813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6" name="Rectangle 40"/>
          <p:cNvSpPr>
            <a:spLocks noChangeArrowheads="1"/>
          </p:cNvSpPr>
          <p:nvPr/>
        </p:nvSpPr>
        <p:spPr bwMode="auto">
          <a:xfrm>
            <a:off x="5854701" y="2468563"/>
            <a:ext cx="103188" cy="13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7" name="Rectangle 41"/>
          <p:cNvSpPr>
            <a:spLocks noChangeArrowheads="1"/>
          </p:cNvSpPr>
          <p:nvPr/>
        </p:nvSpPr>
        <p:spPr bwMode="auto">
          <a:xfrm>
            <a:off x="5902326" y="2411413"/>
            <a:ext cx="141288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5978526" y="2468563"/>
            <a:ext cx="74613" cy="133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i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6565901" y="2411413"/>
            <a:ext cx="1438275" cy="20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1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Remaining Capacity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0" name="Rectangle 44"/>
          <p:cNvSpPr>
            <a:spLocks noChangeArrowheads="1"/>
          </p:cNvSpPr>
          <p:nvPr/>
        </p:nvSpPr>
        <p:spPr bwMode="auto">
          <a:xfrm>
            <a:off x="1498601" y="2884488"/>
            <a:ext cx="104775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2366963" y="2884488"/>
            <a:ext cx="104775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3306763" y="2884488"/>
            <a:ext cx="104775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4046538" y="2884488"/>
            <a:ext cx="103188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4" name="Rectangle 48"/>
          <p:cNvSpPr>
            <a:spLocks noChangeArrowheads="1"/>
          </p:cNvSpPr>
          <p:nvPr/>
        </p:nvSpPr>
        <p:spPr bwMode="auto">
          <a:xfrm>
            <a:off x="4846638" y="2884488"/>
            <a:ext cx="103188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5" name="Rectangle 49"/>
          <p:cNvSpPr>
            <a:spLocks noChangeArrowheads="1"/>
          </p:cNvSpPr>
          <p:nvPr/>
        </p:nvSpPr>
        <p:spPr bwMode="auto">
          <a:xfrm>
            <a:off x="5873751" y="2884488"/>
            <a:ext cx="103188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6" name="Rectangle 50"/>
          <p:cNvSpPr>
            <a:spLocks noChangeArrowheads="1"/>
          </p:cNvSpPr>
          <p:nvPr/>
        </p:nvSpPr>
        <p:spPr bwMode="auto">
          <a:xfrm>
            <a:off x="7118351" y="2884488"/>
            <a:ext cx="2095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7" name="Rectangle 51"/>
          <p:cNvSpPr>
            <a:spLocks noChangeArrowheads="1"/>
          </p:cNvSpPr>
          <p:nvPr/>
        </p:nvSpPr>
        <p:spPr bwMode="auto">
          <a:xfrm>
            <a:off x="1498601" y="3357563"/>
            <a:ext cx="1333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3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8" name="Rectangle 52"/>
          <p:cNvSpPr>
            <a:spLocks noChangeArrowheads="1"/>
          </p:cNvSpPr>
          <p:nvPr/>
        </p:nvSpPr>
        <p:spPr bwMode="auto">
          <a:xfrm>
            <a:off x="2309813" y="3357563"/>
            <a:ext cx="2095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89" name="Rectangle 53"/>
          <p:cNvSpPr>
            <a:spLocks noChangeArrowheads="1"/>
          </p:cNvSpPr>
          <p:nvPr/>
        </p:nvSpPr>
        <p:spPr bwMode="auto">
          <a:xfrm>
            <a:off x="3249613" y="3357563"/>
            <a:ext cx="2095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90" name="Rectangle 54"/>
          <p:cNvSpPr>
            <a:spLocks noChangeArrowheads="1"/>
          </p:cNvSpPr>
          <p:nvPr/>
        </p:nvSpPr>
        <p:spPr bwMode="auto">
          <a:xfrm>
            <a:off x="4027488" y="3357563"/>
            <a:ext cx="131763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91" name="Rectangle 55"/>
          <p:cNvSpPr>
            <a:spLocks noChangeArrowheads="1"/>
          </p:cNvSpPr>
          <p:nvPr/>
        </p:nvSpPr>
        <p:spPr bwMode="auto">
          <a:xfrm>
            <a:off x="4608513" y="3357563"/>
            <a:ext cx="600075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10*1=10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5635626" y="3357563"/>
            <a:ext cx="598488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15*1=15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95" name="Rectangle 59"/>
          <p:cNvSpPr>
            <a:spLocks noChangeArrowheads="1"/>
          </p:cNvSpPr>
          <p:nvPr/>
        </p:nvSpPr>
        <p:spPr bwMode="auto">
          <a:xfrm>
            <a:off x="6858000" y="3357563"/>
            <a:ext cx="549831" cy="1692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20-10=10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96" name="Rectangle 60"/>
          <p:cNvSpPr>
            <a:spLocks noChangeArrowheads="1"/>
          </p:cNvSpPr>
          <p:nvPr/>
        </p:nvSpPr>
        <p:spPr bwMode="auto">
          <a:xfrm>
            <a:off x="1498601" y="3829051"/>
            <a:ext cx="1333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97" name="Rectangle 61"/>
          <p:cNvSpPr>
            <a:spLocks noChangeArrowheads="1"/>
          </p:cNvSpPr>
          <p:nvPr/>
        </p:nvSpPr>
        <p:spPr bwMode="auto">
          <a:xfrm>
            <a:off x="2309813" y="3829051"/>
            <a:ext cx="2095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98" name="Rectangle 62"/>
          <p:cNvSpPr>
            <a:spLocks noChangeArrowheads="1"/>
          </p:cNvSpPr>
          <p:nvPr/>
        </p:nvSpPr>
        <p:spPr bwMode="auto">
          <a:xfrm>
            <a:off x="3249613" y="3829051"/>
            <a:ext cx="2095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24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99" name="Rectangle 63"/>
          <p:cNvSpPr>
            <a:spLocks noChangeArrowheads="1"/>
          </p:cNvSpPr>
          <p:nvPr/>
        </p:nvSpPr>
        <p:spPr bwMode="auto">
          <a:xfrm>
            <a:off x="4008438" y="3829051"/>
            <a:ext cx="293688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2/3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00" name="Rectangle 64"/>
          <p:cNvSpPr>
            <a:spLocks noChangeArrowheads="1"/>
          </p:cNvSpPr>
          <p:nvPr/>
        </p:nvSpPr>
        <p:spPr bwMode="auto">
          <a:xfrm>
            <a:off x="4551363" y="3829051"/>
            <a:ext cx="72390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15*2/3=10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01" name="Rectangle 65"/>
          <p:cNvSpPr>
            <a:spLocks noChangeArrowheads="1"/>
          </p:cNvSpPr>
          <p:nvPr/>
        </p:nvSpPr>
        <p:spPr bwMode="auto">
          <a:xfrm>
            <a:off x="5578476" y="3829051"/>
            <a:ext cx="722313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24*2/3=16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04" name="Rectangle 68"/>
          <p:cNvSpPr>
            <a:spLocks noChangeArrowheads="1"/>
          </p:cNvSpPr>
          <p:nvPr/>
        </p:nvSpPr>
        <p:spPr bwMode="auto">
          <a:xfrm>
            <a:off x="6912102" y="3829051"/>
            <a:ext cx="479298" cy="1692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10-10=0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05" name="Rectangle 69"/>
          <p:cNvSpPr>
            <a:spLocks noChangeArrowheads="1"/>
          </p:cNvSpPr>
          <p:nvPr/>
        </p:nvSpPr>
        <p:spPr bwMode="auto">
          <a:xfrm>
            <a:off x="1498601" y="4302126"/>
            <a:ext cx="1333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06" name="Rectangle 70"/>
          <p:cNvSpPr>
            <a:spLocks noChangeArrowheads="1"/>
          </p:cNvSpPr>
          <p:nvPr/>
        </p:nvSpPr>
        <p:spPr bwMode="auto">
          <a:xfrm>
            <a:off x="2309813" y="4302126"/>
            <a:ext cx="2095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18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07" name="Rectangle 71"/>
          <p:cNvSpPr>
            <a:spLocks noChangeArrowheads="1"/>
          </p:cNvSpPr>
          <p:nvPr/>
        </p:nvSpPr>
        <p:spPr bwMode="auto">
          <a:xfrm>
            <a:off x="3249613" y="4302126"/>
            <a:ext cx="209550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25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08" name="Rectangle 72"/>
          <p:cNvSpPr>
            <a:spLocks noChangeArrowheads="1"/>
          </p:cNvSpPr>
          <p:nvPr/>
        </p:nvSpPr>
        <p:spPr bwMode="auto">
          <a:xfrm>
            <a:off x="4027488" y="4302126"/>
            <a:ext cx="131763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09" name="Rectangle 73"/>
          <p:cNvSpPr>
            <a:spLocks noChangeArrowheads="1"/>
          </p:cNvSpPr>
          <p:nvPr/>
        </p:nvSpPr>
        <p:spPr bwMode="auto">
          <a:xfrm>
            <a:off x="4846638" y="4302126"/>
            <a:ext cx="103188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10" name="Rectangle 74"/>
          <p:cNvSpPr>
            <a:spLocks noChangeArrowheads="1"/>
          </p:cNvSpPr>
          <p:nvPr/>
        </p:nvSpPr>
        <p:spPr bwMode="auto">
          <a:xfrm>
            <a:off x="5873751" y="4302126"/>
            <a:ext cx="103188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011" name="Rectangle 75"/>
          <p:cNvSpPr>
            <a:spLocks noChangeArrowheads="1"/>
          </p:cNvSpPr>
          <p:nvPr/>
        </p:nvSpPr>
        <p:spPr bwMode="auto">
          <a:xfrm>
            <a:off x="7165976" y="4302126"/>
            <a:ext cx="104775" cy="209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Arial" panose="020B0604020202020204" pitchFamily="34" charset="0"/>
              </a:rPr>
              <a:t>-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9" name="Table 78"/>
          <p:cNvGraphicFramePr>
            <a:graphicFrameLocks noGrp="1"/>
          </p:cNvGraphicFramePr>
          <p:nvPr/>
        </p:nvGraphicFramePr>
        <p:xfrm>
          <a:off x="2209801" y="457200"/>
          <a:ext cx="4152898" cy="1295400"/>
        </p:xfrm>
        <a:graphic>
          <a:graphicData uri="http://schemas.openxmlformats.org/drawingml/2006/table">
            <a:tbl>
              <a:tblPr/>
              <a:tblGrid>
                <a:gridCol w="1004200"/>
                <a:gridCol w="1221224"/>
                <a:gridCol w="1221224"/>
                <a:gridCol w="706250"/>
              </a:tblGrid>
              <a:tr h="431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Object(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Weight(w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Profit(p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sp>
        <p:nvSpPr>
          <p:cNvPr id="82" name="Rectangle 81"/>
          <p:cNvSpPr/>
          <p:nvPr/>
        </p:nvSpPr>
        <p:spPr>
          <a:xfrm>
            <a:off x="381000" y="49530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table, we can observe that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)=(0,2/3,1)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Profit=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∑ p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15*1+24*2/3=15+16=31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Weight=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10*1+15*2/3=20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9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9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9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9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9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9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9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9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39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399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9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9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3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39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3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3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3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000" fill="hold"/>
                                        <p:tgtEl>
                                          <p:spTgt spid="39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3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3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3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0" fill="hold"/>
                                        <p:tgtEl>
                                          <p:spTgt spid="3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000" fill="hold"/>
                                        <p:tgtEl>
                                          <p:spTgt spid="3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000" fill="hold"/>
                                        <p:tgtEl>
                                          <p:spTgt spid="39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9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000" fill="hold"/>
                                        <p:tgtEl>
                                          <p:spTgt spid="39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000" fill="hold"/>
                                        <p:tgtEl>
                                          <p:spTgt spid="39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 fill="hold"/>
                                        <p:tgtEl>
                                          <p:spTgt spid="3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000" fill="hold"/>
                                        <p:tgtEl>
                                          <p:spTgt spid="3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000" fill="hold"/>
                                        <p:tgtEl>
                                          <p:spTgt spid="40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000" fill="hold"/>
                                        <p:tgtEl>
                                          <p:spTgt spid="40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2000" fill="hold"/>
                                        <p:tgtEl>
                                          <p:spTgt spid="4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2000" fill="hold"/>
                                        <p:tgtEl>
                                          <p:spTgt spid="40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2000" fill="hold"/>
                                        <p:tgtEl>
                                          <p:spTgt spid="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2000" fill="hold"/>
                                        <p:tgtEl>
                                          <p:spTgt spid="40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0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2000" fill="hold"/>
                                        <p:tgtEl>
                                          <p:spTgt spid="40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2000" fill="hold"/>
                                        <p:tgtEl>
                                          <p:spTgt spid="40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2000" fill="hold"/>
                                        <p:tgtEl>
                                          <p:spTgt spid="4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2000" fill="hold"/>
                                        <p:tgtEl>
                                          <p:spTgt spid="4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20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2000" fill="hold"/>
                                        <p:tgtEl>
                                          <p:spTgt spid="4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000" fill="hold"/>
                                        <p:tgtEl>
                                          <p:spTgt spid="4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000" fill="hold"/>
                                        <p:tgtEl>
                                          <p:spTgt spid="4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2000" fill="hold"/>
                                        <p:tgtEl>
                                          <p:spTgt spid="40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2000" fill="hold"/>
                                        <p:tgtEl>
                                          <p:spTgt spid="40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2000" fill="hold"/>
                                        <p:tgtEl>
                                          <p:spTgt spid="4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2000" fill="hold"/>
                                        <p:tgtEl>
                                          <p:spTgt spid="4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2000" fill="hold"/>
                                        <p:tgtEl>
                                          <p:spTgt spid="40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2000" fill="hold"/>
                                        <p:tgtEl>
                                          <p:spTgt spid="40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2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20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2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20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0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20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80" grpId="0" build="p"/>
      <p:bldP spid="39981" grpId="0" build="p"/>
      <p:bldP spid="39982" grpId="0" build="p"/>
      <p:bldP spid="39983" grpId="0" build="p"/>
      <p:bldP spid="39984" grpId="0" build="p"/>
      <p:bldP spid="39985" grpId="0" build="p"/>
      <p:bldP spid="39986" grpId="0" build="p"/>
      <p:bldP spid="39987" grpId="0" build="p"/>
      <p:bldP spid="39988" grpId="0" build="p"/>
      <p:bldP spid="39989" grpId="0" build="p"/>
      <p:bldP spid="39990" grpId="0" build="p"/>
      <p:bldP spid="39991" grpId="0" build="p"/>
      <p:bldP spid="39992" grpId="0" build="p"/>
      <p:bldP spid="39995" grpId="0" build="p"/>
      <p:bldP spid="39996" grpId="0" build="p"/>
      <p:bldP spid="39997" grpId="0" build="p"/>
      <p:bldP spid="39998" grpId="0" build="p"/>
      <p:bldP spid="39999" grpId="0" build="p"/>
      <p:bldP spid="40000" grpId="0" build="p"/>
      <p:bldP spid="40001" grpId="0" build="p"/>
      <p:bldP spid="40004" grpId="0" build="p"/>
      <p:bldP spid="40005" grpId="0"/>
      <p:bldP spid="40006" grpId="0"/>
      <p:bldP spid="40007" grpId="0"/>
      <p:bldP spid="40008" grpId="0"/>
      <p:bldP spid="40009" grpId="0"/>
      <p:bldP spid="40010" grpId="0"/>
      <p:bldP spid="40011" grpId="0"/>
      <p:bldP spid="8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276600"/>
          </a:xfrm>
        </p:spPr>
        <p:txBody>
          <a:bodyPr>
            <a:normAutofit lnSpcReduction="10000"/>
          </a:bodyPr>
          <a:lstStyle/>
          <a:p>
            <a:pPr lvl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III Strategy ::: Greedy about profit per unit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 the ratio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all objects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an object which has highest profit/weight ratio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arrange the objects in descending order of the ratio profit/weight.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Problem-EXAMPLE 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9200" y="4495800"/>
          <a:ext cx="6705601" cy="1676400"/>
        </p:xfrm>
        <a:graphic>
          <a:graphicData uri="http://schemas.openxmlformats.org/drawingml/2006/table">
            <a:tbl>
              <a:tblPr/>
              <a:tblGrid>
                <a:gridCol w="1621461"/>
                <a:gridCol w="1971887"/>
                <a:gridCol w="1971887"/>
                <a:gridCol w="1140366"/>
              </a:tblGrid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Object(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Weight(w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Profit(p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/w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1.38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304800"/>
          <a:ext cx="6172201" cy="1676400"/>
        </p:xfrm>
        <a:graphic>
          <a:graphicData uri="http://schemas.openxmlformats.org/drawingml/2006/table">
            <a:tbl>
              <a:tblPr/>
              <a:tblGrid>
                <a:gridCol w="1492481"/>
                <a:gridCol w="1343396"/>
                <a:gridCol w="1668162"/>
                <a:gridCol w="1668162"/>
              </a:tblGrid>
              <a:tr h="43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Object(</a:t>
                      </a:r>
                      <a:r>
                        <a:rPr lang="en-US" sz="1400" b="1" i="0" u="none" strike="noStrike" dirty="0" err="1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3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Weight(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w</a:t>
                      </a:r>
                      <a:r>
                        <a:rPr lang="en-US" sz="1400" b="1" i="0" u="none" strike="noStrike" baseline="-25000" dirty="0" err="1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439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Profit(p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356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/w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1.38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2286000"/>
          <a:ext cx="7467601" cy="2514600"/>
        </p:xfrm>
        <a:graphic>
          <a:graphicData uri="http://schemas.openxmlformats.org/drawingml/2006/table">
            <a:tbl>
              <a:tblPr/>
              <a:tblGrid>
                <a:gridCol w="841723"/>
                <a:gridCol w="1023635"/>
                <a:gridCol w="1023635"/>
                <a:gridCol w="591981"/>
                <a:gridCol w="1159297"/>
                <a:gridCol w="1063717"/>
                <a:gridCol w="1763613"/>
              </a:tblGrid>
              <a:tr h="50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Object(</a:t>
                      </a:r>
                      <a:r>
                        <a:rPr lang="en-US" sz="1100" b="1" i="0" u="none" strike="noStrike" dirty="0" err="1" smtClean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Weight(w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Profit(p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w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 </a:t>
                      </a: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x</a:t>
                      </a:r>
                      <a:r>
                        <a:rPr lang="en-US" sz="11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Remaining Capacity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         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15*1=15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24*1=24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20-15=5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  1/2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10*1/2=5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15*1/2=7.5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5-5=0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7557" marR="7557" marT="75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81000" y="4953000"/>
            <a:ext cx="838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table, we can observe that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)=(0,1,1/2)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Profit=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∑ p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</a:t>
            </a:r>
            <a:r>
              <a:rPr 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24*1+15*1/2=24+7.5=31.5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Weight=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∑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15*1+10*1/2=20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Strategy III: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about</a:t>
            </a:r>
            <a:endPara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per unit weight - </a:t>
            </a: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yields</a:t>
            </a:r>
            <a:endParaRPr lang="en-US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optimal solution to the knapsack </a:t>
            </a:r>
            <a:endParaRPr lang="en-US" sz="4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410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 the knapsack problem using greedy method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objects n=4, Knapsack capacity m=10, Weights (w1,w2,w3,w4)=(4,7,5,3) &amp; Profit (p1,p2,p3,p4)= (40,42,25,12) 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[Jan 2018]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eights=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2,3,5,7,1,4,1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Profits = 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10,5,15,7,6,18,3</a:t>
            </a:r>
            <a:r>
              <a:rPr lang="pl-PL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[July 2019]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MODULE III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GREEDY METHOD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METHOD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COIN CHANGE PROBLEM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GREEDY METHOD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 is one of the straightforward design technique which is applicable to wide variety of applications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algorithms are typically used to solve an optimization problem.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Optimization problem is one in which, we are given a set of input values, need to obtain subset of inputs as a solution w. r. t. some constraints or conditions.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 an optimization problem has n inputs (call this set as input domain or Candidate set, C), we are required to obtain a subset of C (call it solution set, S where 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 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that satisfies the given constraints or conditions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PROBLEM-ALGORITHM AND ANALYSIS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PROBLEM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Algorithm-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Greedy knapsack (m, n)</a:t>
            </a:r>
            <a:endPara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//p [1:n] and w[1:n] contain the profits and weights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//respectively of the n objects ordered such that p[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]/w[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]=&gt;p[i+1]/w[i+1].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//m is the knapsack size and x [1:n] is the solution vector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= 1 to n do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0.0   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initialize x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 : = m;    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Profit=0.0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= 1 to n do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if (w[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&gt; U) then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if w[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&gt; remaining capacity then stop the selection 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break;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x[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 = 1.0; 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if w[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]&lt;= remaining capacity then x[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]=1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U: = U-w[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//update remaining capacity of the knapsack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Profit+=p[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]*x[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update profit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n) then 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x[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 = U/w[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     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//partial selection of object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Profit+=p[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]*x[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Analysis-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do not consider the time considered for sorting the inputs then all of the three greedy strategies complexity will be O(n).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we consider the time considered for sorting the inputs then all of the three greedy strategies complexity will be O(n log n).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sorting using any better sorting algorithm O(n log n)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selecting objects O(n)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time complexity of knapsack problem will be max(O(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),O(n)) i.e., O(n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br>
              <a:rPr lang="en-US" sz="4000" b="1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4000" b="1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Job </a:t>
            </a: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Sequencing with deadlines</a:t>
            </a:r>
            <a:b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sz="40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are given a set of “n” jobs.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each job there is an integer dead line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≥ 0 and a profit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0.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any job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profit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earned if and only if the job is completed by its dead line. 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complete a job one has to process the job on a machine for one unit of time.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machine is available for processing the jobs.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85800"/>
          </a:xfrm>
        </p:spPr>
        <p:txBody>
          <a:bodyPr>
            <a:noAutofit/>
          </a:bodyPr>
          <a:lstStyle/>
          <a:p>
            <a:pPr lvl="1" algn="ctr" rtl="0">
              <a:spcBef>
                <a:spcPct val="0"/>
              </a:spcBef>
            </a:pPr>
            <a:br>
              <a:rPr lang="en-US" sz="4000" b="1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4000" b="1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Job </a:t>
            </a:r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Sequencing with deadlines</a:t>
            </a:r>
            <a:b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US" sz="4000" b="1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problem will be a subset “J” if jobs such that each job in this subset can be completed by its deadline. The value of a feasible solution “J” is the sum of the profits of the jobs in “J”.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feasible solution with maximum value of the profit.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involves identification of a subset of jobs which can be completed by its deadline. Therefore the problem suites the subset methodology and can be solved by the greedy method.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Greedy Strategy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greedy strategy for obtaining optimal solution is to consider the jobs in decreasing order of profits and solve using Gantt chart.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there are only n jobs and each job takes one unit of time, it is necessary to consider the time slots [i-1,i] 1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b = min {n, max {d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time slots are partitioned into b sets like [0,1][1,2][2,3]……………	[b-1,b]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job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not been  assigned a processing time, then assign it to slot 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 ],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integer such that 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  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where d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deadline of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job and if the slot 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-1,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]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not free then assign [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-2,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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-1] and so on .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is no slot, the new job is not included.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 - Problem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Given, n = 5, (p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(20,15,10,5,1)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(d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(2,2,1,3,3).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optimal schedule of jobs that gives maximum profit.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all the jobs completed in the optimal schedule?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maximum earned profit?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8229600" cy="1752600"/>
          </a:xfrm>
        </p:spPr>
        <p:txBody>
          <a:bodyPr/>
          <a:lstStyle/>
          <a:p>
            <a:pPr>
              <a:buNone/>
            </a:pP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Solution-</a:t>
            </a:r>
            <a:endParaRPr lang="en-US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Sort all the given jobs in decreasing order of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profit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 - Problem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47800" y="3052762"/>
          <a:ext cx="6019801" cy="1595437"/>
        </p:xfrm>
        <a:graphic>
          <a:graphicData uri="http://schemas.openxmlformats.org/drawingml/2006/table">
            <a:tbl>
              <a:tblPr/>
              <a:tblGrid>
                <a:gridCol w="1550341"/>
                <a:gridCol w="893892"/>
                <a:gridCol w="893892"/>
                <a:gridCol w="893892"/>
                <a:gridCol w="893892"/>
                <a:gridCol w="893892"/>
              </a:tblGrid>
              <a:tr h="5048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Job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J1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J2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J3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J4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J5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45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Deadline(d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5452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Profit(p</a:t>
                      </a:r>
                      <a:r>
                        <a:rPr lang="en-US" sz="1400" b="1" i="0" u="none" strike="noStrike" baseline="-2500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i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 -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534400" cy="1981200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number of time slots b=min(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n,max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sz="2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))=(5,3)= 3. Therefore the time slots are[0,1],[1,2],[2,3]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So, draw a Gantt chart with maximum time slots on Gantt chart = 3 units as shown below-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199" y="4114801"/>
          <a:ext cx="4876802" cy="838199"/>
        </p:xfrm>
        <a:graphic>
          <a:graphicData uri="http://schemas.openxmlformats.org/drawingml/2006/table">
            <a:tbl>
              <a:tblPr/>
              <a:tblGrid>
                <a:gridCol w="1238150"/>
                <a:gridCol w="1212884"/>
                <a:gridCol w="1212884"/>
                <a:gridCol w="1212884"/>
              </a:tblGrid>
              <a:tr h="4038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 panose="020F0502020204030204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34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5401270"/>
            <a:ext cx="853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 each job one by one in the order they appear in Step 1 and place the job on Gantt chart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 -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19200"/>
          </a:xfrm>
        </p:spPr>
        <p:txBody>
          <a:bodyPr>
            <a:normAutofit/>
          </a:bodyPr>
          <a:lstStyle/>
          <a:p>
            <a:pPr algn="just" fontAlgn="base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job J1, Since its deadline is 2, so we place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in the slot [1,2] as shown below: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2286000"/>
          <a:ext cx="5181600" cy="1219200"/>
        </p:xfrm>
        <a:graphic>
          <a:graphicData uri="http://schemas.openxmlformats.org/drawingml/2006/table">
            <a:tbl>
              <a:tblPr/>
              <a:tblGrid>
                <a:gridCol w="1315536"/>
                <a:gridCol w="1288688"/>
                <a:gridCol w="1288688"/>
                <a:gridCol w="1288688"/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81000" y="3628073"/>
            <a:ext cx="82296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job J2, Since its deadline is 2, so we need to place it in the slot [1,2], but since the slot is not free(occupied by J1) we can place J2  in the free slot [0,1] as shown below: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398" y="5448300"/>
          <a:ext cx="5410201" cy="1257300"/>
        </p:xfrm>
        <a:graphic>
          <a:graphicData uri="http://schemas.openxmlformats.org/drawingml/2006/table">
            <a:tbl>
              <a:tblPr/>
              <a:tblGrid>
                <a:gridCol w="1373575"/>
                <a:gridCol w="1345542"/>
                <a:gridCol w="1345542"/>
                <a:gridCol w="1345542"/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GREEDY METHOD [Contd..]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Optimization Problem usually has 2 solutions: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Feasible 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contains a subset of inputs that satisfies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solution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either maximizes or minimizes a given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solution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 -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 job J3, Since its deadline is 1, so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place it in the only one slot [0,1], but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slot is not free(occupied by J2) and hence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allocate the job J3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4305300"/>
          <a:ext cx="5257799" cy="1257300"/>
        </p:xfrm>
        <a:graphic>
          <a:graphicData uri="http://schemas.openxmlformats.org/drawingml/2006/table">
            <a:tbl>
              <a:tblPr/>
              <a:tblGrid>
                <a:gridCol w="1334882"/>
                <a:gridCol w="1307639"/>
                <a:gridCol w="1307639"/>
                <a:gridCol w="1307639"/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 - Problem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2209800"/>
          </a:xfrm>
        </p:spPr>
        <p:txBody>
          <a:bodyPr/>
          <a:lstStyle/>
          <a:p>
            <a:pPr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 job J4, Since its deadline is 3, so we need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place it in the slot [2,3] which is free as shown below: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3352800"/>
          <a:ext cx="5257799" cy="1143000"/>
        </p:xfrm>
        <a:graphic>
          <a:graphicData uri="http://schemas.openxmlformats.org/drawingml/2006/table">
            <a:tbl>
              <a:tblPr/>
              <a:tblGrid>
                <a:gridCol w="1334882"/>
                <a:gridCol w="1307639"/>
                <a:gridCol w="1307639"/>
                <a:gridCol w="1307639"/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 - Problem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4305300"/>
          <a:ext cx="5257799" cy="1257300"/>
        </p:xfrm>
        <a:graphic>
          <a:graphicData uri="http://schemas.openxmlformats.org/drawingml/2006/table">
            <a:tbl>
              <a:tblPr/>
              <a:tblGrid>
                <a:gridCol w="1334882"/>
                <a:gridCol w="1307639"/>
                <a:gridCol w="1307639"/>
                <a:gridCol w="1307639"/>
              </a:tblGrid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Take job J5, Since its deadline is 3, so we can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 it in the slots [2,3] [1,2],[0,1], but since all the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slots are not free(occupied by J4,J2,J1) we cannot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the job J5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 - Problem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1828800"/>
          <a:ext cx="5257799" cy="990600"/>
        </p:xfrm>
        <a:graphic>
          <a:graphicData uri="http://schemas.openxmlformats.org/drawingml/2006/table">
            <a:tbl>
              <a:tblPr/>
              <a:tblGrid>
                <a:gridCol w="1334882"/>
                <a:gridCol w="1307639"/>
                <a:gridCol w="1307639"/>
                <a:gridCol w="1307639"/>
              </a:tblGrid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2895600"/>
            <a:ext cx="7467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Gantt chart, the optimal solution is: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 selected= {J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sequence of jobs={J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 obtained = 15+20+5=40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Jobs which are not processed= {J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,J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solution for Job sequencing with deadlines problem is obtained as shown below: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71725" y="4953000"/>
            <a:ext cx="44005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1" y="1371602"/>
          <a:ext cx="8153399" cy="3243261"/>
        </p:xfrm>
        <a:graphic>
          <a:graphicData uri="http://schemas.openxmlformats.org/drawingml/2006/table">
            <a:tbl>
              <a:tblPr/>
              <a:tblGrid>
                <a:gridCol w="1458024"/>
                <a:gridCol w="1553543"/>
                <a:gridCol w="1138123"/>
                <a:gridCol w="3231443"/>
                <a:gridCol w="772266"/>
              </a:tblGrid>
              <a:tr h="659941">
                <a:tc>
                  <a:txBody>
                    <a:bodyPr/>
                    <a:lstStyle/>
                    <a:p>
                      <a:pPr marL="61595" marR="56515" algn="ctr">
                        <a:lnSpc>
                          <a:spcPts val="1350"/>
                        </a:lnSpc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Selected jobs J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1435" algn="ctr">
                        <a:lnSpc>
                          <a:spcPts val="1350"/>
                        </a:lnSpc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Assigned slots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5405" marR="59055" algn="ctr">
                        <a:lnSpc>
                          <a:spcPts val="12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Job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66040" marR="59055" algn="ctr">
                        <a:lnSpc>
                          <a:spcPts val="1350"/>
                        </a:lnSpc>
                        <a:spcBef>
                          <a:spcPts val="63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considered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135" marR="187960" algn="ctr">
                        <a:lnSpc>
                          <a:spcPts val="1350"/>
                        </a:lnSpc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Action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4455" marR="78740" algn="ctr">
                        <a:lnSpc>
                          <a:spcPts val="1350"/>
                        </a:lnSpc>
                        <a:spcBef>
                          <a:spcPts val="94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Profit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7757">
                <a:tc>
                  <a:txBody>
                    <a:bodyPr/>
                    <a:lstStyle/>
                    <a:p>
                      <a:pPr marL="2540" marR="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Ø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334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None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5905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</a:t>
                      </a:r>
                      <a:r>
                        <a:rPr lang="en-US" sz="1200" baseline="-25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135" marR="18796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Assign J</a:t>
                      </a:r>
                      <a:r>
                        <a:rPr lang="en-US" sz="1200" baseline="-25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to slot [1, 2]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175" marR="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0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9494">
                <a:tc>
                  <a:txBody>
                    <a:bodyPr/>
                    <a:lstStyle/>
                    <a:p>
                      <a:pPr marL="61595" marR="5588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 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207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[ 1,2]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5905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</a:t>
                      </a:r>
                      <a:r>
                        <a:rPr lang="en-US" sz="1200" baseline="-25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135" marR="18986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Assign J</a:t>
                      </a:r>
                      <a:r>
                        <a:rPr lang="en-US" sz="1200" baseline="-25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to slot [0,1]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 marR="78740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20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204">
                <a:tc>
                  <a:txBody>
                    <a:bodyPr/>
                    <a:lstStyle/>
                    <a:p>
                      <a:pPr marL="60325" marR="56515" algn="ctr">
                        <a:lnSpc>
                          <a:spcPts val="135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0800" algn="ctr">
                        <a:lnSpc>
                          <a:spcPts val="135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[0,1],[1,2]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59055" algn="ctr">
                        <a:lnSpc>
                          <a:spcPts val="135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135" marR="18859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Cannot assign, reject job J</a:t>
                      </a:r>
                      <a:r>
                        <a:rPr lang="en-US" sz="1200" baseline="-25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191135" marR="191135" algn="ctr">
                        <a:lnSpc>
                          <a:spcPts val="1350"/>
                        </a:lnSpc>
                        <a:spcBef>
                          <a:spcPts val="705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As [0,1] slot is not free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 marR="78740" algn="ctr">
                        <a:lnSpc>
                          <a:spcPts val="135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35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9661">
                <a:tc>
                  <a:txBody>
                    <a:bodyPr/>
                    <a:lstStyle/>
                    <a:p>
                      <a:pPr marL="60325" marR="56515" algn="ctr">
                        <a:lnSpc>
                          <a:spcPts val="135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0800" algn="ctr">
                        <a:lnSpc>
                          <a:spcPts val="135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[0,1],[1,2]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59055" algn="ctr">
                        <a:lnSpc>
                          <a:spcPts val="135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135" marR="187960" algn="ctr">
                        <a:lnSpc>
                          <a:spcPts val="135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Assign J</a:t>
                      </a:r>
                      <a:r>
                        <a:rPr lang="en-US" sz="1200" baseline="-25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 to slot [2,3]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 marR="78740" algn="ctr">
                        <a:lnSpc>
                          <a:spcPts val="1350"/>
                        </a:lnSpc>
                        <a:spcBef>
                          <a:spcPts val="52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35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204">
                <a:tc>
                  <a:txBody>
                    <a:bodyPr/>
                    <a:lstStyle/>
                    <a:p>
                      <a:pPr marL="61595" marR="55880" algn="ctr">
                        <a:lnSpc>
                          <a:spcPts val="135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{J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1</a:t>
                      </a: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2</a:t>
                      </a: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,J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</a:t>
                      </a: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}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3975" algn="ctr">
                        <a:lnSpc>
                          <a:spcPts val="135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[0,1],[1,2],[2,3]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4135" marR="59055" algn="ctr">
                        <a:lnSpc>
                          <a:spcPts val="135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J</a:t>
                      </a:r>
                      <a:r>
                        <a:rPr lang="en-US" sz="1200" baseline="-2500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en-US" sz="11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1135" marR="188595" algn="ctr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Cannot assign, reject job J</a:t>
                      </a:r>
                      <a:r>
                        <a:rPr lang="en-US" sz="1200" baseline="-250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5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  <a:p>
                      <a:pPr marL="191135" marR="191135" algn="ctr">
                        <a:lnSpc>
                          <a:spcPts val="135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1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As [0,1],[1,2],[2,3] slots are not free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 marR="78740" algn="ctr">
                        <a:lnSpc>
                          <a:spcPts val="135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</a:rPr>
                        <a:t>40</a:t>
                      </a:r>
                      <a:endParaRPr lang="en-US" sz="1100" dirty="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Sequencing with deadlines  - Algorithm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Greedy Job (</a:t>
            </a:r>
            <a:r>
              <a:rPr lang="en-US" sz="55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d,p,J,n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5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 is the number of jobs and d[1:n] is the deadlines of the jobs</a:t>
            </a:r>
            <a:endParaRPr lang="en-US" sz="5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//according to their descending order of profits and p[1:n] be the profits</a:t>
            </a:r>
            <a:endParaRPr lang="en-US" sz="5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5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 is a set of jobs that can be completed by their dead lines</a:t>
            </a:r>
            <a:endParaRPr lang="en-US" sz="5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5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J: = {1};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Profit=p[1]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= 2 to n do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 	if (all jobs in J U {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can be completed by their dead lines)   then 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J: = J U { 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Profit:=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Profit+p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5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None/>
            </a:pP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}</a:t>
            </a:r>
            <a:endParaRPr lang="en-US" sz="5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5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Analysis- Job Sequencing with deadlines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do not consider the time considered for sorting the inputs then the time complexity will be O(n).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we consider the time considered for sorting the inputs then complexity will be O(n log n).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sorting using any better sorting algorithm O(n log n)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selecting jobs O(n)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time complexity of Job Sequencing with deadlines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will be max(O(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nlogn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),O(n)) i.e., O(n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optimal solution for the job sequencing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deadlines problem using greedy method: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n=5, profits [10,3,33,11,40] and deadlines [3,1,1,2,2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respectively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[Jan 2018]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 n=5, profits [60,100,20,40,20] and deadlines [2,1,3,2,1] respectively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Graph?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Graph, G = (V, E) is a collection of set of edges E and Vertices V, it might be a simple, connected, directed/undirected graph that is edge weighted/not edge-weighted.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24200" y="4495800"/>
            <a:ext cx="25908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Spanning tree??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any undirected connected graph is a connected acyclic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(i.e., a tree) that contains all the vertices of the graph and the number of edges is equal to one less than the number of vertices of the graph.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a minimum spanning tree T for G is a graph, T = (V’, E’) with the following properties: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V’= 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E’=|V|-1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connected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acyclic.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GREEDY METHOD [Contd..]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greedy method suggests to devise an algorithm that works in stages (by considering  one input at a time)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we consider the inputs in an order, based on some selection procedure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some optimization measure for selection procedure ,at every stage, examine an input to see whether it leads to an optimal solution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inclusion of input into partial solution yields an infeasible solution, discard the input; otherwise, add it to the partial solution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95599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undirected graph can have maximum n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number of spanning trees, where n is the number of nodes.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Non-complete undirected graph can have maximum 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|E|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|V|-1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-(no of cycles) in the graph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Spanning Tree</a:t>
            </a:r>
            <a:endParaRPr lang="en-US" dirty="0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81000" y="1705769"/>
            <a:ext cx="8124825" cy="378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62000" y="6031468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Spanning Trees = n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3-2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=3 spanning trees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Minimum Cost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3124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an edge-weighted , connected, undirected graph, G, the total cost of G is the sum of the weights on all its edges.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minimum-cost spanning tree for G is a spanning tree of the smallest weight, where the </a:t>
            </a:r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tree is defined as the sum of the weights on all its edges.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the given non-complete graph with 4 vertices and 4 edges we have 3 spanning trees i.e., </a:t>
            </a:r>
            <a:r>
              <a:rPr lang="en-US" sz="28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-1= 4-1=3.,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  <p:pic>
        <p:nvPicPr>
          <p:cNvPr id="4" name="image8.pn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9600" y="3886200"/>
            <a:ext cx="8077200" cy="2286000"/>
          </a:xfrm>
          <a:prstGeom prst="rect">
            <a:avLst/>
          </a:prstGeom>
        </p:spPr>
      </p:pic>
      <p:sp>
        <p:nvSpPr>
          <p:cNvPr id="68609" name="Rectangle 1"/>
          <p:cNvSpPr>
            <a:spLocks noChangeArrowheads="1"/>
          </p:cNvSpPr>
          <p:nvPr/>
        </p:nvSpPr>
        <p:spPr bwMode="auto">
          <a:xfrm>
            <a:off x="0" y="0"/>
            <a:ext cx="1538463" cy="2020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774456" tIns="787152" rIns="749064" bIns="787152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62484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FIGURE : 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Graph and its spanning trees, with T</a:t>
            </a:r>
            <a:r>
              <a:rPr lang="en-US" baseline="-300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being the minimum spanning tree.</a:t>
            </a:r>
            <a:endParaRPr lang="en-US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Spanning tree??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any undirected connected graph is a connected acyclic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(i.e., a tree) that contains all the vertices of the graph and the number of edges is equal to one less than the number of vertices of the graph.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 a minimum spanning tree T for G is a graph, T = (V’, E’) with the following properties: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V’= V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E’=|V|-1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connected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is acyclic.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MCST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methods to find Minimum Cost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Spanning Tree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Kruskal's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Prim's Algorithm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Kruskal's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Kruskal‟s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another greedy algorithm for the minimum spanning tree problem which is an optimal solution. 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named </a:t>
            </a:r>
            <a:r>
              <a:rPr lang="en-US" sz="3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sz="3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Joseph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who discovered this algorithm when he was a second-year graduate student.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Kruskal‟s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looks at a minimum spanning tree of a weighted connected graph </a:t>
            </a:r>
            <a:r>
              <a:rPr lang="en-US" sz="3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sz="3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V, E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as an acyclic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subgraph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|</a:t>
            </a:r>
            <a:r>
              <a:rPr lang="en-US" sz="3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 − 1 edges for which the sum of the edge weights is the smallest.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the algorithm constructs a minimum spanning tree as an expanding sequence of </a:t>
            </a:r>
            <a:r>
              <a:rPr lang="en-US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subgraphs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always acyclic but are not necessarily connected on the intermediate stages of the algorithm.</a:t>
            </a:r>
            <a:endParaRPr lang="en-US" sz="3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032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Kruskal's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715000"/>
          </a:xfrm>
        </p:spPr>
        <p:txBody>
          <a:bodyPr>
            <a:normAutofit/>
          </a:bodyPr>
          <a:lstStyle/>
          <a:p>
            <a:pPr algn="just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steps for finding MST using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List all the edges along with its weight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all the edges in ascending order of their weight.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empty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subgraph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Pick the edge from the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sorted list. Check if it forms a cycle with the spanning tree formed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far. If cycle is not formed, include this edge. Else, discard it.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Repeat step 3 until the requires number of edges are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for the spanning tree(i.e., |V|-1)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167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minimum spanning tree of the below graph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Kruskal's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90800" y="3048000"/>
            <a:ext cx="3417833" cy="1797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Solution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295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Find minimum spanning tree for the below graph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1" y="2971800"/>
            <a:ext cx="41910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895600"/>
            <a:ext cx="30480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6000" dirty="0" smtClean="0"/>
          </a:p>
          <a:p>
            <a:pPr algn="ctr">
              <a:buNone/>
            </a:pPr>
            <a:r>
              <a:rPr lang="en-US" sz="6000" smtClean="0"/>
              <a:t>THANK </a:t>
            </a:r>
            <a:r>
              <a:rPr lang="en-US" sz="6000" dirty="0" smtClean="0"/>
              <a:t>YOU….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ABSTRACTION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1143000" y="1524000"/>
            <a:ext cx="6781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792162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 smtClean="0"/>
              <a:t>MINIMUM COST SPANNNING TREES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 smtClean="0"/>
          </a:p>
          <a:p>
            <a:r>
              <a:rPr lang="en-US" dirty="0" smtClean="0"/>
              <a:t>Spanning tree</a:t>
            </a:r>
            <a:endParaRPr lang="en-US" dirty="0" smtClean="0"/>
          </a:p>
          <a:p>
            <a:r>
              <a:rPr lang="en-US" dirty="0" smtClean="0"/>
              <a:t>Minimum Cost Spanning Trees(MCST)</a:t>
            </a:r>
            <a:endParaRPr lang="en-US" dirty="0" smtClean="0"/>
          </a:p>
          <a:p>
            <a:r>
              <a:rPr lang="en-US" dirty="0" smtClean="0"/>
              <a:t>MCST Algorithms </a:t>
            </a:r>
            <a:endParaRPr lang="en-US" dirty="0" smtClean="0"/>
          </a:p>
          <a:p>
            <a:r>
              <a:rPr lang="en-US" dirty="0" smtClean="0"/>
              <a:t>Applications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Kruskal's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382000" cy="5943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altLang="zh-CN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//Purpose: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to construct minimum spanning tree of graph G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//Input: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weighted undirected connected graph G = &lt;V, E&gt;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//Output: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--- the set of edges composing MST of G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Sort E in ascending order of the edge weight i.e., w(e</a:t>
            </a: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w(e</a:t>
            </a: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)….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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w(e</a:t>
            </a: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|E|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200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E</a:t>
            </a: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;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ecounter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         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//initialize the set of tree edges and its size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k = 0			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//initialize the number of processed edges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while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ecounter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&lt; |V| - 1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do</a:t>
            </a:r>
            <a:endParaRPr lang="en-US" altLang="zh-CN" sz="22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k = k+1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lang="en-US" altLang="zh-CN" sz="22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 {e</a:t>
            </a:r>
            <a:r>
              <a:rPr lang="en-US" altLang="zh-CN" sz="22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is acyclic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then   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</a:t>
            </a:r>
            <a:endParaRPr lang="en-US" altLang="zh-CN" sz="2200" b="1" baseline="-25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 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E</a:t>
            </a: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 {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2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}; 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	  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ecounter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ecounter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+ 1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return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lang="en-US" altLang="zh-CN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n-US" altLang="zh-CN" sz="2200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endParaRPr lang="en-US" altLang="zh-CN" sz="2000" baseline="-25000" dirty="0" smtClean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80" charset="2"/>
              <a:buNone/>
            </a:pPr>
            <a:endParaRPr lang="en-US" altLang="zh-CN" sz="2000" baseline="-250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3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3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3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3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3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3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3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3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3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3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-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Kruskal's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an efficient sorting algorithm, the time efficiency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will be in O(|E| log |E|).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sorting edges E, using any better sorting algorithm O(|E| log |E|)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selecting edges to form MST O(|V|)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time complexity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Kruskal’s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will be max(O(|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E|log|E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|),O(|V|)) i.e., O(|E| log |E|)(Assuming |V|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|E|)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divide the vertices into two parts, one contains the vertices which are in the growing spanning tree and the other part has the rest of the vertices.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962400"/>
            <a:ext cx="43053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562600" y="41910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T  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Tree Vertices</a:t>
            </a:r>
            <a:endParaRPr lang="en-US" dirty="0" smtClean="0"/>
          </a:p>
          <a:p>
            <a:r>
              <a:rPr lang="en-US" dirty="0" smtClean="0"/>
              <a:t>V- V</a:t>
            </a:r>
            <a:r>
              <a:rPr lang="en-US" baseline="-25000" dirty="0" smtClean="0"/>
              <a:t>T   </a:t>
            </a:r>
            <a:r>
              <a:rPr lang="en-US" dirty="0" smtClean="0">
                <a:sym typeface="Wingdings" panose="05000000000000000000" pitchFamily="2" charset="2"/>
              </a:rPr>
              <a:t> Remaining /Fringe Vertices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458200" cy="19812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 the least edge each time i.e.,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e* = (u*,v*)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edges (u, v) such that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is in V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 is in V – V</a:t>
            </a:r>
            <a:r>
              <a:rPr lang="en-US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baseline="-25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vertex at the end of the least edge i.e.,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growing spanning tree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the edge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e*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growing spanning tree.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581400"/>
            <a:ext cx="43338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72" name="Picture 1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914400"/>
            <a:ext cx="8229600" cy="563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Rectangle 15"/>
          <p:cNvSpPr/>
          <p:nvPr/>
        </p:nvSpPr>
        <p:spPr>
          <a:xfrm>
            <a:off x="1600200" y="152400"/>
            <a:ext cx="57058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 constructs a minimum spanning tree through a sequence of expanding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subtrees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such a sequence consists of a single vertex selected arbitrarily from the set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graph’s vertices.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each iteration, the algorithm expands the current tree in the greedy manner by simply attaching to it the nearest vertex not in that tree. (By the nearest vertex, we mean a vertex not in the tree connected to a vertex in the tree by an edge of the smallest weight. Ties can be broken arbitrarily.)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stops after all the graph’s vertices have been included in the tree being constructed.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algorithm expands a tree by exactly one vertex on each of its iterations, the total number of such iterations is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− 1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vertices in the graph.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tree generated by the algorithm is obtained as the set of edges used for the spanning tree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Find MST by applying prim’s algorithm for the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below graph</a:t>
            </a:r>
            <a:endParaRPr lang="en-US" dirty="0"/>
          </a:p>
        </p:txBody>
      </p:sp>
      <p:pic>
        <p:nvPicPr>
          <p:cNvPr id="4" name="image10.pn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43200" y="2514600"/>
            <a:ext cx="3505200" cy="1600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4648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Solution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Prim (G)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//Prim’s algorithm for constructing a MST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weighted connected graph G = { V, E 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000" baseline="-25000" dirty="0" smtClean="0"/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set of edges composing a MST of G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← {v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//the set of tree vertices can be initialized with any vertex 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←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   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//the edge set of MST is initially empty</a:t>
            </a:r>
            <a:endParaRPr lang="en-US" altLang="zh-CN" sz="20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← 1 to |V| - 1 do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find a minimum-weight edge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e* = (u* , v*)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all the edges (u, v) such that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is in V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 is in V - V</a:t>
            </a:r>
            <a:r>
              <a:rPr lang="en-US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V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← V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∪ {v*}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add v* to V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None/>
            </a:pP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← E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∪ {e*}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add (u* , v*) to E</a:t>
            </a:r>
            <a:r>
              <a:rPr lang="en-US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20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E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// all vertices included  the currently constructed tree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- 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efficiency of prim’s algorithm depends on the data structures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represent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 and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priority queue used for the set V − V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whose vertex priorities are the distances to the nearest tree vertices.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4231640"/>
          <a:ext cx="71628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387600"/>
                <a:gridCol w="238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 for Graph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structure for 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queue</a:t>
                      </a: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Efficiency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Matrix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Unordered Array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 (|V |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Matrix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Min-heap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O(|V |</a:t>
                      </a:r>
                      <a:r>
                        <a:rPr lang="en-US" sz="1800" kern="1200" baseline="300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Adjacency List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Min-heap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O(|E| log |V |)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Select is a function which is used to select an input from the set a[1:n] and removes it. The selected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assigned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“x”.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is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valued function which verifies the constraints and determines whether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“x”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included into the solution vector or not.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 is a function which is used to add solution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“x”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partially constructed set and updates the objective function.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</a:t>
            </a:r>
            <a:endParaRPr lang="en-US" dirty="0"/>
          </a:p>
        </p:txBody>
      </p:sp>
      <p:pic>
        <p:nvPicPr>
          <p:cNvPr id="110595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7957" y="2438400"/>
            <a:ext cx="4627881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57200" y="16002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prim’s algorithm and Find minimum spanning tree for the below graphs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1600" y="2438400"/>
            <a:ext cx="32004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Minimum-cost spanning trees have many applications.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are: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cable networks that join n locations with minimum cost.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 road network that joins n cities with minimum cost.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an independent set of circuit equations for an electrical network.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pattern recognition minimal spanning trees can be used to find noisy pixels.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Consider, city network as a huge graph and now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plans to deploy telephone lines in such a way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in minimum lines(wires) we can connect to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city nodes. This is where the spanning tree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comes into picture.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2286000" y="304800"/>
            <a:ext cx="4572000" cy="2743200"/>
          </a:xfrm>
          <a:prstGeom prst="rect">
            <a:avLst/>
          </a:prstGeom>
          <a:noFill/>
          <a:ln w="9525">
            <a:solidFill>
              <a:srgbClr val="FF0000">
                <a:alpha val="96000"/>
              </a:srgbClr>
            </a:solidFill>
            <a:miter lim="800000"/>
            <a:headEnd/>
            <a:tailEnd/>
          </a:ln>
          <a:effectLst/>
        </p:spPr>
      </p:pic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200400"/>
            <a:ext cx="4267200" cy="3381375"/>
          </a:xfrm>
          <a:prstGeom prst="rect">
            <a:avLst/>
          </a:prstGeom>
          <a:noFill/>
          <a:ln w="9525">
            <a:solidFill>
              <a:srgbClr val="00B050">
                <a:alpha val="95000"/>
              </a:srgbClr>
            </a:solidFill>
            <a:miter lim="800000"/>
            <a:headEnd/>
            <a:tailEnd/>
          </a:ln>
          <a:effectLst/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200400"/>
            <a:ext cx="4191000" cy="3352800"/>
          </a:xfrm>
          <a:prstGeom prst="rect">
            <a:avLst/>
          </a:prstGeom>
          <a:noFill/>
          <a:ln w="9525">
            <a:solidFill>
              <a:schemeClr val="accent2">
                <a:lumMod val="75000"/>
                <a:alpha val="92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0" y="284163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Tree Problem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30" y="1294229"/>
            <a:ext cx="7772400" cy="48017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that, we have to encode a text that comprises symbols from some n-symbol alphabet by assigning to each of the text’s symbols some sequence of bits called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codeword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  <a:defRPr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  <a:defRPr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of encoding: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encoding and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Variable-length encoding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0" y="284163"/>
            <a:ext cx="7772400" cy="86042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Tree Problem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705225"/>
            <a:ext cx="7772400" cy="2390775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>
                <a:solidFill>
                  <a:srgbClr val="3333FF"/>
                </a:solidFill>
              </a:rPr>
              <a:t>A technique to compress data effectively </a:t>
            </a:r>
            <a:endParaRPr lang="en-US" sz="2000" b="1" dirty="0" smtClean="0">
              <a:solidFill>
                <a:srgbClr val="3333FF"/>
              </a:solidFill>
            </a:endParaRPr>
          </a:p>
          <a:p>
            <a:pPr lvl="1">
              <a:defRPr/>
            </a:pPr>
            <a:r>
              <a:rPr lang="en-US" sz="2000" b="1" dirty="0" smtClean="0"/>
              <a:t>Usually between 20%-90% compression</a:t>
            </a:r>
            <a:endParaRPr lang="en-US" sz="2000" b="1" dirty="0" smtClean="0"/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r>
              <a:rPr lang="en-US" sz="2000" b="1" dirty="0" smtClean="0">
                <a:solidFill>
                  <a:srgbClr val="3333FF"/>
                </a:solidFill>
              </a:rPr>
              <a:t>Lossless compression</a:t>
            </a:r>
            <a:endParaRPr lang="en-US" sz="2000" b="1" dirty="0" smtClean="0">
              <a:solidFill>
                <a:srgbClr val="3333FF"/>
              </a:solidFill>
            </a:endParaRPr>
          </a:p>
          <a:p>
            <a:pPr lvl="1">
              <a:defRPr/>
            </a:pPr>
            <a:r>
              <a:rPr lang="en-US" sz="2000" b="1" dirty="0" smtClean="0"/>
              <a:t>No information is lost</a:t>
            </a:r>
            <a:endParaRPr lang="en-US" sz="2000" b="1" dirty="0" smtClean="0"/>
          </a:p>
          <a:p>
            <a:pPr lvl="1">
              <a:defRPr/>
            </a:pPr>
            <a:r>
              <a:rPr lang="en-US" sz="2000" b="1" dirty="0" smtClean="0"/>
              <a:t>When decompress, you get the original file</a:t>
            </a:r>
            <a:endParaRPr lang="en-US" sz="2000" b="1" dirty="0"/>
          </a:p>
        </p:txBody>
      </p:sp>
      <p:pic>
        <p:nvPicPr>
          <p:cNvPr id="37892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39813" y="1312863"/>
            <a:ext cx="3159125" cy="194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9"/>
          <p:cNvSpPr txBox="1">
            <a:spLocks noChangeArrowheads="1"/>
          </p:cNvSpPr>
          <p:nvPr/>
        </p:nvSpPr>
        <p:spPr bwMode="auto">
          <a:xfrm>
            <a:off x="1878013" y="3179763"/>
            <a:ext cx="145573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Original file</a:t>
            </a:r>
            <a:endParaRPr lang="en-US" sz="1800">
              <a:solidFill>
                <a:srgbClr val="800000"/>
              </a:solidFill>
            </a:endParaRPr>
          </a:p>
        </p:txBody>
      </p:sp>
      <p:grpSp>
        <p:nvGrpSpPr>
          <p:cNvPr id="5" name="Group 13"/>
          <p:cNvGrpSpPr/>
          <p:nvPr/>
        </p:nvGrpSpPr>
        <p:grpSpPr bwMode="auto">
          <a:xfrm>
            <a:off x="4260849" y="1547813"/>
            <a:ext cx="3540125" cy="1546225"/>
            <a:chOff x="4260795" y="1547752"/>
            <a:chExt cx="3539634" cy="1545567"/>
          </a:xfrm>
        </p:grpSpPr>
        <p:pic>
          <p:nvPicPr>
            <p:cNvPr id="37895" name="Picture 8" descr="Screen shot 2013-04-03 at 8.10.38 PM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221749" y="1547752"/>
              <a:ext cx="991745" cy="1181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ight Arrow 10"/>
            <p:cNvSpPr/>
            <p:nvPr/>
          </p:nvSpPr>
          <p:spPr bwMode="auto">
            <a:xfrm>
              <a:off x="4260795" y="2004757"/>
              <a:ext cx="1868229" cy="482395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37897" name="TextBox 11"/>
            <p:cNvSpPr txBox="1">
              <a:spLocks noChangeArrowheads="1"/>
            </p:cNvSpPr>
            <p:nvPr/>
          </p:nvSpPr>
          <p:spPr bwMode="auto">
            <a:xfrm>
              <a:off x="5819824" y="2723987"/>
              <a:ext cx="1980605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800000"/>
                  </a:solidFill>
                </a:rPr>
                <a:t>Compressed file</a:t>
              </a:r>
              <a:endParaRPr lang="en-US" sz="1800">
                <a:solidFill>
                  <a:srgbClr val="800000"/>
                </a:solidFill>
              </a:endParaRPr>
            </a:p>
          </p:txBody>
        </p:sp>
        <p:sp>
          <p:nvSpPr>
            <p:cNvPr id="37898" name="TextBox 12"/>
            <p:cNvSpPr txBox="1">
              <a:spLocks noChangeArrowheads="1"/>
            </p:cNvSpPr>
            <p:nvPr/>
          </p:nvSpPr>
          <p:spPr bwMode="auto">
            <a:xfrm>
              <a:off x="4382629" y="1737339"/>
              <a:ext cx="1236065" cy="3691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3333FF"/>
                  </a:solidFill>
                </a:rPr>
                <a:t>Encoding</a:t>
              </a:r>
              <a:endParaRPr lang="en-US" sz="1800" dirty="0">
                <a:solidFill>
                  <a:srgbClr val="3333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368300"/>
            <a:ext cx="7772400" cy="660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Tree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63" y="3495675"/>
            <a:ext cx="7772400" cy="2347913"/>
          </a:xfrm>
        </p:spPr>
        <p:txBody>
          <a:bodyPr>
            <a:normAutofit lnSpcReduction="10000"/>
          </a:bodyPr>
          <a:lstStyle/>
          <a:p>
            <a:r>
              <a:rPr lang="en-US" sz="1600" b="1" dirty="0" smtClean="0">
                <a:solidFill>
                  <a:srgbClr val="3333FF"/>
                </a:solidFill>
              </a:rPr>
              <a:t>Saving space</a:t>
            </a:r>
            <a:endParaRPr lang="en-US" sz="1600" b="1" dirty="0" smtClean="0">
              <a:solidFill>
                <a:srgbClr val="3333FF"/>
              </a:solidFill>
            </a:endParaRPr>
          </a:p>
          <a:p>
            <a:pPr lvl="1"/>
            <a:r>
              <a:rPr lang="en-US" sz="1600" b="1" dirty="0" smtClean="0"/>
              <a:t>Store compressed files instead of original files 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b="1" dirty="0" smtClean="0">
                <a:solidFill>
                  <a:srgbClr val="3333FF"/>
                </a:solidFill>
              </a:rPr>
              <a:t>Transmitting files or data</a:t>
            </a:r>
            <a:endParaRPr lang="en-US" sz="1600" b="1" dirty="0" smtClean="0">
              <a:solidFill>
                <a:srgbClr val="3333FF"/>
              </a:solidFill>
            </a:endParaRPr>
          </a:p>
          <a:p>
            <a:pPr lvl="1"/>
            <a:r>
              <a:rPr lang="en-US" sz="1600" b="1" dirty="0" smtClean="0"/>
              <a:t>Send compressed data to save transmission time and power</a:t>
            </a:r>
            <a:endParaRPr lang="en-US" sz="1600" b="1" dirty="0" smtClean="0"/>
          </a:p>
          <a:p>
            <a:pPr lvl="1"/>
            <a:endParaRPr lang="en-US" sz="1600" b="1" dirty="0" smtClean="0"/>
          </a:p>
          <a:p>
            <a:r>
              <a:rPr lang="en-US" sz="1600" b="1" dirty="0" smtClean="0">
                <a:solidFill>
                  <a:srgbClr val="3333FF"/>
                </a:solidFill>
              </a:rPr>
              <a:t>Encryption and decryption</a:t>
            </a:r>
            <a:endParaRPr lang="en-US" sz="1600" b="1" dirty="0" smtClean="0">
              <a:solidFill>
                <a:srgbClr val="3333FF"/>
              </a:solidFill>
            </a:endParaRPr>
          </a:p>
          <a:p>
            <a:pPr lvl="1"/>
            <a:r>
              <a:rPr lang="en-US" sz="1600" b="1" dirty="0" smtClean="0"/>
              <a:t>Cannot read the compressed file without knowing the </a:t>
            </a:r>
            <a:r>
              <a:rPr lang="en-US" altLang="en-US" sz="1600" b="1" dirty="0" smtClean="0"/>
              <a:t>“</a:t>
            </a:r>
            <a:r>
              <a:rPr lang="en-US" sz="1600" b="1" dirty="0" smtClean="0"/>
              <a:t>key</a:t>
            </a:r>
            <a:r>
              <a:rPr lang="en-US" altLang="en-US" sz="1600" b="1" dirty="0" smtClean="0"/>
              <a:t>”</a:t>
            </a:r>
            <a:r>
              <a:rPr lang="en-US" sz="1600" b="1" dirty="0" smtClean="0"/>
              <a:t> </a:t>
            </a:r>
            <a:endParaRPr lang="en-US" sz="1600" b="1" dirty="0" smtClean="0"/>
          </a:p>
        </p:txBody>
      </p:sp>
      <p:pic>
        <p:nvPicPr>
          <p:cNvPr id="38916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39813" y="1239838"/>
            <a:ext cx="3159125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 descr="Screen shot 2013-04-03 at 8.10.38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1413" y="1474788"/>
            <a:ext cx="992187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Box 6"/>
          <p:cNvSpPr txBox="1">
            <a:spLocks noChangeArrowheads="1"/>
          </p:cNvSpPr>
          <p:nvPr/>
        </p:nvSpPr>
        <p:spPr bwMode="auto">
          <a:xfrm>
            <a:off x="1878013" y="3106738"/>
            <a:ext cx="1455737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Original file</a:t>
            </a:r>
            <a:endParaRPr lang="en-US" sz="1800">
              <a:solidFill>
                <a:srgbClr val="800000"/>
              </a:solidFill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260850" y="1931988"/>
            <a:ext cx="1868488" cy="482600"/>
          </a:xfrm>
          <a:prstGeom prst="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38920" name="TextBox 8"/>
          <p:cNvSpPr txBox="1">
            <a:spLocks noChangeArrowheads="1"/>
          </p:cNvSpPr>
          <p:nvPr/>
        </p:nvSpPr>
        <p:spPr bwMode="auto">
          <a:xfrm>
            <a:off x="5819775" y="2651125"/>
            <a:ext cx="19812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800000"/>
                </a:solidFill>
              </a:rPr>
              <a:t>Compressed file</a:t>
            </a:r>
            <a:endParaRPr lang="en-US" sz="1800">
              <a:solidFill>
                <a:srgbClr val="800000"/>
              </a:solidFill>
            </a:endParaRPr>
          </a:p>
        </p:txBody>
      </p:sp>
      <p:sp>
        <p:nvSpPr>
          <p:cNvPr id="38921" name="TextBox 9"/>
          <p:cNvSpPr txBox="1">
            <a:spLocks noChangeArrowheads="1"/>
          </p:cNvSpPr>
          <p:nvPr/>
        </p:nvSpPr>
        <p:spPr bwMode="auto">
          <a:xfrm>
            <a:off x="4256088" y="1663700"/>
            <a:ext cx="1941512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3333FF"/>
                </a:solidFill>
              </a:rPr>
              <a:t>Huffman coding</a:t>
            </a:r>
            <a:endParaRPr lang="en-US" sz="180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0" y="347663"/>
            <a:ext cx="7772400" cy="1069975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Tree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738" y="1636713"/>
            <a:ext cx="5527675" cy="1019175"/>
          </a:xfrm>
          <a:solidFill>
            <a:srgbClr val="F9FFF9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800" dirty="0" smtClean="0"/>
              <a:t>Assume in this file only 6 characters appear</a:t>
            </a: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E, A, C, T, K, N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The frequencies are:</a:t>
            </a:r>
            <a:endParaRPr lang="en-US" sz="1800" dirty="0"/>
          </a:p>
        </p:txBody>
      </p:sp>
      <p:pic>
        <p:nvPicPr>
          <p:cNvPr id="39939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3050" y="1658938"/>
            <a:ext cx="316071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08750" y="2330450"/>
          <a:ext cx="210311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/>
                <a:gridCol w="1082038"/>
              </a:tblGrid>
              <a:tr h="2427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/>
          <p:nvPr/>
        </p:nvSpPr>
        <p:spPr bwMode="auto">
          <a:xfrm>
            <a:off x="192088" y="3935413"/>
            <a:ext cx="6515100" cy="2559050"/>
          </a:xfrm>
          <a:prstGeom prst="rect">
            <a:avLst/>
          </a:prstGeom>
          <a:noFill/>
          <a:ln>
            <a:noFill/>
          </a:ln>
          <a:effectLst/>
        </p:spPr>
        <p:txBody>
          <a:bodyPr lIns="92064" tIns="46033" rIns="92064" bIns="4603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3333FF"/>
                </a:solidFill>
              </a:rPr>
              <a:t>Option I (No Compression)</a:t>
            </a:r>
            <a:endParaRPr lang="en-US" sz="1800" dirty="0" smtClean="0">
              <a:solidFill>
                <a:srgbClr val="3333FF"/>
              </a:solidFill>
            </a:endParaRPr>
          </a:p>
          <a:p>
            <a:pPr lvl="1">
              <a:defRPr/>
            </a:pPr>
            <a:r>
              <a:rPr lang="en-US" sz="1600" dirty="0" smtClean="0">
                <a:cs typeface="MS PGothic" panose="020B0600070205080204" charset="-128"/>
              </a:rPr>
              <a:t>Each character = 1 Byte (8 bits)</a:t>
            </a:r>
            <a:endParaRPr lang="en-US" sz="1600" dirty="0" smtClean="0">
              <a:cs typeface="MS PGothic" panose="020B0600070205080204" charset="-128"/>
            </a:endParaRPr>
          </a:p>
          <a:p>
            <a:pPr lvl="1">
              <a:defRPr/>
            </a:pPr>
            <a:r>
              <a:rPr lang="en-US" sz="1600" dirty="0" smtClean="0">
                <a:cs typeface="MS PGothic" panose="020B0600070205080204" charset="-128"/>
              </a:rPr>
              <a:t>Total file size = 14,700 * 8 = 117,600 bits</a:t>
            </a:r>
            <a:endParaRPr lang="en-US" sz="1600" dirty="0" smtClean="0">
              <a:cs typeface="MS PGothic" panose="020B0600070205080204" charset="-128"/>
            </a:endParaRPr>
          </a:p>
          <a:p>
            <a:pPr lvl="1">
              <a:defRPr/>
            </a:pPr>
            <a:endParaRPr lang="en-US" sz="1600" dirty="0">
              <a:cs typeface="MS PGothic" panose="020B0600070205080204" charset="-128"/>
            </a:endParaRPr>
          </a:p>
          <a:p>
            <a:pPr>
              <a:defRPr/>
            </a:pPr>
            <a:r>
              <a:rPr lang="en-US" sz="1800" dirty="0" smtClean="0">
                <a:solidFill>
                  <a:srgbClr val="3333FF"/>
                </a:solidFill>
              </a:rPr>
              <a:t>Option 2 (Fixed length encoding- compression)</a:t>
            </a:r>
            <a:endParaRPr lang="en-US" sz="1800" dirty="0" smtClean="0">
              <a:solidFill>
                <a:srgbClr val="3333FF"/>
              </a:solidFill>
            </a:endParaRPr>
          </a:p>
          <a:p>
            <a:pPr lvl="1">
              <a:defRPr/>
            </a:pPr>
            <a:r>
              <a:rPr lang="en-US" sz="1600" dirty="0" smtClean="0">
                <a:cs typeface="MS PGothic" panose="020B0600070205080204" charset="-128"/>
              </a:rPr>
              <a:t>We have 6 characters, so we need </a:t>
            </a:r>
            <a:endParaRPr lang="en-US" sz="1600" dirty="0" smtClean="0">
              <a:cs typeface="MS PGothic" panose="020B0600070205080204" charset="-128"/>
            </a:endParaRPr>
          </a:p>
          <a:p>
            <a:pPr marL="457200" lvl="1" indent="0">
              <a:buFontTx/>
              <a:buNone/>
              <a:defRPr/>
            </a:pPr>
            <a:r>
              <a:rPr lang="en-US" sz="1600" dirty="0">
                <a:cs typeface="MS PGothic" panose="020B0600070205080204" charset="-128"/>
              </a:rPr>
              <a:t> </a:t>
            </a:r>
            <a:r>
              <a:rPr lang="en-US" sz="1600" dirty="0" smtClean="0">
                <a:cs typeface="MS PGothic" panose="020B0600070205080204" charset="-128"/>
              </a:rPr>
              <a:t>     3 bits to encode them</a:t>
            </a:r>
            <a:endParaRPr lang="en-US" sz="1600" dirty="0" smtClean="0">
              <a:cs typeface="MS PGothic" panose="020B0600070205080204" charset="-128"/>
            </a:endParaRPr>
          </a:p>
          <a:p>
            <a:pPr lvl="1">
              <a:defRPr/>
            </a:pPr>
            <a:r>
              <a:rPr lang="en-US" sz="1600" dirty="0" smtClean="0">
                <a:cs typeface="MS PGothic" panose="020B0600070205080204" charset="-128"/>
              </a:rPr>
              <a:t>Total file size = 14,700 * 3 =  44,100 bits</a:t>
            </a:r>
            <a:endParaRPr lang="en-US" sz="1600" dirty="0">
              <a:cs typeface="MS PGothic" panose="020B0600070205080204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75313" y="4572000"/>
          <a:ext cx="25276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/>
                <a:gridCol w="1506570"/>
              </a:tblGrid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Fixed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Encoding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0" y="347663"/>
            <a:ext cx="7772400" cy="1069975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Tree Problem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850" y="1470025"/>
            <a:ext cx="5527675" cy="1017588"/>
          </a:xfrm>
          <a:solidFill>
            <a:srgbClr val="F9FFF9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1800" dirty="0" smtClean="0"/>
              <a:t>Assume in this file only 6 characters appear</a:t>
            </a:r>
            <a:endParaRPr lang="en-US" sz="1800" dirty="0" smtClean="0"/>
          </a:p>
          <a:p>
            <a:pPr lvl="1">
              <a:defRPr/>
            </a:pPr>
            <a:r>
              <a:rPr lang="en-US" sz="1800" dirty="0" smtClean="0"/>
              <a:t>E, A, C, T, K, N</a:t>
            </a:r>
            <a:endParaRPr lang="en-US" sz="1800" dirty="0" smtClean="0"/>
          </a:p>
          <a:p>
            <a:pPr>
              <a:defRPr/>
            </a:pPr>
            <a:r>
              <a:rPr lang="en-US" sz="1800" dirty="0" smtClean="0"/>
              <a:t>The frequencies are:</a:t>
            </a:r>
            <a:endParaRPr lang="en-US" sz="1800" dirty="0"/>
          </a:p>
        </p:txBody>
      </p:sp>
      <p:pic>
        <p:nvPicPr>
          <p:cNvPr id="40963" name="Picture 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73050" y="1658938"/>
            <a:ext cx="3160713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488113" y="2173288"/>
          <a:ext cx="210311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/>
                <a:gridCol w="1082038"/>
              </a:tblGrid>
              <a:tr h="24277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4,000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2771"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/>
          <p:nvPr/>
        </p:nvSpPr>
        <p:spPr bwMode="auto">
          <a:xfrm>
            <a:off x="98425" y="3935413"/>
            <a:ext cx="6513513" cy="2236787"/>
          </a:xfrm>
          <a:prstGeom prst="rect">
            <a:avLst/>
          </a:prstGeom>
          <a:noFill/>
          <a:ln>
            <a:noFill/>
          </a:ln>
          <a:effectLst/>
        </p:spPr>
        <p:txBody>
          <a:bodyPr lIns="92064" tIns="46033" rIns="92064" bIns="4603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MS PGothic" panose="020B0600070205080204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sz="1800" dirty="0" smtClean="0">
                <a:solidFill>
                  <a:srgbClr val="3333FF"/>
                </a:solidFill>
              </a:rPr>
              <a:t>Option 3 (Variable length encoding - compression)</a:t>
            </a:r>
            <a:endParaRPr lang="en-US" sz="1800" dirty="0" smtClean="0">
              <a:solidFill>
                <a:srgbClr val="3333FF"/>
              </a:solidFill>
            </a:endParaRPr>
          </a:p>
          <a:p>
            <a:pPr lvl="1">
              <a:defRPr/>
            </a:pPr>
            <a:r>
              <a:rPr lang="en-US" sz="1600" dirty="0" smtClean="0">
                <a:cs typeface="MS PGothic" panose="020B0600070205080204" charset="-128"/>
              </a:rPr>
              <a:t>Variable-length compression</a:t>
            </a:r>
            <a:endParaRPr lang="en-US" sz="1600" dirty="0" smtClean="0">
              <a:cs typeface="MS PGothic" panose="020B0600070205080204" charset="-128"/>
            </a:endParaRPr>
          </a:p>
          <a:p>
            <a:pPr lvl="1">
              <a:defRPr/>
            </a:pPr>
            <a:r>
              <a:rPr lang="en-US" sz="1600" dirty="0" smtClean="0">
                <a:cs typeface="MS PGothic" panose="020B0600070205080204" charset="-128"/>
              </a:rPr>
              <a:t>Assign shorter codes to more frequent characters and longer codes to less frequent characters</a:t>
            </a:r>
            <a:endParaRPr lang="en-US" sz="1600" dirty="0" smtClean="0">
              <a:cs typeface="MS PGothic" panose="020B0600070205080204" charset="-128"/>
            </a:endParaRPr>
          </a:p>
          <a:p>
            <a:pPr lvl="1">
              <a:defRPr/>
            </a:pPr>
            <a:endParaRPr lang="en-US" sz="1600" dirty="0">
              <a:cs typeface="MS PGothic" panose="020B0600070205080204" charset="-128"/>
            </a:endParaRPr>
          </a:p>
          <a:p>
            <a:pPr lvl="1">
              <a:defRPr/>
            </a:pPr>
            <a:r>
              <a:rPr lang="en-US" sz="1600" dirty="0" smtClean="0">
                <a:cs typeface="MS PGothic" panose="020B0600070205080204" charset="-128"/>
              </a:rPr>
              <a:t>Total file size:</a:t>
            </a:r>
            <a:endParaRPr lang="en-US" sz="1600" dirty="0" smtClean="0">
              <a:cs typeface="MS PGothic" panose="020B0600070205080204" charset="-128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84925" y="4394200"/>
          <a:ext cx="234135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554"/>
                <a:gridCol w="1713801"/>
              </a:tblGrid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Char.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Variable Length Encoding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11110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608013" y="5803900"/>
            <a:ext cx="5510212" cy="63023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(10,000 x 1) + (4,000 x 2) + (300 x 3) + (200 x 4) + (100 x 5) + (100 x 5)  = </a:t>
            </a:r>
            <a:r>
              <a:rPr lang="en-US" sz="1600" dirty="0">
                <a:solidFill>
                  <a:srgbClr val="F9FFF9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20,700 bits</a:t>
            </a:r>
            <a:endParaRPr lang="en-US" sz="1600" dirty="0">
              <a:solidFill>
                <a:srgbClr val="F9FFF9"/>
              </a:solidFill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47663"/>
            <a:ext cx="77724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Tree Problem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70000"/>
            <a:ext cx="7772400" cy="4826000"/>
          </a:xfrm>
        </p:spPr>
        <p:txBody>
          <a:bodyPr/>
          <a:lstStyle/>
          <a:p>
            <a:pPr>
              <a:defRPr/>
            </a:pPr>
            <a:r>
              <a:rPr lang="en-US" sz="2000" b="1" dirty="0" smtClean="0">
                <a:solidFill>
                  <a:srgbClr val="800000"/>
                </a:solidFill>
              </a:rPr>
              <a:t>A variable-length coding for characters</a:t>
            </a:r>
            <a:endParaRPr lang="en-US" sz="2000" b="1" dirty="0" smtClean="0">
              <a:solidFill>
                <a:srgbClr val="800000"/>
              </a:solidFill>
            </a:endParaRPr>
          </a:p>
          <a:p>
            <a:pPr lvl="1">
              <a:defRPr/>
            </a:pPr>
            <a:r>
              <a:rPr lang="en-US" sz="1800" b="1" dirty="0" smtClean="0"/>
              <a:t>More frequent characters </a:t>
            </a:r>
            <a:r>
              <a:rPr lang="en-US" sz="1800" b="1" dirty="0" smtClean="0">
                <a:sym typeface="Wingdings" panose="05000000000000000000"/>
              </a:rPr>
              <a:t> shorter codes</a:t>
            </a:r>
            <a:endParaRPr lang="en-US" sz="1800" b="1" dirty="0" smtClean="0">
              <a:sym typeface="Wingdings" panose="05000000000000000000"/>
            </a:endParaRPr>
          </a:p>
          <a:p>
            <a:pPr lvl="1">
              <a:defRPr/>
            </a:pPr>
            <a:r>
              <a:rPr lang="en-US" sz="1800" b="1" dirty="0" smtClean="0">
                <a:sym typeface="Wingdings" panose="05000000000000000000"/>
              </a:rPr>
              <a:t>Less frequent characters  longer codes</a:t>
            </a:r>
            <a:endParaRPr lang="en-US" sz="1800" b="1" dirty="0" smtClean="0">
              <a:sym typeface="Wingdings" panose="05000000000000000000"/>
            </a:endParaRPr>
          </a:p>
          <a:p>
            <a:pPr marL="0" indent="0">
              <a:buFontTx/>
              <a:buNone/>
              <a:defRPr/>
            </a:pPr>
            <a:endParaRPr lang="en-US" sz="2000" b="1" dirty="0">
              <a:sym typeface="Wingdings" panose="05000000000000000000"/>
            </a:endParaRPr>
          </a:p>
          <a:p>
            <a:pPr>
              <a:defRPr/>
            </a:pPr>
            <a:r>
              <a:rPr lang="en-US" sz="2000" b="1" dirty="0" smtClean="0">
                <a:sym typeface="Wingdings" panose="05000000000000000000"/>
              </a:rPr>
              <a:t>It is not like </a:t>
            </a:r>
            <a:r>
              <a:rPr lang="en-US" sz="2000" b="1" dirty="0" smtClean="0">
                <a:solidFill>
                  <a:srgbClr val="3333FF"/>
                </a:solidFill>
                <a:sym typeface="Wingdings" panose="05000000000000000000"/>
              </a:rPr>
              <a:t>ASCII coding </a:t>
            </a:r>
            <a:r>
              <a:rPr lang="en-US" sz="2000" b="1" dirty="0" smtClean="0">
                <a:sym typeface="Wingdings" panose="05000000000000000000"/>
              </a:rPr>
              <a:t>where all characters have the same coding length (8 bits)</a:t>
            </a:r>
            <a:endParaRPr lang="en-US" sz="2000" b="1" dirty="0" smtClean="0">
              <a:sym typeface="Wingdings" panose="05000000000000000000"/>
            </a:endParaRPr>
          </a:p>
          <a:p>
            <a:pPr marL="0" indent="0">
              <a:buFontTx/>
              <a:buNone/>
              <a:defRPr/>
            </a:pPr>
            <a:endParaRPr lang="en-US" sz="2000" b="1" dirty="0">
              <a:sym typeface="Wingdings" panose="05000000000000000000"/>
            </a:endParaRPr>
          </a:p>
          <a:p>
            <a:pPr>
              <a:defRPr/>
            </a:pPr>
            <a:r>
              <a:rPr lang="en-US" sz="2000" b="1" dirty="0" smtClean="0">
                <a:solidFill>
                  <a:srgbClr val="800000"/>
                </a:solidFill>
                <a:sym typeface="Wingdings" panose="05000000000000000000"/>
              </a:rPr>
              <a:t>Two main questions </a:t>
            </a:r>
            <a:endParaRPr lang="en-US" sz="2000" b="1" dirty="0" smtClean="0">
              <a:solidFill>
                <a:srgbClr val="800000"/>
              </a:solidFill>
              <a:sym typeface="Wingdings" panose="05000000000000000000"/>
            </a:endParaRPr>
          </a:p>
          <a:p>
            <a:pPr lvl="1">
              <a:defRPr/>
            </a:pPr>
            <a:r>
              <a:rPr lang="en-US" sz="1800" b="1" dirty="0" smtClean="0">
                <a:sym typeface="Wingdings" panose="05000000000000000000"/>
              </a:rPr>
              <a:t>How to assign codes </a:t>
            </a:r>
            <a:r>
              <a:rPr lang="en-US" sz="1800" b="1" i="1" dirty="0" smtClean="0">
                <a:solidFill>
                  <a:srgbClr val="3333FF"/>
                </a:solidFill>
                <a:sym typeface="Wingdings" panose="05000000000000000000"/>
              </a:rPr>
              <a:t>(Encoding process)?</a:t>
            </a:r>
            <a:endParaRPr lang="en-US" sz="1800" b="1" i="1" dirty="0" smtClean="0">
              <a:solidFill>
                <a:srgbClr val="3333FF"/>
              </a:solidFill>
              <a:sym typeface="Wingdings" panose="05000000000000000000"/>
            </a:endParaRPr>
          </a:p>
          <a:p>
            <a:pPr lvl="1">
              <a:defRPr/>
            </a:pPr>
            <a:r>
              <a:rPr lang="en-US" sz="1800" b="1" dirty="0" smtClean="0">
                <a:sym typeface="Wingdings" panose="05000000000000000000"/>
              </a:rPr>
              <a:t>How to decode (from the compressed file, generate the original file) </a:t>
            </a:r>
            <a:r>
              <a:rPr lang="en-US" sz="1800" b="1" i="1" dirty="0" smtClean="0">
                <a:solidFill>
                  <a:srgbClr val="3333FF"/>
                </a:solidFill>
                <a:sym typeface="Wingdings" panose="05000000000000000000"/>
              </a:rPr>
              <a:t>(Decoding process)? </a:t>
            </a:r>
            <a:endParaRPr lang="en-US" sz="1800" b="1" i="1" dirty="0" smtClean="0">
              <a:solidFill>
                <a:srgbClr val="3333FF"/>
              </a:solidFill>
              <a:sym typeface="Wingdings" panose="05000000000000000000"/>
            </a:endParaRPr>
          </a:p>
          <a:p>
            <a:pPr>
              <a:defRPr/>
            </a:pPr>
            <a:endParaRPr lang="en-US" sz="2000" b="1" dirty="0">
              <a:sym typeface="Wingdings" panose="05000000000000000000"/>
            </a:endParaRPr>
          </a:p>
          <a:p>
            <a:pPr>
              <a:defRPr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COIN CHANGE PROBLEM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coins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denominations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out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give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with fewest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coins.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050" y="630238"/>
            <a:ext cx="7772400" cy="10906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for fixed-length codes is much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4013" y="2493963"/>
          <a:ext cx="252765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080"/>
                <a:gridCol w="1506570"/>
              </a:tblGrid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Character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Fixed-length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</a:rPr>
                        <a:t> Encoding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001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23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111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156075" y="2362200"/>
            <a:ext cx="2362200" cy="3556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010001100110111000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cxnSp>
        <p:nvCxnSpPr>
          <p:cNvPr id="8" name="Straight Arrow Connector 7"/>
          <p:cNvCxnSpPr>
            <a:stCxn id="6" idx="2"/>
          </p:cNvCxnSpPr>
          <p:nvPr/>
        </p:nvCxnSpPr>
        <p:spPr bwMode="auto">
          <a:xfrm>
            <a:off x="5337175" y="2717800"/>
            <a:ext cx="4763" cy="53657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4008438" y="3238500"/>
            <a:ext cx="2970212" cy="35718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010 001 100 110 111 000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3040" name="TextBox 9"/>
          <p:cNvSpPr txBox="1">
            <a:spLocks noChangeArrowheads="1"/>
          </p:cNvSpPr>
          <p:nvPr/>
        </p:nvSpPr>
        <p:spPr bwMode="auto">
          <a:xfrm>
            <a:off x="5341938" y="2792413"/>
            <a:ext cx="1568450" cy="338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FF"/>
                </a:solidFill>
              </a:rPr>
              <a:t>Divide into 3</a:t>
            </a:r>
            <a:r>
              <a:rPr lang="en-US" altLang="en-US" sz="1600">
                <a:solidFill>
                  <a:srgbClr val="3333FF"/>
                </a:solidFill>
              </a:rPr>
              <a:t>’</a:t>
            </a:r>
            <a:r>
              <a:rPr lang="en-US" sz="1600">
                <a:solidFill>
                  <a:srgbClr val="3333FF"/>
                </a:solidFill>
              </a:rPr>
              <a:t>s</a:t>
            </a:r>
            <a:endParaRPr lang="en-US" sz="1600">
              <a:solidFill>
                <a:srgbClr val="3333FF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5384800" y="3605213"/>
            <a:ext cx="4763" cy="53498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2" name="Rectangle 11"/>
          <p:cNvSpPr/>
          <p:nvPr/>
        </p:nvSpPr>
        <p:spPr bwMode="auto">
          <a:xfrm>
            <a:off x="4465638" y="4125913"/>
            <a:ext cx="1863725" cy="357187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C  A  T  K   N  E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43043" name="TextBox 12"/>
          <p:cNvSpPr txBox="1">
            <a:spLocks noChangeArrowheads="1"/>
          </p:cNvSpPr>
          <p:nvPr/>
        </p:nvSpPr>
        <p:spPr bwMode="auto">
          <a:xfrm>
            <a:off x="5410200" y="3679825"/>
            <a:ext cx="925513" cy="338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3333FF"/>
                </a:solidFill>
              </a:rPr>
              <a:t>Decode</a:t>
            </a:r>
            <a:endParaRPr lang="en-US" sz="160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40005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for variable-length codes is not that easy…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4013" y="2493963"/>
          <a:ext cx="2527300" cy="2346960"/>
        </p:xfrm>
        <a:graphic>
          <a:graphicData uri="http://schemas.openxmlformats.org/drawingml/2006/table">
            <a:tbl>
              <a:tblPr/>
              <a:tblGrid>
                <a:gridCol w="1020762"/>
                <a:gridCol w="1506538"/>
              </a:tblGrid>
              <a:tr h="261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Character 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Variable-length Encoding</a:t>
                      </a:r>
                      <a:endParaRPr kumimoji="0" lang="en-US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699"/>
                    </a:solidFill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E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A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00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C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001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charset="-128"/>
                        </a:rPr>
                        <a:t>…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4922838" y="2235200"/>
            <a:ext cx="996950" cy="35718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rPr>
              <a:t>000001</a:t>
            </a:r>
            <a:endParaRPr lang="en-US" sz="1600" dirty="0">
              <a:latin typeface="Arial" panose="020B0604020202020204" pitchFamily="3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grpSp>
        <p:nvGrpSpPr>
          <p:cNvPr id="3" name="Group 27"/>
          <p:cNvGrpSpPr/>
          <p:nvPr/>
        </p:nvGrpSpPr>
        <p:grpSpPr bwMode="auto">
          <a:xfrm>
            <a:off x="3573463" y="2644775"/>
            <a:ext cx="3643312" cy="1254125"/>
            <a:chOff x="3573858" y="2645061"/>
            <a:chExt cx="3642294" cy="1254508"/>
          </a:xfrm>
        </p:grpSpPr>
        <p:sp>
          <p:nvSpPr>
            <p:cNvPr id="44064" name="TextBox 13"/>
            <p:cNvSpPr txBox="1">
              <a:spLocks noChangeArrowheads="1"/>
            </p:cNvSpPr>
            <p:nvPr/>
          </p:nvSpPr>
          <p:spPr bwMode="auto">
            <a:xfrm>
              <a:off x="4617916" y="2645061"/>
              <a:ext cx="1917512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</a:rPr>
                <a:t>It means what???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 bwMode="auto">
            <a:xfrm flipH="1">
              <a:off x="4365799" y="2981714"/>
              <a:ext cx="1091895" cy="55579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Rectangle 16"/>
            <p:cNvSpPr/>
            <p:nvPr/>
          </p:nvSpPr>
          <p:spPr bwMode="auto">
            <a:xfrm>
              <a:off x="3573858" y="3542273"/>
              <a:ext cx="996671" cy="35729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rPr>
                <a:t>EEEC</a:t>
              </a:r>
              <a:endParaRPr lang="en-US" sz="16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933965" y="3537508"/>
              <a:ext cx="996671" cy="357297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rPr>
                <a:t>EAC</a:t>
              </a:r>
              <a:endParaRPr lang="en-US" sz="16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6219481" y="3532745"/>
              <a:ext cx="996671" cy="357296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r>
                <a:rPr lang="en-US" sz="1600" dirty="0"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rPr>
                <a:t>AEC</a:t>
              </a:r>
              <a:endParaRPr lang="en-US" sz="1600" dirty="0"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endParaRPr>
            </a:p>
          </p:txBody>
        </p:sp>
        <p:cxnSp>
          <p:nvCxnSpPr>
            <p:cNvPr id="21" name="Straight Arrow Connector 20"/>
            <p:cNvCxnSpPr>
              <a:endCxn id="19" idx="0"/>
            </p:cNvCxnSpPr>
            <p:nvPr/>
          </p:nvCxnSpPr>
          <p:spPr bwMode="auto">
            <a:xfrm flipH="1">
              <a:off x="5432301" y="2959482"/>
              <a:ext cx="25393" cy="57802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endCxn id="20" idx="0"/>
            </p:cNvCxnSpPr>
            <p:nvPr/>
          </p:nvCxnSpPr>
          <p:spPr bwMode="auto">
            <a:xfrm>
              <a:off x="5446585" y="3002358"/>
              <a:ext cx="1271232" cy="5303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53551"/>
            <a:ext cx="7772400" cy="532344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complication, we can limit ourselves to the so-called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prefix-free (or simply prefix) codes. </a:t>
            </a:r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prefix code, no codeword is a prefix of a codeword of another symbol.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Hence, with such an encoding, we can simply scan a bit string until we get the first group of bits that is a codeword for some symbol, replace these bits by this symbol, and repeat this operation until the bit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string‟s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 is reached.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  a = 0, b = 101, c = 100</a:t>
            </a:r>
            <a:endParaRPr lang="en-US" sz="3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3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 00100</a:t>
            </a:r>
            <a:endParaRPr lang="en-US" sz="3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3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Translates to “</a:t>
            </a:r>
            <a:r>
              <a:rPr lang="en-US" sz="31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aac</a:t>
            </a:r>
            <a:r>
              <a:rPr lang="en-US" sz="3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31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323557"/>
            <a:ext cx="7772400" cy="84406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Tree Problem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5344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to the problem to create a binary prefix code for some alphabet, is to associate the alphabet’s symbols with leaves of a binary tree in which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left edges are labeled by 0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right edges are labeled by 1.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67508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Tree Problem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codeword of a symbol can then be obtained by recording the labels on the simple path from the root to the symbol’s leaf.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many trees that can be constructed to solve this problem – The optimal one can be done by the greedy algorithm, invented by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Huffman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known as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algorithm.</a:t>
            </a:r>
            <a:endParaRPr lang="en-US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Tree Problem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63"/>
          <p:cNvGrpSpPr>
            <a:grpSpLocks noGrp="1"/>
          </p:cNvGrpSpPr>
          <p:nvPr/>
        </p:nvGrpSpPr>
        <p:grpSpPr bwMode="auto">
          <a:xfrm>
            <a:off x="457200" y="1600200"/>
            <a:ext cx="8229600" cy="4525963"/>
            <a:chOff x="960" y="864"/>
            <a:chExt cx="4656" cy="3072"/>
          </a:xfrm>
        </p:grpSpPr>
        <p:grpSp>
          <p:nvGrpSpPr>
            <p:cNvPr id="5" name="Group 62"/>
            <p:cNvGrpSpPr/>
            <p:nvPr/>
          </p:nvGrpSpPr>
          <p:grpSpPr bwMode="auto">
            <a:xfrm>
              <a:off x="960" y="864"/>
              <a:ext cx="4656" cy="3072"/>
              <a:chOff x="960" y="864"/>
              <a:chExt cx="4656" cy="3072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384" cy="384"/>
              </a:xfrm>
              <a:prstGeom prst="ellipse">
                <a:avLst/>
              </a:prstGeom>
              <a:solidFill>
                <a:srgbClr val="80AEC0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  <p:grpSp>
            <p:nvGrpSpPr>
              <p:cNvPr id="27" name="Group 42"/>
              <p:cNvGrpSpPr/>
              <p:nvPr/>
            </p:nvGrpSpPr>
            <p:grpSpPr bwMode="auto">
              <a:xfrm>
                <a:off x="2784" y="2208"/>
                <a:ext cx="2112" cy="384"/>
                <a:chOff x="2784" y="2256"/>
                <a:chExt cx="2112" cy="384"/>
              </a:xfrm>
            </p:grpSpPr>
            <p:sp>
              <p:nvSpPr>
                <p:cNvPr id="51" name="Oval 5"/>
                <p:cNvSpPr>
                  <a:spLocks noChangeArrowheads="1"/>
                </p:cNvSpPr>
                <p:nvPr/>
              </p:nvSpPr>
              <p:spPr bwMode="auto">
                <a:xfrm>
                  <a:off x="4512" y="2256"/>
                  <a:ext cx="384" cy="384"/>
                </a:xfrm>
                <a:prstGeom prst="ellipse">
                  <a:avLst/>
                </a:prstGeom>
                <a:solidFill>
                  <a:srgbClr val="80AEC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" name="Oval 8"/>
                <p:cNvSpPr>
                  <a:spLocks noChangeArrowheads="1"/>
                </p:cNvSpPr>
                <p:nvPr/>
              </p:nvSpPr>
              <p:spPr bwMode="auto">
                <a:xfrm>
                  <a:off x="2784" y="2256"/>
                  <a:ext cx="384" cy="384"/>
                </a:xfrm>
                <a:prstGeom prst="ellipse">
                  <a:avLst/>
                </a:prstGeom>
                <a:solidFill>
                  <a:srgbClr val="80AEC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28" name="Group 59"/>
              <p:cNvGrpSpPr/>
              <p:nvPr/>
            </p:nvGrpSpPr>
            <p:grpSpPr bwMode="auto">
              <a:xfrm>
                <a:off x="960" y="1536"/>
                <a:ext cx="3072" cy="384"/>
                <a:chOff x="960" y="1536"/>
                <a:chExt cx="3072" cy="384"/>
              </a:xfrm>
            </p:grpSpPr>
            <p:sp>
              <p:nvSpPr>
                <p:cNvPr id="47" name="Oval 6"/>
                <p:cNvSpPr>
                  <a:spLocks noChangeArrowheads="1"/>
                </p:cNvSpPr>
                <p:nvPr/>
              </p:nvSpPr>
              <p:spPr bwMode="auto">
                <a:xfrm>
                  <a:off x="3648" y="1536"/>
                  <a:ext cx="384" cy="384"/>
                </a:xfrm>
                <a:prstGeom prst="ellipse">
                  <a:avLst/>
                </a:prstGeom>
                <a:solidFill>
                  <a:srgbClr val="80AEC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algn="ctr"/>
                  <a:endParaRPr lang="en-US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8" name="Group 29"/>
                <p:cNvGrpSpPr/>
                <p:nvPr/>
              </p:nvGrpSpPr>
              <p:grpSpPr bwMode="auto">
                <a:xfrm>
                  <a:off x="960" y="1536"/>
                  <a:ext cx="768" cy="384"/>
                  <a:chOff x="1056" y="1776"/>
                  <a:chExt cx="768" cy="384"/>
                </a:xfrm>
              </p:grpSpPr>
              <p:sp>
                <p:nvSpPr>
                  <p:cNvPr id="4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056" y="1776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a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50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1776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45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29" name="Group 44"/>
              <p:cNvGrpSpPr/>
              <p:nvPr/>
            </p:nvGrpSpPr>
            <p:grpSpPr bwMode="auto">
              <a:xfrm>
                <a:off x="3408" y="3552"/>
                <a:ext cx="1920" cy="384"/>
                <a:chOff x="3408" y="3552"/>
                <a:chExt cx="1920" cy="384"/>
              </a:xfrm>
            </p:grpSpPr>
            <p:grpSp>
              <p:nvGrpSpPr>
                <p:cNvPr id="41" name="Group 28"/>
                <p:cNvGrpSpPr/>
                <p:nvPr/>
              </p:nvGrpSpPr>
              <p:grpSpPr bwMode="auto">
                <a:xfrm>
                  <a:off x="3408" y="3552"/>
                  <a:ext cx="768" cy="384"/>
                  <a:chOff x="1152" y="1872"/>
                  <a:chExt cx="768" cy="384"/>
                </a:xfrm>
              </p:grpSpPr>
              <p:sp>
                <p:nvSpPr>
                  <p:cNvPr id="45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1872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f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872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5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42" name="Group 27"/>
                <p:cNvGrpSpPr/>
                <p:nvPr/>
              </p:nvGrpSpPr>
              <p:grpSpPr bwMode="auto">
                <a:xfrm>
                  <a:off x="4560" y="3552"/>
                  <a:ext cx="768" cy="384"/>
                  <a:chOff x="1248" y="1968"/>
                  <a:chExt cx="768" cy="384"/>
                </a:xfrm>
              </p:grpSpPr>
              <p:sp>
                <p:nvSpPr>
                  <p:cNvPr id="43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1968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e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1968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9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</p:grpSp>
          </p:grpSp>
          <p:grpSp>
            <p:nvGrpSpPr>
              <p:cNvPr id="30" name="Group 45"/>
              <p:cNvGrpSpPr/>
              <p:nvPr/>
            </p:nvGrpSpPr>
            <p:grpSpPr bwMode="auto">
              <a:xfrm>
                <a:off x="2016" y="2880"/>
                <a:ext cx="3600" cy="384"/>
                <a:chOff x="2016" y="2880"/>
                <a:chExt cx="3600" cy="384"/>
              </a:xfrm>
            </p:grpSpPr>
            <p:sp>
              <p:nvSpPr>
                <p:cNvPr id="31" name="Oval 7"/>
                <p:cNvSpPr>
                  <a:spLocks noChangeArrowheads="1"/>
                </p:cNvSpPr>
                <p:nvPr/>
              </p:nvSpPr>
              <p:spPr bwMode="auto">
                <a:xfrm>
                  <a:off x="4176" y="2880"/>
                  <a:ext cx="384" cy="384"/>
                </a:xfrm>
                <a:prstGeom prst="ellipse">
                  <a:avLst/>
                </a:prstGeom>
                <a:solidFill>
                  <a:srgbClr val="80AEC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Arial" panose="020B0604020202020204" pitchFamily="34" charset="0"/>
                    </a:rPr>
                    <a:t>14</a:t>
                  </a:r>
                  <a:endParaRPr lang="en-US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2" name="Group 26"/>
                <p:cNvGrpSpPr/>
                <p:nvPr/>
              </p:nvGrpSpPr>
              <p:grpSpPr bwMode="auto">
                <a:xfrm>
                  <a:off x="4848" y="2880"/>
                  <a:ext cx="768" cy="384"/>
                  <a:chOff x="1344" y="2064"/>
                  <a:chExt cx="768" cy="384"/>
                </a:xfrm>
              </p:grpSpPr>
              <p:sp>
                <p:nvSpPr>
                  <p:cNvPr id="39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2064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d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64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16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3" name="Group 25"/>
                <p:cNvGrpSpPr/>
                <p:nvPr/>
              </p:nvGrpSpPr>
              <p:grpSpPr bwMode="auto">
                <a:xfrm>
                  <a:off x="2016" y="2880"/>
                  <a:ext cx="768" cy="384"/>
                  <a:chOff x="1440" y="2160"/>
                  <a:chExt cx="768" cy="384"/>
                </a:xfrm>
              </p:grpSpPr>
              <p:sp>
                <p:nvSpPr>
                  <p:cNvPr id="37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440" y="2160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c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8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2160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12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34" name="Group 24"/>
                <p:cNvGrpSpPr/>
                <p:nvPr/>
              </p:nvGrpSpPr>
              <p:grpSpPr bwMode="auto">
                <a:xfrm>
                  <a:off x="3168" y="2880"/>
                  <a:ext cx="768" cy="384"/>
                  <a:chOff x="1536" y="2256"/>
                  <a:chExt cx="768" cy="384"/>
                </a:xfrm>
              </p:grpSpPr>
              <p:sp>
                <p:nvSpPr>
                  <p:cNvPr id="35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256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b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6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920" y="2256"/>
                    <a:ext cx="384" cy="384"/>
                  </a:xfrm>
                  <a:prstGeom prst="rect">
                    <a:avLst/>
                  </a:prstGeom>
                  <a:solidFill>
                    <a:srgbClr val="80AEC0"/>
                  </a:solidFill>
                  <a:ln w="9525">
                    <a:solidFill>
                      <a:schemeClr val="tx1"/>
                    </a:solidFill>
                    <a:miter lim="800000"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>
                        <a:latin typeface="Arial" panose="020B0604020202020204" pitchFamily="34" charset="0"/>
                      </a:rPr>
                      <a:t>13</a:t>
                    </a:r>
                    <a:endParaRPr lang="en-US"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  <p:cxnSp>
          <p:nvCxnSpPr>
            <p:cNvPr id="6" name="AutoShape 30"/>
            <p:cNvCxnSpPr>
              <a:cxnSpLocks noChangeShapeType="1"/>
              <a:stCxn id="26" idx="3"/>
              <a:endCxn id="50" idx="0"/>
            </p:cNvCxnSpPr>
            <p:nvPr/>
          </p:nvCxnSpPr>
          <p:spPr bwMode="auto">
            <a:xfrm flipH="1">
              <a:off x="1536" y="1192"/>
              <a:ext cx="920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7" name="AutoShape 31"/>
            <p:cNvCxnSpPr>
              <a:cxnSpLocks noChangeShapeType="1"/>
              <a:stCxn id="26" idx="5"/>
              <a:endCxn id="47" idx="1"/>
            </p:cNvCxnSpPr>
            <p:nvPr/>
          </p:nvCxnSpPr>
          <p:spPr bwMode="auto">
            <a:xfrm>
              <a:off x="2728" y="1192"/>
              <a:ext cx="976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8" name="AutoShape 32"/>
            <p:cNvCxnSpPr>
              <a:cxnSpLocks noChangeShapeType="1"/>
              <a:stCxn id="47" idx="3"/>
              <a:endCxn id="52" idx="7"/>
            </p:cNvCxnSpPr>
            <p:nvPr/>
          </p:nvCxnSpPr>
          <p:spPr bwMode="auto">
            <a:xfrm flipH="1">
              <a:off x="3112" y="1864"/>
              <a:ext cx="592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9" name="AutoShape 33"/>
            <p:cNvCxnSpPr>
              <a:cxnSpLocks noChangeShapeType="1"/>
              <a:stCxn id="47" idx="5"/>
              <a:endCxn id="51" idx="1"/>
            </p:cNvCxnSpPr>
            <p:nvPr/>
          </p:nvCxnSpPr>
          <p:spPr bwMode="auto">
            <a:xfrm>
              <a:off x="3976" y="1864"/>
              <a:ext cx="592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0" name="AutoShape 34"/>
            <p:cNvCxnSpPr>
              <a:cxnSpLocks noChangeShapeType="1"/>
              <a:stCxn id="52" idx="3"/>
              <a:endCxn id="38" idx="0"/>
            </p:cNvCxnSpPr>
            <p:nvPr/>
          </p:nvCxnSpPr>
          <p:spPr bwMode="auto">
            <a:xfrm flipH="1">
              <a:off x="2592" y="2536"/>
              <a:ext cx="248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1" name="AutoShape 35"/>
            <p:cNvCxnSpPr>
              <a:cxnSpLocks noChangeShapeType="1"/>
              <a:stCxn id="52" idx="5"/>
              <a:endCxn id="35" idx="0"/>
            </p:cNvCxnSpPr>
            <p:nvPr/>
          </p:nvCxnSpPr>
          <p:spPr bwMode="auto">
            <a:xfrm>
              <a:off x="3112" y="2536"/>
              <a:ext cx="248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2" name="AutoShape 36"/>
            <p:cNvCxnSpPr>
              <a:cxnSpLocks noChangeShapeType="1"/>
              <a:stCxn id="51" idx="3"/>
              <a:endCxn id="31" idx="0"/>
            </p:cNvCxnSpPr>
            <p:nvPr/>
          </p:nvCxnSpPr>
          <p:spPr bwMode="auto">
            <a:xfrm flipH="1">
              <a:off x="4368" y="2536"/>
              <a:ext cx="200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3" name="AutoShape 37"/>
            <p:cNvCxnSpPr>
              <a:cxnSpLocks noChangeShapeType="1"/>
              <a:stCxn id="51" idx="5"/>
              <a:endCxn id="39" idx="0"/>
            </p:cNvCxnSpPr>
            <p:nvPr/>
          </p:nvCxnSpPr>
          <p:spPr bwMode="auto">
            <a:xfrm>
              <a:off x="4840" y="2536"/>
              <a:ext cx="200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4" name="AutoShape 38"/>
            <p:cNvCxnSpPr>
              <a:cxnSpLocks noChangeShapeType="1"/>
              <a:stCxn id="31" idx="3"/>
              <a:endCxn id="46" idx="0"/>
            </p:cNvCxnSpPr>
            <p:nvPr/>
          </p:nvCxnSpPr>
          <p:spPr bwMode="auto">
            <a:xfrm flipH="1">
              <a:off x="3984" y="3208"/>
              <a:ext cx="248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cxnSp>
          <p:nvCxnSpPr>
            <p:cNvPr id="15" name="AutoShape 39"/>
            <p:cNvCxnSpPr>
              <a:cxnSpLocks noChangeShapeType="1"/>
              <a:stCxn id="31" idx="5"/>
              <a:endCxn id="43" idx="0"/>
            </p:cNvCxnSpPr>
            <p:nvPr/>
          </p:nvCxnSpPr>
          <p:spPr bwMode="auto">
            <a:xfrm>
              <a:off x="4504" y="3208"/>
              <a:ext cx="248" cy="3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</p:spPr>
        </p:cxnSp>
        <p:sp>
          <p:nvSpPr>
            <p:cNvPr id="16" name="Text Box 47"/>
            <p:cNvSpPr txBox="1">
              <a:spLocks noChangeArrowheads="1"/>
            </p:cNvSpPr>
            <p:nvPr/>
          </p:nvSpPr>
          <p:spPr bwMode="auto">
            <a:xfrm>
              <a:off x="1862" y="11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0</a:t>
              </a:r>
              <a:endParaRPr lang="en-US" b="1">
                <a:latin typeface="Arial" panose="020B0604020202020204" pitchFamily="34" charset="0"/>
              </a:endParaRPr>
            </a:p>
          </p:txBody>
        </p:sp>
        <p:sp>
          <p:nvSpPr>
            <p:cNvPr id="17" name="Text Box 48"/>
            <p:cNvSpPr txBox="1">
              <a:spLocks noChangeArrowheads="1"/>
            </p:cNvSpPr>
            <p:nvPr/>
          </p:nvSpPr>
          <p:spPr bwMode="auto">
            <a:xfrm>
              <a:off x="3281" y="182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0</a:t>
              </a:r>
              <a:endParaRPr lang="en-US" b="1">
                <a:latin typeface="Arial" panose="020B0604020202020204" pitchFamily="34" charset="0"/>
              </a:endParaRPr>
            </a:p>
          </p:txBody>
        </p:sp>
        <p:sp>
          <p:nvSpPr>
            <p:cNvPr id="18" name="Text Box 49"/>
            <p:cNvSpPr txBox="1">
              <a:spLocks noChangeArrowheads="1"/>
            </p:cNvSpPr>
            <p:nvPr/>
          </p:nvSpPr>
          <p:spPr bwMode="auto">
            <a:xfrm>
              <a:off x="2561" y="24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0</a:t>
              </a:r>
              <a:endParaRPr lang="en-US" b="1">
                <a:latin typeface="Arial" panose="020B0604020202020204" pitchFamily="34" charset="0"/>
              </a:endParaRPr>
            </a:p>
          </p:txBody>
        </p:sp>
        <p:sp>
          <p:nvSpPr>
            <p:cNvPr id="19" name="Text Box 50"/>
            <p:cNvSpPr txBox="1">
              <a:spLocks noChangeArrowheads="1"/>
            </p:cNvSpPr>
            <p:nvPr/>
          </p:nvSpPr>
          <p:spPr bwMode="auto">
            <a:xfrm>
              <a:off x="4289" y="254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0</a:t>
              </a:r>
              <a:endParaRPr lang="en-US" b="1">
                <a:latin typeface="Arial" panose="020B0604020202020204" pitchFamily="34" charset="0"/>
              </a:endParaRPr>
            </a:p>
          </p:txBody>
        </p:sp>
        <p:sp>
          <p:nvSpPr>
            <p:cNvPr id="20" name="Text Box 51"/>
            <p:cNvSpPr txBox="1">
              <a:spLocks noChangeArrowheads="1"/>
            </p:cNvSpPr>
            <p:nvPr/>
          </p:nvSpPr>
          <p:spPr bwMode="auto">
            <a:xfrm>
              <a:off x="3936" y="32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0</a:t>
              </a:r>
              <a:endParaRPr lang="en-US" b="1">
                <a:latin typeface="Arial" panose="020B0604020202020204" pitchFamily="34" charset="0"/>
              </a:endParaRPr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2993" y="11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1</a:t>
              </a:r>
              <a:endParaRPr lang="en-US" b="1">
                <a:latin typeface="Arial" panose="020B0604020202020204" pitchFamily="34" charset="0"/>
              </a:endParaRPr>
            </a:p>
          </p:txBody>
        </p:sp>
        <p:sp>
          <p:nvSpPr>
            <p:cNvPr id="22" name="Text Box 53"/>
            <p:cNvSpPr txBox="1">
              <a:spLocks noChangeArrowheads="1"/>
            </p:cNvSpPr>
            <p:nvPr/>
          </p:nvSpPr>
          <p:spPr bwMode="auto">
            <a:xfrm>
              <a:off x="4145" y="182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1</a:t>
              </a:r>
              <a:endParaRPr lang="en-US" b="1">
                <a:latin typeface="Arial" panose="020B0604020202020204" pitchFamily="34" charset="0"/>
              </a:endParaRPr>
            </a:p>
          </p:txBody>
        </p:sp>
        <p:sp>
          <p:nvSpPr>
            <p:cNvPr id="23" name="Text Box 54"/>
            <p:cNvSpPr txBox="1">
              <a:spLocks noChangeArrowheads="1"/>
            </p:cNvSpPr>
            <p:nvPr/>
          </p:nvSpPr>
          <p:spPr bwMode="auto">
            <a:xfrm>
              <a:off x="4896" y="254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1</a:t>
              </a:r>
              <a:endParaRPr lang="en-US" b="1">
                <a:latin typeface="Arial" panose="020B0604020202020204" pitchFamily="34" charset="0"/>
              </a:endParaRPr>
            </a:p>
          </p:txBody>
        </p:sp>
        <p:sp>
          <p:nvSpPr>
            <p:cNvPr id="24" name="Text Box 55"/>
            <p:cNvSpPr txBox="1">
              <a:spLocks noChangeArrowheads="1"/>
            </p:cNvSpPr>
            <p:nvPr/>
          </p:nvSpPr>
          <p:spPr bwMode="auto">
            <a:xfrm>
              <a:off x="4577" y="32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1</a:t>
              </a:r>
              <a:endParaRPr lang="en-US" b="1">
                <a:latin typeface="Arial" panose="020B0604020202020204" pitchFamily="34" charset="0"/>
              </a:endParaRPr>
            </a:p>
          </p:txBody>
        </p:sp>
        <p:sp>
          <p:nvSpPr>
            <p:cNvPr id="25" name="Text Box 56"/>
            <p:cNvSpPr txBox="1">
              <a:spLocks noChangeArrowheads="1"/>
            </p:cNvSpPr>
            <p:nvPr/>
          </p:nvSpPr>
          <p:spPr bwMode="auto">
            <a:xfrm>
              <a:off x="3185" y="249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" panose="020B0604020202020204" pitchFamily="34" charset="0"/>
                </a:rPr>
                <a:t>1</a:t>
              </a:r>
              <a:endParaRPr lang="en-US" b="1">
                <a:latin typeface="Arial" panose="020B0604020202020204" pitchFamily="34" charset="0"/>
              </a:endParaRPr>
            </a:p>
          </p:txBody>
        </p:sp>
      </p:grp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990600" y="3200400"/>
            <a:ext cx="609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2590800" y="5257800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4343400" y="5181600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7086600" y="5181600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4572000" y="6248400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1100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6629400" y="6248400"/>
            <a:ext cx="9906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1101</a:t>
            </a:r>
            <a:endParaRPr 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6550"/>
            <a:ext cx="7772400" cy="7016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Algorithm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938" y="1200150"/>
            <a:ext cx="7772400" cy="5000625"/>
          </a:xfrm>
        </p:spPr>
        <p:txBody>
          <a:bodyPr>
            <a:normAutofit fontScale="92500" lnSpcReduction="20000"/>
          </a:bodyPr>
          <a:lstStyle/>
          <a:p>
            <a:pPr>
              <a:buNone/>
              <a:defRPr/>
            </a:pP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Get Frequencies</a:t>
            </a:r>
            <a:endParaRPr lang="en-US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file to be compressed and count the occurrence of each character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 the characters based on their frequency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Build Tree &amp; Assign Codes</a:t>
            </a:r>
            <a:endParaRPr lang="en-US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Huffman tree (binary tree)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tree to assign codes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Encode (Compress)</a:t>
            </a:r>
            <a:endParaRPr lang="en-US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 the file again and replace each character by its code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en-US" b="1" dirty="0" smtClean="0">
                <a:solidFill>
                  <a:srgbClr val="8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Decode (Decompress)</a:t>
            </a:r>
            <a:endParaRPr lang="en-US" b="1" dirty="0" smtClean="0">
              <a:solidFill>
                <a:srgbClr val="8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tree is the key to decompress the file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en-US" sz="1800" b="1" dirty="0" smtClean="0"/>
          </a:p>
          <a:p>
            <a:pPr lvl="1">
              <a:defRPr/>
            </a:pPr>
            <a:endParaRPr lang="en-US" sz="1800" b="1" dirty="0" smtClean="0"/>
          </a:p>
          <a:p>
            <a:pPr>
              <a:defRPr/>
            </a:pP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Huffman tree ??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‘n’ one-node trees and label them with the symbols of the alphabet given. Record the frequency of each symbol in its tree’s root to indicate the tree’s weight. </a:t>
            </a:r>
            <a:endParaRPr lang="en-US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None/>
            </a:pPr>
            <a:r>
              <a:rPr lang="en-US" sz="8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following operation until a single tree is obtained. </a:t>
            </a:r>
            <a:endParaRPr lang="en-US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Find two trees with the smallest weight.</a:t>
            </a:r>
            <a:endParaRPr lang="en-US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Make them the left and right </a:t>
            </a:r>
            <a:r>
              <a:rPr lang="en-US" sz="8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subtree</a:t>
            </a: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a new tree and record the sum of their weights in the root of the new tree as its weight. </a:t>
            </a:r>
            <a:endParaRPr lang="en-US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8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Rearrange the nodes again in ascending order of weights</a:t>
            </a:r>
            <a:endParaRPr lang="en-US" sz="8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ü"/>
            </a:pPr>
            <a:endParaRPr lang="en-US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8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tree constructed by the above algorithm is called as </a:t>
            </a:r>
            <a:r>
              <a:rPr lang="en-US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tree. </a:t>
            </a:r>
            <a:endParaRPr lang="en-US" sz="80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8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codeword defined using this tree is called as  </a:t>
            </a:r>
            <a:r>
              <a:rPr lang="en-US" sz="8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Huffman code</a:t>
            </a:r>
            <a:r>
              <a:rPr lang="en-US" sz="7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2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Huffman Code-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the Huffman Code for the following data: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8.pn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2362200"/>
            <a:ext cx="5791200" cy="11804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000" y="3962400"/>
            <a:ext cx="7162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 the text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decode the text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10011011011101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5334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Solution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679700" y="2276473"/>
          <a:ext cx="3873500" cy="923926"/>
        </p:xfrm>
        <a:graphic>
          <a:graphicData uri="http://schemas.openxmlformats.org/drawingml/2006/table">
            <a:tbl>
              <a:tblPr/>
              <a:tblGrid>
                <a:gridCol w="947288"/>
                <a:gridCol w="532039"/>
                <a:gridCol w="622874"/>
                <a:gridCol w="496353"/>
                <a:gridCol w="622874"/>
                <a:gridCol w="652072"/>
              </a:tblGrid>
              <a:tr h="4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Symbol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B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D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/>
                        </a:rPr>
                        <a:t>_</a:t>
                      </a: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latin typeface="Times New Roman" panose="02020603050405020304"/>
                          <a:sym typeface="Symbol" panose="05050102010706020507"/>
                        </a:rPr>
                        <a:t>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1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Probability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0.4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0.1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0.2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0.15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Times New Roman" panose="02020603050405020304"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latin typeface="Times New Roman" panose="02020603050405020304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/>
          <p:nvPr/>
        </p:nvSpPr>
        <p:spPr>
          <a:xfrm>
            <a:off x="381000" y="1524000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Construct the Huffman Code for the following data: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uly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2018]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096000" y="2667000"/>
            <a:ext cx="152400" cy="15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9600" y="4278868"/>
            <a:ext cx="8077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 the text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ABACABAD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decode the text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100010111001010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br>
              <a:rPr lang="en-US" b="1" dirty="0" smtClean="0"/>
            </a:br>
            <a:r>
              <a:rPr lang="en-US" b="1" dirty="0" smtClean="0"/>
              <a:t>Example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number of ways of making changes for a particular amount of cents,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a given set of denominations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C={c1…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US coin system: {1, 5, 10, 25, 50, 100})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 = 4,C = {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1,2,3}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feasible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coins {1,1,1,1},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coins {1,1,2}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 coins {2,2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},{1,3}.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minimizing the number of coins returned for a particular quantity of change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Solution will be 2 coins i.e., {2,2} or {1,3}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Narrow" panose="020B0606020202030204" pitchFamily="34" charset="0"/>
              </a:rPr>
              <a:t>MODULE III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 METHOD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Heaps and Heap Sort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to study Heap Sort?</a:t>
            </a:r>
            <a:endParaRPr lang="en-US" dirty="0" smtClean="0"/>
          </a:p>
          <a:p>
            <a:r>
              <a:rPr lang="en-US" dirty="0" smtClean="0"/>
              <a:t>What is a Heap?</a:t>
            </a:r>
            <a:endParaRPr lang="en-US" dirty="0" smtClean="0"/>
          </a:p>
          <a:p>
            <a:r>
              <a:rPr lang="en-US" dirty="0" smtClean="0"/>
              <a:t>Examples</a:t>
            </a:r>
            <a:endParaRPr lang="en-US" dirty="0" smtClean="0"/>
          </a:p>
          <a:p>
            <a:r>
              <a:rPr lang="en-US" dirty="0" smtClean="0"/>
              <a:t>Types of Heaps</a:t>
            </a:r>
            <a:endParaRPr lang="en-US" dirty="0" smtClean="0"/>
          </a:p>
          <a:p>
            <a:r>
              <a:rPr lang="en-US" dirty="0" smtClean="0"/>
              <a:t>Representation of Heaps</a:t>
            </a:r>
            <a:endParaRPr lang="en-US" dirty="0" smtClean="0"/>
          </a:p>
          <a:p>
            <a:r>
              <a:rPr lang="en-US" dirty="0" smtClean="0"/>
              <a:t>Properties of Heaps</a:t>
            </a:r>
            <a:endParaRPr lang="en-US" dirty="0" smtClean="0"/>
          </a:p>
          <a:p>
            <a:r>
              <a:rPr lang="en-US" dirty="0" smtClean="0"/>
              <a:t>Construction of Heaps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study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well-known, traditional sorting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 log n)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usually O(n log n) but in the worst case slows to O(n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generally faster, but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in time-critical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sorting algorithm used for real-time (or time-bound where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doesn’t fit) embedded systems where less space is available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doesn’t fit).!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COSC 3100 Transform and Conquer Instructor Tanvir What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381000"/>
            <a:ext cx="8305800" cy="60579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study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algorithm design approach so called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Transform-and-conquer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which work as two-stage procedures.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First, in the transformation stage,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problem‟s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is modified to be, for one reason or another, more amenable to solution.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Then, in the second or conquering stage, it is solved.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 in heap sort, the instance is first transformed to heap and then sorted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“Heap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077200" cy="5410200"/>
          </a:xfrm>
        </p:spPr>
        <p:txBody>
          <a:bodyPr>
            <a:normAutofit fontScale="77500" lnSpcReduction="20000"/>
          </a:bodyPr>
          <a:lstStyle/>
          <a:p>
            <a:pPr marL="533400" indent="-53340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 of </a:t>
            </a:r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area of memory from which the programmer can allocate blocks as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needed dynamically,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deallocate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(or allow them to be garbage collected) when no longer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Tx/>
              <a:buAutoNum type="arabicPeriod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Tx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heap is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tree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keys assigned to its nodes, one key per node, provided the following two conditions are met: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shape property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—the binary tree is essentially complete (or simply complete), i.e., all its levels are full except possibly the last level, where only some rightmost leaves may be missing.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parental dominance or heap property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—the key in each node is greater than(lesser than) or equal to the keys in its children.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Heapsort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second definition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Heap Examples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22.png"/>
          <p:cNvPicPr>
            <a:picLocks noGrp="1"/>
          </p:cNvPicPr>
          <p:nvPr>
            <p:ph idx="1"/>
          </p:nvPr>
        </p:nvPicPr>
        <p:blipFill>
          <a:blip r:embed="rId1" cstate="print"/>
          <a:stretch>
            <a:fillRect/>
          </a:stretch>
        </p:blipFill>
        <p:spPr>
          <a:xfrm>
            <a:off x="2057400" y="1828800"/>
            <a:ext cx="5943600" cy="2553429"/>
          </a:xfrm>
          <a:prstGeom prst="rect">
            <a:avLst/>
          </a:prstGeom>
        </p:spPr>
      </p:pic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609600" y="4831080"/>
          <a:ext cx="7543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1885950"/>
                <a:gridCol w="1885950"/>
                <a:gridCol w="1885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 Heap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a Heap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Heaps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7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Types:</a:t>
            </a: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Min-Heap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− Where the key in each node is lesser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or equal to the keys in its children.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76400" y="3352800"/>
            <a:ext cx="56959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Heaps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142999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Max-Heap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− Where the key in each node is greater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or equal to the keys in its children. </a:t>
            </a:r>
            <a:endParaRPr 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2971800"/>
            <a:ext cx="59436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609600" y="304800"/>
            <a:ext cx="7696200" cy="58541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1" hangingPunct="1"/>
            <a:r>
              <a:rPr 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612900" y="995363"/>
            <a:ext cx="4940300" cy="3500437"/>
            <a:chOff x="436" y="527"/>
            <a:chExt cx="3112" cy="2205"/>
          </a:xfrm>
        </p:grpSpPr>
        <p:sp>
          <p:nvSpPr>
            <p:cNvPr id="5124" name="Oval 4"/>
            <p:cNvSpPr>
              <a:spLocks noChangeArrowheads="1"/>
            </p:cNvSpPr>
            <p:nvPr/>
          </p:nvSpPr>
          <p:spPr bwMode="auto">
            <a:xfrm>
              <a:off x="1972" y="724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5" name="Oval 5"/>
            <p:cNvSpPr>
              <a:spLocks noChangeArrowheads="1"/>
            </p:cNvSpPr>
            <p:nvPr/>
          </p:nvSpPr>
          <p:spPr bwMode="auto">
            <a:xfrm>
              <a:off x="2740" y="1396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6" name="Oval 6"/>
            <p:cNvSpPr>
              <a:spLocks noChangeArrowheads="1"/>
            </p:cNvSpPr>
            <p:nvPr/>
          </p:nvSpPr>
          <p:spPr bwMode="auto">
            <a:xfrm>
              <a:off x="1252" y="1444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7" name="Oval 7"/>
            <p:cNvSpPr>
              <a:spLocks noChangeArrowheads="1"/>
            </p:cNvSpPr>
            <p:nvPr/>
          </p:nvSpPr>
          <p:spPr bwMode="auto">
            <a:xfrm>
              <a:off x="772" y="1876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Oval 8"/>
            <p:cNvSpPr>
              <a:spLocks noChangeArrowheads="1"/>
            </p:cNvSpPr>
            <p:nvPr/>
          </p:nvSpPr>
          <p:spPr bwMode="auto">
            <a:xfrm>
              <a:off x="1780" y="1924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3220" y="1876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2404" y="1876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436" y="2404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1108" y="2404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1588" y="2404"/>
              <a:ext cx="328" cy="32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 flipH="1">
              <a:off x="1536" y="1008"/>
              <a:ext cx="48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2256" y="1008"/>
              <a:ext cx="52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 flipH="1">
              <a:off x="1056" y="1728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1536" y="1728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 flipH="1">
              <a:off x="672" y="216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1056" y="2160"/>
              <a:ext cx="14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 flipH="1">
              <a:off x="1824" y="2256"/>
              <a:ext cx="48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 flipH="1">
              <a:off x="2688" y="1728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22"/>
            <p:cNvSpPr>
              <a:spLocks noChangeShapeType="1"/>
            </p:cNvSpPr>
            <p:nvPr/>
          </p:nvSpPr>
          <p:spPr bwMode="auto">
            <a:xfrm>
              <a:off x="3024" y="168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23"/>
            <p:cNvSpPr>
              <a:spLocks noChangeArrowheads="1"/>
            </p:cNvSpPr>
            <p:nvPr/>
          </p:nvSpPr>
          <p:spPr bwMode="auto">
            <a:xfrm>
              <a:off x="1286" y="1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3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2774" y="147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2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45" name="Rectangle 25"/>
            <p:cNvSpPr>
              <a:spLocks noChangeArrowheads="1"/>
            </p:cNvSpPr>
            <p:nvPr/>
          </p:nvSpPr>
          <p:spPr bwMode="auto">
            <a:xfrm>
              <a:off x="806" y="19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8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1814" y="19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7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47" name="Rectangle 27"/>
            <p:cNvSpPr>
              <a:spLocks noChangeArrowheads="1"/>
            </p:cNvSpPr>
            <p:nvPr/>
          </p:nvSpPr>
          <p:spPr bwMode="auto">
            <a:xfrm>
              <a:off x="470" y="248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18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1142" y="248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14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1622" y="248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9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2438" y="195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29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3302" y="190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6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2054" y="52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1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53" name="Rectangle 33"/>
            <p:cNvSpPr>
              <a:spLocks noChangeArrowheads="1"/>
            </p:cNvSpPr>
            <p:nvPr/>
          </p:nvSpPr>
          <p:spPr bwMode="auto">
            <a:xfrm>
              <a:off x="1286" y="1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2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54" name="Rectangle 34"/>
            <p:cNvSpPr>
              <a:spLocks noChangeArrowheads="1"/>
            </p:cNvSpPr>
            <p:nvPr/>
          </p:nvSpPr>
          <p:spPr bwMode="auto">
            <a:xfrm>
              <a:off x="2822" y="115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3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55" name="Rectangle 35"/>
            <p:cNvSpPr>
              <a:spLocks noChangeArrowheads="1"/>
            </p:cNvSpPr>
            <p:nvPr/>
          </p:nvSpPr>
          <p:spPr bwMode="auto">
            <a:xfrm>
              <a:off x="854" y="163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4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56" name="Rectangle 36"/>
            <p:cNvSpPr>
              <a:spLocks noChangeArrowheads="1"/>
            </p:cNvSpPr>
            <p:nvPr/>
          </p:nvSpPr>
          <p:spPr bwMode="auto">
            <a:xfrm>
              <a:off x="1862" y="167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5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2438" y="167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6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58" name="Rectangle 38"/>
            <p:cNvSpPr>
              <a:spLocks noChangeArrowheads="1"/>
            </p:cNvSpPr>
            <p:nvPr/>
          </p:nvSpPr>
          <p:spPr bwMode="auto">
            <a:xfrm>
              <a:off x="3350" y="163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7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470" y="22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8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60" name="Rectangle 40"/>
            <p:cNvSpPr>
              <a:spLocks noChangeArrowheads="1"/>
            </p:cNvSpPr>
            <p:nvPr/>
          </p:nvSpPr>
          <p:spPr bwMode="auto">
            <a:xfrm>
              <a:off x="1286" y="22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9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1862" y="2255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600">
                  <a:solidFill>
                    <a:srgbClr val="CC3300"/>
                  </a:solidFill>
                  <a:latin typeface="Arial" panose="020B0604020202020204" pitchFamily="34" charset="0"/>
                </a:rPr>
                <a:t>10</a:t>
              </a:r>
              <a:endParaRPr lang="en-US" sz="1600">
                <a:latin typeface="Arial" panose="020B0604020202020204" pitchFamily="34" charset="0"/>
              </a:endParaRPr>
            </a:p>
          </p:txBody>
        </p:sp>
        <p:sp>
          <p:nvSpPr>
            <p:cNvPr id="5162" name="Rectangle 42"/>
            <p:cNvSpPr>
              <a:spLocks noChangeArrowheads="1"/>
            </p:cNvSpPr>
            <p:nvPr/>
          </p:nvSpPr>
          <p:spPr bwMode="auto">
            <a:xfrm>
              <a:off x="2006" y="7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1</a:t>
              </a:r>
              <a:endParaRPr 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43"/>
          <p:cNvGrpSpPr/>
          <p:nvPr/>
        </p:nvGrpSpPr>
        <p:grpSpPr bwMode="auto">
          <a:xfrm>
            <a:off x="1965325" y="5083175"/>
            <a:ext cx="5273675" cy="936625"/>
            <a:chOff x="1142" y="3120"/>
            <a:chExt cx="3322" cy="590"/>
          </a:xfrm>
        </p:grpSpPr>
        <p:sp>
          <p:nvSpPr>
            <p:cNvPr id="5164" name="Rectangle 44"/>
            <p:cNvSpPr>
              <a:spLocks noChangeArrowheads="1"/>
            </p:cNvSpPr>
            <p:nvPr/>
          </p:nvSpPr>
          <p:spPr bwMode="auto">
            <a:xfrm>
              <a:off x="1142" y="3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1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1156" y="3124"/>
              <a:ext cx="3304" cy="3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46"/>
            <p:cNvSpPr>
              <a:spLocks noChangeShapeType="1"/>
            </p:cNvSpPr>
            <p:nvPr/>
          </p:nvSpPr>
          <p:spPr bwMode="auto">
            <a:xfrm>
              <a:off x="1728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2016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48"/>
            <p:cNvSpPr>
              <a:spLocks noChangeShapeType="1"/>
            </p:cNvSpPr>
            <p:nvPr/>
          </p:nvSpPr>
          <p:spPr bwMode="auto">
            <a:xfrm>
              <a:off x="2352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49"/>
            <p:cNvSpPr>
              <a:spLocks noChangeShapeType="1"/>
            </p:cNvSpPr>
            <p:nvPr/>
          </p:nvSpPr>
          <p:spPr bwMode="auto">
            <a:xfrm>
              <a:off x="1440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50"/>
            <p:cNvSpPr>
              <a:spLocks noChangeShapeType="1"/>
            </p:cNvSpPr>
            <p:nvPr/>
          </p:nvSpPr>
          <p:spPr bwMode="auto">
            <a:xfrm>
              <a:off x="2688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Rectangle 51"/>
            <p:cNvSpPr>
              <a:spLocks noChangeArrowheads="1"/>
            </p:cNvSpPr>
            <p:nvPr/>
          </p:nvSpPr>
          <p:spPr bwMode="auto">
            <a:xfrm>
              <a:off x="1478" y="3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3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1718" y="3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2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73" name="Rectangle 53"/>
            <p:cNvSpPr>
              <a:spLocks noChangeArrowheads="1"/>
            </p:cNvSpPr>
            <p:nvPr/>
          </p:nvSpPr>
          <p:spPr bwMode="auto">
            <a:xfrm>
              <a:off x="2102" y="3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8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2438" y="3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7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75" name="Rectangle 55"/>
            <p:cNvSpPr>
              <a:spLocks noChangeArrowheads="1"/>
            </p:cNvSpPr>
            <p:nvPr/>
          </p:nvSpPr>
          <p:spPr bwMode="auto">
            <a:xfrm>
              <a:off x="2774" y="315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29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76" name="Line 56"/>
            <p:cNvSpPr>
              <a:spLocks noChangeShapeType="1"/>
            </p:cNvSpPr>
            <p:nvPr/>
          </p:nvSpPr>
          <p:spPr bwMode="auto">
            <a:xfrm>
              <a:off x="3024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7" name="Rectangle 57"/>
            <p:cNvSpPr>
              <a:spLocks noChangeArrowheads="1"/>
            </p:cNvSpPr>
            <p:nvPr/>
          </p:nvSpPr>
          <p:spPr bwMode="auto">
            <a:xfrm>
              <a:off x="3110" y="3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6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78" name="Line 58"/>
            <p:cNvSpPr>
              <a:spLocks noChangeShapeType="1"/>
            </p:cNvSpPr>
            <p:nvPr/>
          </p:nvSpPr>
          <p:spPr bwMode="auto">
            <a:xfrm>
              <a:off x="3360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Rectangle 59"/>
            <p:cNvSpPr>
              <a:spLocks noChangeArrowheads="1"/>
            </p:cNvSpPr>
            <p:nvPr/>
          </p:nvSpPr>
          <p:spPr bwMode="auto">
            <a:xfrm>
              <a:off x="1190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1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5180" name="Rectangle 60"/>
            <p:cNvSpPr>
              <a:spLocks noChangeArrowheads="1"/>
            </p:cNvSpPr>
            <p:nvPr/>
          </p:nvSpPr>
          <p:spPr bwMode="auto">
            <a:xfrm>
              <a:off x="1526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2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5181" name="Rectangle 61"/>
            <p:cNvSpPr>
              <a:spLocks noChangeArrowheads="1"/>
            </p:cNvSpPr>
            <p:nvPr/>
          </p:nvSpPr>
          <p:spPr bwMode="auto">
            <a:xfrm>
              <a:off x="1814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3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5182" name="Rectangle 62"/>
            <p:cNvSpPr>
              <a:spLocks noChangeArrowheads="1"/>
            </p:cNvSpPr>
            <p:nvPr/>
          </p:nvSpPr>
          <p:spPr bwMode="auto">
            <a:xfrm>
              <a:off x="2102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4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5183" name="Rectangle 63"/>
            <p:cNvSpPr>
              <a:spLocks noChangeArrowheads="1"/>
            </p:cNvSpPr>
            <p:nvPr/>
          </p:nvSpPr>
          <p:spPr bwMode="auto">
            <a:xfrm>
              <a:off x="2438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5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5184" name="Rectangle 64"/>
            <p:cNvSpPr>
              <a:spLocks noChangeArrowheads="1"/>
            </p:cNvSpPr>
            <p:nvPr/>
          </p:nvSpPr>
          <p:spPr bwMode="auto">
            <a:xfrm>
              <a:off x="2774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6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5185" name="Rectangle 65"/>
            <p:cNvSpPr>
              <a:spLocks noChangeArrowheads="1"/>
            </p:cNvSpPr>
            <p:nvPr/>
          </p:nvSpPr>
          <p:spPr bwMode="auto">
            <a:xfrm>
              <a:off x="3110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7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5186" name="Rectangle 66"/>
            <p:cNvSpPr>
              <a:spLocks noChangeArrowheads="1"/>
            </p:cNvSpPr>
            <p:nvPr/>
          </p:nvSpPr>
          <p:spPr bwMode="auto">
            <a:xfrm>
              <a:off x="3494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8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5187" name="Rectangle 67"/>
            <p:cNvSpPr>
              <a:spLocks noChangeArrowheads="1"/>
            </p:cNvSpPr>
            <p:nvPr/>
          </p:nvSpPr>
          <p:spPr bwMode="auto">
            <a:xfrm>
              <a:off x="3782" y="3518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9</a:t>
              </a:r>
              <a:endParaRPr lang="en-US" sz="1400">
                <a:latin typeface="Arial" panose="020B0604020202020204" pitchFamily="34" charset="0"/>
              </a:endParaRPr>
            </a:p>
          </p:txBody>
        </p:sp>
        <p:sp>
          <p:nvSpPr>
            <p:cNvPr id="5188" name="Line 68"/>
            <p:cNvSpPr>
              <a:spLocks noChangeShapeType="1"/>
            </p:cNvSpPr>
            <p:nvPr/>
          </p:nvSpPr>
          <p:spPr bwMode="auto">
            <a:xfrm>
              <a:off x="3696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Rectangle 69"/>
            <p:cNvSpPr>
              <a:spLocks noChangeArrowheads="1"/>
            </p:cNvSpPr>
            <p:nvPr/>
          </p:nvSpPr>
          <p:spPr bwMode="auto">
            <a:xfrm>
              <a:off x="3446" y="315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18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90" name="Rectangle 70"/>
            <p:cNvSpPr>
              <a:spLocks noChangeArrowheads="1"/>
            </p:cNvSpPr>
            <p:nvPr/>
          </p:nvSpPr>
          <p:spPr bwMode="auto">
            <a:xfrm>
              <a:off x="3782" y="315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14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91" name="Line 71"/>
            <p:cNvSpPr>
              <a:spLocks noChangeShapeType="1"/>
            </p:cNvSpPr>
            <p:nvPr/>
          </p:nvSpPr>
          <p:spPr bwMode="auto">
            <a:xfrm>
              <a:off x="4080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2"/>
            <p:cNvSpPr>
              <a:spLocks noChangeShapeType="1"/>
            </p:cNvSpPr>
            <p:nvPr/>
          </p:nvSpPr>
          <p:spPr bwMode="auto">
            <a:xfrm>
              <a:off x="4464" y="312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Rectangle 73"/>
            <p:cNvSpPr>
              <a:spLocks noChangeArrowheads="1"/>
            </p:cNvSpPr>
            <p:nvPr/>
          </p:nvSpPr>
          <p:spPr bwMode="auto">
            <a:xfrm>
              <a:off x="4166" y="3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800">
                  <a:latin typeface="Arial" panose="020B0604020202020204" pitchFamily="34" charset="0"/>
                </a:rPr>
                <a:t>9</a:t>
              </a:r>
              <a:endParaRPr lang="en-US" sz="1800">
                <a:latin typeface="Arial" panose="020B0604020202020204" pitchFamily="34" charset="0"/>
              </a:endParaRPr>
            </a:p>
          </p:txBody>
        </p:sp>
        <p:sp>
          <p:nvSpPr>
            <p:cNvPr id="5194" name="Rectangle 74"/>
            <p:cNvSpPr>
              <a:spLocks noChangeArrowheads="1"/>
            </p:cNvSpPr>
            <p:nvPr/>
          </p:nvSpPr>
          <p:spPr bwMode="auto">
            <a:xfrm>
              <a:off x="4166" y="3518"/>
              <a:ext cx="240" cy="19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/>
              <a:r>
                <a:rPr lang="en-US" sz="1400">
                  <a:solidFill>
                    <a:srgbClr val="CC3300"/>
                  </a:solidFill>
                  <a:latin typeface="Arial" panose="020B0604020202020204" pitchFamily="34" charset="0"/>
                </a:rPr>
                <a:t>10</a:t>
              </a:r>
              <a:endParaRPr lang="en-US" sz="1400">
                <a:latin typeface="Arial" panose="020B0604020202020204" pitchFamily="34" charset="0"/>
              </a:endParaRPr>
            </a:p>
          </p:txBody>
        </p:sp>
      </p:grpSp>
      <p:sp>
        <p:nvSpPr>
          <p:cNvPr id="5195" name="Text Box 75"/>
          <p:cNvSpPr txBox="1">
            <a:spLocks noChangeArrowheads="1"/>
          </p:cNvSpPr>
          <p:nvPr/>
        </p:nvSpPr>
        <p:spPr bwMode="auto">
          <a:xfrm>
            <a:off x="4724400" y="4403725"/>
            <a:ext cx="6207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sz="2000" b="1">
                <a:latin typeface="Arial" panose="020B0604020202020204" pitchFamily="34" charset="0"/>
              </a:rPr>
              <a:t>last</a:t>
            </a:r>
            <a:endParaRPr lang="en-US"/>
          </a:p>
        </p:txBody>
      </p:sp>
      <p:sp>
        <p:nvSpPr>
          <p:cNvPr id="5197" name="Line 77"/>
          <p:cNvSpPr>
            <a:spLocks noChangeShapeType="1"/>
          </p:cNvSpPr>
          <p:nvPr/>
        </p:nvSpPr>
        <p:spPr bwMode="auto">
          <a:xfrm flipH="1" flipV="1">
            <a:off x="4114800" y="4343400"/>
            <a:ext cx="5334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8" name="Text Box 78"/>
          <p:cNvSpPr txBox="1">
            <a:spLocks noChangeArrowheads="1"/>
          </p:cNvSpPr>
          <p:nvPr/>
        </p:nvSpPr>
        <p:spPr bwMode="auto">
          <a:xfrm>
            <a:off x="1355725" y="5146675"/>
            <a:ext cx="328936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i="1" dirty="0" smtClean="0"/>
              <a:t>H</a:t>
            </a:r>
            <a:endParaRPr lang="en-US" dirty="0"/>
          </a:p>
        </p:txBody>
      </p:sp>
      <p:sp>
        <p:nvSpPr>
          <p:cNvPr id="5200" name="Text Box 80"/>
          <p:cNvSpPr txBox="1">
            <a:spLocks noChangeArrowheads="1"/>
          </p:cNvSpPr>
          <p:nvPr/>
        </p:nvSpPr>
        <p:spPr bwMode="auto">
          <a:xfrm>
            <a:off x="7315200" y="2743200"/>
            <a:ext cx="2438400" cy="2100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/>
              <a:t>root</a:t>
            </a:r>
            <a:r>
              <a:rPr lang="en-US" dirty="0"/>
              <a:t> = 1</a:t>
            </a:r>
            <a:endParaRPr lang="en-US" i="1" dirty="0"/>
          </a:p>
          <a:p>
            <a:pPr>
              <a:spcBef>
                <a:spcPct val="50000"/>
              </a:spcBef>
            </a:pPr>
            <a:r>
              <a:rPr lang="en-US" i="1" dirty="0"/>
              <a:t>Parent</a:t>
            </a:r>
            <a:r>
              <a:rPr lang="en-US" dirty="0"/>
              <a:t>(</a:t>
            </a:r>
            <a:r>
              <a:rPr lang="en-US" i="1" dirty="0" err="1">
                <a:solidFill>
                  <a:srgbClr val="CC3300"/>
                </a:solidFill>
              </a:rPr>
              <a:t>i</a:t>
            </a:r>
            <a:r>
              <a:rPr lang="en-US" dirty="0"/>
              <a:t>) = </a:t>
            </a:r>
            <a:r>
              <a:rPr lang="en-US" dirty="0">
                <a:sym typeface="Symbol" panose="05050102010706020507" pitchFamily="18" charset="2"/>
              </a:rPr>
              <a:t></a:t>
            </a:r>
            <a:r>
              <a:rPr lang="en-US" i="1" dirty="0" err="1"/>
              <a:t>i</a:t>
            </a:r>
            <a:r>
              <a:rPr lang="en-US" dirty="0"/>
              <a:t>/2</a:t>
            </a:r>
            <a:r>
              <a:rPr lang="en-US" dirty="0">
                <a:sym typeface="Symbol" panose="05050102010706020507" pitchFamily="18" charset="2"/>
              </a:rPr>
              <a:t>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i="1" dirty="0"/>
              <a:t>Left</a:t>
            </a:r>
            <a:r>
              <a:rPr lang="en-US" dirty="0"/>
              <a:t>(</a:t>
            </a:r>
            <a:r>
              <a:rPr lang="en-US" i="1" dirty="0" err="1">
                <a:solidFill>
                  <a:srgbClr val="CC3300"/>
                </a:solidFill>
              </a:rPr>
              <a:t>i</a:t>
            </a:r>
            <a:r>
              <a:rPr lang="en-US" dirty="0"/>
              <a:t>)=2</a:t>
            </a:r>
            <a:r>
              <a:rPr lang="en-US" i="1" dirty="0"/>
              <a:t>i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i="1" dirty="0"/>
              <a:t>Right</a:t>
            </a:r>
            <a:r>
              <a:rPr lang="en-US" dirty="0"/>
              <a:t>(</a:t>
            </a:r>
            <a:r>
              <a:rPr lang="en-US" i="1" dirty="0" err="1">
                <a:solidFill>
                  <a:srgbClr val="CC3300"/>
                </a:solidFill>
              </a:rPr>
              <a:t>i</a:t>
            </a:r>
            <a:r>
              <a:rPr lang="en-US" dirty="0"/>
              <a:t>)=2</a:t>
            </a:r>
            <a:r>
              <a:rPr lang="en-US" i="1" dirty="0"/>
              <a:t>i</a:t>
            </a:r>
            <a:r>
              <a:rPr lang="en-US" dirty="0"/>
              <a:t>+1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81000" y="1"/>
            <a:ext cx="8153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Heaps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Heap and its array implementation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38154</Words>
  <Application>WPS Presentation</Application>
  <PresentationFormat>On-screen Show (4:3)</PresentationFormat>
  <Paragraphs>2698</Paragraphs>
  <Slides>137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137</vt:i4>
      </vt:variant>
    </vt:vector>
  </HeadingPairs>
  <TitlesOfParts>
    <vt:vector size="155" baseType="lpstr">
      <vt:lpstr>Arial</vt:lpstr>
      <vt:lpstr>SimSun</vt:lpstr>
      <vt:lpstr>Wingdings</vt:lpstr>
      <vt:lpstr>Arial Narrow</vt:lpstr>
      <vt:lpstr>Times New Roman</vt:lpstr>
      <vt:lpstr>Symbol</vt:lpstr>
      <vt:lpstr>Times New Roman</vt:lpstr>
      <vt:lpstr>Microsoft YaHei</vt:lpstr>
      <vt:lpstr>Arial Unicode MS</vt:lpstr>
      <vt:lpstr>Calibri</vt:lpstr>
      <vt:lpstr>Calibri</vt:lpstr>
      <vt:lpstr>Monotype Sorts</vt:lpstr>
      <vt:lpstr>Wingdings</vt:lpstr>
      <vt:lpstr>Symbol</vt:lpstr>
      <vt:lpstr>MS PGothic</vt:lpstr>
      <vt:lpstr>Wingdings</vt:lpstr>
      <vt:lpstr>Verdana</vt:lpstr>
      <vt:lpstr>Office Theme</vt:lpstr>
      <vt:lpstr>MODULE III</vt:lpstr>
      <vt:lpstr>CONTENTS</vt:lpstr>
      <vt:lpstr>INTRODUCTION TO GREEDY METHOD </vt:lpstr>
      <vt:lpstr>INTRODUCTION TO GREEDY METHOD [Contd..] </vt:lpstr>
      <vt:lpstr>INTRODUCTION TO GREEDY METHOD [Contd..]</vt:lpstr>
      <vt:lpstr>CONTROL ABSTRACTION</vt:lpstr>
      <vt:lpstr>CONTROL ABSTRACTION</vt:lpstr>
      <vt:lpstr> COIN CHANGE PROBLEM  </vt:lpstr>
      <vt:lpstr> Example  </vt:lpstr>
      <vt:lpstr>Example</vt:lpstr>
      <vt:lpstr>PowerPoint 演示文稿</vt:lpstr>
      <vt:lpstr>Assignment </vt:lpstr>
      <vt:lpstr>Knapsack Problem</vt:lpstr>
      <vt:lpstr>Knapsack Problem</vt:lpstr>
      <vt:lpstr>Knapsack Problem Variants </vt:lpstr>
      <vt:lpstr>Fractional Knapsack Problem</vt:lpstr>
      <vt:lpstr>Fractional Knapsack Problem</vt:lpstr>
      <vt:lpstr>Fractional Knapsack Problem-EXAMPLE </vt:lpstr>
      <vt:lpstr>Fractional Knapsack Problem-EXAMPLE </vt:lpstr>
      <vt:lpstr>Fractional Knapsack Problem-EXAMPLE </vt:lpstr>
      <vt:lpstr>PowerPoint 演示文稿</vt:lpstr>
      <vt:lpstr>Fractional Knapsack Problem-EXAMPLE </vt:lpstr>
      <vt:lpstr>PowerPoint 演示文稿</vt:lpstr>
      <vt:lpstr>Fractional Knapsack Problem-EXAMPLE </vt:lpstr>
      <vt:lpstr>PowerPoint 演示文稿</vt:lpstr>
      <vt:lpstr>PowerPoint 演示文稿</vt:lpstr>
      <vt:lpstr>Assignment </vt:lpstr>
      <vt:lpstr>MODULE III</vt:lpstr>
      <vt:lpstr>RECAP…</vt:lpstr>
      <vt:lpstr>AGENDA</vt:lpstr>
      <vt:lpstr>Algorithm- Knapsack Problem</vt:lpstr>
      <vt:lpstr>Analysis- Knapsack Problem</vt:lpstr>
      <vt:lpstr> Job Sequencing with deadlines </vt:lpstr>
      <vt:lpstr> Job Sequencing with deadlines </vt:lpstr>
      <vt:lpstr>Job Sequencing with deadlines - Greedy Strategy </vt:lpstr>
      <vt:lpstr>Job Sequencing with deadlines  - Problem</vt:lpstr>
      <vt:lpstr>Job Sequencing with deadlines  - Problem</vt:lpstr>
      <vt:lpstr>Job Sequencing with deadlines  - Problem</vt:lpstr>
      <vt:lpstr>Job Sequencing with deadlines  - Problem</vt:lpstr>
      <vt:lpstr>Job Sequencing with deadlines  - Problem</vt:lpstr>
      <vt:lpstr>Job Sequencing with deadlines  - Problem</vt:lpstr>
      <vt:lpstr>Job Sequencing with deadlines  - Problem</vt:lpstr>
      <vt:lpstr>Job Sequencing with deadlines  - Problem</vt:lpstr>
      <vt:lpstr>The optimal solution for Job sequencing with deadlines problem is obtained as shown below:</vt:lpstr>
      <vt:lpstr>Job Sequencing with deadlines  - Algorithm</vt:lpstr>
      <vt:lpstr>Analysis- Job Sequencing with deadlines </vt:lpstr>
      <vt:lpstr>Assignment</vt:lpstr>
      <vt:lpstr>What is a Graph?</vt:lpstr>
      <vt:lpstr>What is a Spanning tree?? </vt:lpstr>
      <vt:lpstr>Spanning Tree</vt:lpstr>
      <vt:lpstr>Example of Spanning Tree</vt:lpstr>
      <vt:lpstr>Minimum Cost Spanning Tree</vt:lpstr>
      <vt:lpstr>What is a Spanning tree?? </vt:lpstr>
      <vt:lpstr>MCST Algorithms</vt:lpstr>
      <vt:lpstr>Kruskal's Algorithm</vt:lpstr>
      <vt:lpstr>Kruskal's Algorithm </vt:lpstr>
      <vt:lpstr>Kruskal's Algorithm </vt:lpstr>
      <vt:lpstr>Assignment</vt:lpstr>
      <vt:lpstr>PowerPoint 演示文稿</vt:lpstr>
      <vt:lpstr>MINIMUM COST SPANNNING TREES </vt:lpstr>
      <vt:lpstr>Kruskal's Algorithm </vt:lpstr>
      <vt:lpstr>Analysis - Kruskal's Algorithm</vt:lpstr>
      <vt:lpstr> Prim’s Algorithm </vt:lpstr>
      <vt:lpstr>Prim’s Algorithm </vt:lpstr>
      <vt:lpstr>PowerPoint 演示文稿</vt:lpstr>
      <vt:lpstr>Prim’s Algorithm</vt:lpstr>
      <vt:lpstr>Prim’s Algorithm - Example</vt:lpstr>
      <vt:lpstr>Prim’s Algorithm</vt:lpstr>
      <vt:lpstr>Analysis - Prim’s Algorithm</vt:lpstr>
      <vt:lpstr>Assignment</vt:lpstr>
      <vt:lpstr>Applications</vt:lpstr>
      <vt:lpstr>Applications</vt:lpstr>
      <vt:lpstr>PowerPoint 演示文稿</vt:lpstr>
      <vt:lpstr>Optimal Tree Problem</vt:lpstr>
      <vt:lpstr>Optimal Tree Problem</vt:lpstr>
      <vt:lpstr>Optimal Tree Problem</vt:lpstr>
      <vt:lpstr>Optimal Tree Problem</vt:lpstr>
      <vt:lpstr>Optimal Tree Problem</vt:lpstr>
      <vt:lpstr>Optimal Tree Problem</vt:lpstr>
      <vt:lpstr>Decoding for fixed-length codes is much easier</vt:lpstr>
      <vt:lpstr>Decoding for variable-length codes is not that easy…</vt:lpstr>
      <vt:lpstr>Optimal Tree Problem</vt:lpstr>
      <vt:lpstr>Optimal Tree Problem</vt:lpstr>
      <vt:lpstr>Optimal Tree Problem</vt:lpstr>
      <vt:lpstr>Example</vt:lpstr>
      <vt:lpstr>Huffman Algorithm</vt:lpstr>
      <vt:lpstr>How to build Huffman tree ??</vt:lpstr>
      <vt:lpstr>Huffman Code- Example</vt:lpstr>
      <vt:lpstr>Assignment</vt:lpstr>
      <vt:lpstr>MODULE III</vt:lpstr>
      <vt:lpstr>Heaps and Heap Sort</vt:lpstr>
      <vt:lpstr>Why study HeapSort?</vt:lpstr>
      <vt:lpstr>PowerPoint 演示文稿</vt:lpstr>
      <vt:lpstr>Why study HeapSort?</vt:lpstr>
      <vt:lpstr>What is a “Heap”?</vt:lpstr>
      <vt:lpstr>Heap Examples</vt:lpstr>
      <vt:lpstr>Types of Heaps</vt:lpstr>
      <vt:lpstr>Types of Heaps</vt:lpstr>
      <vt:lpstr>PowerPoint 演示文稿</vt:lpstr>
      <vt:lpstr>Depth of tree nodes</vt:lpstr>
      <vt:lpstr>Height of tree nodes</vt:lpstr>
      <vt:lpstr>Properties of Heaps</vt:lpstr>
      <vt:lpstr>Constructions of Heap </vt:lpstr>
      <vt:lpstr>siftUp</vt:lpstr>
      <vt:lpstr>Constructing a heap-Top down Approach </vt:lpstr>
      <vt:lpstr>Constructing a heap</vt:lpstr>
      <vt:lpstr>Constructing a heap</vt:lpstr>
      <vt:lpstr>Constructing a heap</vt:lpstr>
      <vt:lpstr>A sample heap</vt:lpstr>
      <vt:lpstr>Operations on Heap</vt:lpstr>
      <vt:lpstr>Insert Operation</vt:lpstr>
      <vt:lpstr>Insert Operation - Example</vt:lpstr>
      <vt:lpstr>Insert Operation - Example</vt:lpstr>
      <vt:lpstr>Insert Operation - Example</vt:lpstr>
      <vt:lpstr>Insert Operation - Example</vt:lpstr>
      <vt:lpstr>Insert Operation - Example</vt:lpstr>
      <vt:lpstr>Insert Operation - Example</vt:lpstr>
      <vt:lpstr>Insert Operation - Analysis</vt:lpstr>
      <vt:lpstr>Delete Max Operation-Removing the root</vt:lpstr>
      <vt:lpstr>Delete Max Operation-Removing the root</vt:lpstr>
      <vt:lpstr>Delete Max Operation-Removing the root</vt:lpstr>
      <vt:lpstr>Delete Max Operation-Removing the root</vt:lpstr>
      <vt:lpstr>Delete Max Operation-Removing the root</vt:lpstr>
      <vt:lpstr>Assignment</vt:lpstr>
      <vt:lpstr>Constructions of Heap </vt:lpstr>
      <vt:lpstr>Bottom-up heap construction </vt:lpstr>
      <vt:lpstr>Bottom-up heap construction-Example </vt:lpstr>
      <vt:lpstr>Solution: </vt:lpstr>
      <vt:lpstr>Solution: </vt:lpstr>
      <vt:lpstr>Solution: </vt:lpstr>
      <vt:lpstr>Solution: </vt:lpstr>
      <vt:lpstr>Solution: </vt:lpstr>
      <vt:lpstr>Assignment</vt:lpstr>
      <vt:lpstr>Heap Sort</vt:lpstr>
      <vt:lpstr>PowerPoint 演示文稿</vt:lpstr>
      <vt:lpstr>Assignment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III</dc:title>
  <dc:creator>Windows User</dc:creator>
  <cp:lastModifiedBy>Akshatha Kamath</cp:lastModifiedBy>
  <cp:revision>145</cp:revision>
  <dcterms:created xsi:type="dcterms:W3CDTF">2020-04-01T17:42:00Z</dcterms:created>
  <dcterms:modified xsi:type="dcterms:W3CDTF">2023-07-03T10:40:48Z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108FFCDAFFC249AF9E64B6C6599F4641</vt:lpwstr>
  </property>
  <property fmtid="{D5CDD505-2E9C-101B-9397-08002B2CF9AE}" pid="3" name="KSOProductBuildVer">
    <vt:lpwstr>1033-11.2.0.11537</vt:lpwstr>
  </property>
</Properties>
</file>