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7" r:id="rId7"/>
    <p:sldId id="263" r:id="rId8"/>
    <p:sldId id="260" r:id="rId9"/>
    <p:sldId id="261" r:id="rId10"/>
    <p:sldId id="262" r:id="rId11"/>
    <p:sldId id="264" r:id="rId12"/>
    <p:sldId id="265" r:id="rId13"/>
    <p:sldId id="266" r:id="rId14"/>
    <p:sldId id="270" r:id="rId15"/>
    <p:sldId id="271" r:id="rId16"/>
    <p:sldId id="272" r:id="rId17"/>
    <p:sldId id="274" r:id="rId18"/>
    <p:sldId id="275" r:id="rId19"/>
    <p:sldId id="276" r:id="rId20"/>
    <p:sldId id="267" r:id="rId21"/>
    <p:sldId id="278" r:id="rId22"/>
    <p:sldId id="269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rinidhi\Desktop\flight-delayed-board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62400" y="2514600"/>
            <a:ext cx="4690188" cy="2209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470025"/>
          </a:xfrm>
        </p:spPr>
        <p:txBody>
          <a:bodyPr/>
          <a:lstStyle/>
          <a:p>
            <a:r>
              <a:rPr lang="en-IN" dirty="0" smtClean="0"/>
              <a:t>Airline Scheduling</a:t>
            </a:r>
            <a:endParaRPr lang="en-IN" dirty="0"/>
          </a:p>
        </p:txBody>
      </p:sp>
      <p:pic>
        <p:nvPicPr>
          <p:cNvPr id="5" name="Picture 2" descr="C:\Users\Srinidhi\Desktop\-RiG6Mg9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362200"/>
            <a:ext cx="1904999" cy="1168119"/>
          </a:xfrm>
          <a:prstGeom prst="rect">
            <a:avLst/>
          </a:prstGeom>
          <a:noFill/>
        </p:spPr>
      </p:pic>
      <p:pic>
        <p:nvPicPr>
          <p:cNvPr id="6" name="Picture 2" descr="C:\Users\Srinidhi\Desktop\-RiG6Mg9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886200"/>
            <a:ext cx="1904999" cy="11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Designing the algorithm</a:t>
            </a:r>
            <a:endParaRPr lang="en-IN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</a:t>
            </a:r>
            <a:r>
              <a:rPr lang="en-IN" i="1" dirty="0" smtClean="0"/>
              <a:t>(</a:t>
            </a:r>
            <a:r>
              <a:rPr lang="en-IN" i="1" dirty="0" err="1" smtClean="0"/>
              <a:t>ui</a:t>
            </a:r>
            <a:r>
              <a:rPr lang="en-IN" i="1" dirty="0" smtClean="0"/>
              <a:t> , vi) </a:t>
            </a:r>
            <a:r>
              <a:rPr lang="en-IN" dirty="0" smtClean="0"/>
              <a:t>is the edge representing flight </a:t>
            </a:r>
            <a:r>
              <a:rPr lang="en-IN" i="1" dirty="0" err="1" smtClean="0"/>
              <a:t>i</a:t>
            </a:r>
            <a:r>
              <a:rPr lang="en-IN" i="1" dirty="0" smtClean="0"/>
              <a:t>, and (</a:t>
            </a:r>
            <a:r>
              <a:rPr lang="en-IN" i="1" dirty="0" err="1" smtClean="0"/>
              <a:t>uj</a:t>
            </a:r>
            <a:r>
              <a:rPr lang="en-IN" i="1" dirty="0" smtClean="0"/>
              <a:t> , </a:t>
            </a:r>
            <a:r>
              <a:rPr lang="en-IN" i="1" dirty="0" err="1" smtClean="0"/>
              <a:t>vj</a:t>
            </a:r>
            <a:r>
              <a:rPr lang="en-IN" i="1" dirty="0" smtClean="0"/>
              <a:t>) is the edge representing flight j,</a:t>
            </a:r>
            <a:endParaRPr lang="en-IN" i="1" dirty="0" smtClean="0"/>
          </a:p>
          <a:p>
            <a:r>
              <a:rPr lang="en-IN" dirty="0" smtClean="0"/>
              <a:t>and flight </a:t>
            </a:r>
            <a:r>
              <a:rPr lang="en-IN" i="1" dirty="0" smtClean="0"/>
              <a:t>j is reachable from flight </a:t>
            </a:r>
            <a:r>
              <a:rPr lang="en-IN" i="1" dirty="0" err="1" smtClean="0"/>
              <a:t>i</a:t>
            </a:r>
            <a:r>
              <a:rPr lang="en-IN" i="1" dirty="0" smtClean="0"/>
              <a:t>, then we will have an edge from vi to </a:t>
            </a:r>
            <a:r>
              <a:rPr lang="en-IN" i="1" dirty="0" err="1" smtClean="0"/>
              <a:t>uj</a:t>
            </a:r>
            <a:r>
              <a:rPr lang="en-IN" i="1" dirty="0" smtClean="0"/>
              <a:t> with capacity 1.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2672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 smtClean="0"/>
              <a:t>ui</a:t>
            </a:r>
            <a:endParaRPr lang="en-I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42672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vi</a:t>
            </a:r>
            <a:endParaRPr 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43434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 smtClean="0"/>
              <a:t>uj</a:t>
            </a:r>
            <a:endParaRPr lang="en-IN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43434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 smtClean="0"/>
              <a:t>vj</a:t>
            </a:r>
            <a:endParaRPr lang="en-IN" sz="3200" dirty="0"/>
          </a:p>
        </p:txBody>
      </p:sp>
      <p:cxnSp>
        <p:nvCxnSpPr>
          <p:cNvPr id="11" name="Straight Connector 10"/>
          <p:cNvCxnSpPr>
            <a:stCxn id="4" idx="3"/>
            <a:endCxn id="7" idx="1"/>
          </p:cNvCxnSpPr>
          <p:nvPr/>
        </p:nvCxnSpPr>
        <p:spPr>
          <a:xfrm>
            <a:off x="1981200" y="4559588"/>
            <a:ext cx="914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9" idx="1"/>
          </p:cNvCxnSpPr>
          <p:nvPr/>
        </p:nvCxnSpPr>
        <p:spPr>
          <a:xfrm flipV="1">
            <a:off x="5334000" y="4635788"/>
            <a:ext cx="762000" cy="124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8" idx="1"/>
          </p:cNvCxnSpPr>
          <p:nvPr/>
        </p:nvCxnSpPr>
        <p:spPr>
          <a:xfrm flipV="1">
            <a:off x="3429000" y="4635788"/>
            <a:ext cx="1371600" cy="1241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5000" y="4876800"/>
            <a:ext cx="1524000" cy="180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5029200"/>
            <a:ext cx="264010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>
          <a:xfrm flipV="1">
            <a:off x="3276600" y="6172200"/>
            <a:ext cx="838200" cy="1241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Designing the algorithm-Example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33400" y="2209800"/>
            <a:ext cx="818072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12954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40386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9400" y="16002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0" y="36576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4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600" y="42672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5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62800" y="13716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6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2819400"/>
            <a:ext cx="381000" cy="15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05000" y="2819400"/>
            <a:ext cx="1905000" cy="6096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1828801" y="1453662"/>
            <a:ext cx="5257799" cy="1137138"/>
          </a:xfrm>
          <a:custGeom>
            <a:avLst/>
            <a:gdLst>
              <a:gd name="connsiteX0" fmla="*/ 0 w 4712677"/>
              <a:gd name="connsiteY0" fmla="*/ 1134793 h 1134793"/>
              <a:gd name="connsiteX1" fmla="*/ 56271 w 4712677"/>
              <a:gd name="connsiteY1" fmla="*/ 1050387 h 1134793"/>
              <a:gd name="connsiteX2" fmla="*/ 84406 w 4712677"/>
              <a:gd name="connsiteY2" fmla="*/ 937846 h 1134793"/>
              <a:gd name="connsiteX3" fmla="*/ 112542 w 4712677"/>
              <a:gd name="connsiteY3" fmla="*/ 909710 h 1134793"/>
              <a:gd name="connsiteX4" fmla="*/ 168812 w 4712677"/>
              <a:gd name="connsiteY4" fmla="*/ 825304 h 1134793"/>
              <a:gd name="connsiteX5" fmla="*/ 225083 w 4712677"/>
              <a:gd name="connsiteY5" fmla="*/ 783101 h 1134793"/>
              <a:gd name="connsiteX6" fmla="*/ 309489 w 4712677"/>
              <a:gd name="connsiteY6" fmla="*/ 712763 h 1134793"/>
              <a:gd name="connsiteX7" fmla="*/ 407963 w 4712677"/>
              <a:gd name="connsiteY7" fmla="*/ 586153 h 1134793"/>
              <a:gd name="connsiteX8" fmla="*/ 478302 w 4712677"/>
              <a:gd name="connsiteY8" fmla="*/ 529883 h 1134793"/>
              <a:gd name="connsiteX9" fmla="*/ 534572 w 4712677"/>
              <a:gd name="connsiteY9" fmla="*/ 459544 h 1134793"/>
              <a:gd name="connsiteX10" fmla="*/ 647114 w 4712677"/>
              <a:gd name="connsiteY10" fmla="*/ 361070 h 1134793"/>
              <a:gd name="connsiteX11" fmla="*/ 703385 w 4712677"/>
              <a:gd name="connsiteY11" fmla="*/ 332935 h 1134793"/>
              <a:gd name="connsiteX12" fmla="*/ 844062 w 4712677"/>
              <a:gd name="connsiteY12" fmla="*/ 206326 h 1134793"/>
              <a:gd name="connsiteX13" fmla="*/ 928468 w 4712677"/>
              <a:gd name="connsiteY13" fmla="*/ 178190 h 1134793"/>
              <a:gd name="connsiteX14" fmla="*/ 970671 w 4712677"/>
              <a:gd name="connsiteY14" fmla="*/ 150055 h 1134793"/>
              <a:gd name="connsiteX15" fmla="*/ 1069145 w 4712677"/>
              <a:gd name="connsiteY15" fmla="*/ 135987 h 1134793"/>
              <a:gd name="connsiteX16" fmla="*/ 1125415 w 4712677"/>
              <a:gd name="connsiteY16" fmla="*/ 121920 h 1134793"/>
              <a:gd name="connsiteX17" fmla="*/ 1209822 w 4712677"/>
              <a:gd name="connsiteY17" fmla="*/ 107852 h 1134793"/>
              <a:gd name="connsiteX18" fmla="*/ 1322363 w 4712677"/>
              <a:gd name="connsiteY18" fmla="*/ 79716 h 1134793"/>
              <a:gd name="connsiteX19" fmla="*/ 1392702 w 4712677"/>
              <a:gd name="connsiteY19" fmla="*/ 65649 h 1134793"/>
              <a:gd name="connsiteX20" fmla="*/ 1434905 w 4712677"/>
              <a:gd name="connsiteY20" fmla="*/ 51581 h 1134793"/>
              <a:gd name="connsiteX21" fmla="*/ 1969477 w 4712677"/>
              <a:gd name="connsiteY21" fmla="*/ 37513 h 1134793"/>
              <a:gd name="connsiteX22" fmla="*/ 2011680 w 4712677"/>
              <a:gd name="connsiteY22" fmla="*/ 23446 h 1134793"/>
              <a:gd name="connsiteX23" fmla="*/ 2433711 w 4712677"/>
              <a:gd name="connsiteY23" fmla="*/ 23446 h 1134793"/>
              <a:gd name="connsiteX24" fmla="*/ 2489982 w 4712677"/>
              <a:gd name="connsiteY24" fmla="*/ 37513 h 1134793"/>
              <a:gd name="connsiteX25" fmla="*/ 2532185 w 4712677"/>
              <a:gd name="connsiteY25" fmla="*/ 65649 h 1134793"/>
              <a:gd name="connsiteX26" fmla="*/ 2616591 w 4712677"/>
              <a:gd name="connsiteY26" fmla="*/ 79716 h 1134793"/>
              <a:gd name="connsiteX27" fmla="*/ 2912012 w 4712677"/>
              <a:gd name="connsiteY27" fmla="*/ 121920 h 1134793"/>
              <a:gd name="connsiteX28" fmla="*/ 2954215 w 4712677"/>
              <a:gd name="connsiteY28" fmla="*/ 135987 h 1134793"/>
              <a:gd name="connsiteX29" fmla="*/ 3137095 w 4712677"/>
              <a:gd name="connsiteY29" fmla="*/ 164123 h 1134793"/>
              <a:gd name="connsiteX30" fmla="*/ 3193366 w 4712677"/>
              <a:gd name="connsiteY30" fmla="*/ 178190 h 1134793"/>
              <a:gd name="connsiteX31" fmla="*/ 3277772 w 4712677"/>
              <a:gd name="connsiteY31" fmla="*/ 234461 h 1134793"/>
              <a:gd name="connsiteX32" fmla="*/ 3362178 w 4712677"/>
              <a:gd name="connsiteY32" fmla="*/ 262596 h 1134793"/>
              <a:gd name="connsiteX33" fmla="*/ 3446585 w 4712677"/>
              <a:gd name="connsiteY33" fmla="*/ 304800 h 1134793"/>
              <a:gd name="connsiteX34" fmla="*/ 3559126 w 4712677"/>
              <a:gd name="connsiteY34" fmla="*/ 347003 h 1134793"/>
              <a:gd name="connsiteX35" fmla="*/ 3685735 w 4712677"/>
              <a:gd name="connsiteY35" fmla="*/ 375138 h 1134793"/>
              <a:gd name="connsiteX36" fmla="*/ 3713871 w 4712677"/>
              <a:gd name="connsiteY36" fmla="*/ 403273 h 1134793"/>
              <a:gd name="connsiteX37" fmla="*/ 3770142 w 4712677"/>
              <a:gd name="connsiteY37" fmla="*/ 417341 h 1134793"/>
              <a:gd name="connsiteX38" fmla="*/ 3812345 w 4712677"/>
              <a:gd name="connsiteY38" fmla="*/ 431409 h 1134793"/>
              <a:gd name="connsiteX39" fmla="*/ 3910818 w 4712677"/>
              <a:gd name="connsiteY39" fmla="*/ 473612 h 1134793"/>
              <a:gd name="connsiteX40" fmla="*/ 3953022 w 4712677"/>
              <a:gd name="connsiteY40" fmla="*/ 515815 h 1134793"/>
              <a:gd name="connsiteX41" fmla="*/ 4079631 w 4712677"/>
              <a:gd name="connsiteY41" fmla="*/ 572086 h 1134793"/>
              <a:gd name="connsiteX42" fmla="*/ 4206240 w 4712677"/>
              <a:gd name="connsiteY42" fmla="*/ 600221 h 1134793"/>
              <a:gd name="connsiteX43" fmla="*/ 4346917 w 4712677"/>
              <a:gd name="connsiteY43" fmla="*/ 684627 h 1134793"/>
              <a:gd name="connsiteX44" fmla="*/ 4445391 w 4712677"/>
              <a:gd name="connsiteY44" fmla="*/ 769033 h 1134793"/>
              <a:gd name="connsiteX45" fmla="*/ 4473526 w 4712677"/>
              <a:gd name="connsiteY45" fmla="*/ 811236 h 1134793"/>
              <a:gd name="connsiteX46" fmla="*/ 4557932 w 4712677"/>
              <a:gd name="connsiteY46" fmla="*/ 853440 h 1134793"/>
              <a:gd name="connsiteX47" fmla="*/ 4586068 w 4712677"/>
              <a:gd name="connsiteY47" fmla="*/ 895643 h 1134793"/>
              <a:gd name="connsiteX48" fmla="*/ 4628271 w 4712677"/>
              <a:gd name="connsiteY48" fmla="*/ 937846 h 1134793"/>
              <a:gd name="connsiteX49" fmla="*/ 4670474 w 4712677"/>
              <a:gd name="connsiteY49" fmla="*/ 1022252 h 1134793"/>
              <a:gd name="connsiteX50" fmla="*/ 4684542 w 4712677"/>
              <a:gd name="connsiteY50" fmla="*/ 1092590 h 1134793"/>
              <a:gd name="connsiteX51" fmla="*/ 4712677 w 4712677"/>
              <a:gd name="connsiteY51" fmla="*/ 1120726 h 113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712677" h="1134793">
                <a:moveTo>
                  <a:pt x="0" y="1134793"/>
                </a:moveTo>
                <a:cubicBezTo>
                  <a:pt x="18757" y="1106658"/>
                  <a:pt x="48070" y="1083192"/>
                  <a:pt x="56271" y="1050387"/>
                </a:cubicBezTo>
                <a:cubicBezTo>
                  <a:pt x="65649" y="1012873"/>
                  <a:pt x="57063" y="965189"/>
                  <a:pt x="84406" y="937846"/>
                </a:cubicBezTo>
                <a:cubicBezTo>
                  <a:pt x="93785" y="928467"/>
                  <a:pt x="104584" y="920321"/>
                  <a:pt x="112542" y="909710"/>
                </a:cubicBezTo>
                <a:cubicBezTo>
                  <a:pt x="132831" y="882658"/>
                  <a:pt x="141760" y="845593"/>
                  <a:pt x="168812" y="825304"/>
                </a:cubicBezTo>
                <a:lnTo>
                  <a:pt x="225083" y="783101"/>
                </a:lnTo>
                <a:cubicBezTo>
                  <a:pt x="322408" y="637111"/>
                  <a:pt x="166704" y="855548"/>
                  <a:pt x="309489" y="712763"/>
                </a:cubicBezTo>
                <a:cubicBezTo>
                  <a:pt x="347295" y="674957"/>
                  <a:pt x="366213" y="619552"/>
                  <a:pt x="407963" y="586153"/>
                </a:cubicBezTo>
                <a:cubicBezTo>
                  <a:pt x="431409" y="567396"/>
                  <a:pt x="457071" y="551114"/>
                  <a:pt x="478302" y="529883"/>
                </a:cubicBezTo>
                <a:cubicBezTo>
                  <a:pt x="499533" y="508652"/>
                  <a:pt x="514800" y="482141"/>
                  <a:pt x="534572" y="459544"/>
                </a:cubicBezTo>
                <a:cubicBezTo>
                  <a:pt x="563044" y="427004"/>
                  <a:pt x="614007" y="383141"/>
                  <a:pt x="647114" y="361070"/>
                </a:cubicBezTo>
                <a:cubicBezTo>
                  <a:pt x="664563" y="349438"/>
                  <a:pt x="684628" y="342313"/>
                  <a:pt x="703385" y="332935"/>
                </a:cubicBezTo>
                <a:cubicBezTo>
                  <a:pt x="725055" y="311265"/>
                  <a:pt x="795561" y="227882"/>
                  <a:pt x="844062" y="206326"/>
                </a:cubicBezTo>
                <a:cubicBezTo>
                  <a:pt x="871163" y="194281"/>
                  <a:pt x="903792" y="194641"/>
                  <a:pt x="928468" y="178190"/>
                </a:cubicBezTo>
                <a:cubicBezTo>
                  <a:pt x="942536" y="168812"/>
                  <a:pt x="954477" y="154913"/>
                  <a:pt x="970671" y="150055"/>
                </a:cubicBezTo>
                <a:cubicBezTo>
                  <a:pt x="1002431" y="140527"/>
                  <a:pt x="1036522" y="141918"/>
                  <a:pt x="1069145" y="135987"/>
                </a:cubicBezTo>
                <a:cubicBezTo>
                  <a:pt x="1088167" y="132528"/>
                  <a:pt x="1106457" y="125712"/>
                  <a:pt x="1125415" y="121920"/>
                </a:cubicBezTo>
                <a:cubicBezTo>
                  <a:pt x="1153385" y="116326"/>
                  <a:pt x="1181931" y="113829"/>
                  <a:pt x="1209822" y="107852"/>
                </a:cubicBezTo>
                <a:cubicBezTo>
                  <a:pt x="1247632" y="99750"/>
                  <a:pt x="1284446" y="87299"/>
                  <a:pt x="1322363" y="79716"/>
                </a:cubicBezTo>
                <a:cubicBezTo>
                  <a:pt x="1345809" y="75027"/>
                  <a:pt x="1369505" y="71448"/>
                  <a:pt x="1392702" y="65649"/>
                </a:cubicBezTo>
                <a:cubicBezTo>
                  <a:pt x="1407088" y="62053"/>
                  <a:pt x="1420094" y="52304"/>
                  <a:pt x="1434905" y="51581"/>
                </a:cubicBezTo>
                <a:cubicBezTo>
                  <a:pt x="1612946" y="42896"/>
                  <a:pt x="1791286" y="42202"/>
                  <a:pt x="1969477" y="37513"/>
                </a:cubicBezTo>
                <a:cubicBezTo>
                  <a:pt x="1983545" y="32824"/>
                  <a:pt x="1996942" y="25084"/>
                  <a:pt x="2011680" y="23446"/>
                </a:cubicBezTo>
                <a:cubicBezTo>
                  <a:pt x="2222700" y="0"/>
                  <a:pt x="2222691" y="9378"/>
                  <a:pt x="2433711" y="23446"/>
                </a:cubicBezTo>
                <a:cubicBezTo>
                  <a:pt x="2452468" y="28135"/>
                  <a:pt x="2472211" y="29897"/>
                  <a:pt x="2489982" y="37513"/>
                </a:cubicBezTo>
                <a:cubicBezTo>
                  <a:pt x="2505522" y="44173"/>
                  <a:pt x="2516145" y="60302"/>
                  <a:pt x="2532185" y="65649"/>
                </a:cubicBezTo>
                <a:cubicBezTo>
                  <a:pt x="2559245" y="74669"/>
                  <a:pt x="2588556" y="74459"/>
                  <a:pt x="2616591" y="79716"/>
                </a:cubicBezTo>
                <a:cubicBezTo>
                  <a:pt x="2832844" y="120263"/>
                  <a:pt x="2682796" y="101082"/>
                  <a:pt x="2912012" y="121920"/>
                </a:cubicBezTo>
                <a:cubicBezTo>
                  <a:pt x="2926080" y="126609"/>
                  <a:pt x="2939740" y="132770"/>
                  <a:pt x="2954215" y="135987"/>
                </a:cubicBezTo>
                <a:cubicBezTo>
                  <a:pt x="3015405" y="149585"/>
                  <a:pt x="3075393" y="152905"/>
                  <a:pt x="3137095" y="164123"/>
                </a:cubicBezTo>
                <a:cubicBezTo>
                  <a:pt x="3156117" y="167582"/>
                  <a:pt x="3174609" y="173501"/>
                  <a:pt x="3193366" y="178190"/>
                </a:cubicBezTo>
                <a:cubicBezTo>
                  <a:pt x="3229148" y="213972"/>
                  <a:pt x="3220995" y="211750"/>
                  <a:pt x="3277772" y="234461"/>
                </a:cubicBezTo>
                <a:cubicBezTo>
                  <a:pt x="3305308" y="245475"/>
                  <a:pt x="3362178" y="262596"/>
                  <a:pt x="3362178" y="262596"/>
                </a:cubicBezTo>
                <a:cubicBezTo>
                  <a:pt x="3426206" y="305281"/>
                  <a:pt x="3380023" y="279839"/>
                  <a:pt x="3446585" y="304800"/>
                </a:cubicBezTo>
                <a:cubicBezTo>
                  <a:pt x="3494136" y="322632"/>
                  <a:pt x="3514433" y="334234"/>
                  <a:pt x="3559126" y="347003"/>
                </a:cubicBezTo>
                <a:cubicBezTo>
                  <a:pt x="3605470" y="360244"/>
                  <a:pt x="3637402" y="365471"/>
                  <a:pt x="3685735" y="375138"/>
                </a:cubicBezTo>
                <a:cubicBezTo>
                  <a:pt x="3695114" y="384516"/>
                  <a:pt x="3702008" y="397342"/>
                  <a:pt x="3713871" y="403273"/>
                </a:cubicBezTo>
                <a:cubicBezTo>
                  <a:pt x="3731164" y="411919"/>
                  <a:pt x="3751552" y="412029"/>
                  <a:pt x="3770142" y="417341"/>
                </a:cubicBezTo>
                <a:cubicBezTo>
                  <a:pt x="3784400" y="421415"/>
                  <a:pt x="3798715" y="425568"/>
                  <a:pt x="3812345" y="431409"/>
                </a:cubicBezTo>
                <a:cubicBezTo>
                  <a:pt x="3934029" y="483559"/>
                  <a:pt x="3811844" y="440620"/>
                  <a:pt x="3910818" y="473612"/>
                </a:cubicBezTo>
                <a:cubicBezTo>
                  <a:pt x="3924886" y="487680"/>
                  <a:pt x="3936833" y="504251"/>
                  <a:pt x="3953022" y="515815"/>
                </a:cubicBezTo>
                <a:cubicBezTo>
                  <a:pt x="3973088" y="530147"/>
                  <a:pt x="4060617" y="566382"/>
                  <a:pt x="4079631" y="572086"/>
                </a:cubicBezTo>
                <a:cubicBezTo>
                  <a:pt x="4124215" y="585461"/>
                  <a:pt x="4162928" y="583979"/>
                  <a:pt x="4206240" y="600221"/>
                </a:cubicBezTo>
                <a:cubicBezTo>
                  <a:pt x="4241765" y="613543"/>
                  <a:pt x="4327283" y="664993"/>
                  <a:pt x="4346917" y="684627"/>
                </a:cubicBezTo>
                <a:cubicBezTo>
                  <a:pt x="4415143" y="752853"/>
                  <a:pt x="4381117" y="726184"/>
                  <a:pt x="4445391" y="769033"/>
                </a:cubicBezTo>
                <a:cubicBezTo>
                  <a:pt x="4454769" y="783101"/>
                  <a:pt x="4461571" y="799281"/>
                  <a:pt x="4473526" y="811236"/>
                </a:cubicBezTo>
                <a:cubicBezTo>
                  <a:pt x="4500797" y="838507"/>
                  <a:pt x="4523607" y="841998"/>
                  <a:pt x="4557932" y="853440"/>
                </a:cubicBezTo>
                <a:cubicBezTo>
                  <a:pt x="4567311" y="867508"/>
                  <a:pt x="4575244" y="882654"/>
                  <a:pt x="4586068" y="895643"/>
                </a:cubicBezTo>
                <a:cubicBezTo>
                  <a:pt x="4598804" y="910926"/>
                  <a:pt x="4615535" y="922562"/>
                  <a:pt x="4628271" y="937846"/>
                </a:cubicBezTo>
                <a:cubicBezTo>
                  <a:pt x="4652830" y="967316"/>
                  <a:pt x="4661410" y="985998"/>
                  <a:pt x="4670474" y="1022252"/>
                </a:cubicBezTo>
                <a:cubicBezTo>
                  <a:pt x="4676273" y="1045448"/>
                  <a:pt x="4675123" y="1070613"/>
                  <a:pt x="4684542" y="1092590"/>
                </a:cubicBezTo>
                <a:cubicBezTo>
                  <a:pt x="4689767" y="1104781"/>
                  <a:pt x="4712677" y="1120726"/>
                  <a:pt x="4712677" y="1120726"/>
                </a:cubicBez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/>
          <p:nvPr/>
        </p:nvCxnSpPr>
        <p:spPr>
          <a:xfrm>
            <a:off x="1981200" y="2819400"/>
            <a:ext cx="4191000" cy="5334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Designing the algorithm-Example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33400" y="2209800"/>
            <a:ext cx="818072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12954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40386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9400" y="16002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0" y="36576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4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600" y="42672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5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62800" y="13716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6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2819400"/>
            <a:ext cx="381000" cy="15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905000" y="2819400"/>
            <a:ext cx="1905000" cy="6096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1828801" y="1453662"/>
            <a:ext cx="5257799" cy="1137138"/>
          </a:xfrm>
          <a:custGeom>
            <a:avLst/>
            <a:gdLst>
              <a:gd name="connsiteX0" fmla="*/ 0 w 4712677"/>
              <a:gd name="connsiteY0" fmla="*/ 1134793 h 1134793"/>
              <a:gd name="connsiteX1" fmla="*/ 56271 w 4712677"/>
              <a:gd name="connsiteY1" fmla="*/ 1050387 h 1134793"/>
              <a:gd name="connsiteX2" fmla="*/ 84406 w 4712677"/>
              <a:gd name="connsiteY2" fmla="*/ 937846 h 1134793"/>
              <a:gd name="connsiteX3" fmla="*/ 112542 w 4712677"/>
              <a:gd name="connsiteY3" fmla="*/ 909710 h 1134793"/>
              <a:gd name="connsiteX4" fmla="*/ 168812 w 4712677"/>
              <a:gd name="connsiteY4" fmla="*/ 825304 h 1134793"/>
              <a:gd name="connsiteX5" fmla="*/ 225083 w 4712677"/>
              <a:gd name="connsiteY5" fmla="*/ 783101 h 1134793"/>
              <a:gd name="connsiteX6" fmla="*/ 309489 w 4712677"/>
              <a:gd name="connsiteY6" fmla="*/ 712763 h 1134793"/>
              <a:gd name="connsiteX7" fmla="*/ 407963 w 4712677"/>
              <a:gd name="connsiteY7" fmla="*/ 586153 h 1134793"/>
              <a:gd name="connsiteX8" fmla="*/ 478302 w 4712677"/>
              <a:gd name="connsiteY8" fmla="*/ 529883 h 1134793"/>
              <a:gd name="connsiteX9" fmla="*/ 534572 w 4712677"/>
              <a:gd name="connsiteY9" fmla="*/ 459544 h 1134793"/>
              <a:gd name="connsiteX10" fmla="*/ 647114 w 4712677"/>
              <a:gd name="connsiteY10" fmla="*/ 361070 h 1134793"/>
              <a:gd name="connsiteX11" fmla="*/ 703385 w 4712677"/>
              <a:gd name="connsiteY11" fmla="*/ 332935 h 1134793"/>
              <a:gd name="connsiteX12" fmla="*/ 844062 w 4712677"/>
              <a:gd name="connsiteY12" fmla="*/ 206326 h 1134793"/>
              <a:gd name="connsiteX13" fmla="*/ 928468 w 4712677"/>
              <a:gd name="connsiteY13" fmla="*/ 178190 h 1134793"/>
              <a:gd name="connsiteX14" fmla="*/ 970671 w 4712677"/>
              <a:gd name="connsiteY14" fmla="*/ 150055 h 1134793"/>
              <a:gd name="connsiteX15" fmla="*/ 1069145 w 4712677"/>
              <a:gd name="connsiteY15" fmla="*/ 135987 h 1134793"/>
              <a:gd name="connsiteX16" fmla="*/ 1125415 w 4712677"/>
              <a:gd name="connsiteY16" fmla="*/ 121920 h 1134793"/>
              <a:gd name="connsiteX17" fmla="*/ 1209822 w 4712677"/>
              <a:gd name="connsiteY17" fmla="*/ 107852 h 1134793"/>
              <a:gd name="connsiteX18" fmla="*/ 1322363 w 4712677"/>
              <a:gd name="connsiteY18" fmla="*/ 79716 h 1134793"/>
              <a:gd name="connsiteX19" fmla="*/ 1392702 w 4712677"/>
              <a:gd name="connsiteY19" fmla="*/ 65649 h 1134793"/>
              <a:gd name="connsiteX20" fmla="*/ 1434905 w 4712677"/>
              <a:gd name="connsiteY20" fmla="*/ 51581 h 1134793"/>
              <a:gd name="connsiteX21" fmla="*/ 1969477 w 4712677"/>
              <a:gd name="connsiteY21" fmla="*/ 37513 h 1134793"/>
              <a:gd name="connsiteX22" fmla="*/ 2011680 w 4712677"/>
              <a:gd name="connsiteY22" fmla="*/ 23446 h 1134793"/>
              <a:gd name="connsiteX23" fmla="*/ 2433711 w 4712677"/>
              <a:gd name="connsiteY23" fmla="*/ 23446 h 1134793"/>
              <a:gd name="connsiteX24" fmla="*/ 2489982 w 4712677"/>
              <a:gd name="connsiteY24" fmla="*/ 37513 h 1134793"/>
              <a:gd name="connsiteX25" fmla="*/ 2532185 w 4712677"/>
              <a:gd name="connsiteY25" fmla="*/ 65649 h 1134793"/>
              <a:gd name="connsiteX26" fmla="*/ 2616591 w 4712677"/>
              <a:gd name="connsiteY26" fmla="*/ 79716 h 1134793"/>
              <a:gd name="connsiteX27" fmla="*/ 2912012 w 4712677"/>
              <a:gd name="connsiteY27" fmla="*/ 121920 h 1134793"/>
              <a:gd name="connsiteX28" fmla="*/ 2954215 w 4712677"/>
              <a:gd name="connsiteY28" fmla="*/ 135987 h 1134793"/>
              <a:gd name="connsiteX29" fmla="*/ 3137095 w 4712677"/>
              <a:gd name="connsiteY29" fmla="*/ 164123 h 1134793"/>
              <a:gd name="connsiteX30" fmla="*/ 3193366 w 4712677"/>
              <a:gd name="connsiteY30" fmla="*/ 178190 h 1134793"/>
              <a:gd name="connsiteX31" fmla="*/ 3277772 w 4712677"/>
              <a:gd name="connsiteY31" fmla="*/ 234461 h 1134793"/>
              <a:gd name="connsiteX32" fmla="*/ 3362178 w 4712677"/>
              <a:gd name="connsiteY32" fmla="*/ 262596 h 1134793"/>
              <a:gd name="connsiteX33" fmla="*/ 3446585 w 4712677"/>
              <a:gd name="connsiteY33" fmla="*/ 304800 h 1134793"/>
              <a:gd name="connsiteX34" fmla="*/ 3559126 w 4712677"/>
              <a:gd name="connsiteY34" fmla="*/ 347003 h 1134793"/>
              <a:gd name="connsiteX35" fmla="*/ 3685735 w 4712677"/>
              <a:gd name="connsiteY35" fmla="*/ 375138 h 1134793"/>
              <a:gd name="connsiteX36" fmla="*/ 3713871 w 4712677"/>
              <a:gd name="connsiteY36" fmla="*/ 403273 h 1134793"/>
              <a:gd name="connsiteX37" fmla="*/ 3770142 w 4712677"/>
              <a:gd name="connsiteY37" fmla="*/ 417341 h 1134793"/>
              <a:gd name="connsiteX38" fmla="*/ 3812345 w 4712677"/>
              <a:gd name="connsiteY38" fmla="*/ 431409 h 1134793"/>
              <a:gd name="connsiteX39" fmla="*/ 3910818 w 4712677"/>
              <a:gd name="connsiteY39" fmla="*/ 473612 h 1134793"/>
              <a:gd name="connsiteX40" fmla="*/ 3953022 w 4712677"/>
              <a:gd name="connsiteY40" fmla="*/ 515815 h 1134793"/>
              <a:gd name="connsiteX41" fmla="*/ 4079631 w 4712677"/>
              <a:gd name="connsiteY41" fmla="*/ 572086 h 1134793"/>
              <a:gd name="connsiteX42" fmla="*/ 4206240 w 4712677"/>
              <a:gd name="connsiteY42" fmla="*/ 600221 h 1134793"/>
              <a:gd name="connsiteX43" fmla="*/ 4346917 w 4712677"/>
              <a:gd name="connsiteY43" fmla="*/ 684627 h 1134793"/>
              <a:gd name="connsiteX44" fmla="*/ 4445391 w 4712677"/>
              <a:gd name="connsiteY44" fmla="*/ 769033 h 1134793"/>
              <a:gd name="connsiteX45" fmla="*/ 4473526 w 4712677"/>
              <a:gd name="connsiteY45" fmla="*/ 811236 h 1134793"/>
              <a:gd name="connsiteX46" fmla="*/ 4557932 w 4712677"/>
              <a:gd name="connsiteY46" fmla="*/ 853440 h 1134793"/>
              <a:gd name="connsiteX47" fmla="*/ 4586068 w 4712677"/>
              <a:gd name="connsiteY47" fmla="*/ 895643 h 1134793"/>
              <a:gd name="connsiteX48" fmla="*/ 4628271 w 4712677"/>
              <a:gd name="connsiteY48" fmla="*/ 937846 h 1134793"/>
              <a:gd name="connsiteX49" fmla="*/ 4670474 w 4712677"/>
              <a:gd name="connsiteY49" fmla="*/ 1022252 h 1134793"/>
              <a:gd name="connsiteX50" fmla="*/ 4684542 w 4712677"/>
              <a:gd name="connsiteY50" fmla="*/ 1092590 h 1134793"/>
              <a:gd name="connsiteX51" fmla="*/ 4712677 w 4712677"/>
              <a:gd name="connsiteY51" fmla="*/ 1120726 h 113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712677" h="1134793">
                <a:moveTo>
                  <a:pt x="0" y="1134793"/>
                </a:moveTo>
                <a:cubicBezTo>
                  <a:pt x="18757" y="1106658"/>
                  <a:pt x="48070" y="1083192"/>
                  <a:pt x="56271" y="1050387"/>
                </a:cubicBezTo>
                <a:cubicBezTo>
                  <a:pt x="65649" y="1012873"/>
                  <a:pt x="57063" y="965189"/>
                  <a:pt x="84406" y="937846"/>
                </a:cubicBezTo>
                <a:cubicBezTo>
                  <a:pt x="93785" y="928467"/>
                  <a:pt x="104584" y="920321"/>
                  <a:pt x="112542" y="909710"/>
                </a:cubicBezTo>
                <a:cubicBezTo>
                  <a:pt x="132831" y="882658"/>
                  <a:pt x="141760" y="845593"/>
                  <a:pt x="168812" y="825304"/>
                </a:cubicBezTo>
                <a:lnTo>
                  <a:pt x="225083" y="783101"/>
                </a:lnTo>
                <a:cubicBezTo>
                  <a:pt x="322408" y="637111"/>
                  <a:pt x="166704" y="855548"/>
                  <a:pt x="309489" y="712763"/>
                </a:cubicBezTo>
                <a:cubicBezTo>
                  <a:pt x="347295" y="674957"/>
                  <a:pt x="366213" y="619552"/>
                  <a:pt x="407963" y="586153"/>
                </a:cubicBezTo>
                <a:cubicBezTo>
                  <a:pt x="431409" y="567396"/>
                  <a:pt x="457071" y="551114"/>
                  <a:pt x="478302" y="529883"/>
                </a:cubicBezTo>
                <a:cubicBezTo>
                  <a:pt x="499533" y="508652"/>
                  <a:pt x="514800" y="482141"/>
                  <a:pt x="534572" y="459544"/>
                </a:cubicBezTo>
                <a:cubicBezTo>
                  <a:pt x="563044" y="427004"/>
                  <a:pt x="614007" y="383141"/>
                  <a:pt x="647114" y="361070"/>
                </a:cubicBezTo>
                <a:cubicBezTo>
                  <a:pt x="664563" y="349438"/>
                  <a:pt x="684628" y="342313"/>
                  <a:pt x="703385" y="332935"/>
                </a:cubicBezTo>
                <a:cubicBezTo>
                  <a:pt x="725055" y="311265"/>
                  <a:pt x="795561" y="227882"/>
                  <a:pt x="844062" y="206326"/>
                </a:cubicBezTo>
                <a:cubicBezTo>
                  <a:pt x="871163" y="194281"/>
                  <a:pt x="903792" y="194641"/>
                  <a:pt x="928468" y="178190"/>
                </a:cubicBezTo>
                <a:cubicBezTo>
                  <a:pt x="942536" y="168812"/>
                  <a:pt x="954477" y="154913"/>
                  <a:pt x="970671" y="150055"/>
                </a:cubicBezTo>
                <a:cubicBezTo>
                  <a:pt x="1002431" y="140527"/>
                  <a:pt x="1036522" y="141918"/>
                  <a:pt x="1069145" y="135987"/>
                </a:cubicBezTo>
                <a:cubicBezTo>
                  <a:pt x="1088167" y="132528"/>
                  <a:pt x="1106457" y="125712"/>
                  <a:pt x="1125415" y="121920"/>
                </a:cubicBezTo>
                <a:cubicBezTo>
                  <a:pt x="1153385" y="116326"/>
                  <a:pt x="1181931" y="113829"/>
                  <a:pt x="1209822" y="107852"/>
                </a:cubicBezTo>
                <a:cubicBezTo>
                  <a:pt x="1247632" y="99750"/>
                  <a:pt x="1284446" y="87299"/>
                  <a:pt x="1322363" y="79716"/>
                </a:cubicBezTo>
                <a:cubicBezTo>
                  <a:pt x="1345809" y="75027"/>
                  <a:pt x="1369505" y="71448"/>
                  <a:pt x="1392702" y="65649"/>
                </a:cubicBezTo>
                <a:cubicBezTo>
                  <a:pt x="1407088" y="62053"/>
                  <a:pt x="1420094" y="52304"/>
                  <a:pt x="1434905" y="51581"/>
                </a:cubicBezTo>
                <a:cubicBezTo>
                  <a:pt x="1612946" y="42896"/>
                  <a:pt x="1791286" y="42202"/>
                  <a:pt x="1969477" y="37513"/>
                </a:cubicBezTo>
                <a:cubicBezTo>
                  <a:pt x="1983545" y="32824"/>
                  <a:pt x="1996942" y="25084"/>
                  <a:pt x="2011680" y="23446"/>
                </a:cubicBezTo>
                <a:cubicBezTo>
                  <a:pt x="2222700" y="0"/>
                  <a:pt x="2222691" y="9378"/>
                  <a:pt x="2433711" y="23446"/>
                </a:cubicBezTo>
                <a:cubicBezTo>
                  <a:pt x="2452468" y="28135"/>
                  <a:pt x="2472211" y="29897"/>
                  <a:pt x="2489982" y="37513"/>
                </a:cubicBezTo>
                <a:cubicBezTo>
                  <a:pt x="2505522" y="44173"/>
                  <a:pt x="2516145" y="60302"/>
                  <a:pt x="2532185" y="65649"/>
                </a:cubicBezTo>
                <a:cubicBezTo>
                  <a:pt x="2559245" y="74669"/>
                  <a:pt x="2588556" y="74459"/>
                  <a:pt x="2616591" y="79716"/>
                </a:cubicBezTo>
                <a:cubicBezTo>
                  <a:pt x="2832844" y="120263"/>
                  <a:pt x="2682796" y="101082"/>
                  <a:pt x="2912012" y="121920"/>
                </a:cubicBezTo>
                <a:cubicBezTo>
                  <a:pt x="2926080" y="126609"/>
                  <a:pt x="2939740" y="132770"/>
                  <a:pt x="2954215" y="135987"/>
                </a:cubicBezTo>
                <a:cubicBezTo>
                  <a:pt x="3015405" y="149585"/>
                  <a:pt x="3075393" y="152905"/>
                  <a:pt x="3137095" y="164123"/>
                </a:cubicBezTo>
                <a:cubicBezTo>
                  <a:pt x="3156117" y="167582"/>
                  <a:pt x="3174609" y="173501"/>
                  <a:pt x="3193366" y="178190"/>
                </a:cubicBezTo>
                <a:cubicBezTo>
                  <a:pt x="3229148" y="213972"/>
                  <a:pt x="3220995" y="211750"/>
                  <a:pt x="3277772" y="234461"/>
                </a:cubicBezTo>
                <a:cubicBezTo>
                  <a:pt x="3305308" y="245475"/>
                  <a:pt x="3362178" y="262596"/>
                  <a:pt x="3362178" y="262596"/>
                </a:cubicBezTo>
                <a:cubicBezTo>
                  <a:pt x="3426206" y="305281"/>
                  <a:pt x="3380023" y="279839"/>
                  <a:pt x="3446585" y="304800"/>
                </a:cubicBezTo>
                <a:cubicBezTo>
                  <a:pt x="3494136" y="322632"/>
                  <a:pt x="3514433" y="334234"/>
                  <a:pt x="3559126" y="347003"/>
                </a:cubicBezTo>
                <a:cubicBezTo>
                  <a:pt x="3605470" y="360244"/>
                  <a:pt x="3637402" y="365471"/>
                  <a:pt x="3685735" y="375138"/>
                </a:cubicBezTo>
                <a:cubicBezTo>
                  <a:pt x="3695114" y="384516"/>
                  <a:pt x="3702008" y="397342"/>
                  <a:pt x="3713871" y="403273"/>
                </a:cubicBezTo>
                <a:cubicBezTo>
                  <a:pt x="3731164" y="411919"/>
                  <a:pt x="3751552" y="412029"/>
                  <a:pt x="3770142" y="417341"/>
                </a:cubicBezTo>
                <a:cubicBezTo>
                  <a:pt x="3784400" y="421415"/>
                  <a:pt x="3798715" y="425568"/>
                  <a:pt x="3812345" y="431409"/>
                </a:cubicBezTo>
                <a:cubicBezTo>
                  <a:pt x="3934029" y="483559"/>
                  <a:pt x="3811844" y="440620"/>
                  <a:pt x="3910818" y="473612"/>
                </a:cubicBezTo>
                <a:cubicBezTo>
                  <a:pt x="3924886" y="487680"/>
                  <a:pt x="3936833" y="504251"/>
                  <a:pt x="3953022" y="515815"/>
                </a:cubicBezTo>
                <a:cubicBezTo>
                  <a:pt x="3973088" y="530147"/>
                  <a:pt x="4060617" y="566382"/>
                  <a:pt x="4079631" y="572086"/>
                </a:cubicBezTo>
                <a:cubicBezTo>
                  <a:pt x="4124215" y="585461"/>
                  <a:pt x="4162928" y="583979"/>
                  <a:pt x="4206240" y="600221"/>
                </a:cubicBezTo>
                <a:cubicBezTo>
                  <a:pt x="4241765" y="613543"/>
                  <a:pt x="4327283" y="664993"/>
                  <a:pt x="4346917" y="684627"/>
                </a:cubicBezTo>
                <a:cubicBezTo>
                  <a:pt x="4415143" y="752853"/>
                  <a:pt x="4381117" y="726184"/>
                  <a:pt x="4445391" y="769033"/>
                </a:cubicBezTo>
                <a:cubicBezTo>
                  <a:pt x="4454769" y="783101"/>
                  <a:pt x="4461571" y="799281"/>
                  <a:pt x="4473526" y="811236"/>
                </a:cubicBezTo>
                <a:cubicBezTo>
                  <a:pt x="4500797" y="838507"/>
                  <a:pt x="4523607" y="841998"/>
                  <a:pt x="4557932" y="853440"/>
                </a:cubicBezTo>
                <a:cubicBezTo>
                  <a:pt x="4567311" y="867508"/>
                  <a:pt x="4575244" y="882654"/>
                  <a:pt x="4586068" y="895643"/>
                </a:cubicBezTo>
                <a:cubicBezTo>
                  <a:pt x="4598804" y="910926"/>
                  <a:pt x="4615535" y="922562"/>
                  <a:pt x="4628271" y="937846"/>
                </a:cubicBezTo>
                <a:cubicBezTo>
                  <a:pt x="4652830" y="967316"/>
                  <a:pt x="4661410" y="985998"/>
                  <a:pt x="4670474" y="1022252"/>
                </a:cubicBezTo>
                <a:cubicBezTo>
                  <a:pt x="4676273" y="1045448"/>
                  <a:pt x="4675123" y="1070613"/>
                  <a:pt x="4684542" y="1092590"/>
                </a:cubicBezTo>
                <a:cubicBezTo>
                  <a:pt x="4689767" y="1104781"/>
                  <a:pt x="4712677" y="1120726"/>
                  <a:pt x="4712677" y="1120726"/>
                </a:cubicBezTo>
              </a:path>
            </a:pathLst>
          </a:cu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/>
          <p:nvPr/>
        </p:nvCxnSpPr>
        <p:spPr>
          <a:xfrm>
            <a:off x="1981200" y="2819400"/>
            <a:ext cx="4191000" cy="5334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67000" y="3579812"/>
            <a:ext cx="1143000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489982" y="3699803"/>
            <a:ext cx="3746455" cy="579751"/>
          </a:xfrm>
          <a:custGeom>
            <a:avLst/>
            <a:gdLst>
              <a:gd name="connsiteX0" fmla="*/ 0 w 3746455"/>
              <a:gd name="connsiteY0" fmla="*/ 0 h 579751"/>
              <a:gd name="connsiteX1" fmla="*/ 42203 w 3746455"/>
              <a:gd name="connsiteY1" fmla="*/ 14068 h 579751"/>
              <a:gd name="connsiteX2" fmla="*/ 70338 w 3746455"/>
              <a:gd name="connsiteY2" fmla="*/ 56271 h 579751"/>
              <a:gd name="connsiteX3" fmla="*/ 154744 w 3746455"/>
              <a:gd name="connsiteY3" fmla="*/ 112542 h 579751"/>
              <a:gd name="connsiteX4" fmla="*/ 182880 w 3746455"/>
              <a:gd name="connsiteY4" fmla="*/ 154745 h 579751"/>
              <a:gd name="connsiteX5" fmla="*/ 225083 w 3746455"/>
              <a:gd name="connsiteY5" fmla="*/ 182880 h 579751"/>
              <a:gd name="connsiteX6" fmla="*/ 365760 w 3746455"/>
              <a:gd name="connsiteY6" fmla="*/ 225083 h 579751"/>
              <a:gd name="connsiteX7" fmla="*/ 450166 w 3746455"/>
              <a:gd name="connsiteY7" fmla="*/ 281354 h 579751"/>
              <a:gd name="connsiteX8" fmla="*/ 492369 w 3746455"/>
              <a:gd name="connsiteY8" fmla="*/ 309489 h 579751"/>
              <a:gd name="connsiteX9" fmla="*/ 647113 w 3746455"/>
              <a:gd name="connsiteY9" fmla="*/ 351692 h 579751"/>
              <a:gd name="connsiteX10" fmla="*/ 689316 w 3746455"/>
              <a:gd name="connsiteY10" fmla="*/ 365760 h 579751"/>
              <a:gd name="connsiteX11" fmla="*/ 815926 w 3746455"/>
              <a:gd name="connsiteY11" fmla="*/ 379828 h 579751"/>
              <a:gd name="connsiteX12" fmla="*/ 956603 w 3746455"/>
              <a:gd name="connsiteY12" fmla="*/ 422031 h 579751"/>
              <a:gd name="connsiteX13" fmla="*/ 1041009 w 3746455"/>
              <a:gd name="connsiteY13" fmla="*/ 450166 h 579751"/>
              <a:gd name="connsiteX14" fmla="*/ 1167618 w 3746455"/>
              <a:gd name="connsiteY14" fmla="*/ 464234 h 579751"/>
              <a:gd name="connsiteX15" fmla="*/ 1308295 w 3746455"/>
              <a:gd name="connsiteY15" fmla="*/ 478302 h 579751"/>
              <a:gd name="connsiteX16" fmla="*/ 1378633 w 3746455"/>
              <a:gd name="connsiteY16" fmla="*/ 492369 h 579751"/>
              <a:gd name="connsiteX17" fmla="*/ 1477107 w 3746455"/>
              <a:gd name="connsiteY17" fmla="*/ 520505 h 579751"/>
              <a:gd name="connsiteX18" fmla="*/ 1814732 w 3746455"/>
              <a:gd name="connsiteY18" fmla="*/ 534572 h 579751"/>
              <a:gd name="connsiteX19" fmla="*/ 1856935 w 3746455"/>
              <a:gd name="connsiteY19" fmla="*/ 548640 h 579751"/>
              <a:gd name="connsiteX20" fmla="*/ 2489981 w 3746455"/>
              <a:gd name="connsiteY20" fmla="*/ 520505 h 579751"/>
              <a:gd name="connsiteX21" fmla="*/ 2686929 w 3746455"/>
              <a:gd name="connsiteY21" fmla="*/ 478302 h 579751"/>
              <a:gd name="connsiteX22" fmla="*/ 2729132 w 3746455"/>
              <a:gd name="connsiteY22" fmla="*/ 464234 h 579751"/>
              <a:gd name="connsiteX23" fmla="*/ 2799470 w 3746455"/>
              <a:gd name="connsiteY23" fmla="*/ 450166 h 579751"/>
              <a:gd name="connsiteX24" fmla="*/ 2926080 w 3746455"/>
              <a:gd name="connsiteY24" fmla="*/ 407963 h 579751"/>
              <a:gd name="connsiteX25" fmla="*/ 2968283 w 3746455"/>
              <a:gd name="connsiteY25" fmla="*/ 393895 h 579751"/>
              <a:gd name="connsiteX26" fmla="*/ 3137095 w 3746455"/>
              <a:gd name="connsiteY26" fmla="*/ 365760 h 579751"/>
              <a:gd name="connsiteX27" fmla="*/ 3221501 w 3746455"/>
              <a:gd name="connsiteY27" fmla="*/ 337625 h 579751"/>
              <a:gd name="connsiteX28" fmla="*/ 3263704 w 3746455"/>
              <a:gd name="connsiteY28" fmla="*/ 309489 h 579751"/>
              <a:gd name="connsiteX29" fmla="*/ 3319975 w 3746455"/>
              <a:gd name="connsiteY29" fmla="*/ 295422 h 579751"/>
              <a:gd name="connsiteX30" fmla="*/ 3362178 w 3746455"/>
              <a:gd name="connsiteY30" fmla="*/ 281354 h 579751"/>
              <a:gd name="connsiteX31" fmla="*/ 3390313 w 3746455"/>
              <a:gd name="connsiteY31" fmla="*/ 239151 h 579751"/>
              <a:gd name="connsiteX32" fmla="*/ 3432516 w 3746455"/>
              <a:gd name="connsiteY32" fmla="*/ 225083 h 579751"/>
              <a:gd name="connsiteX33" fmla="*/ 3460652 w 3746455"/>
              <a:gd name="connsiteY33" fmla="*/ 196948 h 579751"/>
              <a:gd name="connsiteX34" fmla="*/ 3502855 w 3746455"/>
              <a:gd name="connsiteY34" fmla="*/ 182880 h 579751"/>
              <a:gd name="connsiteX35" fmla="*/ 3629464 w 3746455"/>
              <a:gd name="connsiteY35" fmla="*/ 112542 h 579751"/>
              <a:gd name="connsiteX36" fmla="*/ 3657600 w 3746455"/>
              <a:gd name="connsiteY36" fmla="*/ 84406 h 579751"/>
              <a:gd name="connsiteX37" fmla="*/ 3699803 w 3746455"/>
              <a:gd name="connsiteY37" fmla="*/ 70339 h 579751"/>
              <a:gd name="connsiteX38" fmla="*/ 3727938 w 3746455"/>
              <a:gd name="connsiteY38" fmla="*/ 28135 h 57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746455" h="579751">
                <a:moveTo>
                  <a:pt x="0" y="0"/>
                </a:moveTo>
                <a:cubicBezTo>
                  <a:pt x="14068" y="4689"/>
                  <a:pt x="30624" y="4805"/>
                  <a:pt x="42203" y="14068"/>
                </a:cubicBezTo>
                <a:cubicBezTo>
                  <a:pt x="55405" y="24630"/>
                  <a:pt x="59514" y="43283"/>
                  <a:pt x="70338" y="56271"/>
                </a:cubicBezTo>
                <a:cubicBezTo>
                  <a:pt x="110867" y="104906"/>
                  <a:pt x="102730" y="95204"/>
                  <a:pt x="154744" y="112542"/>
                </a:cubicBezTo>
                <a:cubicBezTo>
                  <a:pt x="164123" y="126610"/>
                  <a:pt x="170925" y="142790"/>
                  <a:pt x="182880" y="154745"/>
                </a:cubicBezTo>
                <a:cubicBezTo>
                  <a:pt x="194835" y="166700"/>
                  <a:pt x="209633" y="176013"/>
                  <a:pt x="225083" y="182880"/>
                </a:cubicBezTo>
                <a:cubicBezTo>
                  <a:pt x="269116" y="202450"/>
                  <a:pt x="318995" y="213392"/>
                  <a:pt x="365760" y="225083"/>
                </a:cubicBezTo>
                <a:lnTo>
                  <a:pt x="450166" y="281354"/>
                </a:lnTo>
                <a:cubicBezTo>
                  <a:pt x="464234" y="290732"/>
                  <a:pt x="476329" y="304142"/>
                  <a:pt x="492369" y="309489"/>
                </a:cubicBezTo>
                <a:cubicBezTo>
                  <a:pt x="673448" y="369850"/>
                  <a:pt x="488042" y="311925"/>
                  <a:pt x="647113" y="351692"/>
                </a:cubicBezTo>
                <a:cubicBezTo>
                  <a:pt x="661499" y="355288"/>
                  <a:pt x="674689" y="363322"/>
                  <a:pt x="689316" y="365760"/>
                </a:cubicBezTo>
                <a:cubicBezTo>
                  <a:pt x="731201" y="372741"/>
                  <a:pt x="773723" y="375139"/>
                  <a:pt x="815926" y="379828"/>
                </a:cubicBezTo>
                <a:cubicBezTo>
                  <a:pt x="965854" y="439799"/>
                  <a:pt x="807161" y="381274"/>
                  <a:pt x="956603" y="422031"/>
                </a:cubicBezTo>
                <a:cubicBezTo>
                  <a:pt x="985215" y="429834"/>
                  <a:pt x="1011533" y="446891"/>
                  <a:pt x="1041009" y="450166"/>
                </a:cubicBezTo>
                <a:lnTo>
                  <a:pt x="1167618" y="464234"/>
                </a:lnTo>
                <a:cubicBezTo>
                  <a:pt x="1214485" y="469168"/>
                  <a:pt x="1261582" y="472074"/>
                  <a:pt x="1308295" y="478302"/>
                </a:cubicBezTo>
                <a:cubicBezTo>
                  <a:pt x="1331996" y="481462"/>
                  <a:pt x="1355437" y="486570"/>
                  <a:pt x="1378633" y="492369"/>
                </a:cubicBezTo>
                <a:cubicBezTo>
                  <a:pt x="1413243" y="501021"/>
                  <a:pt x="1440266" y="517874"/>
                  <a:pt x="1477107" y="520505"/>
                </a:cubicBezTo>
                <a:cubicBezTo>
                  <a:pt x="1589460" y="528530"/>
                  <a:pt x="1702190" y="529883"/>
                  <a:pt x="1814732" y="534572"/>
                </a:cubicBezTo>
                <a:cubicBezTo>
                  <a:pt x="1828800" y="539261"/>
                  <a:pt x="1842106" y="548640"/>
                  <a:pt x="1856935" y="548640"/>
                </a:cubicBezTo>
                <a:cubicBezTo>
                  <a:pt x="2394878" y="548640"/>
                  <a:pt x="2252983" y="579751"/>
                  <a:pt x="2489981" y="520505"/>
                </a:cubicBezTo>
                <a:cubicBezTo>
                  <a:pt x="2599585" y="465702"/>
                  <a:pt x="2500255" y="507021"/>
                  <a:pt x="2686929" y="478302"/>
                </a:cubicBezTo>
                <a:cubicBezTo>
                  <a:pt x="2701585" y="476047"/>
                  <a:pt x="2714746" y="467831"/>
                  <a:pt x="2729132" y="464234"/>
                </a:cubicBezTo>
                <a:cubicBezTo>
                  <a:pt x="2752328" y="458435"/>
                  <a:pt x="2776024" y="454855"/>
                  <a:pt x="2799470" y="450166"/>
                </a:cubicBezTo>
                <a:cubicBezTo>
                  <a:pt x="2893074" y="403365"/>
                  <a:pt x="2816995" y="435235"/>
                  <a:pt x="2926080" y="407963"/>
                </a:cubicBezTo>
                <a:cubicBezTo>
                  <a:pt x="2940466" y="404366"/>
                  <a:pt x="2953742" y="396803"/>
                  <a:pt x="2968283" y="393895"/>
                </a:cubicBezTo>
                <a:cubicBezTo>
                  <a:pt x="3024222" y="382707"/>
                  <a:pt x="3082976" y="383800"/>
                  <a:pt x="3137095" y="365760"/>
                </a:cubicBezTo>
                <a:lnTo>
                  <a:pt x="3221501" y="337625"/>
                </a:lnTo>
                <a:cubicBezTo>
                  <a:pt x="3235569" y="328246"/>
                  <a:pt x="3248164" y="316149"/>
                  <a:pt x="3263704" y="309489"/>
                </a:cubicBezTo>
                <a:cubicBezTo>
                  <a:pt x="3281475" y="301873"/>
                  <a:pt x="3301385" y="300733"/>
                  <a:pt x="3319975" y="295422"/>
                </a:cubicBezTo>
                <a:cubicBezTo>
                  <a:pt x="3334233" y="291348"/>
                  <a:pt x="3348110" y="286043"/>
                  <a:pt x="3362178" y="281354"/>
                </a:cubicBezTo>
                <a:cubicBezTo>
                  <a:pt x="3371556" y="267286"/>
                  <a:pt x="3377111" y="249713"/>
                  <a:pt x="3390313" y="239151"/>
                </a:cubicBezTo>
                <a:cubicBezTo>
                  <a:pt x="3401892" y="229888"/>
                  <a:pt x="3419800" y="232712"/>
                  <a:pt x="3432516" y="225083"/>
                </a:cubicBezTo>
                <a:cubicBezTo>
                  <a:pt x="3443889" y="218259"/>
                  <a:pt x="3449279" y="203772"/>
                  <a:pt x="3460652" y="196948"/>
                </a:cubicBezTo>
                <a:cubicBezTo>
                  <a:pt x="3473368" y="189319"/>
                  <a:pt x="3489892" y="190081"/>
                  <a:pt x="3502855" y="182880"/>
                </a:cubicBezTo>
                <a:cubicBezTo>
                  <a:pt x="3647966" y="102262"/>
                  <a:pt x="3533971" y="144371"/>
                  <a:pt x="3629464" y="112542"/>
                </a:cubicBezTo>
                <a:cubicBezTo>
                  <a:pt x="3638843" y="103163"/>
                  <a:pt x="3646227" y="91230"/>
                  <a:pt x="3657600" y="84406"/>
                </a:cubicBezTo>
                <a:cubicBezTo>
                  <a:pt x="3670315" y="76777"/>
                  <a:pt x="3689318" y="80824"/>
                  <a:pt x="3699803" y="70339"/>
                </a:cubicBezTo>
                <a:cubicBezTo>
                  <a:pt x="3746455" y="23686"/>
                  <a:pt x="3689206" y="28135"/>
                  <a:pt x="3727938" y="28135"/>
                </a:cubicBezTo>
              </a:path>
            </a:pathLst>
          </a:cu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514600" y="2819400"/>
            <a:ext cx="4343400" cy="53340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191000" y="2819400"/>
            <a:ext cx="2667000" cy="158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91000" y="2819400"/>
            <a:ext cx="1981200" cy="53340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400800" y="2971800"/>
            <a:ext cx="533400" cy="381000"/>
          </a:xfrm>
          <a:prstGeom prst="line">
            <a:avLst/>
          </a:prstGeom>
          <a:ln w="285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Designing the algorithm</a:t>
            </a:r>
            <a:endParaRPr lang="en-IN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node set of the underlying graph </a:t>
            </a:r>
            <a:r>
              <a:rPr lang="en-IN" i="1" dirty="0" smtClean="0"/>
              <a:t>G is </a:t>
            </a:r>
            <a:r>
              <a:rPr lang="en-IN" dirty="0" smtClean="0"/>
              <a:t>defined as follows.</a:t>
            </a:r>
            <a:endParaRPr lang="en-IN" dirty="0" smtClean="0"/>
          </a:p>
          <a:p>
            <a:pPr lvl="1"/>
            <a:r>
              <a:rPr lang="en-IN" dirty="0" smtClean="0"/>
              <a:t>For each flight </a:t>
            </a:r>
            <a:r>
              <a:rPr lang="en-IN" i="1" dirty="0" err="1" smtClean="0"/>
              <a:t>i</a:t>
            </a:r>
            <a:r>
              <a:rPr lang="en-IN" i="1" dirty="0" smtClean="0"/>
              <a:t>, the graph G will have the </a:t>
            </a:r>
            <a:r>
              <a:rPr lang="en-IN" b="1" i="1" dirty="0" smtClean="0"/>
              <a:t>two nodes </a:t>
            </a:r>
            <a:r>
              <a:rPr lang="en-IN" b="1" i="1" dirty="0" err="1" smtClean="0"/>
              <a:t>ui</a:t>
            </a:r>
            <a:r>
              <a:rPr lang="en-IN" b="1" i="1" dirty="0" smtClean="0"/>
              <a:t> and vi.</a:t>
            </a:r>
            <a:endParaRPr lang="en-IN" b="1" i="1" dirty="0" smtClean="0"/>
          </a:p>
          <a:p>
            <a:pPr lvl="1"/>
            <a:r>
              <a:rPr lang="en-IN" i="1" dirty="0" smtClean="0"/>
              <a:t>G will also have a </a:t>
            </a:r>
            <a:r>
              <a:rPr lang="en-IN" b="1" i="1" dirty="0" smtClean="0"/>
              <a:t>distinct source node s and sink node t.</a:t>
            </a:r>
            <a:endParaRPr lang="en-IN" b="1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90600" y="4572000"/>
            <a:ext cx="758837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Oval 23"/>
          <p:cNvSpPr/>
          <p:nvPr/>
        </p:nvSpPr>
        <p:spPr>
          <a:xfrm>
            <a:off x="381000" y="55626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8305800" y="55626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66800" y="5177135"/>
            <a:ext cx="4251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ui</a:t>
            </a:r>
            <a:endParaRPr 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37084" y="5181600"/>
            <a:ext cx="4058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</a:t>
            </a:r>
            <a:r>
              <a:rPr lang="en-US" sz="24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</a:t>
            </a:r>
            <a:endParaRPr lang="en-US" sz="2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Designing the algorithm</a:t>
            </a:r>
            <a:endParaRPr lang="en-IN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edge set of </a:t>
            </a:r>
            <a:r>
              <a:rPr lang="en-IN" i="1" dirty="0" smtClean="0"/>
              <a:t>G is defined as follows.</a:t>
            </a:r>
            <a:endParaRPr lang="en-IN" i="1" dirty="0" smtClean="0"/>
          </a:p>
          <a:p>
            <a:pPr lvl="1"/>
            <a:r>
              <a:rPr lang="en-IN" dirty="0" smtClean="0"/>
              <a:t>For each </a:t>
            </a:r>
            <a:r>
              <a:rPr lang="en-IN" i="1" dirty="0" err="1" smtClean="0"/>
              <a:t>i</a:t>
            </a:r>
            <a:r>
              <a:rPr lang="en-IN" i="1" dirty="0" smtClean="0"/>
              <a:t>, </a:t>
            </a:r>
            <a:r>
              <a:rPr lang="en-IN" b="1" i="1" dirty="0" smtClean="0"/>
              <a:t>there is an edge (</a:t>
            </a:r>
            <a:r>
              <a:rPr lang="en-IN" b="1" i="1" dirty="0" err="1" smtClean="0"/>
              <a:t>ui</a:t>
            </a:r>
            <a:r>
              <a:rPr lang="en-IN" b="1" i="1" dirty="0" smtClean="0"/>
              <a:t> , vi) </a:t>
            </a:r>
            <a:r>
              <a:rPr lang="en-IN" i="1" dirty="0" smtClean="0"/>
              <a:t>with a </a:t>
            </a:r>
            <a:r>
              <a:rPr lang="en-IN" i="1" dirty="0" smtClean="0">
                <a:solidFill>
                  <a:srgbClr val="FF0000"/>
                </a:solidFill>
              </a:rPr>
              <a:t>lower bound </a:t>
            </a:r>
            <a:r>
              <a:rPr lang="en-IN" i="1" dirty="0" smtClean="0"/>
              <a:t>of 1 and a </a:t>
            </a:r>
            <a:r>
              <a:rPr lang="en-IN" i="1" dirty="0" smtClean="0">
                <a:solidFill>
                  <a:srgbClr val="00B050"/>
                </a:solidFill>
              </a:rPr>
              <a:t>capacity</a:t>
            </a:r>
            <a:r>
              <a:rPr lang="en-IN" i="1" dirty="0" smtClean="0"/>
              <a:t> </a:t>
            </a:r>
            <a:r>
              <a:rPr lang="en-IN" dirty="0" smtClean="0"/>
              <a:t>of 1. </a:t>
            </a:r>
            <a:r>
              <a:rPr lang="en-IN" i="1" dirty="0" smtClean="0"/>
              <a:t>(Each flight on the list must be served.)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200" y="3962400"/>
            <a:ext cx="758837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46598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192523" y="45836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45074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25723" y="58790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5791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011923" y="58790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Designing the algorithm</a:t>
            </a:r>
            <a:endParaRPr lang="en-IN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edge set of </a:t>
            </a:r>
            <a:r>
              <a:rPr lang="en-IN" i="1" dirty="0" smtClean="0"/>
              <a:t>G is defined as follows.</a:t>
            </a:r>
            <a:endParaRPr lang="en-IN" i="1" dirty="0" smtClean="0"/>
          </a:p>
          <a:p>
            <a:pPr lvl="1"/>
            <a:r>
              <a:rPr lang="en-IN" dirty="0" smtClean="0"/>
              <a:t>For each </a:t>
            </a:r>
            <a:r>
              <a:rPr lang="en-IN" i="1" dirty="0" err="1" smtClean="0"/>
              <a:t>i</a:t>
            </a:r>
            <a:r>
              <a:rPr lang="en-IN" i="1" dirty="0" smtClean="0"/>
              <a:t> and j so that </a:t>
            </a:r>
            <a:r>
              <a:rPr lang="en-IN" b="1" i="1" dirty="0" smtClean="0"/>
              <a:t>flight j is reachable from flight </a:t>
            </a:r>
            <a:r>
              <a:rPr lang="en-IN" b="1" i="1" dirty="0" err="1" smtClean="0"/>
              <a:t>i</a:t>
            </a:r>
            <a:r>
              <a:rPr lang="en-IN" i="1" dirty="0" smtClean="0"/>
              <a:t>, there is an edge </a:t>
            </a:r>
            <a:r>
              <a:rPr lang="en-IN" b="1" i="1" dirty="0" smtClean="0"/>
              <a:t>(vi , </a:t>
            </a:r>
            <a:r>
              <a:rPr lang="en-IN" b="1" i="1" dirty="0" err="1" smtClean="0"/>
              <a:t>uj</a:t>
            </a:r>
            <a:r>
              <a:rPr lang="en-IN" b="1" i="1" dirty="0" smtClean="0"/>
              <a:t>) </a:t>
            </a:r>
            <a:r>
              <a:rPr lang="en-IN" i="1" dirty="0" smtClean="0"/>
              <a:t>with a </a:t>
            </a:r>
            <a:r>
              <a:rPr lang="en-IN" i="1" dirty="0" smtClean="0">
                <a:solidFill>
                  <a:srgbClr val="FF0000"/>
                </a:solidFill>
              </a:rPr>
              <a:t>lower bound </a:t>
            </a:r>
            <a:r>
              <a:rPr lang="en-IN" i="1" dirty="0" smtClean="0"/>
              <a:t>of 0 and a </a:t>
            </a:r>
            <a:r>
              <a:rPr lang="en-IN" i="1" dirty="0" smtClean="0">
                <a:solidFill>
                  <a:srgbClr val="00B050"/>
                </a:solidFill>
              </a:rPr>
              <a:t>capacity</a:t>
            </a:r>
            <a:r>
              <a:rPr lang="en-IN" i="1" dirty="0" smtClean="0"/>
              <a:t> of 1. (The same plane can perform flights </a:t>
            </a:r>
            <a:r>
              <a:rPr lang="en-IN" i="1" dirty="0" err="1" smtClean="0"/>
              <a:t>i</a:t>
            </a:r>
            <a:r>
              <a:rPr lang="en-IN" i="1" dirty="0" smtClean="0"/>
              <a:t> and j.)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4400" y="4648200"/>
            <a:ext cx="758837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87523" y="4495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192523" y="45836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45074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25723" y="58790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5791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011923" y="58790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6000" y="51054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9800" y="5257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0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5181600"/>
            <a:ext cx="1447800" cy="7620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251296">
            <a:off x="4953000" y="5029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0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Designing the algorithm</a:t>
            </a:r>
            <a:endParaRPr lang="en-IN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edge set of </a:t>
            </a:r>
            <a:r>
              <a:rPr lang="en-IN" i="1" dirty="0" smtClean="0"/>
              <a:t>G is defined as follows.</a:t>
            </a:r>
            <a:endParaRPr lang="en-IN" i="1" dirty="0" smtClean="0"/>
          </a:p>
          <a:p>
            <a:pPr lvl="1"/>
            <a:r>
              <a:rPr lang="en-IN" dirty="0" smtClean="0"/>
              <a:t>For each </a:t>
            </a:r>
            <a:r>
              <a:rPr lang="en-IN" i="1" dirty="0" err="1" smtClean="0"/>
              <a:t>i</a:t>
            </a:r>
            <a:r>
              <a:rPr lang="en-IN" i="1" dirty="0" smtClean="0"/>
              <a:t>, there is an </a:t>
            </a:r>
            <a:r>
              <a:rPr lang="en-IN" b="1" i="1" dirty="0" smtClean="0"/>
              <a:t>edge (s, </a:t>
            </a:r>
            <a:r>
              <a:rPr lang="en-IN" b="1" i="1" dirty="0" err="1" smtClean="0"/>
              <a:t>ui</a:t>
            </a:r>
            <a:r>
              <a:rPr lang="en-IN" b="1" i="1" dirty="0" smtClean="0"/>
              <a:t>) </a:t>
            </a:r>
            <a:r>
              <a:rPr lang="en-IN" i="1" dirty="0" smtClean="0"/>
              <a:t>with a lower </a:t>
            </a:r>
            <a:r>
              <a:rPr lang="en-IN" b="1" i="1" dirty="0" smtClean="0"/>
              <a:t>bound of 0 and a capacity </a:t>
            </a:r>
            <a:r>
              <a:rPr lang="en-IN" b="1" dirty="0" smtClean="0"/>
              <a:t>of 1</a:t>
            </a:r>
            <a:r>
              <a:rPr lang="en-IN" dirty="0" smtClean="0"/>
              <a:t>. </a:t>
            </a:r>
            <a:r>
              <a:rPr lang="en-IN" i="1" dirty="0" smtClean="0"/>
              <a:t>(Any plane can begin the day with flight </a:t>
            </a:r>
            <a:r>
              <a:rPr lang="en-IN" i="1" dirty="0" err="1" smtClean="0"/>
              <a:t>i</a:t>
            </a:r>
            <a:r>
              <a:rPr lang="en-IN" i="1" dirty="0" smtClean="0"/>
              <a:t>.)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4400" y="4648200"/>
            <a:ext cx="758837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87523" y="4495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192523" y="45836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45074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25723" y="58790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5791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011923" y="58790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6000" y="51054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9800" y="5257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0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5181600"/>
            <a:ext cx="1447800" cy="7620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251296">
            <a:off x="4953000" y="5029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0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457200" y="5638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rot="5400000" flipH="1" flipV="1">
            <a:off x="723900" y="5295900"/>
            <a:ext cx="38100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66800" y="5334000"/>
            <a:ext cx="17526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5"/>
          </p:cNvCxnSpPr>
          <p:nvPr/>
        </p:nvCxnSpPr>
        <p:spPr>
          <a:xfrm rot="16200000" flipH="1">
            <a:off x="1396626" y="5740026"/>
            <a:ext cx="89274" cy="92747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6"/>
          </p:cNvCxnSpPr>
          <p:nvPr/>
        </p:nvCxnSpPr>
        <p:spPr>
          <a:xfrm>
            <a:off x="1066800" y="5943600"/>
            <a:ext cx="29718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6"/>
          </p:cNvCxnSpPr>
          <p:nvPr/>
        </p:nvCxnSpPr>
        <p:spPr>
          <a:xfrm flipV="1">
            <a:off x="1066800" y="5181600"/>
            <a:ext cx="6019800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4"/>
          </p:cNvCxnSpPr>
          <p:nvPr/>
        </p:nvCxnSpPr>
        <p:spPr>
          <a:xfrm rot="16200000" flipH="1">
            <a:off x="3200400" y="3810000"/>
            <a:ext cx="152400" cy="5029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251296">
            <a:off x="353403" y="495043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0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Designing the algorithm</a:t>
            </a:r>
            <a:endParaRPr lang="en-IN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edge set of </a:t>
            </a:r>
            <a:r>
              <a:rPr lang="en-IN" i="1" dirty="0" smtClean="0"/>
              <a:t>G is defined as follows.</a:t>
            </a:r>
            <a:endParaRPr lang="en-IN" i="1" dirty="0" smtClean="0"/>
          </a:p>
          <a:p>
            <a:pPr lvl="1"/>
            <a:r>
              <a:rPr lang="en-IN" dirty="0" smtClean="0"/>
              <a:t>For each </a:t>
            </a:r>
            <a:r>
              <a:rPr lang="en-IN" i="1" dirty="0" smtClean="0"/>
              <a:t>j, there is an </a:t>
            </a:r>
            <a:r>
              <a:rPr lang="en-IN" b="1" i="1" dirty="0" smtClean="0"/>
              <a:t>edge (</a:t>
            </a:r>
            <a:r>
              <a:rPr lang="en-IN" b="1" i="1" dirty="0" err="1" smtClean="0"/>
              <a:t>vj</a:t>
            </a:r>
            <a:r>
              <a:rPr lang="en-IN" b="1" i="1" dirty="0" smtClean="0"/>
              <a:t>, t) </a:t>
            </a:r>
            <a:r>
              <a:rPr lang="en-IN" i="1" dirty="0" smtClean="0"/>
              <a:t>with a lower bound of 0 and a capacity </a:t>
            </a:r>
            <a:r>
              <a:rPr lang="en-IN" dirty="0" smtClean="0"/>
              <a:t>of 1. </a:t>
            </a:r>
            <a:r>
              <a:rPr lang="en-IN" i="1" dirty="0" smtClean="0"/>
              <a:t>(Any plane can end the day with flight j.)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4400" y="4648200"/>
            <a:ext cx="758837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87523" y="4495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192523" y="45836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45074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25723" y="58790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5791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011923" y="58790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6000" y="51054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9800" y="5257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0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5181600"/>
            <a:ext cx="1447800" cy="7620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251296">
            <a:off x="4953000" y="5029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0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457200" y="5638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rot="5400000" flipH="1" flipV="1">
            <a:off x="723900" y="5295900"/>
            <a:ext cx="38100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66800" y="5334000"/>
            <a:ext cx="17526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5"/>
          </p:cNvCxnSpPr>
          <p:nvPr/>
        </p:nvCxnSpPr>
        <p:spPr>
          <a:xfrm rot="16200000" flipH="1">
            <a:off x="1396626" y="5740026"/>
            <a:ext cx="89274" cy="92747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6"/>
          </p:cNvCxnSpPr>
          <p:nvPr/>
        </p:nvCxnSpPr>
        <p:spPr>
          <a:xfrm>
            <a:off x="1066800" y="5943600"/>
            <a:ext cx="29718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6"/>
          </p:cNvCxnSpPr>
          <p:nvPr/>
        </p:nvCxnSpPr>
        <p:spPr>
          <a:xfrm flipV="1">
            <a:off x="1066800" y="5181600"/>
            <a:ext cx="6019800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4"/>
          </p:cNvCxnSpPr>
          <p:nvPr/>
        </p:nvCxnSpPr>
        <p:spPr>
          <a:xfrm rot="16200000" flipH="1">
            <a:off x="3200400" y="3810000"/>
            <a:ext cx="152400" cy="5029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251296">
            <a:off x="353403" y="495043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0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8229600" y="5638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 rot="16200000" flipH="1">
            <a:off x="8191500" y="52959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3" idx="2"/>
          </p:cNvCxnSpPr>
          <p:nvPr/>
        </p:nvCxnSpPr>
        <p:spPr>
          <a:xfrm flipV="1">
            <a:off x="7010400" y="5943600"/>
            <a:ext cx="1219200" cy="3048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3" idx="1"/>
          </p:cNvCxnSpPr>
          <p:nvPr/>
        </p:nvCxnSpPr>
        <p:spPr>
          <a:xfrm>
            <a:off x="4343400" y="5029200"/>
            <a:ext cx="3975474" cy="69887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200400" y="5791200"/>
            <a:ext cx="5029200" cy="3048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2110154" y="4304714"/>
            <a:ext cx="6668086" cy="1378634"/>
          </a:xfrm>
          <a:custGeom>
            <a:avLst/>
            <a:gdLst>
              <a:gd name="connsiteX0" fmla="*/ 0 w 6668086"/>
              <a:gd name="connsiteY0" fmla="*/ 590843 h 1378634"/>
              <a:gd name="connsiteX1" fmla="*/ 140677 w 6668086"/>
              <a:gd name="connsiteY1" fmla="*/ 548640 h 1378634"/>
              <a:gd name="connsiteX2" fmla="*/ 239151 w 6668086"/>
              <a:gd name="connsiteY2" fmla="*/ 520504 h 1378634"/>
              <a:gd name="connsiteX3" fmla="*/ 492369 w 6668086"/>
              <a:gd name="connsiteY3" fmla="*/ 464234 h 1378634"/>
              <a:gd name="connsiteX4" fmla="*/ 618978 w 6668086"/>
              <a:gd name="connsiteY4" fmla="*/ 422031 h 1378634"/>
              <a:gd name="connsiteX5" fmla="*/ 886264 w 6668086"/>
              <a:gd name="connsiteY5" fmla="*/ 379828 h 1378634"/>
              <a:gd name="connsiteX6" fmla="*/ 1083212 w 6668086"/>
              <a:gd name="connsiteY6" fmla="*/ 323557 h 1378634"/>
              <a:gd name="connsiteX7" fmla="*/ 1167618 w 6668086"/>
              <a:gd name="connsiteY7" fmla="*/ 309489 h 1378634"/>
              <a:gd name="connsiteX8" fmla="*/ 1266092 w 6668086"/>
              <a:gd name="connsiteY8" fmla="*/ 295421 h 1378634"/>
              <a:gd name="connsiteX9" fmla="*/ 1364566 w 6668086"/>
              <a:gd name="connsiteY9" fmla="*/ 267286 h 1378634"/>
              <a:gd name="connsiteX10" fmla="*/ 1659988 w 6668086"/>
              <a:gd name="connsiteY10" fmla="*/ 239151 h 1378634"/>
              <a:gd name="connsiteX11" fmla="*/ 1842868 w 6668086"/>
              <a:gd name="connsiteY11" fmla="*/ 211015 h 1378634"/>
              <a:gd name="connsiteX12" fmla="*/ 2138289 w 6668086"/>
              <a:gd name="connsiteY12" fmla="*/ 182880 h 1378634"/>
              <a:gd name="connsiteX13" fmla="*/ 2475914 w 6668086"/>
              <a:gd name="connsiteY13" fmla="*/ 168812 h 1378634"/>
              <a:gd name="connsiteX14" fmla="*/ 2616591 w 6668086"/>
              <a:gd name="connsiteY14" fmla="*/ 154744 h 1378634"/>
              <a:gd name="connsiteX15" fmla="*/ 2743200 w 6668086"/>
              <a:gd name="connsiteY15" fmla="*/ 140677 h 1378634"/>
              <a:gd name="connsiteX16" fmla="*/ 3390314 w 6668086"/>
              <a:gd name="connsiteY16" fmla="*/ 112541 h 1378634"/>
              <a:gd name="connsiteX17" fmla="*/ 3516923 w 6668086"/>
              <a:gd name="connsiteY17" fmla="*/ 84406 h 1378634"/>
              <a:gd name="connsiteX18" fmla="*/ 3615397 w 6668086"/>
              <a:gd name="connsiteY18" fmla="*/ 56271 h 1378634"/>
              <a:gd name="connsiteX19" fmla="*/ 4009292 w 6668086"/>
              <a:gd name="connsiteY19" fmla="*/ 28135 h 1378634"/>
              <a:gd name="connsiteX20" fmla="*/ 4178104 w 6668086"/>
              <a:gd name="connsiteY20" fmla="*/ 0 h 1378634"/>
              <a:gd name="connsiteX21" fmla="*/ 5008098 w 6668086"/>
              <a:gd name="connsiteY21" fmla="*/ 14068 h 1378634"/>
              <a:gd name="connsiteX22" fmla="*/ 5092504 w 6668086"/>
              <a:gd name="connsiteY22" fmla="*/ 28135 h 1378634"/>
              <a:gd name="connsiteX23" fmla="*/ 5373858 w 6668086"/>
              <a:gd name="connsiteY23" fmla="*/ 42203 h 1378634"/>
              <a:gd name="connsiteX24" fmla="*/ 5598941 w 6668086"/>
              <a:gd name="connsiteY24" fmla="*/ 112541 h 1378634"/>
              <a:gd name="connsiteX25" fmla="*/ 5781821 w 6668086"/>
              <a:gd name="connsiteY25" fmla="*/ 154744 h 1378634"/>
              <a:gd name="connsiteX26" fmla="*/ 6020972 w 6668086"/>
              <a:gd name="connsiteY26" fmla="*/ 196948 h 1378634"/>
              <a:gd name="connsiteX27" fmla="*/ 6133514 w 6668086"/>
              <a:gd name="connsiteY27" fmla="*/ 225083 h 1378634"/>
              <a:gd name="connsiteX28" fmla="*/ 6217920 w 6668086"/>
              <a:gd name="connsiteY28" fmla="*/ 253218 h 1378634"/>
              <a:gd name="connsiteX29" fmla="*/ 6316394 w 6668086"/>
              <a:gd name="connsiteY29" fmla="*/ 295421 h 1378634"/>
              <a:gd name="connsiteX30" fmla="*/ 6358597 w 6668086"/>
              <a:gd name="connsiteY30" fmla="*/ 323557 h 1378634"/>
              <a:gd name="connsiteX31" fmla="*/ 6414868 w 6668086"/>
              <a:gd name="connsiteY31" fmla="*/ 393895 h 1378634"/>
              <a:gd name="connsiteX32" fmla="*/ 6443003 w 6668086"/>
              <a:gd name="connsiteY32" fmla="*/ 436098 h 1378634"/>
              <a:gd name="connsiteX33" fmla="*/ 6541477 w 6668086"/>
              <a:gd name="connsiteY33" fmla="*/ 520504 h 1378634"/>
              <a:gd name="connsiteX34" fmla="*/ 6569612 w 6668086"/>
              <a:gd name="connsiteY34" fmla="*/ 618978 h 1378634"/>
              <a:gd name="connsiteX35" fmla="*/ 6597748 w 6668086"/>
              <a:gd name="connsiteY35" fmla="*/ 858129 h 1378634"/>
              <a:gd name="connsiteX36" fmla="*/ 6611815 w 6668086"/>
              <a:gd name="connsiteY36" fmla="*/ 900332 h 1378634"/>
              <a:gd name="connsiteX37" fmla="*/ 6639951 w 6668086"/>
              <a:gd name="connsiteY37" fmla="*/ 1012874 h 1378634"/>
              <a:gd name="connsiteX38" fmla="*/ 6639951 w 6668086"/>
              <a:gd name="connsiteY38" fmla="*/ 1012874 h 1378634"/>
              <a:gd name="connsiteX39" fmla="*/ 6668086 w 6668086"/>
              <a:gd name="connsiteY39" fmla="*/ 1153551 h 1378634"/>
              <a:gd name="connsiteX40" fmla="*/ 6654018 w 6668086"/>
              <a:gd name="connsiteY40" fmla="*/ 1266092 h 1378634"/>
              <a:gd name="connsiteX41" fmla="*/ 6639951 w 6668086"/>
              <a:gd name="connsiteY41" fmla="*/ 1308295 h 1378634"/>
              <a:gd name="connsiteX42" fmla="*/ 6639951 w 6668086"/>
              <a:gd name="connsiteY42" fmla="*/ 1378634 h 137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668086" h="1378634">
                <a:moveTo>
                  <a:pt x="0" y="590843"/>
                </a:moveTo>
                <a:cubicBezTo>
                  <a:pt x="79068" y="538131"/>
                  <a:pt x="7274" y="577227"/>
                  <a:pt x="140677" y="548640"/>
                </a:cubicBezTo>
                <a:cubicBezTo>
                  <a:pt x="174057" y="541487"/>
                  <a:pt x="205955" y="528471"/>
                  <a:pt x="239151" y="520504"/>
                </a:cubicBezTo>
                <a:cubicBezTo>
                  <a:pt x="323228" y="500325"/>
                  <a:pt x="410341" y="491577"/>
                  <a:pt x="492369" y="464234"/>
                </a:cubicBezTo>
                <a:cubicBezTo>
                  <a:pt x="534572" y="450166"/>
                  <a:pt x="575957" y="433352"/>
                  <a:pt x="618978" y="422031"/>
                </a:cubicBezTo>
                <a:cubicBezTo>
                  <a:pt x="725568" y="393981"/>
                  <a:pt x="779366" y="391705"/>
                  <a:pt x="886264" y="379828"/>
                </a:cubicBezTo>
                <a:cubicBezTo>
                  <a:pt x="951913" y="361071"/>
                  <a:pt x="1015865" y="334782"/>
                  <a:pt x="1083212" y="323557"/>
                </a:cubicBezTo>
                <a:lnTo>
                  <a:pt x="1167618" y="309489"/>
                </a:lnTo>
                <a:cubicBezTo>
                  <a:pt x="1200390" y="304447"/>
                  <a:pt x="1233670" y="302369"/>
                  <a:pt x="1266092" y="295421"/>
                </a:cubicBezTo>
                <a:cubicBezTo>
                  <a:pt x="1299472" y="288268"/>
                  <a:pt x="1331091" y="273981"/>
                  <a:pt x="1364566" y="267286"/>
                </a:cubicBezTo>
                <a:cubicBezTo>
                  <a:pt x="1432233" y="253753"/>
                  <a:pt x="1610098" y="242988"/>
                  <a:pt x="1659988" y="239151"/>
                </a:cubicBezTo>
                <a:cubicBezTo>
                  <a:pt x="1759699" y="219208"/>
                  <a:pt x="1718772" y="225614"/>
                  <a:pt x="1842868" y="211015"/>
                </a:cubicBezTo>
                <a:cubicBezTo>
                  <a:pt x="1935317" y="200139"/>
                  <a:pt x="2047213" y="187940"/>
                  <a:pt x="2138289" y="182880"/>
                </a:cubicBezTo>
                <a:cubicBezTo>
                  <a:pt x="2250755" y="176632"/>
                  <a:pt x="2363372" y="173501"/>
                  <a:pt x="2475914" y="168812"/>
                </a:cubicBezTo>
                <a:lnTo>
                  <a:pt x="2616591" y="154744"/>
                </a:lnTo>
                <a:cubicBezTo>
                  <a:pt x="2658820" y="150299"/>
                  <a:pt x="2700838" y="143598"/>
                  <a:pt x="2743200" y="140677"/>
                </a:cubicBezTo>
                <a:cubicBezTo>
                  <a:pt x="2895731" y="130158"/>
                  <a:pt x="3256440" y="117690"/>
                  <a:pt x="3390314" y="112541"/>
                </a:cubicBezTo>
                <a:cubicBezTo>
                  <a:pt x="3491757" y="78728"/>
                  <a:pt x="3355990" y="121544"/>
                  <a:pt x="3516923" y="84406"/>
                </a:cubicBezTo>
                <a:cubicBezTo>
                  <a:pt x="3550187" y="76730"/>
                  <a:pt x="3581723" y="61883"/>
                  <a:pt x="3615397" y="56271"/>
                </a:cubicBezTo>
                <a:cubicBezTo>
                  <a:pt x="3685101" y="44654"/>
                  <a:pt x="3972162" y="30319"/>
                  <a:pt x="4009292" y="28135"/>
                </a:cubicBezTo>
                <a:cubicBezTo>
                  <a:pt x="4065563" y="18757"/>
                  <a:pt x="4121063" y="803"/>
                  <a:pt x="4178104" y="0"/>
                </a:cubicBezTo>
                <a:lnTo>
                  <a:pt x="5008098" y="14068"/>
                </a:lnTo>
                <a:cubicBezTo>
                  <a:pt x="5036608" y="14945"/>
                  <a:pt x="5064065" y="25947"/>
                  <a:pt x="5092504" y="28135"/>
                </a:cubicBezTo>
                <a:cubicBezTo>
                  <a:pt x="5186129" y="35337"/>
                  <a:pt x="5280073" y="37514"/>
                  <a:pt x="5373858" y="42203"/>
                </a:cubicBezTo>
                <a:cubicBezTo>
                  <a:pt x="5598702" y="79678"/>
                  <a:pt x="5271325" y="18935"/>
                  <a:pt x="5598941" y="112541"/>
                </a:cubicBezTo>
                <a:cubicBezTo>
                  <a:pt x="5724841" y="148513"/>
                  <a:pt x="5663741" y="135065"/>
                  <a:pt x="5781821" y="154744"/>
                </a:cubicBezTo>
                <a:cubicBezTo>
                  <a:pt x="5915364" y="199259"/>
                  <a:pt x="5836692" y="180195"/>
                  <a:pt x="6020972" y="196948"/>
                </a:cubicBezTo>
                <a:cubicBezTo>
                  <a:pt x="6058486" y="206326"/>
                  <a:pt x="6096830" y="212855"/>
                  <a:pt x="6133514" y="225083"/>
                </a:cubicBezTo>
                <a:lnTo>
                  <a:pt x="6217920" y="253218"/>
                </a:lnTo>
                <a:cubicBezTo>
                  <a:pt x="6275907" y="311207"/>
                  <a:pt x="6209713" y="255416"/>
                  <a:pt x="6316394" y="295421"/>
                </a:cubicBezTo>
                <a:cubicBezTo>
                  <a:pt x="6332225" y="301358"/>
                  <a:pt x="6344529" y="314178"/>
                  <a:pt x="6358597" y="323557"/>
                </a:cubicBezTo>
                <a:cubicBezTo>
                  <a:pt x="6445193" y="453453"/>
                  <a:pt x="6334687" y="293669"/>
                  <a:pt x="6414868" y="393895"/>
                </a:cubicBezTo>
                <a:cubicBezTo>
                  <a:pt x="6425430" y="407097"/>
                  <a:pt x="6432000" y="423261"/>
                  <a:pt x="6443003" y="436098"/>
                </a:cubicBezTo>
                <a:cubicBezTo>
                  <a:pt x="6488487" y="489163"/>
                  <a:pt x="6491698" y="487318"/>
                  <a:pt x="6541477" y="520504"/>
                </a:cubicBezTo>
                <a:cubicBezTo>
                  <a:pt x="6551979" y="552012"/>
                  <a:pt x="6564566" y="586181"/>
                  <a:pt x="6569612" y="618978"/>
                </a:cubicBezTo>
                <a:cubicBezTo>
                  <a:pt x="6579174" y="681130"/>
                  <a:pt x="6586142" y="794294"/>
                  <a:pt x="6597748" y="858129"/>
                </a:cubicBezTo>
                <a:cubicBezTo>
                  <a:pt x="6600401" y="872718"/>
                  <a:pt x="6607913" y="886026"/>
                  <a:pt x="6611815" y="900332"/>
                </a:cubicBezTo>
                <a:cubicBezTo>
                  <a:pt x="6621989" y="937638"/>
                  <a:pt x="6630572" y="975360"/>
                  <a:pt x="6639951" y="1012874"/>
                </a:cubicBezTo>
                <a:lnTo>
                  <a:pt x="6639951" y="1012874"/>
                </a:lnTo>
                <a:cubicBezTo>
                  <a:pt x="6656115" y="1126028"/>
                  <a:pt x="6643532" y="1079892"/>
                  <a:pt x="6668086" y="1153551"/>
                </a:cubicBezTo>
                <a:cubicBezTo>
                  <a:pt x="6663397" y="1191065"/>
                  <a:pt x="6660781" y="1228896"/>
                  <a:pt x="6654018" y="1266092"/>
                </a:cubicBezTo>
                <a:cubicBezTo>
                  <a:pt x="6651365" y="1280681"/>
                  <a:pt x="6641790" y="1293581"/>
                  <a:pt x="6639951" y="1308295"/>
                </a:cubicBezTo>
                <a:cubicBezTo>
                  <a:pt x="6637043" y="1331560"/>
                  <a:pt x="6639951" y="1355188"/>
                  <a:pt x="6639951" y="1378634"/>
                </a:cubicBezTo>
              </a:path>
            </a:pathLst>
          </a:cu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 rot="21442034">
            <a:off x="5839803" y="388363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0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Designing the algorithm</a:t>
            </a:r>
            <a:endParaRPr lang="en-IN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edge set of </a:t>
            </a:r>
            <a:r>
              <a:rPr lang="en-IN" i="1" dirty="0" smtClean="0"/>
              <a:t>G is defined as follows.</a:t>
            </a:r>
            <a:endParaRPr lang="en-IN" i="1" dirty="0" smtClean="0"/>
          </a:p>
          <a:p>
            <a:pPr lvl="1"/>
            <a:r>
              <a:rPr lang="en-IN" dirty="0" smtClean="0"/>
              <a:t>There is an </a:t>
            </a:r>
            <a:r>
              <a:rPr lang="en-IN" b="1" dirty="0" smtClean="0"/>
              <a:t>edge </a:t>
            </a:r>
            <a:r>
              <a:rPr lang="en-IN" b="1" i="1" dirty="0" smtClean="0"/>
              <a:t>(s, t) </a:t>
            </a:r>
            <a:r>
              <a:rPr lang="en-IN" i="1" dirty="0" smtClean="0"/>
              <a:t>with lower bound 0 and capacity k. (If we have extra planes, we don’t need to use them for any of the flights.)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4400" y="4648200"/>
            <a:ext cx="758837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87523" y="4495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192523" y="45836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15200" y="45074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25723" y="58790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5791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011923" y="58790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1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86000" y="5105400"/>
            <a:ext cx="457200" cy="158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9800" y="5257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0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5181600"/>
            <a:ext cx="1447800" cy="7620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251296">
            <a:off x="4953000" y="5029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0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457200" y="5638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7" idx="0"/>
          </p:cNvCxnSpPr>
          <p:nvPr/>
        </p:nvCxnSpPr>
        <p:spPr>
          <a:xfrm rot="5400000" flipH="1" flipV="1">
            <a:off x="723900" y="5295900"/>
            <a:ext cx="38100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066800" y="5334000"/>
            <a:ext cx="17526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5"/>
          </p:cNvCxnSpPr>
          <p:nvPr/>
        </p:nvCxnSpPr>
        <p:spPr>
          <a:xfrm rot="16200000" flipH="1">
            <a:off x="1396626" y="5740026"/>
            <a:ext cx="89274" cy="92747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6"/>
          </p:cNvCxnSpPr>
          <p:nvPr/>
        </p:nvCxnSpPr>
        <p:spPr>
          <a:xfrm>
            <a:off x="1066800" y="5943600"/>
            <a:ext cx="29718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6"/>
          </p:cNvCxnSpPr>
          <p:nvPr/>
        </p:nvCxnSpPr>
        <p:spPr>
          <a:xfrm flipV="1">
            <a:off x="1066800" y="5181600"/>
            <a:ext cx="6019800" cy="7620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4"/>
          </p:cNvCxnSpPr>
          <p:nvPr/>
        </p:nvCxnSpPr>
        <p:spPr>
          <a:xfrm rot="16200000" flipH="1">
            <a:off x="3200400" y="3810000"/>
            <a:ext cx="152400" cy="5029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251296">
            <a:off x="353403" y="495043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0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8229600" y="56388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endCxn id="23" idx="0"/>
          </p:cNvCxnSpPr>
          <p:nvPr/>
        </p:nvCxnSpPr>
        <p:spPr>
          <a:xfrm rot="16200000" flipH="1">
            <a:off x="8191500" y="52959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3" idx="2"/>
          </p:cNvCxnSpPr>
          <p:nvPr/>
        </p:nvCxnSpPr>
        <p:spPr>
          <a:xfrm flipV="1">
            <a:off x="7010400" y="5943600"/>
            <a:ext cx="1219200" cy="3048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3" idx="1"/>
          </p:cNvCxnSpPr>
          <p:nvPr/>
        </p:nvCxnSpPr>
        <p:spPr>
          <a:xfrm>
            <a:off x="4343400" y="5029200"/>
            <a:ext cx="3975474" cy="69887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200400" y="5791200"/>
            <a:ext cx="5029200" cy="3048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2110154" y="4304714"/>
            <a:ext cx="6668086" cy="1378634"/>
          </a:xfrm>
          <a:custGeom>
            <a:avLst/>
            <a:gdLst>
              <a:gd name="connsiteX0" fmla="*/ 0 w 6668086"/>
              <a:gd name="connsiteY0" fmla="*/ 590843 h 1378634"/>
              <a:gd name="connsiteX1" fmla="*/ 140677 w 6668086"/>
              <a:gd name="connsiteY1" fmla="*/ 548640 h 1378634"/>
              <a:gd name="connsiteX2" fmla="*/ 239151 w 6668086"/>
              <a:gd name="connsiteY2" fmla="*/ 520504 h 1378634"/>
              <a:gd name="connsiteX3" fmla="*/ 492369 w 6668086"/>
              <a:gd name="connsiteY3" fmla="*/ 464234 h 1378634"/>
              <a:gd name="connsiteX4" fmla="*/ 618978 w 6668086"/>
              <a:gd name="connsiteY4" fmla="*/ 422031 h 1378634"/>
              <a:gd name="connsiteX5" fmla="*/ 886264 w 6668086"/>
              <a:gd name="connsiteY5" fmla="*/ 379828 h 1378634"/>
              <a:gd name="connsiteX6" fmla="*/ 1083212 w 6668086"/>
              <a:gd name="connsiteY6" fmla="*/ 323557 h 1378634"/>
              <a:gd name="connsiteX7" fmla="*/ 1167618 w 6668086"/>
              <a:gd name="connsiteY7" fmla="*/ 309489 h 1378634"/>
              <a:gd name="connsiteX8" fmla="*/ 1266092 w 6668086"/>
              <a:gd name="connsiteY8" fmla="*/ 295421 h 1378634"/>
              <a:gd name="connsiteX9" fmla="*/ 1364566 w 6668086"/>
              <a:gd name="connsiteY9" fmla="*/ 267286 h 1378634"/>
              <a:gd name="connsiteX10" fmla="*/ 1659988 w 6668086"/>
              <a:gd name="connsiteY10" fmla="*/ 239151 h 1378634"/>
              <a:gd name="connsiteX11" fmla="*/ 1842868 w 6668086"/>
              <a:gd name="connsiteY11" fmla="*/ 211015 h 1378634"/>
              <a:gd name="connsiteX12" fmla="*/ 2138289 w 6668086"/>
              <a:gd name="connsiteY12" fmla="*/ 182880 h 1378634"/>
              <a:gd name="connsiteX13" fmla="*/ 2475914 w 6668086"/>
              <a:gd name="connsiteY13" fmla="*/ 168812 h 1378634"/>
              <a:gd name="connsiteX14" fmla="*/ 2616591 w 6668086"/>
              <a:gd name="connsiteY14" fmla="*/ 154744 h 1378634"/>
              <a:gd name="connsiteX15" fmla="*/ 2743200 w 6668086"/>
              <a:gd name="connsiteY15" fmla="*/ 140677 h 1378634"/>
              <a:gd name="connsiteX16" fmla="*/ 3390314 w 6668086"/>
              <a:gd name="connsiteY16" fmla="*/ 112541 h 1378634"/>
              <a:gd name="connsiteX17" fmla="*/ 3516923 w 6668086"/>
              <a:gd name="connsiteY17" fmla="*/ 84406 h 1378634"/>
              <a:gd name="connsiteX18" fmla="*/ 3615397 w 6668086"/>
              <a:gd name="connsiteY18" fmla="*/ 56271 h 1378634"/>
              <a:gd name="connsiteX19" fmla="*/ 4009292 w 6668086"/>
              <a:gd name="connsiteY19" fmla="*/ 28135 h 1378634"/>
              <a:gd name="connsiteX20" fmla="*/ 4178104 w 6668086"/>
              <a:gd name="connsiteY20" fmla="*/ 0 h 1378634"/>
              <a:gd name="connsiteX21" fmla="*/ 5008098 w 6668086"/>
              <a:gd name="connsiteY21" fmla="*/ 14068 h 1378634"/>
              <a:gd name="connsiteX22" fmla="*/ 5092504 w 6668086"/>
              <a:gd name="connsiteY22" fmla="*/ 28135 h 1378634"/>
              <a:gd name="connsiteX23" fmla="*/ 5373858 w 6668086"/>
              <a:gd name="connsiteY23" fmla="*/ 42203 h 1378634"/>
              <a:gd name="connsiteX24" fmla="*/ 5598941 w 6668086"/>
              <a:gd name="connsiteY24" fmla="*/ 112541 h 1378634"/>
              <a:gd name="connsiteX25" fmla="*/ 5781821 w 6668086"/>
              <a:gd name="connsiteY25" fmla="*/ 154744 h 1378634"/>
              <a:gd name="connsiteX26" fmla="*/ 6020972 w 6668086"/>
              <a:gd name="connsiteY26" fmla="*/ 196948 h 1378634"/>
              <a:gd name="connsiteX27" fmla="*/ 6133514 w 6668086"/>
              <a:gd name="connsiteY27" fmla="*/ 225083 h 1378634"/>
              <a:gd name="connsiteX28" fmla="*/ 6217920 w 6668086"/>
              <a:gd name="connsiteY28" fmla="*/ 253218 h 1378634"/>
              <a:gd name="connsiteX29" fmla="*/ 6316394 w 6668086"/>
              <a:gd name="connsiteY29" fmla="*/ 295421 h 1378634"/>
              <a:gd name="connsiteX30" fmla="*/ 6358597 w 6668086"/>
              <a:gd name="connsiteY30" fmla="*/ 323557 h 1378634"/>
              <a:gd name="connsiteX31" fmla="*/ 6414868 w 6668086"/>
              <a:gd name="connsiteY31" fmla="*/ 393895 h 1378634"/>
              <a:gd name="connsiteX32" fmla="*/ 6443003 w 6668086"/>
              <a:gd name="connsiteY32" fmla="*/ 436098 h 1378634"/>
              <a:gd name="connsiteX33" fmla="*/ 6541477 w 6668086"/>
              <a:gd name="connsiteY33" fmla="*/ 520504 h 1378634"/>
              <a:gd name="connsiteX34" fmla="*/ 6569612 w 6668086"/>
              <a:gd name="connsiteY34" fmla="*/ 618978 h 1378634"/>
              <a:gd name="connsiteX35" fmla="*/ 6597748 w 6668086"/>
              <a:gd name="connsiteY35" fmla="*/ 858129 h 1378634"/>
              <a:gd name="connsiteX36" fmla="*/ 6611815 w 6668086"/>
              <a:gd name="connsiteY36" fmla="*/ 900332 h 1378634"/>
              <a:gd name="connsiteX37" fmla="*/ 6639951 w 6668086"/>
              <a:gd name="connsiteY37" fmla="*/ 1012874 h 1378634"/>
              <a:gd name="connsiteX38" fmla="*/ 6639951 w 6668086"/>
              <a:gd name="connsiteY38" fmla="*/ 1012874 h 1378634"/>
              <a:gd name="connsiteX39" fmla="*/ 6668086 w 6668086"/>
              <a:gd name="connsiteY39" fmla="*/ 1153551 h 1378634"/>
              <a:gd name="connsiteX40" fmla="*/ 6654018 w 6668086"/>
              <a:gd name="connsiteY40" fmla="*/ 1266092 h 1378634"/>
              <a:gd name="connsiteX41" fmla="*/ 6639951 w 6668086"/>
              <a:gd name="connsiteY41" fmla="*/ 1308295 h 1378634"/>
              <a:gd name="connsiteX42" fmla="*/ 6639951 w 6668086"/>
              <a:gd name="connsiteY42" fmla="*/ 1378634 h 137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668086" h="1378634">
                <a:moveTo>
                  <a:pt x="0" y="590843"/>
                </a:moveTo>
                <a:cubicBezTo>
                  <a:pt x="79068" y="538131"/>
                  <a:pt x="7274" y="577227"/>
                  <a:pt x="140677" y="548640"/>
                </a:cubicBezTo>
                <a:cubicBezTo>
                  <a:pt x="174057" y="541487"/>
                  <a:pt x="205955" y="528471"/>
                  <a:pt x="239151" y="520504"/>
                </a:cubicBezTo>
                <a:cubicBezTo>
                  <a:pt x="323228" y="500325"/>
                  <a:pt x="410341" y="491577"/>
                  <a:pt x="492369" y="464234"/>
                </a:cubicBezTo>
                <a:cubicBezTo>
                  <a:pt x="534572" y="450166"/>
                  <a:pt x="575957" y="433352"/>
                  <a:pt x="618978" y="422031"/>
                </a:cubicBezTo>
                <a:cubicBezTo>
                  <a:pt x="725568" y="393981"/>
                  <a:pt x="779366" y="391705"/>
                  <a:pt x="886264" y="379828"/>
                </a:cubicBezTo>
                <a:cubicBezTo>
                  <a:pt x="951913" y="361071"/>
                  <a:pt x="1015865" y="334782"/>
                  <a:pt x="1083212" y="323557"/>
                </a:cubicBezTo>
                <a:lnTo>
                  <a:pt x="1167618" y="309489"/>
                </a:lnTo>
                <a:cubicBezTo>
                  <a:pt x="1200390" y="304447"/>
                  <a:pt x="1233670" y="302369"/>
                  <a:pt x="1266092" y="295421"/>
                </a:cubicBezTo>
                <a:cubicBezTo>
                  <a:pt x="1299472" y="288268"/>
                  <a:pt x="1331091" y="273981"/>
                  <a:pt x="1364566" y="267286"/>
                </a:cubicBezTo>
                <a:cubicBezTo>
                  <a:pt x="1432233" y="253753"/>
                  <a:pt x="1610098" y="242988"/>
                  <a:pt x="1659988" y="239151"/>
                </a:cubicBezTo>
                <a:cubicBezTo>
                  <a:pt x="1759699" y="219208"/>
                  <a:pt x="1718772" y="225614"/>
                  <a:pt x="1842868" y="211015"/>
                </a:cubicBezTo>
                <a:cubicBezTo>
                  <a:pt x="1935317" y="200139"/>
                  <a:pt x="2047213" y="187940"/>
                  <a:pt x="2138289" y="182880"/>
                </a:cubicBezTo>
                <a:cubicBezTo>
                  <a:pt x="2250755" y="176632"/>
                  <a:pt x="2363372" y="173501"/>
                  <a:pt x="2475914" y="168812"/>
                </a:cubicBezTo>
                <a:lnTo>
                  <a:pt x="2616591" y="154744"/>
                </a:lnTo>
                <a:cubicBezTo>
                  <a:pt x="2658820" y="150299"/>
                  <a:pt x="2700838" y="143598"/>
                  <a:pt x="2743200" y="140677"/>
                </a:cubicBezTo>
                <a:cubicBezTo>
                  <a:pt x="2895731" y="130158"/>
                  <a:pt x="3256440" y="117690"/>
                  <a:pt x="3390314" y="112541"/>
                </a:cubicBezTo>
                <a:cubicBezTo>
                  <a:pt x="3491757" y="78728"/>
                  <a:pt x="3355990" y="121544"/>
                  <a:pt x="3516923" y="84406"/>
                </a:cubicBezTo>
                <a:cubicBezTo>
                  <a:pt x="3550187" y="76730"/>
                  <a:pt x="3581723" y="61883"/>
                  <a:pt x="3615397" y="56271"/>
                </a:cubicBezTo>
                <a:cubicBezTo>
                  <a:pt x="3685101" y="44654"/>
                  <a:pt x="3972162" y="30319"/>
                  <a:pt x="4009292" y="28135"/>
                </a:cubicBezTo>
                <a:cubicBezTo>
                  <a:pt x="4065563" y="18757"/>
                  <a:pt x="4121063" y="803"/>
                  <a:pt x="4178104" y="0"/>
                </a:cubicBezTo>
                <a:lnTo>
                  <a:pt x="5008098" y="14068"/>
                </a:lnTo>
                <a:cubicBezTo>
                  <a:pt x="5036608" y="14945"/>
                  <a:pt x="5064065" y="25947"/>
                  <a:pt x="5092504" y="28135"/>
                </a:cubicBezTo>
                <a:cubicBezTo>
                  <a:pt x="5186129" y="35337"/>
                  <a:pt x="5280073" y="37514"/>
                  <a:pt x="5373858" y="42203"/>
                </a:cubicBezTo>
                <a:cubicBezTo>
                  <a:pt x="5598702" y="79678"/>
                  <a:pt x="5271325" y="18935"/>
                  <a:pt x="5598941" y="112541"/>
                </a:cubicBezTo>
                <a:cubicBezTo>
                  <a:pt x="5724841" y="148513"/>
                  <a:pt x="5663741" y="135065"/>
                  <a:pt x="5781821" y="154744"/>
                </a:cubicBezTo>
                <a:cubicBezTo>
                  <a:pt x="5915364" y="199259"/>
                  <a:pt x="5836692" y="180195"/>
                  <a:pt x="6020972" y="196948"/>
                </a:cubicBezTo>
                <a:cubicBezTo>
                  <a:pt x="6058486" y="206326"/>
                  <a:pt x="6096830" y="212855"/>
                  <a:pt x="6133514" y="225083"/>
                </a:cubicBezTo>
                <a:lnTo>
                  <a:pt x="6217920" y="253218"/>
                </a:lnTo>
                <a:cubicBezTo>
                  <a:pt x="6275907" y="311207"/>
                  <a:pt x="6209713" y="255416"/>
                  <a:pt x="6316394" y="295421"/>
                </a:cubicBezTo>
                <a:cubicBezTo>
                  <a:pt x="6332225" y="301358"/>
                  <a:pt x="6344529" y="314178"/>
                  <a:pt x="6358597" y="323557"/>
                </a:cubicBezTo>
                <a:cubicBezTo>
                  <a:pt x="6445193" y="453453"/>
                  <a:pt x="6334687" y="293669"/>
                  <a:pt x="6414868" y="393895"/>
                </a:cubicBezTo>
                <a:cubicBezTo>
                  <a:pt x="6425430" y="407097"/>
                  <a:pt x="6432000" y="423261"/>
                  <a:pt x="6443003" y="436098"/>
                </a:cubicBezTo>
                <a:cubicBezTo>
                  <a:pt x="6488487" y="489163"/>
                  <a:pt x="6491698" y="487318"/>
                  <a:pt x="6541477" y="520504"/>
                </a:cubicBezTo>
                <a:cubicBezTo>
                  <a:pt x="6551979" y="552012"/>
                  <a:pt x="6564566" y="586181"/>
                  <a:pt x="6569612" y="618978"/>
                </a:cubicBezTo>
                <a:cubicBezTo>
                  <a:pt x="6579174" y="681130"/>
                  <a:pt x="6586142" y="794294"/>
                  <a:pt x="6597748" y="858129"/>
                </a:cubicBezTo>
                <a:cubicBezTo>
                  <a:pt x="6600401" y="872718"/>
                  <a:pt x="6607913" y="886026"/>
                  <a:pt x="6611815" y="900332"/>
                </a:cubicBezTo>
                <a:cubicBezTo>
                  <a:pt x="6621989" y="937638"/>
                  <a:pt x="6630572" y="975360"/>
                  <a:pt x="6639951" y="1012874"/>
                </a:cubicBezTo>
                <a:lnTo>
                  <a:pt x="6639951" y="1012874"/>
                </a:lnTo>
                <a:cubicBezTo>
                  <a:pt x="6656115" y="1126028"/>
                  <a:pt x="6643532" y="1079892"/>
                  <a:pt x="6668086" y="1153551"/>
                </a:cubicBezTo>
                <a:cubicBezTo>
                  <a:pt x="6663397" y="1191065"/>
                  <a:pt x="6660781" y="1228896"/>
                  <a:pt x="6654018" y="1266092"/>
                </a:cubicBezTo>
                <a:cubicBezTo>
                  <a:pt x="6651365" y="1280681"/>
                  <a:pt x="6641790" y="1293581"/>
                  <a:pt x="6639951" y="1308295"/>
                </a:cubicBezTo>
                <a:cubicBezTo>
                  <a:pt x="6637043" y="1331560"/>
                  <a:pt x="6639951" y="1355188"/>
                  <a:pt x="6639951" y="1378634"/>
                </a:cubicBezTo>
              </a:path>
            </a:pathLst>
          </a:cu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28"/>
          <p:cNvSpPr/>
          <p:nvPr/>
        </p:nvSpPr>
        <p:spPr>
          <a:xfrm>
            <a:off x="759655" y="6227539"/>
            <a:ext cx="7610622" cy="553089"/>
          </a:xfrm>
          <a:custGeom>
            <a:avLst/>
            <a:gdLst>
              <a:gd name="connsiteX0" fmla="*/ 0 w 7610622"/>
              <a:gd name="connsiteY0" fmla="*/ 32584 h 553089"/>
              <a:gd name="connsiteX1" fmla="*/ 70339 w 7610622"/>
              <a:gd name="connsiteY1" fmla="*/ 116990 h 553089"/>
              <a:gd name="connsiteX2" fmla="*/ 126610 w 7610622"/>
              <a:gd name="connsiteY2" fmla="*/ 145126 h 553089"/>
              <a:gd name="connsiteX3" fmla="*/ 196948 w 7610622"/>
              <a:gd name="connsiteY3" fmla="*/ 187329 h 553089"/>
              <a:gd name="connsiteX4" fmla="*/ 267287 w 7610622"/>
              <a:gd name="connsiteY4" fmla="*/ 243599 h 553089"/>
              <a:gd name="connsiteX5" fmla="*/ 337625 w 7610622"/>
              <a:gd name="connsiteY5" fmla="*/ 285803 h 553089"/>
              <a:gd name="connsiteX6" fmla="*/ 393896 w 7610622"/>
              <a:gd name="connsiteY6" fmla="*/ 328006 h 553089"/>
              <a:gd name="connsiteX7" fmla="*/ 576776 w 7610622"/>
              <a:gd name="connsiteY7" fmla="*/ 412412 h 553089"/>
              <a:gd name="connsiteX8" fmla="*/ 689317 w 7610622"/>
              <a:gd name="connsiteY8" fmla="*/ 468683 h 553089"/>
              <a:gd name="connsiteX9" fmla="*/ 745588 w 7610622"/>
              <a:gd name="connsiteY9" fmla="*/ 482750 h 553089"/>
              <a:gd name="connsiteX10" fmla="*/ 1350499 w 7610622"/>
              <a:gd name="connsiteY10" fmla="*/ 496818 h 553089"/>
              <a:gd name="connsiteX11" fmla="*/ 2883877 w 7610622"/>
              <a:gd name="connsiteY11" fmla="*/ 539021 h 553089"/>
              <a:gd name="connsiteX12" fmla="*/ 3024554 w 7610622"/>
              <a:gd name="connsiteY12" fmla="*/ 553089 h 553089"/>
              <a:gd name="connsiteX13" fmla="*/ 3319976 w 7610622"/>
              <a:gd name="connsiteY13" fmla="*/ 524953 h 553089"/>
              <a:gd name="connsiteX14" fmla="*/ 3601330 w 7610622"/>
              <a:gd name="connsiteY14" fmla="*/ 510886 h 553089"/>
              <a:gd name="connsiteX15" fmla="*/ 3812345 w 7610622"/>
              <a:gd name="connsiteY15" fmla="*/ 496818 h 553089"/>
              <a:gd name="connsiteX16" fmla="*/ 4951828 w 7610622"/>
              <a:gd name="connsiteY16" fmla="*/ 482750 h 553089"/>
              <a:gd name="connsiteX17" fmla="*/ 5064370 w 7610622"/>
              <a:gd name="connsiteY17" fmla="*/ 496818 h 553089"/>
              <a:gd name="connsiteX18" fmla="*/ 5514536 w 7610622"/>
              <a:gd name="connsiteY18" fmla="*/ 524953 h 553089"/>
              <a:gd name="connsiteX19" fmla="*/ 5936567 w 7610622"/>
              <a:gd name="connsiteY19" fmla="*/ 510886 h 553089"/>
              <a:gd name="connsiteX20" fmla="*/ 6020973 w 7610622"/>
              <a:gd name="connsiteY20" fmla="*/ 496818 h 553089"/>
              <a:gd name="connsiteX21" fmla="*/ 6217920 w 7610622"/>
              <a:gd name="connsiteY21" fmla="*/ 482750 h 553089"/>
              <a:gd name="connsiteX22" fmla="*/ 6316394 w 7610622"/>
              <a:gd name="connsiteY22" fmla="*/ 468683 h 553089"/>
              <a:gd name="connsiteX23" fmla="*/ 6428936 w 7610622"/>
              <a:gd name="connsiteY23" fmla="*/ 454615 h 553089"/>
              <a:gd name="connsiteX24" fmla="*/ 6499274 w 7610622"/>
              <a:gd name="connsiteY24" fmla="*/ 440547 h 553089"/>
              <a:gd name="connsiteX25" fmla="*/ 6583680 w 7610622"/>
              <a:gd name="connsiteY25" fmla="*/ 426479 h 553089"/>
              <a:gd name="connsiteX26" fmla="*/ 6625883 w 7610622"/>
              <a:gd name="connsiteY26" fmla="*/ 412412 h 553089"/>
              <a:gd name="connsiteX27" fmla="*/ 6738425 w 7610622"/>
              <a:gd name="connsiteY27" fmla="*/ 398344 h 553089"/>
              <a:gd name="connsiteX28" fmla="*/ 6879102 w 7610622"/>
              <a:gd name="connsiteY28" fmla="*/ 356141 h 553089"/>
              <a:gd name="connsiteX29" fmla="*/ 7005711 w 7610622"/>
              <a:gd name="connsiteY29" fmla="*/ 328006 h 553089"/>
              <a:gd name="connsiteX30" fmla="*/ 7160456 w 7610622"/>
              <a:gd name="connsiteY30" fmla="*/ 271735 h 553089"/>
              <a:gd name="connsiteX31" fmla="*/ 7258930 w 7610622"/>
              <a:gd name="connsiteY31" fmla="*/ 257667 h 553089"/>
              <a:gd name="connsiteX32" fmla="*/ 7343336 w 7610622"/>
              <a:gd name="connsiteY32" fmla="*/ 201396 h 553089"/>
              <a:gd name="connsiteX33" fmla="*/ 7385539 w 7610622"/>
              <a:gd name="connsiteY33" fmla="*/ 173261 h 553089"/>
              <a:gd name="connsiteX34" fmla="*/ 7427742 w 7610622"/>
              <a:gd name="connsiteY34" fmla="*/ 131058 h 553089"/>
              <a:gd name="connsiteX35" fmla="*/ 7469945 w 7610622"/>
              <a:gd name="connsiteY35" fmla="*/ 102923 h 553089"/>
              <a:gd name="connsiteX36" fmla="*/ 7498080 w 7610622"/>
              <a:gd name="connsiteY36" fmla="*/ 74787 h 553089"/>
              <a:gd name="connsiteX37" fmla="*/ 7582487 w 7610622"/>
              <a:gd name="connsiteY37" fmla="*/ 46652 h 553089"/>
              <a:gd name="connsiteX38" fmla="*/ 7610622 w 7610622"/>
              <a:gd name="connsiteY38" fmla="*/ 4449 h 55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610622" h="553089">
                <a:moveTo>
                  <a:pt x="0" y="32584"/>
                </a:moveTo>
                <a:cubicBezTo>
                  <a:pt x="22434" y="66235"/>
                  <a:pt x="35875" y="92373"/>
                  <a:pt x="70339" y="116990"/>
                </a:cubicBezTo>
                <a:cubicBezTo>
                  <a:pt x="87404" y="129179"/>
                  <a:pt x="108278" y="134941"/>
                  <a:pt x="126610" y="145126"/>
                </a:cubicBezTo>
                <a:cubicBezTo>
                  <a:pt x="150512" y="158405"/>
                  <a:pt x="174548" y="171649"/>
                  <a:pt x="196948" y="187329"/>
                </a:cubicBezTo>
                <a:cubicBezTo>
                  <a:pt x="221546" y="204548"/>
                  <a:pt x="242689" y="226380"/>
                  <a:pt x="267287" y="243599"/>
                </a:cubicBezTo>
                <a:cubicBezTo>
                  <a:pt x="289687" y="259279"/>
                  <a:pt x="314875" y="270636"/>
                  <a:pt x="337625" y="285803"/>
                </a:cubicBezTo>
                <a:cubicBezTo>
                  <a:pt x="357133" y="298809"/>
                  <a:pt x="373400" y="316620"/>
                  <a:pt x="393896" y="328006"/>
                </a:cubicBezTo>
                <a:cubicBezTo>
                  <a:pt x="534140" y="405919"/>
                  <a:pt x="390219" y="288042"/>
                  <a:pt x="576776" y="412412"/>
                </a:cubicBezTo>
                <a:cubicBezTo>
                  <a:pt x="628467" y="446872"/>
                  <a:pt x="620492" y="445741"/>
                  <a:pt x="689317" y="468683"/>
                </a:cubicBezTo>
                <a:cubicBezTo>
                  <a:pt x="707659" y="474797"/>
                  <a:pt x="726271" y="481928"/>
                  <a:pt x="745588" y="482750"/>
                </a:cubicBezTo>
                <a:cubicBezTo>
                  <a:pt x="947097" y="491325"/>
                  <a:pt x="1148862" y="492129"/>
                  <a:pt x="1350499" y="496818"/>
                </a:cubicBezTo>
                <a:cubicBezTo>
                  <a:pt x="2273999" y="538795"/>
                  <a:pt x="1762962" y="521776"/>
                  <a:pt x="2883877" y="539021"/>
                </a:cubicBezTo>
                <a:cubicBezTo>
                  <a:pt x="2930769" y="543710"/>
                  <a:pt x="2977428" y="553089"/>
                  <a:pt x="3024554" y="553089"/>
                </a:cubicBezTo>
                <a:cubicBezTo>
                  <a:pt x="3129069" y="553089"/>
                  <a:pt x="3217420" y="532026"/>
                  <a:pt x="3319976" y="524953"/>
                </a:cubicBezTo>
                <a:cubicBezTo>
                  <a:pt x="3413655" y="518492"/>
                  <a:pt x="3507581" y="516243"/>
                  <a:pt x="3601330" y="510886"/>
                </a:cubicBezTo>
                <a:cubicBezTo>
                  <a:pt x="3671710" y="506864"/>
                  <a:pt x="3741866" y="498286"/>
                  <a:pt x="3812345" y="496818"/>
                </a:cubicBezTo>
                <a:lnTo>
                  <a:pt x="4951828" y="482750"/>
                </a:lnTo>
                <a:cubicBezTo>
                  <a:pt x="4989342" y="487439"/>
                  <a:pt x="5026734" y="493234"/>
                  <a:pt x="5064370" y="496818"/>
                </a:cubicBezTo>
                <a:cubicBezTo>
                  <a:pt x="5219364" y="511580"/>
                  <a:pt x="5356696" y="516646"/>
                  <a:pt x="5514536" y="524953"/>
                </a:cubicBezTo>
                <a:cubicBezTo>
                  <a:pt x="5655213" y="520264"/>
                  <a:pt x="5796029" y="518694"/>
                  <a:pt x="5936567" y="510886"/>
                </a:cubicBezTo>
                <a:cubicBezTo>
                  <a:pt x="5965047" y="509304"/>
                  <a:pt x="5992591" y="499656"/>
                  <a:pt x="6020973" y="496818"/>
                </a:cubicBezTo>
                <a:cubicBezTo>
                  <a:pt x="6086463" y="490269"/>
                  <a:pt x="6152400" y="488990"/>
                  <a:pt x="6217920" y="482750"/>
                </a:cubicBezTo>
                <a:cubicBezTo>
                  <a:pt x="6250929" y="479606"/>
                  <a:pt x="6283527" y="473065"/>
                  <a:pt x="6316394" y="468683"/>
                </a:cubicBezTo>
                <a:cubicBezTo>
                  <a:pt x="6353868" y="463687"/>
                  <a:pt x="6391570" y="460364"/>
                  <a:pt x="6428936" y="454615"/>
                </a:cubicBezTo>
                <a:cubicBezTo>
                  <a:pt x="6452568" y="450979"/>
                  <a:pt x="6475749" y="444824"/>
                  <a:pt x="6499274" y="440547"/>
                </a:cubicBezTo>
                <a:cubicBezTo>
                  <a:pt x="6527337" y="435444"/>
                  <a:pt x="6555836" y="432667"/>
                  <a:pt x="6583680" y="426479"/>
                </a:cubicBezTo>
                <a:cubicBezTo>
                  <a:pt x="6598155" y="423262"/>
                  <a:pt x="6611294" y="415065"/>
                  <a:pt x="6625883" y="412412"/>
                </a:cubicBezTo>
                <a:cubicBezTo>
                  <a:pt x="6663079" y="405649"/>
                  <a:pt x="6701133" y="404559"/>
                  <a:pt x="6738425" y="398344"/>
                </a:cubicBezTo>
                <a:cubicBezTo>
                  <a:pt x="6787058" y="390238"/>
                  <a:pt x="6832203" y="370211"/>
                  <a:pt x="6879102" y="356141"/>
                </a:cubicBezTo>
                <a:cubicBezTo>
                  <a:pt x="6918843" y="344219"/>
                  <a:pt x="6965543" y="336039"/>
                  <a:pt x="7005711" y="328006"/>
                </a:cubicBezTo>
                <a:cubicBezTo>
                  <a:pt x="7035242" y="316193"/>
                  <a:pt x="7132358" y="275749"/>
                  <a:pt x="7160456" y="271735"/>
                </a:cubicBezTo>
                <a:lnTo>
                  <a:pt x="7258930" y="257667"/>
                </a:lnTo>
                <a:cubicBezTo>
                  <a:pt x="7333098" y="232944"/>
                  <a:pt x="7273084" y="259939"/>
                  <a:pt x="7343336" y="201396"/>
                </a:cubicBezTo>
                <a:cubicBezTo>
                  <a:pt x="7356324" y="190572"/>
                  <a:pt x="7372551" y="184085"/>
                  <a:pt x="7385539" y="173261"/>
                </a:cubicBezTo>
                <a:cubicBezTo>
                  <a:pt x="7400823" y="160525"/>
                  <a:pt x="7412458" y="143794"/>
                  <a:pt x="7427742" y="131058"/>
                </a:cubicBezTo>
                <a:cubicBezTo>
                  <a:pt x="7440730" y="120234"/>
                  <a:pt x="7456743" y="113485"/>
                  <a:pt x="7469945" y="102923"/>
                </a:cubicBezTo>
                <a:cubicBezTo>
                  <a:pt x="7480302" y="94637"/>
                  <a:pt x="7486217" y="80718"/>
                  <a:pt x="7498080" y="74787"/>
                </a:cubicBezTo>
                <a:cubicBezTo>
                  <a:pt x="7524606" y="61524"/>
                  <a:pt x="7582487" y="46652"/>
                  <a:pt x="7582487" y="46652"/>
                </a:cubicBezTo>
                <a:cubicBezTo>
                  <a:pt x="7598037" y="0"/>
                  <a:pt x="7581725" y="4449"/>
                  <a:pt x="7610622" y="4449"/>
                </a:cubicBezTo>
              </a:path>
            </a:pathLst>
          </a:cu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 rot="20647761">
            <a:off x="7446414" y="617339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0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k</a:t>
            </a:r>
            <a:r>
              <a:rPr lang="en-IN" dirty="0" smtClean="0"/>
              <a:t>]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 rot="21335549">
            <a:off x="5611202" y="395983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</a:t>
            </a:r>
            <a:r>
              <a:rPr lang="en-IN" dirty="0" smtClean="0">
                <a:solidFill>
                  <a:srgbClr val="FF0000"/>
                </a:solidFill>
              </a:rPr>
              <a:t>0</a:t>
            </a:r>
            <a:r>
              <a:rPr lang="en-IN" dirty="0" smtClean="0"/>
              <a:t>,</a:t>
            </a:r>
            <a:r>
              <a:rPr lang="en-IN" dirty="0" smtClean="0">
                <a:solidFill>
                  <a:srgbClr val="00B050"/>
                </a:solidFill>
              </a:rPr>
              <a:t>1</a:t>
            </a:r>
            <a:r>
              <a:rPr lang="en-IN" dirty="0" smtClean="0"/>
              <a:t>]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914400" y="2438400"/>
            <a:ext cx="696557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28800" y="31242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[1,1]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32766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[1,1]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76600" y="3124200"/>
            <a:ext cx="3048000" cy="1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95800" y="3200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[0,1]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66800" y="1639669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/>
              <a:t>There is a way to perform all flights using at most k planes if and only if there is a feasible circulation in the network G.</a:t>
            </a:r>
            <a:endParaRPr lang="en-IN" b="1" dirty="0"/>
          </a:p>
        </p:txBody>
      </p:sp>
      <p:sp>
        <p:nvSpPr>
          <p:cNvPr id="11" name="Oval 10"/>
          <p:cNvSpPr/>
          <p:nvPr/>
        </p:nvSpPr>
        <p:spPr>
          <a:xfrm>
            <a:off x="533400" y="3962400"/>
            <a:ext cx="6858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772400" y="4114800"/>
            <a:ext cx="6858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1" idx="0"/>
          </p:cNvCxnSpPr>
          <p:nvPr/>
        </p:nvCxnSpPr>
        <p:spPr>
          <a:xfrm rot="5400000" flipH="1" flipV="1">
            <a:off x="666750" y="3486150"/>
            <a:ext cx="685800" cy="266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2" idx="0"/>
          </p:cNvCxnSpPr>
          <p:nvPr/>
        </p:nvCxnSpPr>
        <p:spPr>
          <a:xfrm rot="16200000" flipH="1">
            <a:off x="7410450" y="3409950"/>
            <a:ext cx="838200" cy="571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1219200" y="4267200"/>
            <a:ext cx="65532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1600" y="4800600"/>
            <a:ext cx="5628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Feasible circulation means supply is equal to the demand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Suppose you’re in charge of managing a fleet of airplanes and you’d like to create a flight schedule for them.</a:t>
            </a:r>
            <a:endParaRPr lang="en-IN" dirty="0" smtClean="0"/>
          </a:p>
          <a:p>
            <a:endParaRPr lang="en-IN" dirty="0" smtClean="0"/>
          </a:p>
          <a:p>
            <a:r>
              <a:rPr lang="en-IN" i="1" dirty="0" smtClean="0"/>
              <a:t>(1) Boston (depart 6 A.M.) – Washington DC (arrive 7 A.M.)</a:t>
            </a:r>
            <a:endParaRPr lang="en-IN" i="1" dirty="0" smtClean="0"/>
          </a:p>
          <a:p>
            <a:r>
              <a:rPr lang="en-IN" i="1" dirty="0" smtClean="0"/>
              <a:t>(2) Philadelphia (depart 7 A.M.) – Pittsburgh (arrive 8 A.M.)</a:t>
            </a:r>
            <a:endParaRPr lang="en-IN" i="1" dirty="0" smtClean="0"/>
          </a:p>
          <a:p>
            <a:r>
              <a:rPr lang="en-IN" i="1" dirty="0" smtClean="0"/>
              <a:t>(3) Washington DC (depart 8 A.M.) – Los Angeles (arrive 11 A.M.)</a:t>
            </a:r>
            <a:endParaRPr lang="en-IN" i="1" dirty="0" smtClean="0"/>
          </a:p>
          <a:p>
            <a:r>
              <a:rPr lang="en-IN" i="1" dirty="0" smtClean="0"/>
              <a:t>(4) Philadelphia (depart 11 A.M.) – San Francisco (arrive 2 P.M.)</a:t>
            </a:r>
            <a:endParaRPr lang="en-IN" i="1" dirty="0" smtClean="0"/>
          </a:p>
          <a:p>
            <a:r>
              <a:rPr lang="en-IN" i="1" dirty="0" smtClean="0"/>
              <a:t>(5) San Francisco (depart 2:15 P.M.) – Seattle (arrive 3:15 P.M.)</a:t>
            </a:r>
            <a:endParaRPr lang="en-IN" i="1" dirty="0" smtClean="0"/>
          </a:p>
          <a:p>
            <a:r>
              <a:rPr lang="en-IN" i="1" dirty="0" smtClean="0"/>
              <a:t>(6) Las Vegas (depart 5 P.M.) – Seattle (arrive 6 P.M.)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Consider a feasible circulation in the network </a:t>
            </a:r>
            <a:r>
              <a:rPr lang="en-IN" i="1" dirty="0" smtClean="0"/>
              <a:t>G.</a:t>
            </a:r>
            <a:endParaRPr lang="en-IN" i="1" dirty="0" smtClean="0"/>
          </a:p>
          <a:p>
            <a:r>
              <a:rPr lang="en-IN" dirty="0" smtClean="0"/>
              <a:t>Suppose that </a:t>
            </a:r>
            <a:r>
              <a:rPr lang="en-IN" i="1" dirty="0" smtClean="0"/>
              <a:t>k’ units of flow are sent on edges other than (s, t). Since all other edges </a:t>
            </a:r>
            <a:r>
              <a:rPr lang="en-IN" dirty="0" smtClean="0"/>
              <a:t>have a capacity bound of 1, and the circulation is integer-valued, each such edge that carries flow has exactly one unit of flow on it.</a:t>
            </a:r>
            <a:endParaRPr lang="en-IN" dirty="0" smtClean="0"/>
          </a:p>
          <a:p>
            <a:r>
              <a:rPr lang="en-IN" dirty="0" smtClean="0"/>
              <a:t>This flow can be converted to collection of paths.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33400" y="2286000"/>
            <a:ext cx="818072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12954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40386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9400" y="16002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0" y="36576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4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600" y="42672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5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62800" y="13716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6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667000" y="3579812"/>
            <a:ext cx="1143000" cy="1588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191000" y="2819400"/>
            <a:ext cx="1981200" cy="53340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715000" y="2819400"/>
            <a:ext cx="1143000" cy="60960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28800" y="2743200"/>
            <a:ext cx="381000" cy="158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28600" y="3886200"/>
            <a:ext cx="6858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772400" y="4114800"/>
            <a:ext cx="6858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0"/>
          </p:cNvCxnSpPr>
          <p:nvPr/>
        </p:nvCxnSpPr>
        <p:spPr>
          <a:xfrm rot="5400000" flipH="1" flipV="1">
            <a:off x="171450" y="3295650"/>
            <a:ext cx="990600" cy="1905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7" idx="0"/>
          </p:cNvCxnSpPr>
          <p:nvPr/>
        </p:nvCxnSpPr>
        <p:spPr>
          <a:xfrm rot="16200000" flipH="1">
            <a:off x="7448550" y="3448050"/>
            <a:ext cx="1219200" cy="1143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6"/>
            <a:endCxn id="17" idx="2"/>
          </p:cNvCxnSpPr>
          <p:nvPr/>
        </p:nvCxnSpPr>
        <p:spPr>
          <a:xfrm>
            <a:off x="914400" y="4191000"/>
            <a:ext cx="68580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7"/>
          </p:cNvCxnSpPr>
          <p:nvPr/>
        </p:nvCxnSpPr>
        <p:spPr>
          <a:xfrm rot="5400000" flipH="1" flipV="1">
            <a:off x="933846" y="3461521"/>
            <a:ext cx="394074" cy="63383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7" idx="1"/>
          </p:cNvCxnSpPr>
          <p:nvPr/>
        </p:nvCxnSpPr>
        <p:spPr>
          <a:xfrm>
            <a:off x="7239000" y="3581400"/>
            <a:ext cx="633833" cy="622674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3400" y="1752601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 smtClean="0"/>
              <a:t>ui</a:t>
            </a:r>
            <a:endParaRPr lang="en-IN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1447800" y="175260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vi</a:t>
            </a:r>
            <a:endParaRPr lang="en-IN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2209800" y="16764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 smtClean="0"/>
              <a:t>uj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Consider an edge </a:t>
            </a:r>
            <a:r>
              <a:rPr lang="en-IN" i="1" dirty="0" smtClean="0"/>
              <a:t>(s, </a:t>
            </a:r>
            <a:r>
              <a:rPr lang="en-IN" i="1" dirty="0" err="1" smtClean="0"/>
              <a:t>ui</a:t>
            </a:r>
            <a:r>
              <a:rPr lang="en-IN" i="1" dirty="0" smtClean="0"/>
              <a:t>) that carries one unit of flow. It follows by conservation that (</a:t>
            </a:r>
            <a:r>
              <a:rPr lang="en-IN" i="1" dirty="0" err="1" smtClean="0"/>
              <a:t>ui</a:t>
            </a:r>
            <a:r>
              <a:rPr lang="en-IN" i="1" dirty="0" smtClean="0"/>
              <a:t> , vi) </a:t>
            </a:r>
            <a:r>
              <a:rPr lang="en-IN" dirty="0" smtClean="0"/>
              <a:t>carries one unit of flow, and that there is a unique edge out of </a:t>
            </a:r>
            <a:r>
              <a:rPr lang="en-IN" i="1" dirty="0" smtClean="0"/>
              <a:t>vi that carries </a:t>
            </a:r>
            <a:r>
              <a:rPr lang="en-IN" dirty="0" smtClean="0"/>
              <a:t>one unit of flow. </a:t>
            </a:r>
            <a:endParaRPr lang="en-IN" dirty="0" smtClean="0"/>
          </a:p>
          <a:p>
            <a:r>
              <a:rPr lang="en-IN" dirty="0" smtClean="0"/>
              <a:t>If we continue in this way, we construct a path </a:t>
            </a:r>
            <a:r>
              <a:rPr lang="en-IN" i="1" dirty="0" smtClean="0"/>
              <a:t>P from s to t, so that each edge on this path carries one unit of flow. </a:t>
            </a:r>
            <a:endParaRPr lang="en-IN" i="1" dirty="0" smtClean="0"/>
          </a:p>
          <a:p>
            <a:r>
              <a:rPr lang="en-IN" i="1" dirty="0" smtClean="0"/>
              <a:t>We can apply this </a:t>
            </a:r>
            <a:r>
              <a:rPr lang="en-IN" dirty="0" smtClean="0"/>
              <a:t>construction to each edge of the form </a:t>
            </a:r>
            <a:endParaRPr lang="en-IN" dirty="0" smtClean="0"/>
          </a:p>
          <a:p>
            <a:pPr>
              <a:buNone/>
            </a:pPr>
            <a:r>
              <a:rPr lang="en-IN" i="1" dirty="0" smtClean="0"/>
              <a:t>(s, </a:t>
            </a:r>
            <a:r>
              <a:rPr lang="en-IN" i="1" dirty="0" err="1" smtClean="0"/>
              <a:t>uj</a:t>
            </a:r>
            <a:r>
              <a:rPr lang="en-IN" i="1" dirty="0" smtClean="0"/>
              <a:t>) carrying one unit of flow; in this </a:t>
            </a:r>
            <a:r>
              <a:rPr lang="en-IN" dirty="0" smtClean="0"/>
              <a:t>way, we produce </a:t>
            </a:r>
            <a:r>
              <a:rPr lang="en-IN" i="1" dirty="0" smtClean="0"/>
              <a:t>k’ paths from s to t, each consisting of edges that carry one </a:t>
            </a:r>
            <a:r>
              <a:rPr lang="en-IN" dirty="0" smtClean="0"/>
              <a:t>unit of flow. </a:t>
            </a:r>
            <a:endParaRPr lang="en-IN" dirty="0" smtClean="0"/>
          </a:p>
          <a:p>
            <a:r>
              <a:rPr lang="en-IN" dirty="0" smtClean="0"/>
              <a:t>Now, for each path </a:t>
            </a:r>
            <a:r>
              <a:rPr lang="en-IN" i="1" dirty="0" smtClean="0"/>
              <a:t>P we create in this way, we can assign a single </a:t>
            </a:r>
            <a:r>
              <a:rPr lang="en-IN" dirty="0" smtClean="0"/>
              <a:t>plane to perform all the flights contained in this path.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Is it possible to use a single plane for a flight segment </a:t>
            </a:r>
            <a:r>
              <a:rPr lang="en-IN" i="1" dirty="0" err="1" smtClean="0"/>
              <a:t>i</a:t>
            </a:r>
            <a:r>
              <a:rPr lang="en-IN" i="1" dirty="0" smtClean="0"/>
              <a:t>, and then later for </a:t>
            </a:r>
            <a:r>
              <a:rPr lang="en-IN" dirty="0" smtClean="0"/>
              <a:t>a flight segment </a:t>
            </a:r>
            <a:r>
              <a:rPr lang="en-IN" i="1" dirty="0" smtClean="0"/>
              <a:t>j?</a:t>
            </a:r>
            <a:endParaRPr lang="en-IN" dirty="0"/>
          </a:p>
        </p:txBody>
      </p:sp>
      <p:pic>
        <p:nvPicPr>
          <p:cNvPr id="4" name="Picture 2" descr="C:\Users\Srinidhi\Desktop\-RiG6Mg9iL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52600" y="4191000"/>
            <a:ext cx="1904999" cy="116811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143000" y="4191000"/>
            <a:ext cx="526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800" y="4267200"/>
            <a:ext cx="474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0" y="4258270"/>
            <a:ext cx="556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b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4267200"/>
            <a:ext cx="556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2286000" y="2971800"/>
            <a:ext cx="4267200" cy="121920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597265" cy="452628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Is it possible to use a single plane for a flight segment </a:t>
            </a:r>
            <a:r>
              <a:rPr lang="en-IN" i="1" dirty="0" err="1" smtClean="0"/>
              <a:t>i</a:t>
            </a:r>
            <a:r>
              <a:rPr lang="en-IN" i="1" dirty="0" smtClean="0"/>
              <a:t>, and then later for </a:t>
            </a:r>
            <a:r>
              <a:rPr lang="en-IN" dirty="0" smtClean="0"/>
              <a:t>a flight segment </a:t>
            </a:r>
            <a:r>
              <a:rPr lang="en-IN" i="1" dirty="0" smtClean="0"/>
              <a:t>j?</a:t>
            </a:r>
            <a:endParaRPr lang="en-IN" i="1" dirty="0" smtClean="0"/>
          </a:p>
          <a:p>
            <a:pPr algn="ctr">
              <a:buNone/>
            </a:pPr>
            <a:r>
              <a:rPr lang="en-IN" sz="5200" i="1" dirty="0" smtClean="0">
                <a:solidFill>
                  <a:srgbClr val="FF0000"/>
                </a:solidFill>
              </a:rPr>
              <a:t>YES</a:t>
            </a:r>
            <a:endParaRPr lang="en-IN" sz="5200" i="1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(a) the destination of </a:t>
            </a:r>
            <a:r>
              <a:rPr lang="en-IN" i="1" dirty="0" err="1" smtClean="0"/>
              <a:t>i</a:t>
            </a:r>
            <a:r>
              <a:rPr lang="en-IN" i="1" dirty="0" smtClean="0"/>
              <a:t> is the same as the origin of j, and there’s enough time </a:t>
            </a:r>
            <a:r>
              <a:rPr lang="en-IN" dirty="0" smtClean="0"/>
              <a:t>to perform </a:t>
            </a:r>
            <a:r>
              <a:rPr lang="en-GB" altLang="en-IN" dirty="0" smtClean="0"/>
              <a:t>m</a:t>
            </a:r>
            <a:r>
              <a:rPr lang="en-IN" dirty="0" smtClean="0"/>
              <a:t>aintenance on the plane in between; </a:t>
            </a:r>
            <a:endParaRPr lang="en-IN" dirty="0" smtClean="0"/>
          </a:p>
          <a:p>
            <a:pPr algn="ctr">
              <a:buNone/>
            </a:pPr>
            <a:r>
              <a:rPr lang="en-IN" dirty="0" smtClean="0"/>
              <a:t>or</a:t>
            </a:r>
            <a:endParaRPr lang="en-IN" dirty="0" smtClean="0"/>
          </a:p>
          <a:p>
            <a:r>
              <a:rPr lang="en-IN" dirty="0" smtClean="0"/>
              <a:t>(b) you can add a flight segment in between that gets the plane from the destination of </a:t>
            </a:r>
            <a:r>
              <a:rPr lang="en-IN" i="1" dirty="0" err="1" smtClean="0"/>
              <a:t>i</a:t>
            </a:r>
            <a:r>
              <a:rPr lang="en-IN" i="1" dirty="0" smtClean="0"/>
              <a:t> to the origin of j with adequate time in between.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pic>
        <p:nvPicPr>
          <p:cNvPr id="4" name="Picture 2" descr="C:\Users\Srinidhi\Desktop\-RiG6Mg9iL.png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52600" y="3657600"/>
            <a:ext cx="1524000" cy="9350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38400" y="2895600"/>
            <a:ext cx="1374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Bangalore to</a:t>
            </a:r>
            <a:endParaRPr lang="en-IN" dirty="0" smtClean="0"/>
          </a:p>
          <a:p>
            <a:pPr algn="ctr"/>
            <a:r>
              <a:rPr lang="en-IN" dirty="0" smtClean="0"/>
              <a:t>Mumbai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2743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Mumbai to Agra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2362200"/>
            <a:ext cx="15240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Can I use the same</a:t>
            </a:r>
            <a:endParaRPr lang="en-IN" b="1" dirty="0" smtClean="0"/>
          </a:p>
          <a:p>
            <a:pPr algn="ctr"/>
            <a:r>
              <a:rPr lang="en-IN" b="1" dirty="0" smtClean="0"/>
              <a:t>Plane??</a:t>
            </a:r>
            <a:endParaRPr lang="en-IN" b="1" dirty="0"/>
          </a:p>
        </p:txBody>
      </p:sp>
      <p:pic>
        <p:nvPicPr>
          <p:cNvPr id="2050" name="Picture 2" descr="C:\Users\Srinidhi\Desktop\image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62200"/>
            <a:ext cx="1295400" cy="1295400"/>
          </a:xfrm>
          <a:prstGeom prst="rect">
            <a:avLst/>
          </a:prstGeom>
          <a:noFill/>
        </p:spPr>
      </p:pic>
      <p:pic>
        <p:nvPicPr>
          <p:cNvPr id="2051" name="Picture 3" descr="C:\Users\Srinidhi\Desktop\11-o-clock-m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199" y="3810000"/>
            <a:ext cx="1219201" cy="1215392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 flipV="1">
            <a:off x="3886200" y="2743200"/>
            <a:ext cx="990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29400" y="5410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Ahmedabad</a:t>
            </a:r>
            <a:r>
              <a:rPr lang="en-IN" dirty="0" smtClean="0"/>
              <a:t> to Agra</a:t>
            </a:r>
            <a:endParaRPr lang="en-IN" dirty="0"/>
          </a:p>
        </p:txBody>
      </p:sp>
      <p:pic>
        <p:nvPicPr>
          <p:cNvPr id="2052" name="Picture 4" descr="C:\Users\Srinidhi\Desktop\inde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3352800"/>
            <a:ext cx="1071562" cy="1066800"/>
          </a:xfrm>
          <a:prstGeom prst="rect">
            <a:avLst/>
          </a:prstGeom>
          <a:noFill/>
        </p:spPr>
      </p:pic>
      <p:pic>
        <p:nvPicPr>
          <p:cNvPr id="2053" name="Picture 5" descr="C:\Users\Srinidhi\Desktop\index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5334000"/>
            <a:ext cx="1090827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Is it possible to use a single plane for a flight segment </a:t>
            </a:r>
            <a:r>
              <a:rPr lang="en-IN" i="1" dirty="0" err="1" smtClean="0"/>
              <a:t>i</a:t>
            </a:r>
            <a:r>
              <a:rPr lang="en-IN" i="1" dirty="0" smtClean="0"/>
              <a:t>, and then later for </a:t>
            </a:r>
            <a:r>
              <a:rPr lang="en-IN" dirty="0" smtClean="0"/>
              <a:t>a flight segment </a:t>
            </a:r>
            <a:r>
              <a:rPr lang="en-IN" i="1" dirty="0" smtClean="0"/>
              <a:t>j?</a:t>
            </a:r>
            <a:endParaRPr lang="en-IN" i="1" dirty="0" smtClean="0"/>
          </a:p>
          <a:p>
            <a:pPr algn="ctr">
              <a:buNone/>
            </a:pPr>
            <a:r>
              <a:rPr lang="en-IN" sz="5200" i="1" dirty="0" smtClean="0">
                <a:solidFill>
                  <a:srgbClr val="FF0000"/>
                </a:solidFill>
              </a:rPr>
              <a:t>YES</a:t>
            </a:r>
            <a:endParaRPr lang="en-IN" sz="5200" i="1" dirty="0" smtClean="0">
              <a:solidFill>
                <a:srgbClr val="FF0000"/>
              </a:solidFill>
            </a:endParaRPr>
          </a:p>
          <a:p>
            <a:r>
              <a:rPr lang="en-IN" b="1" dirty="0" smtClean="0"/>
              <a:t>Goal</a:t>
            </a:r>
            <a:r>
              <a:rPr lang="en-IN" dirty="0" smtClean="0"/>
              <a:t>: Optimal number of planes needed for the given flight </a:t>
            </a:r>
            <a:r>
              <a:rPr lang="en-IN" dirty="0" err="1" smtClean="0"/>
              <a:t>segements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33400" y="2209800"/>
            <a:ext cx="818072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12954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40386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9400" y="189607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0" y="36576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4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600" y="42672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5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62800" y="13716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6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5715000"/>
            <a:ext cx="7679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How many planes are needed to satisfy this fleet segment??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33400" y="2209800"/>
            <a:ext cx="818072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12954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40386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9400" y="16002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0" y="36576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4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4600" y="42672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5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62800" y="1371600"/>
            <a:ext cx="6476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6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5715000"/>
            <a:ext cx="7679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How many planes are needed to satisfy this fleet segment??</a:t>
            </a:r>
            <a:endParaRPr lang="en-IN" sz="2400" dirty="0"/>
          </a:p>
        </p:txBody>
      </p:sp>
      <p:cxnSp>
        <p:nvCxnSpPr>
          <p:cNvPr id="15" name="Straight Connector 14"/>
          <p:cNvCxnSpPr>
            <a:stCxn id="5" idx="3"/>
            <a:endCxn id="7" idx="1"/>
          </p:cNvCxnSpPr>
          <p:nvPr/>
        </p:nvCxnSpPr>
        <p:spPr>
          <a:xfrm>
            <a:off x="1562053" y="1757065"/>
            <a:ext cx="1257347" cy="3048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</p:cNvCxnSpPr>
          <p:nvPr/>
        </p:nvCxnSpPr>
        <p:spPr>
          <a:xfrm>
            <a:off x="3467053" y="2061865"/>
            <a:ext cx="3162347" cy="121473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3"/>
          </p:cNvCxnSpPr>
          <p:nvPr/>
        </p:nvCxnSpPr>
        <p:spPr>
          <a:xfrm flipV="1">
            <a:off x="2400253" y="4114800"/>
            <a:ext cx="1714547" cy="385465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876800" y="2057400"/>
            <a:ext cx="2057400" cy="1752600"/>
          </a:xfrm>
          <a:prstGeom prst="line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Srinidhi\Desktop\-RiG6Mg9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1143000" cy="700872"/>
          </a:xfrm>
          <a:prstGeom prst="rect">
            <a:avLst/>
          </a:prstGeom>
          <a:noFill/>
        </p:spPr>
      </p:pic>
      <p:pic>
        <p:nvPicPr>
          <p:cNvPr id="18" name="Picture 2" descr="C:\Users\Srinidhi\Desktop\-RiG6Mg9i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447800"/>
            <a:ext cx="1118420" cy="685800"/>
          </a:xfrm>
          <a:prstGeom prst="rect">
            <a:avLst/>
          </a:prstGeom>
          <a:noFill/>
        </p:spPr>
      </p:pic>
      <p:pic>
        <p:nvPicPr>
          <p:cNvPr id="20" name="Picture 2" descr="C:\Users\Srinidhi\Desktop\-RiG6Mg9i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419600"/>
            <a:ext cx="1143000" cy="700872"/>
          </a:xfrm>
          <a:prstGeom prst="rect">
            <a:avLst/>
          </a:prstGeom>
          <a:noFill/>
        </p:spPr>
      </p:pic>
      <p:pic>
        <p:nvPicPr>
          <p:cNvPr id="1027" name="Picture 3" descr="C:\Users\Srinidhi\Desktop\flights-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4572000"/>
            <a:ext cx="914400" cy="914400"/>
          </a:xfrm>
          <a:prstGeom prst="rect">
            <a:avLst/>
          </a:prstGeom>
          <a:noFill/>
        </p:spPr>
      </p:pic>
      <p:pic>
        <p:nvPicPr>
          <p:cNvPr id="1028" name="Picture 4" descr="C:\Users\Srinidhi\Desktop\flights-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4343400"/>
            <a:ext cx="990600" cy="990600"/>
          </a:xfrm>
          <a:prstGeom prst="rect">
            <a:avLst/>
          </a:prstGeom>
          <a:noFill/>
        </p:spPr>
      </p:pic>
      <p:pic>
        <p:nvPicPr>
          <p:cNvPr id="1029" name="Picture 5" descr="C:\Users\Srinidhi\Desktop\flights-ic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0" y="1143000"/>
            <a:ext cx="838200" cy="83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Designing the algorithm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will have an edge for each flight, and upper and lower capacity bounds of 1 on these edges to require that exactly one unit of flow crosses this edge. In other words, each flight must be served by one of the planes. 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4564</Words>
  <Application>WPS Presentation</Application>
  <PresentationFormat>On-screen Show (4:3)</PresentationFormat>
  <Paragraphs>320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Airline Scheduling</vt:lpstr>
      <vt:lpstr>Problem</vt:lpstr>
      <vt:lpstr>Problem</vt:lpstr>
      <vt:lpstr>Problem</vt:lpstr>
      <vt:lpstr>Problem</vt:lpstr>
      <vt:lpstr>Problem</vt:lpstr>
      <vt:lpstr>Example</vt:lpstr>
      <vt:lpstr>Example</vt:lpstr>
      <vt:lpstr>Designing the algorithm</vt:lpstr>
      <vt:lpstr>Designing the algorithm</vt:lpstr>
      <vt:lpstr>Designing the algorithm-Example</vt:lpstr>
      <vt:lpstr>Designing the algorithm-Example</vt:lpstr>
      <vt:lpstr>Designing the algorithm</vt:lpstr>
      <vt:lpstr>Designing the algorithm</vt:lpstr>
      <vt:lpstr>Designing the algorithm</vt:lpstr>
      <vt:lpstr>Designing the algorithm</vt:lpstr>
      <vt:lpstr>Designing the algorithm</vt:lpstr>
      <vt:lpstr>Designing the algorithm</vt:lpstr>
      <vt:lpstr>Analysis</vt:lpstr>
      <vt:lpstr>Proof</vt:lpstr>
      <vt:lpstr>Proof</vt:lpstr>
      <vt:lpstr>Proof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Scheduling</dc:title>
  <dc:creator>Srinidhi</dc:creator>
  <cp:lastModifiedBy>chand</cp:lastModifiedBy>
  <cp:revision>40</cp:revision>
  <dcterms:created xsi:type="dcterms:W3CDTF">2006-08-16T00:00:00Z</dcterms:created>
  <dcterms:modified xsi:type="dcterms:W3CDTF">2024-06-23T07:49:31Z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C1EA03BF385D4401A29359CC6856D00C</vt:lpwstr>
  </property>
  <property fmtid="{D5CDD505-2E9C-101B-9397-08002B2CF9AE}" pid="3" name="KSOProductBuildVer">
    <vt:lpwstr>1033-12.2.0.17119</vt:lpwstr>
  </property>
</Properties>
</file>