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7" r:id="rId4"/>
    <p:sldId id="28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9" r:id="rId36"/>
    <p:sldId id="290" r:id="rId37"/>
    <p:sldId id="322" r:id="rId38"/>
    <p:sldId id="321" r:id="rId39"/>
  </p:sldIdLst>
  <p:sldSz cx="10058400" cy="7772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8"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Lucida Sans Unicode" panose="020B0602030504020204"/>
                <a:cs typeface="Lucida Sans Unicode" panose="020B0602030504020204"/>
              </a:defRPr>
            </a:lvl1pPr>
          </a:lstStyle>
          <a:p>
            <a:pPr marL="38100">
              <a:lnSpc>
                <a:spcPct val="100000"/>
              </a:lnSpc>
              <a:spcBef>
                <a:spcPts val="40"/>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1" i="0">
                <a:solidFill>
                  <a:schemeClr val="bg1"/>
                </a:solidFill>
                <a:latin typeface="Tahoma" panose="020B0604030504040204"/>
                <a:cs typeface="Tahoma" panose="020B060403050404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900" b="0" i="0">
                <a:solidFill>
                  <a:schemeClr val="tx1"/>
                </a:solidFill>
                <a:latin typeface="Lucida Sans Unicode" panose="020B0602030504020204"/>
                <a:cs typeface="Lucida Sans Unicode" panose="020B0602030504020204"/>
              </a:defRPr>
            </a:lvl1pPr>
          </a:lstStyle>
          <a:p>
            <a:pPr marL="38100">
              <a:lnSpc>
                <a:spcPct val="100000"/>
              </a:lnSpc>
              <a:spcBef>
                <a:spcPts val="40"/>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1" i="0">
                <a:solidFill>
                  <a:schemeClr val="bg1"/>
                </a:solidFill>
                <a:latin typeface="Tahoma" panose="020B0604030504040204"/>
                <a:cs typeface="Tahoma" panose="020B0604030504040204"/>
              </a:defRPr>
            </a:lvl1pPr>
          </a:lstStyle>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900" b="0" i="0">
                <a:solidFill>
                  <a:schemeClr val="tx1"/>
                </a:solidFill>
                <a:latin typeface="Lucida Sans Unicode" panose="020B0602030504020204"/>
                <a:cs typeface="Lucida Sans Unicode" panose="020B0602030504020204"/>
              </a:defRPr>
            </a:lvl1pPr>
          </a:lstStyle>
          <a:p>
            <a:pPr marL="38100">
              <a:lnSpc>
                <a:spcPct val="100000"/>
              </a:lnSpc>
              <a:spcBef>
                <a:spcPts val="40"/>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50" b="1" i="0">
                <a:solidFill>
                  <a:schemeClr val="bg1"/>
                </a:solidFill>
                <a:latin typeface="Tahoma" panose="020B0604030504040204"/>
                <a:cs typeface="Tahoma" panose="020B060403050404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900" b="0" i="0">
                <a:solidFill>
                  <a:schemeClr val="tx1"/>
                </a:solidFill>
                <a:latin typeface="Lucida Sans Unicode" panose="020B0602030504020204"/>
                <a:cs typeface="Lucida Sans Unicode" panose="020B0602030504020204"/>
              </a:defRPr>
            </a:lvl1pPr>
          </a:lstStyle>
          <a:p>
            <a:pPr marL="38100">
              <a:lnSpc>
                <a:spcPct val="100000"/>
              </a:lnSpc>
              <a:spcBef>
                <a:spcPts val="40"/>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900" b="0" i="0">
                <a:solidFill>
                  <a:schemeClr val="tx1"/>
                </a:solidFill>
                <a:latin typeface="Lucida Sans Unicode" panose="020B0602030504020204"/>
                <a:cs typeface="Lucida Sans Unicode" panose="020B0602030504020204"/>
              </a:defRPr>
            </a:lvl1pPr>
          </a:lstStyle>
          <a:p>
            <a:pPr marL="38100">
              <a:lnSpc>
                <a:spcPct val="100000"/>
              </a:lnSpc>
              <a:spcBef>
                <a:spcPts val="40"/>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7573" y="220725"/>
            <a:ext cx="9763760" cy="7324725"/>
          </a:xfrm>
          <a:custGeom>
            <a:avLst/>
            <a:gdLst/>
            <a:ahLst/>
            <a:cxnLst/>
            <a:rect l="l" t="t" r="r" b="b"/>
            <a:pathLst>
              <a:path w="9763760" h="7324725">
                <a:moveTo>
                  <a:pt x="0" y="0"/>
                </a:moveTo>
                <a:lnTo>
                  <a:pt x="9763252" y="0"/>
                </a:lnTo>
                <a:lnTo>
                  <a:pt x="9763252" y="7324725"/>
                </a:lnTo>
                <a:lnTo>
                  <a:pt x="0" y="7324725"/>
                </a:lnTo>
                <a:lnTo>
                  <a:pt x="0" y="0"/>
                </a:lnTo>
                <a:close/>
              </a:path>
            </a:pathLst>
          </a:custGeom>
          <a:solidFill>
            <a:srgbClr val="005493">
              <a:alpha val="4998"/>
            </a:srgbClr>
          </a:solidFill>
        </p:spPr>
        <p:txBody>
          <a:bodyPr wrap="square" lIns="0" tIns="0" rIns="0" bIns="0" rtlCol="0"/>
          <a:lstStyle/>
          <a:p/>
        </p:txBody>
      </p:sp>
      <p:sp>
        <p:nvSpPr>
          <p:cNvPr id="17" name="bg object 17"/>
          <p:cNvSpPr/>
          <p:nvPr/>
        </p:nvSpPr>
        <p:spPr>
          <a:xfrm>
            <a:off x="767505" y="964623"/>
            <a:ext cx="8536305" cy="635"/>
          </a:xfrm>
          <a:custGeom>
            <a:avLst/>
            <a:gdLst/>
            <a:ahLst/>
            <a:cxnLst/>
            <a:rect l="l" t="t" r="r" b="b"/>
            <a:pathLst>
              <a:path w="8536305" h="634">
                <a:moveTo>
                  <a:pt x="0" y="20"/>
                </a:moveTo>
                <a:lnTo>
                  <a:pt x="8535974" y="0"/>
                </a:lnTo>
              </a:path>
            </a:pathLst>
          </a:custGeom>
          <a:ln w="9537">
            <a:solidFill>
              <a:srgbClr val="000000"/>
            </a:solidFill>
          </a:ln>
        </p:spPr>
        <p:txBody>
          <a:bodyPr wrap="square" lIns="0" tIns="0" rIns="0" bIns="0" rtlCol="0"/>
          <a:lstStyle/>
          <a:p/>
        </p:txBody>
      </p:sp>
      <p:sp>
        <p:nvSpPr>
          <p:cNvPr id="2" name="Holder 2"/>
          <p:cNvSpPr>
            <a:spLocks noGrp="1"/>
          </p:cNvSpPr>
          <p:nvPr>
            <p:ph type="title"/>
          </p:nvPr>
        </p:nvSpPr>
        <p:spPr>
          <a:xfrm>
            <a:off x="1279928" y="1428813"/>
            <a:ext cx="7498542" cy="437514"/>
          </a:xfrm>
          <a:prstGeom prst="rect">
            <a:avLst/>
          </a:prstGeom>
        </p:spPr>
        <p:txBody>
          <a:bodyPr wrap="square" lIns="0" tIns="0" rIns="0" bIns="0">
            <a:spAutoFit/>
          </a:bodyPr>
          <a:lstStyle>
            <a:lvl1pPr>
              <a:defRPr sz="2150" b="1" i="0">
                <a:solidFill>
                  <a:schemeClr val="bg1"/>
                </a:solidFill>
                <a:latin typeface="Tahoma" panose="020B0604030504040204"/>
                <a:cs typeface="Tahoma" panose="020B0604030504040204"/>
              </a:defRPr>
            </a:lvl1pPr>
          </a:lstStyle>
          <a:p/>
        </p:txBody>
      </p:sp>
      <p:sp>
        <p:nvSpPr>
          <p:cNvPr id="3" name="Holder 3"/>
          <p:cNvSpPr>
            <a:spLocks noGrp="1"/>
          </p:cNvSpPr>
          <p:nvPr>
            <p:ph type="body" idx="1"/>
          </p:nvPr>
        </p:nvSpPr>
        <p:spPr>
          <a:xfrm>
            <a:off x="757967" y="1689486"/>
            <a:ext cx="4921885" cy="217487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9421831" y="7234878"/>
            <a:ext cx="221615" cy="161290"/>
          </a:xfrm>
          <a:prstGeom prst="rect">
            <a:avLst/>
          </a:prstGeom>
        </p:spPr>
        <p:txBody>
          <a:bodyPr wrap="square" lIns="0" tIns="0" rIns="0" bIns="0">
            <a:spAutoFit/>
          </a:bodyPr>
          <a:lstStyle>
            <a:lvl1pPr>
              <a:defRPr sz="900" b="0" i="0">
                <a:solidFill>
                  <a:schemeClr val="tx1"/>
                </a:solidFill>
                <a:latin typeface="Lucida Sans Unicode" panose="020B0602030504020204"/>
                <a:cs typeface="Lucida Sans Unicode" panose="020B0602030504020204"/>
              </a:defRPr>
            </a:lvl1pPr>
          </a:lstStyle>
          <a:p>
            <a:pPr marL="38100">
              <a:lnSpc>
                <a:spcPct val="100000"/>
              </a:lnSpc>
              <a:spcBef>
                <a:spcPts val="40"/>
              </a:spcBef>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princeton.edu/~wayne/kleinberg-tardos"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7573" y="220725"/>
            <a:ext cx="9763760" cy="7324725"/>
          </a:xfrm>
          <a:custGeom>
            <a:avLst/>
            <a:gdLst/>
            <a:ahLst/>
            <a:cxnLst/>
            <a:rect l="l" t="t" r="r" b="b"/>
            <a:pathLst>
              <a:path w="9763760" h="7324725">
                <a:moveTo>
                  <a:pt x="0" y="0"/>
                </a:moveTo>
                <a:lnTo>
                  <a:pt x="9763252" y="0"/>
                </a:lnTo>
                <a:lnTo>
                  <a:pt x="9763252" y="7324725"/>
                </a:lnTo>
                <a:lnTo>
                  <a:pt x="0" y="7324725"/>
                </a:lnTo>
                <a:lnTo>
                  <a:pt x="0" y="0"/>
                </a:lnTo>
                <a:close/>
              </a:path>
            </a:pathLst>
          </a:custGeom>
          <a:solidFill>
            <a:srgbClr val="000000">
              <a:alpha val="79998"/>
            </a:srgbClr>
          </a:solidFill>
        </p:spPr>
        <p:txBody>
          <a:bodyPr wrap="square" lIns="0" tIns="0" rIns="0" bIns="0" rtlCol="0"/>
          <a:lstStyle/>
          <a:p/>
        </p:txBody>
      </p:sp>
      <p:grpSp>
        <p:nvGrpSpPr>
          <p:cNvPr id="3" name="object 3"/>
          <p:cNvGrpSpPr/>
          <p:nvPr/>
        </p:nvGrpSpPr>
        <p:grpSpPr>
          <a:xfrm>
            <a:off x="640127" y="1527350"/>
            <a:ext cx="3338829" cy="3832225"/>
            <a:chOff x="640127" y="1527350"/>
            <a:chExt cx="3338829" cy="3832225"/>
          </a:xfrm>
        </p:grpSpPr>
        <p:pic>
          <p:nvPicPr>
            <p:cNvPr id="4" name="object 4"/>
            <p:cNvPicPr/>
            <p:nvPr/>
          </p:nvPicPr>
          <p:blipFill>
            <a:blip r:embed="rId1" cstate="print"/>
            <a:stretch>
              <a:fillRect/>
            </a:stretch>
          </p:blipFill>
          <p:spPr>
            <a:xfrm>
              <a:off x="640127" y="1527350"/>
              <a:ext cx="3338337" cy="3832049"/>
            </a:xfrm>
            <a:prstGeom prst="rect">
              <a:avLst/>
            </a:prstGeom>
          </p:spPr>
        </p:pic>
        <p:pic>
          <p:nvPicPr>
            <p:cNvPr id="5" name="object 5"/>
            <p:cNvPicPr/>
            <p:nvPr/>
          </p:nvPicPr>
          <p:blipFill>
            <a:blip r:embed="rId2" cstate="print"/>
            <a:stretch>
              <a:fillRect/>
            </a:stretch>
          </p:blipFill>
          <p:spPr>
            <a:xfrm>
              <a:off x="3276600" y="1638300"/>
              <a:ext cx="558800" cy="609600"/>
            </a:xfrm>
            <a:prstGeom prst="rect">
              <a:avLst/>
            </a:prstGeom>
          </p:spPr>
        </p:pic>
      </p:grpSp>
      <p:sp>
        <p:nvSpPr>
          <p:cNvPr id="6" name="object 6"/>
          <p:cNvSpPr txBox="1"/>
          <p:nvPr/>
        </p:nvSpPr>
        <p:spPr>
          <a:xfrm>
            <a:off x="500179" y="5573185"/>
            <a:ext cx="3636645" cy="854075"/>
          </a:xfrm>
          <a:prstGeom prst="rect">
            <a:avLst/>
          </a:prstGeom>
        </p:spPr>
        <p:txBody>
          <a:bodyPr vert="horz" wrap="square" lIns="0" tIns="12700" rIns="0" bIns="0" rtlCol="0">
            <a:spAutoFit/>
          </a:bodyPr>
          <a:lstStyle/>
          <a:p>
            <a:pPr marL="285115" marR="347345" indent="457835">
              <a:lnSpc>
                <a:spcPct val="131000"/>
              </a:lnSpc>
              <a:spcBef>
                <a:spcPts val="100"/>
              </a:spcBef>
            </a:pPr>
            <a:r>
              <a:rPr sz="1050" b="1" spc="25" dirty="0">
                <a:solidFill>
                  <a:srgbClr val="FFFFFF"/>
                </a:solidFill>
                <a:latin typeface="Trebuchet MS" panose="020B0603020202020204"/>
                <a:cs typeface="Trebuchet MS" panose="020B0603020202020204"/>
              </a:rPr>
              <a:t>Lecture </a:t>
            </a:r>
            <a:r>
              <a:rPr sz="1050" b="1" spc="70" dirty="0">
                <a:solidFill>
                  <a:srgbClr val="FFFFFF"/>
                </a:solidFill>
                <a:latin typeface="Trebuchet MS" panose="020B0603020202020204"/>
                <a:cs typeface="Trebuchet MS" panose="020B0603020202020204"/>
              </a:rPr>
              <a:t>slides </a:t>
            </a:r>
            <a:r>
              <a:rPr sz="1050" b="1" spc="65" dirty="0">
                <a:solidFill>
                  <a:srgbClr val="FFFFFF"/>
                </a:solidFill>
                <a:latin typeface="Trebuchet MS" panose="020B0603020202020204"/>
                <a:cs typeface="Trebuchet MS" panose="020B0603020202020204"/>
              </a:rPr>
              <a:t>by </a:t>
            </a:r>
            <a:r>
              <a:rPr sz="1050" b="1" spc="55" dirty="0">
                <a:solidFill>
                  <a:srgbClr val="FFFFFF"/>
                </a:solidFill>
                <a:latin typeface="Trebuchet MS" panose="020B0603020202020204"/>
                <a:cs typeface="Trebuchet MS" panose="020B0603020202020204"/>
              </a:rPr>
              <a:t>Kevin </a:t>
            </a:r>
            <a:r>
              <a:rPr sz="1050" b="1" spc="40" dirty="0">
                <a:solidFill>
                  <a:srgbClr val="FFFFFF"/>
                </a:solidFill>
                <a:latin typeface="Trebuchet MS" panose="020B0603020202020204"/>
                <a:cs typeface="Trebuchet MS" panose="020B0603020202020204"/>
              </a:rPr>
              <a:t>Wayne </a:t>
            </a:r>
            <a:r>
              <a:rPr sz="1050" b="1" spc="45" dirty="0">
                <a:solidFill>
                  <a:srgbClr val="FFFFFF"/>
                </a:solidFill>
                <a:latin typeface="Trebuchet MS" panose="020B0603020202020204"/>
                <a:cs typeface="Trebuchet MS" panose="020B0603020202020204"/>
              </a:rPr>
              <a:t> </a:t>
            </a:r>
            <a:r>
              <a:rPr sz="1050" b="1" spc="65" dirty="0">
                <a:solidFill>
                  <a:srgbClr val="FFFFFF"/>
                </a:solidFill>
                <a:latin typeface="Trebuchet MS" panose="020B0603020202020204"/>
                <a:cs typeface="Trebuchet MS" panose="020B0603020202020204"/>
              </a:rPr>
              <a:t>Copyright</a:t>
            </a:r>
            <a:r>
              <a:rPr sz="1050" b="1" spc="25" dirty="0">
                <a:solidFill>
                  <a:srgbClr val="FFFFFF"/>
                </a:solidFill>
                <a:latin typeface="Trebuchet MS" panose="020B0603020202020204"/>
                <a:cs typeface="Trebuchet MS" panose="020B0603020202020204"/>
              </a:rPr>
              <a:t> </a:t>
            </a:r>
            <a:r>
              <a:rPr sz="1050" b="1" spc="135" dirty="0">
                <a:solidFill>
                  <a:srgbClr val="FFFFFF"/>
                </a:solidFill>
                <a:latin typeface="Trebuchet MS" panose="020B0603020202020204"/>
                <a:cs typeface="Trebuchet MS" panose="020B0603020202020204"/>
              </a:rPr>
              <a:t>©</a:t>
            </a:r>
            <a:r>
              <a:rPr sz="1050" b="1" spc="25" dirty="0">
                <a:solidFill>
                  <a:srgbClr val="FFFFFF"/>
                </a:solidFill>
                <a:latin typeface="Trebuchet MS" panose="020B0603020202020204"/>
                <a:cs typeface="Trebuchet MS" panose="020B0603020202020204"/>
              </a:rPr>
              <a:t> </a:t>
            </a:r>
            <a:r>
              <a:rPr sz="1050" b="1" spc="75" dirty="0">
                <a:solidFill>
                  <a:srgbClr val="FFFFFF"/>
                </a:solidFill>
                <a:latin typeface="Trebuchet MS" panose="020B0603020202020204"/>
                <a:cs typeface="Trebuchet MS" panose="020B0603020202020204"/>
              </a:rPr>
              <a:t>2005</a:t>
            </a:r>
            <a:r>
              <a:rPr sz="1050" b="1" spc="25" dirty="0">
                <a:solidFill>
                  <a:srgbClr val="FFFFFF"/>
                </a:solidFill>
                <a:latin typeface="Trebuchet MS" panose="020B0603020202020204"/>
                <a:cs typeface="Trebuchet MS" panose="020B0603020202020204"/>
              </a:rPr>
              <a:t> </a:t>
            </a:r>
            <a:r>
              <a:rPr sz="1050" b="1" spc="85" dirty="0">
                <a:solidFill>
                  <a:srgbClr val="FFFFFF"/>
                </a:solidFill>
                <a:latin typeface="Trebuchet MS" panose="020B0603020202020204"/>
                <a:cs typeface="Trebuchet MS" panose="020B0603020202020204"/>
              </a:rPr>
              <a:t>Pearson-Addison</a:t>
            </a:r>
            <a:r>
              <a:rPr sz="1050" b="1" spc="25" dirty="0">
                <a:solidFill>
                  <a:srgbClr val="FFFFFF"/>
                </a:solidFill>
                <a:latin typeface="Trebuchet MS" panose="020B0603020202020204"/>
                <a:cs typeface="Trebuchet MS" panose="020B0603020202020204"/>
              </a:rPr>
              <a:t> </a:t>
            </a:r>
            <a:r>
              <a:rPr sz="1050" b="1" spc="45" dirty="0">
                <a:solidFill>
                  <a:srgbClr val="FFFFFF"/>
                </a:solidFill>
                <a:latin typeface="Trebuchet MS" panose="020B0603020202020204"/>
                <a:cs typeface="Trebuchet MS" panose="020B0603020202020204"/>
              </a:rPr>
              <a:t>Wesley</a:t>
            </a:r>
            <a:endParaRPr sz="1050">
              <a:latin typeface="Trebuchet MS" panose="020B0603020202020204"/>
              <a:cs typeface="Trebuchet MS" panose="020B0603020202020204"/>
            </a:endParaRPr>
          </a:p>
          <a:p>
            <a:pPr marL="709930">
              <a:lnSpc>
                <a:spcPct val="100000"/>
              </a:lnSpc>
              <a:spcBef>
                <a:spcPts val="390"/>
              </a:spcBef>
            </a:pPr>
            <a:r>
              <a:rPr sz="1050" b="1" spc="65" dirty="0">
                <a:solidFill>
                  <a:srgbClr val="FFFFFF"/>
                </a:solidFill>
                <a:latin typeface="Trebuchet MS" panose="020B0603020202020204"/>
                <a:cs typeface="Trebuchet MS" panose="020B0603020202020204"/>
              </a:rPr>
              <a:t>Copyright</a:t>
            </a:r>
            <a:r>
              <a:rPr sz="1050" b="1" spc="20" dirty="0">
                <a:solidFill>
                  <a:srgbClr val="FFFFFF"/>
                </a:solidFill>
                <a:latin typeface="Trebuchet MS" panose="020B0603020202020204"/>
                <a:cs typeface="Trebuchet MS" panose="020B0603020202020204"/>
              </a:rPr>
              <a:t> </a:t>
            </a:r>
            <a:r>
              <a:rPr sz="1050" b="1" spc="135" dirty="0">
                <a:solidFill>
                  <a:srgbClr val="FFFFFF"/>
                </a:solidFill>
                <a:latin typeface="Trebuchet MS" panose="020B0603020202020204"/>
                <a:cs typeface="Trebuchet MS" panose="020B0603020202020204"/>
              </a:rPr>
              <a:t>©</a:t>
            </a:r>
            <a:r>
              <a:rPr sz="1050" b="1" spc="20" dirty="0">
                <a:solidFill>
                  <a:srgbClr val="FFFFFF"/>
                </a:solidFill>
                <a:latin typeface="Trebuchet MS" panose="020B0603020202020204"/>
                <a:cs typeface="Trebuchet MS" panose="020B0603020202020204"/>
              </a:rPr>
              <a:t> </a:t>
            </a:r>
            <a:r>
              <a:rPr sz="1050" b="1" spc="75" dirty="0">
                <a:solidFill>
                  <a:srgbClr val="FFFFFF"/>
                </a:solidFill>
                <a:latin typeface="Trebuchet MS" panose="020B0603020202020204"/>
                <a:cs typeface="Trebuchet MS" panose="020B0603020202020204"/>
              </a:rPr>
              <a:t>2013</a:t>
            </a:r>
            <a:r>
              <a:rPr sz="1050" b="1" spc="25" dirty="0">
                <a:solidFill>
                  <a:srgbClr val="FFFFFF"/>
                </a:solidFill>
                <a:latin typeface="Trebuchet MS" panose="020B0603020202020204"/>
                <a:cs typeface="Trebuchet MS" panose="020B0603020202020204"/>
              </a:rPr>
              <a:t> </a:t>
            </a:r>
            <a:r>
              <a:rPr sz="1050" b="1" spc="55" dirty="0">
                <a:solidFill>
                  <a:srgbClr val="FFFFFF"/>
                </a:solidFill>
                <a:latin typeface="Trebuchet MS" panose="020B0603020202020204"/>
                <a:cs typeface="Trebuchet MS" panose="020B0603020202020204"/>
              </a:rPr>
              <a:t>Kevin</a:t>
            </a:r>
            <a:r>
              <a:rPr sz="1050" b="1" spc="20" dirty="0">
                <a:solidFill>
                  <a:srgbClr val="FFFFFF"/>
                </a:solidFill>
                <a:latin typeface="Trebuchet MS" panose="020B0603020202020204"/>
                <a:cs typeface="Trebuchet MS" panose="020B0603020202020204"/>
              </a:rPr>
              <a:t> </a:t>
            </a:r>
            <a:r>
              <a:rPr sz="1050" b="1" spc="40" dirty="0">
                <a:solidFill>
                  <a:srgbClr val="FFFFFF"/>
                </a:solidFill>
                <a:latin typeface="Trebuchet MS" panose="020B0603020202020204"/>
                <a:cs typeface="Trebuchet MS" panose="020B0603020202020204"/>
              </a:rPr>
              <a:t>Wayne</a:t>
            </a:r>
            <a:endParaRPr sz="1050">
              <a:latin typeface="Trebuchet MS" panose="020B0603020202020204"/>
              <a:cs typeface="Trebuchet MS" panose="020B0603020202020204"/>
            </a:endParaRPr>
          </a:p>
          <a:p>
            <a:pPr marL="12700">
              <a:lnSpc>
                <a:spcPct val="100000"/>
              </a:lnSpc>
              <a:spcBef>
                <a:spcPts val="605"/>
              </a:spcBef>
            </a:pPr>
            <a:r>
              <a:rPr sz="800" b="1" spc="145" dirty="0">
                <a:solidFill>
                  <a:srgbClr val="FFFFFF"/>
                </a:solidFill>
                <a:latin typeface="Trebuchet MS" panose="020B0603020202020204"/>
                <a:cs typeface="Trebuchet MS" panose="020B0603020202020204"/>
                <a:hlinkClick r:id="rId3"/>
              </a:rPr>
              <a:t>http://www.cs.princeton.edu/~wayne/kleinberg-tardos</a:t>
            </a:r>
            <a:r>
              <a:rPr sz="800" b="1" spc="-155" dirty="0">
                <a:solidFill>
                  <a:srgbClr val="FFFFFF"/>
                </a:solidFill>
                <a:latin typeface="Trebuchet MS" panose="020B0603020202020204"/>
                <a:cs typeface="Trebuchet MS" panose="020B0603020202020204"/>
                <a:hlinkClick r:id="rId3"/>
              </a:rPr>
              <a:t> </a:t>
            </a:r>
            <a:endParaRPr sz="800">
              <a:latin typeface="Trebuchet MS" panose="020B0603020202020204"/>
              <a:cs typeface="Trebuchet MS" panose="020B0603020202020204"/>
            </a:endParaRPr>
          </a:p>
        </p:txBody>
      </p:sp>
      <p:sp>
        <p:nvSpPr>
          <p:cNvPr id="7" name="object 7"/>
          <p:cNvSpPr/>
          <p:nvPr/>
        </p:nvSpPr>
        <p:spPr>
          <a:xfrm>
            <a:off x="4487059" y="1985146"/>
            <a:ext cx="4893945" cy="0"/>
          </a:xfrm>
          <a:custGeom>
            <a:avLst/>
            <a:gdLst/>
            <a:ahLst/>
            <a:cxnLst/>
            <a:rect l="l" t="t" r="r" b="b"/>
            <a:pathLst>
              <a:path w="4893945">
                <a:moveTo>
                  <a:pt x="0" y="0"/>
                </a:moveTo>
                <a:lnTo>
                  <a:pt x="4893381" y="0"/>
                </a:lnTo>
              </a:path>
            </a:pathLst>
          </a:custGeom>
          <a:ln w="14306">
            <a:solidFill>
              <a:srgbClr val="FFFFFF"/>
            </a:solidFill>
          </a:ln>
        </p:spPr>
        <p:txBody>
          <a:bodyPr wrap="square" lIns="0" tIns="0" rIns="0" bIns="0" rtlCol="0"/>
          <a:lstStyle/>
          <a:p/>
        </p:txBody>
      </p:sp>
      <p:sp>
        <p:nvSpPr>
          <p:cNvPr id="8" name="object 8"/>
          <p:cNvSpPr txBox="1"/>
          <p:nvPr/>
        </p:nvSpPr>
        <p:spPr>
          <a:xfrm>
            <a:off x="7229088" y="7189404"/>
            <a:ext cx="212915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Lucida Sans Unicode" panose="020B0602030504020204"/>
                <a:cs typeface="Lucida Sans Unicode" panose="020B0602030504020204"/>
              </a:rPr>
              <a:t>Last</a:t>
            </a:r>
            <a:r>
              <a:rPr sz="900" spc="-15"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updated</a:t>
            </a:r>
            <a:r>
              <a:rPr sz="900" spc="-10"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on</a:t>
            </a:r>
            <a:r>
              <a:rPr sz="900" spc="-10"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Sep</a:t>
            </a:r>
            <a:r>
              <a:rPr sz="900" spc="-10"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8,</a:t>
            </a:r>
            <a:r>
              <a:rPr sz="900" spc="-10"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2013</a:t>
            </a:r>
            <a:r>
              <a:rPr sz="900" spc="-15"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6:19</a:t>
            </a:r>
            <a:r>
              <a:rPr sz="900" spc="-10" dirty="0">
                <a:solidFill>
                  <a:srgbClr val="FFFFFF"/>
                </a:solidFill>
                <a:latin typeface="Lucida Sans Unicode" panose="020B0602030504020204"/>
                <a:cs typeface="Lucida Sans Unicode" panose="020B0602030504020204"/>
              </a:rPr>
              <a:t> </a:t>
            </a:r>
            <a:r>
              <a:rPr sz="900" dirty="0">
                <a:solidFill>
                  <a:srgbClr val="FFFFFF"/>
                </a:solidFill>
                <a:latin typeface="Lucida Sans Unicode" panose="020B0602030504020204"/>
                <a:cs typeface="Lucida Sans Unicode" panose="020B0602030504020204"/>
              </a:rPr>
              <a:t>AM</a:t>
            </a:r>
            <a:endParaRPr sz="900">
              <a:latin typeface="Lucida Sans Unicode" panose="020B0602030504020204"/>
              <a:cs typeface="Lucida Sans Unicode" panose="020B0602030504020204"/>
            </a:endParaRPr>
          </a:p>
        </p:txBody>
      </p:sp>
      <p:sp>
        <p:nvSpPr>
          <p:cNvPr id="9" name="object 9"/>
          <p:cNvSpPr txBox="1">
            <a:spLocks noGrp="1"/>
          </p:cNvSpPr>
          <p:nvPr>
            <p:ph type="title"/>
          </p:nvPr>
        </p:nvSpPr>
        <p:spPr>
          <a:prstGeom prst="rect">
            <a:avLst/>
          </a:prstGeom>
        </p:spPr>
        <p:txBody>
          <a:bodyPr vert="horz" wrap="square" lIns="0" tIns="12700" rIns="0" bIns="0" rtlCol="0">
            <a:spAutoFit/>
          </a:bodyPr>
          <a:lstStyle/>
          <a:p>
            <a:pPr marL="3244850">
              <a:lnSpc>
                <a:spcPct val="100000"/>
              </a:lnSpc>
              <a:spcBef>
                <a:spcPts val="100"/>
              </a:spcBef>
              <a:tabLst>
                <a:tab pos="3756660" algn="l"/>
              </a:tabLst>
            </a:pPr>
            <a:r>
              <a:rPr sz="2700" spc="-60" dirty="0"/>
              <a:t>1.	</a:t>
            </a:r>
            <a:r>
              <a:rPr sz="2700" spc="-190" dirty="0"/>
              <a:t>R</a:t>
            </a:r>
            <a:r>
              <a:rPr spc="-190" dirty="0"/>
              <a:t>EPRESENTATIVE</a:t>
            </a:r>
            <a:r>
              <a:rPr spc="175" dirty="0"/>
              <a:t> </a:t>
            </a:r>
            <a:r>
              <a:rPr sz="2700" spc="-135" dirty="0"/>
              <a:t>P</a:t>
            </a:r>
            <a:r>
              <a:rPr spc="-135" dirty="0"/>
              <a:t>ROBLEMS</a:t>
            </a:r>
            <a:endParaRPr sz="2700"/>
          </a:p>
        </p:txBody>
      </p:sp>
      <p:sp>
        <p:nvSpPr>
          <p:cNvPr id="10" name="object 10"/>
          <p:cNvSpPr txBox="1"/>
          <p:nvPr/>
        </p:nvSpPr>
        <p:spPr>
          <a:xfrm>
            <a:off x="4512541" y="2249029"/>
            <a:ext cx="2663190" cy="368935"/>
          </a:xfrm>
          <a:prstGeom prst="rect">
            <a:avLst/>
          </a:prstGeom>
        </p:spPr>
        <p:txBody>
          <a:bodyPr vert="horz" wrap="square" lIns="0" tIns="12700" rIns="0" bIns="0" rtlCol="0">
            <a:spAutoFit/>
          </a:bodyPr>
          <a:lstStyle/>
          <a:p>
            <a:pPr marL="250825" indent="-238760">
              <a:lnSpc>
                <a:spcPct val="100000"/>
              </a:lnSpc>
              <a:spcBef>
                <a:spcPts val="100"/>
              </a:spcBef>
              <a:buFont typeface="Lucida Sans Unicode" panose="020B0602030504020204"/>
              <a:buChar char="‣"/>
              <a:tabLst>
                <a:tab pos="251460" algn="l"/>
              </a:tabLst>
            </a:pPr>
            <a:r>
              <a:rPr sz="2250" i="1" spc="-180" dirty="0">
                <a:solidFill>
                  <a:srgbClr val="FFFFFF"/>
                </a:solidFill>
                <a:latin typeface="Verdana" panose="020B0604030504040204"/>
                <a:cs typeface="Verdana" panose="020B0604030504040204"/>
              </a:rPr>
              <a:t>Gale-Shapley</a:t>
            </a:r>
            <a:r>
              <a:rPr sz="2250" i="1" spc="-140" dirty="0">
                <a:solidFill>
                  <a:srgbClr val="FFFFFF"/>
                </a:solidFill>
                <a:latin typeface="Verdana" panose="020B0604030504040204"/>
                <a:cs typeface="Verdana" panose="020B0604030504040204"/>
              </a:rPr>
              <a:t> </a:t>
            </a:r>
            <a:r>
              <a:rPr sz="2250" i="1" spc="-254" dirty="0">
                <a:solidFill>
                  <a:srgbClr val="FFFFFF"/>
                </a:solidFill>
                <a:latin typeface="Verdana" panose="020B0604030504040204"/>
                <a:cs typeface="Verdana" panose="020B0604030504040204"/>
              </a:rPr>
              <a:t>demo</a:t>
            </a:r>
            <a:endParaRPr sz="2250">
              <a:latin typeface="Verdana" panose="020B0604030504040204"/>
              <a:cs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59333" y="3851313"/>
            <a:ext cx="2570480" cy="969644"/>
          </a:xfrm>
          <a:prstGeom prst="rect">
            <a:avLst/>
          </a:prstGeom>
        </p:spPr>
        <p:txBody>
          <a:bodyPr vert="horz" wrap="square" lIns="0" tIns="12700" rIns="0" bIns="0" rtlCol="0">
            <a:spAutoFit/>
          </a:bodyPr>
          <a:lstStyle/>
          <a:p>
            <a:pPr marL="12700" marR="5080" algn="ctr">
              <a:lnSpc>
                <a:spcPct val="154000"/>
              </a:lnSpc>
              <a:spcBef>
                <a:spcPts val="100"/>
              </a:spcBef>
            </a:pPr>
            <a:r>
              <a:rPr sz="1500" b="1" spc="60" dirty="0">
                <a:solidFill>
                  <a:srgbClr val="005493"/>
                </a:solidFill>
                <a:latin typeface="Trebuchet MS" panose="020B0603020202020204"/>
                <a:cs typeface="Trebuchet MS" panose="020B0603020202020204"/>
              </a:rPr>
              <a:t>Xavier</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 </a:t>
            </a:r>
            <a:r>
              <a:rPr sz="1500" b="1" spc="-434" dirty="0">
                <a:solidFill>
                  <a:srgbClr val="005493"/>
                </a:solidFill>
                <a:latin typeface="Trebuchet MS" panose="020B0603020202020204"/>
                <a:cs typeface="Trebuchet MS" panose="020B0603020202020204"/>
              </a:rPr>
              <a:t> </a:t>
            </a:r>
            <a:r>
              <a:rPr sz="1500" b="1" spc="50" dirty="0">
                <a:solidFill>
                  <a:srgbClr val="005493"/>
                </a:solidFill>
                <a:latin typeface="Trebuchet MS" panose="020B0603020202020204"/>
                <a:cs typeface="Trebuchet MS" panose="020B0603020202020204"/>
              </a:rPr>
              <a:t>Bertha</a:t>
            </a:r>
            <a:r>
              <a:rPr sz="1500" b="1" spc="3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marL="635" algn="ctr">
              <a:lnSpc>
                <a:spcPct val="100000"/>
              </a:lnSpc>
              <a:spcBef>
                <a:spcPts val="75"/>
              </a:spcBef>
            </a:pPr>
            <a:r>
              <a:rPr sz="1500" b="1" spc="75" dirty="0">
                <a:solidFill>
                  <a:srgbClr val="005493"/>
                </a:solidFill>
                <a:latin typeface="Trebuchet MS" panose="020B0603020202020204"/>
                <a:cs typeface="Trebuchet MS" panose="020B0603020202020204"/>
              </a:rPr>
              <a:t>(and</a:t>
            </a:r>
            <a:r>
              <a:rPr sz="1500" b="1" spc="25" dirty="0">
                <a:solidFill>
                  <a:srgbClr val="005493"/>
                </a:solidFill>
                <a:latin typeface="Trebuchet MS" panose="020B0603020202020204"/>
                <a:cs typeface="Trebuchet MS" panose="020B0603020202020204"/>
              </a:rPr>
              <a:t> </a:t>
            </a:r>
            <a:r>
              <a:rPr sz="1500" b="1" spc="140" dirty="0">
                <a:solidFill>
                  <a:srgbClr val="005493"/>
                </a:solidFill>
                <a:latin typeface="Trebuchet MS" panose="020B0603020202020204"/>
                <a:cs typeface="Trebuchet MS" panose="020B0603020202020204"/>
              </a:rPr>
              <a:t>dumps</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Victor)</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72868" y="3975299"/>
            <a:ext cx="2344420" cy="254635"/>
          </a:xfrm>
          <a:prstGeom prst="rect">
            <a:avLst/>
          </a:prstGeom>
        </p:spPr>
        <p:txBody>
          <a:bodyPr vert="horz" wrap="square" lIns="0" tIns="12700" rIns="0" bIns="0" rtlCol="0">
            <a:spAutoFit/>
          </a:bodyPr>
          <a:lstStyle/>
          <a:p>
            <a:pPr marL="12700">
              <a:lnSpc>
                <a:spcPct val="100000"/>
              </a:lnSpc>
              <a:spcBef>
                <a:spcPts val="100"/>
              </a:spcBef>
            </a:pPr>
            <a:r>
              <a:rPr sz="1500" b="1" spc="55" dirty="0">
                <a:solidFill>
                  <a:srgbClr val="005493"/>
                </a:solidFill>
                <a:latin typeface="Trebuchet MS" panose="020B0603020202020204"/>
                <a:cs typeface="Trebuchet MS" panose="020B0603020202020204"/>
              </a:rPr>
              <a:t>Victor</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a:t>
            </a:r>
            <a:endParaRPr sz="1500">
              <a:latin typeface="Trebuchet MS" panose="020B0603020202020204"/>
              <a:cs typeface="Trebuchet MS" panose="020B0603020202020204"/>
            </a:endParaRPr>
          </a:p>
        </p:txBody>
      </p:sp>
      <p:sp>
        <p:nvSpPr>
          <p:cNvPr id="11" name="object 11"/>
          <p:cNvSpPr/>
          <p:nvPr/>
        </p:nvSpPr>
        <p:spPr>
          <a:xfrm>
            <a:off x="2455625" y="2080519"/>
            <a:ext cx="687070" cy="286385"/>
          </a:xfrm>
          <a:custGeom>
            <a:avLst/>
            <a:gdLst/>
            <a:ahLst/>
            <a:cxnLst/>
            <a:rect l="l" t="t" r="r" b="b"/>
            <a:pathLst>
              <a:path w="687069" h="286385">
                <a:moveTo>
                  <a:pt x="586128" y="41901"/>
                </a:moveTo>
                <a:lnTo>
                  <a:pt x="630125" y="64344"/>
                </a:lnTo>
                <a:lnTo>
                  <a:pt x="661551" y="89226"/>
                </a:lnTo>
                <a:lnTo>
                  <a:pt x="680407" y="115737"/>
                </a:lnTo>
                <a:lnTo>
                  <a:pt x="686692" y="143060"/>
                </a:lnTo>
                <a:lnTo>
                  <a:pt x="680407" y="170384"/>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0"/>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2455625" y="5418610"/>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484837" y="3851313"/>
            <a:ext cx="2919095" cy="969644"/>
          </a:xfrm>
          <a:prstGeom prst="rect">
            <a:avLst/>
          </a:prstGeom>
        </p:spPr>
        <p:txBody>
          <a:bodyPr vert="horz" wrap="square" lIns="0" tIns="12700" rIns="0" bIns="0" rtlCol="0">
            <a:spAutoFit/>
          </a:bodyPr>
          <a:lstStyle/>
          <a:p>
            <a:pPr marL="300355" marR="291465" algn="ctr">
              <a:lnSpc>
                <a:spcPct val="154000"/>
              </a:lnSpc>
              <a:spcBef>
                <a:spcPts val="100"/>
              </a:spcBef>
            </a:pPr>
            <a:r>
              <a:rPr sz="1500" b="1" spc="55" dirty="0">
                <a:solidFill>
                  <a:srgbClr val="005493"/>
                </a:solidFill>
                <a:latin typeface="Trebuchet MS" panose="020B0603020202020204"/>
                <a:cs typeface="Trebuchet MS" panose="020B0603020202020204"/>
              </a:rPr>
              <a:t>Victor</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 </a:t>
            </a:r>
            <a:r>
              <a:rPr sz="1500" b="1" spc="-440"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a:t>
            </a:r>
            <a:r>
              <a:rPr sz="1500" b="1" spc="3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30" dirty="0">
                <a:solidFill>
                  <a:srgbClr val="005493"/>
                </a:solidFill>
                <a:latin typeface="Trebuchet MS" panose="020B0603020202020204"/>
                <a:cs typeface="Trebuchet MS" panose="020B0603020202020204"/>
              </a:rPr>
              <a:t> </a:t>
            </a:r>
            <a:r>
              <a:rPr sz="1500" b="1" spc="80" dirty="0">
                <a:solidFill>
                  <a:srgbClr val="005493"/>
                </a:solidFill>
                <a:latin typeface="Trebuchet MS" panose="020B0603020202020204"/>
                <a:cs typeface="Trebuchet MS" panose="020B0603020202020204"/>
              </a:rPr>
              <a:t>previously</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unmatched)</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17777" y="3975299"/>
            <a:ext cx="2453640" cy="254635"/>
          </a:xfrm>
          <a:prstGeom prst="rect">
            <a:avLst/>
          </a:prstGeom>
        </p:spPr>
        <p:txBody>
          <a:bodyPr vert="horz" wrap="square" lIns="0" tIns="12700" rIns="0" bIns="0" rtlCol="0">
            <a:spAutoFit/>
          </a:bodyPr>
          <a:lstStyle/>
          <a:p>
            <a:pPr marL="12700">
              <a:lnSpc>
                <a:spcPct val="100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a:t>
            </a:r>
            <a:endParaRPr sz="1500">
              <a:latin typeface="Trebuchet MS" panose="020B0603020202020204"/>
              <a:cs typeface="Trebuchet MS" panose="020B0603020202020204"/>
            </a:endParaRPr>
          </a:p>
        </p:txBody>
      </p:sp>
      <p:sp>
        <p:nvSpPr>
          <p:cNvPr id="11" name="object 11"/>
          <p:cNvSpPr/>
          <p:nvPr/>
        </p:nvSpPr>
        <p:spPr>
          <a:xfrm>
            <a:off x="1635408" y="3177320"/>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4105596" y="5428147"/>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93561" y="3851313"/>
            <a:ext cx="2503170" cy="969644"/>
          </a:xfrm>
          <a:prstGeom prst="rect">
            <a:avLst/>
          </a:prstGeom>
        </p:spPr>
        <p:txBody>
          <a:bodyPr vert="horz" wrap="square" lIns="0" tIns="12700" rIns="0" bIns="0" rtlCol="0">
            <a:spAutoFit/>
          </a:bodyPr>
          <a:lstStyle/>
          <a:p>
            <a:pPr marL="673735" marR="29845" indent="-636905">
              <a:lnSpc>
                <a:spcPct val="154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 </a:t>
            </a:r>
            <a:r>
              <a:rPr sz="1500" b="1" spc="-440"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a:t>
            </a:r>
            <a:r>
              <a:rPr sz="1500" b="1" spc="30" dirty="0">
                <a:solidFill>
                  <a:srgbClr val="005493"/>
                </a:solidFill>
                <a:latin typeface="Trebuchet MS" panose="020B0603020202020204"/>
                <a:cs typeface="Trebuchet MS" panose="020B0603020202020204"/>
              </a:rPr>
              <a:t> </a:t>
            </a:r>
            <a:r>
              <a:rPr sz="1500" b="1" spc="35" dirty="0">
                <a:solidFill>
                  <a:srgbClr val="005493"/>
                </a:solidFill>
                <a:latin typeface="Trebuchet MS" panose="020B0603020202020204"/>
                <a:cs typeface="Trebuchet MS" panose="020B0603020202020204"/>
              </a:rPr>
              <a:t>rejects</a:t>
            </a:r>
            <a:endParaRPr sz="1500">
              <a:latin typeface="Trebuchet MS" panose="020B0603020202020204"/>
              <a:cs typeface="Trebuchet MS" panose="020B0603020202020204"/>
            </a:endParaRPr>
          </a:p>
          <a:p>
            <a:pPr marL="12700">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25" dirty="0">
                <a:solidFill>
                  <a:srgbClr val="005493"/>
                </a:solidFill>
                <a:latin typeface="Trebuchet MS" panose="020B0603020202020204"/>
                <a:cs typeface="Trebuchet MS" panose="020B0603020202020204"/>
              </a:rPr>
              <a:t> </a:t>
            </a:r>
            <a:r>
              <a:rPr sz="1500" b="1" spc="105" dirty="0">
                <a:solidFill>
                  <a:srgbClr val="005493"/>
                </a:solidFill>
                <a:latin typeface="Trebuchet MS" panose="020B0603020202020204"/>
                <a:cs typeface="Trebuchet MS" panose="020B0603020202020204"/>
              </a:rPr>
              <a:t>she</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prefers</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Victor)</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54862" y="3975299"/>
            <a:ext cx="2579370" cy="254635"/>
          </a:xfrm>
          <a:prstGeom prst="rect">
            <a:avLst/>
          </a:prstGeom>
        </p:spPr>
        <p:txBody>
          <a:bodyPr vert="horz" wrap="square" lIns="0" tIns="12700" rIns="0" bIns="0" rtlCol="0">
            <a:spAutoFit/>
          </a:bodyPr>
          <a:lstStyle/>
          <a:p>
            <a:pPr marL="12700">
              <a:lnSpc>
                <a:spcPct val="100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a:t>
            </a:r>
            <a:endParaRPr sz="1500">
              <a:latin typeface="Trebuchet MS" panose="020B0603020202020204"/>
              <a:cs typeface="Trebuchet MS" panose="020B0603020202020204"/>
            </a:endParaRPr>
          </a:p>
        </p:txBody>
      </p:sp>
      <p:sp>
        <p:nvSpPr>
          <p:cNvPr id="11" name="object 11"/>
          <p:cNvSpPr/>
          <p:nvPr/>
        </p:nvSpPr>
        <p:spPr>
          <a:xfrm>
            <a:off x="2436550" y="3177320"/>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3285379" y="6524949"/>
            <a:ext cx="687070" cy="286385"/>
          </a:xfrm>
          <a:custGeom>
            <a:avLst/>
            <a:gdLst/>
            <a:ahLst/>
            <a:cxnLst/>
            <a:rect l="l" t="t" r="r" b="b"/>
            <a:pathLst>
              <a:path w="687070" h="286384">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54862" y="3851313"/>
            <a:ext cx="2579370" cy="969644"/>
          </a:xfrm>
          <a:prstGeom prst="rect">
            <a:avLst/>
          </a:prstGeom>
        </p:spPr>
        <p:txBody>
          <a:bodyPr vert="horz" wrap="square" lIns="0" tIns="12700" rIns="0" bIns="0" rtlCol="0">
            <a:spAutoFit/>
          </a:bodyPr>
          <a:lstStyle/>
          <a:p>
            <a:pPr marL="12700" marR="5080" algn="ctr">
              <a:lnSpc>
                <a:spcPct val="154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 </a:t>
            </a:r>
            <a:r>
              <a:rPr sz="1500" b="1" spc="-434"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Dianne</a:t>
            </a:r>
            <a:r>
              <a:rPr sz="1500" b="1" spc="3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75" dirty="0">
                <a:solidFill>
                  <a:srgbClr val="005493"/>
                </a:solidFill>
                <a:latin typeface="Trebuchet MS" panose="020B0603020202020204"/>
                <a:cs typeface="Trebuchet MS" panose="020B0603020202020204"/>
              </a:rPr>
              <a:t>(and</a:t>
            </a:r>
            <a:r>
              <a:rPr sz="1500" b="1" spc="15" dirty="0">
                <a:solidFill>
                  <a:srgbClr val="005493"/>
                </a:solidFill>
                <a:latin typeface="Trebuchet MS" panose="020B0603020202020204"/>
                <a:cs typeface="Trebuchet MS" panose="020B0603020202020204"/>
              </a:rPr>
              <a:t> </a:t>
            </a:r>
            <a:r>
              <a:rPr sz="1500" b="1" spc="140" dirty="0">
                <a:solidFill>
                  <a:srgbClr val="005493"/>
                </a:solidFill>
                <a:latin typeface="Trebuchet MS" panose="020B0603020202020204"/>
                <a:cs typeface="Trebuchet MS" panose="020B0603020202020204"/>
              </a:rPr>
              <a:t>dumps</a:t>
            </a:r>
            <a:r>
              <a:rPr sz="1500" b="1" spc="15" dirty="0">
                <a:solidFill>
                  <a:srgbClr val="005493"/>
                </a:solidFill>
                <a:latin typeface="Trebuchet MS" panose="020B0603020202020204"/>
                <a:cs typeface="Trebuchet MS" panose="020B0603020202020204"/>
              </a:rPr>
              <a:t> </a:t>
            </a:r>
            <a:r>
              <a:rPr sz="1500" b="1" spc="35" dirty="0">
                <a:solidFill>
                  <a:srgbClr val="005493"/>
                </a:solidFill>
                <a:latin typeface="Trebuchet MS" panose="020B0603020202020204"/>
                <a:cs typeface="Trebuchet MS" panose="020B0603020202020204"/>
              </a:rPr>
              <a:t>Wyatt)</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90673" y="3975299"/>
            <a:ext cx="2507615" cy="254635"/>
          </a:xfrm>
          <a:prstGeom prst="rect">
            <a:avLst/>
          </a:prstGeom>
        </p:spPr>
        <p:txBody>
          <a:bodyPr vert="horz" wrap="square" lIns="0" tIns="12700" rIns="0" bIns="0" rtlCol="0">
            <a:spAutoFit/>
          </a:bodyPr>
          <a:lstStyle/>
          <a:p>
            <a:pPr marL="12700">
              <a:lnSpc>
                <a:spcPct val="100000"/>
              </a:lnSpc>
              <a:spcBef>
                <a:spcPts val="100"/>
              </a:spcBef>
            </a:pPr>
            <a:r>
              <a:rPr sz="1500" b="1" spc="40" dirty="0">
                <a:solidFill>
                  <a:srgbClr val="005493"/>
                </a:solidFill>
                <a:latin typeface="Trebuchet MS" panose="020B0603020202020204"/>
                <a:cs typeface="Trebuchet MS" panose="020B0603020202020204"/>
              </a:rPr>
              <a:t>Wyatt</a:t>
            </a:r>
            <a:r>
              <a:rPr sz="1500" b="1" spc="25"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endParaRPr sz="1500">
              <a:latin typeface="Trebuchet MS" panose="020B0603020202020204"/>
              <a:cs typeface="Trebuchet MS" panose="020B0603020202020204"/>
            </a:endParaRPr>
          </a:p>
        </p:txBody>
      </p:sp>
      <p:sp>
        <p:nvSpPr>
          <p:cNvPr id="11" name="object 11"/>
          <p:cNvSpPr/>
          <p:nvPr/>
        </p:nvSpPr>
        <p:spPr>
          <a:xfrm>
            <a:off x="2436550" y="2442940"/>
            <a:ext cx="687070" cy="286385"/>
          </a:xfrm>
          <a:custGeom>
            <a:avLst/>
            <a:gdLst/>
            <a:ahLst/>
            <a:cxnLst/>
            <a:rect l="l" t="t" r="r" b="b"/>
            <a:pathLst>
              <a:path w="687069" h="286385">
                <a:moveTo>
                  <a:pt x="586128" y="41901"/>
                </a:moveTo>
                <a:lnTo>
                  <a:pt x="630125" y="64344"/>
                </a:lnTo>
                <a:lnTo>
                  <a:pt x="661551" y="89226"/>
                </a:lnTo>
                <a:lnTo>
                  <a:pt x="680407" y="115737"/>
                </a:lnTo>
                <a:lnTo>
                  <a:pt x="686692" y="143060"/>
                </a:lnTo>
                <a:lnTo>
                  <a:pt x="680407" y="170384"/>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0"/>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2446088" y="5790569"/>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78379" y="3851313"/>
            <a:ext cx="2532380" cy="969644"/>
          </a:xfrm>
          <a:prstGeom prst="rect">
            <a:avLst/>
          </a:prstGeom>
        </p:spPr>
        <p:txBody>
          <a:bodyPr vert="horz" wrap="square" lIns="0" tIns="12700" rIns="0" bIns="0" rtlCol="0">
            <a:spAutoFit/>
          </a:bodyPr>
          <a:lstStyle/>
          <a:p>
            <a:pPr marL="588645" marR="17145" indent="-563880">
              <a:lnSpc>
                <a:spcPct val="154000"/>
              </a:lnSpc>
              <a:spcBef>
                <a:spcPts val="100"/>
              </a:spcBef>
            </a:pPr>
            <a:r>
              <a:rPr sz="1500" b="1" spc="40" dirty="0">
                <a:solidFill>
                  <a:srgbClr val="005493"/>
                </a:solidFill>
                <a:latin typeface="Trebuchet MS" panose="020B0603020202020204"/>
                <a:cs typeface="Trebuchet MS" panose="020B0603020202020204"/>
              </a:rPr>
              <a:t>Wyatt</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 </a:t>
            </a:r>
            <a:r>
              <a:rPr sz="1500" b="1" spc="-434"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r>
              <a:rPr sz="1500" b="1" spc="35" dirty="0">
                <a:solidFill>
                  <a:srgbClr val="005493"/>
                </a:solidFill>
                <a:latin typeface="Trebuchet MS" panose="020B0603020202020204"/>
                <a:cs typeface="Trebuchet MS" panose="020B0603020202020204"/>
              </a:rPr>
              <a:t> rejects</a:t>
            </a:r>
            <a:endParaRPr sz="1500">
              <a:latin typeface="Trebuchet MS" panose="020B0603020202020204"/>
              <a:cs typeface="Trebuchet MS" panose="020B0603020202020204"/>
            </a:endParaRPr>
          </a:p>
          <a:p>
            <a:pPr marL="12700">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25" dirty="0">
                <a:solidFill>
                  <a:srgbClr val="005493"/>
                </a:solidFill>
                <a:latin typeface="Trebuchet MS" panose="020B0603020202020204"/>
                <a:cs typeface="Trebuchet MS" panose="020B0603020202020204"/>
              </a:rPr>
              <a:t> </a:t>
            </a:r>
            <a:r>
              <a:rPr sz="1500" b="1" spc="100" dirty="0">
                <a:solidFill>
                  <a:srgbClr val="005493"/>
                </a:solidFill>
                <a:latin typeface="Trebuchet MS" panose="020B0603020202020204"/>
                <a:cs typeface="Trebuchet MS" panose="020B0603020202020204"/>
              </a:rPr>
              <a:t>she</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prefers</a:t>
            </a:r>
            <a:r>
              <a:rPr sz="1500" b="1" spc="30" dirty="0">
                <a:solidFill>
                  <a:srgbClr val="005493"/>
                </a:solidFill>
                <a:latin typeface="Trebuchet MS" panose="020B0603020202020204"/>
                <a:cs typeface="Trebuchet MS" panose="020B0603020202020204"/>
              </a:rPr>
              <a:t> </a:t>
            </a:r>
            <a:r>
              <a:rPr sz="1500" b="1" spc="50" dirty="0">
                <a:solidFill>
                  <a:srgbClr val="005493"/>
                </a:solidFill>
                <a:latin typeface="Trebuchet MS" panose="020B0603020202020204"/>
                <a:cs typeface="Trebuchet MS" panose="020B0603020202020204"/>
              </a:rPr>
              <a:t>Xavier)</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89028" y="3975299"/>
            <a:ext cx="2310765" cy="254635"/>
          </a:xfrm>
          <a:prstGeom prst="rect">
            <a:avLst/>
          </a:prstGeom>
        </p:spPr>
        <p:txBody>
          <a:bodyPr vert="horz" wrap="square" lIns="0" tIns="12700" rIns="0" bIns="0" rtlCol="0">
            <a:spAutoFit/>
          </a:bodyPr>
          <a:lstStyle/>
          <a:p>
            <a:pPr marL="12700">
              <a:lnSpc>
                <a:spcPct val="100000"/>
              </a:lnSpc>
              <a:spcBef>
                <a:spcPts val="100"/>
              </a:spcBef>
            </a:pPr>
            <a:r>
              <a:rPr sz="1500" b="1" spc="40" dirty="0">
                <a:solidFill>
                  <a:srgbClr val="005493"/>
                </a:solidFill>
                <a:latin typeface="Trebuchet MS" panose="020B0603020202020204"/>
                <a:cs typeface="Trebuchet MS" panose="020B0603020202020204"/>
              </a:rPr>
              <a:t>Wyatt</a:t>
            </a:r>
            <a:r>
              <a:rPr sz="1500" b="1" spc="15"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a:t>
            </a:r>
            <a:endParaRPr sz="1500">
              <a:latin typeface="Trebuchet MS" panose="020B0603020202020204"/>
              <a:cs typeface="Trebuchet MS" panose="020B0603020202020204"/>
            </a:endParaRPr>
          </a:p>
        </p:txBody>
      </p:sp>
      <p:sp>
        <p:nvSpPr>
          <p:cNvPr id="11" name="object 11"/>
          <p:cNvSpPr/>
          <p:nvPr/>
        </p:nvSpPr>
        <p:spPr>
          <a:xfrm>
            <a:off x="3266304" y="2442940"/>
            <a:ext cx="687070" cy="286385"/>
          </a:xfrm>
          <a:custGeom>
            <a:avLst/>
            <a:gdLst/>
            <a:ahLst/>
            <a:cxnLst/>
            <a:rect l="l" t="t" r="r" b="b"/>
            <a:pathLst>
              <a:path w="687070" h="286385">
                <a:moveTo>
                  <a:pt x="586128" y="41901"/>
                </a:moveTo>
                <a:lnTo>
                  <a:pt x="630125" y="64344"/>
                </a:lnTo>
                <a:lnTo>
                  <a:pt x="661551" y="89226"/>
                </a:lnTo>
                <a:lnTo>
                  <a:pt x="680407" y="115737"/>
                </a:lnTo>
                <a:lnTo>
                  <a:pt x="686692" y="143060"/>
                </a:lnTo>
                <a:lnTo>
                  <a:pt x="680407" y="170384"/>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0"/>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3275842" y="5428147"/>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990600"/>
            <a:ext cx="9650095" cy="1654175"/>
          </a:xfrm>
        </p:spPr>
        <p:txBody>
          <a:bodyPr wrap="square"/>
          <a:p>
            <a:pPr algn="just"/>
            <a:r>
              <a:rPr lang="en-US">
                <a:solidFill>
                  <a:schemeClr val="tx1"/>
                </a:solidFill>
              </a:rPr>
              <a:t>Imagine a scenario where you need to pair up two groups of equal size, typically men and women (but it can be applied more generally), based on their preferences. A stable matching is achieved when there are no two individuals who would both prefer each other over their assigned partner (or being single).</a:t>
            </a:r>
            <a:endParaRPr lang="en-US">
              <a:solidFill>
                <a:schemeClr val="tx1"/>
              </a:solidFill>
            </a:endParaRPr>
          </a:p>
        </p:txBody>
      </p:sp>
      <p:sp>
        <p:nvSpPr>
          <p:cNvPr id="3" name="Subtitle 2"/>
          <p:cNvSpPr>
            <a:spLocks noGrp="1"/>
          </p:cNvSpPr>
          <p:nvPr>
            <p:ph type="subTitle" idx="4"/>
          </p:nvPr>
        </p:nvSpPr>
        <p:spPr>
          <a:xfrm>
            <a:off x="331470" y="3429000"/>
            <a:ext cx="9699625" cy="1661795"/>
          </a:xfrm>
        </p:spPr>
        <p:txBody>
          <a:bodyPr wrap="square"/>
          <a:p>
            <a:pPr algn="just"/>
            <a:r>
              <a:rPr lang="en-US"/>
              <a:t>Two Sets of Participants: There are two sets of participants, usually of equal size (e.g., n men and n women).</a:t>
            </a:r>
            <a:endParaRPr lang="en-US"/>
          </a:p>
          <a:p>
            <a:pPr algn="just"/>
            <a:r>
              <a:rPr lang="en-US"/>
              <a:t>Preferences: Each participant has a preference list ranking members of the opposite set in order of desirability.</a:t>
            </a:r>
            <a:endParaRPr lang="en-US"/>
          </a:p>
          <a:p>
            <a:pPr algn="just"/>
            <a:r>
              <a:rPr lang="en-US"/>
              <a:t>Stability: A matching is considered stable if there exist no two unmatched participants who prefer each other over their assigned partners.</a:t>
            </a:r>
            <a:endParaRPr lang="en-US"/>
          </a:p>
        </p:txBody>
      </p:sp>
      <p:sp>
        <p:nvSpPr>
          <p:cNvPr id="4" name="Text Box 3"/>
          <p:cNvSpPr txBox="1"/>
          <p:nvPr/>
        </p:nvSpPr>
        <p:spPr>
          <a:xfrm>
            <a:off x="228600" y="5562600"/>
            <a:ext cx="9802495" cy="922020"/>
          </a:xfrm>
          <a:prstGeom prst="rect">
            <a:avLst/>
          </a:prstGeom>
          <a:noFill/>
        </p:spPr>
        <p:txBody>
          <a:bodyPr wrap="square" rtlCol="0" anchor="t">
            <a:spAutoFit/>
          </a:bodyPr>
          <a:p>
            <a:r>
              <a:rPr lang="en-US"/>
              <a:t>The Gale-Shapley algorithm provides a solution to find a stable matching in such scenarios. It's a one-sided matching algorithm, meaning it focuses on proposals from one side (usually the men) while considering preferences from both sides. Here's a simplified explanation of how it works: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93561" y="3851313"/>
            <a:ext cx="2503170" cy="969644"/>
          </a:xfrm>
          <a:prstGeom prst="rect">
            <a:avLst/>
          </a:prstGeom>
        </p:spPr>
        <p:txBody>
          <a:bodyPr vert="horz" wrap="square" lIns="0" tIns="12700" rIns="0" bIns="0" rtlCol="0">
            <a:spAutoFit/>
          </a:bodyPr>
          <a:lstStyle/>
          <a:p>
            <a:pPr marL="673735" marR="100965" indent="-565785">
              <a:lnSpc>
                <a:spcPct val="154000"/>
              </a:lnSpc>
              <a:spcBef>
                <a:spcPts val="100"/>
              </a:spcBef>
            </a:pPr>
            <a:r>
              <a:rPr sz="1500" b="1" spc="40" dirty="0">
                <a:solidFill>
                  <a:srgbClr val="005493"/>
                </a:solidFill>
                <a:latin typeface="Trebuchet MS" panose="020B0603020202020204"/>
                <a:cs typeface="Trebuchet MS" panose="020B0603020202020204"/>
              </a:rPr>
              <a:t>Wyatt</a:t>
            </a:r>
            <a:r>
              <a:rPr sz="1500" b="1" spc="15"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15"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 </a:t>
            </a:r>
            <a:r>
              <a:rPr sz="1500" b="1" spc="-434" dirty="0">
                <a:solidFill>
                  <a:srgbClr val="005493"/>
                </a:solidFill>
                <a:latin typeface="Trebuchet MS" panose="020B0603020202020204"/>
                <a:cs typeface="Trebuchet MS" panose="020B0603020202020204"/>
              </a:rPr>
              <a:t> </a:t>
            </a:r>
            <a:r>
              <a:rPr sz="1500" b="1" spc="130" dirty="0">
                <a:solidFill>
                  <a:srgbClr val="005493"/>
                </a:solidFill>
                <a:latin typeface="Trebuchet MS" panose="020B0603020202020204"/>
                <a:cs typeface="Trebuchet MS" panose="020B0603020202020204"/>
              </a:rPr>
              <a:t>Amy</a:t>
            </a:r>
            <a:r>
              <a:rPr sz="1500" b="1" spc="30" dirty="0">
                <a:solidFill>
                  <a:srgbClr val="005493"/>
                </a:solidFill>
                <a:latin typeface="Trebuchet MS" panose="020B0603020202020204"/>
                <a:cs typeface="Trebuchet MS" panose="020B0603020202020204"/>
              </a:rPr>
              <a:t> </a:t>
            </a:r>
            <a:r>
              <a:rPr sz="1500" b="1" spc="35" dirty="0">
                <a:solidFill>
                  <a:srgbClr val="005493"/>
                </a:solidFill>
                <a:latin typeface="Trebuchet MS" panose="020B0603020202020204"/>
                <a:cs typeface="Trebuchet MS" panose="020B0603020202020204"/>
              </a:rPr>
              <a:t>rejects</a:t>
            </a:r>
            <a:endParaRPr sz="1500">
              <a:latin typeface="Trebuchet MS" panose="020B0603020202020204"/>
              <a:cs typeface="Trebuchet MS" panose="020B0603020202020204"/>
            </a:endParaRPr>
          </a:p>
          <a:p>
            <a:pPr marL="12700">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25" dirty="0">
                <a:solidFill>
                  <a:srgbClr val="005493"/>
                </a:solidFill>
                <a:latin typeface="Trebuchet MS" panose="020B0603020202020204"/>
                <a:cs typeface="Trebuchet MS" panose="020B0603020202020204"/>
              </a:rPr>
              <a:t> </a:t>
            </a:r>
            <a:r>
              <a:rPr sz="1500" b="1" spc="105" dirty="0">
                <a:solidFill>
                  <a:srgbClr val="005493"/>
                </a:solidFill>
                <a:latin typeface="Trebuchet MS" panose="020B0603020202020204"/>
                <a:cs typeface="Trebuchet MS" panose="020B0603020202020204"/>
              </a:rPr>
              <a:t>she</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prefers</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Victor)</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53076" y="3975299"/>
            <a:ext cx="2383155" cy="254635"/>
          </a:xfrm>
          <a:prstGeom prst="rect">
            <a:avLst/>
          </a:prstGeom>
        </p:spPr>
        <p:txBody>
          <a:bodyPr vert="horz" wrap="square" lIns="0" tIns="12700" rIns="0" bIns="0" rtlCol="0">
            <a:spAutoFit/>
          </a:bodyPr>
          <a:lstStyle/>
          <a:p>
            <a:pPr marL="12700">
              <a:lnSpc>
                <a:spcPct val="100000"/>
              </a:lnSpc>
              <a:spcBef>
                <a:spcPts val="100"/>
              </a:spcBef>
            </a:pPr>
            <a:r>
              <a:rPr sz="1500" b="1" spc="40" dirty="0">
                <a:solidFill>
                  <a:srgbClr val="005493"/>
                </a:solidFill>
                <a:latin typeface="Trebuchet MS" panose="020B0603020202020204"/>
                <a:cs typeface="Trebuchet MS" panose="020B0603020202020204"/>
              </a:rPr>
              <a:t>Wyatt</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Clare</a:t>
            </a:r>
            <a:endParaRPr sz="1500">
              <a:latin typeface="Trebuchet MS" panose="020B0603020202020204"/>
              <a:cs typeface="Trebuchet MS" panose="020B0603020202020204"/>
            </a:endParaRPr>
          </a:p>
        </p:txBody>
      </p:sp>
      <p:sp>
        <p:nvSpPr>
          <p:cNvPr id="11" name="object 11"/>
          <p:cNvSpPr/>
          <p:nvPr/>
        </p:nvSpPr>
        <p:spPr>
          <a:xfrm>
            <a:off x="4086521" y="2442940"/>
            <a:ext cx="687070" cy="286385"/>
          </a:xfrm>
          <a:custGeom>
            <a:avLst/>
            <a:gdLst/>
            <a:ahLst/>
            <a:cxnLst/>
            <a:rect l="l" t="t" r="r" b="b"/>
            <a:pathLst>
              <a:path w="687070" h="286385">
                <a:moveTo>
                  <a:pt x="586128" y="41901"/>
                </a:moveTo>
                <a:lnTo>
                  <a:pt x="630125" y="64344"/>
                </a:lnTo>
                <a:lnTo>
                  <a:pt x="661551" y="89226"/>
                </a:lnTo>
                <a:lnTo>
                  <a:pt x="680407" y="115737"/>
                </a:lnTo>
                <a:lnTo>
                  <a:pt x="686692" y="143060"/>
                </a:lnTo>
                <a:lnTo>
                  <a:pt x="680407" y="170384"/>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0"/>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1635408" y="6152990"/>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484837" y="3851313"/>
            <a:ext cx="2919095" cy="969644"/>
          </a:xfrm>
          <a:prstGeom prst="rect">
            <a:avLst/>
          </a:prstGeom>
        </p:spPr>
        <p:txBody>
          <a:bodyPr vert="horz" wrap="square" lIns="0" tIns="12700" rIns="0" bIns="0" rtlCol="0">
            <a:spAutoFit/>
          </a:bodyPr>
          <a:lstStyle/>
          <a:p>
            <a:pPr marL="280670" marR="273050" algn="ctr">
              <a:lnSpc>
                <a:spcPct val="154000"/>
              </a:lnSpc>
              <a:spcBef>
                <a:spcPts val="100"/>
              </a:spcBef>
            </a:pPr>
            <a:r>
              <a:rPr sz="1500" b="1" spc="40" dirty="0">
                <a:solidFill>
                  <a:srgbClr val="005493"/>
                </a:solidFill>
                <a:latin typeface="Trebuchet MS" panose="020B0603020202020204"/>
                <a:cs typeface="Trebuchet MS" panose="020B0603020202020204"/>
              </a:rPr>
              <a:t>Wyatt</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Clare </a:t>
            </a:r>
            <a:r>
              <a:rPr sz="1500" b="1" spc="-440"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Clare</a:t>
            </a:r>
            <a:r>
              <a:rPr sz="1500" b="1" spc="35"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30" dirty="0">
                <a:solidFill>
                  <a:srgbClr val="005493"/>
                </a:solidFill>
                <a:latin typeface="Trebuchet MS" panose="020B0603020202020204"/>
                <a:cs typeface="Trebuchet MS" panose="020B0603020202020204"/>
              </a:rPr>
              <a:t> </a:t>
            </a:r>
            <a:r>
              <a:rPr sz="1500" b="1" spc="80" dirty="0">
                <a:solidFill>
                  <a:srgbClr val="005493"/>
                </a:solidFill>
                <a:latin typeface="Trebuchet MS" panose="020B0603020202020204"/>
                <a:cs typeface="Trebuchet MS" panose="020B0603020202020204"/>
              </a:rPr>
              <a:t>previously</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unmatched)</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31934" y="3975299"/>
            <a:ext cx="2425065" cy="254635"/>
          </a:xfrm>
          <a:prstGeom prst="rect">
            <a:avLst/>
          </a:prstGeom>
        </p:spPr>
        <p:txBody>
          <a:bodyPr vert="horz" wrap="square" lIns="0" tIns="12700" rIns="0" bIns="0" rtlCol="0">
            <a:spAutoFit/>
          </a:bodyPr>
          <a:lstStyle/>
          <a:p>
            <a:pPr marL="12700">
              <a:lnSpc>
                <a:spcPct val="100000"/>
              </a:lnSpc>
              <a:spcBef>
                <a:spcPts val="100"/>
              </a:spcBef>
            </a:pPr>
            <a:r>
              <a:rPr sz="1500" b="1" spc="110" dirty="0">
                <a:solidFill>
                  <a:srgbClr val="005493"/>
                </a:solidFill>
                <a:latin typeface="Trebuchet MS" panose="020B0603020202020204"/>
                <a:cs typeface="Trebuchet MS" panose="020B0603020202020204"/>
              </a:rPr>
              <a:t>Zeus</a:t>
            </a:r>
            <a:r>
              <a:rPr sz="1500" b="1" spc="20" dirty="0">
                <a:solidFill>
                  <a:srgbClr val="005493"/>
                </a:solidFill>
                <a:latin typeface="Trebuchet MS" panose="020B0603020202020204"/>
                <a:cs typeface="Trebuchet MS" panose="020B0603020202020204"/>
              </a:rPr>
              <a:t> </a:t>
            </a:r>
            <a:r>
              <a:rPr sz="1500" b="1" spc="110"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endParaRPr sz="1500">
              <a:latin typeface="Trebuchet MS" panose="020B0603020202020204"/>
              <a:cs typeface="Trebuchet MS" panose="020B0603020202020204"/>
            </a:endParaRPr>
          </a:p>
        </p:txBody>
      </p:sp>
      <p:sp>
        <p:nvSpPr>
          <p:cNvPr id="11" name="object 11"/>
          <p:cNvSpPr/>
          <p:nvPr/>
        </p:nvSpPr>
        <p:spPr>
          <a:xfrm>
            <a:off x="1635408" y="3539742"/>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4916275" y="5790569"/>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5" y="279418"/>
                </a:lnTo>
                <a:lnTo>
                  <a:pt x="189679"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9" y="15084"/>
                </a:lnTo>
                <a:lnTo>
                  <a:pt x="239235"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78379" y="3851313"/>
            <a:ext cx="2532380" cy="969644"/>
          </a:xfrm>
          <a:prstGeom prst="rect">
            <a:avLst/>
          </a:prstGeom>
        </p:spPr>
        <p:txBody>
          <a:bodyPr vert="horz" wrap="square" lIns="0" tIns="12700" rIns="0" bIns="0" rtlCol="0">
            <a:spAutoFit/>
          </a:bodyPr>
          <a:lstStyle/>
          <a:p>
            <a:pPr marL="588645" marR="58420" indent="-522605">
              <a:lnSpc>
                <a:spcPct val="154000"/>
              </a:lnSpc>
              <a:spcBef>
                <a:spcPts val="100"/>
              </a:spcBef>
            </a:pPr>
            <a:r>
              <a:rPr sz="1500" b="1" spc="110" dirty="0">
                <a:solidFill>
                  <a:srgbClr val="005493"/>
                </a:solidFill>
                <a:latin typeface="Trebuchet MS" panose="020B0603020202020204"/>
                <a:cs typeface="Trebuchet MS" panose="020B0603020202020204"/>
              </a:rPr>
              <a:t>Zeus</a:t>
            </a:r>
            <a:r>
              <a:rPr sz="1500" b="1" spc="20" dirty="0">
                <a:solidFill>
                  <a:srgbClr val="005493"/>
                </a:solidFill>
                <a:latin typeface="Trebuchet MS" panose="020B0603020202020204"/>
                <a:cs typeface="Trebuchet MS" panose="020B0603020202020204"/>
              </a:rPr>
              <a:t> </a:t>
            </a:r>
            <a:r>
              <a:rPr sz="1500" b="1" spc="110"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 </a:t>
            </a:r>
            <a:r>
              <a:rPr sz="1500" b="1" spc="-434"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r>
              <a:rPr sz="1500" b="1" spc="30" dirty="0">
                <a:solidFill>
                  <a:srgbClr val="005493"/>
                </a:solidFill>
                <a:latin typeface="Trebuchet MS" panose="020B0603020202020204"/>
                <a:cs typeface="Trebuchet MS" panose="020B0603020202020204"/>
              </a:rPr>
              <a:t> </a:t>
            </a:r>
            <a:r>
              <a:rPr sz="1500" b="1" spc="35" dirty="0">
                <a:solidFill>
                  <a:srgbClr val="005493"/>
                </a:solidFill>
                <a:latin typeface="Trebuchet MS" panose="020B0603020202020204"/>
                <a:cs typeface="Trebuchet MS" panose="020B0603020202020204"/>
              </a:rPr>
              <a:t>rejects</a:t>
            </a:r>
            <a:endParaRPr sz="1500">
              <a:latin typeface="Trebuchet MS" panose="020B0603020202020204"/>
              <a:cs typeface="Trebuchet MS" panose="020B0603020202020204"/>
            </a:endParaRPr>
          </a:p>
          <a:p>
            <a:pPr marL="12700">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25" dirty="0">
                <a:solidFill>
                  <a:srgbClr val="005493"/>
                </a:solidFill>
                <a:latin typeface="Trebuchet MS" panose="020B0603020202020204"/>
                <a:cs typeface="Trebuchet MS" panose="020B0603020202020204"/>
              </a:rPr>
              <a:t> </a:t>
            </a:r>
            <a:r>
              <a:rPr sz="1500" b="1" spc="100" dirty="0">
                <a:solidFill>
                  <a:srgbClr val="005493"/>
                </a:solidFill>
                <a:latin typeface="Trebuchet MS" panose="020B0603020202020204"/>
                <a:cs typeface="Trebuchet MS" panose="020B0603020202020204"/>
              </a:rPr>
              <a:t>she</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prefers</a:t>
            </a:r>
            <a:r>
              <a:rPr sz="1500" b="1" spc="30" dirty="0">
                <a:solidFill>
                  <a:srgbClr val="005493"/>
                </a:solidFill>
                <a:latin typeface="Trebuchet MS" panose="020B0603020202020204"/>
                <a:cs typeface="Trebuchet MS" panose="020B0603020202020204"/>
              </a:rPr>
              <a:t> </a:t>
            </a:r>
            <a:r>
              <a:rPr sz="1500" b="1" spc="50" dirty="0">
                <a:solidFill>
                  <a:srgbClr val="005493"/>
                </a:solidFill>
                <a:latin typeface="Trebuchet MS" panose="020B0603020202020204"/>
                <a:cs typeface="Trebuchet MS" panose="020B0603020202020204"/>
              </a:rPr>
              <a:t>Xavier)</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67373" y="3975299"/>
            <a:ext cx="2354580" cy="254635"/>
          </a:xfrm>
          <a:prstGeom prst="rect">
            <a:avLst/>
          </a:prstGeom>
        </p:spPr>
        <p:txBody>
          <a:bodyPr vert="horz" wrap="square" lIns="0" tIns="12700" rIns="0" bIns="0" rtlCol="0">
            <a:spAutoFit/>
          </a:bodyPr>
          <a:lstStyle/>
          <a:p>
            <a:pPr marL="12700">
              <a:lnSpc>
                <a:spcPct val="100000"/>
              </a:lnSpc>
              <a:spcBef>
                <a:spcPts val="100"/>
              </a:spcBef>
            </a:pPr>
            <a:r>
              <a:rPr sz="1500" b="1" spc="105" dirty="0">
                <a:solidFill>
                  <a:srgbClr val="005493"/>
                </a:solidFill>
                <a:latin typeface="Trebuchet MS" panose="020B0603020202020204"/>
                <a:cs typeface="Trebuchet MS" panose="020B0603020202020204"/>
              </a:rPr>
              <a:t>Zeus</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a:t>
            </a:r>
            <a:endParaRPr sz="1500">
              <a:latin typeface="Trebuchet MS" panose="020B0603020202020204"/>
              <a:cs typeface="Trebuchet MS" panose="020B0603020202020204"/>
            </a:endParaRPr>
          </a:p>
        </p:txBody>
      </p:sp>
      <p:sp>
        <p:nvSpPr>
          <p:cNvPr id="11" name="object 11"/>
          <p:cNvSpPr/>
          <p:nvPr/>
        </p:nvSpPr>
        <p:spPr>
          <a:xfrm>
            <a:off x="2455625" y="3539742"/>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2436550" y="6505874"/>
            <a:ext cx="687070" cy="286385"/>
          </a:xfrm>
          <a:custGeom>
            <a:avLst/>
            <a:gdLst/>
            <a:ahLst/>
            <a:cxnLst/>
            <a:rect l="l" t="t" r="r" b="b"/>
            <a:pathLst>
              <a:path w="687069" h="286384">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67373" y="3851313"/>
            <a:ext cx="2354580" cy="969644"/>
          </a:xfrm>
          <a:prstGeom prst="rect">
            <a:avLst/>
          </a:prstGeom>
        </p:spPr>
        <p:txBody>
          <a:bodyPr vert="horz" wrap="square" lIns="0" tIns="12700" rIns="0" bIns="0" rtlCol="0">
            <a:spAutoFit/>
          </a:bodyPr>
          <a:lstStyle/>
          <a:p>
            <a:pPr marL="12065" marR="5080" algn="ctr">
              <a:lnSpc>
                <a:spcPct val="154000"/>
              </a:lnSpc>
              <a:spcBef>
                <a:spcPts val="100"/>
              </a:spcBef>
            </a:pPr>
            <a:r>
              <a:rPr sz="1500" b="1" spc="105" dirty="0">
                <a:solidFill>
                  <a:srgbClr val="005493"/>
                </a:solidFill>
                <a:latin typeface="Trebuchet MS" panose="020B0603020202020204"/>
                <a:cs typeface="Trebuchet MS" panose="020B0603020202020204"/>
              </a:rPr>
              <a:t>Zeus</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 </a:t>
            </a:r>
            <a:r>
              <a:rPr sz="1500" b="1" spc="-440"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a:t>
            </a:r>
            <a:r>
              <a:rPr sz="1500" b="1" spc="3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75" dirty="0">
                <a:solidFill>
                  <a:srgbClr val="005493"/>
                </a:solidFill>
                <a:latin typeface="Trebuchet MS" panose="020B0603020202020204"/>
                <a:cs typeface="Trebuchet MS" panose="020B0603020202020204"/>
              </a:rPr>
              <a:t>(and</a:t>
            </a:r>
            <a:r>
              <a:rPr sz="1500" b="1" spc="20" dirty="0">
                <a:solidFill>
                  <a:srgbClr val="005493"/>
                </a:solidFill>
                <a:latin typeface="Trebuchet MS" panose="020B0603020202020204"/>
                <a:cs typeface="Trebuchet MS" panose="020B0603020202020204"/>
              </a:rPr>
              <a:t> </a:t>
            </a:r>
            <a:r>
              <a:rPr sz="1500" b="1" spc="140" dirty="0">
                <a:solidFill>
                  <a:srgbClr val="005493"/>
                </a:solidFill>
                <a:latin typeface="Trebuchet MS" panose="020B0603020202020204"/>
                <a:cs typeface="Trebuchet MS" panose="020B0603020202020204"/>
              </a:rPr>
              <a:t>dumps</a:t>
            </a:r>
            <a:r>
              <a:rPr sz="1500" b="1" spc="25" dirty="0">
                <a:solidFill>
                  <a:srgbClr val="005493"/>
                </a:solidFill>
                <a:latin typeface="Trebuchet MS" panose="020B0603020202020204"/>
                <a:cs typeface="Trebuchet MS" panose="020B0603020202020204"/>
              </a:rPr>
              <a:t> </a:t>
            </a:r>
            <a:r>
              <a:rPr sz="1500" b="1" spc="55" dirty="0">
                <a:solidFill>
                  <a:srgbClr val="005493"/>
                </a:solidFill>
                <a:latin typeface="Trebuchet MS" panose="020B0603020202020204"/>
                <a:cs typeface="Trebuchet MS" panose="020B0603020202020204"/>
              </a:rPr>
              <a:t>Yancey)</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81825" y="3975299"/>
            <a:ext cx="2525395" cy="254635"/>
          </a:xfrm>
          <a:prstGeom prst="rect">
            <a:avLst/>
          </a:prstGeom>
        </p:spPr>
        <p:txBody>
          <a:bodyPr vert="horz" wrap="square" lIns="0" tIns="12700" rIns="0" bIns="0" rtlCol="0">
            <a:spAutoFit/>
          </a:bodyPr>
          <a:lstStyle/>
          <a:p>
            <a:pPr marL="12700">
              <a:lnSpc>
                <a:spcPct val="100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Clare</a:t>
            </a:r>
            <a:endParaRPr sz="1500">
              <a:latin typeface="Trebuchet MS" panose="020B0603020202020204"/>
              <a:cs typeface="Trebuchet MS" panose="020B0603020202020204"/>
            </a:endParaRPr>
          </a:p>
        </p:txBody>
      </p:sp>
      <p:sp>
        <p:nvSpPr>
          <p:cNvPr id="11" name="object 11"/>
          <p:cNvSpPr/>
          <p:nvPr/>
        </p:nvSpPr>
        <p:spPr>
          <a:xfrm>
            <a:off x="3275842" y="3167783"/>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3285379" y="6152990"/>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solidFill>
                            <a:srgbClr val="BABABA"/>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81825" y="3851313"/>
            <a:ext cx="2525395" cy="969644"/>
          </a:xfrm>
          <a:prstGeom prst="rect">
            <a:avLst/>
          </a:prstGeom>
        </p:spPr>
        <p:txBody>
          <a:bodyPr vert="horz" wrap="square" lIns="0" tIns="12700" rIns="0" bIns="0" rtlCol="0">
            <a:spAutoFit/>
          </a:bodyPr>
          <a:lstStyle/>
          <a:p>
            <a:pPr marL="647065" marR="5080" indent="-635000">
              <a:lnSpc>
                <a:spcPct val="154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Clare </a:t>
            </a:r>
            <a:r>
              <a:rPr sz="1500" b="1" spc="-434"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Clare</a:t>
            </a:r>
            <a:r>
              <a:rPr sz="1500" b="1" spc="30" dirty="0">
                <a:solidFill>
                  <a:srgbClr val="005493"/>
                </a:solidFill>
                <a:latin typeface="Trebuchet MS" panose="020B0603020202020204"/>
                <a:cs typeface="Trebuchet MS" panose="020B0603020202020204"/>
              </a:rPr>
              <a:t> </a:t>
            </a:r>
            <a:r>
              <a:rPr sz="1500" b="1" spc="35" dirty="0">
                <a:solidFill>
                  <a:srgbClr val="005493"/>
                </a:solidFill>
                <a:latin typeface="Trebuchet MS" panose="020B0603020202020204"/>
                <a:cs typeface="Trebuchet MS" panose="020B0603020202020204"/>
              </a:rPr>
              <a:t>rejects</a:t>
            </a:r>
            <a:endParaRPr sz="1500">
              <a:latin typeface="Trebuchet MS" panose="020B0603020202020204"/>
              <a:cs typeface="Trebuchet MS" panose="020B0603020202020204"/>
            </a:endParaRPr>
          </a:p>
          <a:p>
            <a:pPr marL="40005">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20" dirty="0">
                <a:solidFill>
                  <a:srgbClr val="005493"/>
                </a:solidFill>
                <a:latin typeface="Trebuchet MS" panose="020B0603020202020204"/>
                <a:cs typeface="Trebuchet MS" panose="020B0603020202020204"/>
              </a:rPr>
              <a:t> </a:t>
            </a:r>
            <a:r>
              <a:rPr sz="1500" b="1" spc="100" dirty="0">
                <a:solidFill>
                  <a:srgbClr val="005493"/>
                </a:solidFill>
                <a:latin typeface="Trebuchet MS" panose="020B0603020202020204"/>
                <a:cs typeface="Trebuchet MS" panose="020B0603020202020204"/>
              </a:rPr>
              <a:t>she</a:t>
            </a:r>
            <a:r>
              <a:rPr sz="1500" b="1" spc="2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prefers</a:t>
            </a:r>
            <a:r>
              <a:rPr sz="1500" b="1" spc="25" dirty="0">
                <a:solidFill>
                  <a:srgbClr val="005493"/>
                </a:solidFill>
                <a:latin typeface="Trebuchet MS" panose="020B0603020202020204"/>
                <a:cs typeface="Trebuchet MS" panose="020B0603020202020204"/>
              </a:rPr>
              <a:t> </a:t>
            </a:r>
            <a:r>
              <a:rPr sz="1500" b="1" spc="35" dirty="0">
                <a:solidFill>
                  <a:srgbClr val="005493"/>
                </a:solidFill>
                <a:latin typeface="Trebuchet MS" panose="020B0603020202020204"/>
                <a:cs typeface="Trebuchet MS" panose="020B0603020202020204"/>
              </a:rPr>
              <a:t>Wyatt)</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solidFill>
                            <a:srgbClr val="BABABA"/>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19423" y="3975299"/>
            <a:ext cx="2650490" cy="254635"/>
          </a:xfrm>
          <a:prstGeom prst="rect">
            <a:avLst/>
          </a:prstGeom>
        </p:spPr>
        <p:txBody>
          <a:bodyPr vert="horz" wrap="square" lIns="0" tIns="12700" rIns="0" bIns="0" rtlCol="0">
            <a:spAutoFit/>
          </a:bodyPr>
          <a:lstStyle/>
          <a:p>
            <a:pPr marL="12700">
              <a:lnSpc>
                <a:spcPct val="100000"/>
              </a:lnSpc>
              <a:spcBef>
                <a:spcPts val="100"/>
              </a:spcBef>
            </a:pPr>
            <a:r>
              <a:rPr sz="1500" b="1" spc="65" dirty="0">
                <a:solidFill>
                  <a:srgbClr val="005493"/>
                </a:solidFill>
                <a:latin typeface="Trebuchet MS" panose="020B0603020202020204"/>
                <a:cs typeface="Trebuchet MS" panose="020B0603020202020204"/>
              </a:rPr>
              <a:t>Yancey</a:t>
            </a:r>
            <a:r>
              <a:rPr sz="1500" b="1" spc="25"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30"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endParaRPr sz="1500">
              <a:latin typeface="Trebuchet MS" panose="020B0603020202020204"/>
              <a:cs typeface="Trebuchet MS" panose="020B0603020202020204"/>
            </a:endParaRPr>
          </a:p>
        </p:txBody>
      </p:sp>
      <p:sp>
        <p:nvSpPr>
          <p:cNvPr id="11" name="object 11"/>
          <p:cNvSpPr/>
          <p:nvPr/>
        </p:nvSpPr>
        <p:spPr>
          <a:xfrm>
            <a:off x="4086521" y="3167783"/>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3285379" y="5790569"/>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1066800"/>
            <a:ext cx="9650095" cy="5624195"/>
          </a:xfrm>
        </p:spPr>
        <p:txBody>
          <a:bodyPr wrap="square"/>
          <a:p>
            <a:pPr marL="0" indent="0" algn="just" eaLnBrk="1" fontAlgn="auto" latinLnBrk="0" hangingPunct="1"/>
            <a:r>
              <a:rPr lang="en-US" b="0">
                <a:solidFill>
                  <a:schemeClr val="tx1"/>
                </a:solidFill>
              </a:rPr>
              <a:t>Initialization: All participants are initially unmatched. Men propose to their most preferre woman on their list.</a:t>
            </a:r>
            <a:br>
              <a:rPr lang="en-US" b="0">
                <a:solidFill>
                  <a:schemeClr val="tx1"/>
                </a:solidFill>
              </a:rPr>
            </a:br>
            <a:br>
              <a:rPr lang="en-US" b="0">
                <a:solidFill>
                  <a:schemeClr val="tx1"/>
                </a:solidFill>
              </a:rPr>
            </a:br>
            <a:r>
              <a:rPr lang="en-US" b="0">
                <a:solidFill>
                  <a:schemeClr val="tx1"/>
                </a:solidFill>
              </a:rPr>
              <a:t>Proposal Stage: Each woman considers the proposals she receives. She either accepts the proposal from the man she prefers the most among those who have proposed to her, or rejects all proposals if she isn't interested in any of them. Rejected men remain unmatched and move on to their next preferred woman on their list.</a:t>
            </a:r>
            <a:br>
              <a:rPr lang="en-US" b="0">
                <a:solidFill>
                  <a:schemeClr val="tx1"/>
                </a:solidFill>
              </a:rPr>
            </a:br>
            <a:br>
              <a:rPr lang="en-US" b="0">
                <a:solidFill>
                  <a:schemeClr val="tx1"/>
                </a:solidFill>
              </a:rPr>
            </a:br>
            <a:r>
              <a:rPr lang="en-US" b="0">
                <a:solidFill>
                  <a:schemeClr val="tx1"/>
                </a:solidFill>
              </a:rPr>
              <a:t>Iteration: The process continues with unmatched men proposing to their next preferred woman on their list, considering their previous rejections. Women again make decisions based on their current preferences and previous acceptances.</a:t>
            </a:r>
            <a:br>
              <a:rPr lang="en-US" b="0">
                <a:solidFill>
                  <a:schemeClr val="tx1"/>
                </a:solidFill>
              </a:rPr>
            </a:br>
            <a:br>
              <a:rPr lang="en-US" b="0">
                <a:solidFill>
                  <a:schemeClr val="tx1"/>
                </a:solidFill>
              </a:rPr>
            </a:br>
            <a:r>
              <a:rPr lang="en-US" b="0">
                <a:solidFill>
                  <a:schemeClr val="tx1"/>
                </a:solidFill>
              </a:rPr>
              <a:t>Stable Matching: The algorithm iterates until there are no more unmatched men who want to propose. At this point, a stable matching is achieved – everyone is either matched with their chosen partner or remains single.</a:t>
            </a:r>
            <a:endParaRPr lang="en-US" b="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solidFill>
                            <a:srgbClr val="BABABA"/>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19423" y="3851313"/>
            <a:ext cx="2650490" cy="969644"/>
          </a:xfrm>
          <a:prstGeom prst="rect">
            <a:avLst/>
          </a:prstGeom>
        </p:spPr>
        <p:txBody>
          <a:bodyPr vert="horz" wrap="square" lIns="0" tIns="12700" rIns="0" bIns="0" rtlCol="0">
            <a:spAutoFit/>
          </a:bodyPr>
          <a:lstStyle/>
          <a:p>
            <a:pPr marL="647700" marR="5080" indent="-635635">
              <a:lnSpc>
                <a:spcPct val="154000"/>
              </a:lnSpc>
              <a:spcBef>
                <a:spcPts val="100"/>
              </a:spcBef>
            </a:pPr>
            <a:r>
              <a:rPr sz="1500" b="1" spc="65" dirty="0">
                <a:solidFill>
                  <a:srgbClr val="005493"/>
                </a:solidFill>
                <a:latin typeface="Trebuchet MS" panose="020B0603020202020204"/>
                <a:cs typeface="Trebuchet MS" panose="020B0603020202020204"/>
              </a:rPr>
              <a:t>Yancey</a:t>
            </a:r>
            <a:r>
              <a:rPr sz="1500" b="1" spc="25"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 </a:t>
            </a:r>
            <a:r>
              <a:rPr sz="1500" b="1" spc="-434"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r>
              <a:rPr sz="1500" b="1" spc="35" dirty="0">
                <a:solidFill>
                  <a:srgbClr val="005493"/>
                </a:solidFill>
                <a:latin typeface="Trebuchet MS" panose="020B0603020202020204"/>
                <a:cs typeface="Trebuchet MS" panose="020B0603020202020204"/>
              </a:rPr>
              <a:t> rejects</a:t>
            </a:r>
            <a:endParaRPr sz="1500">
              <a:latin typeface="Trebuchet MS" panose="020B0603020202020204"/>
              <a:cs typeface="Trebuchet MS" panose="020B0603020202020204"/>
            </a:endParaRPr>
          </a:p>
          <a:p>
            <a:pPr marL="71120">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30" dirty="0">
                <a:solidFill>
                  <a:srgbClr val="005493"/>
                </a:solidFill>
                <a:latin typeface="Trebuchet MS" panose="020B0603020202020204"/>
                <a:cs typeface="Trebuchet MS" panose="020B0603020202020204"/>
              </a:rPr>
              <a:t> </a:t>
            </a:r>
            <a:r>
              <a:rPr sz="1500" b="1" spc="100" dirty="0">
                <a:solidFill>
                  <a:srgbClr val="005493"/>
                </a:solidFill>
                <a:latin typeface="Trebuchet MS" panose="020B0603020202020204"/>
                <a:cs typeface="Trebuchet MS" panose="020B0603020202020204"/>
              </a:rPr>
              <a:t>she</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prefers</a:t>
            </a:r>
            <a:r>
              <a:rPr sz="1500" b="1" spc="30" dirty="0">
                <a:solidFill>
                  <a:srgbClr val="005493"/>
                </a:solidFill>
                <a:latin typeface="Trebuchet MS" panose="020B0603020202020204"/>
                <a:cs typeface="Trebuchet MS" panose="020B0603020202020204"/>
              </a:rPr>
              <a:t> </a:t>
            </a:r>
            <a:r>
              <a:rPr sz="1500" b="1" spc="50" dirty="0">
                <a:solidFill>
                  <a:srgbClr val="005493"/>
                </a:solidFill>
                <a:latin typeface="Trebuchet MS" panose="020B0603020202020204"/>
                <a:cs typeface="Trebuchet MS" panose="020B0603020202020204"/>
              </a:rPr>
              <a:t>Xavier)</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solidFill>
                            <a:srgbClr val="BABABA"/>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88019" y="3975299"/>
            <a:ext cx="2513330" cy="254635"/>
          </a:xfrm>
          <a:prstGeom prst="rect">
            <a:avLst/>
          </a:prstGeom>
        </p:spPr>
        <p:txBody>
          <a:bodyPr vert="horz" wrap="square" lIns="0" tIns="12700" rIns="0" bIns="0" rtlCol="0">
            <a:spAutoFit/>
          </a:bodyPr>
          <a:lstStyle/>
          <a:p>
            <a:pPr marL="12700">
              <a:lnSpc>
                <a:spcPct val="100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Erika</a:t>
            </a:r>
            <a:endParaRPr sz="1500">
              <a:latin typeface="Trebuchet MS" panose="020B0603020202020204"/>
              <a:cs typeface="Trebuchet MS" panose="020B0603020202020204"/>
            </a:endParaRPr>
          </a:p>
        </p:txBody>
      </p:sp>
      <p:sp>
        <p:nvSpPr>
          <p:cNvPr id="11" name="object 11"/>
          <p:cNvSpPr/>
          <p:nvPr/>
        </p:nvSpPr>
        <p:spPr>
          <a:xfrm>
            <a:off x="4935350" y="3167783"/>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5"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5"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1625871" y="6887370"/>
            <a:ext cx="687070" cy="286385"/>
          </a:xfrm>
          <a:custGeom>
            <a:avLst/>
            <a:gdLst/>
            <a:ahLst/>
            <a:cxnLst/>
            <a:rect l="l" t="t" r="r" b="b"/>
            <a:pathLst>
              <a:path w="687069" h="286384">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solidFill>
                            <a:srgbClr val="BABABA"/>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484837" y="3851313"/>
            <a:ext cx="2919095" cy="969644"/>
          </a:xfrm>
          <a:prstGeom prst="rect">
            <a:avLst/>
          </a:prstGeom>
        </p:spPr>
        <p:txBody>
          <a:bodyPr vert="horz" wrap="square" lIns="0" tIns="12700" rIns="0" bIns="0" rtlCol="0">
            <a:spAutoFit/>
          </a:bodyPr>
          <a:lstStyle/>
          <a:p>
            <a:pPr marL="215265" marR="207645" algn="ctr">
              <a:lnSpc>
                <a:spcPct val="154000"/>
              </a:lnSpc>
              <a:spcBef>
                <a:spcPts val="100"/>
              </a:spcBef>
            </a:pPr>
            <a:r>
              <a:rPr sz="1500" b="1" spc="65" dirty="0">
                <a:solidFill>
                  <a:srgbClr val="005493"/>
                </a:solidFill>
                <a:latin typeface="Trebuchet MS" panose="020B0603020202020204"/>
                <a:cs typeface="Trebuchet MS" panose="020B0603020202020204"/>
              </a:rPr>
              <a:t>Yancey</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Erika </a:t>
            </a:r>
            <a:r>
              <a:rPr sz="1500" b="1" spc="-440"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Erika</a:t>
            </a:r>
            <a:r>
              <a:rPr sz="1500" b="1" spc="35" dirty="0">
                <a:solidFill>
                  <a:srgbClr val="005493"/>
                </a:solidFill>
                <a:latin typeface="Trebuchet MS" panose="020B0603020202020204"/>
                <a:cs typeface="Trebuchet MS" panose="020B0603020202020204"/>
              </a:rPr>
              <a:t> </a:t>
            </a:r>
            <a:r>
              <a:rPr sz="1500" b="1" spc="65"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30" dirty="0">
                <a:solidFill>
                  <a:srgbClr val="005493"/>
                </a:solidFill>
                <a:latin typeface="Trebuchet MS" panose="020B0603020202020204"/>
                <a:cs typeface="Trebuchet MS" panose="020B0603020202020204"/>
              </a:rPr>
              <a:t> </a:t>
            </a:r>
            <a:r>
              <a:rPr sz="1500" b="1" spc="80" dirty="0">
                <a:solidFill>
                  <a:srgbClr val="005493"/>
                </a:solidFill>
                <a:latin typeface="Trebuchet MS" panose="020B0603020202020204"/>
                <a:cs typeface="Trebuchet MS" panose="020B0603020202020204"/>
              </a:rPr>
              <a:t>previously</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unmatched)</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solidFill>
                            <a:srgbClr val="BABABA"/>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solidFill>
                            <a:srgbClr val="BABABA"/>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solidFill>
                            <a:srgbClr val="BABABA"/>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94945" algn="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solidFill>
                            <a:srgbClr val="BABABA"/>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solidFill>
                            <a:srgbClr val="BABABA"/>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R="145415" algn="r">
                        <a:lnSpc>
                          <a:spcPct val="100000"/>
                        </a:lnSpc>
                        <a:spcBef>
                          <a:spcPts val="535"/>
                        </a:spcBef>
                      </a:pPr>
                      <a:r>
                        <a:rPr sz="1200" spc="-5" dirty="0">
                          <a:solidFill>
                            <a:srgbClr val="BABABA"/>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solidFill>
                            <a:srgbClr val="BABABA"/>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8AD8"/>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7073660" y="4213735"/>
            <a:ext cx="1742439" cy="492759"/>
          </a:xfrm>
          <a:prstGeom prst="rect">
            <a:avLst/>
          </a:prstGeom>
        </p:spPr>
        <p:txBody>
          <a:bodyPr vert="horz" wrap="square" lIns="0" tIns="12700" rIns="0" bIns="0" rtlCol="0">
            <a:spAutoFit/>
          </a:bodyPr>
          <a:lstStyle/>
          <a:p>
            <a:pPr algn="ctr">
              <a:lnSpc>
                <a:spcPct val="100000"/>
              </a:lnSpc>
              <a:spcBef>
                <a:spcPts val="100"/>
              </a:spcBef>
            </a:pPr>
            <a:r>
              <a:rPr sz="1500" b="1" spc="105" dirty="0">
                <a:solidFill>
                  <a:srgbClr val="005493"/>
                </a:solidFill>
                <a:latin typeface="Trebuchet MS" panose="020B0603020202020204"/>
                <a:cs typeface="Trebuchet MS" panose="020B0603020202020204"/>
              </a:rPr>
              <a:t>STOP</a:t>
            </a:r>
            <a:endParaRPr sz="1500">
              <a:latin typeface="Trebuchet MS" panose="020B0603020202020204"/>
              <a:cs typeface="Trebuchet MS" panose="020B0603020202020204"/>
            </a:endParaRPr>
          </a:p>
          <a:p>
            <a:pPr algn="ctr">
              <a:lnSpc>
                <a:spcPct val="100000"/>
              </a:lnSpc>
              <a:spcBef>
                <a:spcPts val="80"/>
              </a:spcBef>
            </a:pPr>
            <a:r>
              <a:rPr sz="1500" b="1" spc="65" dirty="0">
                <a:solidFill>
                  <a:srgbClr val="005493"/>
                </a:solidFill>
                <a:latin typeface="Trebuchet MS" panose="020B0603020202020204"/>
                <a:cs typeface="Trebuchet MS" panose="020B0603020202020204"/>
              </a:rPr>
              <a:t>(stable</a:t>
            </a:r>
            <a:r>
              <a:rPr sz="1500" b="1" spc="10" dirty="0">
                <a:solidFill>
                  <a:srgbClr val="005493"/>
                </a:solidFill>
                <a:latin typeface="Trebuchet MS" panose="020B0603020202020204"/>
                <a:cs typeface="Trebuchet MS" panose="020B0603020202020204"/>
              </a:rPr>
              <a:t> </a:t>
            </a:r>
            <a:r>
              <a:rPr sz="1500" b="1" spc="80" dirty="0">
                <a:solidFill>
                  <a:srgbClr val="005493"/>
                </a:solidFill>
                <a:latin typeface="Trebuchet MS" panose="020B0603020202020204"/>
                <a:cs typeface="Trebuchet MS" panose="020B0603020202020204"/>
              </a:rPr>
              <a:t>matching)</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57200" y="466344"/>
            <a:ext cx="8549640" cy="492125"/>
          </a:xfrm>
        </p:spPr>
        <p:txBody>
          <a:bodyPr/>
          <a:p>
            <a:r>
              <a:rPr lang="en-US" sz="3200">
                <a:solidFill>
                  <a:schemeClr val="tx1"/>
                </a:solidFill>
                <a:latin typeface="Times New Roman" panose="02020603050405020304" charset="0"/>
                <a:cs typeface="Times New Roman" panose="02020603050405020304" charset="0"/>
                <a:sym typeface="+mn-ea"/>
              </a:rPr>
              <a:t>Applications of Stable Matching:</a:t>
            </a:r>
            <a:endParaRPr lang="en-US" sz="3200">
              <a:solidFill>
                <a:schemeClr val="tx1"/>
              </a:solidFill>
              <a:latin typeface="Times New Roman" panose="02020603050405020304" charset="0"/>
              <a:cs typeface="Times New Roman" panose="02020603050405020304" charset="0"/>
              <a:sym typeface="+mn-ea"/>
            </a:endParaRPr>
          </a:p>
        </p:txBody>
      </p:sp>
      <p:sp>
        <p:nvSpPr>
          <p:cNvPr id="3" name="Subtitle 2"/>
          <p:cNvSpPr>
            <a:spLocks noGrp="1"/>
          </p:cNvSpPr>
          <p:nvPr>
            <p:ph type="subTitle" idx="4"/>
          </p:nvPr>
        </p:nvSpPr>
        <p:spPr>
          <a:xfrm>
            <a:off x="304800" y="1219200"/>
            <a:ext cx="9732645" cy="3898900"/>
          </a:xfrm>
        </p:spPr>
        <p:txBody>
          <a:bodyPr wrap="square">
            <a:noAutofit/>
          </a:bodyPr>
          <a:p>
            <a:endParaRPr lang="en-US"/>
          </a:p>
          <a:p>
            <a:r>
              <a:rPr lang="en-US"/>
              <a:t>The Gale-Shapley algorithm and its variations have applications in various real-world scenarios beyond just romantic matching:</a:t>
            </a:r>
            <a:endParaRPr lang="en-US"/>
          </a:p>
          <a:p>
            <a:endParaRPr lang="en-US"/>
          </a:p>
          <a:p>
            <a:r>
              <a:rPr lang="en-US"/>
              <a:t>College Admissions: Matching students to colleges based on their preferences and college capacity.</a:t>
            </a:r>
            <a:endParaRPr lang="en-US"/>
          </a:p>
          <a:p>
            <a:endParaRPr lang="en-US"/>
          </a:p>
          <a:p>
            <a:r>
              <a:rPr lang="en-US"/>
              <a:t>Resident Allocation: Assigning medical residents to hospitals based on preferences and hospital needs.</a:t>
            </a:r>
            <a:endParaRPr lang="en-US"/>
          </a:p>
          <a:p>
            <a:endParaRPr lang="en-US"/>
          </a:p>
          <a:p>
            <a:r>
              <a:rPr lang="en-US"/>
              <a:t>Organ Donation: Matching organ donors with compatible recipients.</a:t>
            </a:r>
            <a:endParaRPr lang="en-US"/>
          </a:p>
          <a:p>
            <a:endParaRPr lang="en-US"/>
          </a:p>
          <a:p>
            <a:r>
              <a:rPr lang="en-US"/>
              <a:t>School Choice: Assigning students to schools based on student preferences and school capacities.</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456968" y="304863"/>
            <a:ext cx="7498542" cy="430530"/>
          </a:xfrm>
        </p:spPr>
        <p:txBody>
          <a:bodyPr/>
          <a:p>
            <a:r>
              <a:rPr lang="en-GB" altLang="en-US" sz="2800">
                <a:solidFill>
                  <a:schemeClr val="tx1"/>
                </a:solidFill>
              </a:rPr>
              <a:t>Algorithm</a:t>
            </a:r>
            <a:endParaRPr lang="en-GB" altLang="en-US" sz="2800">
              <a:solidFill>
                <a:schemeClr val="tx1"/>
              </a:solidFill>
            </a:endParaRPr>
          </a:p>
        </p:txBody>
      </p:sp>
      <p:pic>
        <p:nvPicPr>
          <p:cNvPr id="4" name="Content Placeholder 3"/>
          <p:cNvPicPr>
            <a:picLocks noChangeAspect="1"/>
          </p:cNvPicPr>
          <p:nvPr>
            <p:ph sz="half" idx="2"/>
          </p:nvPr>
        </p:nvPicPr>
        <p:blipFill>
          <a:blip r:embed="rId1"/>
          <a:stretch>
            <a:fillRect/>
          </a:stretch>
        </p:blipFill>
        <p:spPr>
          <a:xfrm>
            <a:off x="210820" y="1183005"/>
            <a:ext cx="9511665" cy="58451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920" y="701040"/>
            <a:ext cx="9052560" cy="330835"/>
          </a:xfrm>
        </p:spPr>
        <p:txBody>
          <a:bodyPr/>
          <a:lstStyle/>
          <a:p>
            <a:r>
              <a:rPr lang="en-IN" dirty="0">
                <a:solidFill>
                  <a:schemeClr val="tx1"/>
                </a:solidFill>
              </a:rPr>
              <a:t>Algorithm</a:t>
            </a:r>
            <a:endParaRPr lang="en-IN" dirty="0">
              <a:solidFill>
                <a:schemeClr val="tx1"/>
              </a:solidFill>
            </a:endParaRPr>
          </a:p>
        </p:txBody>
      </p:sp>
      <p:sp>
        <p:nvSpPr>
          <p:cNvPr id="3" name="Content Placeholder 2"/>
          <p:cNvSpPr>
            <a:spLocks noGrp="1"/>
          </p:cNvSpPr>
          <p:nvPr>
            <p:ph idx="1"/>
          </p:nvPr>
        </p:nvSpPr>
        <p:spPr>
          <a:xfrm>
            <a:off x="502920" y="1281493"/>
            <a:ext cx="9052560" cy="6624955"/>
          </a:xfrm>
        </p:spPr>
        <p:txBody>
          <a:bodyPr/>
          <a:lstStyle/>
          <a:p>
            <a:pPr>
              <a:buNone/>
            </a:pPr>
            <a:endParaRPr lang="en-IN" sz="1540" b="1" dirty="0">
              <a:solidFill>
                <a:srgbClr val="FF0000"/>
              </a:solidFill>
              <a:latin typeface="Courier New" panose="02070309020205020404" pitchFamily="49" charset="0"/>
              <a:cs typeface="Courier New" panose="02070309020205020404" pitchFamily="49" charset="0"/>
            </a:endParaRPr>
          </a:p>
          <a:p>
            <a:pPr>
              <a:buNone/>
            </a:pPr>
            <a:endParaRPr lang="en-IN" sz="1540" b="1" dirty="0">
              <a:solidFill>
                <a:srgbClr val="FF0000"/>
              </a:solidFill>
              <a:latin typeface="Courier New" panose="02070309020205020404" pitchFamily="49" charset="0"/>
              <a:cs typeface="Courier New" panose="02070309020205020404" pitchFamily="49" charset="0"/>
            </a:endParaRPr>
          </a:p>
          <a:p>
            <a:pPr>
              <a:buNone/>
            </a:pPr>
            <a:endParaRPr lang="en-IN" sz="1540" b="1" dirty="0">
              <a:solidFill>
                <a:srgbClr val="FF0000"/>
              </a:solidFill>
              <a:latin typeface="Courier New" panose="02070309020205020404" pitchFamily="49" charset="0"/>
              <a:cs typeface="Courier New" panose="02070309020205020404" pitchFamily="49" charset="0"/>
            </a:endParaRPr>
          </a:p>
          <a:p>
            <a:pPr>
              <a:buNone/>
            </a:pPr>
            <a:r>
              <a:rPr lang="en-IN" sz="1540" b="1" dirty="0">
                <a:solidFill>
                  <a:srgbClr val="FF0000"/>
                </a:solidFill>
                <a:latin typeface="Courier New" panose="02070309020205020404" pitchFamily="49" charset="0"/>
                <a:cs typeface="Courier New" panose="02070309020205020404" pitchFamily="49" charset="0"/>
              </a:rPr>
              <a:t>While</a:t>
            </a:r>
            <a:r>
              <a:rPr lang="en-IN" sz="1540" dirty="0">
                <a:latin typeface="Courier New" panose="02070309020205020404" pitchFamily="49" charset="0"/>
                <a:cs typeface="Courier New" panose="02070309020205020404" pitchFamily="49" charset="0"/>
              </a:rPr>
              <a:t> there is a man </a:t>
            </a:r>
            <a:r>
              <a:rPr lang="en-IN" sz="1540" i="1" dirty="0">
                <a:latin typeface="Courier New" panose="02070309020205020404" pitchFamily="49" charset="0"/>
                <a:cs typeface="Courier New" panose="02070309020205020404" pitchFamily="49" charset="0"/>
              </a:rPr>
              <a:t>m who is free and hasn’t proposed to </a:t>
            </a:r>
            <a:r>
              <a:rPr lang="en-IN" sz="1540" dirty="0">
                <a:latin typeface="Courier New" panose="02070309020205020404" pitchFamily="49" charset="0"/>
                <a:cs typeface="Courier New" panose="02070309020205020404" pitchFamily="49" charset="0"/>
              </a:rPr>
              <a:t>every woman</a:t>
            </a:r>
            <a:endParaRPr lang="en-IN" sz="1540" dirty="0">
              <a:latin typeface="Courier New" panose="02070309020205020404" pitchFamily="49" charset="0"/>
              <a:cs typeface="Courier New" panose="02070309020205020404" pitchFamily="49" charset="0"/>
            </a:endParaRPr>
          </a:p>
          <a:p>
            <a:pPr>
              <a:buNone/>
            </a:pPr>
            <a:r>
              <a:rPr lang="en-IN" sz="1540" dirty="0">
                <a:latin typeface="Courier New" panose="02070309020205020404" pitchFamily="49" charset="0"/>
                <a:cs typeface="Courier New" panose="02070309020205020404" pitchFamily="49" charset="0"/>
              </a:rPr>
              <a:t>		Choose such a man </a:t>
            </a:r>
            <a:r>
              <a:rPr lang="en-IN" sz="1540" dirty="0">
                <a:solidFill>
                  <a:srgbClr val="FF0000"/>
                </a:solidFill>
                <a:latin typeface="Courier New" panose="02070309020205020404" pitchFamily="49" charset="0"/>
                <a:cs typeface="Courier New" panose="02070309020205020404" pitchFamily="49" charset="0"/>
              </a:rPr>
              <a:t>m</a:t>
            </a:r>
            <a:endParaRPr lang="en-IN" sz="1540" dirty="0">
              <a:solidFill>
                <a:srgbClr val="FF0000"/>
              </a:solidFill>
              <a:latin typeface="Courier New" panose="02070309020205020404" pitchFamily="49" charset="0"/>
              <a:cs typeface="Courier New" panose="02070309020205020404" pitchFamily="49" charset="0"/>
            </a:endParaRPr>
          </a:p>
          <a:p>
            <a:pPr>
              <a:buNone/>
            </a:pPr>
            <a:r>
              <a:rPr lang="en-IN" sz="1540" dirty="0">
                <a:latin typeface="Courier New" panose="02070309020205020404" pitchFamily="49" charset="0"/>
                <a:cs typeface="Courier New" panose="02070309020205020404" pitchFamily="49" charset="0"/>
              </a:rPr>
              <a:t>		 Let </a:t>
            </a:r>
            <a:r>
              <a:rPr lang="en-IN" sz="1540" dirty="0">
                <a:solidFill>
                  <a:srgbClr val="FF0000"/>
                </a:solidFill>
                <a:latin typeface="Courier New" panose="02070309020205020404" pitchFamily="49" charset="0"/>
                <a:cs typeface="Courier New" panose="02070309020205020404" pitchFamily="49" charset="0"/>
              </a:rPr>
              <a:t>w</a:t>
            </a:r>
            <a:r>
              <a:rPr lang="en-IN" sz="1540" dirty="0">
                <a:latin typeface="Courier New" panose="02070309020205020404" pitchFamily="49" charset="0"/>
                <a:cs typeface="Courier New" panose="02070309020205020404" pitchFamily="49" charset="0"/>
              </a:rPr>
              <a:t> be the highest-ranked woman in m’s preference list to </a:t>
            </a:r>
            <a:r>
              <a:rPr lang="en-GB" altLang="en-IN" sz="1540" dirty="0">
                <a:latin typeface="Courier New" panose="02070309020205020404" pitchFamily="49" charset="0"/>
                <a:cs typeface="Courier New" panose="02070309020205020404" pitchFamily="49" charset="0"/>
              </a:rPr>
              <a:t>     </a:t>
            </a:r>
            <a:endParaRPr lang="en-GB" altLang="en-IN" sz="1540" dirty="0">
              <a:latin typeface="Courier New" panose="02070309020205020404" pitchFamily="49" charset="0"/>
              <a:cs typeface="Courier New" panose="02070309020205020404" pitchFamily="49" charset="0"/>
            </a:endParaRPr>
          </a:p>
          <a:p>
            <a:pPr>
              <a:buNone/>
            </a:pPr>
            <a:r>
              <a:rPr lang="en-GB" altLang="en-IN" sz="1540" dirty="0">
                <a:latin typeface="Courier New" panose="02070309020205020404" pitchFamily="49" charset="0"/>
                <a:cs typeface="Courier New" panose="02070309020205020404" pitchFamily="49" charset="0"/>
              </a:rPr>
              <a:t>                </a:t>
            </a:r>
            <a:r>
              <a:rPr lang="en-IN" sz="1540" dirty="0">
                <a:latin typeface="Courier New" panose="02070309020205020404" pitchFamily="49" charset="0"/>
                <a:cs typeface="Courier New" panose="02070309020205020404" pitchFamily="49" charset="0"/>
              </a:rPr>
              <a:t>whom m 	has not yet proposed</a:t>
            </a:r>
            <a:endParaRPr lang="en-IN" sz="1540" dirty="0">
              <a:latin typeface="Courier New" panose="02070309020205020404" pitchFamily="49" charset="0"/>
              <a:cs typeface="Courier New" panose="02070309020205020404" pitchFamily="49" charset="0"/>
            </a:endParaRPr>
          </a:p>
          <a:p>
            <a:pPr>
              <a:buNone/>
            </a:pPr>
            <a:r>
              <a:rPr lang="en-IN" sz="1540" dirty="0">
                <a:latin typeface="Courier New" panose="02070309020205020404" pitchFamily="49" charset="0"/>
                <a:cs typeface="Courier New" panose="02070309020205020404" pitchFamily="49" charset="0"/>
              </a:rPr>
              <a:t>		 If </a:t>
            </a:r>
            <a:r>
              <a:rPr lang="en-IN" sz="1540" i="1" dirty="0">
                <a:solidFill>
                  <a:srgbClr val="FF0000"/>
                </a:solidFill>
                <a:latin typeface="Courier New" panose="02070309020205020404" pitchFamily="49" charset="0"/>
                <a:cs typeface="Courier New" panose="02070309020205020404" pitchFamily="49" charset="0"/>
              </a:rPr>
              <a:t>w</a:t>
            </a:r>
            <a:r>
              <a:rPr lang="en-IN" sz="1540" i="1" dirty="0">
                <a:latin typeface="Courier New" panose="02070309020205020404" pitchFamily="49" charset="0"/>
                <a:cs typeface="Courier New" panose="02070309020205020404" pitchFamily="49" charset="0"/>
              </a:rPr>
              <a:t> is </a:t>
            </a:r>
            <a:r>
              <a:rPr lang="en-IN" sz="1540" i="1" dirty="0">
                <a:solidFill>
                  <a:srgbClr val="FF0000"/>
                </a:solidFill>
                <a:latin typeface="Courier New" panose="02070309020205020404" pitchFamily="49" charset="0"/>
                <a:cs typeface="Courier New" panose="02070309020205020404" pitchFamily="49" charset="0"/>
              </a:rPr>
              <a:t>free</a:t>
            </a:r>
            <a:r>
              <a:rPr lang="en-IN" sz="1540" i="1" dirty="0">
                <a:latin typeface="Courier New" panose="02070309020205020404" pitchFamily="49" charset="0"/>
                <a:cs typeface="Courier New" panose="02070309020205020404" pitchFamily="49" charset="0"/>
              </a:rPr>
              <a:t> then</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r>
              <a:rPr lang="en-IN" sz="1540" i="1" dirty="0">
                <a:solidFill>
                  <a:srgbClr val="FF0000"/>
                </a:solidFill>
                <a:latin typeface="Courier New" panose="02070309020205020404" pitchFamily="49" charset="0"/>
                <a:cs typeface="Courier New" panose="02070309020205020404" pitchFamily="49" charset="0"/>
              </a:rPr>
              <a:t>(m, w) become engaged</a:t>
            </a:r>
            <a:endParaRPr lang="en-IN" sz="1540" i="1" dirty="0">
              <a:solidFill>
                <a:srgbClr val="FF0000"/>
              </a:solidFill>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Else </a:t>
            </a:r>
            <a:r>
              <a:rPr lang="en-IN" sz="1540" i="1" dirty="0">
                <a:solidFill>
                  <a:srgbClr val="FF0000"/>
                </a:solidFill>
                <a:latin typeface="Courier New" panose="02070309020205020404" pitchFamily="49" charset="0"/>
                <a:cs typeface="Courier New" panose="02070309020205020404" pitchFamily="49" charset="0"/>
              </a:rPr>
              <a:t>w is currently engaged to m’</a:t>
            </a:r>
            <a:endParaRPr lang="en-IN" sz="1540" i="1" dirty="0">
              <a:solidFill>
                <a:srgbClr val="FF0000"/>
              </a:solidFill>
              <a:latin typeface="Courier New" panose="02070309020205020404" pitchFamily="49" charset="0"/>
              <a:cs typeface="Courier New" panose="02070309020205020404" pitchFamily="49" charset="0"/>
            </a:endParaRPr>
          </a:p>
          <a:p>
            <a:pPr>
              <a:buNone/>
            </a:pPr>
            <a:r>
              <a:rPr lang="en-IN" sz="1540" dirty="0">
                <a:latin typeface="Courier New" panose="02070309020205020404" pitchFamily="49" charset="0"/>
                <a:cs typeface="Courier New" panose="02070309020205020404" pitchFamily="49" charset="0"/>
              </a:rPr>
              <a:t>			If </a:t>
            </a:r>
            <a:r>
              <a:rPr lang="en-IN" sz="1540" i="1" dirty="0">
                <a:solidFill>
                  <a:srgbClr val="FF0000"/>
                </a:solidFill>
                <a:latin typeface="Courier New" panose="02070309020205020404" pitchFamily="49" charset="0"/>
                <a:cs typeface="Courier New" panose="02070309020205020404" pitchFamily="49" charset="0"/>
              </a:rPr>
              <a:t>w prefers m to m’</a:t>
            </a:r>
            <a:r>
              <a:rPr lang="en-IN" sz="1540" i="1" dirty="0">
                <a:latin typeface="Courier New" panose="02070309020205020404" pitchFamily="49" charset="0"/>
                <a:cs typeface="Courier New" panose="02070309020205020404" pitchFamily="49" charset="0"/>
              </a:rPr>
              <a:t> then</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(m, w) become engaged</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m’ becomes free</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Else</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m remains free</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r>
              <a:rPr lang="en-IN" sz="1540" i="1" dirty="0" err="1">
                <a:latin typeface="Courier New" panose="02070309020205020404" pitchFamily="49" charset="0"/>
                <a:cs typeface="Courier New" panose="02070309020205020404" pitchFamily="49" charset="0"/>
              </a:rPr>
              <a:t>Endif</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r>
              <a:rPr lang="en-IN" sz="1540" i="1" dirty="0" err="1">
                <a:latin typeface="Courier New" panose="02070309020205020404" pitchFamily="49" charset="0"/>
                <a:cs typeface="Courier New" panose="02070309020205020404" pitchFamily="49" charset="0"/>
              </a:rPr>
              <a:t>Endif</a:t>
            </a:r>
            <a:endParaRPr lang="en-IN" sz="1540" i="1" dirty="0">
              <a:latin typeface="Courier New" panose="02070309020205020404" pitchFamily="49" charset="0"/>
              <a:cs typeface="Courier New" panose="02070309020205020404" pitchFamily="49" charset="0"/>
            </a:endParaRPr>
          </a:p>
          <a:p>
            <a:pPr>
              <a:buNone/>
            </a:pPr>
            <a:r>
              <a:rPr lang="en-IN" sz="1540" b="1" dirty="0" err="1">
                <a:solidFill>
                  <a:srgbClr val="FF0000"/>
                </a:solidFill>
                <a:latin typeface="Courier New" panose="02070309020205020404" pitchFamily="49" charset="0"/>
                <a:cs typeface="Courier New" panose="02070309020205020404" pitchFamily="49" charset="0"/>
              </a:rPr>
              <a:t>Endwhile</a:t>
            </a:r>
            <a:endParaRPr lang="en-IN" sz="1540" b="1" dirty="0">
              <a:solidFill>
                <a:srgbClr val="FF0000"/>
              </a:solidFill>
              <a:latin typeface="Courier New" panose="02070309020205020404" pitchFamily="49" charset="0"/>
              <a:cs typeface="Courier New" panose="02070309020205020404" pitchFamily="49" charset="0"/>
            </a:endParaRPr>
          </a:p>
          <a:p>
            <a:pPr>
              <a:buNone/>
            </a:pPr>
            <a:r>
              <a:rPr lang="en-IN" sz="1540" b="1" dirty="0">
                <a:solidFill>
                  <a:srgbClr val="FF0000"/>
                </a:solidFill>
                <a:latin typeface="Courier New" panose="02070309020205020404" pitchFamily="49" charset="0"/>
                <a:cs typeface="Courier New" panose="02070309020205020404" pitchFamily="49" charset="0"/>
              </a:rPr>
              <a:t>Return the set </a:t>
            </a:r>
            <a:r>
              <a:rPr lang="en-IN" sz="1540" b="1" i="1" dirty="0">
                <a:solidFill>
                  <a:srgbClr val="FF0000"/>
                </a:solidFill>
                <a:latin typeface="Courier New" panose="02070309020205020404" pitchFamily="49" charset="0"/>
                <a:cs typeface="Courier New" panose="02070309020205020404" pitchFamily="49" charset="0"/>
              </a:rPr>
              <a:t>S of engaged pairs</a:t>
            </a:r>
            <a:endParaRPr lang="en-IN" sz="1540" b="1" i="1" dirty="0">
              <a:solidFill>
                <a:srgbClr val="FF0000"/>
              </a:solidFill>
              <a:latin typeface="Courier New" panose="02070309020205020404" pitchFamily="49" charset="0"/>
              <a:cs typeface="Courier New" panose="02070309020205020404" pitchFamily="49" charset="0"/>
            </a:endParaRPr>
          </a:p>
          <a:p>
            <a:pPr>
              <a:buNone/>
            </a:pPr>
            <a:endParaRPr lang="en-IN" sz="1540" b="1" i="1" dirty="0">
              <a:solidFill>
                <a:srgbClr val="FF0000"/>
              </a:solidFill>
              <a:latin typeface="Courier New" panose="02070309020205020404" pitchFamily="49" charset="0"/>
              <a:cs typeface="Courier New" panose="02070309020205020404" pitchFamily="49" charset="0"/>
            </a:endParaRPr>
          </a:p>
          <a:p>
            <a:pPr>
              <a:buNone/>
            </a:pPr>
            <a:endParaRPr lang="en-IN" sz="1540" i="1" dirty="0">
              <a:latin typeface="Courier New" panose="02070309020205020404" pitchFamily="49" charset="0"/>
              <a:cs typeface="Courier New" panose="02070309020205020404" pitchFamily="49" charset="0"/>
            </a:endParaRPr>
          </a:p>
          <a:p>
            <a:pPr>
              <a:buNone/>
            </a:pPr>
            <a:endParaRPr lang="en-IN" sz="1540" i="1" dirty="0">
              <a:latin typeface="Courier New" panose="02070309020205020404" pitchFamily="49" charset="0"/>
              <a:cs typeface="Courier New" panose="02070309020205020404" pitchFamily="49" charset="0"/>
            </a:endParaRPr>
          </a:p>
          <a:p>
            <a:pPr>
              <a:buNone/>
            </a:pP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endParaRPr lang="en-IN" sz="1540" i="1" dirty="0">
              <a:latin typeface="Courier New" panose="02070309020205020404" pitchFamily="49" charset="0"/>
              <a:cs typeface="Courier New" panose="02070309020205020404" pitchFamily="49" charset="0"/>
            </a:endParaRPr>
          </a:p>
          <a:p>
            <a:pPr>
              <a:buNone/>
            </a:pPr>
            <a:r>
              <a:rPr lang="en-IN" sz="1540" i="1" dirty="0">
                <a:latin typeface="Courier New" panose="02070309020205020404" pitchFamily="49" charset="0"/>
                <a:cs typeface="Courier New" panose="02070309020205020404" pitchFamily="49" charset="0"/>
              </a:rPr>
              <a:t>			</a:t>
            </a:r>
            <a:endParaRPr lang="en-IN" sz="1540" dirty="0">
              <a:latin typeface="Courier New" panose="02070309020205020404" pitchFamily="49" charset="0"/>
              <a:cs typeface="Courier New" panose="02070309020205020404" pitchFamily="49" charset="0"/>
            </a:endParaRPr>
          </a:p>
          <a:p>
            <a:pPr>
              <a:buNone/>
            </a:pPr>
            <a:r>
              <a:rPr lang="en-IN" sz="1540" dirty="0">
                <a:latin typeface="Courier New" panose="02070309020205020404" pitchFamily="49" charset="0"/>
                <a:cs typeface="Courier New" panose="02070309020205020404" pitchFamily="49" charset="0"/>
              </a:rPr>
              <a:t>	</a:t>
            </a:r>
            <a:endParaRPr lang="en-IN" sz="154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1000"/>
                                        <p:tgtEl>
                                          <p:spTgt spid="3">
                                            <p:txEl>
                                              <p:pRg st="8" end="8"/>
                                            </p:txEl>
                                          </p:spTgt>
                                        </p:tgtEl>
                                      </p:cBhvr>
                                    </p:animEffect>
                                    <p:anim calcmode="lin" valueType="num">
                                      <p:cBhvr>
                                        <p:cTn id="1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1000"/>
                                        <p:tgtEl>
                                          <p:spTgt spid="3">
                                            <p:txEl>
                                              <p:pRg st="9" end="9"/>
                                            </p:txEl>
                                          </p:spTgt>
                                        </p:tgtEl>
                                      </p:cBhvr>
                                    </p:animEffect>
                                    <p:anim calcmode="lin" valueType="num">
                                      <p:cBhvr>
                                        <p:cTn id="2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1000"/>
                                        <p:tgtEl>
                                          <p:spTgt spid="3">
                                            <p:txEl>
                                              <p:pRg st="10" end="10"/>
                                            </p:txEl>
                                          </p:spTgt>
                                        </p:tgtEl>
                                      </p:cBhvr>
                                    </p:animEffect>
                                    <p:anim calcmode="lin" valueType="num">
                                      <p:cBhvr>
                                        <p:cTn id="2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1000"/>
                                        <p:tgtEl>
                                          <p:spTgt spid="3">
                                            <p:txEl>
                                              <p:pRg st="11" end="11"/>
                                            </p:txEl>
                                          </p:spTgt>
                                        </p:tgtEl>
                                      </p:cBhvr>
                                    </p:animEffect>
                                    <p:anim calcmode="lin" valueType="num">
                                      <p:cBhvr>
                                        <p:cTn id="3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1000"/>
                                        <p:tgtEl>
                                          <p:spTgt spid="3">
                                            <p:txEl>
                                              <p:pRg st="12" end="12"/>
                                            </p:txEl>
                                          </p:spTgt>
                                        </p:tgtEl>
                                      </p:cBhvr>
                                    </p:animEffect>
                                    <p:anim calcmode="lin" valueType="num">
                                      <p:cBhvr>
                                        <p:cTn id="37"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animEffect transition="in" filter="fade">
                                      <p:cBhvr>
                                        <p:cTn id="43" dur="1000"/>
                                        <p:tgtEl>
                                          <p:spTgt spid="3">
                                            <p:txEl>
                                              <p:pRg st="13" end="13"/>
                                            </p:txEl>
                                          </p:spTgt>
                                        </p:tgtEl>
                                      </p:cBhvr>
                                    </p:animEffect>
                                    <p:anim calcmode="lin" valueType="num">
                                      <p:cBhvr>
                                        <p:cTn id="44"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4" end="14"/>
                                            </p:txEl>
                                          </p:spTgt>
                                        </p:tgtEl>
                                        <p:attrNameLst>
                                          <p:attrName>style.visibility</p:attrName>
                                        </p:attrNameLst>
                                      </p:cBhvr>
                                      <p:to>
                                        <p:strVal val="visible"/>
                                      </p:to>
                                    </p:set>
                                    <p:animEffect transition="in" filter="fade">
                                      <p:cBhvr>
                                        <p:cTn id="48" dur="1000"/>
                                        <p:tgtEl>
                                          <p:spTgt spid="3">
                                            <p:txEl>
                                              <p:pRg st="14" end="14"/>
                                            </p:txEl>
                                          </p:spTgt>
                                        </p:tgtEl>
                                      </p:cBhvr>
                                    </p:animEffect>
                                    <p:anim calcmode="lin" valueType="num">
                                      <p:cBhvr>
                                        <p:cTn id="49"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1000"/>
                                        <p:tgtEl>
                                          <p:spTgt spid="3">
                                            <p:txEl>
                                              <p:pRg st="16" end="16"/>
                                            </p:txEl>
                                          </p:spTgt>
                                        </p:tgtEl>
                                      </p:cBhvr>
                                    </p:animEffect>
                                    <p:anim calcmode="lin" valueType="num">
                                      <p:cBhvr>
                                        <p:cTn id="54"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1000"/>
                                        <p:tgtEl>
                                          <p:spTgt spid="3">
                                            <p:txEl>
                                              <p:pRg st="3" end="3"/>
                                            </p:txEl>
                                          </p:spTgt>
                                        </p:tgtEl>
                                      </p:cBhvr>
                                    </p:animEffect>
                                    <p:anim calcmode="lin" valueType="num">
                                      <p:cBhvr>
                                        <p:cTn id="6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8" end="18"/>
                                            </p:txEl>
                                          </p:spTgt>
                                        </p:tgtEl>
                                        <p:attrNameLst>
                                          <p:attrName>style.visibility</p:attrName>
                                        </p:attrNameLst>
                                      </p:cBhvr>
                                      <p:to>
                                        <p:strVal val="visible"/>
                                      </p:to>
                                    </p:set>
                                    <p:animEffect transition="in" filter="fade">
                                      <p:cBhvr>
                                        <p:cTn id="65" dur="1000"/>
                                        <p:tgtEl>
                                          <p:spTgt spid="3">
                                            <p:txEl>
                                              <p:pRg st="18" end="18"/>
                                            </p:txEl>
                                          </p:spTgt>
                                        </p:tgtEl>
                                      </p:cBhvr>
                                    </p:animEffect>
                                    <p:anim calcmode="lin" valueType="num">
                                      <p:cBhvr>
                                        <p:cTn id="66"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9" end="19"/>
                                            </p:txEl>
                                          </p:spTgt>
                                        </p:tgtEl>
                                        <p:attrNameLst>
                                          <p:attrName>style.visibility</p:attrName>
                                        </p:attrNameLst>
                                      </p:cBhvr>
                                      <p:to>
                                        <p:strVal val="visible"/>
                                      </p:to>
                                    </p:set>
                                    <p:animEffect transition="in" filter="fade">
                                      <p:cBhvr>
                                        <p:cTn id="70" dur="1000"/>
                                        <p:tgtEl>
                                          <p:spTgt spid="3">
                                            <p:txEl>
                                              <p:pRg st="19" end="19"/>
                                            </p:txEl>
                                          </p:spTgt>
                                        </p:tgtEl>
                                      </p:cBhvr>
                                    </p:animEffect>
                                    <p:anim calcmode="lin" valueType="num">
                                      <p:cBhvr>
                                        <p:cTn id="71"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9" end="1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Content Placeholder 25"/>
          <p:cNvPicPr>
            <a:picLocks noChangeAspect="1"/>
          </p:cNvPicPr>
          <p:nvPr>
            <p:ph sz="half" idx="2"/>
          </p:nvPr>
        </p:nvPicPr>
        <p:blipFill>
          <a:blip r:embed="rId1"/>
          <a:stretch>
            <a:fillRect/>
          </a:stretch>
        </p:blipFill>
        <p:spPr>
          <a:xfrm>
            <a:off x="459740" y="1143000"/>
            <a:ext cx="8921115" cy="1589405"/>
          </a:xfrm>
          <a:prstGeom prst="rect">
            <a:avLst/>
          </a:prstGeom>
        </p:spPr>
      </p:pic>
      <p:pic>
        <p:nvPicPr>
          <p:cNvPr id="28" name="Content Placeholder 27"/>
          <p:cNvPicPr>
            <a:picLocks noChangeAspect="1"/>
          </p:cNvPicPr>
          <p:nvPr>
            <p:ph sz="half" idx="3"/>
          </p:nvPr>
        </p:nvPicPr>
        <p:blipFill>
          <a:blip r:embed="rId2"/>
          <a:stretch>
            <a:fillRect/>
          </a:stretch>
        </p:blipFill>
        <p:spPr>
          <a:xfrm>
            <a:off x="274955" y="3261360"/>
            <a:ext cx="9290685" cy="1809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74514" y="3975299"/>
            <a:ext cx="2541270" cy="254635"/>
          </a:xfrm>
          <a:prstGeom prst="rect">
            <a:avLst/>
          </a:prstGeom>
        </p:spPr>
        <p:txBody>
          <a:bodyPr vert="horz" wrap="square" lIns="0" tIns="12700" rIns="0" bIns="0" rtlCol="0">
            <a:spAutoFit/>
          </a:bodyPr>
          <a:lstStyle/>
          <a:p>
            <a:pPr marL="12700">
              <a:lnSpc>
                <a:spcPct val="100000"/>
              </a:lnSpc>
              <a:spcBef>
                <a:spcPts val="100"/>
              </a:spcBef>
            </a:pPr>
            <a:r>
              <a:rPr sz="1500" b="1" spc="55" dirty="0">
                <a:solidFill>
                  <a:srgbClr val="005493"/>
                </a:solidFill>
                <a:latin typeface="Trebuchet MS" panose="020B0603020202020204"/>
                <a:cs typeface="Trebuchet MS" panose="020B0603020202020204"/>
              </a:rPr>
              <a:t>Victor</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endParaRPr sz="1500">
              <a:latin typeface="Trebuchet MS" panose="020B0603020202020204"/>
              <a:cs typeface="Trebuchet MS" panose="020B0603020202020204"/>
            </a:endParaRPr>
          </a:p>
        </p:txBody>
      </p:sp>
      <p:sp>
        <p:nvSpPr>
          <p:cNvPr id="11" name="object 11"/>
          <p:cNvSpPr/>
          <p:nvPr/>
        </p:nvSpPr>
        <p:spPr>
          <a:xfrm>
            <a:off x="1616334" y="2080519"/>
            <a:ext cx="687070" cy="286385"/>
          </a:xfrm>
          <a:custGeom>
            <a:avLst/>
            <a:gdLst/>
            <a:ahLst/>
            <a:cxnLst/>
            <a:rect l="l" t="t" r="r" b="b"/>
            <a:pathLst>
              <a:path w="687069" h="286385">
                <a:moveTo>
                  <a:pt x="586128" y="41901"/>
                </a:moveTo>
                <a:lnTo>
                  <a:pt x="630125" y="64344"/>
                </a:lnTo>
                <a:lnTo>
                  <a:pt x="661551" y="89226"/>
                </a:lnTo>
                <a:lnTo>
                  <a:pt x="680407" y="115737"/>
                </a:lnTo>
                <a:lnTo>
                  <a:pt x="686692" y="143060"/>
                </a:lnTo>
                <a:lnTo>
                  <a:pt x="680407" y="170384"/>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0"/>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4076984" y="5781031"/>
            <a:ext cx="687070" cy="286385"/>
          </a:xfrm>
          <a:custGeom>
            <a:avLst/>
            <a:gdLst/>
            <a:ahLst/>
            <a:cxnLst/>
            <a:rect l="l" t="t" r="r" b="b"/>
            <a:pathLst>
              <a:path w="687070"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6" y="279418"/>
                </a:lnTo>
                <a:lnTo>
                  <a:pt x="395901" y="284446"/>
                </a:lnTo>
                <a:lnTo>
                  <a:pt x="343345" y="286122"/>
                </a:lnTo>
                <a:lnTo>
                  <a:pt x="290790" y="284446"/>
                </a:lnTo>
                <a:lnTo>
                  <a:pt x="239235" y="279418"/>
                </a:lnTo>
                <a:lnTo>
                  <a:pt x="189678"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8" y="15084"/>
                </a:lnTo>
                <a:lnTo>
                  <a:pt x="239235" y="6704"/>
                </a:lnTo>
                <a:lnTo>
                  <a:pt x="290790" y="1676"/>
                </a:lnTo>
                <a:lnTo>
                  <a:pt x="343345" y="0"/>
                </a:lnTo>
                <a:lnTo>
                  <a:pt x="395901" y="1676"/>
                </a:lnTo>
                <a:lnTo>
                  <a:pt x="447456"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484837" y="3851313"/>
            <a:ext cx="2919095" cy="969644"/>
          </a:xfrm>
          <a:prstGeom prst="rect">
            <a:avLst/>
          </a:prstGeom>
        </p:spPr>
        <p:txBody>
          <a:bodyPr vert="horz" wrap="square" lIns="0" tIns="12700" rIns="0" bIns="0" rtlCol="0">
            <a:spAutoFit/>
          </a:bodyPr>
          <a:lstStyle/>
          <a:p>
            <a:pPr marL="201930" marR="193040" algn="ctr">
              <a:lnSpc>
                <a:spcPct val="154000"/>
              </a:lnSpc>
              <a:spcBef>
                <a:spcPts val="100"/>
              </a:spcBef>
            </a:pPr>
            <a:r>
              <a:rPr sz="1500" b="1" spc="55" dirty="0">
                <a:solidFill>
                  <a:srgbClr val="005493"/>
                </a:solidFill>
                <a:latin typeface="Trebuchet MS" panose="020B0603020202020204"/>
                <a:cs typeface="Trebuchet MS" panose="020B0603020202020204"/>
              </a:rPr>
              <a:t>Victor</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 </a:t>
            </a:r>
            <a:r>
              <a:rPr sz="1500" b="1" spc="-440" dirty="0">
                <a:solidFill>
                  <a:srgbClr val="005493"/>
                </a:solidFill>
                <a:latin typeface="Trebuchet MS" panose="020B0603020202020204"/>
                <a:cs typeface="Trebuchet MS" panose="020B0603020202020204"/>
              </a:rPr>
              <a:t> </a:t>
            </a:r>
            <a:r>
              <a:rPr sz="1500" b="1" spc="50" dirty="0">
                <a:solidFill>
                  <a:srgbClr val="005493"/>
                </a:solidFill>
                <a:latin typeface="Trebuchet MS" panose="020B0603020202020204"/>
                <a:cs typeface="Trebuchet MS" panose="020B0603020202020204"/>
              </a:rPr>
              <a:t>Bertha</a:t>
            </a:r>
            <a:r>
              <a:rPr sz="1500" b="1" spc="3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30" dirty="0">
                <a:solidFill>
                  <a:srgbClr val="005493"/>
                </a:solidFill>
                <a:latin typeface="Trebuchet MS" panose="020B0603020202020204"/>
                <a:cs typeface="Trebuchet MS" panose="020B0603020202020204"/>
              </a:rPr>
              <a:t> </a:t>
            </a:r>
            <a:r>
              <a:rPr sz="1500" b="1" spc="80" dirty="0">
                <a:solidFill>
                  <a:srgbClr val="005493"/>
                </a:solidFill>
                <a:latin typeface="Trebuchet MS" panose="020B0603020202020204"/>
                <a:cs typeface="Trebuchet MS" panose="020B0603020202020204"/>
              </a:rPr>
              <a:t>previously</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unmatched)</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726113" y="3975299"/>
            <a:ext cx="2437130" cy="254635"/>
          </a:xfrm>
          <a:prstGeom prst="rect">
            <a:avLst/>
          </a:prstGeom>
        </p:spPr>
        <p:txBody>
          <a:bodyPr vert="horz" wrap="square" lIns="0" tIns="12700" rIns="0" bIns="0" rtlCol="0">
            <a:spAutoFit/>
          </a:bodyPr>
          <a:lstStyle/>
          <a:p>
            <a:pPr marL="12700">
              <a:lnSpc>
                <a:spcPct val="100000"/>
              </a:lnSpc>
              <a:spcBef>
                <a:spcPts val="100"/>
              </a:spcBef>
            </a:pPr>
            <a:r>
              <a:rPr sz="1500" b="1" spc="40" dirty="0">
                <a:solidFill>
                  <a:srgbClr val="005493"/>
                </a:solidFill>
                <a:latin typeface="Trebuchet MS" panose="020B0603020202020204"/>
                <a:cs typeface="Trebuchet MS" panose="020B0603020202020204"/>
              </a:rPr>
              <a:t>Wyatt</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a:t>
            </a:r>
            <a:endParaRPr sz="1500">
              <a:latin typeface="Trebuchet MS" panose="020B0603020202020204"/>
              <a:cs typeface="Trebuchet MS" panose="020B0603020202020204"/>
            </a:endParaRPr>
          </a:p>
        </p:txBody>
      </p:sp>
      <p:sp>
        <p:nvSpPr>
          <p:cNvPr id="11" name="object 11"/>
          <p:cNvSpPr/>
          <p:nvPr/>
        </p:nvSpPr>
        <p:spPr>
          <a:xfrm>
            <a:off x="1616334" y="2433403"/>
            <a:ext cx="687070" cy="286385"/>
          </a:xfrm>
          <a:custGeom>
            <a:avLst/>
            <a:gdLst/>
            <a:ahLst/>
            <a:cxnLst/>
            <a:rect l="l" t="t" r="r" b="b"/>
            <a:pathLst>
              <a:path w="687069" h="286385">
                <a:moveTo>
                  <a:pt x="586128" y="41901"/>
                </a:moveTo>
                <a:lnTo>
                  <a:pt x="630125" y="64344"/>
                </a:lnTo>
                <a:lnTo>
                  <a:pt x="661551" y="89226"/>
                </a:lnTo>
                <a:lnTo>
                  <a:pt x="680407" y="115737"/>
                </a:lnTo>
                <a:lnTo>
                  <a:pt x="686692" y="143060"/>
                </a:lnTo>
                <a:lnTo>
                  <a:pt x="680407" y="170384"/>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0"/>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4916275" y="6505874"/>
            <a:ext cx="687070" cy="286385"/>
          </a:xfrm>
          <a:custGeom>
            <a:avLst/>
            <a:gdLst/>
            <a:ahLst/>
            <a:cxnLst/>
            <a:rect l="l" t="t" r="r" b="b"/>
            <a:pathLst>
              <a:path w="687070" h="286384">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5" y="279418"/>
                </a:lnTo>
                <a:lnTo>
                  <a:pt x="189679" y="271037"/>
                </a:lnTo>
                <a:lnTo>
                  <a:pt x="143122" y="259305"/>
                </a:lnTo>
                <a:lnTo>
                  <a:pt x="100564" y="244220"/>
                </a:lnTo>
                <a:lnTo>
                  <a:pt x="56567" y="221778"/>
                </a:lnTo>
                <a:lnTo>
                  <a:pt x="25141" y="196895"/>
                </a:lnTo>
                <a:lnTo>
                  <a:pt x="0" y="143061"/>
                </a:lnTo>
                <a:lnTo>
                  <a:pt x="6285" y="115737"/>
                </a:lnTo>
                <a:lnTo>
                  <a:pt x="56567" y="64344"/>
                </a:lnTo>
                <a:lnTo>
                  <a:pt x="100564" y="41901"/>
                </a:lnTo>
                <a:lnTo>
                  <a:pt x="143122" y="26817"/>
                </a:lnTo>
                <a:lnTo>
                  <a:pt x="189679" y="15084"/>
                </a:lnTo>
                <a:lnTo>
                  <a:pt x="239235"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484837" y="3851313"/>
            <a:ext cx="2919095" cy="969644"/>
          </a:xfrm>
          <a:prstGeom prst="rect">
            <a:avLst/>
          </a:prstGeom>
        </p:spPr>
        <p:txBody>
          <a:bodyPr vert="horz" wrap="square" lIns="0" tIns="12700" rIns="0" bIns="0" rtlCol="0">
            <a:spAutoFit/>
          </a:bodyPr>
          <a:lstStyle/>
          <a:p>
            <a:pPr marL="253365" marR="245745" algn="ctr">
              <a:lnSpc>
                <a:spcPct val="154000"/>
              </a:lnSpc>
              <a:spcBef>
                <a:spcPts val="100"/>
              </a:spcBef>
            </a:pPr>
            <a:r>
              <a:rPr sz="1500" b="1" spc="40" dirty="0">
                <a:solidFill>
                  <a:srgbClr val="005493"/>
                </a:solidFill>
                <a:latin typeface="Trebuchet MS" panose="020B0603020202020204"/>
                <a:cs typeface="Trebuchet MS" panose="020B0603020202020204"/>
              </a:rPr>
              <a:t>Wyatt</a:t>
            </a:r>
            <a:r>
              <a:rPr sz="1500" b="1" spc="20"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0"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0"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 </a:t>
            </a:r>
            <a:r>
              <a:rPr sz="1500" b="1" spc="-440" dirty="0">
                <a:solidFill>
                  <a:srgbClr val="005493"/>
                </a:solidFill>
                <a:latin typeface="Trebuchet MS" panose="020B0603020202020204"/>
                <a:cs typeface="Trebuchet MS" panose="020B0603020202020204"/>
              </a:rPr>
              <a:t> </a:t>
            </a:r>
            <a:r>
              <a:rPr sz="1500" b="1" spc="90" dirty="0">
                <a:solidFill>
                  <a:srgbClr val="005493"/>
                </a:solidFill>
                <a:latin typeface="Trebuchet MS" panose="020B0603020202020204"/>
                <a:cs typeface="Trebuchet MS" panose="020B0603020202020204"/>
              </a:rPr>
              <a:t>Diane</a:t>
            </a:r>
            <a:r>
              <a:rPr sz="1500" b="1" spc="35"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accepts</a:t>
            </a:r>
            <a:endParaRPr sz="1500">
              <a:latin typeface="Trebuchet MS" panose="020B0603020202020204"/>
              <a:cs typeface="Trebuchet MS" panose="020B0603020202020204"/>
            </a:endParaRPr>
          </a:p>
          <a:p>
            <a:pPr algn="ctr">
              <a:lnSpc>
                <a:spcPct val="100000"/>
              </a:lnSpc>
              <a:spcBef>
                <a:spcPts val="75"/>
              </a:spcBef>
            </a:pPr>
            <a:r>
              <a:rPr sz="1500" b="1" spc="65" dirty="0">
                <a:solidFill>
                  <a:srgbClr val="005493"/>
                </a:solidFill>
                <a:latin typeface="Trebuchet MS" panose="020B0603020202020204"/>
                <a:cs typeface="Trebuchet MS" panose="020B0603020202020204"/>
              </a:rPr>
              <a:t>(since</a:t>
            </a:r>
            <a:r>
              <a:rPr sz="1500" b="1" spc="30" dirty="0">
                <a:solidFill>
                  <a:srgbClr val="005493"/>
                </a:solidFill>
                <a:latin typeface="Trebuchet MS" panose="020B0603020202020204"/>
                <a:cs typeface="Trebuchet MS" panose="020B0603020202020204"/>
              </a:rPr>
              <a:t> </a:t>
            </a:r>
            <a:r>
              <a:rPr sz="1500" b="1" spc="80" dirty="0">
                <a:solidFill>
                  <a:srgbClr val="005493"/>
                </a:solidFill>
                <a:latin typeface="Trebuchet MS" panose="020B0603020202020204"/>
                <a:cs typeface="Trebuchet MS" panose="020B0603020202020204"/>
              </a:rPr>
              <a:t>previously</a:t>
            </a:r>
            <a:r>
              <a:rPr sz="1500" b="1" spc="30" dirty="0">
                <a:solidFill>
                  <a:srgbClr val="005493"/>
                </a:solidFill>
                <a:latin typeface="Trebuchet MS" panose="020B0603020202020204"/>
                <a:cs typeface="Trebuchet MS" panose="020B0603020202020204"/>
              </a:rPr>
              <a:t> </a:t>
            </a:r>
            <a:r>
              <a:rPr sz="1500" b="1" spc="70" dirty="0">
                <a:solidFill>
                  <a:srgbClr val="005493"/>
                </a:solidFill>
                <a:latin typeface="Trebuchet MS" panose="020B0603020202020204"/>
                <a:cs typeface="Trebuchet MS" panose="020B0603020202020204"/>
              </a:rPr>
              <a:t>unmatched)</a:t>
            </a:r>
            <a:endParaRPr sz="15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5267" y="475073"/>
            <a:ext cx="2422525" cy="346075"/>
          </a:xfrm>
          <a:prstGeom prst="rect">
            <a:avLst/>
          </a:prstGeom>
        </p:spPr>
        <p:txBody>
          <a:bodyPr vert="horz" wrap="square" lIns="0" tIns="12700" rIns="0" bIns="0" rtlCol="0">
            <a:spAutoFit/>
          </a:bodyPr>
          <a:lstStyle/>
          <a:p>
            <a:pPr marL="12700">
              <a:lnSpc>
                <a:spcPct val="100000"/>
              </a:lnSpc>
              <a:spcBef>
                <a:spcPts val="100"/>
              </a:spcBef>
            </a:pPr>
            <a:r>
              <a:rPr sz="2100" b="0" spc="5" dirty="0">
                <a:solidFill>
                  <a:srgbClr val="000000"/>
                </a:solidFill>
                <a:latin typeface="Microsoft Sans Serif" panose="020B0604020202020204"/>
                <a:cs typeface="Microsoft Sans Serif" panose="020B0604020202020204"/>
              </a:rPr>
              <a:t>Gale-Shapley</a:t>
            </a:r>
            <a:r>
              <a:rPr sz="2100" b="0" spc="65" dirty="0">
                <a:solidFill>
                  <a:srgbClr val="000000"/>
                </a:solidFill>
                <a:latin typeface="Microsoft Sans Serif" panose="020B0604020202020204"/>
                <a:cs typeface="Microsoft Sans Serif" panose="020B0604020202020204"/>
              </a:rPr>
              <a:t> </a:t>
            </a:r>
            <a:r>
              <a:rPr sz="2100" b="0" spc="20" dirty="0">
                <a:solidFill>
                  <a:srgbClr val="000000"/>
                </a:solidFill>
                <a:latin typeface="Microsoft Sans Serif" panose="020B0604020202020204"/>
                <a:cs typeface="Microsoft Sans Serif" panose="020B0604020202020204"/>
              </a:rPr>
              <a:t>demo</a:t>
            </a:r>
            <a:endParaRPr sz="2100">
              <a:latin typeface="Microsoft Sans Serif" panose="020B0604020202020204"/>
              <a:cs typeface="Microsoft Sans Serif" panose="020B0604020202020204"/>
            </a:endParaRPr>
          </a:p>
        </p:txBody>
      </p:sp>
      <p:graphicFrame>
        <p:nvGraphicFramePr>
          <p:cNvPr id="3" name="object 3"/>
          <p:cNvGraphicFramePr>
            <a:graphicFrameLocks noGrp="1"/>
          </p:cNvGraphicFramePr>
          <p:nvPr/>
        </p:nvGraphicFramePr>
        <p:xfrm>
          <a:off x="757967" y="1689486"/>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1135" algn="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220345">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10" dirty="0">
                          <a:solidFill>
                            <a:srgbClr val="FFFFFF"/>
                          </a:solidFill>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98755">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spc="-5" dirty="0">
                          <a:solidFill>
                            <a:srgbClr val="FFFFFF"/>
                          </a:solidFill>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212725" algn="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173990">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algn="ctr">
                        <a:lnSpc>
                          <a:spcPct val="100000"/>
                        </a:lnSpc>
                        <a:spcBef>
                          <a:spcPts val="535"/>
                        </a:spcBef>
                      </a:pPr>
                      <a:r>
                        <a:rPr sz="1200" dirty="0">
                          <a:solidFill>
                            <a:srgbClr val="FFFFFF"/>
                          </a:solidFill>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R="234950" algn="r">
                        <a:lnSpc>
                          <a:spcPct val="100000"/>
                        </a:lnSpc>
                        <a:spcBef>
                          <a:spcPts val="535"/>
                        </a:spcBef>
                      </a:pPr>
                      <a:r>
                        <a:rPr sz="1200" spc="15" dirty="0">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28600">
                        <a:lnSpc>
                          <a:spcPct val="100000"/>
                        </a:lnSpc>
                        <a:spcBef>
                          <a:spcPts val="535"/>
                        </a:spcBef>
                      </a:pPr>
                      <a:r>
                        <a:rPr sz="1200" dirty="0">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graphicFrame>
        <p:nvGraphicFramePr>
          <p:cNvPr id="4" name="object 4"/>
          <p:cNvGraphicFramePr>
            <a:graphicFrameLocks noGrp="1"/>
          </p:cNvGraphicFramePr>
          <p:nvPr/>
        </p:nvGraphicFramePr>
        <p:xfrm>
          <a:off x="757967" y="5037114"/>
          <a:ext cx="4922516" cy="2174875"/>
        </p:xfrm>
        <a:graphic>
          <a:graphicData uri="http://schemas.openxmlformats.org/drawingml/2006/table">
            <a:tbl>
              <a:tblPr firstRow="1" bandRow="1">
                <a:tableStyleId>{2D5ABB26-0587-4C30-8999-92F81FD0307C}</a:tableStyleId>
              </a:tblPr>
              <a:tblGrid>
                <a:gridCol w="820419"/>
                <a:gridCol w="820419"/>
                <a:gridCol w="820419"/>
                <a:gridCol w="820419"/>
                <a:gridCol w="820420"/>
                <a:gridCol w="820420"/>
              </a:tblGrid>
              <a:tr h="362421">
                <a:tc>
                  <a:txBody>
                    <a:bodyPr/>
                    <a:lstStyle/>
                    <a:p>
                      <a:pPr>
                        <a:lnSpc>
                          <a:spcPct val="100000"/>
                        </a:lnSpc>
                      </a:pPr>
                      <a:endParaRPr sz="1200">
                        <a:latin typeface="Times New Roman" panose="02020603050405020304"/>
                        <a:cs typeface="Times New Roman" panose="02020603050405020304"/>
                      </a:endParaRPr>
                    </a:p>
                  </a:txBody>
                  <a:tcPr marL="0" marR="0" marT="0" marB="0">
                    <a:lnR w="3175">
                      <a:solidFill>
                        <a:srgbClr val="E7EAEB"/>
                      </a:solidFill>
                      <a:prstDash val="solid"/>
                    </a:lnR>
                    <a:lnB w="3175">
                      <a:solidFill>
                        <a:srgbClr val="E7EAEB"/>
                      </a:solidFill>
                      <a:prstDash val="solid"/>
                    </a:lnB>
                    <a:solidFill>
                      <a:srgbClr val="F2F6F9"/>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1</a:t>
                      </a:r>
                      <a:r>
                        <a:rPr sz="800" dirty="0">
                          <a:solidFill>
                            <a:srgbClr val="FFFFFF"/>
                          </a:solidFill>
                          <a:latin typeface="Lucida Sans Unicode" panose="020B0602030504020204"/>
                          <a:cs typeface="Lucida Sans Unicode" panose="020B0602030504020204"/>
                        </a:rPr>
                        <a:t>st</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2</a:t>
                      </a:r>
                      <a:r>
                        <a:rPr sz="800" dirty="0">
                          <a:solidFill>
                            <a:srgbClr val="FFFFFF"/>
                          </a:solidFill>
                          <a:latin typeface="Lucida Sans Unicode" panose="020B0602030504020204"/>
                          <a:cs typeface="Lucida Sans Unicode" panose="020B0602030504020204"/>
                        </a:rPr>
                        <a:t>nd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spc="-22" baseline="-14000" dirty="0">
                          <a:solidFill>
                            <a:srgbClr val="FFFFFF"/>
                          </a:solidFill>
                          <a:latin typeface="Lucida Sans Unicode" panose="020B0602030504020204"/>
                          <a:cs typeface="Lucida Sans Unicode" panose="020B0602030504020204"/>
                        </a:rPr>
                        <a:t>3</a:t>
                      </a:r>
                      <a:r>
                        <a:rPr sz="800" spc="-15" dirty="0">
                          <a:solidFill>
                            <a:srgbClr val="FFFFFF"/>
                          </a:solidFill>
                          <a:latin typeface="Lucida Sans Unicode" panose="020B0602030504020204"/>
                          <a:cs typeface="Lucida Sans Unicode" panose="020B0602030504020204"/>
                        </a:rPr>
                        <a:t>rd</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4</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215"/>
                        </a:spcBef>
                      </a:pPr>
                      <a:r>
                        <a:rPr sz="1800" baseline="-14000" dirty="0">
                          <a:solidFill>
                            <a:srgbClr val="FFFFFF"/>
                          </a:solidFill>
                          <a:latin typeface="Lucida Sans Unicode" panose="020B0602030504020204"/>
                          <a:cs typeface="Lucida Sans Unicode" panose="020B0602030504020204"/>
                        </a:rPr>
                        <a:t>5</a:t>
                      </a:r>
                      <a:r>
                        <a:rPr sz="800" dirty="0">
                          <a:solidFill>
                            <a:srgbClr val="FFFFFF"/>
                          </a:solidFill>
                          <a:latin typeface="Lucida Sans Unicode" panose="020B0602030504020204"/>
                          <a:cs typeface="Lucida Sans Unicode" panose="020B0602030504020204"/>
                        </a:rPr>
                        <a:t>th</a:t>
                      </a:r>
                      <a:endParaRPr sz="800">
                        <a:latin typeface="Lucida Sans Unicode" panose="020B0602030504020204"/>
                        <a:cs typeface="Lucida Sans Unicode" panose="020B0602030504020204"/>
                      </a:endParaRPr>
                    </a:p>
                  </a:txBody>
                  <a:tcPr marL="0" marR="0" marT="27305" marB="0">
                    <a:lnL w="3175">
                      <a:solidFill>
                        <a:srgbClr val="E7EAEB"/>
                      </a:solidFill>
                      <a:prstDash val="solid"/>
                    </a:lnL>
                    <a:lnB w="3175">
                      <a:solidFill>
                        <a:srgbClr val="E7EAEB"/>
                      </a:solidFill>
                      <a:prstDash val="solid"/>
                    </a:lnB>
                    <a:solidFill>
                      <a:srgbClr val="5E5E5E"/>
                    </a:solidFill>
                  </a:tcPr>
                </a:tc>
              </a:tr>
              <a:tr h="362421">
                <a:tc>
                  <a:txBody>
                    <a:bodyPr/>
                    <a:lstStyle/>
                    <a:p>
                      <a:pPr marL="241935">
                        <a:lnSpc>
                          <a:spcPct val="100000"/>
                        </a:lnSpc>
                        <a:spcBef>
                          <a:spcPts val="535"/>
                        </a:spcBef>
                      </a:pPr>
                      <a:r>
                        <a:rPr sz="1200" spc="15" dirty="0">
                          <a:solidFill>
                            <a:srgbClr val="FFFFFF"/>
                          </a:solidFill>
                          <a:latin typeface="Lucida Sans Unicode" panose="020B0602030504020204"/>
                          <a:cs typeface="Lucida Sans Unicode" panose="020B0602030504020204"/>
                        </a:rPr>
                        <a:t>Amy</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94945" algn="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67005" algn="r">
                        <a:lnSpc>
                          <a:spcPct val="100000"/>
                        </a:lnSpc>
                        <a:spcBef>
                          <a:spcPts val="535"/>
                        </a:spcBef>
                      </a:pPr>
                      <a:r>
                        <a:rPr sz="1200" dirty="0">
                          <a:solidFill>
                            <a:srgbClr val="FFFFFF"/>
                          </a:solidFill>
                          <a:latin typeface="Lucida Sans Unicode" panose="020B0602030504020204"/>
                          <a:cs typeface="Lucida Sans Unicode" panose="020B0602030504020204"/>
                        </a:rPr>
                        <a:t>Bertha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8AD8"/>
                    </a:solidFill>
                  </a:tcPr>
                </a:tc>
                <a:tc>
                  <a:txBody>
                    <a:bodyPr/>
                    <a:lstStyle/>
                    <a:p>
                      <a:pPr marL="635"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213360" algn="r">
                        <a:lnSpc>
                          <a:spcPct val="100000"/>
                        </a:lnSpc>
                        <a:spcBef>
                          <a:spcPts val="535"/>
                        </a:spcBef>
                      </a:pPr>
                      <a:r>
                        <a:rPr sz="1200" spc="-5" dirty="0">
                          <a:solidFill>
                            <a:srgbClr val="FFFFFF"/>
                          </a:solidFill>
                          <a:latin typeface="Lucida Sans Unicode" panose="020B0602030504020204"/>
                          <a:cs typeface="Lucida Sans Unicode" panose="020B0602030504020204"/>
                        </a:rPr>
                        <a:t>Clare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tr>
              <a:tr h="362421">
                <a:tc>
                  <a:txBody>
                    <a:bodyPr/>
                    <a:lstStyle/>
                    <a:p>
                      <a:pPr marR="191770" algn="r">
                        <a:lnSpc>
                          <a:spcPct val="100000"/>
                        </a:lnSpc>
                        <a:spcBef>
                          <a:spcPts val="535"/>
                        </a:spcBef>
                      </a:pPr>
                      <a:r>
                        <a:rPr sz="1200" dirty="0">
                          <a:solidFill>
                            <a:srgbClr val="FFFFFF"/>
                          </a:solidFill>
                          <a:latin typeface="Lucida Sans Unicode" panose="020B0602030504020204"/>
                          <a:cs typeface="Lucida Sans Unicode" panose="020B0602030504020204"/>
                        </a:rPr>
                        <a:t>Diane</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lnB w="3175">
                      <a:solidFill>
                        <a:srgbClr val="E7EAEB"/>
                      </a:solidFill>
                      <a:prstDash val="solid"/>
                    </a:lnB>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R="145415" algn="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lnB w="3175">
                      <a:solidFill>
                        <a:srgbClr val="E7EAEB"/>
                      </a:solidFill>
                      <a:prstDash val="solid"/>
                    </a:lnB>
                    <a:solidFill>
                      <a:srgbClr val="FF8AD8"/>
                    </a:solidFill>
                  </a:tcPr>
                </a:tc>
              </a:tr>
              <a:tr h="362420">
                <a:tc>
                  <a:txBody>
                    <a:bodyPr/>
                    <a:lstStyle/>
                    <a:p>
                      <a:pPr marR="221615" algn="r">
                        <a:lnSpc>
                          <a:spcPct val="100000"/>
                        </a:lnSpc>
                        <a:spcBef>
                          <a:spcPts val="535"/>
                        </a:spcBef>
                      </a:pPr>
                      <a:r>
                        <a:rPr sz="1200" dirty="0">
                          <a:solidFill>
                            <a:srgbClr val="FFFFFF"/>
                          </a:solidFill>
                          <a:latin typeface="Lucida Sans Unicode" panose="020B0602030504020204"/>
                          <a:cs typeface="Lucida Sans Unicode" panose="020B0602030504020204"/>
                        </a:rPr>
                        <a:t>Erika</a:t>
                      </a:r>
                      <a:endParaRPr sz="1200">
                        <a:latin typeface="Lucida Sans Unicode" panose="020B0602030504020204"/>
                        <a:cs typeface="Lucida Sans Unicode" panose="020B0602030504020204"/>
                      </a:endParaRPr>
                    </a:p>
                  </a:txBody>
                  <a:tcPr marL="0" marR="0" marT="67945" marB="0">
                    <a:lnR w="3175">
                      <a:solidFill>
                        <a:srgbClr val="E7EAEB"/>
                      </a:solidFill>
                      <a:prstDash val="solid"/>
                    </a:lnR>
                    <a:lnT w="3175">
                      <a:solidFill>
                        <a:srgbClr val="E7EAEB"/>
                      </a:solidFill>
                      <a:prstDash val="solid"/>
                    </a:lnT>
                    <a:solidFill>
                      <a:srgbClr val="5E5E5E"/>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Yancey</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5" dirty="0">
                          <a:latin typeface="Lucida Sans Unicode" panose="020B0602030504020204"/>
                          <a:cs typeface="Lucida Sans Unicode" panose="020B0602030504020204"/>
                        </a:rPr>
                        <a:t>Wyatt</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234950">
                        <a:lnSpc>
                          <a:spcPct val="100000"/>
                        </a:lnSpc>
                        <a:spcBef>
                          <a:spcPts val="535"/>
                        </a:spcBef>
                      </a:pPr>
                      <a:r>
                        <a:rPr sz="1200" dirty="0">
                          <a:latin typeface="Lucida Sans Unicode" panose="020B0602030504020204"/>
                          <a:cs typeface="Lucida Sans Unicode" panose="020B0602030504020204"/>
                        </a:rPr>
                        <a:t>Zeus</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algn="ctr">
                        <a:lnSpc>
                          <a:spcPct val="100000"/>
                        </a:lnSpc>
                        <a:spcBef>
                          <a:spcPts val="535"/>
                        </a:spcBef>
                      </a:pPr>
                      <a:r>
                        <a:rPr sz="1200" spc="10" dirty="0">
                          <a:latin typeface="Lucida Sans Unicode" panose="020B0602030504020204"/>
                          <a:cs typeface="Lucida Sans Unicode" panose="020B0602030504020204"/>
                        </a:rPr>
                        <a:t>Xavier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535"/>
                        </a:spcBef>
                      </a:pPr>
                      <a:r>
                        <a:rPr sz="1200" spc="-5" dirty="0">
                          <a:latin typeface="Lucida Sans Unicode" panose="020B0602030504020204"/>
                          <a:cs typeface="Lucida Sans Unicode" panose="020B0602030504020204"/>
                        </a:rPr>
                        <a:t>Victor</a:t>
                      </a:r>
                      <a:endParaRPr sz="1200">
                        <a:latin typeface="Lucida Sans Unicode" panose="020B0602030504020204"/>
                        <a:cs typeface="Lucida Sans Unicode" panose="020B0602030504020204"/>
                      </a:endParaRPr>
                    </a:p>
                  </a:txBody>
                  <a:tcPr marL="0" marR="0" marT="67945" marB="0">
                    <a:lnL w="3175">
                      <a:solidFill>
                        <a:srgbClr val="E7EAEB"/>
                      </a:solidFill>
                      <a:prstDash val="solid"/>
                    </a:lnL>
                    <a:lnT w="3175">
                      <a:solidFill>
                        <a:srgbClr val="E7EAEB"/>
                      </a:solidFill>
                      <a:prstDash val="solid"/>
                    </a:lnT>
                    <a:solidFill>
                      <a:srgbClr val="FFFFFF"/>
                    </a:solidFill>
                  </a:tcPr>
                </a:tc>
              </a:tr>
            </a:tbl>
          </a:graphicData>
        </a:graphic>
      </p:graphicFrame>
      <p:sp>
        <p:nvSpPr>
          <p:cNvPr id="5" name="object 5"/>
          <p:cNvSpPr txBox="1"/>
          <p:nvPr/>
        </p:nvSpPr>
        <p:spPr>
          <a:xfrm>
            <a:off x="2685346" y="1362051"/>
            <a:ext cx="1884680" cy="231775"/>
          </a:xfrm>
          <a:prstGeom prst="rect">
            <a:avLst/>
          </a:prstGeom>
        </p:spPr>
        <p:txBody>
          <a:bodyPr vert="horz" wrap="square" lIns="0" tIns="12700" rIns="0" bIns="0" rtlCol="0">
            <a:spAutoFit/>
          </a:bodyPr>
          <a:lstStyle/>
          <a:p>
            <a:pPr marL="12700">
              <a:lnSpc>
                <a:spcPct val="100000"/>
              </a:lnSpc>
              <a:spcBef>
                <a:spcPts val="100"/>
              </a:spcBef>
            </a:pPr>
            <a:r>
              <a:rPr sz="1350" b="1" spc="90" dirty="0">
                <a:latin typeface="Trebuchet MS" panose="020B0603020202020204"/>
                <a:cs typeface="Trebuchet MS" panose="020B0603020202020204"/>
              </a:rPr>
              <a:t>men's</a:t>
            </a:r>
            <a:r>
              <a:rPr sz="1350" b="1" spc="2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5"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sp>
        <p:nvSpPr>
          <p:cNvPr id="6" name="object 6"/>
          <p:cNvSpPr txBox="1"/>
          <p:nvPr/>
        </p:nvSpPr>
        <p:spPr>
          <a:xfrm>
            <a:off x="2586642" y="4690605"/>
            <a:ext cx="2143125" cy="231775"/>
          </a:xfrm>
          <a:prstGeom prst="rect">
            <a:avLst/>
          </a:prstGeom>
        </p:spPr>
        <p:txBody>
          <a:bodyPr vert="horz" wrap="square" lIns="0" tIns="12700" rIns="0" bIns="0" rtlCol="0">
            <a:spAutoFit/>
          </a:bodyPr>
          <a:lstStyle/>
          <a:p>
            <a:pPr marL="12700">
              <a:lnSpc>
                <a:spcPct val="100000"/>
              </a:lnSpc>
              <a:spcBef>
                <a:spcPts val="100"/>
              </a:spcBef>
            </a:pPr>
            <a:r>
              <a:rPr sz="1350" b="1" spc="95" dirty="0">
                <a:latin typeface="Trebuchet MS" panose="020B0603020202020204"/>
                <a:cs typeface="Trebuchet MS" panose="020B0603020202020204"/>
              </a:rPr>
              <a:t>women's</a:t>
            </a:r>
            <a:r>
              <a:rPr sz="1350" b="1" spc="10" dirty="0">
                <a:latin typeface="Trebuchet MS" panose="020B0603020202020204"/>
                <a:cs typeface="Trebuchet MS" panose="020B0603020202020204"/>
              </a:rPr>
              <a:t> </a:t>
            </a:r>
            <a:r>
              <a:rPr sz="1350" b="1" spc="40" dirty="0">
                <a:latin typeface="Trebuchet MS" panose="020B0603020202020204"/>
                <a:cs typeface="Trebuchet MS" panose="020B0603020202020204"/>
              </a:rPr>
              <a:t>preference</a:t>
            </a:r>
            <a:r>
              <a:rPr sz="1350" b="1" spc="10" dirty="0">
                <a:latin typeface="Trebuchet MS" panose="020B0603020202020204"/>
                <a:cs typeface="Trebuchet MS" panose="020B0603020202020204"/>
              </a:rPr>
              <a:t> </a:t>
            </a:r>
            <a:r>
              <a:rPr sz="1350" b="1" spc="65" dirty="0">
                <a:latin typeface="Trebuchet MS" panose="020B0603020202020204"/>
                <a:cs typeface="Trebuchet MS" panose="020B0603020202020204"/>
              </a:rPr>
              <a:t>list</a:t>
            </a:r>
            <a:endParaRPr sz="1350">
              <a:latin typeface="Trebuchet MS" panose="020B0603020202020204"/>
              <a:cs typeface="Trebuchet MS" panose="020B0603020202020204"/>
            </a:endParaRPr>
          </a:p>
        </p:txBody>
      </p:sp>
      <p:grpSp>
        <p:nvGrpSpPr>
          <p:cNvPr id="7" name="object 7"/>
          <p:cNvGrpSpPr/>
          <p:nvPr/>
        </p:nvGrpSpPr>
        <p:grpSpPr>
          <a:xfrm>
            <a:off x="6286084" y="3879512"/>
            <a:ext cx="3317240" cy="1161415"/>
            <a:chOff x="6286084" y="3879512"/>
            <a:chExt cx="3317240" cy="1161415"/>
          </a:xfrm>
        </p:grpSpPr>
        <p:sp>
          <p:nvSpPr>
            <p:cNvPr id="8" name="object 8"/>
            <p:cNvSpPr/>
            <p:nvPr/>
          </p:nvSpPr>
          <p:spPr>
            <a:xfrm>
              <a:off x="6289660" y="3883088"/>
              <a:ext cx="3309620" cy="1154430"/>
            </a:xfrm>
            <a:custGeom>
              <a:avLst/>
              <a:gdLst/>
              <a:ahLst/>
              <a:cxnLst/>
              <a:rect l="l" t="t" r="r" b="b"/>
              <a:pathLst>
                <a:path w="3309620" h="1154429">
                  <a:moveTo>
                    <a:pt x="3166417" y="0"/>
                  </a:moveTo>
                  <a:lnTo>
                    <a:pt x="143060" y="0"/>
                  </a:lnTo>
                  <a:lnTo>
                    <a:pt x="97842" y="7293"/>
                  </a:lnTo>
                  <a:lnTo>
                    <a:pt x="58570" y="27602"/>
                  </a:lnTo>
                  <a:lnTo>
                    <a:pt x="27602" y="58571"/>
                  </a:lnTo>
                  <a:lnTo>
                    <a:pt x="7293" y="97843"/>
                  </a:lnTo>
                  <a:lnTo>
                    <a:pt x="0" y="143061"/>
                  </a:lnTo>
                  <a:lnTo>
                    <a:pt x="0" y="1010964"/>
                  </a:lnTo>
                  <a:lnTo>
                    <a:pt x="7293" y="1056182"/>
                  </a:lnTo>
                  <a:lnTo>
                    <a:pt x="27603" y="1095454"/>
                  </a:lnTo>
                  <a:lnTo>
                    <a:pt x="58572" y="1126423"/>
                  </a:lnTo>
                  <a:lnTo>
                    <a:pt x="97849" y="1146732"/>
                  </a:lnTo>
                  <a:lnTo>
                    <a:pt x="143060" y="1154024"/>
                  </a:lnTo>
                  <a:lnTo>
                    <a:pt x="3166425" y="1154024"/>
                  </a:lnTo>
                  <a:lnTo>
                    <a:pt x="3211637" y="1146731"/>
                  </a:lnTo>
                  <a:lnTo>
                    <a:pt x="3250908" y="1126422"/>
                  </a:lnTo>
                  <a:lnTo>
                    <a:pt x="3281876" y="1095454"/>
                  </a:lnTo>
                  <a:lnTo>
                    <a:pt x="3302185" y="1056182"/>
                  </a:lnTo>
                  <a:lnTo>
                    <a:pt x="3309479" y="1010964"/>
                  </a:lnTo>
                  <a:lnTo>
                    <a:pt x="3309479" y="143061"/>
                  </a:lnTo>
                  <a:lnTo>
                    <a:pt x="3302185" y="97843"/>
                  </a:lnTo>
                  <a:lnTo>
                    <a:pt x="3281876" y="58571"/>
                  </a:lnTo>
                  <a:lnTo>
                    <a:pt x="3250907" y="27602"/>
                  </a:lnTo>
                  <a:lnTo>
                    <a:pt x="3211635" y="7293"/>
                  </a:lnTo>
                  <a:lnTo>
                    <a:pt x="3166417" y="0"/>
                  </a:lnTo>
                  <a:close/>
                </a:path>
              </a:pathLst>
            </a:custGeom>
            <a:solidFill>
              <a:srgbClr val="BABABA"/>
            </a:solidFill>
          </p:spPr>
          <p:txBody>
            <a:bodyPr wrap="square" lIns="0" tIns="0" rIns="0" bIns="0" rtlCol="0"/>
            <a:lstStyle/>
            <a:p/>
          </p:txBody>
        </p:sp>
        <p:sp>
          <p:nvSpPr>
            <p:cNvPr id="9" name="object 9"/>
            <p:cNvSpPr/>
            <p:nvPr/>
          </p:nvSpPr>
          <p:spPr>
            <a:xfrm>
              <a:off x="6289661" y="3883088"/>
              <a:ext cx="3309620" cy="1154430"/>
            </a:xfrm>
            <a:custGeom>
              <a:avLst/>
              <a:gdLst/>
              <a:ahLst/>
              <a:cxnLst/>
              <a:rect l="l" t="t" r="r" b="b"/>
              <a:pathLst>
                <a:path w="3309620" h="1154429">
                  <a:moveTo>
                    <a:pt x="0" y="1010964"/>
                  </a:moveTo>
                  <a:lnTo>
                    <a:pt x="0" y="143061"/>
                  </a:lnTo>
                  <a:lnTo>
                    <a:pt x="7293" y="97842"/>
                  </a:lnTo>
                  <a:lnTo>
                    <a:pt x="27602" y="58570"/>
                  </a:lnTo>
                  <a:lnTo>
                    <a:pt x="58570" y="27602"/>
                  </a:lnTo>
                  <a:lnTo>
                    <a:pt x="97842" y="7293"/>
                  </a:lnTo>
                  <a:lnTo>
                    <a:pt x="143061" y="0"/>
                  </a:lnTo>
                  <a:lnTo>
                    <a:pt x="3166417" y="0"/>
                  </a:lnTo>
                  <a:lnTo>
                    <a:pt x="3211636" y="7293"/>
                  </a:lnTo>
                  <a:lnTo>
                    <a:pt x="3250907" y="27602"/>
                  </a:lnTo>
                  <a:lnTo>
                    <a:pt x="3281876" y="58570"/>
                  </a:lnTo>
                  <a:lnTo>
                    <a:pt x="3302185" y="97842"/>
                  </a:lnTo>
                  <a:lnTo>
                    <a:pt x="3309478" y="143061"/>
                  </a:lnTo>
                  <a:lnTo>
                    <a:pt x="3309478" y="1010964"/>
                  </a:lnTo>
                  <a:lnTo>
                    <a:pt x="3302185" y="1056183"/>
                  </a:lnTo>
                  <a:lnTo>
                    <a:pt x="3281876" y="1095454"/>
                  </a:lnTo>
                  <a:lnTo>
                    <a:pt x="3250907" y="1126423"/>
                  </a:lnTo>
                  <a:lnTo>
                    <a:pt x="3211636" y="1146732"/>
                  </a:lnTo>
                  <a:lnTo>
                    <a:pt x="3166417" y="1154025"/>
                  </a:lnTo>
                  <a:lnTo>
                    <a:pt x="143061" y="1154024"/>
                  </a:lnTo>
                  <a:lnTo>
                    <a:pt x="97842" y="1146731"/>
                  </a:lnTo>
                  <a:lnTo>
                    <a:pt x="58571" y="1126422"/>
                  </a:lnTo>
                  <a:lnTo>
                    <a:pt x="27602" y="1095453"/>
                  </a:lnTo>
                  <a:lnTo>
                    <a:pt x="7293" y="1056182"/>
                  </a:lnTo>
                  <a:lnTo>
                    <a:pt x="0" y="1010963"/>
                  </a:lnTo>
                  <a:close/>
                </a:path>
              </a:pathLst>
            </a:custGeom>
            <a:ln w="7153">
              <a:solidFill>
                <a:srgbClr val="000000"/>
              </a:solidFill>
            </a:ln>
          </p:spPr>
          <p:txBody>
            <a:bodyPr wrap="square" lIns="0" tIns="0" rIns="0" bIns="0" rtlCol="0"/>
            <a:lstStyle/>
            <a:p/>
          </p:txBody>
        </p:sp>
      </p:grpSp>
      <p:sp>
        <p:nvSpPr>
          <p:cNvPr id="10" name="object 10"/>
          <p:cNvSpPr txBox="1"/>
          <p:nvPr/>
        </p:nvSpPr>
        <p:spPr>
          <a:xfrm>
            <a:off x="6659333" y="3975299"/>
            <a:ext cx="2570480" cy="254635"/>
          </a:xfrm>
          <a:prstGeom prst="rect">
            <a:avLst/>
          </a:prstGeom>
        </p:spPr>
        <p:txBody>
          <a:bodyPr vert="horz" wrap="square" lIns="0" tIns="12700" rIns="0" bIns="0" rtlCol="0">
            <a:spAutoFit/>
          </a:bodyPr>
          <a:lstStyle/>
          <a:p>
            <a:pPr marL="12700">
              <a:lnSpc>
                <a:spcPct val="100000"/>
              </a:lnSpc>
              <a:spcBef>
                <a:spcPts val="100"/>
              </a:spcBef>
            </a:pPr>
            <a:r>
              <a:rPr sz="1500" b="1" spc="60" dirty="0">
                <a:solidFill>
                  <a:srgbClr val="005493"/>
                </a:solidFill>
                <a:latin typeface="Trebuchet MS" panose="020B0603020202020204"/>
                <a:cs typeface="Trebuchet MS" panose="020B0603020202020204"/>
              </a:rPr>
              <a:t>Xavier</a:t>
            </a:r>
            <a:r>
              <a:rPr sz="1500" b="1" spc="25" dirty="0">
                <a:solidFill>
                  <a:srgbClr val="005493"/>
                </a:solidFill>
                <a:latin typeface="Trebuchet MS" panose="020B0603020202020204"/>
                <a:cs typeface="Trebuchet MS" panose="020B0603020202020204"/>
              </a:rPr>
              <a:t> </a:t>
            </a:r>
            <a:r>
              <a:rPr sz="1500" b="1" spc="114" dirty="0">
                <a:solidFill>
                  <a:srgbClr val="005493"/>
                </a:solidFill>
                <a:latin typeface="Trebuchet MS" panose="020B0603020202020204"/>
                <a:cs typeface="Trebuchet MS" panose="020B0603020202020204"/>
              </a:rPr>
              <a:t>proposes</a:t>
            </a:r>
            <a:r>
              <a:rPr sz="1500" b="1" spc="25" dirty="0">
                <a:solidFill>
                  <a:srgbClr val="005493"/>
                </a:solidFill>
                <a:latin typeface="Trebuchet MS" panose="020B0603020202020204"/>
                <a:cs typeface="Trebuchet MS" panose="020B0603020202020204"/>
              </a:rPr>
              <a:t> </a:t>
            </a:r>
            <a:r>
              <a:rPr sz="1500" b="1" spc="60" dirty="0">
                <a:solidFill>
                  <a:srgbClr val="005493"/>
                </a:solidFill>
                <a:latin typeface="Trebuchet MS" panose="020B0603020202020204"/>
                <a:cs typeface="Trebuchet MS" panose="020B0603020202020204"/>
              </a:rPr>
              <a:t>to</a:t>
            </a:r>
            <a:r>
              <a:rPr sz="1500" b="1" spc="25" dirty="0">
                <a:solidFill>
                  <a:srgbClr val="005493"/>
                </a:solidFill>
                <a:latin typeface="Trebuchet MS" panose="020B0603020202020204"/>
                <a:cs typeface="Trebuchet MS" panose="020B0603020202020204"/>
              </a:rPr>
              <a:t> </a:t>
            </a:r>
            <a:r>
              <a:rPr sz="1500" b="1" spc="45" dirty="0">
                <a:solidFill>
                  <a:srgbClr val="005493"/>
                </a:solidFill>
                <a:latin typeface="Trebuchet MS" panose="020B0603020202020204"/>
                <a:cs typeface="Trebuchet MS" panose="020B0603020202020204"/>
              </a:rPr>
              <a:t>Bertha</a:t>
            </a:r>
            <a:endParaRPr sz="1500">
              <a:latin typeface="Trebuchet MS" panose="020B0603020202020204"/>
              <a:cs typeface="Trebuchet MS" panose="020B0603020202020204"/>
            </a:endParaRPr>
          </a:p>
        </p:txBody>
      </p:sp>
      <p:sp>
        <p:nvSpPr>
          <p:cNvPr id="11" name="object 11"/>
          <p:cNvSpPr/>
          <p:nvPr/>
        </p:nvSpPr>
        <p:spPr>
          <a:xfrm>
            <a:off x="1616334" y="2795824"/>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2" name="object 12"/>
          <p:cNvSpPr/>
          <p:nvPr/>
        </p:nvSpPr>
        <p:spPr>
          <a:xfrm>
            <a:off x="1625871" y="5790569"/>
            <a:ext cx="687070" cy="286385"/>
          </a:xfrm>
          <a:custGeom>
            <a:avLst/>
            <a:gdLst/>
            <a:ahLst/>
            <a:cxnLst/>
            <a:rect l="l" t="t" r="r" b="b"/>
            <a:pathLst>
              <a:path w="687069" h="286385">
                <a:moveTo>
                  <a:pt x="586128" y="41901"/>
                </a:moveTo>
                <a:lnTo>
                  <a:pt x="630125" y="64344"/>
                </a:lnTo>
                <a:lnTo>
                  <a:pt x="661551" y="89227"/>
                </a:lnTo>
                <a:lnTo>
                  <a:pt x="680407" y="115737"/>
                </a:lnTo>
                <a:lnTo>
                  <a:pt x="686692" y="143061"/>
                </a:lnTo>
                <a:lnTo>
                  <a:pt x="680407" y="170385"/>
                </a:lnTo>
                <a:lnTo>
                  <a:pt x="630125" y="221778"/>
                </a:lnTo>
                <a:lnTo>
                  <a:pt x="586128" y="244220"/>
                </a:lnTo>
                <a:lnTo>
                  <a:pt x="543570" y="259305"/>
                </a:lnTo>
                <a:lnTo>
                  <a:pt x="497013" y="271037"/>
                </a:lnTo>
                <a:lnTo>
                  <a:pt x="447457" y="279418"/>
                </a:lnTo>
                <a:lnTo>
                  <a:pt x="395901" y="284446"/>
                </a:lnTo>
                <a:lnTo>
                  <a:pt x="343346" y="286122"/>
                </a:lnTo>
                <a:lnTo>
                  <a:pt x="290790" y="284446"/>
                </a:lnTo>
                <a:lnTo>
                  <a:pt x="239234" y="279418"/>
                </a:lnTo>
                <a:lnTo>
                  <a:pt x="189678" y="271037"/>
                </a:lnTo>
                <a:lnTo>
                  <a:pt x="143121" y="259305"/>
                </a:lnTo>
                <a:lnTo>
                  <a:pt x="100563" y="244220"/>
                </a:lnTo>
                <a:lnTo>
                  <a:pt x="56566" y="221778"/>
                </a:lnTo>
                <a:lnTo>
                  <a:pt x="25140" y="196895"/>
                </a:lnTo>
                <a:lnTo>
                  <a:pt x="0" y="143061"/>
                </a:lnTo>
                <a:lnTo>
                  <a:pt x="6285" y="115737"/>
                </a:lnTo>
                <a:lnTo>
                  <a:pt x="56566" y="64344"/>
                </a:lnTo>
                <a:lnTo>
                  <a:pt x="100563" y="41901"/>
                </a:lnTo>
                <a:lnTo>
                  <a:pt x="143121" y="26817"/>
                </a:lnTo>
                <a:lnTo>
                  <a:pt x="189678" y="15084"/>
                </a:lnTo>
                <a:lnTo>
                  <a:pt x="239234" y="6704"/>
                </a:lnTo>
                <a:lnTo>
                  <a:pt x="290790" y="1676"/>
                </a:lnTo>
                <a:lnTo>
                  <a:pt x="343346" y="0"/>
                </a:lnTo>
                <a:lnTo>
                  <a:pt x="395901" y="1676"/>
                </a:lnTo>
                <a:lnTo>
                  <a:pt x="447457" y="6704"/>
                </a:lnTo>
                <a:lnTo>
                  <a:pt x="497013" y="15084"/>
                </a:lnTo>
                <a:lnTo>
                  <a:pt x="543570" y="26817"/>
                </a:lnTo>
                <a:lnTo>
                  <a:pt x="586128" y="41901"/>
                </a:lnTo>
              </a:path>
            </a:pathLst>
          </a:custGeom>
          <a:ln w="19074">
            <a:solidFill>
              <a:srgbClr val="8D3124"/>
            </a:solidFill>
          </a:ln>
        </p:spPr>
        <p:txBody>
          <a:bodyPr wrap="square" lIns="0" tIns="0" rIns="0" bIns="0" rtlCol="0"/>
          <a:lstStyle/>
          <a:p/>
        </p:txBody>
      </p:sp>
      <p:sp>
        <p:nvSpPr>
          <p:cNvPr id="13" name="object 13"/>
          <p:cNvSpPr txBox="1">
            <a:spLocks noGrp="1"/>
          </p:cNvSpPr>
          <p:nvPr>
            <p:ph type="sldNum" sz="quarter" idx="7"/>
          </p:nvPr>
        </p:nvSpPr>
        <p:spPr>
          <a:prstGeom prst="rect">
            <a:avLst/>
          </a:prstGeom>
        </p:spPr>
        <p:txBody>
          <a:bodyPr vert="horz" wrap="square" lIns="0" tIns="5080" rIns="0" bIns="0" rtlCol="0">
            <a:spAutoFit/>
          </a:bodyPr>
          <a:lstStyle/>
          <a:p>
            <a:pPr marL="38100">
              <a:lnSpc>
                <a:spcPct val="100000"/>
              </a:lnSpc>
              <a:spcBef>
                <a:spcPts val="40"/>
              </a:spcBef>
            </a:pPr>
            <a:fld id="{81D60167-4931-47E6-BA6A-407CBD079E47}" type="slidenum">
              <a:rPr dirty="0"/>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16234</Words>
  <Application>WPS Presentation</Application>
  <PresentationFormat>On-screen Show (4:3)</PresentationFormat>
  <Paragraphs>4577</Paragraphs>
  <Slides>37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SimSun</vt:lpstr>
      <vt:lpstr>Wingdings</vt:lpstr>
      <vt:lpstr>Tahoma</vt:lpstr>
      <vt:lpstr>Lucida Sans Unicode</vt:lpstr>
      <vt:lpstr>Trebuchet MS</vt:lpstr>
      <vt:lpstr>Verdana</vt:lpstr>
      <vt:lpstr>Microsoft Sans Serif</vt:lpstr>
      <vt:lpstr>Times New Roman</vt:lpstr>
      <vt:lpstr>Calibri</vt:lpstr>
      <vt:lpstr>Microsoft YaHei</vt:lpstr>
      <vt:lpstr>Arial Unicode MS</vt:lpstr>
      <vt:lpstr>Times New Roman</vt:lpstr>
      <vt:lpstr>Courier New</vt:lpstr>
      <vt:lpstr>Office Theme</vt:lpstr>
      <vt:lpstr>1.	REPRESENTATIVE PROBLEMS</vt:lpstr>
      <vt:lpstr>Imagine a scenario where you need to pair up two groups of equal size, typically men and women (but it can be applied more generally), based on their preferences. A stable matching is achieved when there are no two individuals who would both prefer each other over their assigned partner (or being single).</vt:lpstr>
      <vt:lpstr>Initialization: All participants are initially unmatched. Men propose to their most preferre woman on their list.  Proposal Stage: Each woman considers the proposals she receives. She either accepts the proposal from the man she prefers the most among those who have proposed to her, or rejects all proposals if she isn't interested in any of them. Rejected men remain unmatched and move on to their next preferred woman on their list.  Iteration: The process continues with unmatched men proposing to their next preferred woman on their list, considering their previous rejections. Women again make decisions based on their current preferences and previous acceptances.  Stable Matching: The algorithm iterates until there are no more unmatched men who want to propose. At this point, a stable matching is achieved – everyone is either matched with their chosen partner or remains single.</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Gale-Shapley demo</vt:lpstr>
      <vt:lpstr>Applications of Stable Matching:</vt:lpstr>
      <vt:lpstr>Algorithm</vt:lpstr>
      <vt:lpstr>Algorithm</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REPRESENTATIVE PROBLEMS</dc:title>
  <dc:creator/>
  <cp:lastModifiedBy>chand</cp:lastModifiedBy>
  <cp:revision>5</cp:revision>
  <dcterms:created xsi:type="dcterms:W3CDTF">2023-05-25T05:38:00Z</dcterms:created>
  <dcterms:modified xsi:type="dcterms:W3CDTF">2024-04-23T15:32:21Z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0E8FD3A73EE14C03B73FC90153C97083</vt:lpwstr>
  </property>
  <property fmtid="{D5CDD505-2E9C-101B-9397-08002B2CF9AE}" pid="3" name="KSOProductBuildVer">
    <vt:lpwstr>1033-12.2.0.13489</vt:lpwstr>
  </property>
</Properties>
</file>