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3004800" cy="9753600"/>
  <p:notesSz cx="13004800" cy="975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F2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8584" y="1612900"/>
            <a:ext cx="1024763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955800"/>
            <a:ext cx="6553200" cy="289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2357100" y="9344253"/>
            <a:ext cx="269240" cy="206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60400" y="1739900"/>
            <a:ext cx="4445000" cy="5105400"/>
            <a:chOff x="660400" y="1739900"/>
            <a:chExt cx="4445000" cy="5105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0400" y="1739900"/>
              <a:ext cx="4445000" cy="5105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5600" y="1892300"/>
              <a:ext cx="736600" cy="8128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69900" y="7249159"/>
            <a:ext cx="4834255" cy="894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marR="455930" indent="609600">
              <a:lnSpc>
                <a:spcPct val="131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Tahoma"/>
                <a:cs typeface="Tahoma"/>
              </a:rPr>
              <a:t>Lecture</a:t>
            </a:r>
            <a:r>
              <a:rPr dirty="0" sz="1400" spc="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35" b="1">
                <a:solidFill>
                  <a:srgbClr val="FFFFFF"/>
                </a:solidFill>
                <a:latin typeface="Tahoma"/>
                <a:cs typeface="Tahoma"/>
              </a:rPr>
              <a:t>slides</a:t>
            </a:r>
            <a:r>
              <a:rPr dirty="0" sz="1400" spc="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25" b="1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dirty="0" sz="1400" spc="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15" b="1">
                <a:solidFill>
                  <a:srgbClr val="FFFFFF"/>
                </a:solidFill>
                <a:latin typeface="Tahoma"/>
                <a:cs typeface="Tahoma"/>
              </a:rPr>
              <a:t>Kevin</a:t>
            </a:r>
            <a:r>
              <a:rPr dirty="0" sz="1400" spc="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Tahoma"/>
                <a:cs typeface="Tahoma"/>
              </a:rPr>
              <a:t>Wayne </a:t>
            </a:r>
            <a:r>
              <a:rPr dirty="0" sz="1400" spc="-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25" b="1">
                <a:solidFill>
                  <a:srgbClr val="FFFFFF"/>
                </a:solidFill>
                <a:latin typeface="Tahoma"/>
                <a:cs typeface="Tahoma"/>
              </a:rPr>
              <a:t>Copyright</a:t>
            </a:r>
            <a:r>
              <a:rPr dirty="0" sz="1400" spc="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25" b="1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dirty="0" sz="1400" spc="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30" b="1">
                <a:solidFill>
                  <a:srgbClr val="FFFFFF"/>
                </a:solidFill>
                <a:latin typeface="Tahoma"/>
                <a:cs typeface="Tahoma"/>
              </a:rPr>
              <a:t>2005</a:t>
            </a:r>
            <a:r>
              <a:rPr dirty="0" sz="1400" spc="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40" b="1">
                <a:solidFill>
                  <a:srgbClr val="FFFFFF"/>
                </a:solidFill>
                <a:latin typeface="Tahoma"/>
                <a:cs typeface="Tahoma"/>
              </a:rPr>
              <a:t>Pearson-Addison</a:t>
            </a:r>
            <a:r>
              <a:rPr dirty="0" sz="1400" spc="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0" b="1">
                <a:solidFill>
                  <a:srgbClr val="FFFFFF"/>
                </a:solidFill>
                <a:latin typeface="Tahoma"/>
                <a:cs typeface="Tahoma"/>
              </a:rPr>
              <a:t>Wesley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1100" spc="120" b="1">
                <a:solidFill>
                  <a:srgbClr val="FFFFFF"/>
                </a:solidFill>
                <a:latin typeface="Tahoma"/>
                <a:cs typeface="Tahoma"/>
              </a:rPr>
              <a:t>ht</a:t>
            </a:r>
            <a:r>
              <a:rPr dirty="0" sz="1100" spc="10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100" spc="85" b="1">
                <a:solidFill>
                  <a:srgbClr val="FFFFFF"/>
                </a:solidFill>
                <a:latin typeface="Tahoma"/>
                <a:cs typeface="Tahoma"/>
              </a:rPr>
              <a:t>p:/</a:t>
            </a:r>
            <a:r>
              <a:rPr dirty="0" sz="1100" spc="-15" b="1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dirty="0" sz="1100" spc="-20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85" b="1">
                <a:solidFill>
                  <a:srgbClr val="FFFFFF"/>
                </a:solidFill>
                <a:latin typeface="Tahoma"/>
                <a:cs typeface="Tahoma"/>
              </a:rPr>
              <a:t>www.c</a:t>
            </a:r>
            <a:r>
              <a:rPr dirty="0" sz="1100" spc="17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100" spc="120" b="1">
                <a:solidFill>
                  <a:srgbClr val="FFFFFF"/>
                </a:solidFill>
                <a:latin typeface="Tahoma"/>
                <a:cs typeface="Tahoma"/>
              </a:rPr>
              <a:t>.pri</a:t>
            </a:r>
            <a:r>
              <a:rPr dirty="0" sz="1100" spc="130" b="1">
                <a:solidFill>
                  <a:srgbClr val="FFFFFF"/>
                </a:solidFill>
                <a:latin typeface="Tahoma"/>
                <a:cs typeface="Tahoma"/>
              </a:rPr>
              <a:t>nc</a:t>
            </a:r>
            <a:r>
              <a:rPr dirty="0" sz="1100" spc="110" b="1">
                <a:solidFill>
                  <a:srgbClr val="FFFFFF"/>
                </a:solidFill>
                <a:latin typeface="Tahoma"/>
                <a:cs typeface="Tahoma"/>
              </a:rPr>
              <a:t>et</a:t>
            </a:r>
            <a:r>
              <a:rPr dirty="0" sz="1100" spc="120" b="1">
                <a:solidFill>
                  <a:srgbClr val="FFFFFF"/>
                </a:solidFill>
                <a:latin typeface="Tahoma"/>
                <a:cs typeface="Tahoma"/>
              </a:rPr>
              <a:t>on.edu</a:t>
            </a:r>
            <a:r>
              <a:rPr dirty="0" sz="1100" b="1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dirty="0" sz="1100" spc="-20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110" b="1">
                <a:solidFill>
                  <a:srgbClr val="FFFFFF"/>
                </a:solidFill>
                <a:latin typeface="Tahoma"/>
                <a:cs typeface="Tahoma"/>
              </a:rPr>
              <a:t>~wayne</a:t>
            </a:r>
            <a:r>
              <a:rPr dirty="0" sz="1100" spc="-10" b="1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dirty="0" sz="1100" spc="-20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145" b="1">
                <a:solidFill>
                  <a:srgbClr val="FFFFFF"/>
                </a:solidFill>
                <a:latin typeface="Tahoma"/>
                <a:cs typeface="Tahoma"/>
              </a:rPr>
              <a:t>kl</a:t>
            </a:r>
            <a:r>
              <a:rPr dirty="0" sz="1100" spc="125" b="1">
                <a:solidFill>
                  <a:srgbClr val="FFFFFF"/>
                </a:solidFill>
                <a:latin typeface="Tahoma"/>
                <a:cs typeface="Tahoma"/>
              </a:rPr>
              <a:t>ei</a:t>
            </a:r>
            <a:r>
              <a:rPr dirty="0" sz="1100" spc="165" b="1">
                <a:solidFill>
                  <a:srgbClr val="FFFFFF"/>
                </a:solidFill>
                <a:latin typeface="Tahoma"/>
                <a:cs typeface="Tahoma"/>
              </a:rPr>
              <a:t>nberg-t</a:t>
            </a:r>
            <a:r>
              <a:rPr dirty="0" sz="1100" spc="145" b="1">
                <a:solidFill>
                  <a:srgbClr val="FFFFFF"/>
                </a:solidFill>
                <a:latin typeface="Tahoma"/>
                <a:cs typeface="Tahoma"/>
              </a:rPr>
              <a:t>ardo</a:t>
            </a:r>
            <a:r>
              <a:rPr dirty="0" sz="1100" spc="2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100" spc="-20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78456" y="2349501"/>
            <a:ext cx="6516370" cy="0"/>
          </a:xfrm>
          <a:custGeom>
            <a:avLst/>
            <a:gdLst/>
            <a:ahLst/>
            <a:cxnLst/>
            <a:rect l="l" t="t" r="r" b="b"/>
            <a:pathLst>
              <a:path w="6516370" h="0">
                <a:moveTo>
                  <a:pt x="0" y="0"/>
                </a:moveTo>
                <a:lnTo>
                  <a:pt x="651602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662899" y="9278540"/>
            <a:ext cx="25577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Lucida Sans Unicode"/>
                <a:cs typeface="Lucida Sans Unicode"/>
              </a:rPr>
              <a:t>Last</a:t>
            </a:r>
            <a:r>
              <a:rPr dirty="0" sz="12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Lucida Sans Unicode"/>
                <a:cs typeface="Lucida Sans Unicode"/>
              </a:rPr>
              <a:t>updated</a:t>
            </a:r>
            <a:r>
              <a:rPr dirty="0" sz="12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12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FFFFFF"/>
                </a:solidFill>
                <a:latin typeface="Lucida Sans Unicode"/>
                <a:cs typeface="Lucida Sans Unicode"/>
              </a:rPr>
              <a:t>1/31/18</a:t>
            </a:r>
            <a:r>
              <a:rPr dirty="0" sz="12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FFFFFF"/>
                </a:solidFill>
                <a:latin typeface="Lucida Sans Unicode"/>
                <a:cs typeface="Lucida Sans Unicode"/>
              </a:rPr>
              <a:t>2:09</a:t>
            </a:r>
            <a:r>
              <a:rPr dirty="0" sz="12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FFFFFF"/>
                </a:solidFill>
                <a:latin typeface="Lucida Sans Unicode"/>
                <a:cs typeface="Lucida Sans Unicode"/>
              </a:rPr>
              <a:t>PM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450715">
              <a:lnSpc>
                <a:spcPct val="100000"/>
              </a:lnSpc>
              <a:spcBef>
                <a:spcPts val="100"/>
              </a:spcBef>
              <a:tabLst>
                <a:tab pos="5184140" algn="l"/>
                <a:tab pos="8330565" algn="l"/>
              </a:tabLst>
            </a:pPr>
            <a:r>
              <a:rPr dirty="0" sz="3600" spc="-80"/>
              <a:t>1.	</a:t>
            </a:r>
            <a:r>
              <a:rPr dirty="0" sz="3600" spc="-210"/>
              <a:t>R</a:t>
            </a:r>
            <a:r>
              <a:rPr dirty="0" spc="-210"/>
              <a:t>EPRESENTATIVE	</a:t>
            </a:r>
            <a:r>
              <a:rPr dirty="0" sz="3600" spc="-175"/>
              <a:t>P</a:t>
            </a:r>
            <a:r>
              <a:rPr dirty="0" spc="-175"/>
              <a:t>ROBLEMS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5816600" y="2705100"/>
            <a:ext cx="360172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00"/>
              </a:spcBef>
              <a:buFont typeface="Tahoma"/>
              <a:buChar char="‣"/>
              <a:tabLst>
                <a:tab pos="330200" algn="l"/>
              </a:tabLst>
            </a:pPr>
            <a:r>
              <a:rPr dirty="0" sz="3000" spc="-245" i="1">
                <a:solidFill>
                  <a:srgbClr val="FFFFFF"/>
                </a:solidFill>
                <a:latin typeface="Verdana"/>
                <a:cs typeface="Verdana"/>
              </a:rPr>
              <a:t>Gale–Shapley</a:t>
            </a:r>
            <a:r>
              <a:rPr dirty="0" sz="3000" spc="-19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340" i="1">
                <a:solidFill>
                  <a:srgbClr val="FFFFFF"/>
                </a:solidFill>
                <a:latin typeface="Verdana"/>
                <a:cs typeface="Verdana"/>
              </a:rPr>
              <a:t>demo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368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0">
                <a:solidFill>
                  <a:srgbClr val="000000"/>
                </a:solidFill>
                <a:latin typeface="Microsoft Sans Serif"/>
                <a:cs typeface="Microsoft Sans Serif"/>
              </a:rPr>
              <a:t>Gale–Shapley</a:t>
            </a:r>
            <a:r>
              <a:rPr dirty="0" sz="2800" spc="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demo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19558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800" y="64135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174037" y="4872037"/>
            <a:ext cx="4416425" cy="1546225"/>
            <a:chOff x="8174037" y="4872037"/>
            <a:chExt cx="4416425" cy="1546225"/>
          </a:xfrm>
        </p:grpSpPr>
        <p:sp>
          <p:nvSpPr>
            <p:cNvPr id="6" name="object 6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4216400" y="0"/>
                  </a:moveTo>
                  <a:lnTo>
                    <a:pt x="190500" y="0"/>
                  </a:lnTo>
                  <a:lnTo>
                    <a:pt x="146819" y="5031"/>
                  </a:lnTo>
                  <a:lnTo>
                    <a:pt x="106722" y="19362"/>
                  </a:lnTo>
                  <a:lnTo>
                    <a:pt x="71351" y="41850"/>
                  </a:lnTo>
                  <a:lnTo>
                    <a:pt x="41850" y="71351"/>
                  </a:lnTo>
                  <a:lnTo>
                    <a:pt x="19362" y="106722"/>
                  </a:lnTo>
                  <a:lnTo>
                    <a:pt x="5031" y="146819"/>
                  </a:lnTo>
                  <a:lnTo>
                    <a:pt x="0" y="190500"/>
                  </a:lnTo>
                  <a:lnTo>
                    <a:pt x="0" y="1346200"/>
                  </a:lnTo>
                  <a:lnTo>
                    <a:pt x="5031" y="1389880"/>
                  </a:lnTo>
                  <a:lnTo>
                    <a:pt x="19362" y="1429977"/>
                  </a:lnTo>
                  <a:lnTo>
                    <a:pt x="41850" y="1465348"/>
                  </a:lnTo>
                  <a:lnTo>
                    <a:pt x="71351" y="1494849"/>
                  </a:lnTo>
                  <a:lnTo>
                    <a:pt x="106722" y="1517337"/>
                  </a:lnTo>
                  <a:lnTo>
                    <a:pt x="146819" y="1531668"/>
                  </a:lnTo>
                  <a:lnTo>
                    <a:pt x="190500" y="1536700"/>
                  </a:lnTo>
                  <a:lnTo>
                    <a:pt x="4216400" y="1536700"/>
                  </a:lnTo>
                  <a:lnTo>
                    <a:pt x="4260080" y="1531668"/>
                  </a:lnTo>
                  <a:lnTo>
                    <a:pt x="4300177" y="1517337"/>
                  </a:lnTo>
                  <a:lnTo>
                    <a:pt x="4335548" y="1494849"/>
                  </a:lnTo>
                  <a:lnTo>
                    <a:pt x="4365049" y="1465348"/>
                  </a:lnTo>
                  <a:lnTo>
                    <a:pt x="4387537" y="1429977"/>
                  </a:lnTo>
                  <a:lnTo>
                    <a:pt x="4401868" y="1389880"/>
                  </a:lnTo>
                  <a:lnTo>
                    <a:pt x="4406900" y="1346200"/>
                  </a:lnTo>
                  <a:lnTo>
                    <a:pt x="4406900" y="190500"/>
                  </a:lnTo>
                  <a:lnTo>
                    <a:pt x="4401868" y="146819"/>
                  </a:lnTo>
                  <a:lnTo>
                    <a:pt x="4387537" y="106722"/>
                  </a:lnTo>
                  <a:lnTo>
                    <a:pt x="4365049" y="71351"/>
                  </a:lnTo>
                  <a:lnTo>
                    <a:pt x="4335548" y="41850"/>
                  </a:lnTo>
                  <a:lnTo>
                    <a:pt x="4300177" y="19362"/>
                  </a:lnTo>
                  <a:lnTo>
                    <a:pt x="4260080" y="5031"/>
                  </a:lnTo>
                  <a:lnTo>
                    <a:pt x="421640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190500" y="0"/>
                  </a:moveTo>
                  <a:lnTo>
                    <a:pt x="4216400" y="0"/>
                  </a:lnTo>
                  <a:lnTo>
                    <a:pt x="4260080" y="5031"/>
                  </a:lnTo>
                  <a:lnTo>
                    <a:pt x="4300177" y="19362"/>
                  </a:lnTo>
                  <a:lnTo>
                    <a:pt x="4335548" y="41850"/>
                  </a:lnTo>
                  <a:lnTo>
                    <a:pt x="4365049" y="71351"/>
                  </a:lnTo>
                  <a:lnTo>
                    <a:pt x="4387537" y="106722"/>
                  </a:lnTo>
                  <a:lnTo>
                    <a:pt x="4401868" y="146820"/>
                  </a:lnTo>
                  <a:lnTo>
                    <a:pt x="4406900" y="190500"/>
                  </a:lnTo>
                  <a:lnTo>
                    <a:pt x="4406900" y="1346200"/>
                  </a:lnTo>
                  <a:lnTo>
                    <a:pt x="4401868" y="1389880"/>
                  </a:lnTo>
                  <a:lnTo>
                    <a:pt x="4387537" y="1429977"/>
                  </a:lnTo>
                  <a:lnTo>
                    <a:pt x="4365049" y="1465348"/>
                  </a:lnTo>
                  <a:lnTo>
                    <a:pt x="4335548" y="1494849"/>
                  </a:lnTo>
                  <a:lnTo>
                    <a:pt x="4300177" y="1517337"/>
                  </a:lnTo>
                  <a:lnTo>
                    <a:pt x="4260080" y="1531668"/>
                  </a:lnTo>
                  <a:lnTo>
                    <a:pt x="4216400" y="1536700"/>
                  </a:lnTo>
                  <a:lnTo>
                    <a:pt x="190500" y="1536700"/>
                  </a:lnTo>
                  <a:lnTo>
                    <a:pt x="146820" y="1531668"/>
                  </a:lnTo>
                  <a:lnTo>
                    <a:pt x="106722" y="1517337"/>
                  </a:lnTo>
                  <a:lnTo>
                    <a:pt x="71351" y="1494849"/>
                  </a:lnTo>
                  <a:lnTo>
                    <a:pt x="41850" y="1465348"/>
                  </a:lnTo>
                  <a:lnTo>
                    <a:pt x="19362" y="1429977"/>
                  </a:lnTo>
                  <a:lnTo>
                    <a:pt x="5031" y="1389880"/>
                  </a:lnTo>
                  <a:lnTo>
                    <a:pt x="0" y="1346200"/>
                  </a:lnTo>
                  <a:lnTo>
                    <a:pt x="0" y="190500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445500" y="4838700"/>
            <a:ext cx="3879215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93065" marR="399415">
              <a:lnSpc>
                <a:spcPct val="154200"/>
              </a:lnSpc>
              <a:spcBef>
                <a:spcPts val="100"/>
              </a:spcBef>
            </a:pPr>
            <a:r>
              <a:rPr dirty="0" sz="2000" spc="5" b="1">
                <a:solidFill>
                  <a:srgbClr val="005493"/>
                </a:solidFill>
                <a:latin typeface="Tahoma"/>
                <a:cs typeface="Tahoma"/>
              </a:rPr>
              <a:t>Atlanta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proposes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to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20" b="1">
                <a:solidFill>
                  <a:srgbClr val="005493"/>
                </a:solidFill>
                <a:latin typeface="Tahoma"/>
                <a:cs typeface="Tahoma"/>
              </a:rPr>
              <a:t>Val </a:t>
            </a:r>
            <a:r>
              <a:rPr dirty="0" sz="2000" spc="-57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20" b="1">
                <a:solidFill>
                  <a:srgbClr val="005493"/>
                </a:solidFill>
                <a:latin typeface="Tahoma"/>
                <a:cs typeface="Tahoma"/>
              </a:rPr>
              <a:t>Val</a:t>
            </a:r>
            <a:r>
              <a:rPr dirty="0" sz="2000" spc="7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15" b="1">
                <a:solidFill>
                  <a:srgbClr val="005493"/>
                </a:solidFill>
                <a:latin typeface="Tahoma"/>
                <a:cs typeface="Tahoma"/>
              </a:rPr>
              <a:t>accepts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5493"/>
                </a:solidFill>
                <a:latin typeface="Tahoma"/>
                <a:cs typeface="Tahoma"/>
              </a:rPr>
              <a:t>(since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35" b="1">
                <a:solidFill>
                  <a:srgbClr val="005493"/>
                </a:solidFill>
                <a:latin typeface="Tahoma"/>
                <a:cs typeface="Tahoma"/>
              </a:rPr>
              <a:t>previously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-5" b="1">
                <a:solidFill>
                  <a:srgbClr val="005493"/>
                </a:solidFill>
                <a:latin typeface="Tahoma"/>
                <a:cs typeface="Tahoma"/>
              </a:rPr>
              <a:t>unmatched)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3098800" y="1524000"/>
            <a:ext cx="307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latin typeface="Tahoma"/>
                <a:cs typeface="Tahoma"/>
              </a:rPr>
              <a:t>hospitals’</a:t>
            </a:r>
            <a:r>
              <a:rPr dirty="0" sz="1800" spc="50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2300" y="5956300"/>
            <a:ext cx="302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Tahoma"/>
                <a:cs typeface="Tahoma"/>
              </a:rPr>
              <a:t>students’</a:t>
            </a:r>
            <a:r>
              <a:rPr dirty="0" sz="1800" spc="55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368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0">
                <a:solidFill>
                  <a:srgbClr val="000000"/>
                </a:solidFill>
                <a:latin typeface="Microsoft Sans Serif"/>
                <a:cs typeface="Microsoft Sans Serif"/>
              </a:rPr>
              <a:t>Gale–Shapley</a:t>
            </a:r>
            <a:r>
              <a:rPr dirty="0" sz="2800" spc="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demo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19558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800" y="64135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174037" y="4872037"/>
            <a:ext cx="4416425" cy="1546225"/>
            <a:chOff x="8174037" y="4872037"/>
            <a:chExt cx="4416425" cy="1546225"/>
          </a:xfrm>
        </p:grpSpPr>
        <p:sp>
          <p:nvSpPr>
            <p:cNvPr id="6" name="object 6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4216400" y="0"/>
                  </a:moveTo>
                  <a:lnTo>
                    <a:pt x="190500" y="0"/>
                  </a:lnTo>
                  <a:lnTo>
                    <a:pt x="146819" y="5031"/>
                  </a:lnTo>
                  <a:lnTo>
                    <a:pt x="106722" y="19362"/>
                  </a:lnTo>
                  <a:lnTo>
                    <a:pt x="71351" y="41850"/>
                  </a:lnTo>
                  <a:lnTo>
                    <a:pt x="41850" y="71351"/>
                  </a:lnTo>
                  <a:lnTo>
                    <a:pt x="19362" y="106722"/>
                  </a:lnTo>
                  <a:lnTo>
                    <a:pt x="5031" y="146819"/>
                  </a:lnTo>
                  <a:lnTo>
                    <a:pt x="0" y="190500"/>
                  </a:lnTo>
                  <a:lnTo>
                    <a:pt x="0" y="1346200"/>
                  </a:lnTo>
                  <a:lnTo>
                    <a:pt x="5031" y="1389880"/>
                  </a:lnTo>
                  <a:lnTo>
                    <a:pt x="19362" y="1429977"/>
                  </a:lnTo>
                  <a:lnTo>
                    <a:pt x="41850" y="1465348"/>
                  </a:lnTo>
                  <a:lnTo>
                    <a:pt x="71351" y="1494849"/>
                  </a:lnTo>
                  <a:lnTo>
                    <a:pt x="106722" y="1517337"/>
                  </a:lnTo>
                  <a:lnTo>
                    <a:pt x="146819" y="1531668"/>
                  </a:lnTo>
                  <a:lnTo>
                    <a:pt x="190500" y="1536700"/>
                  </a:lnTo>
                  <a:lnTo>
                    <a:pt x="4216400" y="1536700"/>
                  </a:lnTo>
                  <a:lnTo>
                    <a:pt x="4260080" y="1531668"/>
                  </a:lnTo>
                  <a:lnTo>
                    <a:pt x="4300177" y="1517337"/>
                  </a:lnTo>
                  <a:lnTo>
                    <a:pt x="4335548" y="1494849"/>
                  </a:lnTo>
                  <a:lnTo>
                    <a:pt x="4365049" y="1465348"/>
                  </a:lnTo>
                  <a:lnTo>
                    <a:pt x="4387537" y="1429977"/>
                  </a:lnTo>
                  <a:lnTo>
                    <a:pt x="4401868" y="1389880"/>
                  </a:lnTo>
                  <a:lnTo>
                    <a:pt x="4406900" y="1346200"/>
                  </a:lnTo>
                  <a:lnTo>
                    <a:pt x="4406900" y="190500"/>
                  </a:lnTo>
                  <a:lnTo>
                    <a:pt x="4401868" y="146819"/>
                  </a:lnTo>
                  <a:lnTo>
                    <a:pt x="4387537" y="106722"/>
                  </a:lnTo>
                  <a:lnTo>
                    <a:pt x="4365049" y="71351"/>
                  </a:lnTo>
                  <a:lnTo>
                    <a:pt x="4335548" y="41850"/>
                  </a:lnTo>
                  <a:lnTo>
                    <a:pt x="4300177" y="19362"/>
                  </a:lnTo>
                  <a:lnTo>
                    <a:pt x="4260080" y="5031"/>
                  </a:lnTo>
                  <a:lnTo>
                    <a:pt x="421640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190500" y="0"/>
                  </a:moveTo>
                  <a:lnTo>
                    <a:pt x="4216400" y="0"/>
                  </a:lnTo>
                  <a:lnTo>
                    <a:pt x="4260080" y="5031"/>
                  </a:lnTo>
                  <a:lnTo>
                    <a:pt x="4300177" y="19362"/>
                  </a:lnTo>
                  <a:lnTo>
                    <a:pt x="4335548" y="41850"/>
                  </a:lnTo>
                  <a:lnTo>
                    <a:pt x="4365049" y="71351"/>
                  </a:lnTo>
                  <a:lnTo>
                    <a:pt x="4387537" y="106722"/>
                  </a:lnTo>
                  <a:lnTo>
                    <a:pt x="4401868" y="146820"/>
                  </a:lnTo>
                  <a:lnTo>
                    <a:pt x="4406900" y="190500"/>
                  </a:lnTo>
                  <a:lnTo>
                    <a:pt x="4406900" y="1346200"/>
                  </a:lnTo>
                  <a:lnTo>
                    <a:pt x="4401868" y="1389880"/>
                  </a:lnTo>
                  <a:lnTo>
                    <a:pt x="4387537" y="1429977"/>
                  </a:lnTo>
                  <a:lnTo>
                    <a:pt x="4365049" y="1465348"/>
                  </a:lnTo>
                  <a:lnTo>
                    <a:pt x="4335548" y="1494849"/>
                  </a:lnTo>
                  <a:lnTo>
                    <a:pt x="4300177" y="1517337"/>
                  </a:lnTo>
                  <a:lnTo>
                    <a:pt x="4260080" y="1531668"/>
                  </a:lnTo>
                  <a:lnTo>
                    <a:pt x="4216400" y="1536700"/>
                  </a:lnTo>
                  <a:lnTo>
                    <a:pt x="190500" y="1536700"/>
                  </a:lnTo>
                  <a:lnTo>
                    <a:pt x="146820" y="1531668"/>
                  </a:lnTo>
                  <a:lnTo>
                    <a:pt x="106722" y="1517337"/>
                  </a:lnTo>
                  <a:lnTo>
                    <a:pt x="71351" y="1494849"/>
                  </a:lnTo>
                  <a:lnTo>
                    <a:pt x="41850" y="1465348"/>
                  </a:lnTo>
                  <a:lnTo>
                    <a:pt x="19362" y="1429977"/>
                  </a:lnTo>
                  <a:lnTo>
                    <a:pt x="5031" y="1389880"/>
                  </a:lnTo>
                  <a:lnTo>
                    <a:pt x="0" y="1346200"/>
                  </a:lnTo>
                  <a:lnTo>
                    <a:pt x="0" y="190500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839200" y="5003800"/>
            <a:ext cx="30803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20" b="1">
                <a:solidFill>
                  <a:srgbClr val="005493"/>
                </a:solidFill>
                <a:latin typeface="Tahoma"/>
                <a:cs typeface="Tahoma"/>
              </a:rPr>
              <a:t>Detroit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 proposes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to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20" b="1">
                <a:solidFill>
                  <a:srgbClr val="005493"/>
                </a:solidFill>
                <a:latin typeface="Tahoma"/>
                <a:cs typeface="Tahoma"/>
              </a:rPr>
              <a:t>Val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81200" y="3937330"/>
            <a:ext cx="914400" cy="380365"/>
          </a:xfrm>
          <a:custGeom>
            <a:avLst/>
            <a:gdLst/>
            <a:ahLst/>
            <a:cxnLst/>
            <a:rect l="l" t="t" r="r" b="b"/>
            <a:pathLst>
              <a:path w="914400" h="380364">
                <a:moveTo>
                  <a:pt x="780488" y="55466"/>
                </a:moveTo>
                <a:lnTo>
                  <a:pt x="828696" y="79078"/>
                </a:lnTo>
                <a:lnTo>
                  <a:pt x="866191" y="104910"/>
                </a:lnTo>
                <a:lnTo>
                  <a:pt x="892974" y="132405"/>
                </a:lnTo>
                <a:lnTo>
                  <a:pt x="914400" y="190169"/>
                </a:lnTo>
                <a:lnTo>
                  <a:pt x="909043" y="219329"/>
                </a:lnTo>
                <a:lnTo>
                  <a:pt x="866191" y="275429"/>
                </a:lnTo>
                <a:lnTo>
                  <a:pt x="828696" y="301260"/>
                </a:lnTo>
                <a:lnTo>
                  <a:pt x="780488" y="324873"/>
                </a:lnTo>
                <a:lnTo>
                  <a:pt x="737417" y="340721"/>
                </a:lnTo>
                <a:lnTo>
                  <a:pt x="691013" y="353927"/>
                </a:lnTo>
                <a:lnTo>
                  <a:pt x="641882" y="364492"/>
                </a:lnTo>
                <a:lnTo>
                  <a:pt x="590630" y="372415"/>
                </a:lnTo>
                <a:lnTo>
                  <a:pt x="537864" y="377698"/>
                </a:lnTo>
                <a:lnTo>
                  <a:pt x="484188" y="380339"/>
                </a:lnTo>
                <a:lnTo>
                  <a:pt x="430210" y="380339"/>
                </a:lnTo>
                <a:lnTo>
                  <a:pt x="376535" y="377698"/>
                </a:lnTo>
                <a:lnTo>
                  <a:pt x="323768" y="372415"/>
                </a:lnTo>
                <a:lnTo>
                  <a:pt x="272517" y="364492"/>
                </a:lnTo>
                <a:lnTo>
                  <a:pt x="223386" y="353927"/>
                </a:lnTo>
                <a:lnTo>
                  <a:pt x="176982" y="340721"/>
                </a:lnTo>
                <a:lnTo>
                  <a:pt x="133910" y="324873"/>
                </a:lnTo>
                <a:lnTo>
                  <a:pt x="85702" y="301260"/>
                </a:lnTo>
                <a:lnTo>
                  <a:pt x="48207" y="275429"/>
                </a:lnTo>
                <a:lnTo>
                  <a:pt x="21425" y="247934"/>
                </a:lnTo>
                <a:lnTo>
                  <a:pt x="0" y="190169"/>
                </a:lnTo>
                <a:lnTo>
                  <a:pt x="5356" y="161010"/>
                </a:lnTo>
                <a:lnTo>
                  <a:pt x="48207" y="104910"/>
                </a:lnTo>
                <a:lnTo>
                  <a:pt x="85702" y="79078"/>
                </a:lnTo>
                <a:lnTo>
                  <a:pt x="133910" y="55466"/>
                </a:lnTo>
                <a:lnTo>
                  <a:pt x="176982" y="39618"/>
                </a:lnTo>
                <a:lnTo>
                  <a:pt x="223386" y="26412"/>
                </a:lnTo>
                <a:lnTo>
                  <a:pt x="272517" y="15847"/>
                </a:lnTo>
                <a:lnTo>
                  <a:pt x="323768" y="7923"/>
                </a:lnTo>
                <a:lnTo>
                  <a:pt x="376535" y="2641"/>
                </a:lnTo>
                <a:lnTo>
                  <a:pt x="430210" y="0"/>
                </a:lnTo>
                <a:lnTo>
                  <a:pt x="484188" y="0"/>
                </a:lnTo>
                <a:lnTo>
                  <a:pt x="537864" y="2641"/>
                </a:lnTo>
                <a:lnTo>
                  <a:pt x="590630" y="7923"/>
                </a:lnTo>
                <a:lnTo>
                  <a:pt x="641882" y="15847"/>
                </a:lnTo>
                <a:lnTo>
                  <a:pt x="691013" y="26412"/>
                </a:lnTo>
                <a:lnTo>
                  <a:pt x="737417" y="39618"/>
                </a:lnTo>
                <a:lnTo>
                  <a:pt x="780488" y="55466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70500" y="6934530"/>
            <a:ext cx="914400" cy="380365"/>
          </a:xfrm>
          <a:custGeom>
            <a:avLst/>
            <a:gdLst/>
            <a:ahLst/>
            <a:cxnLst/>
            <a:rect l="l" t="t" r="r" b="b"/>
            <a:pathLst>
              <a:path w="914400" h="380365">
                <a:moveTo>
                  <a:pt x="780488" y="55466"/>
                </a:moveTo>
                <a:lnTo>
                  <a:pt x="828696" y="79078"/>
                </a:lnTo>
                <a:lnTo>
                  <a:pt x="866191" y="104910"/>
                </a:lnTo>
                <a:lnTo>
                  <a:pt x="892974" y="132405"/>
                </a:lnTo>
                <a:lnTo>
                  <a:pt x="914400" y="190169"/>
                </a:lnTo>
                <a:lnTo>
                  <a:pt x="909043" y="219329"/>
                </a:lnTo>
                <a:lnTo>
                  <a:pt x="866191" y="275429"/>
                </a:lnTo>
                <a:lnTo>
                  <a:pt x="828696" y="301260"/>
                </a:lnTo>
                <a:lnTo>
                  <a:pt x="780488" y="324873"/>
                </a:lnTo>
                <a:lnTo>
                  <a:pt x="737417" y="340721"/>
                </a:lnTo>
                <a:lnTo>
                  <a:pt x="691013" y="353927"/>
                </a:lnTo>
                <a:lnTo>
                  <a:pt x="641882" y="364492"/>
                </a:lnTo>
                <a:lnTo>
                  <a:pt x="590630" y="372415"/>
                </a:lnTo>
                <a:lnTo>
                  <a:pt x="537864" y="377698"/>
                </a:lnTo>
                <a:lnTo>
                  <a:pt x="484188" y="380339"/>
                </a:lnTo>
                <a:lnTo>
                  <a:pt x="430210" y="380339"/>
                </a:lnTo>
                <a:lnTo>
                  <a:pt x="376535" y="377698"/>
                </a:lnTo>
                <a:lnTo>
                  <a:pt x="323768" y="372415"/>
                </a:lnTo>
                <a:lnTo>
                  <a:pt x="272517" y="364492"/>
                </a:lnTo>
                <a:lnTo>
                  <a:pt x="223386" y="353927"/>
                </a:lnTo>
                <a:lnTo>
                  <a:pt x="176982" y="340721"/>
                </a:lnTo>
                <a:lnTo>
                  <a:pt x="133910" y="324873"/>
                </a:lnTo>
                <a:lnTo>
                  <a:pt x="85702" y="301260"/>
                </a:lnTo>
                <a:lnTo>
                  <a:pt x="48207" y="275429"/>
                </a:lnTo>
                <a:lnTo>
                  <a:pt x="21425" y="247934"/>
                </a:lnTo>
                <a:lnTo>
                  <a:pt x="0" y="190169"/>
                </a:lnTo>
                <a:lnTo>
                  <a:pt x="5356" y="161010"/>
                </a:lnTo>
                <a:lnTo>
                  <a:pt x="48207" y="104910"/>
                </a:lnTo>
                <a:lnTo>
                  <a:pt x="85702" y="79078"/>
                </a:lnTo>
                <a:lnTo>
                  <a:pt x="133910" y="55466"/>
                </a:lnTo>
                <a:lnTo>
                  <a:pt x="176982" y="39618"/>
                </a:lnTo>
                <a:lnTo>
                  <a:pt x="223386" y="26412"/>
                </a:lnTo>
                <a:lnTo>
                  <a:pt x="272517" y="15847"/>
                </a:lnTo>
                <a:lnTo>
                  <a:pt x="323768" y="7923"/>
                </a:lnTo>
                <a:lnTo>
                  <a:pt x="376535" y="2641"/>
                </a:lnTo>
                <a:lnTo>
                  <a:pt x="430210" y="0"/>
                </a:lnTo>
                <a:lnTo>
                  <a:pt x="484188" y="0"/>
                </a:lnTo>
                <a:lnTo>
                  <a:pt x="537864" y="2641"/>
                </a:lnTo>
                <a:lnTo>
                  <a:pt x="590630" y="7923"/>
                </a:lnTo>
                <a:lnTo>
                  <a:pt x="641882" y="15847"/>
                </a:lnTo>
                <a:lnTo>
                  <a:pt x="691013" y="26412"/>
                </a:lnTo>
                <a:lnTo>
                  <a:pt x="737417" y="39618"/>
                </a:lnTo>
                <a:lnTo>
                  <a:pt x="780488" y="55466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98800" y="1524000"/>
            <a:ext cx="307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latin typeface="Tahoma"/>
                <a:cs typeface="Tahoma"/>
              </a:rPr>
              <a:t>hospitals’</a:t>
            </a:r>
            <a:r>
              <a:rPr dirty="0" sz="1800" spc="50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3162300" y="5956300"/>
            <a:ext cx="302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Tahoma"/>
                <a:cs typeface="Tahoma"/>
              </a:rPr>
              <a:t>students’</a:t>
            </a:r>
            <a:r>
              <a:rPr dirty="0" sz="1800" spc="55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368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0">
                <a:solidFill>
                  <a:srgbClr val="000000"/>
                </a:solidFill>
                <a:latin typeface="Microsoft Sans Serif"/>
                <a:cs typeface="Microsoft Sans Serif"/>
              </a:rPr>
              <a:t>Gale–Shapley</a:t>
            </a:r>
            <a:r>
              <a:rPr dirty="0" sz="2800" spc="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demo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19558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800" y="64135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174037" y="4872037"/>
            <a:ext cx="4416425" cy="1546225"/>
            <a:chOff x="8174037" y="4872037"/>
            <a:chExt cx="4416425" cy="1546225"/>
          </a:xfrm>
        </p:grpSpPr>
        <p:sp>
          <p:nvSpPr>
            <p:cNvPr id="6" name="object 6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4216400" y="0"/>
                  </a:moveTo>
                  <a:lnTo>
                    <a:pt x="190500" y="0"/>
                  </a:lnTo>
                  <a:lnTo>
                    <a:pt x="146819" y="5031"/>
                  </a:lnTo>
                  <a:lnTo>
                    <a:pt x="106722" y="19362"/>
                  </a:lnTo>
                  <a:lnTo>
                    <a:pt x="71351" y="41850"/>
                  </a:lnTo>
                  <a:lnTo>
                    <a:pt x="41850" y="71351"/>
                  </a:lnTo>
                  <a:lnTo>
                    <a:pt x="19362" y="106722"/>
                  </a:lnTo>
                  <a:lnTo>
                    <a:pt x="5031" y="146819"/>
                  </a:lnTo>
                  <a:lnTo>
                    <a:pt x="0" y="190500"/>
                  </a:lnTo>
                  <a:lnTo>
                    <a:pt x="0" y="1346200"/>
                  </a:lnTo>
                  <a:lnTo>
                    <a:pt x="5031" y="1389880"/>
                  </a:lnTo>
                  <a:lnTo>
                    <a:pt x="19362" y="1429977"/>
                  </a:lnTo>
                  <a:lnTo>
                    <a:pt x="41850" y="1465348"/>
                  </a:lnTo>
                  <a:lnTo>
                    <a:pt x="71351" y="1494849"/>
                  </a:lnTo>
                  <a:lnTo>
                    <a:pt x="106722" y="1517337"/>
                  </a:lnTo>
                  <a:lnTo>
                    <a:pt x="146819" y="1531668"/>
                  </a:lnTo>
                  <a:lnTo>
                    <a:pt x="190500" y="1536700"/>
                  </a:lnTo>
                  <a:lnTo>
                    <a:pt x="4216400" y="1536700"/>
                  </a:lnTo>
                  <a:lnTo>
                    <a:pt x="4260080" y="1531668"/>
                  </a:lnTo>
                  <a:lnTo>
                    <a:pt x="4300177" y="1517337"/>
                  </a:lnTo>
                  <a:lnTo>
                    <a:pt x="4335548" y="1494849"/>
                  </a:lnTo>
                  <a:lnTo>
                    <a:pt x="4365049" y="1465348"/>
                  </a:lnTo>
                  <a:lnTo>
                    <a:pt x="4387537" y="1429977"/>
                  </a:lnTo>
                  <a:lnTo>
                    <a:pt x="4401868" y="1389880"/>
                  </a:lnTo>
                  <a:lnTo>
                    <a:pt x="4406900" y="1346200"/>
                  </a:lnTo>
                  <a:lnTo>
                    <a:pt x="4406900" y="190500"/>
                  </a:lnTo>
                  <a:lnTo>
                    <a:pt x="4401868" y="146819"/>
                  </a:lnTo>
                  <a:lnTo>
                    <a:pt x="4387537" y="106722"/>
                  </a:lnTo>
                  <a:lnTo>
                    <a:pt x="4365049" y="71351"/>
                  </a:lnTo>
                  <a:lnTo>
                    <a:pt x="4335548" y="41850"/>
                  </a:lnTo>
                  <a:lnTo>
                    <a:pt x="4300177" y="19362"/>
                  </a:lnTo>
                  <a:lnTo>
                    <a:pt x="4260080" y="5031"/>
                  </a:lnTo>
                  <a:lnTo>
                    <a:pt x="421640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190500" y="0"/>
                  </a:moveTo>
                  <a:lnTo>
                    <a:pt x="4216400" y="0"/>
                  </a:lnTo>
                  <a:lnTo>
                    <a:pt x="4260080" y="5031"/>
                  </a:lnTo>
                  <a:lnTo>
                    <a:pt x="4300177" y="19362"/>
                  </a:lnTo>
                  <a:lnTo>
                    <a:pt x="4335548" y="41850"/>
                  </a:lnTo>
                  <a:lnTo>
                    <a:pt x="4365049" y="71351"/>
                  </a:lnTo>
                  <a:lnTo>
                    <a:pt x="4387537" y="106722"/>
                  </a:lnTo>
                  <a:lnTo>
                    <a:pt x="4401868" y="146820"/>
                  </a:lnTo>
                  <a:lnTo>
                    <a:pt x="4406900" y="190500"/>
                  </a:lnTo>
                  <a:lnTo>
                    <a:pt x="4406900" y="1346200"/>
                  </a:lnTo>
                  <a:lnTo>
                    <a:pt x="4401868" y="1389880"/>
                  </a:lnTo>
                  <a:lnTo>
                    <a:pt x="4387537" y="1429977"/>
                  </a:lnTo>
                  <a:lnTo>
                    <a:pt x="4365049" y="1465348"/>
                  </a:lnTo>
                  <a:lnTo>
                    <a:pt x="4335548" y="1494849"/>
                  </a:lnTo>
                  <a:lnTo>
                    <a:pt x="4300177" y="1517337"/>
                  </a:lnTo>
                  <a:lnTo>
                    <a:pt x="4260080" y="1531668"/>
                  </a:lnTo>
                  <a:lnTo>
                    <a:pt x="4216400" y="1536700"/>
                  </a:lnTo>
                  <a:lnTo>
                    <a:pt x="190500" y="1536700"/>
                  </a:lnTo>
                  <a:lnTo>
                    <a:pt x="146820" y="1531668"/>
                  </a:lnTo>
                  <a:lnTo>
                    <a:pt x="106722" y="1517337"/>
                  </a:lnTo>
                  <a:lnTo>
                    <a:pt x="71351" y="1494849"/>
                  </a:lnTo>
                  <a:lnTo>
                    <a:pt x="41850" y="1465348"/>
                  </a:lnTo>
                  <a:lnTo>
                    <a:pt x="19362" y="1429977"/>
                  </a:lnTo>
                  <a:lnTo>
                    <a:pt x="5031" y="1389880"/>
                  </a:lnTo>
                  <a:lnTo>
                    <a:pt x="0" y="1346200"/>
                  </a:lnTo>
                  <a:lnTo>
                    <a:pt x="0" y="190500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636000" y="4838700"/>
            <a:ext cx="3489325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15900" marR="210185">
              <a:lnSpc>
                <a:spcPct val="154200"/>
              </a:lnSpc>
              <a:spcBef>
                <a:spcPts val="100"/>
              </a:spcBef>
            </a:pPr>
            <a:r>
              <a:rPr dirty="0" sz="2000" spc="20" b="1">
                <a:solidFill>
                  <a:srgbClr val="005493"/>
                </a:solidFill>
                <a:latin typeface="Tahoma"/>
                <a:cs typeface="Tahoma"/>
              </a:rPr>
              <a:t>Detroit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 proposes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to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20" b="1">
                <a:solidFill>
                  <a:srgbClr val="005493"/>
                </a:solidFill>
                <a:latin typeface="Tahoma"/>
                <a:cs typeface="Tahoma"/>
              </a:rPr>
              <a:t>Val </a:t>
            </a:r>
            <a:r>
              <a:rPr dirty="0" sz="2000" spc="-57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20" b="1">
                <a:solidFill>
                  <a:srgbClr val="005493"/>
                </a:solidFill>
                <a:latin typeface="Tahoma"/>
                <a:cs typeface="Tahoma"/>
              </a:rPr>
              <a:t>Val</a:t>
            </a:r>
            <a:r>
              <a:rPr dirty="0" sz="2000" spc="6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005493"/>
                </a:solidFill>
                <a:latin typeface="Tahoma"/>
                <a:cs typeface="Tahoma"/>
              </a:rPr>
              <a:t>rejects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5493"/>
                </a:solidFill>
                <a:latin typeface="Tahoma"/>
                <a:cs typeface="Tahoma"/>
              </a:rPr>
              <a:t>(since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35" b="1">
                <a:solidFill>
                  <a:srgbClr val="005493"/>
                </a:solidFill>
                <a:latin typeface="Tahoma"/>
                <a:cs typeface="Tahoma"/>
              </a:rPr>
              <a:t>she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40" b="1">
                <a:solidFill>
                  <a:srgbClr val="005493"/>
                </a:solidFill>
                <a:latin typeface="Tahoma"/>
                <a:cs typeface="Tahoma"/>
              </a:rPr>
              <a:t>prefers</a:t>
            </a:r>
            <a:r>
              <a:rPr dirty="0" sz="2000" spc="6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-15" b="1">
                <a:solidFill>
                  <a:srgbClr val="005493"/>
                </a:solidFill>
                <a:latin typeface="Tahoma"/>
                <a:cs typeface="Tahoma"/>
              </a:rPr>
              <a:t>Atlanta)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3098800" y="1524000"/>
            <a:ext cx="307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latin typeface="Tahoma"/>
                <a:cs typeface="Tahoma"/>
              </a:rPr>
              <a:t>hospitals’</a:t>
            </a:r>
            <a:r>
              <a:rPr dirty="0" sz="1800" spc="50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2300" y="5956300"/>
            <a:ext cx="302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Tahoma"/>
                <a:cs typeface="Tahoma"/>
              </a:rPr>
              <a:t>students’</a:t>
            </a:r>
            <a:r>
              <a:rPr dirty="0" sz="1800" spc="55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368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0">
                <a:solidFill>
                  <a:srgbClr val="000000"/>
                </a:solidFill>
                <a:latin typeface="Microsoft Sans Serif"/>
                <a:cs typeface="Microsoft Sans Serif"/>
              </a:rPr>
              <a:t>Gale–Shapley</a:t>
            </a:r>
            <a:r>
              <a:rPr dirty="0" sz="2800" spc="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demo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19558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800" y="64135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174037" y="4872037"/>
            <a:ext cx="4416425" cy="1546225"/>
            <a:chOff x="8174037" y="4872037"/>
            <a:chExt cx="4416425" cy="1546225"/>
          </a:xfrm>
        </p:grpSpPr>
        <p:sp>
          <p:nvSpPr>
            <p:cNvPr id="6" name="object 6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4216400" y="0"/>
                  </a:moveTo>
                  <a:lnTo>
                    <a:pt x="190500" y="0"/>
                  </a:lnTo>
                  <a:lnTo>
                    <a:pt x="146819" y="5031"/>
                  </a:lnTo>
                  <a:lnTo>
                    <a:pt x="106722" y="19362"/>
                  </a:lnTo>
                  <a:lnTo>
                    <a:pt x="71351" y="41850"/>
                  </a:lnTo>
                  <a:lnTo>
                    <a:pt x="41850" y="71351"/>
                  </a:lnTo>
                  <a:lnTo>
                    <a:pt x="19362" y="106722"/>
                  </a:lnTo>
                  <a:lnTo>
                    <a:pt x="5031" y="146819"/>
                  </a:lnTo>
                  <a:lnTo>
                    <a:pt x="0" y="190500"/>
                  </a:lnTo>
                  <a:lnTo>
                    <a:pt x="0" y="1346200"/>
                  </a:lnTo>
                  <a:lnTo>
                    <a:pt x="5031" y="1389880"/>
                  </a:lnTo>
                  <a:lnTo>
                    <a:pt x="19362" y="1429977"/>
                  </a:lnTo>
                  <a:lnTo>
                    <a:pt x="41850" y="1465348"/>
                  </a:lnTo>
                  <a:lnTo>
                    <a:pt x="71351" y="1494849"/>
                  </a:lnTo>
                  <a:lnTo>
                    <a:pt x="106722" y="1517337"/>
                  </a:lnTo>
                  <a:lnTo>
                    <a:pt x="146819" y="1531668"/>
                  </a:lnTo>
                  <a:lnTo>
                    <a:pt x="190500" y="1536700"/>
                  </a:lnTo>
                  <a:lnTo>
                    <a:pt x="4216400" y="1536700"/>
                  </a:lnTo>
                  <a:lnTo>
                    <a:pt x="4260080" y="1531668"/>
                  </a:lnTo>
                  <a:lnTo>
                    <a:pt x="4300177" y="1517337"/>
                  </a:lnTo>
                  <a:lnTo>
                    <a:pt x="4335548" y="1494849"/>
                  </a:lnTo>
                  <a:lnTo>
                    <a:pt x="4365049" y="1465348"/>
                  </a:lnTo>
                  <a:lnTo>
                    <a:pt x="4387537" y="1429977"/>
                  </a:lnTo>
                  <a:lnTo>
                    <a:pt x="4401868" y="1389880"/>
                  </a:lnTo>
                  <a:lnTo>
                    <a:pt x="4406900" y="1346200"/>
                  </a:lnTo>
                  <a:lnTo>
                    <a:pt x="4406900" y="190500"/>
                  </a:lnTo>
                  <a:lnTo>
                    <a:pt x="4401868" y="146819"/>
                  </a:lnTo>
                  <a:lnTo>
                    <a:pt x="4387537" y="106722"/>
                  </a:lnTo>
                  <a:lnTo>
                    <a:pt x="4365049" y="71351"/>
                  </a:lnTo>
                  <a:lnTo>
                    <a:pt x="4335548" y="41850"/>
                  </a:lnTo>
                  <a:lnTo>
                    <a:pt x="4300177" y="19362"/>
                  </a:lnTo>
                  <a:lnTo>
                    <a:pt x="4260080" y="5031"/>
                  </a:lnTo>
                  <a:lnTo>
                    <a:pt x="421640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190500" y="0"/>
                  </a:moveTo>
                  <a:lnTo>
                    <a:pt x="4216400" y="0"/>
                  </a:lnTo>
                  <a:lnTo>
                    <a:pt x="4260080" y="5031"/>
                  </a:lnTo>
                  <a:lnTo>
                    <a:pt x="4300177" y="19362"/>
                  </a:lnTo>
                  <a:lnTo>
                    <a:pt x="4335548" y="41850"/>
                  </a:lnTo>
                  <a:lnTo>
                    <a:pt x="4365049" y="71351"/>
                  </a:lnTo>
                  <a:lnTo>
                    <a:pt x="4387537" y="106722"/>
                  </a:lnTo>
                  <a:lnTo>
                    <a:pt x="4401868" y="146820"/>
                  </a:lnTo>
                  <a:lnTo>
                    <a:pt x="4406900" y="190500"/>
                  </a:lnTo>
                  <a:lnTo>
                    <a:pt x="4406900" y="1346200"/>
                  </a:lnTo>
                  <a:lnTo>
                    <a:pt x="4401868" y="1389880"/>
                  </a:lnTo>
                  <a:lnTo>
                    <a:pt x="4387537" y="1429977"/>
                  </a:lnTo>
                  <a:lnTo>
                    <a:pt x="4365049" y="1465348"/>
                  </a:lnTo>
                  <a:lnTo>
                    <a:pt x="4335548" y="1494849"/>
                  </a:lnTo>
                  <a:lnTo>
                    <a:pt x="4300177" y="1517337"/>
                  </a:lnTo>
                  <a:lnTo>
                    <a:pt x="4260080" y="1531668"/>
                  </a:lnTo>
                  <a:lnTo>
                    <a:pt x="4216400" y="1536700"/>
                  </a:lnTo>
                  <a:lnTo>
                    <a:pt x="190500" y="1536700"/>
                  </a:lnTo>
                  <a:lnTo>
                    <a:pt x="146820" y="1531668"/>
                  </a:lnTo>
                  <a:lnTo>
                    <a:pt x="106722" y="1517337"/>
                  </a:lnTo>
                  <a:lnTo>
                    <a:pt x="71351" y="1494849"/>
                  </a:lnTo>
                  <a:lnTo>
                    <a:pt x="41850" y="1465348"/>
                  </a:lnTo>
                  <a:lnTo>
                    <a:pt x="19362" y="1429977"/>
                  </a:lnTo>
                  <a:lnTo>
                    <a:pt x="5031" y="1389880"/>
                  </a:lnTo>
                  <a:lnTo>
                    <a:pt x="0" y="1346200"/>
                  </a:lnTo>
                  <a:lnTo>
                    <a:pt x="0" y="190500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521700" y="5003800"/>
            <a:ext cx="37242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20" b="1">
                <a:solidFill>
                  <a:srgbClr val="005493"/>
                </a:solidFill>
                <a:latin typeface="Tahoma"/>
                <a:cs typeface="Tahoma"/>
              </a:rPr>
              <a:t>Detroit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proposes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to</a:t>
            </a:r>
            <a:r>
              <a:rPr dirty="0" sz="2000" spc="6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20" b="1">
                <a:solidFill>
                  <a:srgbClr val="005493"/>
                </a:solidFill>
                <a:latin typeface="Tahoma"/>
                <a:cs typeface="Tahoma"/>
              </a:rPr>
              <a:t>Yolanda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0" y="3937330"/>
            <a:ext cx="914400" cy="380365"/>
          </a:xfrm>
          <a:custGeom>
            <a:avLst/>
            <a:gdLst/>
            <a:ahLst/>
            <a:cxnLst/>
            <a:rect l="l" t="t" r="r" b="b"/>
            <a:pathLst>
              <a:path w="914400" h="380364">
                <a:moveTo>
                  <a:pt x="780488" y="55466"/>
                </a:moveTo>
                <a:lnTo>
                  <a:pt x="828696" y="79078"/>
                </a:lnTo>
                <a:lnTo>
                  <a:pt x="866191" y="104910"/>
                </a:lnTo>
                <a:lnTo>
                  <a:pt x="892974" y="132405"/>
                </a:lnTo>
                <a:lnTo>
                  <a:pt x="914400" y="190169"/>
                </a:lnTo>
                <a:lnTo>
                  <a:pt x="909043" y="219329"/>
                </a:lnTo>
                <a:lnTo>
                  <a:pt x="866191" y="275429"/>
                </a:lnTo>
                <a:lnTo>
                  <a:pt x="828696" y="301260"/>
                </a:lnTo>
                <a:lnTo>
                  <a:pt x="780488" y="324873"/>
                </a:lnTo>
                <a:lnTo>
                  <a:pt x="737417" y="340721"/>
                </a:lnTo>
                <a:lnTo>
                  <a:pt x="691013" y="353927"/>
                </a:lnTo>
                <a:lnTo>
                  <a:pt x="641882" y="364492"/>
                </a:lnTo>
                <a:lnTo>
                  <a:pt x="590630" y="372415"/>
                </a:lnTo>
                <a:lnTo>
                  <a:pt x="537864" y="377698"/>
                </a:lnTo>
                <a:lnTo>
                  <a:pt x="484188" y="380339"/>
                </a:lnTo>
                <a:lnTo>
                  <a:pt x="430210" y="380339"/>
                </a:lnTo>
                <a:lnTo>
                  <a:pt x="376535" y="377698"/>
                </a:lnTo>
                <a:lnTo>
                  <a:pt x="323768" y="372415"/>
                </a:lnTo>
                <a:lnTo>
                  <a:pt x="272517" y="364492"/>
                </a:lnTo>
                <a:lnTo>
                  <a:pt x="223386" y="353927"/>
                </a:lnTo>
                <a:lnTo>
                  <a:pt x="176982" y="340721"/>
                </a:lnTo>
                <a:lnTo>
                  <a:pt x="133910" y="324873"/>
                </a:lnTo>
                <a:lnTo>
                  <a:pt x="85702" y="301260"/>
                </a:lnTo>
                <a:lnTo>
                  <a:pt x="48207" y="275429"/>
                </a:lnTo>
                <a:lnTo>
                  <a:pt x="21425" y="247934"/>
                </a:lnTo>
                <a:lnTo>
                  <a:pt x="0" y="190169"/>
                </a:lnTo>
                <a:lnTo>
                  <a:pt x="5356" y="161010"/>
                </a:lnTo>
                <a:lnTo>
                  <a:pt x="48207" y="104910"/>
                </a:lnTo>
                <a:lnTo>
                  <a:pt x="85702" y="79078"/>
                </a:lnTo>
                <a:lnTo>
                  <a:pt x="133910" y="55466"/>
                </a:lnTo>
                <a:lnTo>
                  <a:pt x="176982" y="39618"/>
                </a:lnTo>
                <a:lnTo>
                  <a:pt x="223386" y="26412"/>
                </a:lnTo>
                <a:lnTo>
                  <a:pt x="272517" y="15847"/>
                </a:lnTo>
                <a:lnTo>
                  <a:pt x="323768" y="7923"/>
                </a:lnTo>
                <a:lnTo>
                  <a:pt x="376535" y="2641"/>
                </a:lnTo>
                <a:lnTo>
                  <a:pt x="430210" y="0"/>
                </a:lnTo>
                <a:lnTo>
                  <a:pt x="484188" y="0"/>
                </a:lnTo>
                <a:lnTo>
                  <a:pt x="537864" y="2641"/>
                </a:lnTo>
                <a:lnTo>
                  <a:pt x="590630" y="7923"/>
                </a:lnTo>
                <a:lnTo>
                  <a:pt x="641882" y="15847"/>
                </a:lnTo>
                <a:lnTo>
                  <a:pt x="691013" y="26412"/>
                </a:lnTo>
                <a:lnTo>
                  <a:pt x="737417" y="39618"/>
                </a:lnTo>
                <a:lnTo>
                  <a:pt x="780488" y="55466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78300" y="8395030"/>
            <a:ext cx="914400" cy="380365"/>
          </a:xfrm>
          <a:custGeom>
            <a:avLst/>
            <a:gdLst/>
            <a:ahLst/>
            <a:cxnLst/>
            <a:rect l="l" t="t" r="r" b="b"/>
            <a:pathLst>
              <a:path w="914400" h="380365">
                <a:moveTo>
                  <a:pt x="780488" y="55466"/>
                </a:moveTo>
                <a:lnTo>
                  <a:pt x="828696" y="79078"/>
                </a:lnTo>
                <a:lnTo>
                  <a:pt x="866191" y="104910"/>
                </a:lnTo>
                <a:lnTo>
                  <a:pt x="892974" y="132405"/>
                </a:lnTo>
                <a:lnTo>
                  <a:pt x="914400" y="190169"/>
                </a:lnTo>
                <a:lnTo>
                  <a:pt x="909043" y="219329"/>
                </a:lnTo>
                <a:lnTo>
                  <a:pt x="866191" y="275429"/>
                </a:lnTo>
                <a:lnTo>
                  <a:pt x="828696" y="301260"/>
                </a:lnTo>
                <a:lnTo>
                  <a:pt x="780488" y="324873"/>
                </a:lnTo>
                <a:lnTo>
                  <a:pt x="737417" y="340721"/>
                </a:lnTo>
                <a:lnTo>
                  <a:pt x="691013" y="353927"/>
                </a:lnTo>
                <a:lnTo>
                  <a:pt x="641882" y="364492"/>
                </a:lnTo>
                <a:lnTo>
                  <a:pt x="590630" y="372415"/>
                </a:lnTo>
                <a:lnTo>
                  <a:pt x="537864" y="377698"/>
                </a:lnTo>
                <a:lnTo>
                  <a:pt x="484188" y="380339"/>
                </a:lnTo>
                <a:lnTo>
                  <a:pt x="430210" y="380339"/>
                </a:lnTo>
                <a:lnTo>
                  <a:pt x="376535" y="377698"/>
                </a:lnTo>
                <a:lnTo>
                  <a:pt x="323768" y="372415"/>
                </a:lnTo>
                <a:lnTo>
                  <a:pt x="272517" y="364492"/>
                </a:lnTo>
                <a:lnTo>
                  <a:pt x="223386" y="353927"/>
                </a:lnTo>
                <a:lnTo>
                  <a:pt x="176982" y="340721"/>
                </a:lnTo>
                <a:lnTo>
                  <a:pt x="133910" y="324873"/>
                </a:lnTo>
                <a:lnTo>
                  <a:pt x="85702" y="301260"/>
                </a:lnTo>
                <a:lnTo>
                  <a:pt x="48207" y="275429"/>
                </a:lnTo>
                <a:lnTo>
                  <a:pt x="21425" y="247934"/>
                </a:lnTo>
                <a:lnTo>
                  <a:pt x="0" y="190169"/>
                </a:lnTo>
                <a:lnTo>
                  <a:pt x="5356" y="161010"/>
                </a:lnTo>
                <a:lnTo>
                  <a:pt x="48207" y="104910"/>
                </a:lnTo>
                <a:lnTo>
                  <a:pt x="85702" y="79078"/>
                </a:lnTo>
                <a:lnTo>
                  <a:pt x="133910" y="55466"/>
                </a:lnTo>
                <a:lnTo>
                  <a:pt x="176982" y="39618"/>
                </a:lnTo>
                <a:lnTo>
                  <a:pt x="223386" y="26412"/>
                </a:lnTo>
                <a:lnTo>
                  <a:pt x="272517" y="15847"/>
                </a:lnTo>
                <a:lnTo>
                  <a:pt x="323768" y="7923"/>
                </a:lnTo>
                <a:lnTo>
                  <a:pt x="376535" y="2641"/>
                </a:lnTo>
                <a:lnTo>
                  <a:pt x="430210" y="0"/>
                </a:lnTo>
                <a:lnTo>
                  <a:pt x="484188" y="0"/>
                </a:lnTo>
                <a:lnTo>
                  <a:pt x="537864" y="2641"/>
                </a:lnTo>
                <a:lnTo>
                  <a:pt x="590630" y="7923"/>
                </a:lnTo>
                <a:lnTo>
                  <a:pt x="641882" y="15847"/>
                </a:lnTo>
                <a:lnTo>
                  <a:pt x="691013" y="26412"/>
                </a:lnTo>
                <a:lnTo>
                  <a:pt x="737417" y="39618"/>
                </a:lnTo>
                <a:lnTo>
                  <a:pt x="780488" y="55466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98800" y="1524000"/>
            <a:ext cx="307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latin typeface="Tahoma"/>
                <a:cs typeface="Tahoma"/>
              </a:rPr>
              <a:t>hospitals’</a:t>
            </a:r>
            <a:r>
              <a:rPr dirty="0" sz="1800" spc="50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3162300" y="5956300"/>
            <a:ext cx="302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Tahoma"/>
                <a:cs typeface="Tahoma"/>
              </a:rPr>
              <a:t>students’</a:t>
            </a:r>
            <a:r>
              <a:rPr dirty="0" sz="1800" spc="55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368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0">
                <a:solidFill>
                  <a:srgbClr val="000000"/>
                </a:solidFill>
                <a:latin typeface="Microsoft Sans Serif"/>
                <a:cs typeface="Microsoft Sans Serif"/>
              </a:rPr>
              <a:t>Gale–Shapley</a:t>
            </a:r>
            <a:r>
              <a:rPr dirty="0" sz="2800" spc="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demo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19558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800" y="64135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174037" y="4872037"/>
            <a:ext cx="4416425" cy="1546225"/>
            <a:chOff x="8174037" y="4872037"/>
            <a:chExt cx="4416425" cy="1546225"/>
          </a:xfrm>
        </p:grpSpPr>
        <p:sp>
          <p:nvSpPr>
            <p:cNvPr id="6" name="object 6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4216400" y="0"/>
                  </a:moveTo>
                  <a:lnTo>
                    <a:pt x="190500" y="0"/>
                  </a:lnTo>
                  <a:lnTo>
                    <a:pt x="146819" y="5031"/>
                  </a:lnTo>
                  <a:lnTo>
                    <a:pt x="106722" y="19362"/>
                  </a:lnTo>
                  <a:lnTo>
                    <a:pt x="71351" y="41850"/>
                  </a:lnTo>
                  <a:lnTo>
                    <a:pt x="41850" y="71351"/>
                  </a:lnTo>
                  <a:lnTo>
                    <a:pt x="19362" y="106722"/>
                  </a:lnTo>
                  <a:lnTo>
                    <a:pt x="5031" y="146819"/>
                  </a:lnTo>
                  <a:lnTo>
                    <a:pt x="0" y="190500"/>
                  </a:lnTo>
                  <a:lnTo>
                    <a:pt x="0" y="1346200"/>
                  </a:lnTo>
                  <a:lnTo>
                    <a:pt x="5031" y="1389880"/>
                  </a:lnTo>
                  <a:lnTo>
                    <a:pt x="19362" y="1429977"/>
                  </a:lnTo>
                  <a:lnTo>
                    <a:pt x="41850" y="1465348"/>
                  </a:lnTo>
                  <a:lnTo>
                    <a:pt x="71351" y="1494849"/>
                  </a:lnTo>
                  <a:lnTo>
                    <a:pt x="106722" y="1517337"/>
                  </a:lnTo>
                  <a:lnTo>
                    <a:pt x="146819" y="1531668"/>
                  </a:lnTo>
                  <a:lnTo>
                    <a:pt x="190500" y="1536700"/>
                  </a:lnTo>
                  <a:lnTo>
                    <a:pt x="4216400" y="1536700"/>
                  </a:lnTo>
                  <a:lnTo>
                    <a:pt x="4260080" y="1531668"/>
                  </a:lnTo>
                  <a:lnTo>
                    <a:pt x="4300177" y="1517337"/>
                  </a:lnTo>
                  <a:lnTo>
                    <a:pt x="4335548" y="1494849"/>
                  </a:lnTo>
                  <a:lnTo>
                    <a:pt x="4365049" y="1465348"/>
                  </a:lnTo>
                  <a:lnTo>
                    <a:pt x="4387537" y="1429977"/>
                  </a:lnTo>
                  <a:lnTo>
                    <a:pt x="4401868" y="1389880"/>
                  </a:lnTo>
                  <a:lnTo>
                    <a:pt x="4406900" y="1346200"/>
                  </a:lnTo>
                  <a:lnTo>
                    <a:pt x="4406900" y="190500"/>
                  </a:lnTo>
                  <a:lnTo>
                    <a:pt x="4401868" y="146819"/>
                  </a:lnTo>
                  <a:lnTo>
                    <a:pt x="4387537" y="106722"/>
                  </a:lnTo>
                  <a:lnTo>
                    <a:pt x="4365049" y="71351"/>
                  </a:lnTo>
                  <a:lnTo>
                    <a:pt x="4335548" y="41850"/>
                  </a:lnTo>
                  <a:lnTo>
                    <a:pt x="4300177" y="19362"/>
                  </a:lnTo>
                  <a:lnTo>
                    <a:pt x="4260080" y="5031"/>
                  </a:lnTo>
                  <a:lnTo>
                    <a:pt x="421640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190500" y="0"/>
                  </a:moveTo>
                  <a:lnTo>
                    <a:pt x="4216400" y="0"/>
                  </a:lnTo>
                  <a:lnTo>
                    <a:pt x="4260080" y="5031"/>
                  </a:lnTo>
                  <a:lnTo>
                    <a:pt x="4300177" y="19362"/>
                  </a:lnTo>
                  <a:lnTo>
                    <a:pt x="4335548" y="41850"/>
                  </a:lnTo>
                  <a:lnTo>
                    <a:pt x="4365049" y="71351"/>
                  </a:lnTo>
                  <a:lnTo>
                    <a:pt x="4387537" y="106722"/>
                  </a:lnTo>
                  <a:lnTo>
                    <a:pt x="4401868" y="146820"/>
                  </a:lnTo>
                  <a:lnTo>
                    <a:pt x="4406900" y="190500"/>
                  </a:lnTo>
                  <a:lnTo>
                    <a:pt x="4406900" y="1346200"/>
                  </a:lnTo>
                  <a:lnTo>
                    <a:pt x="4401868" y="1389880"/>
                  </a:lnTo>
                  <a:lnTo>
                    <a:pt x="4387537" y="1429977"/>
                  </a:lnTo>
                  <a:lnTo>
                    <a:pt x="4365049" y="1465348"/>
                  </a:lnTo>
                  <a:lnTo>
                    <a:pt x="4335548" y="1494849"/>
                  </a:lnTo>
                  <a:lnTo>
                    <a:pt x="4300177" y="1517337"/>
                  </a:lnTo>
                  <a:lnTo>
                    <a:pt x="4260080" y="1531668"/>
                  </a:lnTo>
                  <a:lnTo>
                    <a:pt x="4216400" y="1536700"/>
                  </a:lnTo>
                  <a:lnTo>
                    <a:pt x="190500" y="1536700"/>
                  </a:lnTo>
                  <a:lnTo>
                    <a:pt x="146820" y="1531668"/>
                  </a:lnTo>
                  <a:lnTo>
                    <a:pt x="106722" y="1517337"/>
                  </a:lnTo>
                  <a:lnTo>
                    <a:pt x="71351" y="1494849"/>
                  </a:lnTo>
                  <a:lnTo>
                    <a:pt x="41850" y="1465348"/>
                  </a:lnTo>
                  <a:lnTo>
                    <a:pt x="19362" y="1429977"/>
                  </a:lnTo>
                  <a:lnTo>
                    <a:pt x="5031" y="1389880"/>
                  </a:lnTo>
                  <a:lnTo>
                    <a:pt x="0" y="1346200"/>
                  </a:lnTo>
                  <a:lnTo>
                    <a:pt x="0" y="190500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521700" y="4838700"/>
            <a:ext cx="3724275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54200"/>
              </a:lnSpc>
              <a:spcBef>
                <a:spcPts val="100"/>
              </a:spcBef>
            </a:pPr>
            <a:r>
              <a:rPr dirty="0" sz="2000" spc="20" b="1">
                <a:solidFill>
                  <a:srgbClr val="005493"/>
                </a:solidFill>
                <a:latin typeface="Tahoma"/>
                <a:cs typeface="Tahoma"/>
              </a:rPr>
              <a:t>Detroit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proposes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to</a:t>
            </a:r>
            <a:r>
              <a:rPr dirty="0" sz="2000" spc="6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20" b="1">
                <a:solidFill>
                  <a:srgbClr val="005493"/>
                </a:solidFill>
                <a:latin typeface="Tahoma"/>
                <a:cs typeface="Tahoma"/>
              </a:rPr>
              <a:t>Yolanda </a:t>
            </a:r>
            <a:r>
              <a:rPr dirty="0" sz="2000" spc="-57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20" b="1">
                <a:solidFill>
                  <a:srgbClr val="005493"/>
                </a:solidFill>
                <a:latin typeface="Tahoma"/>
                <a:cs typeface="Tahoma"/>
              </a:rPr>
              <a:t>Yolanda</a:t>
            </a:r>
            <a:r>
              <a:rPr dirty="0" sz="2000" spc="6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15" b="1">
                <a:solidFill>
                  <a:srgbClr val="005493"/>
                </a:solidFill>
                <a:latin typeface="Tahoma"/>
                <a:cs typeface="Tahoma"/>
              </a:rPr>
              <a:t>accepts</a:t>
            </a:r>
            <a:endParaRPr sz="2000">
              <a:latin typeface="Tahoma"/>
              <a:cs typeface="Tahoma"/>
            </a:endParaRPr>
          </a:p>
          <a:p>
            <a:pPr algn="ctr" marL="4445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005493"/>
                </a:solidFill>
                <a:latin typeface="Tahoma"/>
                <a:cs typeface="Tahoma"/>
              </a:rPr>
              <a:t>(and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25" b="1">
                <a:solidFill>
                  <a:srgbClr val="005493"/>
                </a:solidFill>
                <a:latin typeface="Tahoma"/>
                <a:cs typeface="Tahoma"/>
              </a:rPr>
              <a:t>renounces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-15" b="1">
                <a:solidFill>
                  <a:srgbClr val="005493"/>
                </a:solidFill>
                <a:latin typeface="Tahoma"/>
                <a:cs typeface="Tahoma"/>
              </a:rPr>
              <a:t>Boston)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3098800" y="1524000"/>
            <a:ext cx="307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latin typeface="Tahoma"/>
                <a:cs typeface="Tahoma"/>
              </a:rPr>
              <a:t>hospitals’</a:t>
            </a:r>
            <a:r>
              <a:rPr dirty="0" sz="1800" spc="50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2300" y="5956300"/>
            <a:ext cx="302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Tahoma"/>
                <a:cs typeface="Tahoma"/>
              </a:rPr>
              <a:t>students’</a:t>
            </a:r>
            <a:r>
              <a:rPr dirty="0" sz="1800" spc="55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368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0">
                <a:solidFill>
                  <a:srgbClr val="000000"/>
                </a:solidFill>
                <a:latin typeface="Microsoft Sans Serif"/>
                <a:cs typeface="Microsoft Sans Serif"/>
              </a:rPr>
              <a:t>Gale–Shapley</a:t>
            </a:r>
            <a:r>
              <a:rPr dirty="0" sz="2800" spc="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demo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19558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800" y="64135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174037" y="4872037"/>
            <a:ext cx="4416425" cy="1546225"/>
            <a:chOff x="8174037" y="4872037"/>
            <a:chExt cx="4416425" cy="1546225"/>
          </a:xfrm>
        </p:grpSpPr>
        <p:sp>
          <p:nvSpPr>
            <p:cNvPr id="6" name="object 6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4216400" y="0"/>
                  </a:moveTo>
                  <a:lnTo>
                    <a:pt x="190500" y="0"/>
                  </a:lnTo>
                  <a:lnTo>
                    <a:pt x="146819" y="5031"/>
                  </a:lnTo>
                  <a:lnTo>
                    <a:pt x="106722" y="19362"/>
                  </a:lnTo>
                  <a:lnTo>
                    <a:pt x="71351" y="41850"/>
                  </a:lnTo>
                  <a:lnTo>
                    <a:pt x="41850" y="71351"/>
                  </a:lnTo>
                  <a:lnTo>
                    <a:pt x="19362" y="106722"/>
                  </a:lnTo>
                  <a:lnTo>
                    <a:pt x="5031" y="146819"/>
                  </a:lnTo>
                  <a:lnTo>
                    <a:pt x="0" y="190500"/>
                  </a:lnTo>
                  <a:lnTo>
                    <a:pt x="0" y="1346200"/>
                  </a:lnTo>
                  <a:lnTo>
                    <a:pt x="5031" y="1389880"/>
                  </a:lnTo>
                  <a:lnTo>
                    <a:pt x="19362" y="1429977"/>
                  </a:lnTo>
                  <a:lnTo>
                    <a:pt x="41850" y="1465348"/>
                  </a:lnTo>
                  <a:lnTo>
                    <a:pt x="71351" y="1494849"/>
                  </a:lnTo>
                  <a:lnTo>
                    <a:pt x="106722" y="1517337"/>
                  </a:lnTo>
                  <a:lnTo>
                    <a:pt x="146819" y="1531668"/>
                  </a:lnTo>
                  <a:lnTo>
                    <a:pt x="190500" y="1536700"/>
                  </a:lnTo>
                  <a:lnTo>
                    <a:pt x="4216400" y="1536700"/>
                  </a:lnTo>
                  <a:lnTo>
                    <a:pt x="4260080" y="1531668"/>
                  </a:lnTo>
                  <a:lnTo>
                    <a:pt x="4300177" y="1517337"/>
                  </a:lnTo>
                  <a:lnTo>
                    <a:pt x="4335548" y="1494849"/>
                  </a:lnTo>
                  <a:lnTo>
                    <a:pt x="4365049" y="1465348"/>
                  </a:lnTo>
                  <a:lnTo>
                    <a:pt x="4387537" y="1429977"/>
                  </a:lnTo>
                  <a:lnTo>
                    <a:pt x="4401868" y="1389880"/>
                  </a:lnTo>
                  <a:lnTo>
                    <a:pt x="4406900" y="1346200"/>
                  </a:lnTo>
                  <a:lnTo>
                    <a:pt x="4406900" y="190500"/>
                  </a:lnTo>
                  <a:lnTo>
                    <a:pt x="4401868" y="146819"/>
                  </a:lnTo>
                  <a:lnTo>
                    <a:pt x="4387537" y="106722"/>
                  </a:lnTo>
                  <a:lnTo>
                    <a:pt x="4365049" y="71351"/>
                  </a:lnTo>
                  <a:lnTo>
                    <a:pt x="4335548" y="41850"/>
                  </a:lnTo>
                  <a:lnTo>
                    <a:pt x="4300177" y="19362"/>
                  </a:lnTo>
                  <a:lnTo>
                    <a:pt x="4260080" y="5031"/>
                  </a:lnTo>
                  <a:lnTo>
                    <a:pt x="421640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190500" y="0"/>
                  </a:moveTo>
                  <a:lnTo>
                    <a:pt x="4216400" y="0"/>
                  </a:lnTo>
                  <a:lnTo>
                    <a:pt x="4260080" y="5031"/>
                  </a:lnTo>
                  <a:lnTo>
                    <a:pt x="4300177" y="19362"/>
                  </a:lnTo>
                  <a:lnTo>
                    <a:pt x="4335548" y="41850"/>
                  </a:lnTo>
                  <a:lnTo>
                    <a:pt x="4365049" y="71351"/>
                  </a:lnTo>
                  <a:lnTo>
                    <a:pt x="4387537" y="106722"/>
                  </a:lnTo>
                  <a:lnTo>
                    <a:pt x="4401868" y="146820"/>
                  </a:lnTo>
                  <a:lnTo>
                    <a:pt x="4406900" y="190500"/>
                  </a:lnTo>
                  <a:lnTo>
                    <a:pt x="4406900" y="1346200"/>
                  </a:lnTo>
                  <a:lnTo>
                    <a:pt x="4401868" y="1389880"/>
                  </a:lnTo>
                  <a:lnTo>
                    <a:pt x="4387537" y="1429977"/>
                  </a:lnTo>
                  <a:lnTo>
                    <a:pt x="4365049" y="1465348"/>
                  </a:lnTo>
                  <a:lnTo>
                    <a:pt x="4335548" y="1494849"/>
                  </a:lnTo>
                  <a:lnTo>
                    <a:pt x="4300177" y="1517337"/>
                  </a:lnTo>
                  <a:lnTo>
                    <a:pt x="4260080" y="1531668"/>
                  </a:lnTo>
                  <a:lnTo>
                    <a:pt x="4216400" y="1536700"/>
                  </a:lnTo>
                  <a:lnTo>
                    <a:pt x="190500" y="1536700"/>
                  </a:lnTo>
                  <a:lnTo>
                    <a:pt x="146820" y="1531668"/>
                  </a:lnTo>
                  <a:lnTo>
                    <a:pt x="106722" y="1517337"/>
                  </a:lnTo>
                  <a:lnTo>
                    <a:pt x="71351" y="1494849"/>
                  </a:lnTo>
                  <a:lnTo>
                    <a:pt x="41850" y="1465348"/>
                  </a:lnTo>
                  <a:lnTo>
                    <a:pt x="19362" y="1429977"/>
                  </a:lnTo>
                  <a:lnTo>
                    <a:pt x="5031" y="1389880"/>
                  </a:lnTo>
                  <a:lnTo>
                    <a:pt x="0" y="1346200"/>
                  </a:lnTo>
                  <a:lnTo>
                    <a:pt x="0" y="190500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636000" y="5003800"/>
            <a:ext cx="34950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Boston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proposes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to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-50" b="1">
                <a:solidFill>
                  <a:srgbClr val="005493"/>
                </a:solidFill>
                <a:latin typeface="Tahoma"/>
                <a:cs typeface="Tahoma"/>
              </a:rPr>
              <a:t>Wayne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0" y="2959430"/>
            <a:ext cx="914400" cy="380365"/>
          </a:xfrm>
          <a:custGeom>
            <a:avLst/>
            <a:gdLst/>
            <a:ahLst/>
            <a:cxnLst/>
            <a:rect l="l" t="t" r="r" b="b"/>
            <a:pathLst>
              <a:path w="914400" h="380364">
                <a:moveTo>
                  <a:pt x="780488" y="55466"/>
                </a:moveTo>
                <a:lnTo>
                  <a:pt x="828696" y="79078"/>
                </a:lnTo>
                <a:lnTo>
                  <a:pt x="866191" y="104910"/>
                </a:lnTo>
                <a:lnTo>
                  <a:pt x="892974" y="132405"/>
                </a:lnTo>
                <a:lnTo>
                  <a:pt x="914400" y="190169"/>
                </a:lnTo>
                <a:lnTo>
                  <a:pt x="909043" y="219329"/>
                </a:lnTo>
                <a:lnTo>
                  <a:pt x="866191" y="275429"/>
                </a:lnTo>
                <a:lnTo>
                  <a:pt x="828696" y="301260"/>
                </a:lnTo>
                <a:lnTo>
                  <a:pt x="780488" y="324873"/>
                </a:lnTo>
                <a:lnTo>
                  <a:pt x="737417" y="340721"/>
                </a:lnTo>
                <a:lnTo>
                  <a:pt x="691013" y="353927"/>
                </a:lnTo>
                <a:lnTo>
                  <a:pt x="641882" y="364492"/>
                </a:lnTo>
                <a:lnTo>
                  <a:pt x="590630" y="372415"/>
                </a:lnTo>
                <a:lnTo>
                  <a:pt x="537864" y="377698"/>
                </a:lnTo>
                <a:lnTo>
                  <a:pt x="484188" y="380339"/>
                </a:lnTo>
                <a:lnTo>
                  <a:pt x="430210" y="380339"/>
                </a:lnTo>
                <a:lnTo>
                  <a:pt x="376535" y="377698"/>
                </a:lnTo>
                <a:lnTo>
                  <a:pt x="323768" y="372415"/>
                </a:lnTo>
                <a:lnTo>
                  <a:pt x="272517" y="364492"/>
                </a:lnTo>
                <a:lnTo>
                  <a:pt x="223386" y="353927"/>
                </a:lnTo>
                <a:lnTo>
                  <a:pt x="176982" y="340721"/>
                </a:lnTo>
                <a:lnTo>
                  <a:pt x="133910" y="324873"/>
                </a:lnTo>
                <a:lnTo>
                  <a:pt x="85702" y="301260"/>
                </a:lnTo>
                <a:lnTo>
                  <a:pt x="48207" y="275429"/>
                </a:lnTo>
                <a:lnTo>
                  <a:pt x="21425" y="247934"/>
                </a:lnTo>
                <a:lnTo>
                  <a:pt x="0" y="190169"/>
                </a:lnTo>
                <a:lnTo>
                  <a:pt x="5356" y="161010"/>
                </a:lnTo>
                <a:lnTo>
                  <a:pt x="48207" y="104910"/>
                </a:lnTo>
                <a:lnTo>
                  <a:pt x="85702" y="79078"/>
                </a:lnTo>
                <a:lnTo>
                  <a:pt x="133910" y="55466"/>
                </a:lnTo>
                <a:lnTo>
                  <a:pt x="176982" y="39618"/>
                </a:lnTo>
                <a:lnTo>
                  <a:pt x="223386" y="26412"/>
                </a:lnTo>
                <a:lnTo>
                  <a:pt x="272517" y="15847"/>
                </a:lnTo>
                <a:lnTo>
                  <a:pt x="323768" y="7923"/>
                </a:lnTo>
                <a:lnTo>
                  <a:pt x="376535" y="2641"/>
                </a:lnTo>
                <a:lnTo>
                  <a:pt x="430210" y="0"/>
                </a:lnTo>
                <a:lnTo>
                  <a:pt x="484188" y="0"/>
                </a:lnTo>
                <a:lnTo>
                  <a:pt x="537864" y="2641"/>
                </a:lnTo>
                <a:lnTo>
                  <a:pt x="590630" y="7923"/>
                </a:lnTo>
                <a:lnTo>
                  <a:pt x="641882" y="15847"/>
                </a:lnTo>
                <a:lnTo>
                  <a:pt x="691013" y="26412"/>
                </a:lnTo>
                <a:lnTo>
                  <a:pt x="737417" y="39618"/>
                </a:lnTo>
                <a:lnTo>
                  <a:pt x="780488" y="55466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60700" y="7417130"/>
            <a:ext cx="914400" cy="380365"/>
          </a:xfrm>
          <a:custGeom>
            <a:avLst/>
            <a:gdLst/>
            <a:ahLst/>
            <a:cxnLst/>
            <a:rect l="l" t="t" r="r" b="b"/>
            <a:pathLst>
              <a:path w="914400" h="380365">
                <a:moveTo>
                  <a:pt x="780488" y="55466"/>
                </a:moveTo>
                <a:lnTo>
                  <a:pt x="828696" y="79078"/>
                </a:lnTo>
                <a:lnTo>
                  <a:pt x="866191" y="104910"/>
                </a:lnTo>
                <a:lnTo>
                  <a:pt x="892974" y="132405"/>
                </a:lnTo>
                <a:lnTo>
                  <a:pt x="914400" y="190169"/>
                </a:lnTo>
                <a:lnTo>
                  <a:pt x="909043" y="219329"/>
                </a:lnTo>
                <a:lnTo>
                  <a:pt x="866191" y="275429"/>
                </a:lnTo>
                <a:lnTo>
                  <a:pt x="828696" y="301260"/>
                </a:lnTo>
                <a:lnTo>
                  <a:pt x="780488" y="324873"/>
                </a:lnTo>
                <a:lnTo>
                  <a:pt x="737417" y="340721"/>
                </a:lnTo>
                <a:lnTo>
                  <a:pt x="691013" y="353927"/>
                </a:lnTo>
                <a:lnTo>
                  <a:pt x="641882" y="364492"/>
                </a:lnTo>
                <a:lnTo>
                  <a:pt x="590630" y="372415"/>
                </a:lnTo>
                <a:lnTo>
                  <a:pt x="537864" y="377698"/>
                </a:lnTo>
                <a:lnTo>
                  <a:pt x="484188" y="380339"/>
                </a:lnTo>
                <a:lnTo>
                  <a:pt x="430210" y="380339"/>
                </a:lnTo>
                <a:lnTo>
                  <a:pt x="376535" y="377698"/>
                </a:lnTo>
                <a:lnTo>
                  <a:pt x="323768" y="372415"/>
                </a:lnTo>
                <a:lnTo>
                  <a:pt x="272517" y="364492"/>
                </a:lnTo>
                <a:lnTo>
                  <a:pt x="223386" y="353927"/>
                </a:lnTo>
                <a:lnTo>
                  <a:pt x="176982" y="340721"/>
                </a:lnTo>
                <a:lnTo>
                  <a:pt x="133910" y="324873"/>
                </a:lnTo>
                <a:lnTo>
                  <a:pt x="85702" y="301260"/>
                </a:lnTo>
                <a:lnTo>
                  <a:pt x="48207" y="275429"/>
                </a:lnTo>
                <a:lnTo>
                  <a:pt x="21425" y="247934"/>
                </a:lnTo>
                <a:lnTo>
                  <a:pt x="0" y="190169"/>
                </a:lnTo>
                <a:lnTo>
                  <a:pt x="5356" y="161010"/>
                </a:lnTo>
                <a:lnTo>
                  <a:pt x="48207" y="104910"/>
                </a:lnTo>
                <a:lnTo>
                  <a:pt x="85702" y="79078"/>
                </a:lnTo>
                <a:lnTo>
                  <a:pt x="133910" y="55466"/>
                </a:lnTo>
                <a:lnTo>
                  <a:pt x="176982" y="39618"/>
                </a:lnTo>
                <a:lnTo>
                  <a:pt x="223386" y="26412"/>
                </a:lnTo>
                <a:lnTo>
                  <a:pt x="272517" y="15847"/>
                </a:lnTo>
                <a:lnTo>
                  <a:pt x="323768" y="7923"/>
                </a:lnTo>
                <a:lnTo>
                  <a:pt x="376535" y="2641"/>
                </a:lnTo>
                <a:lnTo>
                  <a:pt x="430210" y="0"/>
                </a:lnTo>
                <a:lnTo>
                  <a:pt x="484188" y="0"/>
                </a:lnTo>
                <a:lnTo>
                  <a:pt x="537864" y="2641"/>
                </a:lnTo>
                <a:lnTo>
                  <a:pt x="590630" y="7923"/>
                </a:lnTo>
                <a:lnTo>
                  <a:pt x="641882" y="15847"/>
                </a:lnTo>
                <a:lnTo>
                  <a:pt x="691013" y="26412"/>
                </a:lnTo>
                <a:lnTo>
                  <a:pt x="737417" y="39618"/>
                </a:lnTo>
                <a:lnTo>
                  <a:pt x="780488" y="55466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98800" y="1524000"/>
            <a:ext cx="307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latin typeface="Tahoma"/>
                <a:cs typeface="Tahoma"/>
              </a:rPr>
              <a:t>hospitals’</a:t>
            </a:r>
            <a:r>
              <a:rPr dirty="0" sz="1800" spc="50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3162300" y="5956300"/>
            <a:ext cx="302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Tahoma"/>
                <a:cs typeface="Tahoma"/>
              </a:rPr>
              <a:t>students’</a:t>
            </a:r>
            <a:r>
              <a:rPr dirty="0" sz="1800" spc="55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368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0">
                <a:solidFill>
                  <a:srgbClr val="000000"/>
                </a:solidFill>
                <a:latin typeface="Microsoft Sans Serif"/>
                <a:cs typeface="Microsoft Sans Serif"/>
              </a:rPr>
              <a:t>Gale–Shapley</a:t>
            </a:r>
            <a:r>
              <a:rPr dirty="0" sz="2800" spc="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demo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19558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800" y="64135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174037" y="4872037"/>
            <a:ext cx="4416425" cy="1546225"/>
            <a:chOff x="8174037" y="4872037"/>
            <a:chExt cx="4416425" cy="1546225"/>
          </a:xfrm>
        </p:grpSpPr>
        <p:sp>
          <p:nvSpPr>
            <p:cNvPr id="6" name="object 6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4216400" y="0"/>
                  </a:moveTo>
                  <a:lnTo>
                    <a:pt x="190500" y="0"/>
                  </a:lnTo>
                  <a:lnTo>
                    <a:pt x="146819" y="5031"/>
                  </a:lnTo>
                  <a:lnTo>
                    <a:pt x="106722" y="19362"/>
                  </a:lnTo>
                  <a:lnTo>
                    <a:pt x="71351" y="41850"/>
                  </a:lnTo>
                  <a:lnTo>
                    <a:pt x="41850" y="71351"/>
                  </a:lnTo>
                  <a:lnTo>
                    <a:pt x="19362" y="106722"/>
                  </a:lnTo>
                  <a:lnTo>
                    <a:pt x="5031" y="146819"/>
                  </a:lnTo>
                  <a:lnTo>
                    <a:pt x="0" y="190500"/>
                  </a:lnTo>
                  <a:lnTo>
                    <a:pt x="0" y="1346200"/>
                  </a:lnTo>
                  <a:lnTo>
                    <a:pt x="5031" y="1389880"/>
                  </a:lnTo>
                  <a:lnTo>
                    <a:pt x="19362" y="1429977"/>
                  </a:lnTo>
                  <a:lnTo>
                    <a:pt x="41850" y="1465348"/>
                  </a:lnTo>
                  <a:lnTo>
                    <a:pt x="71351" y="1494849"/>
                  </a:lnTo>
                  <a:lnTo>
                    <a:pt x="106722" y="1517337"/>
                  </a:lnTo>
                  <a:lnTo>
                    <a:pt x="146819" y="1531668"/>
                  </a:lnTo>
                  <a:lnTo>
                    <a:pt x="190500" y="1536700"/>
                  </a:lnTo>
                  <a:lnTo>
                    <a:pt x="4216400" y="1536700"/>
                  </a:lnTo>
                  <a:lnTo>
                    <a:pt x="4260080" y="1531668"/>
                  </a:lnTo>
                  <a:lnTo>
                    <a:pt x="4300177" y="1517337"/>
                  </a:lnTo>
                  <a:lnTo>
                    <a:pt x="4335548" y="1494849"/>
                  </a:lnTo>
                  <a:lnTo>
                    <a:pt x="4365049" y="1465348"/>
                  </a:lnTo>
                  <a:lnTo>
                    <a:pt x="4387537" y="1429977"/>
                  </a:lnTo>
                  <a:lnTo>
                    <a:pt x="4401868" y="1389880"/>
                  </a:lnTo>
                  <a:lnTo>
                    <a:pt x="4406900" y="1346200"/>
                  </a:lnTo>
                  <a:lnTo>
                    <a:pt x="4406900" y="190500"/>
                  </a:lnTo>
                  <a:lnTo>
                    <a:pt x="4401868" y="146819"/>
                  </a:lnTo>
                  <a:lnTo>
                    <a:pt x="4387537" y="106722"/>
                  </a:lnTo>
                  <a:lnTo>
                    <a:pt x="4365049" y="71351"/>
                  </a:lnTo>
                  <a:lnTo>
                    <a:pt x="4335548" y="41850"/>
                  </a:lnTo>
                  <a:lnTo>
                    <a:pt x="4300177" y="19362"/>
                  </a:lnTo>
                  <a:lnTo>
                    <a:pt x="4260080" y="5031"/>
                  </a:lnTo>
                  <a:lnTo>
                    <a:pt x="421640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190500" y="0"/>
                  </a:moveTo>
                  <a:lnTo>
                    <a:pt x="4216400" y="0"/>
                  </a:lnTo>
                  <a:lnTo>
                    <a:pt x="4260080" y="5031"/>
                  </a:lnTo>
                  <a:lnTo>
                    <a:pt x="4300177" y="19362"/>
                  </a:lnTo>
                  <a:lnTo>
                    <a:pt x="4335548" y="41850"/>
                  </a:lnTo>
                  <a:lnTo>
                    <a:pt x="4365049" y="71351"/>
                  </a:lnTo>
                  <a:lnTo>
                    <a:pt x="4387537" y="106722"/>
                  </a:lnTo>
                  <a:lnTo>
                    <a:pt x="4401868" y="146820"/>
                  </a:lnTo>
                  <a:lnTo>
                    <a:pt x="4406900" y="190500"/>
                  </a:lnTo>
                  <a:lnTo>
                    <a:pt x="4406900" y="1346200"/>
                  </a:lnTo>
                  <a:lnTo>
                    <a:pt x="4401868" y="1389880"/>
                  </a:lnTo>
                  <a:lnTo>
                    <a:pt x="4387537" y="1429977"/>
                  </a:lnTo>
                  <a:lnTo>
                    <a:pt x="4365049" y="1465348"/>
                  </a:lnTo>
                  <a:lnTo>
                    <a:pt x="4335548" y="1494849"/>
                  </a:lnTo>
                  <a:lnTo>
                    <a:pt x="4300177" y="1517337"/>
                  </a:lnTo>
                  <a:lnTo>
                    <a:pt x="4260080" y="1531668"/>
                  </a:lnTo>
                  <a:lnTo>
                    <a:pt x="4216400" y="1536700"/>
                  </a:lnTo>
                  <a:lnTo>
                    <a:pt x="190500" y="1536700"/>
                  </a:lnTo>
                  <a:lnTo>
                    <a:pt x="146820" y="1531668"/>
                  </a:lnTo>
                  <a:lnTo>
                    <a:pt x="106722" y="1517337"/>
                  </a:lnTo>
                  <a:lnTo>
                    <a:pt x="71351" y="1494849"/>
                  </a:lnTo>
                  <a:lnTo>
                    <a:pt x="41850" y="1465348"/>
                  </a:lnTo>
                  <a:lnTo>
                    <a:pt x="19362" y="1429977"/>
                  </a:lnTo>
                  <a:lnTo>
                    <a:pt x="5031" y="1389880"/>
                  </a:lnTo>
                  <a:lnTo>
                    <a:pt x="0" y="1346200"/>
                  </a:lnTo>
                  <a:lnTo>
                    <a:pt x="0" y="190500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636000" y="4838700"/>
            <a:ext cx="3495040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8200" marR="5080" indent="-825500">
              <a:lnSpc>
                <a:spcPct val="154200"/>
              </a:lnSpc>
              <a:spcBef>
                <a:spcPts val="100"/>
              </a:spcBef>
            </a:pP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Boston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proposes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to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-50" b="1">
                <a:solidFill>
                  <a:srgbClr val="005493"/>
                </a:solidFill>
                <a:latin typeface="Tahoma"/>
                <a:cs typeface="Tahoma"/>
              </a:rPr>
              <a:t>Wayne </a:t>
            </a:r>
            <a:r>
              <a:rPr dirty="0" sz="2000" spc="-57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-50" b="1">
                <a:solidFill>
                  <a:srgbClr val="005493"/>
                </a:solidFill>
                <a:latin typeface="Tahoma"/>
                <a:cs typeface="Tahoma"/>
              </a:rPr>
              <a:t>Wayne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005493"/>
                </a:solidFill>
                <a:latin typeface="Tahoma"/>
                <a:cs typeface="Tahoma"/>
              </a:rPr>
              <a:t>rejects</a:t>
            </a:r>
            <a:endParaRPr sz="2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5493"/>
                </a:solidFill>
                <a:latin typeface="Tahoma"/>
                <a:cs typeface="Tahoma"/>
              </a:rPr>
              <a:t>(since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" b="1">
                <a:solidFill>
                  <a:srgbClr val="005493"/>
                </a:solidFill>
                <a:latin typeface="Tahoma"/>
                <a:cs typeface="Tahoma"/>
              </a:rPr>
              <a:t>he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40" b="1">
                <a:solidFill>
                  <a:srgbClr val="005493"/>
                </a:solidFill>
                <a:latin typeface="Tahoma"/>
                <a:cs typeface="Tahoma"/>
              </a:rPr>
              <a:t>prefers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" b="1">
                <a:solidFill>
                  <a:srgbClr val="005493"/>
                </a:solidFill>
                <a:latin typeface="Tahoma"/>
                <a:cs typeface="Tahoma"/>
              </a:rPr>
              <a:t>Chicago)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3098800" y="1524000"/>
            <a:ext cx="307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latin typeface="Tahoma"/>
                <a:cs typeface="Tahoma"/>
              </a:rPr>
              <a:t>hospitals’</a:t>
            </a:r>
            <a:r>
              <a:rPr dirty="0" sz="1800" spc="50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2300" y="5956300"/>
            <a:ext cx="302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Tahoma"/>
                <a:cs typeface="Tahoma"/>
              </a:rPr>
              <a:t>students’</a:t>
            </a:r>
            <a:r>
              <a:rPr dirty="0" sz="1800" spc="55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368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0">
                <a:solidFill>
                  <a:srgbClr val="000000"/>
                </a:solidFill>
                <a:latin typeface="Microsoft Sans Serif"/>
                <a:cs typeface="Microsoft Sans Serif"/>
              </a:rPr>
              <a:t>Gale–Shapley</a:t>
            </a:r>
            <a:r>
              <a:rPr dirty="0" sz="2800" spc="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demo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19558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800" y="64135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174037" y="4872037"/>
            <a:ext cx="4416425" cy="1546225"/>
            <a:chOff x="8174037" y="4872037"/>
            <a:chExt cx="4416425" cy="1546225"/>
          </a:xfrm>
        </p:grpSpPr>
        <p:sp>
          <p:nvSpPr>
            <p:cNvPr id="6" name="object 6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4216400" y="0"/>
                  </a:moveTo>
                  <a:lnTo>
                    <a:pt x="190500" y="0"/>
                  </a:lnTo>
                  <a:lnTo>
                    <a:pt x="146819" y="5031"/>
                  </a:lnTo>
                  <a:lnTo>
                    <a:pt x="106722" y="19362"/>
                  </a:lnTo>
                  <a:lnTo>
                    <a:pt x="71351" y="41850"/>
                  </a:lnTo>
                  <a:lnTo>
                    <a:pt x="41850" y="71351"/>
                  </a:lnTo>
                  <a:lnTo>
                    <a:pt x="19362" y="106722"/>
                  </a:lnTo>
                  <a:lnTo>
                    <a:pt x="5031" y="146819"/>
                  </a:lnTo>
                  <a:lnTo>
                    <a:pt x="0" y="190500"/>
                  </a:lnTo>
                  <a:lnTo>
                    <a:pt x="0" y="1346200"/>
                  </a:lnTo>
                  <a:lnTo>
                    <a:pt x="5031" y="1389880"/>
                  </a:lnTo>
                  <a:lnTo>
                    <a:pt x="19362" y="1429977"/>
                  </a:lnTo>
                  <a:lnTo>
                    <a:pt x="41850" y="1465348"/>
                  </a:lnTo>
                  <a:lnTo>
                    <a:pt x="71351" y="1494849"/>
                  </a:lnTo>
                  <a:lnTo>
                    <a:pt x="106722" y="1517337"/>
                  </a:lnTo>
                  <a:lnTo>
                    <a:pt x="146819" y="1531668"/>
                  </a:lnTo>
                  <a:lnTo>
                    <a:pt x="190500" y="1536700"/>
                  </a:lnTo>
                  <a:lnTo>
                    <a:pt x="4216400" y="1536700"/>
                  </a:lnTo>
                  <a:lnTo>
                    <a:pt x="4260080" y="1531668"/>
                  </a:lnTo>
                  <a:lnTo>
                    <a:pt x="4300177" y="1517337"/>
                  </a:lnTo>
                  <a:lnTo>
                    <a:pt x="4335548" y="1494849"/>
                  </a:lnTo>
                  <a:lnTo>
                    <a:pt x="4365049" y="1465348"/>
                  </a:lnTo>
                  <a:lnTo>
                    <a:pt x="4387537" y="1429977"/>
                  </a:lnTo>
                  <a:lnTo>
                    <a:pt x="4401868" y="1389880"/>
                  </a:lnTo>
                  <a:lnTo>
                    <a:pt x="4406900" y="1346200"/>
                  </a:lnTo>
                  <a:lnTo>
                    <a:pt x="4406900" y="190500"/>
                  </a:lnTo>
                  <a:lnTo>
                    <a:pt x="4401868" y="146819"/>
                  </a:lnTo>
                  <a:lnTo>
                    <a:pt x="4387537" y="106722"/>
                  </a:lnTo>
                  <a:lnTo>
                    <a:pt x="4365049" y="71351"/>
                  </a:lnTo>
                  <a:lnTo>
                    <a:pt x="4335548" y="41850"/>
                  </a:lnTo>
                  <a:lnTo>
                    <a:pt x="4300177" y="19362"/>
                  </a:lnTo>
                  <a:lnTo>
                    <a:pt x="4260080" y="5031"/>
                  </a:lnTo>
                  <a:lnTo>
                    <a:pt x="421640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190500" y="0"/>
                  </a:moveTo>
                  <a:lnTo>
                    <a:pt x="4216400" y="0"/>
                  </a:lnTo>
                  <a:lnTo>
                    <a:pt x="4260080" y="5031"/>
                  </a:lnTo>
                  <a:lnTo>
                    <a:pt x="4300177" y="19362"/>
                  </a:lnTo>
                  <a:lnTo>
                    <a:pt x="4335548" y="41850"/>
                  </a:lnTo>
                  <a:lnTo>
                    <a:pt x="4365049" y="71351"/>
                  </a:lnTo>
                  <a:lnTo>
                    <a:pt x="4387537" y="106722"/>
                  </a:lnTo>
                  <a:lnTo>
                    <a:pt x="4401868" y="146820"/>
                  </a:lnTo>
                  <a:lnTo>
                    <a:pt x="4406900" y="190500"/>
                  </a:lnTo>
                  <a:lnTo>
                    <a:pt x="4406900" y="1346200"/>
                  </a:lnTo>
                  <a:lnTo>
                    <a:pt x="4401868" y="1389880"/>
                  </a:lnTo>
                  <a:lnTo>
                    <a:pt x="4387537" y="1429977"/>
                  </a:lnTo>
                  <a:lnTo>
                    <a:pt x="4365049" y="1465348"/>
                  </a:lnTo>
                  <a:lnTo>
                    <a:pt x="4335548" y="1494849"/>
                  </a:lnTo>
                  <a:lnTo>
                    <a:pt x="4300177" y="1517337"/>
                  </a:lnTo>
                  <a:lnTo>
                    <a:pt x="4260080" y="1531668"/>
                  </a:lnTo>
                  <a:lnTo>
                    <a:pt x="4216400" y="1536700"/>
                  </a:lnTo>
                  <a:lnTo>
                    <a:pt x="190500" y="1536700"/>
                  </a:lnTo>
                  <a:lnTo>
                    <a:pt x="146820" y="1531668"/>
                  </a:lnTo>
                  <a:lnTo>
                    <a:pt x="106722" y="1517337"/>
                  </a:lnTo>
                  <a:lnTo>
                    <a:pt x="71351" y="1494849"/>
                  </a:lnTo>
                  <a:lnTo>
                    <a:pt x="41850" y="1465348"/>
                  </a:lnTo>
                  <a:lnTo>
                    <a:pt x="19362" y="1429977"/>
                  </a:lnTo>
                  <a:lnTo>
                    <a:pt x="5031" y="1389880"/>
                  </a:lnTo>
                  <a:lnTo>
                    <a:pt x="0" y="1346200"/>
                  </a:lnTo>
                  <a:lnTo>
                    <a:pt x="0" y="190500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851900" y="5003800"/>
            <a:ext cx="30626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Boston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proposes </a:t>
            </a:r>
            <a:r>
              <a:rPr dirty="0" sz="2000" spc="5" b="1">
                <a:solidFill>
                  <a:srgbClr val="005493"/>
                </a:solidFill>
                <a:latin typeface="Tahoma"/>
                <a:cs typeface="Tahoma"/>
              </a:rPr>
              <a:t>to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20" b="1">
                <a:solidFill>
                  <a:srgbClr val="005493"/>
                </a:solidFill>
                <a:latin typeface="Tahoma"/>
                <a:cs typeface="Tahoma"/>
              </a:rPr>
              <a:t>Val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52900" y="2959430"/>
            <a:ext cx="914400" cy="380365"/>
          </a:xfrm>
          <a:custGeom>
            <a:avLst/>
            <a:gdLst/>
            <a:ahLst/>
            <a:cxnLst/>
            <a:rect l="l" t="t" r="r" b="b"/>
            <a:pathLst>
              <a:path w="914400" h="380364">
                <a:moveTo>
                  <a:pt x="780488" y="55466"/>
                </a:moveTo>
                <a:lnTo>
                  <a:pt x="828696" y="79078"/>
                </a:lnTo>
                <a:lnTo>
                  <a:pt x="866191" y="104910"/>
                </a:lnTo>
                <a:lnTo>
                  <a:pt x="892974" y="132405"/>
                </a:lnTo>
                <a:lnTo>
                  <a:pt x="914400" y="190169"/>
                </a:lnTo>
                <a:lnTo>
                  <a:pt x="909043" y="219329"/>
                </a:lnTo>
                <a:lnTo>
                  <a:pt x="866191" y="275429"/>
                </a:lnTo>
                <a:lnTo>
                  <a:pt x="828696" y="301260"/>
                </a:lnTo>
                <a:lnTo>
                  <a:pt x="780488" y="324873"/>
                </a:lnTo>
                <a:lnTo>
                  <a:pt x="737417" y="340721"/>
                </a:lnTo>
                <a:lnTo>
                  <a:pt x="691013" y="353927"/>
                </a:lnTo>
                <a:lnTo>
                  <a:pt x="641882" y="364492"/>
                </a:lnTo>
                <a:lnTo>
                  <a:pt x="590630" y="372415"/>
                </a:lnTo>
                <a:lnTo>
                  <a:pt x="537864" y="377698"/>
                </a:lnTo>
                <a:lnTo>
                  <a:pt x="484188" y="380339"/>
                </a:lnTo>
                <a:lnTo>
                  <a:pt x="430210" y="380339"/>
                </a:lnTo>
                <a:lnTo>
                  <a:pt x="376535" y="377698"/>
                </a:lnTo>
                <a:lnTo>
                  <a:pt x="323768" y="372415"/>
                </a:lnTo>
                <a:lnTo>
                  <a:pt x="272517" y="364492"/>
                </a:lnTo>
                <a:lnTo>
                  <a:pt x="223386" y="353927"/>
                </a:lnTo>
                <a:lnTo>
                  <a:pt x="176982" y="340721"/>
                </a:lnTo>
                <a:lnTo>
                  <a:pt x="133910" y="324873"/>
                </a:lnTo>
                <a:lnTo>
                  <a:pt x="85702" y="301260"/>
                </a:lnTo>
                <a:lnTo>
                  <a:pt x="48207" y="275429"/>
                </a:lnTo>
                <a:lnTo>
                  <a:pt x="21425" y="247934"/>
                </a:lnTo>
                <a:lnTo>
                  <a:pt x="0" y="190169"/>
                </a:lnTo>
                <a:lnTo>
                  <a:pt x="5356" y="161010"/>
                </a:lnTo>
                <a:lnTo>
                  <a:pt x="48207" y="104910"/>
                </a:lnTo>
                <a:lnTo>
                  <a:pt x="85702" y="79078"/>
                </a:lnTo>
                <a:lnTo>
                  <a:pt x="133910" y="55466"/>
                </a:lnTo>
                <a:lnTo>
                  <a:pt x="176982" y="39618"/>
                </a:lnTo>
                <a:lnTo>
                  <a:pt x="223386" y="26412"/>
                </a:lnTo>
                <a:lnTo>
                  <a:pt x="272517" y="15847"/>
                </a:lnTo>
                <a:lnTo>
                  <a:pt x="323768" y="7923"/>
                </a:lnTo>
                <a:lnTo>
                  <a:pt x="376535" y="2641"/>
                </a:lnTo>
                <a:lnTo>
                  <a:pt x="430210" y="0"/>
                </a:lnTo>
                <a:lnTo>
                  <a:pt x="484188" y="0"/>
                </a:lnTo>
                <a:lnTo>
                  <a:pt x="537864" y="2641"/>
                </a:lnTo>
                <a:lnTo>
                  <a:pt x="590630" y="7923"/>
                </a:lnTo>
                <a:lnTo>
                  <a:pt x="641882" y="15847"/>
                </a:lnTo>
                <a:lnTo>
                  <a:pt x="691013" y="26412"/>
                </a:lnTo>
                <a:lnTo>
                  <a:pt x="737417" y="39618"/>
                </a:lnTo>
                <a:lnTo>
                  <a:pt x="780488" y="55466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65600" y="6934530"/>
            <a:ext cx="914400" cy="380365"/>
          </a:xfrm>
          <a:custGeom>
            <a:avLst/>
            <a:gdLst/>
            <a:ahLst/>
            <a:cxnLst/>
            <a:rect l="l" t="t" r="r" b="b"/>
            <a:pathLst>
              <a:path w="914400" h="380365">
                <a:moveTo>
                  <a:pt x="780488" y="55466"/>
                </a:moveTo>
                <a:lnTo>
                  <a:pt x="828696" y="79078"/>
                </a:lnTo>
                <a:lnTo>
                  <a:pt x="866191" y="104910"/>
                </a:lnTo>
                <a:lnTo>
                  <a:pt x="892974" y="132405"/>
                </a:lnTo>
                <a:lnTo>
                  <a:pt x="914400" y="190169"/>
                </a:lnTo>
                <a:lnTo>
                  <a:pt x="909043" y="219329"/>
                </a:lnTo>
                <a:lnTo>
                  <a:pt x="866191" y="275429"/>
                </a:lnTo>
                <a:lnTo>
                  <a:pt x="828696" y="301260"/>
                </a:lnTo>
                <a:lnTo>
                  <a:pt x="780488" y="324873"/>
                </a:lnTo>
                <a:lnTo>
                  <a:pt x="737417" y="340721"/>
                </a:lnTo>
                <a:lnTo>
                  <a:pt x="691013" y="353927"/>
                </a:lnTo>
                <a:lnTo>
                  <a:pt x="641882" y="364492"/>
                </a:lnTo>
                <a:lnTo>
                  <a:pt x="590630" y="372415"/>
                </a:lnTo>
                <a:lnTo>
                  <a:pt x="537864" y="377698"/>
                </a:lnTo>
                <a:lnTo>
                  <a:pt x="484188" y="380339"/>
                </a:lnTo>
                <a:lnTo>
                  <a:pt x="430210" y="380339"/>
                </a:lnTo>
                <a:lnTo>
                  <a:pt x="376535" y="377698"/>
                </a:lnTo>
                <a:lnTo>
                  <a:pt x="323768" y="372415"/>
                </a:lnTo>
                <a:lnTo>
                  <a:pt x="272517" y="364492"/>
                </a:lnTo>
                <a:lnTo>
                  <a:pt x="223386" y="353927"/>
                </a:lnTo>
                <a:lnTo>
                  <a:pt x="176982" y="340721"/>
                </a:lnTo>
                <a:lnTo>
                  <a:pt x="133910" y="324873"/>
                </a:lnTo>
                <a:lnTo>
                  <a:pt x="85702" y="301260"/>
                </a:lnTo>
                <a:lnTo>
                  <a:pt x="48207" y="275429"/>
                </a:lnTo>
                <a:lnTo>
                  <a:pt x="21425" y="247934"/>
                </a:lnTo>
                <a:lnTo>
                  <a:pt x="0" y="190169"/>
                </a:lnTo>
                <a:lnTo>
                  <a:pt x="5356" y="161010"/>
                </a:lnTo>
                <a:lnTo>
                  <a:pt x="48207" y="104910"/>
                </a:lnTo>
                <a:lnTo>
                  <a:pt x="85702" y="79078"/>
                </a:lnTo>
                <a:lnTo>
                  <a:pt x="133910" y="55466"/>
                </a:lnTo>
                <a:lnTo>
                  <a:pt x="176982" y="39618"/>
                </a:lnTo>
                <a:lnTo>
                  <a:pt x="223386" y="26412"/>
                </a:lnTo>
                <a:lnTo>
                  <a:pt x="272517" y="15847"/>
                </a:lnTo>
                <a:lnTo>
                  <a:pt x="323768" y="7923"/>
                </a:lnTo>
                <a:lnTo>
                  <a:pt x="376535" y="2641"/>
                </a:lnTo>
                <a:lnTo>
                  <a:pt x="430210" y="0"/>
                </a:lnTo>
                <a:lnTo>
                  <a:pt x="484188" y="0"/>
                </a:lnTo>
                <a:lnTo>
                  <a:pt x="537864" y="2641"/>
                </a:lnTo>
                <a:lnTo>
                  <a:pt x="590630" y="7923"/>
                </a:lnTo>
                <a:lnTo>
                  <a:pt x="641882" y="15847"/>
                </a:lnTo>
                <a:lnTo>
                  <a:pt x="691013" y="26412"/>
                </a:lnTo>
                <a:lnTo>
                  <a:pt x="737417" y="39618"/>
                </a:lnTo>
                <a:lnTo>
                  <a:pt x="780488" y="55466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98800" y="1524000"/>
            <a:ext cx="307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latin typeface="Tahoma"/>
                <a:cs typeface="Tahoma"/>
              </a:rPr>
              <a:t>hospitals’</a:t>
            </a:r>
            <a:r>
              <a:rPr dirty="0" sz="1800" spc="50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3162300" y="5956300"/>
            <a:ext cx="302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Tahoma"/>
                <a:cs typeface="Tahoma"/>
              </a:rPr>
              <a:t>students’</a:t>
            </a:r>
            <a:r>
              <a:rPr dirty="0" sz="1800" spc="55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368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0">
                <a:solidFill>
                  <a:srgbClr val="000000"/>
                </a:solidFill>
                <a:latin typeface="Microsoft Sans Serif"/>
                <a:cs typeface="Microsoft Sans Serif"/>
              </a:rPr>
              <a:t>Gale–Shapley</a:t>
            </a:r>
            <a:r>
              <a:rPr dirty="0" sz="2800" spc="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demo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19558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800" y="64135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174037" y="4872037"/>
            <a:ext cx="4416425" cy="1546225"/>
            <a:chOff x="8174037" y="4872037"/>
            <a:chExt cx="4416425" cy="1546225"/>
          </a:xfrm>
        </p:grpSpPr>
        <p:sp>
          <p:nvSpPr>
            <p:cNvPr id="6" name="object 6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4216400" y="0"/>
                  </a:moveTo>
                  <a:lnTo>
                    <a:pt x="190500" y="0"/>
                  </a:lnTo>
                  <a:lnTo>
                    <a:pt x="146819" y="5031"/>
                  </a:lnTo>
                  <a:lnTo>
                    <a:pt x="106722" y="19362"/>
                  </a:lnTo>
                  <a:lnTo>
                    <a:pt x="71351" y="41850"/>
                  </a:lnTo>
                  <a:lnTo>
                    <a:pt x="41850" y="71351"/>
                  </a:lnTo>
                  <a:lnTo>
                    <a:pt x="19362" y="106722"/>
                  </a:lnTo>
                  <a:lnTo>
                    <a:pt x="5031" y="146819"/>
                  </a:lnTo>
                  <a:lnTo>
                    <a:pt x="0" y="190500"/>
                  </a:lnTo>
                  <a:lnTo>
                    <a:pt x="0" y="1346200"/>
                  </a:lnTo>
                  <a:lnTo>
                    <a:pt x="5031" y="1389880"/>
                  </a:lnTo>
                  <a:lnTo>
                    <a:pt x="19362" y="1429977"/>
                  </a:lnTo>
                  <a:lnTo>
                    <a:pt x="41850" y="1465348"/>
                  </a:lnTo>
                  <a:lnTo>
                    <a:pt x="71351" y="1494849"/>
                  </a:lnTo>
                  <a:lnTo>
                    <a:pt x="106722" y="1517337"/>
                  </a:lnTo>
                  <a:lnTo>
                    <a:pt x="146819" y="1531668"/>
                  </a:lnTo>
                  <a:lnTo>
                    <a:pt x="190500" y="1536700"/>
                  </a:lnTo>
                  <a:lnTo>
                    <a:pt x="4216400" y="1536700"/>
                  </a:lnTo>
                  <a:lnTo>
                    <a:pt x="4260080" y="1531668"/>
                  </a:lnTo>
                  <a:lnTo>
                    <a:pt x="4300177" y="1517337"/>
                  </a:lnTo>
                  <a:lnTo>
                    <a:pt x="4335548" y="1494849"/>
                  </a:lnTo>
                  <a:lnTo>
                    <a:pt x="4365049" y="1465348"/>
                  </a:lnTo>
                  <a:lnTo>
                    <a:pt x="4387537" y="1429977"/>
                  </a:lnTo>
                  <a:lnTo>
                    <a:pt x="4401868" y="1389880"/>
                  </a:lnTo>
                  <a:lnTo>
                    <a:pt x="4406900" y="1346200"/>
                  </a:lnTo>
                  <a:lnTo>
                    <a:pt x="4406900" y="190500"/>
                  </a:lnTo>
                  <a:lnTo>
                    <a:pt x="4401868" y="146819"/>
                  </a:lnTo>
                  <a:lnTo>
                    <a:pt x="4387537" y="106722"/>
                  </a:lnTo>
                  <a:lnTo>
                    <a:pt x="4365049" y="71351"/>
                  </a:lnTo>
                  <a:lnTo>
                    <a:pt x="4335548" y="41850"/>
                  </a:lnTo>
                  <a:lnTo>
                    <a:pt x="4300177" y="19362"/>
                  </a:lnTo>
                  <a:lnTo>
                    <a:pt x="4260080" y="5031"/>
                  </a:lnTo>
                  <a:lnTo>
                    <a:pt x="421640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190500" y="0"/>
                  </a:moveTo>
                  <a:lnTo>
                    <a:pt x="4216400" y="0"/>
                  </a:lnTo>
                  <a:lnTo>
                    <a:pt x="4260080" y="5031"/>
                  </a:lnTo>
                  <a:lnTo>
                    <a:pt x="4300177" y="19362"/>
                  </a:lnTo>
                  <a:lnTo>
                    <a:pt x="4335548" y="41850"/>
                  </a:lnTo>
                  <a:lnTo>
                    <a:pt x="4365049" y="71351"/>
                  </a:lnTo>
                  <a:lnTo>
                    <a:pt x="4387537" y="106722"/>
                  </a:lnTo>
                  <a:lnTo>
                    <a:pt x="4401868" y="146820"/>
                  </a:lnTo>
                  <a:lnTo>
                    <a:pt x="4406900" y="190500"/>
                  </a:lnTo>
                  <a:lnTo>
                    <a:pt x="4406900" y="1346200"/>
                  </a:lnTo>
                  <a:lnTo>
                    <a:pt x="4401868" y="1389880"/>
                  </a:lnTo>
                  <a:lnTo>
                    <a:pt x="4387537" y="1429977"/>
                  </a:lnTo>
                  <a:lnTo>
                    <a:pt x="4365049" y="1465348"/>
                  </a:lnTo>
                  <a:lnTo>
                    <a:pt x="4335548" y="1494849"/>
                  </a:lnTo>
                  <a:lnTo>
                    <a:pt x="4300177" y="1517337"/>
                  </a:lnTo>
                  <a:lnTo>
                    <a:pt x="4260080" y="1531668"/>
                  </a:lnTo>
                  <a:lnTo>
                    <a:pt x="4216400" y="1536700"/>
                  </a:lnTo>
                  <a:lnTo>
                    <a:pt x="190500" y="1536700"/>
                  </a:lnTo>
                  <a:lnTo>
                    <a:pt x="146820" y="1531668"/>
                  </a:lnTo>
                  <a:lnTo>
                    <a:pt x="106722" y="1517337"/>
                  </a:lnTo>
                  <a:lnTo>
                    <a:pt x="71351" y="1494849"/>
                  </a:lnTo>
                  <a:lnTo>
                    <a:pt x="41850" y="1465348"/>
                  </a:lnTo>
                  <a:lnTo>
                    <a:pt x="19362" y="1429977"/>
                  </a:lnTo>
                  <a:lnTo>
                    <a:pt x="5031" y="1389880"/>
                  </a:lnTo>
                  <a:lnTo>
                    <a:pt x="0" y="1346200"/>
                  </a:lnTo>
                  <a:lnTo>
                    <a:pt x="0" y="190500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636000" y="4838700"/>
            <a:ext cx="3489325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28600" marR="215265">
              <a:lnSpc>
                <a:spcPct val="154200"/>
              </a:lnSpc>
              <a:spcBef>
                <a:spcPts val="100"/>
              </a:spcBef>
            </a:pP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Boston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proposes </a:t>
            </a:r>
            <a:r>
              <a:rPr dirty="0" sz="2000" spc="5" b="1">
                <a:solidFill>
                  <a:srgbClr val="005493"/>
                </a:solidFill>
                <a:latin typeface="Tahoma"/>
                <a:cs typeface="Tahoma"/>
              </a:rPr>
              <a:t>to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20" b="1">
                <a:solidFill>
                  <a:srgbClr val="005493"/>
                </a:solidFill>
                <a:latin typeface="Tahoma"/>
                <a:cs typeface="Tahoma"/>
              </a:rPr>
              <a:t>Val </a:t>
            </a:r>
            <a:r>
              <a:rPr dirty="0" sz="2000" spc="-57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20" b="1">
                <a:solidFill>
                  <a:srgbClr val="005493"/>
                </a:solidFill>
                <a:latin typeface="Tahoma"/>
                <a:cs typeface="Tahoma"/>
              </a:rPr>
              <a:t>Val</a:t>
            </a:r>
            <a:r>
              <a:rPr dirty="0" sz="2000" spc="6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005493"/>
                </a:solidFill>
                <a:latin typeface="Tahoma"/>
                <a:cs typeface="Tahoma"/>
              </a:rPr>
              <a:t>rejects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5493"/>
                </a:solidFill>
                <a:latin typeface="Tahoma"/>
                <a:cs typeface="Tahoma"/>
              </a:rPr>
              <a:t>(since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35" b="1">
                <a:solidFill>
                  <a:srgbClr val="005493"/>
                </a:solidFill>
                <a:latin typeface="Tahoma"/>
                <a:cs typeface="Tahoma"/>
              </a:rPr>
              <a:t>she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40" b="1">
                <a:solidFill>
                  <a:srgbClr val="005493"/>
                </a:solidFill>
                <a:latin typeface="Tahoma"/>
                <a:cs typeface="Tahoma"/>
              </a:rPr>
              <a:t>prefers</a:t>
            </a:r>
            <a:r>
              <a:rPr dirty="0" sz="2000" spc="6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-15" b="1">
                <a:solidFill>
                  <a:srgbClr val="005493"/>
                </a:solidFill>
                <a:latin typeface="Tahoma"/>
                <a:cs typeface="Tahoma"/>
              </a:rPr>
              <a:t>Atlanta)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3098800" y="1524000"/>
            <a:ext cx="307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latin typeface="Tahoma"/>
                <a:cs typeface="Tahoma"/>
              </a:rPr>
              <a:t>hospitals’</a:t>
            </a:r>
            <a:r>
              <a:rPr dirty="0" sz="1800" spc="50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2300" y="5956300"/>
            <a:ext cx="302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Tahoma"/>
                <a:cs typeface="Tahoma"/>
              </a:rPr>
              <a:t>students’</a:t>
            </a:r>
            <a:r>
              <a:rPr dirty="0" sz="1800" spc="55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368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0">
                <a:solidFill>
                  <a:srgbClr val="000000"/>
                </a:solidFill>
                <a:latin typeface="Microsoft Sans Serif"/>
                <a:cs typeface="Microsoft Sans Serif"/>
              </a:rPr>
              <a:t>Gale–Shapley</a:t>
            </a:r>
            <a:r>
              <a:rPr dirty="0" sz="2800" spc="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demo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19558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800" y="64135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174037" y="4872037"/>
            <a:ext cx="4416425" cy="1546225"/>
            <a:chOff x="8174037" y="4872037"/>
            <a:chExt cx="4416425" cy="1546225"/>
          </a:xfrm>
        </p:grpSpPr>
        <p:sp>
          <p:nvSpPr>
            <p:cNvPr id="6" name="object 6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4216400" y="0"/>
                  </a:moveTo>
                  <a:lnTo>
                    <a:pt x="190500" y="0"/>
                  </a:lnTo>
                  <a:lnTo>
                    <a:pt x="146819" y="5031"/>
                  </a:lnTo>
                  <a:lnTo>
                    <a:pt x="106722" y="19362"/>
                  </a:lnTo>
                  <a:lnTo>
                    <a:pt x="71351" y="41850"/>
                  </a:lnTo>
                  <a:lnTo>
                    <a:pt x="41850" y="71351"/>
                  </a:lnTo>
                  <a:lnTo>
                    <a:pt x="19362" y="106722"/>
                  </a:lnTo>
                  <a:lnTo>
                    <a:pt x="5031" y="146819"/>
                  </a:lnTo>
                  <a:lnTo>
                    <a:pt x="0" y="190500"/>
                  </a:lnTo>
                  <a:lnTo>
                    <a:pt x="0" y="1346200"/>
                  </a:lnTo>
                  <a:lnTo>
                    <a:pt x="5031" y="1389880"/>
                  </a:lnTo>
                  <a:lnTo>
                    <a:pt x="19362" y="1429977"/>
                  </a:lnTo>
                  <a:lnTo>
                    <a:pt x="41850" y="1465348"/>
                  </a:lnTo>
                  <a:lnTo>
                    <a:pt x="71351" y="1494849"/>
                  </a:lnTo>
                  <a:lnTo>
                    <a:pt x="106722" y="1517337"/>
                  </a:lnTo>
                  <a:lnTo>
                    <a:pt x="146819" y="1531668"/>
                  </a:lnTo>
                  <a:lnTo>
                    <a:pt x="190500" y="1536700"/>
                  </a:lnTo>
                  <a:lnTo>
                    <a:pt x="4216400" y="1536700"/>
                  </a:lnTo>
                  <a:lnTo>
                    <a:pt x="4260080" y="1531668"/>
                  </a:lnTo>
                  <a:lnTo>
                    <a:pt x="4300177" y="1517337"/>
                  </a:lnTo>
                  <a:lnTo>
                    <a:pt x="4335548" y="1494849"/>
                  </a:lnTo>
                  <a:lnTo>
                    <a:pt x="4365049" y="1465348"/>
                  </a:lnTo>
                  <a:lnTo>
                    <a:pt x="4387537" y="1429977"/>
                  </a:lnTo>
                  <a:lnTo>
                    <a:pt x="4401868" y="1389880"/>
                  </a:lnTo>
                  <a:lnTo>
                    <a:pt x="4406900" y="1346200"/>
                  </a:lnTo>
                  <a:lnTo>
                    <a:pt x="4406900" y="190500"/>
                  </a:lnTo>
                  <a:lnTo>
                    <a:pt x="4401868" y="146819"/>
                  </a:lnTo>
                  <a:lnTo>
                    <a:pt x="4387537" y="106722"/>
                  </a:lnTo>
                  <a:lnTo>
                    <a:pt x="4365049" y="71351"/>
                  </a:lnTo>
                  <a:lnTo>
                    <a:pt x="4335548" y="41850"/>
                  </a:lnTo>
                  <a:lnTo>
                    <a:pt x="4300177" y="19362"/>
                  </a:lnTo>
                  <a:lnTo>
                    <a:pt x="4260080" y="5031"/>
                  </a:lnTo>
                  <a:lnTo>
                    <a:pt x="421640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190500" y="0"/>
                  </a:moveTo>
                  <a:lnTo>
                    <a:pt x="4216400" y="0"/>
                  </a:lnTo>
                  <a:lnTo>
                    <a:pt x="4260080" y="5031"/>
                  </a:lnTo>
                  <a:lnTo>
                    <a:pt x="4300177" y="19362"/>
                  </a:lnTo>
                  <a:lnTo>
                    <a:pt x="4335548" y="41850"/>
                  </a:lnTo>
                  <a:lnTo>
                    <a:pt x="4365049" y="71351"/>
                  </a:lnTo>
                  <a:lnTo>
                    <a:pt x="4387537" y="106722"/>
                  </a:lnTo>
                  <a:lnTo>
                    <a:pt x="4401868" y="146820"/>
                  </a:lnTo>
                  <a:lnTo>
                    <a:pt x="4406900" y="190500"/>
                  </a:lnTo>
                  <a:lnTo>
                    <a:pt x="4406900" y="1346200"/>
                  </a:lnTo>
                  <a:lnTo>
                    <a:pt x="4401868" y="1389880"/>
                  </a:lnTo>
                  <a:lnTo>
                    <a:pt x="4387537" y="1429977"/>
                  </a:lnTo>
                  <a:lnTo>
                    <a:pt x="4365049" y="1465348"/>
                  </a:lnTo>
                  <a:lnTo>
                    <a:pt x="4335548" y="1494849"/>
                  </a:lnTo>
                  <a:lnTo>
                    <a:pt x="4300177" y="1517337"/>
                  </a:lnTo>
                  <a:lnTo>
                    <a:pt x="4260080" y="1531668"/>
                  </a:lnTo>
                  <a:lnTo>
                    <a:pt x="4216400" y="1536700"/>
                  </a:lnTo>
                  <a:lnTo>
                    <a:pt x="190500" y="1536700"/>
                  </a:lnTo>
                  <a:lnTo>
                    <a:pt x="146820" y="1531668"/>
                  </a:lnTo>
                  <a:lnTo>
                    <a:pt x="106722" y="1517337"/>
                  </a:lnTo>
                  <a:lnTo>
                    <a:pt x="71351" y="1494849"/>
                  </a:lnTo>
                  <a:lnTo>
                    <a:pt x="41850" y="1465348"/>
                  </a:lnTo>
                  <a:lnTo>
                    <a:pt x="19362" y="1429977"/>
                  </a:lnTo>
                  <a:lnTo>
                    <a:pt x="5031" y="1389880"/>
                  </a:lnTo>
                  <a:lnTo>
                    <a:pt x="0" y="1346200"/>
                  </a:lnTo>
                  <a:lnTo>
                    <a:pt x="0" y="190500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648700" y="5003800"/>
            <a:ext cx="3469004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Boston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proposes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to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" b="1">
                <a:solidFill>
                  <a:srgbClr val="005493"/>
                </a:solidFill>
                <a:latin typeface="Tahoma"/>
                <a:cs typeface="Tahoma"/>
              </a:rPr>
              <a:t>Xavier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45100" y="2959430"/>
            <a:ext cx="914400" cy="380365"/>
          </a:xfrm>
          <a:custGeom>
            <a:avLst/>
            <a:gdLst/>
            <a:ahLst/>
            <a:cxnLst/>
            <a:rect l="l" t="t" r="r" b="b"/>
            <a:pathLst>
              <a:path w="914400" h="380364">
                <a:moveTo>
                  <a:pt x="780488" y="55466"/>
                </a:moveTo>
                <a:lnTo>
                  <a:pt x="828696" y="79078"/>
                </a:lnTo>
                <a:lnTo>
                  <a:pt x="866191" y="104910"/>
                </a:lnTo>
                <a:lnTo>
                  <a:pt x="892974" y="132405"/>
                </a:lnTo>
                <a:lnTo>
                  <a:pt x="914400" y="190169"/>
                </a:lnTo>
                <a:lnTo>
                  <a:pt x="909043" y="219329"/>
                </a:lnTo>
                <a:lnTo>
                  <a:pt x="866191" y="275429"/>
                </a:lnTo>
                <a:lnTo>
                  <a:pt x="828696" y="301260"/>
                </a:lnTo>
                <a:lnTo>
                  <a:pt x="780488" y="324873"/>
                </a:lnTo>
                <a:lnTo>
                  <a:pt x="737417" y="340721"/>
                </a:lnTo>
                <a:lnTo>
                  <a:pt x="691013" y="353927"/>
                </a:lnTo>
                <a:lnTo>
                  <a:pt x="641882" y="364492"/>
                </a:lnTo>
                <a:lnTo>
                  <a:pt x="590630" y="372415"/>
                </a:lnTo>
                <a:lnTo>
                  <a:pt x="537864" y="377698"/>
                </a:lnTo>
                <a:lnTo>
                  <a:pt x="484188" y="380339"/>
                </a:lnTo>
                <a:lnTo>
                  <a:pt x="430210" y="380339"/>
                </a:lnTo>
                <a:lnTo>
                  <a:pt x="376535" y="377698"/>
                </a:lnTo>
                <a:lnTo>
                  <a:pt x="323768" y="372415"/>
                </a:lnTo>
                <a:lnTo>
                  <a:pt x="272517" y="364492"/>
                </a:lnTo>
                <a:lnTo>
                  <a:pt x="223386" y="353927"/>
                </a:lnTo>
                <a:lnTo>
                  <a:pt x="176982" y="340721"/>
                </a:lnTo>
                <a:lnTo>
                  <a:pt x="133910" y="324873"/>
                </a:lnTo>
                <a:lnTo>
                  <a:pt x="85702" y="301260"/>
                </a:lnTo>
                <a:lnTo>
                  <a:pt x="48207" y="275429"/>
                </a:lnTo>
                <a:lnTo>
                  <a:pt x="21425" y="247934"/>
                </a:lnTo>
                <a:lnTo>
                  <a:pt x="0" y="190169"/>
                </a:lnTo>
                <a:lnTo>
                  <a:pt x="5356" y="161010"/>
                </a:lnTo>
                <a:lnTo>
                  <a:pt x="48207" y="104910"/>
                </a:lnTo>
                <a:lnTo>
                  <a:pt x="85702" y="79078"/>
                </a:lnTo>
                <a:lnTo>
                  <a:pt x="133910" y="55466"/>
                </a:lnTo>
                <a:lnTo>
                  <a:pt x="176982" y="39618"/>
                </a:lnTo>
                <a:lnTo>
                  <a:pt x="223386" y="26412"/>
                </a:lnTo>
                <a:lnTo>
                  <a:pt x="272517" y="15847"/>
                </a:lnTo>
                <a:lnTo>
                  <a:pt x="323768" y="7923"/>
                </a:lnTo>
                <a:lnTo>
                  <a:pt x="376535" y="2641"/>
                </a:lnTo>
                <a:lnTo>
                  <a:pt x="430210" y="0"/>
                </a:lnTo>
                <a:lnTo>
                  <a:pt x="484188" y="0"/>
                </a:lnTo>
                <a:lnTo>
                  <a:pt x="537864" y="2641"/>
                </a:lnTo>
                <a:lnTo>
                  <a:pt x="590630" y="7923"/>
                </a:lnTo>
                <a:lnTo>
                  <a:pt x="641882" y="15847"/>
                </a:lnTo>
                <a:lnTo>
                  <a:pt x="691013" y="26412"/>
                </a:lnTo>
                <a:lnTo>
                  <a:pt x="737417" y="39618"/>
                </a:lnTo>
                <a:lnTo>
                  <a:pt x="780488" y="55466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81200" y="7899730"/>
            <a:ext cx="914400" cy="380365"/>
          </a:xfrm>
          <a:custGeom>
            <a:avLst/>
            <a:gdLst/>
            <a:ahLst/>
            <a:cxnLst/>
            <a:rect l="l" t="t" r="r" b="b"/>
            <a:pathLst>
              <a:path w="914400" h="380365">
                <a:moveTo>
                  <a:pt x="780488" y="55466"/>
                </a:moveTo>
                <a:lnTo>
                  <a:pt x="828696" y="79078"/>
                </a:lnTo>
                <a:lnTo>
                  <a:pt x="866191" y="104910"/>
                </a:lnTo>
                <a:lnTo>
                  <a:pt x="892974" y="132405"/>
                </a:lnTo>
                <a:lnTo>
                  <a:pt x="914400" y="190169"/>
                </a:lnTo>
                <a:lnTo>
                  <a:pt x="909043" y="219329"/>
                </a:lnTo>
                <a:lnTo>
                  <a:pt x="866191" y="275429"/>
                </a:lnTo>
                <a:lnTo>
                  <a:pt x="828696" y="301260"/>
                </a:lnTo>
                <a:lnTo>
                  <a:pt x="780488" y="324873"/>
                </a:lnTo>
                <a:lnTo>
                  <a:pt x="737417" y="340721"/>
                </a:lnTo>
                <a:lnTo>
                  <a:pt x="691013" y="353927"/>
                </a:lnTo>
                <a:lnTo>
                  <a:pt x="641882" y="364492"/>
                </a:lnTo>
                <a:lnTo>
                  <a:pt x="590630" y="372415"/>
                </a:lnTo>
                <a:lnTo>
                  <a:pt x="537864" y="377698"/>
                </a:lnTo>
                <a:lnTo>
                  <a:pt x="484188" y="380339"/>
                </a:lnTo>
                <a:lnTo>
                  <a:pt x="430210" y="380339"/>
                </a:lnTo>
                <a:lnTo>
                  <a:pt x="376535" y="377698"/>
                </a:lnTo>
                <a:lnTo>
                  <a:pt x="323768" y="372415"/>
                </a:lnTo>
                <a:lnTo>
                  <a:pt x="272517" y="364492"/>
                </a:lnTo>
                <a:lnTo>
                  <a:pt x="223386" y="353927"/>
                </a:lnTo>
                <a:lnTo>
                  <a:pt x="176982" y="340721"/>
                </a:lnTo>
                <a:lnTo>
                  <a:pt x="133910" y="324873"/>
                </a:lnTo>
                <a:lnTo>
                  <a:pt x="85702" y="301260"/>
                </a:lnTo>
                <a:lnTo>
                  <a:pt x="48207" y="275429"/>
                </a:lnTo>
                <a:lnTo>
                  <a:pt x="21425" y="247934"/>
                </a:lnTo>
                <a:lnTo>
                  <a:pt x="0" y="190169"/>
                </a:lnTo>
                <a:lnTo>
                  <a:pt x="5356" y="161010"/>
                </a:lnTo>
                <a:lnTo>
                  <a:pt x="48207" y="104910"/>
                </a:lnTo>
                <a:lnTo>
                  <a:pt x="85702" y="79078"/>
                </a:lnTo>
                <a:lnTo>
                  <a:pt x="133910" y="55466"/>
                </a:lnTo>
                <a:lnTo>
                  <a:pt x="176982" y="39618"/>
                </a:lnTo>
                <a:lnTo>
                  <a:pt x="223386" y="26412"/>
                </a:lnTo>
                <a:lnTo>
                  <a:pt x="272517" y="15847"/>
                </a:lnTo>
                <a:lnTo>
                  <a:pt x="323768" y="7923"/>
                </a:lnTo>
                <a:lnTo>
                  <a:pt x="376535" y="2641"/>
                </a:lnTo>
                <a:lnTo>
                  <a:pt x="430210" y="0"/>
                </a:lnTo>
                <a:lnTo>
                  <a:pt x="484188" y="0"/>
                </a:lnTo>
                <a:lnTo>
                  <a:pt x="537864" y="2641"/>
                </a:lnTo>
                <a:lnTo>
                  <a:pt x="590630" y="7923"/>
                </a:lnTo>
                <a:lnTo>
                  <a:pt x="641882" y="15847"/>
                </a:lnTo>
                <a:lnTo>
                  <a:pt x="691013" y="26412"/>
                </a:lnTo>
                <a:lnTo>
                  <a:pt x="737417" y="39618"/>
                </a:lnTo>
                <a:lnTo>
                  <a:pt x="780488" y="55466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98800" y="1524000"/>
            <a:ext cx="307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latin typeface="Tahoma"/>
                <a:cs typeface="Tahoma"/>
              </a:rPr>
              <a:t>hospitals’</a:t>
            </a:r>
            <a:r>
              <a:rPr dirty="0" sz="1800" spc="50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3162300" y="5956300"/>
            <a:ext cx="302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Tahoma"/>
                <a:cs typeface="Tahoma"/>
              </a:rPr>
              <a:t>students’</a:t>
            </a:r>
            <a:r>
              <a:rPr dirty="0" sz="1800" spc="55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368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0">
                <a:solidFill>
                  <a:srgbClr val="000000"/>
                </a:solidFill>
                <a:latin typeface="Microsoft Sans Serif"/>
                <a:cs typeface="Microsoft Sans Serif"/>
              </a:rPr>
              <a:t>Gale–Shapley</a:t>
            </a:r>
            <a:r>
              <a:rPr dirty="0" sz="2800" spc="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demo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19558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800" y="64135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098800" y="1524000"/>
            <a:ext cx="307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latin typeface="Tahoma"/>
                <a:cs typeface="Tahoma"/>
              </a:rPr>
              <a:t>hospitals’</a:t>
            </a:r>
            <a:r>
              <a:rPr dirty="0" sz="1800" spc="50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2300" y="5956300"/>
            <a:ext cx="302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Tahoma"/>
                <a:cs typeface="Tahoma"/>
              </a:rPr>
              <a:t>students’</a:t>
            </a:r>
            <a:r>
              <a:rPr dirty="0" sz="1800" spc="55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174037" y="4872037"/>
            <a:ext cx="4416425" cy="1546225"/>
            <a:chOff x="8174037" y="4872037"/>
            <a:chExt cx="4416425" cy="1546225"/>
          </a:xfrm>
        </p:grpSpPr>
        <p:sp>
          <p:nvSpPr>
            <p:cNvPr id="8" name="object 8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4216400" y="0"/>
                  </a:moveTo>
                  <a:lnTo>
                    <a:pt x="190500" y="0"/>
                  </a:lnTo>
                  <a:lnTo>
                    <a:pt x="146819" y="5031"/>
                  </a:lnTo>
                  <a:lnTo>
                    <a:pt x="106722" y="19362"/>
                  </a:lnTo>
                  <a:lnTo>
                    <a:pt x="71351" y="41850"/>
                  </a:lnTo>
                  <a:lnTo>
                    <a:pt x="41850" y="71351"/>
                  </a:lnTo>
                  <a:lnTo>
                    <a:pt x="19362" y="106722"/>
                  </a:lnTo>
                  <a:lnTo>
                    <a:pt x="5031" y="146819"/>
                  </a:lnTo>
                  <a:lnTo>
                    <a:pt x="0" y="190500"/>
                  </a:lnTo>
                  <a:lnTo>
                    <a:pt x="0" y="1346200"/>
                  </a:lnTo>
                  <a:lnTo>
                    <a:pt x="5031" y="1389880"/>
                  </a:lnTo>
                  <a:lnTo>
                    <a:pt x="19362" y="1429977"/>
                  </a:lnTo>
                  <a:lnTo>
                    <a:pt x="41850" y="1465348"/>
                  </a:lnTo>
                  <a:lnTo>
                    <a:pt x="71351" y="1494849"/>
                  </a:lnTo>
                  <a:lnTo>
                    <a:pt x="106722" y="1517337"/>
                  </a:lnTo>
                  <a:lnTo>
                    <a:pt x="146819" y="1531668"/>
                  </a:lnTo>
                  <a:lnTo>
                    <a:pt x="190500" y="1536700"/>
                  </a:lnTo>
                  <a:lnTo>
                    <a:pt x="4216400" y="1536700"/>
                  </a:lnTo>
                  <a:lnTo>
                    <a:pt x="4260080" y="1531668"/>
                  </a:lnTo>
                  <a:lnTo>
                    <a:pt x="4300177" y="1517337"/>
                  </a:lnTo>
                  <a:lnTo>
                    <a:pt x="4335548" y="1494849"/>
                  </a:lnTo>
                  <a:lnTo>
                    <a:pt x="4365049" y="1465348"/>
                  </a:lnTo>
                  <a:lnTo>
                    <a:pt x="4387537" y="1429977"/>
                  </a:lnTo>
                  <a:lnTo>
                    <a:pt x="4401868" y="1389880"/>
                  </a:lnTo>
                  <a:lnTo>
                    <a:pt x="4406900" y="1346200"/>
                  </a:lnTo>
                  <a:lnTo>
                    <a:pt x="4406900" y="190500"/>
                  </a:lnTo>
                  <a:lnTo>
                    <a:pt x="4401868" y="146819"/>
                  </a:lnTo>
                  <a:lnTo>
                    <a:pt x="4387537" y="106722"/>
                  </a:lnTo>
                  <a:lnTo>
                    <a:pt x="4365049" y="71351"/>
                  </a:lnTo>
                  <a:lnTo>
                    <a:pt x="4335548" y="41850"/>
                  </a:lnTo>
                  <a:lnTo>
                    <a:pt x="4300177" y="19362"/>
                  </a:lnTo>
                  <a:lnTo>
                    <a:pt x="4260080" y="5031"/>
                  </a:lnTo>
                  <a:lnTo>
                    <a:pt x="421640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190500" y="0"/>
                  </a:moveTo>
                  <a:lnTo>
                    <a:pt x="4216400" y="0"/>
                  </a:lnTo>
                  <a:lnTo>
                    <a:pt x="4260080" y="5031"/>
                  </a:lnTo>
                  <a:lnTo>
                    <a:pt x="4300177" y="19362"/>
                  </a:lnTo>
                  <a:lnTo>
                    <a:pt x="4335548" y="41850"/>
                  </a:lnTo>
                  <a:lnTo>
                    <a:pt x="4365049" y="71351"/>
                  </a:lnTo>
                  <a:lnTo>
                    <a:pt x="4387537" y="106722"/>
                  </a:lnTo>
                  <a:lnTo>
                    <a:pt x="4401868" y="146820"/>
                  </a:lnTo>
                  <a:lnTo>
                    <a:pt x="4406900" y="190500"/>
                  </a:lnTo>
                  <a:lnTo>
                    <a:pt x="4406900" y="1346200"/>
                  </a:lnTo>
                  <a:lnTo>
                    <a:pt x="4401868" y="1389880"/>
                  </a:lnTo>
                  <a:lnTo>
                    <a:pt x="4387537" y="1429977"/>
                  </a:lnTo>
                  <a:lnTo>
                    <a:pt x="4365049" y="1465348"/>
                  </a:lnTo>
                  <a:lnTo>
                    <a:pt x="4335548" y="1494849"/>
                  </a:lnTo>
                  <a:lnTo>
                    <a:pt x="4300177" y="1517337"/>
                  </a:lnTo>
                  <a:lnTo>
                    <a:pt x="4260080" y="1531668"/>
                  </a:lnTo>
                  <a:lnTo>
                    <a:pt x="4216400" y="1536700"/>
                  </a:lnTo>
                  <a:lnTo>
                    <a:pt x="190500" y="1536700"/>
                  </a:lnTo>
                  <a:lnTo>
                    <a:pt x="146820" y="1531668"/>
                  </a:lnTo>
                  <a:lnTo>
                    <a:pt x="106722" y="1517337"/>
                  </a:lnTo>
                  <a:lnTo>
                    <a:pt x="71351" y="1494849"/>
                  </a:lnTo>
                  <a:lnTo>
                    <a:pt x="41850" y="1465348"/>
                  </a:lnTo>
                  <a:lnTo>
                    <a:pt x="19362" y="1429977"/>
                  </a:lnTo>
                  <a:lnTo>
                    <a:pt x="5031" y="1389880"/>
                  </a:lnTo>
                  <a:lnTo>
                    <a:pt x="0" y="1346200"/>
                  </a:lnTo>
                  <a:lnTo>
                    <a:pt x="0" y="190500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31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368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0">
                <a:solidFill>
                  <a:srgbClr val="000000"/>
                </a:solidFill>
                <a:latin typeface="Microsoft Sans Serif"/>
                <a:cs typeface="Microsoft Sans Serif"/>
              </a:rPr>
              <a:t>Gale–Shapley</a:t>
            </a:r>
            <a:r>
              <a:rPr dirty="0" sz="2800" spc="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demo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19558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800" y="64135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174037" y="4872037"/>
            <a:ext cx="4416425" cy="1546225"/>
            <a:chOff x="8174037" y="4872037"/>
            <a:chExt cx="4416425" cy="1546225"/>
          </a:xfrm>
        </p:grpSpPr>
        <p:sp>
          <p:nvSpPr>
            <p:cNvPr id="6" name="object 6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4216400" y="0"/>
                  </a:moveTo>
                  <a:lnTo>
                    <a:pt x="190500" y="0"/>
                  </a:lnTo>
                  <a:lnTo>
                    <a:pt x="146819" y="5031"/>
                  </a:lnTo>
                  <a:lnTo>
                    <a:pt x="106722" y="19362"/>
                  </a:lnTo>
                  <a:lnTo>
                    <a:pt x="71351" y="41850"/>
                  </a:lnTo>
                  <a:lnTo>
                    <a:pt x="41850" y="71351"/>
                  </a:lnTo>
                  <a:lnTo>
                    <a:pt x="19362" y="106722"/>
                  </a:lnTo>
                  <a:lnTo>
                    <a:pt x="5031" y="146819"/>
                  </a:lnTo>
                  <a:lnTo>
                    <a:pt x="0" y="190500"/>
                  </a:lnTo>
                  <a:lnTo>
                    <a:pt x="0" y="1346200"/>
                  </a:lnTo>
                  <a:lnTo>
                    <a:pt x="5031" y="1389880"/>
                  </a:lnTo>
                  <a:lnTo>
                    <a:pt x="19362" y="1429977"/>
                  </a:lnTo>
                  <a:lnTo>
                    <a:pt x="41850" y="1465348"/>
                  </a:lnTo>
                  <a:lnTo>
                    <a:pt x="71351" y="1494849"/>
                  </a:lnTo>
                  <a:lnTo>
                    <a:pt x="106722" y="1517337"/>
                  </a:lnTo>
                  <a:lnTo>
                    <a:pt x="146819" y="1531668"/>
                  </a:lnTo>
                  <a:lnTo>
                    <a:pt x="190500" y="1536700"/>
                  </a:lnTo>
                  <a:lnTo>
                    <a:pt x="4216400" y="1536700"/>
                  </a:lnTo>
                  <a:lnTo>
                    <a:pt x="4260080" y="1531668"/>
                  </a:lnTo>
                  <a:lnTo>
                    <a:pt x="4300177" y="1517337"/>
                  </a:lnTo>
                  <a:lnTo>
                    <a:pt x="4335548" y="1494849"/>
                  </a:lnTo>
                  <a:lnTo>
                    <a:pt x="4365049" y="1465348"/>
                  </a:lnTo>
                  <a:lnTo>
                    <a:pt x="4387537" y="1429977"/>
                  </a:lnTo>
                  <a:lnTo>
                    <a:pt x="4401868" y="1389880"/>
                  </a:lnTo>
                  <a:lnTo>
                    <a:pt x="4406900" y="1346200"/>
                  </a:lnTo>
                  <a:lnTo>
                    <a:pt x="4406900" y="190500"/>
                  </a:lnTo>
                  <a:lnTo>
                    <a:pt x="4401868" y="146819"/>
                  </a:lnTo>
                  <a:lnTo>
                    <a:pt x="4387537" y="106722"/>
                  </a:lnTo>
                  <a:lnTo>
                    <a:pt x="4365049" y="71351"/>
                  </a:lnTo>
                  <a:lnTo>
                    <a:pt x="4335548" y="41850"/>
                  </a:lnTo>
                  <a:lnTo>
                    <a:pt x="4300177" y="19362"/>
                  </a:lnTo>
                  <a:lnTo>
                    <a:pt x="4260080" y="5031"/>
                  </a:lnTo>
                  <a:lnTo>
                    <a:pt x="421640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190500" y="0"/>
                  </a:moveTo>
                  <a:lnTo>
                    <a:pt x="4216400" y="0"/>
                  </a:lnTo>
                  <a:lnTo>
                    <a:pt x="4260080" y="5031"/>
                  </a:lnTo>
                  <a:lnTo>
                    <a:pt x="4300177" y="19362"/>
                  </a:lnTo>
                  <a:lnTo>
                    <a:pt x="4335548" y="41850"/>
                  </a:lnTo>
                  <a:lnTo>
                    <a:pt x="4365049" y="71351"/>
                  </a:lnTo>
                  <a:lnTo>
                    <a:pt x="4387537" y="106722"/>
                  </a:lnTo>
                  <a:lnTo>
                    <a:pt x="4401868" y="146820"/>
                  </a:lnTo>
                  <a:lnTo>
                    <a:pt x="4406900" y="190500"/>
                  </a:lnTo>
                  <a:lnTo>
                    <a:pt x="4406900" y="1346200"/>
                  </a:lnTo>
                  <a:lnTo>
                    <a:pt x="4401868" y="1389880"/>
                  </a:lnTo>
                  <a:lnTo>
                    <a:pt x="4387537" y="1429977"/>
                  </a:lnTo>
                  <a:lnTo>
                    <a:pt x="4365049" y="1465348"/>
                  </a:lnTo>
                  <a:lnTo>
                    <a:pt x="4335548" y="1494849"/>
                  </a:lnTo>
                  <a:lnTo>
                    <a:pt x="4300177" y="1517337"/>
                  </a:lnTo>
                  <a:lnTo>
                    <a:pt x="4260080" y="1531668"/>
                  </a:lnTo>
                  <a:lnTo>
                    <a:pt x="4216400" y="1536700"/>
                  </a:lnTo>
                  <a:lnTo>
                    <a:pt x="190500" y="1536700"/>
                  </a:lnTo>
                  <a:lnTo>
                    <a:pt x="146820" y="1531668"/>
                  </a:lnTo>
                  <a:lnTo>
                    <a:pt x="106722" y="1517337"/>
                  </a:lnTo>
                  <a:lnTo>
                    <a:pt x="71351" y="1494849"/>
                  </a:lnTo>
                  <a:lnTo>
                    <a:pt x="41850" y="1465348"/>
                  </a:lnTo>
                  <a:lnTo>
                    <a:pt x="19362" y="1429977"/>
                  </a:lnTo>
                  <a:lnTo>
                    <a:pt x="5031" y="1389880"/>
                  </a:lnTo>
                  <a:lnTo>
                    <a:pt x="0" y="1346200"/>
                  </a:lnTo>
                  <a:lnTo>
                    <a:pt x="0" y="190500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445500" y="4838700"/>
            <a:ext cx="3879215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15900" marR="211454">
              <a:lnSpc>
                <a:spcPct val="154200"/>
              </a:lnSpc>
              <a:spcBef>
                <a:spcPts val="100"/>
              </a:spcBef>
            </a:pP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Boston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proposes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to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" b="1">
                <a:solidFill>
                  <a:srgbClr val="005493"/>
                </a:solidFill>
                <a:latin typeface="Tahoma"/>
                <a:cs typeface="Tahoma"/>
              </a:rPr>
              <a:t>Xavier </a:t>
            </a:r>
            <a:r>
              <a:rPr dirty="0" sz="2000" spc="-57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" b="1">
                <a:solidFill>
                  <a:srgbClr val="005493"/>
                </a:solidFill>
                <a:latin typeface="Tahoma"/>
                <a:cs typeface="Tahoma"/>
              </a:rPr>
              <a:t>Xavier</a:t>
            </a:r>
            <a:r>
              <a:rPr dirty="0" sz="2000" spc="6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15" b="1">
                <a:solidFill>
                  <a:srgbClr val="005493"/>
                </a:solidFill>
                <a:latin typeface="Tahoma"/>
                <a:cs typeface="Tahoma"/>
              </a:rPr>
              <a:t>accepts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5493"/>
                </a:solidFill>
                <a:latin typeface="Tahoma"/>
                <a:cs typeface="Tahoma"/>
              </a:rPr>
              <a:t>(since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35" b="1">
                <a:solidFill>
                  <a:srgbClr val="005493"/>
                </a:solidFill>
                <a:latin typeface="Tahoma"/>
                <a:cs typeface="Tahoma"/>
              </a:rPr>
              <a:t>previously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-5" b="1">
                <a:solidFill>
                  <a:srgbClr val="005493"/>
                </a:solidFill>
                <a:latin typeface="Tahoma"/>
                <a:cs typeface="Tahoma"/>
              </a:rPr>
              <a:t>unmatched)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3098800" y="1524000"/>
            <a:ext cx="307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latin typeface="Tahoma"/>
                <a:cs typeface="Tahoma"/>
              </a:rPr>
              <a:t>hospitals’</a:t>
            </a:r>
            <a:r>
              <a:rPr dirty="0" sz="1800" spc="50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2300" y="5956300"/>
            <a:ext cx="302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Tahoma"/>
                <a:cs typeface="Tahoma"/>
              </a:rPr>
              <a:t>students’</a:t>
            </a:r>
            <a:r>
              <a:rPr dirty="0" sz="1800" spc="55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368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0">
                <a:solidFill>
                  <a:srgbClr val="000000"/>
                </a:solidFill>
                <a:latin typeface="Microsoft Sans Serif"/>
                <a:cs typeface="Microsoft Sans Serif"/>
              </a:rPr>
              <a:t>Gale–Shapley</a:t>
            </a:r>
            <a:r>
              <a:rPr dirty="0" sz="2800" spc="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demo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19558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800" y="64135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174037" y="4872037"/>
            <a:ext cx="4416425" cy="1546225"/>
            <a:chOff x="8174037" y="4872037"/>
            <a:chExt cx="4416425" cy="1546225"/>
          </a:xfrm>
        </p:grpSpPr>
        <p:sp>
          <p:nvSpPr>
            <p:cNvPr id="6" name="object 6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4216400" y="0"/>
                  </a:moveTo>
                  <a:lnTo>
                    <a:pt x="190500" y="0"/>
                  </a:lnTo>
                  <a:lnTo>
                    <a:pt x="146819" y="5031"/>
                  </a:lnTo>
                  <a:lnTo>
                    <a:pt x="106722" y="19362"/>
                  </a:lnTo>
                  <a:lnTo>
                    <a:pt x="71351" y="41850"/>
                  </a:lnTo>
                  <a:lnTo>
                    <a:pt x="41850" y="71351"/>
                  </a:lnTo>
                  <a:lnTo>
                    <a:pt x="19362" y="106722"/>
                  </a:lnTo>
                  <a:lnTo>
                    <a:pt x="5031" y="146819"/>
                  </a:lnTo>
                  <a:lnTo>
                    <a:pt x="0" y="190500"/>
                  </a:lnTo>
                  <a:lnTo>
                    <a:pt x="0" y="1346200"/>
                  </a:lnTo>
                  <a:lnTo>
                    <a:pt x="5031" y="1389880"/>
                  </a:lnTo>
                  <a:lnTo>
                    <a:pt x="19362" y="1429977"/>
                  </a:lnTo>
                  <a:lnTo>
                    <a:pt x="41850" y="1465348"/>
                  </a:lnTo>
                  <a:lnTo>
                    <a:pt x="71351" y="1494849"/>
                  </a:lnTo>
                  <a:lnTo>
                    <a:pt x="106722" y="1517337"/>
                  </a:lnTo>
                  <a:lnTo>
                    <a:pt x="146819" y="1531668"/>
                  </a:lnTo>
                  <a:lnTo>
                    <a:pt x="190500" y="1536700"/>
                  </a:lnTo>
                  <a:lnTo>
                    <a:pt x="4216400" y="1536700"/>
                  </a:lnTo>
                  <a:lnTo>
                    <a:pt x="4260080" y="1531668"/>
                  </a:lnTo>
                  <a:lnTo>
                    <a:pt x="4300177" y="1517337"/>
                  </a:lnTo>
                  <a:lnTo>
                    <a:pt x="4335548" y="1494849"/>
                  </a:lnTo>
                  <a:lnTo>
                    <a:pt x="4365049" y="1465348"/>
                  </a:lnTo>
                  <a:lnTo>
                    <a:pt x="4387537" y="1429977"/>
                  </a:lnTo>
                  <a:lnTo>
                    <a:pt x="4401868" y="1389880"/>
                  </a:lnTo>
                  <a:lnTo>
                    <a:pt x="4406900" y="1346200"/>
                  </a:lnTo>
                  <a:lnTo>
                    <a:pt x="4406900" y="190500"/>
                  </a:lnTo>
                  <a:lnTo>
                    <a:pt x="4401868" y="146819"/>
                  </a:lnTo>
                  <a:lnTo>
                    <a:pt x="4387537" y="106722"/>
                  </a:lnTo>
                  <a:lnTo>
                    <a:pt x="4365049" y="71351"/>
                  </a:lnTo>
                  <a:lnTo>
                    <a:pt x="4335548" y="41850"/>
                  </a:lnTo>
                  <a:lnTo>
                    <a:pt x="4300177" y="19362"/>
                  </a:lnTo>
                  <a:lnTo>
                    <a:pt x="4260080" y="5031"/>
                  </a:lnTo>
                  <a:lnTo>
                    <a:pt x="421640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190500" y="0"/>
                  </a:moveTo>
                  <a:lnTo>
                    <a:pt x="4216400" y="0"/>
                  </a:lnTo>
                  <a:lnTo>
                    <a:pt x="4260080" y="5031"/>
                  </a:lnTo>
                  <a:lnTo>
                    <a:pt x="4300177" y="19362"/>
                  </a:lnTo>
                  <a:lnTo>
                    <a:pt x="4335548" y="41850"/>
                  </a:lnTo>
                  <a:lnTo>
                    <a:pt x="4365049" y="71351"/>
                  </a:lnTo>
                  <a:lnTo>
                    <a:pt x="4387537" y="106722"/>
                  </a:lnTo>
                  <a:lnTo>
                    <a:pt x="4401868" y="146820"/>
                  </a:lnTo>
                  <a:lnTo>
                    <a:pt x="4406900" y="190500"/>
                  </a:lnTo>
                  <a:lnTo>
                    <a:pt x="4406900" y="1346200"/>
                  </a:lnTo>
                  <a:lnTo>
                    <a:pt x="4401868" y="1389880"/>
                  </a:lnTo>
                  <a:lnTo>
                    <a:pt x="4387537" y="1429977"/>
                  </a:lnTo>
                  <a:lnTo>
                    <a:pt x="4365049" y="1465348"/>
                  </a:lnTo>
                  <a:lnTo>
                    <a:pt x="4335548" y="1494849"/>
                  </a:lnTo>
                  <a:lnTo>
                    <a:pt x="4300177" y="1517337"/>
                  </a:lnTo>
                  <a:lnTo>
                    <a:pt x="4260080" y="1531668"/>
                  </a:lnTo>
                  <a:lnTo>
                    <a:pt x="4216400" y="1536700"/>
                  </a:lnTo>
                  <a:lnTo>
                    <a:pt x="190500" y="1536700"/>
                  </a:lnTo>
                  <a:lnTo>
                    <a:pt x="146820" y="1531668"/>
                  </a:lnTo>
                  <a:lnTo>
                    <a:pt x="106722" y="1517337"/>
                  </a:lnTo>
                  <a:lnTo>
                    <a:pt x="71351" y="1494849"/>
                  </a:lnTo>
                  <a:lnTo>
                    <a:pt x="41850" y="1465348"/>
                  </a:lnTo>
                  <a:lnTo>
                    <a:pt x="19362" y="1429977"/>
                  </a:lnTo>
                  <a:lnTo>
                    <a:pt x="5031" y="1389880"/>
                  </a:lnTo>
                  <a:lnTo>
                    <a:pt x="0" y="1346200"/>
                  </a:lnTo>
                  <a:lnTo>
                    <a:pt x="0" y="190500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623300" y="5003800"/>
            <a:ext cx="35267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 b="1">
                <a:solidFill>
                  <a:srgbClr val="005493"/>
                </a:solidFill>
                <a:latin typeface="Tahoma"/>
                <a:cs typeface="Tahoma"/>
              </a:rPr>
              <a:t>El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" b="1">
                <a:solidFill>
                  <a:srgbClr val="005493"/>
                </a:solidFill>
                <a:latin typeface="Tahoma"/>
                <a:cs typeface="Tahoma"/>
              </a:rPr>
              <a:t>Paso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proposes</a:t>
            </a:r>
            <a:r>
              <a:rPr dirty="0" sz="2000" spc="6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to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-50" b="1">
                <a:solidFill>
                  <a:srgbClr val="005493"/>
                </a:solidFill>
                <a:latin typeface="Tahoma"/>
                <a:cs typeface="Tahoma"/>
              </a:rPr>
              <a:t>Wayne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81200" y="4419930"/>
            <a:ext cx="914400" cy="380365"/>
          </a:xfrm>
          <a:custGeom>
            <a:avLst/>
            <a:gdLst/>
            <a:ahLst/>
            <a:cxnLst/>
            <a:rect l="l" t="t" r="r" b="b"/>
            <a:pathLst>
              <a:path w="914400" h="380364">
                <a:moveTo>
                  <a:pt x="780488" y="55466"/>
                </a:moveTo>
                <a:lnTo>
                  <a:pt x="828696" y="79078"/>
                </a:lnTo>
                <a:lnTo>
                  <a:pt x="866191" y="104910"/>
                </a:lnTo>
                <a:lnTo>
                  <a:pt x="892974" y="132405"/>
                </a:lnTo>
                <a:lnTo>
                  <a:pt x="914400" y="190169"/>
                </a:lnTo>
                <a:lnTo>
                  <a:pt x="909043" y="219329"/>
                </a:lnTo>
                <a:lnTo>
                  <a:pt x="866191" y="275429"/>
                </a:lnTo>
                <a:lnTo>
                  <a:pt x="828696" y="301260"/>
                </a:lnTo>
                <a:lnTo>
                  <a:pt x="780488" y="324873"/>
                </a:lnTo>
                <a:lnTo>
                  <a:pt x="737417" y="340721"/>
                </a:lnTo>
                <a:lnTo>
                  <a:pt x="691013" y="353927"/>
                </a:lnTo>
                <a:lnTo>
                  <a:pt x="641882" y="364492"/>
                </a:lnTo>
                <a:lnTo>
                  <a:pt x="590630" y="372415"/>
                </a:lnTo>
                <a:lnTo>
                  <a:pt x="537864" y="377698"/>
                </a:lnTo>
                <a:lnTo>
                  <a:pt x="484188" y="380339"/>
                </a:lnTo>
                <a:lnTo>
                  <a:pt x="430210" y="380339"/>
                </a:lnTo>
                <a:lnTo>
                  <a:pt x="376535" y="377698"/>
                </a:lnTo>
                <a:lnTo>
                  <a:pt x="323768" y="372415"/>
                </a:lnTo>
                <a:lnTo>
                  <a:pt x="272517" y="364492"/>
                </a:lnTo>
                <a:lnTo>
                  <a:pt x="223386" y="353927"/>
                </a:lnTo>
                <a:lnTo>
                  <a:pt x="176982" y="340721"/>
                </a:lnTo>
                <a:lnTo>
                  <a:pt x="133910" y="324873"/>
                </a:lnTo>
                <a:lnTo>
                  <a:pt x="85702" y="301260"/>
                </a:lnTo>
                <a:lnTo>
                  <a:pt x="48207" y="275429"/>
                </a:lnTo>
                <a:lnTo>
                  <a:pt x="21425" y="247934"/>
                </a:lnTo>
                <a:lnTo>
                  <a:pt x="0" y="190169"/>
                </a:lnTo>
                <a:lnTo>
                  <a:pt x="5356" y="161010"/>
                </a:lnTo>
                <a:lnTo>
                  <a:pt x="48207" y="104910"/>
                </a:lnTo>
                <a:lnTo>
                  <a:pt x="85702" y="79078"/>
                </a:lnTo>
                <a:lnTo>
                  <a:pt x="133910" y="55466"/>
                </a:lnTo>
                <a:lnTo>
                  <a:pt x="176982" y="39618"/>
                </a:lnTo>
                <a:lnTo>
                  <a:pt x="223386" y="26412"/>
                </a:lnTo>
                <a:lnTo>
                  <a:pt x="272517" y="15847"/>
                </a:lnTo>
                <a:lnTo>
                  <a:pt x="323768" y="7923"/>
                </a:lnTo>
                <a:lnTo>
                  <a:pt x="376535" y="2641"/>
                </a:lnTo>
                <a:lnTo>
                  <a:pt x="430210" y="0"/>
                </a:lnTo>
                <a:lnTo>
                  <a:pt x="484188" y="0"/>
                </a:lnTo>
                <a:lnTo>
                  <a:pt x="537864" y="2641"/>
                </a:lnTo>
                <a:lnTo>
                  <a:pt x="590630" y="7923"/>
                </a:lnTo>
                <a:lnTo>
                  <a:pt x="641882" y="15847"/>
                </a:lnTo>
                <a:lnTo>
                  <a:pt x="691013" y="26412"/>
                </a:lnTo>
                <a:lnTo>
                  <a:pt x="737417" y="39618"/>
                </a:lnTo>
                <a:lnTo>
                  <a:pt x="780488" y="55466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50000" y="7417130"/>
            <a:ext cx="914400" cy="380365"/>
          </a:xfrm>
          <a:custGeom>
            <a:avLst/>
            <a:gdLst/>
            <a:ahLst/>
            <a:cxnLst/>
            <a:rect l="l" t="t" r="r" b="b"/>
            <a:pathLst>
              <a:path w="914400" h="380365">
                <a:moveTo>
                  <a:pt x="780488" y="55466"/>
                </a:moveTo>
                <a:lnTo>
                  <a:pt x="828696" y="79078"/>
                </a:lnTo>
                <a:lnTo>
                  <a:pt x="866191" y="104910"/>
                </a:lnTo>
                <a:lnTo>
                  <a:pt x="892974" y="132405"/>
                </a:lnTo>
                <a:lnTo>
                  <a:pt x="914400" y="190169"/>
                </a:lnTo>
                <a:lnTo>
                  <a:pt x="909043" y="219329"/>
                </a:lnTo>
                <a:lnTo>
                  <a:pt x="866191" y="275429"/>
                </a:lnTo>
                <a:lnTo>
                  <a:pt x="828696" y="301260"/>
                </a:lnTo>
                <a:lnTo>
                  <a:pt x="780488" y="324873"/>
                </a:lnTo>
                <a:lnTo>
                  <a:pt x="737417" y="340721"/>
                </a:lnTo>
                <a:lnTo>
                  <a:pt x="691013" y="353927"/>
                </a:lnTo>
                <a:lnTo>
                  <a:pt x="641882" y="364492"/>
                </a:lnTo>
                <a:lnTo>
                  <a:pt x="590630" y="372415"/>
                </a:lnTo>
                <a:lnTo>
                  <a:pt x="537864" y="377698"/>
                </a:lnTo>
                <a:lnTo>
                  <a:pt x="484188" y="380339"/>
                </a:lnTo>
                <a:lnTo>
                  <a:pt x="430210" y="380339"/>
                </a:lnTo>
                <a:lnTo>
                  <a:pt x="376535" y="377698"/>
                </a:lnTo>
                <a:lnTo>
                  <a:pt x="323768" y="372415"/>
                </a:lnTo>
                <a:lnTo>
                  <a:pt x="272517" y="364492"/>
                </a:lnTo>
                <a:lnTo>
                  <a:pt x="223386" y="353927"/>
                </a:lnTo>
                <a:lnTo>
                  <a:pt x="176982" y="340721"/>
                </a:lnTo>
                <a:lnTo>
                  <a:pt x="133910" y="324873"/>
                </a:lnTo>
                <a:lnTo>
                  <a:pt x="85702" y="301260"/>
                </a:lnTo>
                <a:lnTo>
                  <a:pt x="48207" y="275429"/>
                </a:lnTo>
                <a:lnTo>
                  <a:pt x="21425" y="247934"/>
                </a:lnTo>
                <a:lnTo>
                  <a:pt x="0" y="190169"/>
                </a:lnTo>
                <a:lnTo>
                  <a:pt x="5356" y="161010"/>
                </a:lnTo>
                <a:lnTo>
                  <a:pt x="48207" y="104910"/>
                </a:lnTo>
                <a:lnTo>
                  <a:pt x="85702" y="79078"/>
                </a:lnTo>
                <a:lnTo>
                  <a:pt x="133910" y="55466"/>
                </a:lnTo>
                <a:lnTo>
                  <a:pt x="176982" y="39618"/>
                </a:lnTo>
                <a:lnTo>
                  <a:pt x="223386" y="26412"/>
                </a:lnTo>
                <a:lnTo>
                  <a:pt x="272517" y="15847"/>
                </a:lnTo>
                <a:lnTo>
                  <a:pt x="323768" y="7923"/>
                </a:lnTo>
                <a:lnTo>
                  <a:pt x="376535" y="2641"/>
                </a:lnTo>
                <a:lnTo>
                  <a:pt x="430210" y="0"/>
                </a:lnTo>
                <a:lnTo>
                  <a:pt x="484188" y="0"/>
                </a:lnTo>
                <a:lnTo>
                  <a:pt x="537864" y="2641"/>
                </a:lnTo>
                <a:lnTo>
                  <a:pt x="590630" y="7923"/>
                </a:lnTo>
                <a:lnTo>
                  <a:pt x="641882" y="15847"/>
                </a:lnTo>
                <a:lnTo>
                  <a:pt x="691013" y="26412"/>
                </a:lnTo>
                <a:lnTo>
                  <a:pt x="737417" y="39618"/>
                </a:lnTo>
                <a:lnTo>
                  <a:pt x="780488" y="55466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98800" y="1524000"/>
            <a:ext cx="307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latin typeface="Tahoma"/>
                <a:cs typeface="Tahoma"/>
              </a:rPr>
              <a:t>hospitals’</a:t>
            </a:r>
            <a:r>
              <a:rPr dirty="0" sz="1800" spc="50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3162300" y="5956300"/>
            <a:ext cx="302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Tahoma"/>
                <a:cs typeface="Tahoma"/>
              </a:rPr>
              <a:t>students’</a:t>
            </a:r>
            <a:r>
              <a:rPr dirty="0" sz="1800" spc="55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368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0">
                <a:solidFill>
                  <a:srgbClr val="000000"/>
                </a:solidFill>
                <a:latin typeface="Microsoft Sans Serif"/>
                <a:cs typeface="Microsoft Sans Serif"/>
              </a:rPr>
              <a:t>Gale–Shapley</a:t>
            </a:r>
            <a:r>
              <a:rPr dirty="0" sz="2800" spc="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demo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19558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800" y="64135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174037" y="4872037"/>
            <a:ext cx="4416425" cy="1546225"/>
            <a:chOff x="8174037" y="4872037"/>
            <a:chExt cx="4416425" cy="1546225"/>
          </a:xfrm>
        </p:grpSpPr>
        <p:sp>
          <p:nvSpPr>
            <p:cNvPr id="6" name="object 6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4216400" y="0"/>
                  </a:moveTo>
                  <a:lnTo>
                    <a:pt x="190500" y="0"/>
                  </a:lnTo>
                  <a:lnTo>
                    <a:pt x="146819" y="5031"/>
                  </a:lnTo>
                  <a:lnTo>
                    <a:pt x="106722" y="19362"/>
                  </a:lnTo>
                  <a:lnTo>
                    <a:pt x="71351" y="41850"/>
                  </a:lnTo>
                  <a:lnTo>
                    <a:pt x="41850" y="71351"/>
                  </a:lnTo>
                  <a:lnTo>
                    <a:pt x="19362" y="106722"/>
                  </a:lnTo>
                  <a:lnTo>
                    <a:pt x="5031" y="146819"/>
                  </a:lnTo>
                  <a:lnTo>
                    <a:pt x="0" y="190500"/>
                  </a:lnTo>
                  <a:lnTo>
                    <a:pt x="0" y="1346200"/>
                  </a:lnTo>
                  <a:lnTo>
                    <a:pt x="5031" y="1389880"/>
                  </a:lnTo>
                  <a:lnTo>
                    <a:pt x="19362" y="1429977"/>
                  </a:lnTo>
                  <a:lnTo>
                    <a:pt x="41850" y="1465348"/>
                  </a:lnTo>
                  <a:lnTo>
                    <a:pt x="71351" y="1494849"/>
                  </a:lnTo>
                  <a:lnTo>
                    <a:pt x="106722" y="1517337"/>
                  </a:lnTo>
                  <a:lnTo>
                    <a:pt x="146819" y="1531668"/>
                  </a:lnTo>
                  <a:lnTo>
                    <a:pt x="190500" y="1536700"/>
                  </a:lnTo>
                  <a:lnTo>
                    <a:pt x="4216400" y="1536700"/>
                  </a:lnTo>
                  <a:lnTo>
                    <a:pt x="4260080" y="1531668"/>
                  </a:lnTo>
                  <a:lnTo>
                    <a:pt x="4300177" y="1517337"/>
                  </a:lnTo>
                  <a:lnTo>
                    <a:pt x="4335548" y="1494849"/>
                  </a:lnTo>
                  <a:lnTo>
                    <a:pt x="4365049" y="1465348"/>
                  </a:lnTo>
                  <a:lnTo>
                    <a:pt x="4387537" y="1429977"/>
                  </a:lnTo>
                  <a:lnTo>
                    <a:pt x="4401868" y="1389880"/>
                  </a:lnTo>
                  <a:lnTo>
                    <a:pt x="4406900" y="1346200"/>
                  </a:lnTo>
                  <a:lnTo>
                    <a:pt x="4406900" y="190500"/>
                  </a:lnTo>
                  <a:lnTo>
                    <a:pt x="4401868" y="146819"/>
                  </a:lnTo>
                  <a:lnTo>
                    <a:pt x="4387537" y="106722"/>
                  </a:lnTo>
                  <a:lnTo>
                    <a:pt x="4365049" y="71351"/>
                  </a:lnTo>
                  <a:lnTo>
                    <a:pt x="4335548" y="41850"/>
                  </a:lnTo>
                  <a:lnTo>
                    <a:pt x="4300177" y="19362"/>
                  </a:lnTo>
                  <a:lnTo>
                    <a:pt x="4260080" y="5031"/>
                  </a:lnTo>
                  <a:lnTo>
                    <a:pt x="421640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190500" y="0"/>
                  </a:moveTo>
                  <a:lnTo>
                    <a:pt x="4216400" y="0"/>
                  </a:lnTo>
                  <a:lnTo>
                    <a:pt x="4260080" y="5031"/>
                  </a:lnTo>
                  <a:lnTo>
                    <a:pt x="4300177" y="19362"/>
                  </a:lnTo>
                  <a:lnTo>
                    <a:pt x="4335548" y="41850"/>
                  </a:lnTo>
                  <a:lnTo>
                    <a:pt x="4365049" y="71351"/>
                  </a:lnTo>
                  <a:lnTo>
                    <a:pt x="4387537" y="106722"/>
                  </a:lnTo>
                  <a:lnTo>
                    <a:pt x="4401868" y="146820"/>
                  </a:lnTo>
                  <a:lnTo>
                    <a:pt x="4406900" y="190500"/>
                  </a:lnTo>
                  <a:lnTo>
                    <a:pt x="4406900" y="1346200"/>
                  </a:lnTo>
                  <a:lnTo>
                    <a:pt x="4401868" y="1389880"/>
                  </a:lnTo>
                  <a:lnTo>
                    <a:pt x="4387537" y="1429977"/>
                  </a:lnTo>
                  <a:lnTo>
                    <a:pt x="4365049" y="1465348"/>
                  </a:lnTo>
                  <a:lnTo>
                    <a:pt x="4335548" y="1494849"/>
                  </a:lnTo>
                  <a:lnTo>
                    <a:pt x="4300177" y="1517337"/>
                  </a:lnTo>
                  <a:lnTo>
                    <a:pt x="4260080" y="1531668"/>
                  </a:lnTo>
                  <a:lnTo>
                    <a:pt x="4216400" y="1536700"/>
                  </a:lnTo>
                  <a:lnTo>
                    <a:pt x="190500" y="1536700"/>
                  </a:lnTo>
                  <a:lnTo>
                    <a:pt x="146820" y="1531668"/>
                  </a:lnTo>
                  <a:lnTo>
                    <a:pt x="106722" y="1517337"/>
                  </a:lnTo>
                  <a:lnTo>
                    <a:pt x="71351" y="1494849"/>
                  </a:lnTo>
                  <a:lnTo>
                    <a:pt x="41850" y="1465348"/>
                  </a:lnTo>
                  <a:lnTo>
                    <a:pt x="19362" y="1429977"/>
                  </a:lnTo>
                  <a:lnTo>
                    <a:pt x="5031" y="1389880"/>
                  </a:lnTo>
                  <a:lnTo>
                    <a:pt x="0" y="1346200"/>
                  </a:lnTo>
                  <a:lnTo>
                    <a:pt x="0" y="190500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623300" y="4838700"/>
            <a:ext cx="3526790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0900" marR="5080" indent="-838200">
              <a:lnSpc>
                <a:spcPct val="154200"/>
              </a:lnSpc>
              <a:spcBef>
                <a:spcPts val="100"/>
              </a:spcBef>
            </a:pPr>
            <a:r>
              <a:rPr dirty="0" sz="2000" spc="5" b="1">
                <a:solidFill>
                  <a:srgbClr val="005493"/>
                </a:solidFill>
                <a:latin typeface="Tahoma"/>
                <a:cs typeface="Tahoma"/>
              </a:rPr>
              <a:t>El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" b="1">
                <a:solidFill>
                  <a:srgbClr val="005493"/>
                </a:solidFill>
                <a:latin typeface="Tahoma"/>
                <a:cs typeface="Tahoma"/>
              </a:rPr>
              <a:t>Paso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proposes</a:t>
            </a:r>
            <a:r>
              <a:rPr dirty="0" sz="2000" spc="6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to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-50" b="1">
                <a:solidFill>
                  <a:srgbClr val="005493"/>
                </a:solidFill>
                <a:latin typeface="Tahoma"/>
                <a:cs typeface="Tahoma"/>
              </a:rPr>
              <a:t>Wayne </a:t>
            </a:r>
            <a:r>
              <a:rPr dirty="0" sz="2000" spc="-57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-50" b="1">
                <a:solidFill>
                  <a:srgbClr val="005493"/>
                </a:solidFill>
                <a:latin typeface="Tahoma"/>
                <a:cs typeface="Tahoma"/>
              </a:rPr>
              <a:t>Wayne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005493"/>
                </a:solidFill>
                <a:latin typeface="Tahoma"/>
                <a:cs typeface="Tahoma"/>
              </a:rPr>
              <a:t>rejects</a:t>
            </a:r>
            <a:endParaRPr sz="20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5493"/>
                </a:solidFill>
                <a:latin typeface="Tahoma"/>
                <a:cs typeface="Tahoma"/>
              </a:rPr>
              <a:t>(since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" b="1">
                <a:solidFill>
                  <a:srgbClr val="005493"/>
                </a:solidFill>
                <a:latin typeface="Tahoma"/>
                <a:cs typeface="Tahoma"/>
              </a:rPr>
              <a:t>he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40" b="1">
                <a:solidFill>
                  <a:srgbClr val="005493"/>
                </a:solidFill>
                <a:latin typeface="Tahoma"/>
                <a:cs typeface="Tahoma"/>
              </a:rPr>
              <a:t>prefers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" b="1">
                <a:solidFill>
                  <a:srgbClr val="005493"/>
                </a:solidFill>
                <a:latin typeface="Tahoma"/>
                <a:cs typeface="Tahoma"/>
              </a:rPr>
              <a:t>Chicago)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3098800" y="1524000"/>
            <a:ext cx="307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latin typeface="Tahoma"/>
                <a:cs typeface="Tahoma"/>
              </a:rPr>
              <a:t>hospitals’</a:t>
            </a:r>
            <a:r>
              <a:rPr dirty="0" sz="1800" spc="50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2300" y="5956300"/>
            <a:ext cx="302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Tahoma"/>
                <a:cs typeface="Tahoma"/>
              </a:rPr>
              <a:t>students’</a:t>
            </a:r>
            <a:r>
              <a:rPr dirty="0" sz="1800" spc="55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368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0">
                <a:solidFill>
                  <a:srgbClr val="000000"/>
                </a:solidFill>
                <a:latin typeface="Microsoft Sans Serif"/>
                <a:cs typeface="Microsoft Sans Serif"/>
              </a:rPr>
              <a:t>Gale–Shapley</a:t>
            </a:r>
            <a:r>
              <a:rPr dirty="0" sz="2800" spc="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demo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19558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800" y="64135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174037" y="4872037"/>
            <a:ext cx="4416425" cy="1546225"/>
            <a:chOff x="8174037" y="4872037"/>
            <a:chExt cx="4416425" cy="1546225"/>
          </a:xfrm>
        </p:grpSpPr>
        <p:sp>
          <p:nvSpPr>
            <p:cNvPr id="6" name="object 6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4216400" y="0"/>
                  </a:moveTo>
                  <a:lnTo>
                    <a:pt x="190500" y="0"/>
                  </a:lnTo>
                  <a:lnTo>
                    <a:pt x="146819" y="5031"/>
                  </a:lnTo>
                  <a:lnTo>
                    <a:pt x="106722" y="19362"/>
                  </a:lnTo>
                  <a:lnTo>
                    <a:pt x="71351" y="41850"/>
                  </a:lnTo>
                  <a:lnTo>
                    <a:pt x="41850" y="71351"/>
                  </a:lnTo>
                  <a:lnTo>
                    <a:pt x="19362" y="106722"/>
                  </a:lnTo>
                  <a:lnTo>
                    <a:pt x="5031" y="146819"/>
                  </a:lnTo>
                  <a:lnTo>
                    <a:pt x="0" y="190500"/>
                  </a:lnTo>
                  <a:lnTo>
                    <a:pt x="0" y="1346200"/>
                  </a:lnTo>
                  <a:lnTo>
                    <a:pt x="5031" y="1389880"/>
                  </a:lnTo>
                  <a:lnTo>
                    <a:pt x="19362" y="1429977"/>
                  </a:lnTo>
                  <a:lnTo>
                    <a:pt x="41850" y="1465348"/>
                  </a:lnTo>
                  <a:lnTo>
                    <a:pt x="71351" y="1494849"/>
                  </a:lnTo>
                  <a:lnTo>
                    <a:pt x="106722" y="1517337"/>
                  </a:lnTo>
                  <a:lnTo>
                    <a:pt x="146819" y="1531668"/>
                  </a:lnTo>
                  <a:lnTo>
                    <a:pt x="190500" y="1536700"/>
                  </a:lnTo>
                  <a:lnTo>
                    <a:pt x="4216400" y="1536700"/>
                  </a:lnTo>
                  <a:lnTo>
                    <a:pt x="4260080" y="1531668"/>
                  </a:lnTo>
                  <a:lnTo>
                    <a:pt x="4300177" y="1517337"/>
                  </a:lnTo>
                  <a:lnTo>
                    <a:pt x="4335548" y="1494849"/>
                  </a:lnTo>
                  <a:lnTo>
                    <a:pt x="4365049" y="1465348"/>
                  </a:lnTo>
                  <a:lnTo>
                    <a:pt x="4387537" y="1429977"/>
                  </a:lnTo>
                  <a:lnTo>
                    <a:pt x="4401868" y="1389880"/>
                  </a:lnTo>
                  <a:lnTo>
                    <a:pt x="4406900" y="1346200"/>
                  </a:lnTo>
                  <a:lnTo>
                    <a:pt x="4406900" y="190500"/>
                  </a:lnTo>
                  <a:lnTo>
                    <a:pt x="4401868" y="146819"/>
                  </a:lnTo>
                  <a:lnTo>
                    <a:pt x="4387537" y="106722"/>
                  </a:lnTo>
                  <a:lnTo>
                    <a:pt x="4365049" y="71351"/>
                  </a:lnTo>
                  <a:lnTo>
                    <a:pt x="4335548" y="41850"/>
                  </a:lnTo>
                  <a:lnTo>
                    <a:pt x="4300177" y="19362"/>
                  </a:lnTo>
                  <a:lnTo>
                    <a:pt x="4260080" y="5031"/>
                  </a:lnTo>
                  <a:lnTo>
                    <a:pt x="421640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190500" y="0"/>
                  </a:moveTo>
                  <a:lnTo>
                    <a:pt x="4216400" y="0"/>
                  </a:lnTo>
                  <a:lnTo>
                    <a:pt x="4260080" y="5031"/>
                  </a:lnTo>
                  <a:lnTo>
                    <a:pt x="4300177" y="19362"/>
                  </a:lnTo>
                  <a:lnTo>
                    <a:pt x="4335548" y="41850"/>
                  </a:lnTo>
                  <a:lnTo>
                    <a:pt x="4365049" y="71351"/>
                  </a:lnTo>
                  <a:lnTo>
                    <a:pt x="4387537" y="106722"/>
                  </a:lnTo>
                  <a:lnTo>
                    <a:pt x="4401868" y="146820"/>
                  </a:lnTo>
                  <a:lnTo>
                    <a:pt x="4406900" y="190500"/>
                  </a:lnTo>
                  <a:lnTo>
                    <a:pt x="4406900" y="1346200"/>
                  </a:lnTo>
                  <a:lnTo>
                    <a:pt x="4401868" y="1389880"/>
                  </a:lnTo>
                  <a:lnTo>
                    <a:pt x="4387537" y="1429977"/>
                  </a:lnTo>
                  <a:lnTo>
                    <a:pt x="4365049" y="1465348"/>
                  </a:lnTo>
                  <a:lnTo>
                    <a:pt x="4335548" y="1494849"/>
                  </a:lnTo>
                  <a:lnTo>
                    <a:pt x="4300177" y="1517337"/>
                  </a:lnTo>
                  <a:lnTo>
                    <a:pt x="4260080" y="1531668"/>
                  </a:lnTo>
                  <a:lnTo>
                    <a:pt x="4216400" y="1536700"/>
                  </a:lnTo>
                  <a:lnTo>
                    <a:pt x="190500" y="1536700"/>
                  </a:lnTo>
                  <a:lnTo>
                    <a:pt x="146820" y="1531668"/>
                  </a:lnTo>
                  <a:lnTo>
                    <a:pt x="106722" y="1517337"/>
                  </a:lnTo>
                  <a:lnTo>
                    <a:pt x="71351" y="1494849"/>
                  </a:lnTo>
                  <a:lnTo>
                    <a:pt x="41850" y="1465348"/>
                  </a:lnTo>
                  <a:lnTo>
                    <a:pt x="19362" y="1429977"/>
                  </a:lnTo>
                  <a:lnTo>
                    <a:pt x="5031" y="1389880"/>
                  </a:lnTo>
                  <a:lnTo>
                    <a:pt x="0" y="1346200"/>
                  </a:lnTo>
                  <a:lnTo>
                    <a:pt x="0" y="190500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509000" y="5003800"/>
            <a:ext cx="37382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 b="1">
                <a:solidFill>
                  <a:srgbClr val="005493"/>
                </a:solidFill>
                <a:latin typeface="Tahoma"/>
                <a:cs typeface="Tahoma"/>
              </a:rPr>
              <a:t>El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" b="1">
                <a:solidFill>
                  <a:srgbClr val="005493"/>
                </a:solidFill>
                <a:latin typeface="Tahoma"/>
                <a:cs typeface="Tahoma"/>
              </a:rPr>
              <a:t>Paso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proposes </a:t>
            </a: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to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20" b="1">
                <a:solidFill>
                  <a:srgbClr val="005493"/>
                </a:solidFill>
                <a:latin typeface="Tahoma"/>
                <a:cs typeface="Tahoma"/>
              </a:rPr>
              <a:t>Yolanda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73400" y="4419930"/>
            <a:ext cx="914400" cy="380365"/>
          </a:xfrm>
          <a:custGeom>
            <a:avLst/>
            <a:gdLst/>
            <a:ahLst/>
            <a:cxnLst/>
            <a:rect l="l" t="t" r="r" b="b"/>
            <a:pathLst>
              <a:path w="914400" h="380364">
                <a:moveTo>
                  <a:pt x="780488" y="55466"/>
                </a:moveTo>
                <a:lnTo>
                  <a:pt x="828696" y="79078"/>
                </a:lnTo>
                <a:lnTo>
                  <a:pt x="866191" y="104910"/>
                </a:lnTo>
                <a:lnTo>
                  <a:pt x="892974" y="132405"/>
                </a:lnTo>
                <a:lnTo>
                  <a:pt x="914400" y="190169"/>
                </a:lnTo>
                <a:lnTo>
                  <a:pt x="909043" y="219329"/>
                </a:lnTo>
                <a:lnTo>
                  <a:pt x="866191" y="275429"/>
                </a:lnTo>
                <a:lnTo>
                  <a:pt x="828696" y="301260"/>
                </a:lnTo>
                <a:lnTo>
                  <a:pt x="780488" y="324873"/>
                </a:lnTo>
                <a:lnTo>
                  <a:pt x="737417" y="340721"/>
                </a:lnTo>
                <a:lnTo>
                  <a:pt x="691013" y="353927"/>
                </a:lnTo>
                <a:lnTo>
                  <a:pt x="641882" y="364492"/>
                </a:lnTo>
                <a:lnTo>
                  <a:pt x="590630" y="372415"/>
                </a:lnTo>
                <a:lnTo>
                  <a:pt x="537864" y="377698"/>
                </a:lnTo>
                <a:lnTo>
                  <a:pt x="484188" y="380339"/>
                </a:lnTo>
                <a:lnTo>
                  <a:pt x="430210" y="380339"/>
                </a:lnTo>
                <a:lnTo>
                  <a:pt x="376535" y="377698"/>
                </a:lnTo>
                <a:lnTo>
                  <a:pt x="323768" y="372415"/>
                </a:lnTo>
                <a:lnTo>
                  <a:pt x="272517" y="364492"/>
                </a:lnTo>
                <a:lnTo>
                  <a:pt x="223386" y="353927"/>
                </a:lnTo>
                <a:lnTo>
                  <a:pt x="176982" y="340721"/>
                </a:lnTo>
                <a:lnTo>
                  <a:pt x="133910" y="324873"/>
                </a:lnTo>
                <a:lnTo>
                  <a:pt x="85702" y="301260"/>
                </a:lnTo>
                <a:lnTo>
                  <a:pt x="48207" y="275429"/>
                </a:lnTo>
                <a:lnTo>
                  <a:pt x="21425" y="247934"/>
                </a:lnTo>
                <a:lnTo>
                  <a:pt x="0" y="190169"/>
                </a:lnTo>
                <a:lnTo>
                  <a:pt x="5356" y="161010"/>
                </a:lnTo>
                <a:lnTo>
                  <a:pt x="48207" y="104910"/>
                </a:lnTo>
                <a:lnTo>
                  <a:pt x="85702" y="79078"/>
                </a:lnTo>
                <a:lnTo>
                  <a:pt x="133910" y="55466"/>
                </a:lnTo>
                <a:lnTo>
                  <a:pt x="176982" y="39618"/>
                </a:lnTo>
                <a:lnTo>
                  <a:pt x="223386" y="26412"/>
                </a:lnTo>
                <a:lnTo>
                  <a:pt x="272517" y="15847"/>
                </a:lnTo>
                <a:lnTo>
                  <a:pt x="323768" y="7923"/>
                </a:lnTo>
                <a:lnTo>
                  <a:pt x="376535" y="2641"/>
                </a:lnTo>
                <a:lnTo>
                  <a:pt x="430210" y="0"/>
                </a:lnTo>
                <a:lnTo>
                  <a:pt x="484188" y="0"/>
                </a:lnTo>
                <a:lnTo>
                  <a:pt x="537864" y="2641"/>
                </a:lnTo>
                <a:lnTo>
                  <a:pt x="590630" y="7923"/>
                </a:lnTo>
                <a:lnTo>
                  <a:pt x="641882" y="15847"/>
                </a:lnTo>
                <a:lnTo>
                  <a:pt x="691013" y="26412"/>
                </a:lnTo>
                <a:lnTo>
                  <a:pt x="737417" y="39618"/>
                </a:lnTo>
                <a:lnTo>
                  <a:pt x="780488" y="55466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48000" y="8369630"/>
            <a:ext cx="914400" cy="380365"/>
          </a:xfrm>
          <a:custGeom>
            <a:avLst/>
            <a:gdLst/>
            <a:ahLst/>
            <a:cxnLst/>
            <a:rect l="l" t="t" r="r" b="b"/>
            <a:pathLst>
              <a:path w="914400" h="380365">
                <a:moveTo>
                  <a:pt x="780488" y="55466"/>
                </a:moveTo>
                <a:lnTo>
                  <a:pt x="828696" y="79078"/>
                </a:lnTo>
                <a:lnTo>
                  <a:pt x="866191" y="104910"/>
                </a:lnTo>
                <a:lnTo>
                  <a:pt x="892974" y="132405"/>
                </a:lnTo>
                <a:lnTo>
                  <a:pt x="914400" y="190169"/>
                </a:lnTo>
                <a:lnTo>
                  <a:pt x="909043" y="219329"/>
                </a:lnTo>
                <a:lnTo>
                  <a:pt x="866191" y="275429"/>
                </a:lnTo>
                <a:lnTo>
                  <a:pt x="828696" y="301260"/>
                </a:lnTo>
                <a:lnTo>
                  <a:pt x="780488" y="324873"/>
                </a:lnTo>
                <a:lnTo>
                  <a:pt x="737417" y="340721"/>
                </a:lnTo>
                <a:lnTo>
                  <a:pt x="691013" y="353927"/>
                </a:lnTo>
                <a:lnTo>
                  <a:pt x="641882" y="364492"/>
                </a:lnTo>
                <a:lnTo>
                  <a:pt x="590630" y="372415"/>
                </a:lnTo>
                <a:lnTo>
                  <a:pt x="537864" y="377698"/>
                </a:lnTo>
                <a:lnTo>
                  <a:pt x="484188" y="380339"/>
                </a:lnTo>
                <a:lnTo>
                  <a:pt x="430210" y="380339"/>
                </a:lnTo>
                <a:lnTo>
                  <a:pt x="376535" y="377698"/>
                </a:lnTo>
                <a:lnTo>
                  <a:pt x="323768" y="372415"/>
                </a:lnTo>
                <a:lnTo>
                  <a:pt x="272517" y="364492"/>
                </a:lnTo>
                <a:lnTo>
                  <a:pt x="223386" y="353927"/>
                </a:lnTo>
                <a:lnTo>
                  <a:pt x="176982" y="340721"/>
                </a:lnTo>
                <a:lnTo>
                  <a:pt x="133910" y="324873"/>
                </a:lnTo>
                <a:lnTo>
                  <a:pt x="85702" y="301260"/>
                </a:lnTo>
                <a:lnTo>
                  <a:pt x="48207" y="275429"/>
                </a:lnTo>
                <a:lnTo>
                  <a:pt x="21425" y="247934"/>
                </a:lnTo>
                <a:lnTo>
                  <a:pt x="0" y="190169"/>
                </a:lnTo>
                <a:lnTo>
                  <a:pt x="5356" y="161010"/>
                </a:lnTo>
                <a:lnTo>
                  <a:pt x="48207" y="104910"/>
                </a:lnTo>
                <a:lnTo>
                  <a:pt x="85702" y="79078"/>
                </a:lnTo>
                <a:lnTo>
                  <a:pt x="133910" y="55466"/>
                </a:lnTo>
                <a:lnTo>
                  <a:pt x="176982" y="39618"/>
                </a:lnTo>
                <a:lnTo>
                  <a:pt x="223386" y="26412"/>
                </a:lnTo>
                <a:lnTo>
                  <a:pt x="272517" y="15847"/>
                </a:lnTo>
                <a:lnTo>
                  <a:pt x="323768" y="7923"/>
                </a:lnTo>
                <a:lnTo>
                  <a:pt x="376535" y="2641"/>
                </a:lnTo>
                <a:lnTo>
                  <a:pt x="430210" y="0"/>
                </a:lnTo>
                <a:lnTo>
                  <a:pt x="484188" y="0"/>
                </a:lnTo>
                <a:lnTo>
                  <a:pt x="537864" y="2641"/>
                </a:lnTo>
                <a:lnTo>
                  <a:pt x="590630" y="7923"/>
                </a:lnTo>
                <a:lnTo>
                  <a:pt x="641882" y="15847"/>
                </a:lnTo>
                <a:lnTo>
                  <a:pt x="691013" y="26412"/>
                </a:lnTo>
                <a:lnTo>
                  <a:pt x="737417" y="39618"/>
                </a:lnTo>
                <a:lnTo>
                  <a:pt x="780488" y="55466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98800" y="1524000"/>
            <a:ext cx="307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latin typeface="Tahoma"/>
                <a:cs typeface="Tahoma"/>
              </a:rPr>
              <a:t>hospitals’</a:t>
            </a:r>
            <a:r>
              <a:rPr dirty="0" sz="1800" spc="50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3162300" y="5956300"/>
            <a:ext cx="302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Tahoma"/>
                <a:cs typeface="Tahoma"/>
              </a:rPr>
              <a:t>students’</a:t>
            </a:r>
            <a:r>
              <a:rPr dirty="0" sz="1800" spc="55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368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0">
                <a:solidFill>
                  <a:srgbClr val="000000"/>
                </a:solidFill>
                <a:latin typeface="Microsoft Sans Serif"/>
                <a:cs typeface="Microsoft Sans Serif"/>
              </a:rPr>
              <a:t>Gale–Shapley</a:t>
            </a:r>
            <a:r>
              <a:rPr dirty="0" sz="2800" spc="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demo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19558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800" y="64135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174037" y="4872037"/>
            <a:ext cx="4416425" cy="1546225"/>
            <a:chOff x="8174037" y="4872037"/>
            <a:chExt cx="4416425" cy="1546225"/>
          </a:xfrm>
        </p:grpSpPr>
        <p:sp>
          <p:nvSpPr>
            <p:cNvPr id="6" name="object 6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4216400" y="0"/>
                  </a:moveTo>
                  <a:lnTo>
                    <a:pt x="190500" y="0"/>
                  </a:lnTo>
                  <a:lnTo>
                    <a:pt x="146819" y="5031"/>
                  </a:lnTo>
                  <a:lnTo>
                    <a:pt x="106722" y="19362"/>
                  </a:lnTo>
                  <a:lnTo>
                    <a:pt x="71351" y="41850"/>
                  </a:lnTo>
                  <a:lnTo>
                    <a:pt x="41850" y="71351"/>
                  </a:lnTo>
                  <a:lnTo>
                    <a:pt x="19362" y="106722"/>
                  </a:lnTo>
                  <a:lnTo>
                    <a:pt x="5031" y="146819"/>
                  </a:lnTo>
                  <a:lnTo>
                    <a:pt x="0" y="190500"/>
                  </a:lnTo>
                  <a:lnTo>
                    <a:pt x="0" y="1346200"/>
                  </a:lnTo>
                  <a:lnTo>
                    <a:pt x="5031" y="1389880"/>
                  </a:lnTo>
                  <a:lnTo>
                    <a:pt x="19362" y="1429977"/>
                  </a:lnTo>
                  <a:lnTo>
                    <a:pt x="41850" y="1465348"/>
                  </a:lnTo>
                  <a:lnTo>
                    <a:pt x="71351" y="1494849"/>
                  </a:lnTo>
                  <a:lnTo>
                    <a:pt x="106722" y="1517337"/>
                  </a:lnTo>
                  <a:lnTo>
                    <a:pt x="146819" y="1531668"/>
                  </a:lnTo>
                  <a:lnTo>
                    <a:pt x="190500" y="1536700"/>
                  </a:lnTo>
                  <a:lnTo>
                    <a:pt x="4216400" y="1536700"/>
                  </a:lnTo>
                  <a:lnTo>
                    <a:pt x="4260080" y="1531668"/>
                  </a:lnTo>
                  <a:lnTo>
                    <a:pt x="4300177" y="1517337"/>
                  </a:lnTo>
                  <a:lnTo>
                    <a:pt x="4335548" y="1494849"/>
                  </a:lnTo>
                  <a:lnTo>
                    <a:pt x="4365049" y="1465348"/>
                  </a:lnTo>
                  <a:lnTo>
                    <a:pt x="4387537" y="1429977"/>
                  </a:lnTo>
                  <a:lnTo>
                    <a:pt x="4401868" y="1389880"/>
                  </a:lnTo>
                  <a:lnTo>
                    <a:pt x="4406900" y="1346200"/>
                  </a:lnTo>
                  <a:lnTo>
                    <a:pt x="4406900" y="190500"/>
                  </a:lnTo>
                  <a:lnTo>
                    <a:pt x="4401868" y="146819"/>
                  </a:lnTo>
                  <a:lnTo>
                    <a:pt x="4387537" y="106722"/>
                  </a:lnTo>
                  <a:lnTo>
                    <a:pt x="4365049" y="71351"/>
                  </a:lnTo>
                  <a:lnTo>
                    <a:pt x="4335548" y="41850"/>
                  </a:lnTo>
                  <a:lnTo>
                    <a:pt x="4300177" y="19362"/>
                  </a:lnTo>
                  <a:lnTo>
                    <a:pt x="4260080" y="5031"/>
                  </a:lnTo>
                  <a:lnTo>
                    <a:pt x="421640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190500" y="0"/>
                  </a:moveTo>
                  <a:lnTo>
                    <a:pt x="4216400" y="0"/>
                  </a:lnTo>
                  <a:lnTo>
                    <a:pt x="4260080" y="5031"/>
                  </a:lnTo>
                  <a:lnTo>
                    <a:pt x="4300177" y="19362"/>
                  </a:lnTo>
                  <a:lnTo>
                    <a:pt x="4335548" y="41850"/>
                  </a:lnTo>
                  <a:lnTo>
                    <a:pt x="4365049" y="71351"/>
                  </a:lnTo>
                  <a:lnTo>
                    <a:pt x="4387537" y="106722"/>
                  </a:lnTo>
                  <a:lnTo>
                    <a:pt x="4401868" y="146820"/>
                  </a:lnTo>
                  <a:lnTo>
                    <a:pt x="4406900" y="190500"/>
                  </a:lnTo>
                  <a:lnTo>
                    <a:pt x="4406900" y="1346200"/>
                  </a:lnTo>
                  <a:lnTo>
                    <a:pt x="4401868" y="1389880"/>
                  </a:lnTo>
                  <a:lnTo>
                    <a:pt x="4387537" y="1429977"/>
                  </a:lnTo>
                  <a:lnTo>
                    <a:pt x="4365049" y="1465348"/>
                  </a:lnTo>
                  <a:lnTo>
                    <a:pt x="4335548" y="1494849"/>
                  </a:lnTo>
                  <a:lnTo>
                    <a:pt x="4300177" y="1517337"/>
                  </a:lnTo>
                  <a:lnTo>
                    <a:pt x="4260080" y="1531668"/>
                  </a:lnTo>
                  <a:lnTo>
                    <a:pt x="4216400" y="1536700"/>
                  </a:lnTo>
                  <a:lnTo>
                    <a:pt x="190500" y="1536700"/>
                  </a:lnTo>
                  <a:lnTo>
                    <a:pt x="146820" y="1531668"/>
                  </a:lnTo>
                  <a:lnTo>
                    <a:pt x="106722" y="1517337"/>
                  </a:lnTo>
                  <a:lnTo>
                    <a:pt x="71351" y="1494849"/>
                  </a:lnTo>
                  <a:lnTo>
                    <a:pt x="41850" y="1465348"/>
                  </a:lnTo>
                  <a:lnTo>
                    <a:pt x="19362" y="1429977"/>
                  </a:lnTo>
                  <a:lnTo>
                    <a:pt x="5031" y="1389880"/>
                  </a:lnTo>
                  <a:lnTo>
                    <a:pt x="0" y="1346200"/>
                  </a:lnTo>
                  <a:lnTo>
                    <a:pt x="0" y="190500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509000" y="4838700"/>
            <a:ext cx="3738245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54200"/>
              </a:lnSpc>
              <a:spcBef>
                <a:spcPts val="100"/>
              </a:spcBef>
            </a:pPr>
            <a:r>
              <a:rPr dirty="0" sz="2000" spc="5" b="1">
                <a:solidFill>
                  <a:srgbClr val="005493"/>
                </a:solidFill>
                <a:latin typeface="Tahoma"/>
                <a:cs typeface="Tahoma"/>
              </a:rPr>
              <a:t>El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" b="1">
                <a:solidFill>
                  <a:srgbClr val="005493"/>
                </a:solidFill>
                <a:latin typeface="Tahoma"/>
                <a:cs typeface="Tahoma"/>
              </a:rPr>
              <a:t>Paso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proposes </a:t>
            </a: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to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20" b="1">
                <a:solidFill>
                  <a:srgbClr val="005493"/>
                </a:solidFill>
                <a:latin typeface="Tahoma"/>
                <a:cs typeface="Tahoma"/>
              </a:rPr>
              <a:t>Yolanda </a:t>
            </a:r>
            <a:r>
              <a:rPr dirty="0" sz="2000" spc="-57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20" b="1">
                <a:solidFill>
                  <a:srgbClr val="005493"/>
                </a:solidFill>
                <a:latin typeface="Tahoma"/>
                <a:cs typeface="Tahoma"/>
              </a:rPr>
              <a:t>Yolanda</a:t>
            </a:r>
            <a:r>
              <a:rPr dirty="0" sz="2000" spc="6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15" b="1">
                <a:solidFill>
                  <a:srgbClr val="005493"/>
                </a:solidFill>
                <a:latin typeface="Tahoma"/>
                <a:cs typeface="Tahoma"/>
              </a:rPr>
              <a:t>accepts</a:t>
            </a:r>
            <a:endParaRPr sz="2000">
              <a:latin typeface="Tahoma"/>
              <a:cs typeface="Tahoma"/>
            </a:endParaRPr>
          </a:p>
          <a:p>
            <a:pPr algn="ctr" marL="762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005493"/>
                </a:solidFill>
                <a:latin typeface="Tahoma"/>
                <a:cs typeface="Tahoma"/>
              </a:rPr>
              <a:t>(and</a:t>
            </a:r>
            <a:r>
              <a:rPr dirty="0" sz="2000" spc="4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25" b="1">
                <a:solidFill>
                  <a:srgbClr val="005493"/>
                </a:solidFill>
                <a:latin typeface="Tahoma"/>
                <a:cs typeface="Tahoma"/>
              </a:rPr>
              <a:t>renounces</a:t>
            </a:r>
            <a:r>
              <a:rPr dirty="0" sz="2000" spc="4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-5" b="1">
                <a:solidFill>
                  <a:srgbClr val="005493"/>
                </a:solidFill>
                <a:latin typeface="Tahoma"/>
                <a:cs typeface="Tahoma"/>
              </a:rPr>
              <a:t>Detroit)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3098800" y="1524000"/>
            <a:ext cx="307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latin typeface="Tahoma"/>
                <a:cs typeface="Tahoma"/>
              </a:rPr>
              <a:t>hospitals’</a:t>
            </a:r>
            <a:r>
              <a:rPr dirty="0" sz="1800" spc="50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2300" y="5956300"/>
            <a:ext cx="302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Tahoma"/>
                <a:cs typeface="Tahoma"/>
              </a:rPr>
              <a:t>students’</a:t>
            </a:r>
            <a:r>
              <a:rPr dirty="0" sz="1800" spc="55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368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0">
                <a:solidFill>
                  <a:srgbClr val="000000"/>
                </a:solidFill>
                <a:latin typeface="Microsoft Sans Serif"/>
                <a:cs typeface="Microsoft Sans Serif"/>
              </a:rPr>
              <a:t>Gale–Shapley</a:t>
            </a:r>
            <a:r>
              <a:rPr dirty="0" sz="2800" spc="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demo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19558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800" y="64135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174037" y="4872037"/>
            <a:ext cx="4416425" cy="1546225"/>
            <a:chOff x="8174037" y="4872037"/>
            <a:chExt cx="4416425" cy="1546225"/>
          </a:xfrm>
        </p:grpSpPr>
        <p:sp>
          <p:nvSpPr>
            <p:cNvPr id="6" name="object 6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4216400" y="0"/>
                  </a:moveTo>
                  <a:lnTo>
                    <a:pt x="190500" y="0"/>
                  </a:lnTo>
                  <a:lnTo>
                    <a:pt x="146819" y="5031"/>
                  </a:lnTo>
                  <a:lnTo>
                    <a:pt x="106722" y="19362"/>
                  </a:lnTo>
                  <a:lnTo>
                    <a:pt x="71351" y="41850"/>
                  </a:lnTo>
                  <a:lnTo>
                    <a:pt x="41850" y="71351"/>
                  </a:lnTo>
                  <a:lnTo>
                    <a:pt x="19362" y="106722"/>
                  </a:lnTo>
                  <a:lnTo>
                    <a:pt x="5031" y="146819"/>
                  </a:lnTo>
                  <a:lnTo>
                    <a:pt x="0" y="190500"/>
                  </a:lnTo>
                  <a:lnTo>
                    <a:pt x="0" y="1346200"/>
                  </a:lnTo>
                  <a:lnTo>
                    <a:pt x="5031" y="1389880"/>
                  </a:lnTo>
                  <a:lnTo>
                    <a:pt x="19362" y="1429977"/>
                  </a:lnTo>
                  <a:lnTo>
                    <a:pt x="41850" y="1465348"/>
                  </a:lnTo>
                  <a:lnTo>
                    <a:pt x="71351" y="1494849"/>
                  </a:lnTo>
                  <a:lnTo>
                    <a:pt x="106722" y="1517337"/>
                  </a:lnTo>
                  <a:lnTo>
                    <a:pt x="146819" y="1531668"/>
                  </a:lnTo>
                  <a:lnTo>
                    <a:pt x="190500" y="1536700"/>
                  </a:lnTo>
                  <a:lnTo>
                    <a:pt x="4216400" y="1536700"/>
                  </a:lnTo>
                  <a:lnTo>
                    <a:pt x="4260080" y="1531668"/>
                  </a:lnTo>
                  <a:lnTo>
                    <a:pt x="4300177" y="1517337"/>
                  </a:lnTo>
                  <a:lnTo>
                    <a:pt x="4335548" y="1494849"/>
                  </a:lnTo>
                  <a:lnTo>
                    <a:pt x="4365049" y="1465348"/>
                  </a:lnTo>
                  <a:lnTo>
                    <a:pt x="4387537" y="1429977"/>
                  </a:lnTo>
                  <a:lnTo>
                    <a:pt x="4401868" y="1389880"/>
                  </a:lnTo>
                  <a:lnTo>
                    <a:pt x="4406900" y="1346200"/>
                  </a:lnTo>
                  <a:lnTo>
                    <a:pt x="4406900" y="190500"/>
                  </a:lnTo>
                  <a:lnTo>
                    <a:pt x="4401868" y="146819"/>
                  </a:lnTo>
                  <a:lnTo>
                    <a:pt x="4387537" y="106722"/>
                  </a:lnTo>
                  <a:lnTo>
                    <a:pt x="4365049" y="71351"/>
                  </a:lnTo>
                  <a:lnTo>
                    <a:pt x="4335548" y="41850"/>
                  </a:lnTo>
                  <a:lnTo>
                    <a:pt x="4300177" y="19362"/>
                  </a:lnTo>
                  <a:lnTo>
                    <a:pt x="4260080" y="5031"/>
                  </a:lnTo>
                  <a:lnTo>
                    <a:pt x="421640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190500" y="0"/>
                  </a:moveTo>
                  <a:lnTo>
                    <a:pt x="4216400" y="0"/>
                  </a:lnTo>
                  <a:lnTo>
                    <a:pt x="4260080" y="5031"/>
                  </a:lnTo>
                  <a:lnTo>
                    <a:pt x="4300177" y="19362"/>
                  </a:lnTo>
                  <a:lnTo>
                    <a:pt x="4335548" y="41850"/>
                  </a:lnTo>
                  <a:lnTo>
                    <a:pt x="4365049" y="71351"/>
                  </a:lnTo>
                  <a:lnTo>
                    <a:pt x="4387537" y="106722"/>
                  </a:lnTo>
                  <a:lnTo>
                    <a:pt x="4401868" y="146820"/>
                  </a:lnTo>
                  <a:lnTo>
                    <a:pt x="4406900" y="190500"/>
                  </a:lnTo>
                  <a:lnTo>
                    <a:pt x="4406900" y="1346200"/>
                  </a:lnTo>
                  <a:lnTo>
                    <a:pt x="4401868" y="1389880"/>
                  </a:lnTo>
                  <a:lnTo>
                    <a:pt x="4387537" y="1429977"/>
                  </a:lnTo>
                  <a:lnTo>
                    <a:pt x="4365049" y="1465348"/>
                  </a:lnTo>
                  <a:lnTo>
                    <a:pt x="4335548" y="1494849"/>
                  </a:lnTo>
                  <a:lnTo>
                    <a:pt x="4300177" y="1517337"/>
                  </a:lnTo>
                  <a:lnTo>
                    <a:pt x="4260080" y="1531668"/>
                  </a:lnTo>
                  <a:lnTo>
                    <a:pt x="4216400" y="1536700"/>
                  </a:lnTo>
                  <a:lnTo>
                    <a:pt x="190500" y="1536700"/>
                  </a:lnTo>
                  <a:lnTo>
                    <a:pt x="146820" y="1531668"/>
                  </a:lnTo>
                  <a:lnTo>
                    <a:pt x="106722" y="1517337"/>
                  </a:lnTo>
                  <a:lnTo>
                    <a:pt x="71351" y="1494849"/>
                  </a:lnTo>
                  <a:lnTo>
                    <a:pt x="41850" y="1465348"/>
                  </a:lnTo>
                  <a:lnTo>
                    <a:pt x="19362" y="1429977"/>
                  </a:lnTo>
                  <a:lnTo>
                    <a:pt x="5031" y="1389880"/>
                  </a:lnTo>
                  <a:lnTo>
                    <a:pt x="0" y="1346200"/>
                  </a:lnTo>
                  <a:lnTo>
                    <a:pt x="0" y="190500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636000" y="5003800"/>
            <a:ext cx="34874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20" b="1">
                <a:solidFill>
                  <a:srgbClr val="005493"/>
                </a:solidFill>
                <a:latin typeface="Tahoma"/>
                <a:cs typeface="Tahoma"/>
              </a:rPr>
              <a:t>Detroit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 proposes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to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" b="1">
                <a:solidFill>
                  <a:srgbClr val="005493"/>
                </a:solidFill>
                <a:latin typeface="Tahoma"/>
                <a:cs typeface="Tahoma"/>
              </a:rPr>
              <a:t>Xavier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65600" y="3924630"/>
            <a:ext cx="914400" cy="380365"/>
          </a:xfrm>
          <a:custGeom>
            <a:avLst/>
            <a:gdLst/>
            <a:ahLst/>
            <a:cxnLst/>
            <a:rect l="l" t="t" r="r" b="b"/>
            <a:pathLst>
              <a:path w="914400" h="380364">
                <a:moveTo>
                  <a:pt x="780488" y="55466"/>
                </a:moveTo>
                <a:lnTo>
                  <a:pt x="828696" y="79078"/>
                </a:lnTo>
                <a:lnTo>
                  <a:pt x="866191" y="104910"/>
                </a:lnTo>
                <a:lnTo>
                  <a:pt x="892974" y="132405"/>
                </a:lnTo>
                <a:lnTo>
                  <a:pt x="914400" y="190169"/>
                </a:lnTo>
                <a:lnTo>
                  <a:pt x="909043" y="219329"/>
                </a:lnTo>
                <a:lnTo>
                  <a:pt x="866191" y="275429"/>
                </a:lnTo>
                <a:lnTo>
                  <a:pt x="828696" y="301260"/>
                </a:lnTo>
                <a:lnTo>
                  <a:pt x="780488" y="324873"/>
                </a:lnTo>
                <a:lnTo>
                  <a:pt x="737417" y="340721"/>
                </a:lnTo>
                <a:lnTo>
                  <a:pt x="691013" y="353927"/>
                </a:lnTo>
                <a:lnTo>
                  <a:pt x="641882" y="364492"/>
                </a:lnTo>
                <a:lnTo>
                  <a:pt x="590630" y="372415"/>
                </a:lnTo>
                <a:lnTo>
                  <a:pt x="537864" y="377698"/>
                </a:lnTo>
                <a:lnTo>
                  <a:pt x="484188" y="380339"/>
                </a:lnTo>
                <a:lnTo>
                  <a:pt x="430210" y="380339"/>
                </a:lnTo>
                <a:lnTo>
                  <a:pt x="376535" y="377698"/>
                </a:lnTo>
                <a:lnTo>
                  <a:pt x="323768" y="372415"/>
                </a:lnTo>
                <a:lnTo>
                  <a:pt x="272517" y="364492"/>
                </a:lnTo>
                <a:lnTo>
                  <a:pt x="223386" y="353927"/>
                </a:lnTo>
                <a:lnTo>
                  <a:pt x="176982" y="340721"/>
                </a:lnTo>
                <a:lnTo>
                  <a:pt x="133910" y="324873"/>
                </a:lnTo>
                <a:lnTo>
                  <a:pt x="85702" y="301260"/>
                </a:lnTo>
                <a:lnTo>
                  <a:pt x="48207" y="275429"/>
                </a:lnTo>
                <a:lnTo>
                  <a:pt x="21425" y="247934"/>
                </a:lnTo>
                <a:lnTo>
                  <a:pt x="0" y="190169"/>
                </a:lnTo>
                <a:lnTo>
                  <a:pt x="5356" y="161010"/>
                </a:lnTo>
                <a:lnTo>
                  <a:pt x="48207" y="104910"/>
                </a:lnTo>
                <a:lnTo>
                  <a:pt x="85702" y="79078"/>
                </a:lnTo>
                <a:lnTo>
                  <a:pt x="133910" y="55466"/>
                </a:lnTo>
                <a:lnTo>
                  <a:pt x="176982" y="39618"/>
                </a:lnTo>
                <a:lnTo>
                  <a:pt x="223386" y="26412"/>
                </a:lnTo>
                <a:lnTo>
                  <a:pt x="272517" y="15847"/>
                </a:lnTo>
                <a:lnTo>
                  <a:pt x="323768" y="7923"/>
                </a:lnTo>
                <a:lnTo>
                  <a:pt x="376535" y="2641"/>
                </a:lnTo>
                <a:lnTo>
                  <a:pt x="430210" y="0"/>
                </a:lnTo>
                <a:lnTo>
                  <a:pt x="484188" y="0"/>
                </a:lnTo>
                <a:lnTo>
                  <a:pt x="537864" y="2641"/>
                </a:lnTo>
                <a:lnTo>
                  <a:pt x="590630" y="7923"/>
                </a:lnTo>
                <a:lnTo>
                  <a:pt x="641882" y="15847"/>
                </a:lnTo>
                <a:lnTo>
                  <a:pt x="691013" y="26412"/>
                </a:lnTo>
                <a:lnTo>
                  <a:pt x="737417" y="39618"/>
                </a:lnTo>
                <a:lnTo>
                  <a:pt x="780488" y="55466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78300" y="7899730"/>
            <a:ext cx="914400" cy="380365"/>
          </a:xfrm>
          <a:custGeom>
            <a:avLst/>
            <a:gdLst/>
            <a:ahLst/>
            <a:cxnLst/>
            <a:rect l="l" t="t" r="r" b="b"/>
            <a:pathLst>
              <a:path w="914400" h="380365">
                <a:moveTo>
                  <a:pt x="780488" y="55466"/>
                </a:moveTo>
                <a:lnTo>
                  <a:pt x="828696" y="79078"/>
                </a:lnTo>
                <a:lnTo>
                  <a:pt x="866191" y="104910"/>
                </a:lnTo>
                <a:lnTo>
                  <a:pt x="892974" y="132405"/>
                </a:lnTo>
                <a:lnTo>
                  <a:pt x="914400" y="190169"/>
                </a:lnTo>
                <a:lnTo>
                  <a:pt x="909043" y="219329"/>
                </a:lnTo>
                <a:lnTo>
                  <a:pt x="866191" y="275429"/>
                </a:lnTo>
                <a:lnTo>
                  <a:pt x="828696" y="301260"/>
                </a:lnTo>
                <a:lnTo>
                  <a:pt x="780488" y="324873"/>
                </a:lnTo>
                <a:lnTo>
                  <a:pt x="737417" y="340721"/>
                </a:lnTo>
                <a:lnTo>
                  <a:pt x="691013" y="353927"/>
                </a:lnTo>
                <a:lnTo>
                  <a:pt x="641882" y="364492"/>
                </a:lnTo>
                <a:lnTo>
                  <a:pt x="590630" y="372415"/>
                </a:lnTo>
                <a:lnTo>
                  <a:pt x="537864" y="377698"/>
                </a:lnTo>
                <a:lnTo>
                  <a:pt x="484188" y="380339"/>
                </a:lnTo>
                <a:lnTo>
                  <a:pt x="430210" y="380339"/>
                </a:lnTo>
                <a:lnTo>
                  <a:pt x="376535" y="377698"/>
                </a:lnTo>
                <a:lnTo>
                  <a:pt x="323768" y="372415"/>
                </a:lnTo>
                <a:lnTo>
                  <a:pt x="272517" y="364492"/>
                </a:lnTo>
                <a:lnTo>
                  <a:pt x="223386" y="353927"/>
                </a:lnTo>
                <a:lnTo>
                  <a:pt x="176982" y="340721"/>
                </a:lnTo>
                <a:lnTo>
                  <a:pt x="133910" y="324873"/>
                </a:lnTo>
                <a:lnTo>
                  <a:pt x="85702" y="301260"/>
                </a:lnTo>
                <a:lnTo>
                  <a:pt x="48207" y="275429"/>
                </a:lnTo>
                <a:lnTo>
                  <a:pt x="21425" y="247934"/>
                </a:lnTo>
                <a:lnTo>
                  <a:pt x="0" y="190169"/>
                </a:lnTo>
                <a:lnTo>
                  <a:pt x="5356" y="161010"/>
                </a:lnTo>
                <a:lnTo>
                  <a:pt x="48207" y="104910"/>
                </a:lnTo>
                <a:lnTo>
                  <a:pt x="85702" y="79078"/>
                </a:lnTo>
                <a:lnTo>
                  <a:pt x="133910" y="55466"/>
                </a:lnTo>
                <a:lnTo>
                  <a:pt x="176982" y="39618"/>
                </a:lnTo>
                <a:lnTo>
                  <a:pt x="223386" y="26412"/>
                </a:lnTo>
                <a:lnTo>
                  <a:pt x="272517" y="15847"/>
                </a:lnTo>
                <a:lnTo>
                  <a:pt x="323768" y="7923"/>
                </a:lnTo>
                <a:lnTo>
                  <a:pt x="376535" y="2641"/>
                </a:lnTo>
                <a:lnTo>
                  <a:pt x="430210" y="0"/>
                </a:lnTo>
                <a:lnTo>
                  <a:pt x="484188" y="0"/>
                </a:lnTo>
                <a:lnTo>
                  <a:pt x="537864" y="2641"/>
                </a:lnTo>
                <a:lnTo>
                  <a:pt x="590630" y="7923"/>
                </a:lnTo>
                <a:lnTo>
                  <a:pt x="641882" y="15847"/>
                </a:lnTo>
                <a:lnTo>
                  <a:pt x="691013" y="26412"/>
                </a:lnTo>
                <a:lnTo>
                  <a:pt x="737417" y="39618"/>
                </a:lnTo>
                <a:lnTo>
                  <a:pt x="780488" y="55466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98800" y="1524000"/>
            <a:ext cx="307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latin typeface="Tahoma"/>
                <a:cs typeface="Tahoma"/>
              </a:rPr>
              <a:t>hospitals’</a:t>
            </a:r>
            <a:r>
              <a:rPr dirty="0" sz="1800" spc="50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3162300" y="5956300"/>
            <a:ext cx="302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Tahoma"/>
                <a:cs typeface="Tahoma"/>
              </a:rPr>
              <a:t>students’</a:t>
            </a:r>
            <a:r>
              <a:rPr dirty="0" sz="1800" spc="55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368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0">
                <a:solidFill>
                  <a:srgbClr val="000000"/>
                </a:solidFill>
                <a:latin typeface="Microsoft Sans Serif"/>
                <a:cs typeface="Microsoft Sans Serif"/>
              </a:rPr>
              <a:t>Gale–Shapley</a:t>
            </a:r>
            <a:r>
              <a:rPr dirty="0" sz="2800" spc="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demo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19558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800" y="64135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174037" y="4872037"/>
            <a:ext cx="4416425" cy="1546225"/>
            <a:chOff x="8174037" y="4872037"/>
            <a:chExt cx="4416425" cy="1546225"/>
          </a:xfrm>
        </p:grpSpPr>
        <p:sp>
          <p:nvSpPr>
            <p:cNvPr id="6" name="object 6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4216400" y="0"/>
                  </a:moveTo>
                  <a:lnTo>
                    <a:pt x="190500" y="0"/>
                  </a:lnTo>
                  <a:lnTo>
                    <a:pt x="146819" y="5031"/>
                  </a:lnTo>
                  <a:lnTo>
                    <a:pt x="106722" y="19362"/>
                  </a:lnTo>
                  <a:lnTo>
                    <a:pt x="71351" y="41850"/>
                  </a:lnTo>
                  <a:lnTo>
                    <a:pt x="41850" y="71351"/>
                  </a:lnTo>
                  <a:lnTo>
                    <a:pt x="19362" y="106722"/>
                  </a:lnTo>
                  <a:lnTo>
                    <a:pt x="5031" y="146819"/>
                  </a:lnTo>
                  <a:lnTo>
                    <a:pt x="0" y="190500"/>
                  </a:lnTo>
                  <a:lnTo>
                    <a:pt x="0" y="1346200"/>
                  </a:lnTo>
                  <a:lnTo>
                    <a:pt x="5031" y="1389880"/>
                  </a:lnTo>
                  <a:lnTo>
                    <a:pt x="19362" y="1429977"/>
                  </a:lnTo>
                  <a:lnTo>
                    <a:pt x="41850" y="1465348"/>
                  </a:lnTo>
                  <a:lnTo>
                    <a:pt x="71351" y="1494849"/>
                  </a:lnTo>
                  <a:lnTo>
                    <a:pt x="106722" y="1517337"/>
                  </a:lnTo>
                  <a:lnTo>
                    <a:pt x="146819" y="1531668"/>
                  </a:lnTo>
                  <a:lnTo>
                    <a:pt x="190500" y="1536700"/>
                  </a:lnTo>
                  <a:lnTo>
                    <a:pt x="4216400" y="1536700"/>
                  </a:lnTo>
                  <a:lnTo>
                    <a:pt x="4260080" y="1531668"/>
                  </a:lnTo>
                  <a:lnTo>
                    <a:pt x="4300177" y="1517337"/>
                  </a:lnTo>
                  <a:lnTo>
                    <a:pt x="4335548" y="1494849"/>
                  </a:lnTo>
                  <a:lnTo>
                    <a:pt x="4365049" y="1465348"/>
                  </a:lnTo>
                  <a:lnTo>
                    <a:pt x="4387537" y="1429977"/>
                  </a:lnTo>
                  <a:lnTo>
                    <a:pt x="4401868" y="1389880"/>
                  </a:lnTo>
                  <a:lnTo>
                    <a:pt x="4406900" y="1346200"/>
                  </a:lnTo>
                  <a:lnTo>
                    <a:pt x="4406900" y="190500"/>
                  </a:lnTo>
                  <a:lnTo>
                    <a:pt x="4401868" y="146819"/>
                  </a:lnTo>
                  <a:lnTo>
                    <a:pt x="4387537" y="106722"/>
                  </a:lnTo>
                  <a:lnTo>
                    <a:pt x="4365049" y="71351"/>
                  </a:lnTo>
                  <a:lnTo>
                    <a:pt x="4335548" y="41850"/>
                  </a:lnTo>
                  <a:lnTo>
                    <a:pt x="4300177" y="19362"/>
                  </a:lnTo>
                  <a:lnTo>
                    <a:pt x="4260080" y="5031"/>
                  </a:lnTo>
                  <a:lnTo>
                    <a:pt x="421640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190500" y="0"/>
                  </a:moveTo>
                  <a:lnTo>
                    <a:pt x="4216400" y="0"/>
                  </a:lnTo>
                  <a:lnTo>
                    <a:pt x="4260080" y="5031"/>
                  </a:lnTo>
                  <a:lnTo>
                    <a:pt x="4300177" y="19362"/>
                  </a:lnTo>
                  <a:lnTo>
                    <a:pt x="4335548" y="41850"/>
                  </a:lnTo>
                  <a:lnTo>
                    <a:pt x="4365049" y="71351"/>
                  </a:lnTo>
                  <a:lnTo>
                    <a:pt x="4387537" y="106722"/>
                  </a:lnTo>
                  <a:lnTo>
                    <a:pt x="4401868" y="146820"/>
                  </a:lnTo>
                  <a:lnTo>
                    <a:pt x="4406900" y="190500"/>
                  </a:lnTo>
                  <a:lnTo>
                    <a:pt x="4406900" y="1346200"/>
                  </a:lnTo>
                  <a:lnTo>
                    <a:pt x="4401868" y="1389880"/>
                  </a:lnTo>
                  <a:lnTo>
                    <a:pt x="4387537" y="1429977"/>
                  </a:lnTo>
                  <a:lnTo>
                    <a:pt x="4365049" y="1465348"/>
                  </a:lnTo>
                  <a:lnTo>
                    <a:pt x="4335548" y="1494849"/>
                  </a:lnTo>
                  <a:lnTo>
                    <a:pt x="4300177" y="1517337"/>
                  </a:lnTo>
                  <a:lnTo>
                    <a:pt x="4260080" y="1531668"/>
                  </a:lnTo>
                  <a:lnTo>
                    <a:pt x="4216400" y="1536700"/>
                  </a:lnTo>
                  <a:lnTo>
                    <a:pt x="190500" y="1536700"/>
                  </a:lnTo>
                  <a:lnTo>
                    <a:pt x="146820" y="1531668"/>
                  </a:lnTo>
                  <a:lnTo>
                    <a:pt x="106722" y="1517337"/>
                  </a:lnTo>
                  <a:lnTo>
                    <a:pt x="71351" y="1494849"/>
                  </a:lnTo>
                  <a:lnTo>
                    <a:pt x="41850" y="1465348"/>
                  </a:lnTo>
                  <a:lnTo>
                    <a:pt x="19362" y="1429977"/>
                  </a:lnTo>
                  <a:lnTo>
                    <a:pt x="5031" y="1389880"/>
                  </a:lnTo>
                  <a:lnTo>
                    <a:pt x="0" y="1346200"/>
                  </a:lnTo>
                  <a:lnTo>
                    <a:pt x="0" y="190500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636000" y="4838700"/>
            <a:ext cx="3487420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0900" marR="5080" indent="-838200">
              <a:lnSpc>
                <a:spcPct val="154200"/>
              </a:lnSpc>
              <a:spcBef>
                <a:spcPts val="100"/>
              </a:spcBef>
            </a:pPr>
            <a:r>
              <a:rPr dirty="0" sz="2000" spc="20" b="1">
                <a:solidFill>
                  <a:srgbClr val="005493"/>
                </a:solidFill>
                <a:latin typeface="Tahoma"/>
                <a:cs typeface="Tahoma"/>
              </a:rPr>
              <a:t>Detroit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 proposes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to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" b="1">
                <a:solidFill>
                  <a:srgbClr val="005493"/>
                </a:solidFill>
                <a:latin typeface="Tahoma"/>
                <a:cs typeface="Tahoma"/>
              </a:rPr>
              <a:t>Xavier </a:t>
            </a:r>
            <a:r>
              <a:rPr dirty="0" sz="2000" spc="-57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" b="1">
                <a:solidFill>
                  <a:srgbClr val="005493"/>
                </a:solidFill>
                <a:latin typeface="Tahoma"/>
                <a:cs typeface="Tahoma"/>
              </a:rPr>
              <a:t>Xavier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005493"/>
                </a:solidFill>
                <a:latin typeface="Tahoma"/>
                <a:cs typeface="Tahoma"/>
              </a:rPr>
              <a:t>rejects</a:t>
            </a:r>
            <a:endParaRPr sz="2000">
              <a:latin typeface="Tahoma"/>
              <a:cs typeface="Tahoma"/>
            </a:endParaRPr>
          </a:p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5493"/>
                </a:solidFill>
                <a:latin typeface="Tahoma"/>
                <a:cs typeface="Tahoma"/>
              </a:rPr>
              <a:t>(since</a:t>
            </a:r>
            <a:r>
              <a:rPr dirty="0" sz="2000" spc="4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" b="1">
                <a:solidFill>
                  <a:srgbClr val="005493"/>
                </a:solidFill>
                <a:latin typeface="Tahoma"/>
                <a:cs typeface="Tahoma"/>
              </a:rPr>
              <a:t>he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40" b="1">
                <a:solidFill>
                  <a:srgbClr val="005493"/>
                </a:solidFill>
                <a:latin typeface="Tahoma"/>
                <a:cs typeface="Tahoma"/>
              </a:rPr>
              <a:t>prefers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-15" b="1">
                <a:solidFill>
                  <a:srgbClr val="005493"/>
                </a:solidFill>
                <a:latin typeface="Tahoma"/>
                <a:cs typeface="Tahoma"/>
              </a:rPr>
              <a:t>Boston)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3098800" y="1524000"/>
            <a:ext cx="307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latin typeface="Tahoma"/>
                <a:cs typeface="Tahoma"/>
              </a:rPr>
              <a:t>hospitals’</a:t>
            </a:r>
            <a:r>
              <a:rPr dirty="0" sz="1800" spc="50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2300" y="5956300"/>
            <a:ext cx="302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Tahoma"/>
                <a:cs typeface="Tahoma"/>
              </a:rPr>
              <a:t>students’</a:t>
            </a:r>
            <a:r>
              <a:rPr dirty="0" sz="1800" spc="55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368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0">
                <a:solidFill>
                  <a:srgbClr val="000000"/>
                </a:solidFill>
                <a:latin typeface="Microsoft Sans Serif"/>
                <a:cs typeface="Microsoft Sans Serif"/>
              </a:rPr>
              <a:t>Gale–Shapley</a:t>
            </a:r>
            <a:r>
              <a:rPr dirty="0" sz="2800" spc="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demo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19558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800" y="64135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174037" y="4872037"/>
            <a:ext cx="4416425" cy="1546225"/>
            <a:chOff x="8174037" y="4872037"/>
            <a:chExt cx="4416425" cy="1546225"/>
          </a:xfrm>
        </p:grpSpPr>
        <p:sp>
          <p:nvSpPr>
            <p:cNvPr id="6" name="object 6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4216400" y="0"/>
                  </a:moveTo>
                  <a:lnTo>
                    <a:pt x="190500" y="0"/>
                  </a:lnTo>
                  <a:lnTo>
                    <a:pt x="146819" y="5031"/>
                  </a:lnTo>
                  <a:lnTo>
                    <a:pt x="106722" y="19362"/>
                  </a:lnTo>
                  <a:lnTo>
                    <a:pt x="71351" y="41850"/>
                  </a:lnTo>
                  <a:lnTo>
                    <a:pt x="41850" y="71351"/>
                  </a:lnTo>
                  <a:lnTo>
                    <a:pt x="19362" y="106722"/>
                  </a:lnTo>
                  <a:lnTo>
                    <a:pt x="5031" y="146819"/>
                  </a:lnTo>
                  <a:lnTo>
                    <a:pt x="0" y="190500"/>
                  </a:lnTo>
                  <a:lnTo>
                    <a:pt x="0" y="1346200"/>
                  </a:lnTo>
                  <a:lnTo>
                    <a:pt x="5031" y="1389880"/>
                  </a:lnTo>
                  <a:lnTo>
                    <a:pt x="19362" y="1429977"/>
                  </a:lnTo>
                  <a:lnTo>
                    <a:pt x="41850" y="1465348"/>
                  </a:lnTo>
                  <a:lnTo>
                    <a:pt x="71351" y="1494849"/>
                  </a:lnTo>
                  <a:lnTo>
                    <a:pt x="106722" y="1517337"/>
                  </a:lnTo>
                  <a:lnTo>
                    <a:pt x="146819" y="1531668"/>
                  </a:lnTo>
                  <a:lnTo>
                    <a:pt x="190500" y="1536700"/>
                  </a:lnTo>
                  <a:lnTo>
                    <a:pt x="4216400" y="1536700"/>
                  </a:lnTo>
                  <a:lnTo>
                    <a:pt x="4260080" y="1531668"/>
                  </a:lnTo>
                  <a:lnTo>
                    <a:pt x="4300177" y="1517337"/>
                  </a:lnTo>
                  <a:lnTo>
                    <a:pt x="4335548" y="1494849"/>
                  </a:lnTo>
                  <a:lnTo>
                    <a:pt x="4365049" y="1465348"/>
                  </a:lnTo>
                  <a:lnTo>
                    <a:pt x="4387537" y="1429977"/>
                  </a:lnTo>
                  <a:lnTo>
                    <a:pt x="4401868" y="1389880"/>
                  </a:lnTo>
                  <a:lnTo>
                    <a:pt x="4406900" y="1346200"/>
                  </a:lnTo>
                  <a:lnTo>
                    <a:pt x="4406900" y="190500"/>
                  </a:lnTo>
                  <a:lnTo>
                    <a:pt x="4401868" y="146819"/>
                  </a:lnTo>
                  <a:lnTo>
                    <a:pt x="4387537" y="106722"/>
                  </a:lnTo>
                  <a:lnTo>
                    <a:pt x="4365049" y="71351"/>
                  </a:lnTo>
                  <a:lnTo>
                    <a:pt x="4335548" y="41850"/>
                  </a:lnTo>
                  <a:lnTo>
                    <a:pt x="4300177" y="19362"/>
                  </a:lnTo>
                  <a:lnTo>
                    <a:pt x="4260080" y="5031"/>
                  </a:lnTo>
                  <a:lnTo>
                    <a:pt x="421640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190500" y="0"/>
                  </a:moveTo>
                  <a:lnTo>
                    <a:pt x="4216400" y="0"/>
                  </a:lnTo>
                  <a:lnTo>
                    <a:pt x="4260080" y="5031"/>
                  </a:lnTo>
                  <a:lnTo>
                    <a:pt x="4300177" y="19362"/>
                  </a:lnTo>
                  <a:lnTo>
                    <a:pt x="4335548" y="41850"/>
                  </a:lnTo>
                  <a:lnTo>
                    <a:pt x="4365049" y="71351"/>
                  </a:lnTo>
                  <a:lnTo>
                    <a:pt x="4387537" y="106722"/>
                  </a:lnTo>
                  <a:lnTo>
                    <a:pt x="4401868" y="146820"/>
                  </a:lnTo>
                  <a:lnTo>
                    <a:pt x="4406900" y="190500"/>
                  </a:lnTo>
                  <a:lnTo>
                    <a:pt x="4406900" y="1346200"/>
                  </a:lnTo>
                  <a:lnTo>
                    <a:pt x="4401868" y="1389880"/>
                  </a:lnTo>
                  <a:lnTo>
                    <a:pt x="4387537" y="1429977"/>
                  </a:lnTo>
                  <a:lnTo>
                    <a:pt x="4365049" y="1465348"/>
                  </a:lnTo>
                  <a:lnTo>
                    <a:pt x="4335548" y="1494849"/>
                  </a:lnTo>
                  <a:lnTo>
                    <a:pt x="4300177" y="1517337"/>
                  </a:lnTo>
                  <a:lnTo>
                    <a:pt x="4260080" y="1531668"/>
                  </a:lnTo>
                  <a:lnTo>
                    <a:pt x="4216400" y="1536700"/>
                  </a:lnTo>
                  <a:lnTo>
                    <a:pt x="190500" y="1536700"/>
                  </a:lnTo>
                  <a:lnTo>
                    <a:pt x="146820" y="1531668"/>
                  </a:lnTo>
                  <a:lnTo>
                    <a:pt x="106722" y="1517337"/>
                  </a:lnTo>
                  <a:lnTo>
                    <a:pt x="71351" y="1494849"/>
                  </a:lnTo>
                  <a:lnTo>
                    <a:pt x="41850" y="1465348"/>
                  </a:lnTo>
                  <a:lnTo>
                    <a:pt x="19362" y="1429977"/>
                  </a:lnTo>
                  <a:lnTo>
                    <a:pt x="5031" y="1389880"/>
                  </a:lnTo>
                  <a:lnTo>
                    <a:pt x="0" y="1346200"/>
                  </a:lnTo>
                  <a:lnTo>
                    <a:pt x="0" y="190500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623300" y="5003800"/>
            <a:ext cx="3513454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20" b="1">
                <a:solidFill>
                  <a:srgbClr val="005493"/>
                </a:solidFill>
                <a:latin typeface="Tahoma"/>
                <a:cs typeface="Tahoma"/>
              </a:rPr>
              <a:t>Detroit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 proposes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to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-50" b="1">
                <a:solidFill>
                  <a:srgbClr val="005493"/>
                </a:solidFill>
                <a:latin typeface="Tahoma"/>
                <a:cs typeface="Tahoma"/>
              </a:rPr>
              <a:t>Wayne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45100" y="3924630"/>
            <a:ext cx="914400" cy="380365"/>
          </a:xfrm>
          <a:custGeom>
            <a:avLst/>
            <a:gdLst/>
            <a:ahLst/>
            <a:cxnLst/>
            <a:rect l="l" t="t" r="r" b="b"/>
            <a:pathLst>
              <a:path w="914400" h="380364">
                <a:moveTo>
                  <a:pt x="780488" y="55466"/>
                </a:moveTo>
                <a:lnTo>
                  <a:pt x="828696" y="79078"/>
                </a:lnTo>
                <a:lnTo>
                  <a:pt x="866191" y="104910"/>
                </a:lnTo>
                <a:lnTo>
                  <a:pt x="892974" y="132405"/>
                </a:lnTo>
                <a:lnTo>
                  <a:pt x="914400" y="190169"/>
                </a:lnTo>
                <a:lnTo>
                  <a:pt x="909043" y="219329"/>
                </a:lnTo>
                <a:lnTo>
                  <a:pt x="866191" y="275429"/>
                </a:lnTo>
                <a:lnTo>
                  <a:pt x="828696" y="301260"/>
                </a:lnTo>
                <a:lnTo>
                  <a:pt x="780488" y="324873"/>
                </a:lnTo>
                <a:lnTo>
                  <a:pt x="737417" y="340721"/>
                </a:lnTo>
                <a:lnTo>
                  <a:pt x="691013" y="353927"/>
                </a:lnTo>
                <a:lnTo>
                  <a:pt x="641882" y="364492"/>
                </a:lnTo>
                <a:lnTo>
                  <a:pt x="590630" y="372415"/>
                </a:lnTo>
                <a:lnTo>
                  <a:pt x="537864" y="377698"/>
                </a:lnTo>
                <a:lnTo>
                  <a:pt x="484188" y="380339"/>
                </a:lnTo>
                <a:lnTo>
                  <a:pt x="430210" y="380339"/>
                </a:lnTo>
                <a:lnTo>
                  <a:pt x="376535" y="377698"/>
                </a:lnTo>
                <a:lnTo>
                  <a:pt x="323768" y="372415"/>
                </a:lnTo>
                <a:lnTo>
                  <a:pt x="272517" y="364492"/>
                </a:lnTo>
                <a:lnTo>
                  <a:pt x="223386" y="353927"/>
                </a:lnTo>
                <a:lnTo>
                  <a:pt x="176982" y="340721"/>
                </a:lnTo>
                <a:lnTo>
                  <a:pt x="133910" y="324873"/>
                </a:lnTo>
                <a:lnTo>
                  <a:pt x="85702" y="301260"/>
                </a:lnTo>
                <a:lnTo>
                  <a:pt x="48207" y="275429"/>
                </a:lnTo>
                <a:lnTo>
                  <a:pt x="21425" y="247934"/>
                </a:lnTo>
                <a:lnTo>
                  <a:pt x="0" y="190169"/>
                </a:lnTo>
                <a:lnTo>
                  <a:pt x="5356" y="161010"/>
                </a:lnTo>
                <a:lnTo>
                  <a:pt x="48207" y="104910"/>
                </a:lnTo>
                <a:lnTo>
                  <a:pt x="85702" y="79078"/>
                </a:lnTo>
                <a:lnTo>
                  <a:pt x="133910" y="55466"/>
                </a:lnTo>
                <a:lnTo>
                  <a:pt x="176982" y="39618"/>
                </a:lnTo>
                <a:lnTo>
                  <a:pt x="223386" y="26412"/>
                </a:lnTo>
                <a:lnTo>
                  <a:pt x="272517" y="15847"/>
                </a:lnTo>
                <a:lnTo>
                  <a:pt x="323768" y="7923"/>
                </a:lnTo>
                <a:lnTo>
                  <a:pt x="376535" y="2641"/>
                </a:lnTo>
                <a:lnTo>
                  <a:pt x="430210" y="0"/>
                </a:lnTo>
                <a:lnTo>
                  <a:pt x="484188" y="0"/>
                </a:lnTo>
                <a:lnTo>
                  <a:pt x="537864" y="2641"/>
                </a:lnTo>
                <a:lnTo>
                  <a:pt x="590630" y="7923"/>
                </a:lnTo>
                <a:lnTo>
                  <a:pt x="641882" y="15847"/>
                </a:lnTo>
                <a:lnTo>
                  <a:pt x="691013" y="26412"/>
                </a:lnTo>
                <a:lnTo>
                  <a:pt x="737417" y="39618"/>
                </a:lnTo>
                <a:lnTo>
                  <a:pt x="780488" y="55466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78300" y="7417130"/>
            <a:ext cx="914400" cy="380365"/>
          </a:xfrm>
          <a:custGeom>
            <a:avLst/>
            <a:gdLst/>
            <a:ahLst/>
            <a:cxnLst/>
            <a:rect l="l" t="t" r="r" b="b"/>
            <a:pathLst>
              <a:path w="914400" h="380365">
                <a:moveTo>
                  <a:pt x="780488" y="55466"/>
                </a:moveTo>
                <a:lnTo>
                  <a:pt x="828696" y="79078"/>
                </a:lnTo>
                <a:lnTo>
                  <a:pt x="866191" y="104910"/>
                </a:lnTo>
                <a:lnTo>
                  <a:pt x="892974" y="132405"/>
                </a:lnTo>
                <a:lnTo>
                  <a:pt x="914400" y="190169"/>
                </a:lnTo>
                <a:lnTo>
                  <a:pt x="909043" y="219329"/>
                </a:lnTo>
                <a:lnTo>
                  <a:pt x="866191" y="275429"/>
                </a:lnTo>
                <a:lnTo>
                  <a:pt x="828696" y="301260"/>
                </a:lnTo>
                <a:lnTo>
                  <a:pt x="780488" y="324873"/>
                </a:lnTo>
                <a:lnTo>
                  <a:pt x="737417" y="340721"/>
                </a:lnTo>
                <a:lnTo>
                  <a:pt x="691013" y="353927"/>
                </a:lnTo>
                <a:lnTo>
                  <a:pt x="641882" y="364492"/>
                </a:lnTo>
                <a:lnTo>
                  <a:pt x="590630" y="372415"/>
                </a:lnTo>
                <a:lnTo>
                  <a:pt x="537864" y="377698"/>
                </a:lnTo>
                <a:lnTo>
                  <a:pt x="484188" y="380339"/>
                </a:lnTo>
                <a:lnTo>
                  <a:pt x="430210" y="380339"/>
                </a:lnTo>
                <a:lnTo>
                  <a:pt x="376535" y="377698"/>
                </a:lnTo>
                <a:lnTo>
                  <a:pt x="323768" y="372415"/>
                </a:lnTo>
                <a:lnTo>
                  <a:pt x="272517" y="364492"/>
                </a:lnTo>
                <a:lnTo>
                  <a:pt x="223386" y="353927"/>
                </a:lnTo>
                <a:lnTo>
                  <a:pt x="176982" y="340721"/>
                </a:lnTo>
                <a:lnTo>
                  <a:pt x="133910" y="324873"/>
                </a:lnTo>
                <a:lnTo>
                  <a:pt x="85702" y="301260"/>
                </a:lnTo>
                <a:lnTo>
                  <a:pt x="48207" y="275429"/>
                </a:lnTo>
                <a:lnTo>
                  <a:pt x="21425" y="247934"/>
                </a:lnTo>
                <a:lnTo>
                  <a:pt x="0" y="190169"/>
                </a:lnTo>
                <a:lnTo>
                  <a:pt x="5356" y="161010"/>
                </a:lnTo>
                <a:lnTo>
                  <a:pt x="48207" y="104910"/>
                </a:lnTo>
                <a:lnTo>
                  <a:pt x="85702" y="79078"/>
                </a:lnTo>
                <a:lnTo>
                  <a:pt x="133910" y="55466"/>
                </a:lnTo>
                <a:lnTo>
                  <a:pt x="176982" y="39618"/>
                </a:lnTo>
                <a:lnTo>
                  <a:pt x="223386" y="26412"/>
                </a:lnTo>
                <a:lnTo>
                  <a:pt x="272517" y="15847"/>
                </a:lnTo>
                <a:lnTo>
                  <a:pt x="323768" y="7923"/>
                </a:lnTo>
                <a:lnTo>
                  <a:pt x="376535" y="2641"/>
                </a:lnTo>
                <a:lnTo>
                  <a:pt x="430210" y="0"/>
                </a:lnTo>
                <a:lnTo>
                  <a:pt x="484188" y="0"/>
                </a:lnTo>
                <a:lnTo>
                  <a:pt x="537864" y="2641"/>
                </a:lnTo>
                <a:lnTo>
                  <a:pt x="590630" y="7923"/>
                </a:lnTo>
                <a:lnTo>
                  <a:pt x="641882" y="15847"/>
                </a:lnTo>
                <a:lnTo>
                  <a:pt x="691013" y="26412"/>
                </a:lnTo>
                <a:lnTo>
                  <a:pt x="737417" y="39618"/>
                </a:lnTo>
                <a:lnTo>
                  <a:pt x="780488" y="55466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98800" y="1524000"/>
            <a:ext cx="307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latin typeface="Tahoma"/>
                <a:cs typeface="Tahoma"/>
              </a:rPr>
              <a:t>hospitals’</a:t>
            </a:r>
            <a:r>
              <a:rPr dirty="0" sz="1800" spc="50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3162300" y="5956300"/>
            <a:ext cx="302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Tahoma"/>
                <a:cs typeface="Tahoma"/>
              </a:rPr>
              <a:t>students’</a:t>
            </a:r>
            <a:r>
              <a:rPr dirty="0" sz="1800" spc="55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368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0">
                <a:solidFill>
                  <a:srgbClr val="000000"/>
                </a:solidFill>
                <a:latin typeface="Microsoft Sans Serif"/>
                <a:cs typeface="Microsoft Sans Serif"/>
              </a:rPr>
              <a:t>Gale–Shapley</a:t>
            </a:r>
            <a:r>
              <a:rPr dirty="0" sz="2800" spc="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demo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19558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800" y="64135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174037" y="4872037"/>
            <a:ext cx="4416425" cy="1546225"/>
            <a:chOff x="8174037" y="4872037"/>
            <a:chExt cx="4416425" cy="1546225"/>
          </a:xfrm>
        </p:grpSpPr>
        <p:sp>
          <p:nvSpPr>
            <p:cNvPr id="6" name="object 6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4216400" y="0"/>
                  </a:moveTo>
                  <a:lnTo>
                    <a:pt x="190500" y="0"/>
                  </a:lnTo>
                  <a:lnTo>
                    <a:pt x="146819" y="5031"/>
                  </a:lnTo>
                  <a:lnTo>
                    <a:pt x="106722" y="19362"/>
                  </a:lnTo>
                  <a:lnTo>
                    <a:pt x="71351" y="41850"/>
                  </a:lnTo>
                  <a:lnTo>
                    <a:pt x="41850" y="71351"/>
                  </a:lnTo>
                  <a:lnTo>
                    <a:pt x="19362" y="106722"/>
                  </a:lnTo>
                  <a:lnTo>
                    <a:pt x="5031" y="146819"/>
                  </a:lnTo>
                  <a:lnTo>
                    <a:pt x="0" y="190500"/>
                  </a:lnTo>
                  <a:lnTo>
                    <a:pt x="0" y="1346200"/>
                  </a:lnTo>
                  <a:lnTo>
                    <a:pt x="5031" y="1389880"/>
                  </a:lnTo>
                  <a:lnTo>
                    <a:pt x="19362" y="1429977"/>
                  </a:lnTo>
                  <a:lnTo>
                    <a:pt x="41850" y="1465348"/>
                  </a:lnTo>
                  <a:lnTo>
                    <a:pt x="71351" y="1494849"/>
                  </a:lnTo>
                  <a:lnTo>
                    <a:pt x="106722" y="1517337"/>
                  </a:lnTo>
                  <a:lnTo>
                    <a:pt x="146819" y="1531668"/>
                  </a:lnTo>
                  <a:lnTo>
                    <a:pt x="190500" y="1536700"/>
                  </a:lnTo>
                  <a:lnTo>
                    <a:pt x="4216400" y="1536700"/>
                  </a:lnTo>
                  <a:lnTo>
                    <a:pt x="4260080" y="1531668"/>
                  </a:lnTo>
                  <a:lnTo>
                    <a:pt x="4300177" y="1517337"/>
                  </a:lnTo>
                  <a:lnTo>
                    <a:pt x="4335548" y="1494849"/>
                  </a:lnTo>
                  <a:lnTo>
                    <a:pt x="4365049" y="1465348"/>
                  </a:lnTo>
                  <a:lnTo>
                    <a:pt x="4387537" y="1429977"/>
                  </a:lnTo>
                  <a:lnTo>
                    <a:pt x="4401868" y="1389880"/>
                  </a:lnTo>
                  <a:lnTo>
                    <a:pt x="4406900" y="1346200"/>
                  </a:lnTo>
                  <a:lnTo>
                    <a:pt x="4406900" y="190500"/>
                  </a:lnTo>
                  <a:lnTo>
                    <a:pt x="4401868" y="146819"/>
                  </a:lnTo>
                  <a:lnTo>
                    <a:pt x="4387537" y="106722"/>
                  </a:lnTo>
                  <a:lnTo>
                    <a:pt x="4365049" y="71351"/>
                  </a:lnTo>
                  <a:lnTo>
                    <a:pt x="4335548" y="41850"/>
                  </a:lnTo>
                  <a:lnTo>
                    <a:pt x="4300177" y="19362"/>
                  </a:lnTo>
                  <a:lnTo>
                    <a:pt x="4260080" y="5031"/>
                  </a:lnTo>
                  <a:lnTo>
                    <a:pt x="421640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190500" y="0"/>
                  </a:moveTo>
                  <a:lnTo>
                    <a:pt x="4216400" y="0"/>
                  </a:lnTo>
                  <a:lnTo>
                    <a:pt x="4260080" y="5031"/>
                  </a:lnTo>
                  <a:lnTo>
                    <a:pt x="4300177" y="19362"/>
                  </a:lnTo>
                  <a:lnTo>
                    <a:pt x="4335548" y="41850"/>
                  </a:lnTo>
                  <a:lnTo>
                    <a:pt x="4365049" y="71351"/>
                  </a:lnTo>
                  <a:lnTo>
                    <a:pt x="4387537" y="106722"/>
                  </a:lnTo>
                  <a:lnTo>
                    <a:pt x="4401868" y="146820"/>
                  </a:lnTo>
                  <a:lnTo>
                    <a:pt x="4406900" y="190500"/>
                  </a:lnTo>
                  <a:lnTo>
                    <a:pt x="4406900" y="1346200"/>
                  </a:lnTo>
                  <a:lnTo>
                    <a:pt x="4401868" y="1389880"/>
                  </a:lnTo>
                  <a:lnTo>
                    <a:pt x="4387537" y="1429977"/>
                  </a:lnTo>
                  <a:lnTo>
                    <a:pt x="4365049" y="1465348"/>
                  </a:lnTo>
                  <a:lnTo>
                    <a:pt x="4335548" y="1494849"/>
                  </a:lnTo>
                  <a:lnTo>
                    <a:pt x="4300177" y="1517337"/>
                  </a:lnTo>
                  <a:lnTo>
                    <a:pt x="4260080" y="1531668"/>
                  </a:lnTo>
                  <a:lnTo>
                    <a:pt x="4216400" y="1536700"/>
                  </a:lnTo>
                  <a:lnTo>
                    <a:pt x="190500" y="1536700"/>
                  </a:lnTo>
                  <a:lnTo>
                    <a:pt x="146820" y="1531668"/>
                  </a:lnTo>
                  <a:lnTo>
                    <a:pt x="106722" y="1517337"/>
                  </a:lnTo>
                  <a:lnTo>
                    <a:pt x="71351" y="1494849"/>
                  </a:lnTo>
                  <a:lnTo>
                    <a:pt x="41850" y="1465348"/>
                  </a:lnTo>
                  <a:lnTo>
                    <a:pt x="19362" y="1429977"/>
                  </a:lnTo>
                  <a:lnTo>
                    <a:pt x="5031" y="1389880"/>
                  </a:lnTo>
                  <a:lnTo>
                    <a:pt x="0" y="1346200"/>
                  </a:lnTo>
                  <a:lnTo>
                    <a:pt x="0" y="190500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623300" y="4838700"/>
            <a:ext cx="3513454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0900" marR="5080" indent="-838200">
              <a:lnSpc>
                <a:spcPct val="154200"/>
              </a:lnSpc>
              <a:spcBef>
                <a:spcPts val="100"/>
              </a:spcBef>
            </a:pPr>
            <a:r>
              <a:rPr dirty="0" sz="2000" spc="20" b="1">
                <a:solidFill>
                  <a:srgbClr val="005493"/>
                </a:solidFill>
                <a:latin typeface="Tahoma"/>
                <a:cs typeface="Tahoma"/>
              </a:rPr>
              <a:t>Detroit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 proposes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to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-50" b="1">
                <a:solidFill>
                  <a:srgbClr val="005493"/>
                </a:solidFill>
                <a:latin typeface="Tahoma"/>
                <a:cs typeface="Tahoma"/>
              </a:rPr>
              <a:t>Wayne </a:t>
            </a:r>
            <a:r>
              <a:rPr dirty="0" sz="2000" spc="-57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-50" b="1">
                <a:solidFill>
                  <a:srgbClr val="005493"/>
                </a:solidFill>
                <a:latin typeface="Tahoma"/>
                <a:cs typeface="Tahoma"/>
              </a:rPr>
              <a:t>Wayne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005493"/>
                </a:solidFill>
                <a:latin typeface="Tahoma"/>
                <a:cs typeface="Tahoma"/>
              </a:rPr>
              <a:t>rejects</a:t>
            </a:r>
            <a:endParaRPr sz="20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5493"/>
                </a:solidFill>
                <a:latin typeface="Tahoma"/>
                <a:cs typeface="Tahoma"/>
              </a:rPr>
              <a:t>(since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" b="1">
                <a:solidFill>
                  <a:srgbClr val="005493"/>
                </a:solidFill>
                <a:latin typeface="Tahoma"/>
                <a:cs typeface="Tahoma"/>
              </a:rPr>
              <a:t>he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40" b="1">
                <a:solidFill>
                  <a:srgbClr val="005493"/>
                </a:solidFill>
                <a:latin typeface="Tahoma"/>
                <a:cs typeface="Tahoma"/>
              </a:rPr>
              <a:t>prefers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" b="1">
                <a:solidFill>
                  <a:srgbClr val="005493"/>
                </a:solidFill>
                <a:latin typeface="Tahoma"/>
                <a:cs typeface="Tahoma"/>
              </a:rPr>
              <a:t>Chicago)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3098800" y="1524000"/>
            <a:ext cx="307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latin typeface="Tahoma"/>
                <a:cs typeface="Tahoma"/>
              </a:rPr>
              <a:t>hospitals’</a:t>
            </a:r>
            <a:r>
              <a:rPr dirty="0" sz="1800" spc="50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2300" y="5956300"/>
            <a:ext cx="302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Tahoma"/>
                <a:cs typeface="Tahoma"/>
              </a:rPr>
              <a:t>students’</a:t>
            </a:r>
            <a:r>
              <a:rPr dirty="0" sz="1800" spc="55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368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0">
                <a:solidFill>
                  <a:srgbClr val="000000"/>
                </a:solidFill>
                <a:latin typeface="Microsoft Sans Serif"/>
                <a:cs typeface="Microsoft Sans Serif"/>
              </a:rPr>
              <a:t>Gale–Shapley</a:t>
            </a:r>
            <a:r>
              <a:rPr dirty="0" sz="2800" spc="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demo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19558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800" y="64135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174037" y="4872037"/>
            <a:ext cx="4416425" cy="1546225"/>
            <a:chOff x="8174037" y="4872037"/>
            <a:chExt cx="4416425" cy="1546225"/>
          </a:xfrm>
        </p:grpSpPr>
        <p:sp>
          <p:nvSpPr>
            <p:cNvPr id="6" name="object 6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4216400" y="0"/>
                  </a:moveTo>
                  <a:lnTo>
                    <a:pt x="190500" y="0"/>
                  </a:lnTo>
                  <a:lnTo>
                    <a:pt x="146819" y="5031"/>
                  </a:lnTo>
                  <a:lnTo>
                    <a:pt x="106722" y="19362"/>
                  </a:lnTo>
                  <a:lnTo>
                    <a:pt x="71351" y="41850"/>
                  </a:lnTo>
                  <a:lnTo>
                    <a:pt x="41850" y="71351"/>
                  </a:lnTo>
                  <a:lnTo>
                    <a:pt x="19362" y="106722"/>
                  </a:lnTo>
                  <a:lnTo>
                    <a:pt x="5031" y="146819"/>
                  </a:lnTo>
                  <a:lnTo>
                    <a:pt x="0" y="190500"/>
                  </a:lnTo>
                  <a:lnTo>
                    <a:pt x="0" y="1346200"/>
                  </a:lnTo>
                  <a:lnTo>
                    <a:pt x="5031" y="1389880"/>
                  </a:lnTo>
                  <a:lnTo>
                    <a:pt x="19362" y="1429977"/>
                  </a:lnTo>
                  <a:lnTo>
                    <a:pt x="41850" y="1465348"/>
                  </a:lnTo>
                  <a:lnTo>
                    <a:pt x="71351" y="1494849"/>
                  </a:lnTo>
                  <a:lnTo>
                    <a:pt x="106722" y="1517337"/>
                  </a:lnTo>
                  <a:lnTo>
                    <a:pt x="146819" y="1531668"/>
                  </a:lnTo>
                  <a:lnTo>
                    <a:pt x="190500" y="1536700"/>
                  </a:lnTo>
                  <a:lnTo>
                    <a:pt x="4216400" y="1536700"/>
                  </a:lnTo>
                  <a:lnTo>
                    <a:pt x="4260080" y="1531668"/>
                  </a:lnTo>
                  <a:lnTo>
                    <a:pt x="4300177" y="1517337"/>
                  </a:lnTo>
                  <a:lnTo>
                    <a:pt x="4335548" y="1494849"/>
                  </a:lnTo>
                  <a:lnTo>
                    <a:pt x="4365049" y="1465348"/>
                  </a:lnTo>
                  <a:lnTo>
                    <a:pt x="4387537" y="1429977"/>
                  </a:lnTo>
                  <a:lnTo>
                    <a:pt x="4401868" y="1389880"/>
                  </a:lnTo>
                  <a:lnTo>
                    <a:pt x="4406900" y="1346200"/>
                  </a:lnTo>
                  <a:lnTo>
                    <a:pt x="4406900" y="190500"/>
                  </a:lnTo>
                  <a:lnTo>
                    <a:pt x="4401868" y="146819"/>
                  </a:lnTo>
                  <a:lnTo>
                    <a:pt x="4387537" y="106722"/>
                  </a:lnTo>
                  <a:lnTo>
                    <a:pt x="4365049" y="71351"/>
                  </a:lnTo>
                  <a:lnTo>
                    <a:pt x="4335548" y="41850"/>
                  </a:lnTo>
                  <a:lnTo>
                    <a:pt x="4300177" y="19362"/>
                  </a:lnTo>
                  <a:lnTo>
                    <a:pt x="4260080" y="5031"/>
                  </a:lnTo>
                  <a:lnTo>
                    <a:pt x="421640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190500" y="0"/>
                  </a:moveTo>
                  <a:lnTo>
                    <a:pt x="4216400" y="0"/>
                  </a:lnTo>
                  <a:lnTo>
                    <a:pt x="4260080" y="5031"/>
                  </a:lnTo>
                  <a:lnTo>
                    <a:pt x="4300177" y="19362"/>
                  </a:lnTo>
                  <a:lnTo>
                    <a:pt x="4335548" y="41850"/>
                  </a:lnTo>
                  <a:lnTo>
                    <a:pt x="4365049" y="71351"/>
                  </a:lnTo>
                  <a:lnTo>
                    <a:pt x="4387537" y="106722"/>
                  </a:lnTo>
                  <a:lnTo>
                    <a:pt x="4401868" y="146820"/>
                  </a:lnTo>
                  <a:lnTo>
                    <a:pt x="4406900" y="190500"/>
                  </a:lnTo>
                  <a:lnTo>
                    <a:pt x="4406900" y="1346200"/>
                  </a:lnTo>
                  <a:lnTo>
                    <a:pt x="4401868" y="1389880"/>
                  </a:lnTo>
                  <a:lnTo>
                    <a:pt x="4387537" y="1429977"/>
                  </a:lnTo>
                  <a:lnTo>
                    <a:pt x="4365049" y="1465348"/>
                  </a:lnTo>
                  <a:lnTo>
                    <a:pt x="4335548" y="1494849"/>
                  </a:lnTo>
                  <a:lnTo>
                    <a:pt x="4300177" y="1517337"/>
                  </a:lnTo>
                  <a:lnTo>
                    <a:pt x="4260080" y="1531668"/>
                  </a:lnTo>
                  <a:lnTo>
                    <a:pt x="4216400" y="1536700"/>
                  </a:lnTo>
                  <a:lnTo>
                    <a:pt x="190500" y="1536700"/>
                  </a:lnTo>
                  <a:lnTo>
                    <a:pt x="146820" y="1531668"/>
                  </a:lnTo>
                  <a:lnTo>
                    <a:pt x="106722" y="1517337"/>
                  </a:lnTo>
                  <a:lnTo>
                    <a:pt x="71351" y="1494849"/>
                  </a:lnTo>
                  <a:lnTo>
                    <a:pt x="41850" y="1465348"/>
                  </a:lnTo>
                  <a:lnTo>
                    <a:pt x="19362" y="1429977"/>
                  </a:lnTo>
                  <a:lnTo>
                    <a:pt x="5031" y="1389880"/>
                  </a:lnTo>
                  <a:lnTo>
                    <a:pt x="0" y="1346200"/>
                  </a:lnTo>
                  <a:lnTo>
                    <a:pt x="0" y="190500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737600" y="5003800"/>
            <a:ext cx="32937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20" b="1">
                <a:solidFill>
                  <a:srgbClr val="005493"/>
                </a:solidFill>
                <a:latin typeface="Tahoma"/>
                <a:cs typeface="Tahoma"/>
              </a:rPr>
              <a:t>Detroit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 proposes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to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35" b="1">
                <a:solidFill>
                  <a:srgbClr val="005493"/>
                </a:solidFill>
                <a:latin typeface="Tahoma"/>
                <a:cs typeface="Tahoma"/>
              </a:rPr>
              <a:t>Zeus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75400" y="3924630"/>
            <a:ext cx="914400" cy="380365"/>
          </a:xfrm>
          <a:custGeom>
            <a:avLst/>
            <a:gdLst/>
            <a:ahLst/>
            <a:cxnLst/>
            <a:rect l="l" t="t" r="r" b="b"/>
            <a:pathLst>
              <a:path w="914400" h="380364">
                <a:moveTo>
                  <a:pt x="780488" y="55466"/>
                </a:moveTo>
                <a:lnTo>
                  <a:pt x="828696" y="79078"/>
                </a:lnTo>
                <a:lnTo>
                  <a:pt x="866191" y="104910"/>
                </a:lnTo>
                <a:lnTo>
                  <a:pt x="892974" y="132405"/>
                </a:lnTo>
                <a:lnTo>
                  <a:pt x="914400" y="190169"/>
                </a:lnTo>
                <a:lnTo>
                  <a:pt x="909043" y="219329"/>
                </a:lnTo>
                <a:lnTo>
                  <a:pt x="866191" y="275429"/>
                </a:lnTo>
                <a:lnTo>
                  <a:pt x="828696" y="301260"/>
                </a:lnTo>
                <a:lnTo>
                  <a:pt x="780488" y="324873"/>
                </a:lnTo>
                <a:lnTo>
                  <a:pt x="737417" y="340721"/>
                </a:lnTo>
                <a:lnTo>
                  <a:pt x="691013" y="353927"/>
                </a:lnTo>
                <a:lnTo>
                  <a:pt x="641882" y="364492"/>
                </a:lnTo>
                <a:lnTo>
                  <a:pt x="590630" y="372415"/>
                </a:lnTo>
                <a:lnTo>
                  <a:pt x="537864" y="377698"/>
                </a:lnTo>
                <a:lnTo>
                  <a:pt x="484188" y="380339"/>
                </a:lnTo>
                <a:lnTo>
                  <a:pt x="430210" y="380339"/>
                </a:lnTo>
                <a:lnTo>
                  <a:pt x="376535" y="377698"/>
                </a:lnTo>
                <a:lnTo>
                  <a:pt x="323768" y="372415"/>
                </a:lnTo>
                <a:lnTo>
                  <a:pt x="272517" y="364492"/>
                </a:lnTo>
                <a:lnTo>
                  <a:pt x="223386" y="353927"/>
                </a:lnTo>
                <a:lnTo>
                  <a:pt x="176982" y="340721"/>
                </a:lnTo>
                <a:lnTo>
                  <a:pt x="133910" y="324873"/>
                </a:lnTo>
                <a:lnTo>
                  <a:pt x="85702" y="301260"/>
                </a:lnTo>
                <a:lnTo>
                  <a:pt x="48207" y="275429"/>
                </a:lnTo>
                <a:lnTo>
                  <a:pt x="21425" y="247934"/>
                </a:lnTo>
                <a:lnTo>
                  <a:pt x="0" y="190169"/>
                </a:lnTo>
                <a:lnTo>
                  <a:pt x="5356" y="161010"/>
                </a:lnTo>
                <a:lnTo>
                  <a:pt x="48207" y="104910"/>
                </a:lnTo>
                <a:lnTo>
                  <a:pt x="85702" y="79078"/>
                </a:lnTo>
                <a:lnTo>
                  <a:pt x="133910" y="55466"/>
                </a:lnTo>
                <a:lnTo>
                  <a:pt x="176982" y="39618"/>
                </a:lnTo>
                <a:lnTo>
                  <a:pt x="223386" y="26412"/>
                </a:lnTo>
                <a:lnTo>
                  <a:pt x="272517" y="15847"/>
                </a:lnTo>
                <a:lnTo>
                  <a:pt x="323768" y="7923"/>
                </a:lnTo>
                <a:lnTo>
                  <a:pt x="376535" y="2641"/>
                </a:lnTo>
                <a:lnTo>
                  <a:pt x="430210" y="0"/>
                </a:lnTo>
                <a:lnTo>
                  <a:pt x="484188" y="0"/>
                </a:lnTo>
                <a:lnTo>
                  <a:pt x="537864" y="2641"/>
                </a:lnTo>
                <a:lnTo>
                  <a:pt x="590630" y="7923"/>
                </a:lnTo>
                <a:lnTo>
                  <a:pt x="641882" y="15847"/>
                </a:lnTo>
                <a:lnTo>
                  <a:pt x="691013" y="26412"/>
                </a:lnTo>
                <a:lnTo>
                  <a:pt x="737417" y="39618"/>
                </a:lnTo>
                <a:lnTo>
                  <a:pt x="780488" y="55466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68500" y="8877630"/>
            <a:ext cx="914400" cy="380365"/>
          </a:xfrm>
          <a:custGeom>
            <a:avLst/>
            <a:gdLst/>
            <a:ahLst/>
            <a:cxnLst/>
            <a:rect l="l" t="t" r="r" b="b"/>
            <a:pathLst>
              <a:path w="914400" h="380365">
                <a:moveTo>
                  <a:pt x="780488" y="55466"/>
                </a:moveTo>
                <a:lnTo>
                  <a:pt x="828696" y="79078"/>
                </a:lnTo>
                <a:lnTo>
                  <a:pt x="866191" y="104910"/>
                </a:lnTo>
                <a:lnTo>
                  <a:pt x="892974" y="132405"/>
                </a:lnTo>
                <a:lnTo>
                  <a:pt x="914400" y="190169"/>
                </a:lnTo>
                <a:lnTo>
                  <a:pt x="909043" y="219329"/>
                </a:lnTo>
                <a:lnTo>
                  <a:pt x="866191" y="275429"/>
                </a:lnTo>
                <a:lnTo>
                  <a:pt x="828696" y="301260"/>
                </a:lnTo>
                <a:lnTo>
                  <a:pt x="780488" y="324873"/>
                </a:lnTo>
                <a:lnTo>
                  <a:pt x="737417" y="340721"/>
                </a:lnTo>
                <a:lnTo>
                  <a:pt x="691013" y="353927"/>
                </a:lnTo>
                <a:lnTo>
                  <a:pt x="641882" y="364492"/>
                </a:lnTo>
                <a:lnTo>
                  <a:pt x="590630" y="372415"/>
                </a:lnTo>
                <a:lnTo>
                  <a:pt x="537864" y="377698"/>
                </a:lnTo>
                <a:lnTo>
                  <a:pt x="484188" y="380339"/>
                </a:lnTo>
                <a:lnTo>
                  <a:pt x="430210" y="380339"/>
                </a:lnTo>
                <a:lnTo>
                  <a:pt x="376535" y="377698"/>
                </a:lnTo>
                <a:lnTo>
                  <a:pt x="323768" y="372415"/>
                </a:lnTo>
                <a:lnTo>
                  <a:pt x="272517" y="364492"/>
                </a:lnTo>
                <a:lnTo>
                  <a:pt x="223386" y="353927"/>
                </a:lnTo>
                <a:lnTo>
                  <a:pt x="176982" y="340721"/>
                </a:lnTo>
                <a:lnTo>
                  <a:pt x="133910" y="324873"/>
                </a:lnTo>
                <a:lnTo>
                  <a:pt x="85702" y="301260"/>
                </a:lnTo>
                <a:lnTo>
                  <a:pt x="48207" y="275429"/>
                </a:lnTo>
                <a:lnTo>
                  <a:pt x="21425" y="247934"/>
                </a:lnTo>
                <a:lnTo>
                  <a:pt x="0" y="190169"/>
                </a:lnTo>
                <a:lnTo>
                  <a:pt x="5356" y="161010"/>
                </a:lnTo>
                <a:lnTo>
                  <a:pt x="48207" y="104910"/>
                </a:lnTo>
                <a:lnTo>
                  <a:pt x="85702" y="79078"/>
                </a:lnTo>
                <a:lnTo>
                  <a:pt x="133910" y="55466"/>
                </a:lnTo>
                <a:lnTo>
                  <a:pt x="176982" y="39618"/>
                </a:lnTo>
                <a:lnTo>
                  <a:pt x="223386" y="26412"/>
                </a:lnTo>
                <a:lnTo>
                  <a:pt x="272517" y="15847"/>
                </a:lnTo>
                <a:lnTo>
                  <a:pt x="323768" y="7923"/>
                </a:lnTo>
                <a:lnTo>
                  <a:pt x="376535" y="2641"/>
                </a:lnTo>
                <a:lnTo>
                  <a:pt x="430210" y="0"/>
                </a:lnTo>
                <a:lnTo>
                  <a:pt x="484188" y="0"/>
                </a:lnTo>
                <a:lnTo>
                  <a:pt x="537864" y="2641"/>
                </a:lnTo>
                <a:lnTo>
                  <a:pt x="590630" y="7923"/>
                </a:lnTo>
                <a:lnTo>
                  <a:pt x="641882" y="15847"/>
                </a:lnTo>
                <a:lnTo>
                  <a:pt x="691013" y="26412"/>
                </a:lnTo>
                <a:lnTo>
                  <a:pt x="737417" y="39618"/>
                </a:lnTo>
                <a:lnTo>
                  <a:pt x="780488" y="55466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98800" y="1524000"/>
            <a:ext cx="307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latin typeface="Tahoma"/>
                <a:cs typeface="Tahoma"/>
              </a:rPr>
              <a:t>hospitals’</a:t>
            </a:r>
            <a:r>
              <a:rPr dirty="0" sz="1800" spc="50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3162300" y="5956300"/>
            <a:ext cx="302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Tahoma"/>
                <a:cs typeface="Tahoma"/>
              </a:rPr>
              <a:t>students’</a:t>
            </a:r>
            <a:r>
              <a:rPr dirty="0" sz="1800" spc="55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368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0">
                <a:solidFill>
                  <a:srgbClr val="000000"/>
                </a:solidFill>
                <a:latin typeface="Microsoft Sans Serif"/>
                <a:cs typeface="Microsoft Sans Serif"/>
              </a:rPr>
              <a:t>Gale–Shapley</a:t>
            </a:r>
            <a:r>
              <a:rPr dirty="0" sz="2800" spc="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demo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19558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800" y="64135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174037" y="4872037"/>
            <a:ext cx="4416425" cy="1546225"/>
            <a:chOff x="8174037" y="4872037"/>
            <a:chExt cx="4416425" cy="1546225"/>
          </a:xfrm>
        </p:grpSpPr>
        <p:sp>
          <p:nvSpPr>
            <p:cNvPr id="6" name="object 6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4216400" y="0"/>
                  </a:moveTo>
                  <a:lnTo>
                    <a:pt x="190500" y="0"/>
                  </a:lnTo>
                  <a:lnTo>
                    <a:pt x="146819" y="5031"/>
                  </a:lnTo>
                  <a:lnTo>
                    <a:pt x="106722" y="19362"/>
                  </a:lnTo>
                  <a:lnTo>
                    <a:pt x="71351" y="41850"/>
                  </a:lnTo>
                  <a:lnTo>
                    <a:pt x="41850" y="71351"/>
                  </a:lnTo>
                  <a:lnTo>
                    <a:pt x="19362" y="106722"/>
                  </a:lnTo>
                  <a:lnTo>
                    <a:pt x="5031" y="146819"/>
                  </a:lnTo>
                  <a:lnTo>
                    <a:pt x="0" y="190500"/>
                  </a:lnTo>
                  <a:lnTo>
                    <a:pt x="0" y="1346200"/>
                  </a:lnTo>
                  <a:lnTo>
                    <a:pt x="5031" y="1389880"/>
                  </a:lnTo>
                  <a:lnTo>
                    <a:pt x="19362" y="1429977"/>
                  </a:lnTo>
                  <a:lnTo>
                    <a:pt x="41850" y="1465348"/>
                  </a:lnTo>
                  <a:lnTo>
                    <a:pt x="71351" y="1494849"/>
                  </a:lnTo>
                  <a:lnTo>
                    <a:pt x="106722" y="1517337"/>
                  </a:lnTo>
                  <a:lnTo>
                    <a:pt x="146819" y="1531668"/>
                  </a:lnTo>
                  <a:lnTo>
                    <a:pt x="190500" y="1536700"/>
                  </a:lnTo>
                  <a:lnTo>
                    <a:pt x="4216400" y="1536700"/>
                  </a:lnTo>
                  <a:lnTo>
                    <a:pt x="4260080" y="1531668"/>
                  </a:lnTo>
                  <a:lnTo>
                    <a:pt x="4300177" y="1517337"/>
                  </a:lnTo>
                  <a:lnTo>
                    <a:pt x="4335548" y="1494849"/>
                  </a:lnTo>
                  <a:lnTo>
                    <a:pt x="4365049" y="1465348"/>
                  </a:lnTo>
                  <a:lnTo>
                    <a:pt x="4387537" y="1429977"/>
                  </a:lnTo>
                  <a:lnTo>
                    <a:pt x="4401868" y="1389880"/>
                  </a:lnTo>
                  <a:lnTo>
                    <a:pt x="4406900" y="1346200"/>
                  </a:lnTo>
                  <a:lnTo>
                    <a:pt x="4406900" y="190500"/>
                  </a:lnTo>
                  <a:lnTo>
                    <a:pt x="4401868" y="146819"/>
                  </a:lnTo>
                  <a:lnTo>
                    <a:pt x="4387537" y="106722"/>
                  </a:lnTo>
                  <a:lnTo>
                    <a:pt x="4365049" y="71351"/>
                  </a:lnTo>
                  <a:lnTo>
                    <a:pt x="4335548" y="41850"/>
                  </a:lnTo>
                  <a:lnTo>
                    <a:pt x="4300177" y="19362"/>
                  </a:lnTo>
                  <a:lnTo>
                    <a:pt x="4260080" y="5031"/>
                  </a:lnTo>
                  <a:lnTo>
                    <a:pt x="421640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190500" y="0"/>
                  </a:moveTo>
                  <a:lnTo>
                    <a:pt x="4216400" y="0"/>
                  </a:lnTo>
                  <a:lnTo>
                    <a:pt x="4260080" y="5031"/>
                  </a:lnTo>
                  <a:lnTo>
                    <a:pt x="4300177" y="19362"/>
                  </a:lnTo>
                  <a:lnTo>
                    <a:pt x="4335548" y="41850"/>
                  </a:lnTo>
                  <a:lnTo>
                    <a:pt x="4365049" y="71351"/>
                  </a:lnTo>
                  <a:lnTo>
                    <a:pt x="4387537" y="106722"/>
                  </a:lnTo>
                  <a:lnTo>
                    <a:pt x="4401868" y="146820"/>
                  </a:lnTo>
                  <a:lnTo>
                    <a:pt x="4406900" y="190500"/>
                  </a:lnTo>
                  <a:lnTo>
                    <a:pt x="4406900" y="1346200"/>
                  </a:lnTo>
                  <a:lnTo>
                    <a:pt x="4401868" y="1389880"/>
                  </a:lnTo>
                  <a:lnTo>
                    <a:pt x="4387537" y="1429977"/>
                  </a:lnTo>
                  <a:lnTo>
                    <a:pt x="4365049" y="1465348"/>
                  </a:lnTo>
                  <a:lnTo>
                    <a:pt x="4335548" y="1494849"/>
                  </a:lnTo>
                  <a:lnTo>
                    <a:pt x="4300177" y="1517337"/>
                  </a:lnTo>
                  <a:lnTo>
                    <a:pt x="4260080" y="1531668"/>
                  </a:lnTo>
                  <a:lnTo>
                    <a:pt x="4216400" y="1536700"/>
                  </a:lnTo>
                  <a:lnTo>
                    <a:pt x="190500" y="1536700"/>
                  </a:lnTo>
                  <a:lnTo>
                    <a:pt x="146820" y="1531668"/>
                  </a:lnTo>
                  <a:lnTo>
                    <a:pt x="106722" y="1517337"/>
                  </a:lnTo>
                  <a:lnTo>
                    <a:pt x="71351" y="1494849"/>
                  </a:lnTo>
                  <a:lnTo>
                    <a:pt x="41850" y="1465348"/>
                  </a:lnTo>
                  <a:lnTo>
                    <a:pt x="19362" y="1429977"/>
                  </a:lnTo>
                  <a:lnTo>
                    <a:pt x="5031" y="1389880"/>
                  </a:lnTo>
                  <a:lnTo>
                    <a:pt x="0" y="1346200"/>
                  </a:lnTo>
                  <a:lnTo>
                    <a:pt x="0" y="190500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610600" y="5003800"/>
            <a:ext cx="35382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Atlanta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proposes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to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-50" b="1">
                <a:solidFill>
                  <a:srgbClr val="005493"/>
                </a:solidFill>
                <a:latin typeface="Tahoma"/>
                <a:cs typeface="Tahoma"/>
              </a:rPr>
              <a:t>Wayne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55800" y="2476830"/>
            <a:ext cx="914400" cy="380365"/>
          </a:xfrm>
          <a:custGeom>
            <a:avLst/>
            <a:gdLst/>
            <a:ahLst/>
            <a:cxnLst/>
            <a:rect l="l" t="t" r="r" b="b"/>
            <a:pathLst>
              <a:path w="914400" h="380364">
                <a:moveTo>
                  <a:pt x="780488" y="55466"/>
                </a:moveTo>
                <a:lnTo>
                  <a:pt x="828696" y="79078"/>
                </a:lnTo>
                <a:lnTo>
                  <a:pt x="866191" y="104910"/>
                </a:lnTo>
                <a:lnTo>
                  <a:pt x="892974" y="132405"/>
                </a:lnTo>
                <a:lnTo>
                  <a:pt x="914400" y="190169"/>
                </a:lnTo>
                <a:lnTo>
                  <a:pt x="909043" y="219329"/>
                </a:lnTo>
                <a:lnTo>
                  <a:pt x="866191" y="275429"/>
                </a:lnTo>
                <a:lnTo>
                  <a:pt x="828696" y="301260"/>
                </a:lnTo>
                <a:lnTo>
                  <a:pt x="780488" y="324873"/>
                </a:lnTo>
                <a:lnTo>
                  <a:pt x="737417" y="340721"/>
                </a:lnTo>
                <a:lnTo>
                  <a:pt x="691013" y="353927"/>
                </a:lnTo>
                <a:lnTo>
                  <a:pt x="641882" y="364492"/>
                </a:lnTo>
                <a:lnTo>
                  <a:pt x="590630" y="372415"/>
                </a:lnTo>
                <a:lnTo>
                  <a:pt x="537864" y="377698"/>
                </a:lnTo>
                <a:lnTo>
                  <a:pt x="484188" y="380339"/>
                </a:lnTo>
                <a:lnTo>
                  <a:pt x="430210" y="380339"/>
                </a:lnTo>
                <a:lnTo>
                  <a:pt x="376535" y="377698"/>
                </a:lnTo>
                <a:lnTo>
                  <a:pt x="323768" y="372415"/>
                </a:lnTo>
                <a:lnTo>
                  <a:pt x="272517" y="364492"/>
                </a:lnTo>
                <a:lnTo>
                  <a:pt x="223386" y="353927"/>
                </a:lnTo>
                <a:lnTo>
                  <a:pt x="176982" y="340721"/>
                </a:lnTo>
                <a:lnTo>
                  <a:pt x="133910" y="324873"/>
                </a:lnTo>
                <a:lnTo>
                  <a:pt x="85702" y="301260"/>
                </a:lnTo>
                <a:lnTo>
                  <a:pt x="48207" y="275429"/>
                </a:lnTo>
                <a:lnTo>
                  <a:pt x="21425" y="247934"/>
                </a:lnTo>
                <a:lnTo>
                  <a:pt x="0" y="190169"/>
                </a:lnTo>
                <a:lnTo>
                  <a:pt x="5356" y="161010"/>
                </a:lnTo>
                <a:lnTo>
                  <a:pt x="48207" y="104910"/>
                </a:lnTo>
                <a:lnTo>
                  <a:pt x="85702" y="79078"/>
                </a:lnTo>
                <a:lnTo>
                  <a:pt x="133910" y="55466"/>
                </a:lnTo>
                <a:lnTo>
                  <a:pt x="176982" y="39618"/>
                </a:lnTo>
                <a:lnTo>
                  <a:pt x="223386" y="26412"/>
                </a:lnTo>
                <a:lnTo>
                  <a:pt x="272517" y="15847"/>
                </a:lnTo>
                <a:lnTo>
                  <a:pt x="323768" y="7923"/>
                </a:lnTo>
                <a:lnTo>
                  <a:pt x="376535" y="2641"/>
                </a:lnTo>
                <a:lnTo>
                  <a:pt x="430210" y="0"/>
                </a:lnTo>
                <a:lnTo>
                  <a:pt x="484188" y="0"/>
                </a:lnTo>
                <a:lnTo>
                  <a:pt x="537864" y="2641"/>
                </a:lnTo>
                <a:lnTo>
                  <a:pt x="590630" y="7923"/>
                </a:lnTo>
                <a:lnTo>
                  <a:pt x="641882" y="15847"/>
                </a:lnTo>
                <a:lnTo>
                  <a:pt x="691013" y="26412"/>
                </a:lnTo>
                <a:lnTo>
                  <a:pt x="737417" y="39618"/>
                </a:lnTo>
                <a:lnTo>
                  <a:pt x="780488" y="55466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32400" y="7404430"/>
            <a:ext cx="914400" cy="380365"/>
          </a:xfrm>
          <a:custGeom>
            <a:avLst/>
            <a:gdLst/>
            <a:ahLst/>
            <a:cxnLst/>
            <a:rect l="l" t="t" r="r" b="b"/>
            <a:pathLst>
              <a:path w="914400" h="380365">
                <a:moveTo>
                  <a:pt x="780488" y="55466"/>
                </a:moveTo>
                <a:lnTo>
                  <a:pt x="828696" y="79078"/>
                </a:lnTo>
                <a:lnTo>
                  <a:pt x="866191" y="104910"/>
                </a:lnTo>
                <a:lnTo>
                  <a:pt x="892974" y="132405"/>
                </a:lnTo>
                <a:lnTo>
                  <a:pt x="914400" y="190169"/>
                </a:lnTo>
                <a:lnTo>
                  <a:pt x="909043" y="219329"/>
                </a:lnTo>
                <a:lnTo>
                  <a:pt x="866191" y="275429"/>
                </a:lnTo>
                <a:lnTo>
                  <a:pt x="828696" y="301260"/>
                </a:lnTo>
                <a:lnTo>
                  <a:pt x="780488" y="324873"/>
                </a:lnTo>
                <a:lnTo>
                  <a:pt x="737417" y="340721"/>
                </a:lnTo>
                <a:lnTo>
                  <a:pt x="691013" y="353927"/>
                </a:lnTo>
                <a:lnTo>
                  <a:pt x="641882" y="364492"/>
                </a:lnTo>
                <a:lnTo>
                  <a:pt x="590630" y="372415"/>
                </a:lnTo>
                <a:lnTo>
                  <a:pt x="537864" y="377698"/>
                </a:lnTo>
                <a:lnTo>
                  <a:pt x="484188" y="380339"/>
                </a:lnTo>
                <a:lnTo>
                  <a:pt x="430210" y="380339"/>
                </a:lnTo>
                <a:lnTo>
                  <a:pt x="376535" y="377698"/>
                </a:lnTo>
                <a:lnTo>
                  <a:pt x="323768" y="372415"/>
                </a:lnTo>
                <a:lnTo>
                  <a:pt x="272517" y="364492"/>
                </a:lnTo>
                <a:lnTo>
                  <a:pt x="223386" y="353927"/>
                </a:lnTo>
                <a:lnTo>
                  <a:pt x="176982" y="340721"/>
                </a:lnTo>
                <a:lnTo>
                  <a:pt x="133910" y="324873"/>
                </a:lnTo>
                <a:lnTo>
                  <a:pt x="85702" y="301260"/>
                </a:lnTo>
                <a:lnTo>
                  <a:pt x="48207" y="275429"/>
                </a:lnTo>
                <a:lnTo>
                  <a:pt x="21425" y="247934"/>
                </a:lnTo>
                <a:lnTo>
                  <a:pt x="0" y="190169"/>
                </a:lnTo>
                <a:lnTo>
                  <a:pt x="5356" y="161010"/>
                </a:lnTo>
                <a:lnTo>
                  <a:pt x="48207" y="104910"/>
                </a:lnTo>
                <a:lnTo>
                  <a:pt x="85702" y="79078"/>
                </a:lnTo>
                <a:lnTo>
                  <a:pt x="133910" y="55466"/>
                </a:lnTo>
                <a:lnTo>
                  <a:pt x="176982" y="39618"/>
                </a:lnTo>
                <a:lnTo>
                  <a:pt x="223386" y="26412"/>
                </a:lnTo>
                <a:lnTo>
                  <a:pt x="272517" y="15847"/>
                </a:lnTo>
                <a:lnTo>
                  <a:pt x="323768" y="7923"/>
                </a:lnTo>
                <a:lnTo>
                  <a:pt x="376535" y="2641"/>
                </a:lnTo>
                <a:lnTo>
                  <a:pt x="430210" y="0"/>
                </a:lnTo>
                <a:lnTo>
                  <a:pt x="484188" y="0"/>
                </a:lnTo>
                <a:lnTo>
                  <a:pt x="537864" y="2641"/>
                </a:lnTo>
                <a:lnTo>
                  <a:pt x="590630" y="7923"/>
                </a:lnTo>
                <a:lnTo>
                  <a:pt x="641882" y="15847"/>
                </a:lnTo>
                <a:lnTo>
                  <a:pt x="691013" y="26412"/>
                </a:lnTo>
                <a:lnTo>
                  <a:pt x="737417" y="39618"/>
                </a:lnTo>
                <a:lnTo>
                  <a:pt x="780488" y="55466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98800" y="1524000"/>
            <a:ext cx="307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latin typeface="Tahoma"/>
                <a:cs typeface="Tahoma"/>
              </a:rPr>
              <a:t>hospitals’</a:t>
            </a:r>
            <a:r>
              <a:rPr dirty="0" sz="1800" spc="50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3162300" y="5956300"/>
            <a:ext cx="302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Tahoma"/>
                <a:cs typeface="Tahoma"/>
              </a:rPr>
              <a:t>students’</a:t>
            </a:r>
            <a:r>
              <a:rPr dirty="0" sz="1800" spc="55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368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0">
                <a:solidFill>
                  <a:srgbClr val="000000"/>
                </a:solidFill>
                <a:latin typeface="Microsoft Sans Serif"/>
                <a:cs typeface="Microsoft Sans Serif"/>
              </a:rPr>
              <a:t>Gale–Shapley</a:t>
            </a:r>
            <a:r>
              <a:rPr dirty="0" sz="2800" spc="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demo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19558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800" y="64135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174037" y="4872037"/>
            <a:ext cx="4416425" cy="1546225"/>
            <a:chOff x="8174037" y="4872037"/>
            <a:chExt cx="4416425" cy="1546225"/>
          </a:xfrm>
        </p:grpSpPr>
        <p:sp>
          <p:nvSpPr>
            <p:cNvPr id="6" name="object 6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4216400" y="0"/>
                  </a:moveTo>
                  <a:lnTo>
                    <a:pt x="190500" y="0"/>
                  </a:lnTo>
                  <a:lnTo>
                    <a:pt x="146819" y="5031"/>
                  </a:lnTo>
                  <a:lnTo>
                    <a:pt x="106722" y="19362"/>
                  </a:lnTo>
                  <a:lnTo>
                    <a:pt x="71351" y="41850"/>
                  </a:lnTo>
                  <a:lnTo>
                    <a:pt x="41850" y="71351"/>
                  </a:lnTo>
                  <a:lnTo>
                    <a:pt x="19362" y="106722"/>
                  </a:lnTo>
                  <a:lnTo>
                    <a:pt x="5031" y="146819"/>
                  </a:lnTo>
                  <a:lnTo>
                    <a:pt x="0" y="190500"/>
                  </a:lnTo>
                  <a:lnTo>
                    <a:pt x="0" y="1346200"/>
                  </a:lnTo>
                  <a:lnTo>
                    <a:pt x="5031" y="1389880"/>
                  </a:lnTo>
                  <a:lnTo>
                    <a:pt x="19362" y="1429977"/>
                  </a:lnTo>
                  <a:lnTo>
                    <a:pt x="41850" y="1465348"/>
                  </a:lnTo>
                  <a:lnTo>
                    <a:pt x="71351" y="1494849"/>
                  </a:lnTo>
                  <a:lnTo>
                    <a:pt x="106722" y="1517337"/>
                  </a:lnTo>
                  <a:lnTo>
                    <a:pt x="146819" y="1531668"/>
                  </a:lnTo>
                  <a:lnTo>
                    <a:pt x="190500" y="1536700"/>
                  </a:lnTo>
                  <a:lnTo>
                    <a:pt x="4216400" y="1536700"/>
                  </a:lnTo>
                  <a:lnTo>
                    <a:pt x="4260080" y="1531668"/>
                  </a:lnTo>
                  <a:lnTo>
                    <a:pt x="4300177" y="1517337"/>
                  </a:lnTo>
                  <a:lnTo>
                    <a:pt x="4335548" y="1494849"/>
                  </a:lnTo>
                  <a:lnTo>
                    <a:pt x="4365049" y="1465348"/>
                  </a:lnTo>
                  <a:lnTo>
                    <a:pt x="4387537" y="1429977"/>
                  </a:lnTo>
                  <a:lnTo>
                    <a:pt x="4401868" y="1389880"/>
                  </a:lnTo>
                  <a:lnTo>
                    <a:pt x="4406900" y="1346200"/>
                  </a:lnTo>
                  <a:lnTo>
                    <a:pt x="4406900" y="190500"/>
                  </a:lnTo>
                  <a:lnTo>
                    <a:pt x="4401868" y="146819"/>
                  </a:lnTo>
                  <a:lnTo>
                    <a:pt x="4387537" y="106722"/>
                  </a:lnTo>
                  <a:lnTo>
                    <a:pt x="4365049" y="71351"/>
                  </a:lnTo>
                  <a:lnTo>
                    <a:pt x="4335548" y="41850"/>
                  </a:lnTo>
                  <a:lnTo>
                    <a:pt x="4300177" y="19362"/>
                  </a:lnTo>
                  <a:lnTo>
                    <a:pt x="4260080" y="5031"/>
                  </a:lnTo>
                  <a:lnTo>
                    <a:pt x="421640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190500" y="0"/>
                  </a:moveTo>
                  <a:lnTo>
                    <a:pt x="4216400" y="0"/>
                  </a:lnTo>
                  <a:lnTo>
                    <a:pt x="4260080" y="5031"/>
                  </a:lnTo>
                  <a:lnTo>
                    <a:pt x="4300177" y="19362"/>
                  </a:lnTo>
                  <a:lnTo>
                    <a:pt x="4335548" y="41850"/>
                  </a:lnTo>
                  <a:lnTo>
                    <a:pt x="4365049" y="71351"/>
                  </a:lnTo>
                  <a:lnTo>
                    <a:pt x="4387537" y="106722"/>
                  </a:lnTo>
                  <a:lnTo>
                    <a:pt x="4401868" y="146820"/>
                  </a:lnTo>
                  <a:lnTo>
                    <a:pt x="4406900" y="190500"/>
                  </a:lnTo>
                  <a:lnTo>
                    <a:pt x="4406900" y="1346200"/>
                  </a:lnTo>
                  <a:lnTo>
                    <a:pt x="4401868" y="1389880"/>
                  </a:lnTo>
                  <a:lnTo>
                    <a:pt x="4387537" y="1429977"/>
                  </a:lnTo>
                  <a:lnTo>
                    <a:pt x="4365049" y="1465348"/>
                  </a:lnTo>
                  <a:lnTo>
                    <a:pt x="4335548" y="1494849"/>
                  </a:lnTo>
                  <a:lnTo>
                    <a:pt x="4300177" y="1517337"/>
                  </a:lnTo>
                  <a:lnTo>
                    <a:pt x="4260080" y="1531668"/>
                  </a:lnTo>
                  <a:lnTo>
                    <a:pt x="4216400" y="1536700"/>
                  </a:lnTo>
                  <a:lnTo>
                    <a:pt x="190500" y="1536700"/>
                  </a:lnTo>
                  <a:lnTo>
                    <a:pt x="146820" y="1531668"/>
                  </a:lnTo>
                  <a:lnTo>
                    <a:pt x="106722" y="1517337"/>
                  </a:lnTo>
                  <a:lnTo>
                    <a:pt x="71351" y="1494849"/>
                  </a:lnTo>
                  <a:lnTo>
                    <a:pt x="41850" y="1465348"/>
                  </a:lnTo>
                  <a:lnTo>
                    <a:pt x="19362" y="1429977"/>
                  </a:lnTo>
                  <a:lnTo>
                    <a:pt x="5031" y="1389880"/>
                  </a:lnTo>
                  <a:lnTo>
                    <a:pt x="0" y="1346200"/>
                  </a:lnTo>
                  <a:lnTo>
                    <a:pt x="0" y="190500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445500" y="4838700"/>
            <a:ext cx="3879215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04800" marR="297815">
              <a:lnSpc>
                <a:spcPct val="154200"/>
              </a:lnSpc>
              <a:spcBef>
                <a:spcPts val="100"/>
              </a:spcBef>
            </a:pPr>
            <a:r>
              <a:rPr dirty="0" sz="2000" spc="20" b="1">
                <a:solidFill>
                  <a:srgbClr val="005493"/>
                </a:solidFill>
                <a:latin typeface="Tahoma"/>
                <a:cs typeface="Tahoma"/>
              </a:rPr>
              <a:t>Detroit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 proposes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to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35" b="1">
                <a:solidFill>
                  <a:srgbClr val="005493"/>
                </a:solidFill>
                <a:latin typeface="Tahoma"/>
                <a:cs typeface="Tahoma"/>
              </a:rPr>
              <a:t>Zeus </a:t>
            </a:r>
            <a:r>
              <a:rPr dirty="0" sz="2000" spc="-57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35" b="1">
                <a:solidFill>
                  <a:srgbClr val="005493"/>
                </a:solidFill>
                <a:latin typeface="Tahoma"/>
                <a:cs typeface="Tahoma"/>
              </a:rPr>
              <a:t>Zeus</a:t>
            </a:r>
            <a:r>
              <a:rPr dirty="0" sz="2000" spc="7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15" b="1">
                <a:solidFill>
                  <a:srgbClr val="005493"/>
                </a:solidFill>
                <a:latin typeface="Tahoma"/>
                <a:cs typeface="Tahoma"/>
              </a:rPr>
              <a:t>accepts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5493"/>
                </a:solidFill>
                <a:latin typeface="Tahoma"/>
                <a:cs typeface="Tahoma"/>
              </a:rPr>
              <a:t>(since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35" b="1">
                <a:solidFill>
                  <a:srgbClr val="005493"/>
                </a:solidFill>
                <a:latin typeface="Tahoma"/>
                <a:cs typeface="Tahoma"/>
              </a:rPr>
              <a:t>previously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-5" b="1">
                <a:solidFill>
                  <a:srgbClr val="005493"/>
                </a:solidFill>
                <a:latin typeface="Tahoma"/>
                <a:cs typeface="Tahoma"/>
              </a:rPr>
              <a:t>unmatched)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3098800" y="1524000"/>
            <a:ext cx="307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latin typeface="Tahoma"/>
                <a:cs typeface="Tahoma"/>
              </a:rPr>
              <a:t>hospitals’</a:t>
            </a:r>
            <a:r>
              <a:rPr dirty="0" sz="1800" spc="50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2300" y="5956300"/>
            <a:ext cx="302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Tahoma"/>
                <a:cs typeface="Tahoma"/>
              </a:rPr>
              <a:t>students’</a:t>
            </a:r>
            <a:r>
              <a:rPr dirty="0" sz="1800" spc="55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368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0">
                <a:solidFill>
                  <a:srgbClr val="000000"/>
                </a:solidFill>
                <a:latin typeface="Microsoft Sans Serif"/>
                <a:cs typeface="Microsoft Sans Serif"/>
              </a:rPr>
              <a:t>Gale–Shapley</a:t>
            </a:r>
            <a:r>
              <a:rPr dirty="0" sz="2800" spc="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demo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19558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800" y="64135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174037" y="4872037"/>
            <a:ext cx="4416425" cy="1546225"/>
            <a:chOff x="8174037" y="4872037"/>
            <a:chExt cx="4416425" cy="1546225"/>
          </a:xfrm>
        </p:grpSpPr>
        <p:sp>
          <p:nvSpPr>
            <p:cNvPr id="6" name="object 6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4216400" y="0"/>
                  </a:moveTo>
                  <a:lnTo>
                    <a:pt x="190500" y="0"/>
                  </a:lnTo>
                  <a:lnTo>
                    <a:pt x="146819" y="5031"/>
                  </a:lnTo>
                  <a:lnTo>
                    <a:pt x="106722" y="19362"/>
                  </a:lnTo>
                  <a:lnTo>
                    <a:pt x="71351" y="41850"/>
                  </a:lnTo>
                  <a:lnTo>
                    <a:pt x="41850" y="71351"/>
                  </a:lnTo>
                  <a:lnTo>
                    <a:pt x="19362" y="106722"/>
                  </a:lnTo>
                  <a:lnTo>
                    <a:pt x="5031" y="146819"/>
                  </a:lnTo>
                  <a:lnTo>
                    <a:pt x="0" y="190500"/>
                  </a:lnTo>
                  <a:lnTo>
                    <a:pt x="0" y="1346200"/>
                  </a:lnTo>
                  <a:lnTo>
                    <a:pt x="5031" y="1389880"/>
                  </a:lnTo>
                  <a:lnTo>
                    <a:pt x="19362" y="1429977"/>
                  </a:lnTo>
                  <a:lnTo>
                    <a:pt x="41850" y="1465348"/>
                  </a:lnTo>
                  <a:lnTo>
                    <a:pt x="71351" y="1494849"/>
                  </a:lnTo>
                  <a:lnTo>
                    <a:pt x="106722" y="1517337"/>
                  </a:lnTo>
                  <a:lnTo>
                    <a:pt x="146819" y="1531668"/>
                  </a:lnTo>
                  <a:lnTo>
                    <a:pt x="190500" y="1536700"/>
                  </a:lnTo>
                  <a:lnTo>
                    <a:pt x="4216400" y="1536700"/>
                  </a:lnTo>
                  <a:lnTo>
                    <a:pt x="4260080" y="1531668"/>
                  </a:lnTo>
                  <a:lnTo>
                    <a:pt x="4300177" y="1517337"/>
                  </a:lnTo>
                  <a:lnTo>
                    <a:pt x="4335548" y="1494849"/>
                  </a:lnTo>
                  <a:lnTo>
                    <a:pt x="4365049" y="1465348"/>
                  </a:lnTo>
                  <a:lnTo>
                    <a:pt x="4387537" y="1429977"/>
                  </a:lnTo>
                  <a:lnTo>
                    <a:pt x="4401868" y="1389880"/>
                  </a:lnTo>
                  <a:lnTo>
                    <a:pt x="4406900" y="1346200"/>
                  </a:lnTo>
                  <a:lnTo>
                    <a:pt x="4406900" y="190500"/>
                  </a:lnTo>
                  <a:lnTo>
                    <a:pt x="4401868" y="146819"/>
                  </a:lnTo>
                  <a:lnTo>
                    <a:pt x="4387537" y="106722"/>
                  </a:lnTo>
                  <a:lnTo>
                    <a:pt x="4365049" y="71351"/>
                  </a:lnTo>
                  <a:lnTo>
                    <a:pt x="4335548" y="41850"/>
                  </a:lnTo>
                  <a:lnTo>
                    <a:pt x="4300177" y="19362"/>
                  </a:lnTo>
                  <a:lnTo>
                    <a:pt x="4260080" y="5031"/>
                  </a:lnTo>
                  <a:lnTo>
                    <a:pt x="421640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190500" y="0"/>
                  </a:moveTo>
                  <a:lnTo>
                    <a:pt x="4216400" y="0"/>
                  </a:lnTo>
                  <a:lnTo>
                    <a:pt x="4260080" y="5031"/>
                  </a:lnTo>
                  <a:lnTo>
                    <a:pt x="4300177" y="19362"/>
                  </a:lnTo>
                  <a:lnTo>
                    <a:pt x="4335548" y="41850"/>
                  </a:lnTo>
                  <a:lnTo>
                    <a:pt x="4365049" y="71351"/>
                  </a:lnTo>
                  <a:lnTo>
                    <a:pt x="4387537" y="106722"/>
                  </a:lnTo>
                  <a:lnTo>
                    <a:pt x="4401868" y="146820"/>
                  </a:lnTo>
                  <a:lnTo>
                    <a:pt x="4406900" y="190500"/>
                  </a:lnTo>
                  <a:lnTo>
                    <a:pt x="4406900" y="1346200"/>
                  </a:lnTo>
                  <a:lnTo>
                    <a:pt x="4401868" y="1389880"/>
                  </a:lnTo>
                  <a:lnTo>
                    <a:pt x="4387537" y="1429977"/>
                  </a:lnTo>
                  <a:lnTo>
                    <a:pt x="4365049" y="1465348"/>
                  </a:lnTo>
                  <a:lnTo>
                    <a:pt x="4335548" y="1494849"/>
                  </a:lnTo>
                  <a:lnTo>
                    <a:pt x="4300177" y="1517337"/>
                  </a:lnTo>
                  <a:lnTo>
                    <a:pt x="4260080" y="1531668"/>
                  </a:lnTo>
                  <a:lnTo>
                    <a:pt x="4216400" y="1536700"/>
                  </a:lnTo>
                  <a:lnTo>
                    <a:pt x="190500" y="1536700"/>
                  </a:lnTo>
                  <a:lnTo>
                    <a:pt x="146820" y="1531668"/>
                  </a:lnTo>
                  <a:lnTo>
                    <a:pt x="106722" y="1517337"/>
                  </a:lnTo>
                  <a:lnTo>
                    <a:pt x="71351" y="1494849"/>
                  </a:lnTo>
                  <a:lnTo>
                    <a:pt x="41850" y="1465348"/>
                  </a:lnTo>
                  <a:lnTo>
                    <a:pt x="19362" y="1429977"/>
                  </a:lnTo>
                  <a:lnTo>
                    <a:pt x="5031" y="1389880"/>
                  </a:lnTo>
                  <a:lnTo>
                    <a:pt x="0" y="1346200"/>
                  </a:lnTo>
                  <a:lnTo>
                    <a:pt x="0" y="190500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232900" y="5321300"/>
            <a:ext cx="2311400" cy="647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STOP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5493"/>
                </a:solidFill>
                <a:latin typeface="Tahoma"/>
                <a:cs typeface="Tahoma"/>
              </a:rPr>
              <a:t>(stable</a:t>
            </a:r>
            <a:r>
              <a:rPr dirty="0" sz="2000" spc="2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-5" b="1">
                <a:solidFill>
                  <a:srgbClr val="005493"/>
                </a:solidFill>
                <a:latin typeface="Tahoma"/>
                <a:cs typeface="Tahoma"/>
              </a:rPr>
              <a:t>matching)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3098800" y="1524000"/>
            <a:ext cx="307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latin typeface="Tahoma"/>
                <a:cs typeface="Tahoma"/>
              </a:rPr>
              <a:t>hospitals’</a:t>
            </a:r>
            <a:r>
              <a:rPr dirty="0" sz="1800" spc="50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2300" y="5956300"/>
            <a:ext cx="302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Tahoma"/>
                <a:cs typeface="Tahoma"/>
              </a:rPr>
              <a:t>students’</a:t>
            </a:r>
            <a:r>
              <a:rPr dirty="0" sz="1800" spc="55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368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0">
                <a:solidFill>
                  <a:srgbClr val="000000"/>
                </a:solidFill>
                <a:latin typeface="Microsoft Sans Serif"/>
                <a:cs typeface="Microsoft Sans Serif"/>
              </a:rPr>
              <a:t>Gale–Shapley</a:t>
            </a:r>
            <a:r>
              <a:rPr dirty="0" sz="2800" spc="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demo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19558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800" y="64135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174037" y="4872037"/>
            <a:ext cx="4416425" cy="1546225"/>
            <a:chOff x="8174037" y="4872037"/>
            <a:chExt cx="4416425" cy="1546225"/>
          </a:xfrm>
        </p:grpSpPr>
        <p:sp>
          <p:nvSpPr>
            <p:cNvPr id="6" name="object 6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4216400" y="0"/>
                  </a:moveTo>
                  <a:lnTo>
                    <a:pt x="190500" y="0"/>
                  </a:lnTo>
                  <a:lnTo>
                    <a:pt x="146819" y="5031"/>
                  </a:lnTo>
                  <a:lnTo>
                    <a:pt x="106722" y="19362"/>
                  </a:lnTo>
                  <a:lnTo>
                    <a:pt x="71351" y="41850"/>
                  </a:lnTo>
                  <a:lnTo>
                    <a:pt x="41850" y="71351"/>
                  </a:lnTo>
                  <a:lnTo>
                    <a:pt x="19362" y="106722"/>
                  </a:lnTo>
                  <a:lnTo>
                    <a:pt x="5031" y="146819"/>
                  </a:lnTo>
                  <a:lnTo>
                    <a:pt x="0" y="190500"/>
                  </a:lnTo>
                  <a:lnTo>
                    <a:pt x="0" y="1346200"/>
                  </a:lnTo>
                  <a:lnTo>
                    <a:pt x="5031" y="1389880"/>
                  </a:lnTo>
                  <a:lnTo>
                    <a:pt x="19362" y="1429977"/>
                  </a:lnTo>
                  <a:lnTo>
                    <a:pt x="41850" y="1465348"/>
                  </a:lnTo>
                  <a:lnTo>
                    <a:pt x="71351" y="1494849"/>
                  </a:lnTo>
                  <a:lnTo>
                    <a:pt x="106722" y="1517337"/>
                  </a:lnTo>
                  <a:lnTo>
                    <a:pt x="146819" y="1531668"/>
                  </a:lnTo>
                  <a:lnTo>
                    <a:pt x="190500" y="1536700"/>
                  </a:lnTo>
                  <a:lnTo>
                    <a:pt x="4216400" y="1536700"/>
                  </a:lnTo>
                  <a:lnTo>
                    <a:pt x="4260080" y="1531668"/>
                  </a:lnTo>
                  <a:lnTo>
                    <a:pt x="4300177" y="1517337"/>
                  </a:lnTo>
                  <a:lnTo>
                    <a:pt x="4335548" y="1494849"/>
                  </a:lnTo>
                  <a:lnTo>
                    <a:pt x="4365049" y="1465348"/>
                  </a:lnTo>
                  <a:lnTo>
                    <a:pt x="4387537" y="1429977"/>
                  </a:lnTo>
                  <a:lnTo>
                    <a:pt x="4401868" y="1389880"/>
                  </a:lnTo>
                  <a:lnTo>
                    <a:pt x="4406900" y="1346200"/>
                  </a:lnTo>
                  <a:lnTo>
                    <a:pt x="4406900" y="190500"/>
                  </a:lnTo>
                  <a:lnTo>
                    <a:pt x="4401868" y="146819"/>
                  </a:lnTo>
                  <a:lnTo>
                    <a:pt x="4387537" y="106722"/>
                  </a:lnTo>
                  <a:lnTo>
                    <a:pt x="4365049" y="71351"/>
                  </a:lnTo>
                  <a:lnTo>
                    <a:pt x="4335548" y="41850"/>
                  </a:lnTo>
                  <a:lnTo>
                    <a:pt x="4300177" y="19362"/>
                  </a:lnTo>
                  <a:lnTo>
                    <a:pt x="4260080" y="5031"/>
                  </a:lnTo>
                  <a:lnTo>
                    <a:pt x="421640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190500" y="0"/>
                  </a:moveTo>
                  <a:lnTo>
                    <a:pt x="4216400" y="0"/>
                  </a:lnTo>
                  <a:lnTo>
                    <a:pt x="4260080" y="5031"/>
                  </a:lnTo>
                  <a:lnTo>
                    <a:pt x="4300177" y="19362"/>
                  </a:lnTo>
                  <a:lnTo>
                    <a:pt x="4335548" y="41850"/>
                  </a:lnTo>
                  <a:lnTo>
                    <a:pt x="4365049" y="71351"/>
                  </a:lnTo>
                  <a:lnTo>
                    <a:pt x="4387537" y="106722"/>
                  </a:lnTo>
                  <a:lnTo>
                    <a:pt x="4401868" y="146820"/>
                  </a:lnTo>
                  <a:lnTo>
                    <a:pt x="4406900" y="190500"/>
                  </a:lnTo>
                  <a:lnTo>
                    <a:pt x="4406900" y="1346200"/>
                  </a:lnTo>
                  <a:lnTo>
                    <a:pt x="4401868" y="1389880"/>
                  </a:lnTo>
                  <a:lnTo>
                    <a:pt x="4387537" y="1429977"/>
                  </a:lnTo>
                  <a:lnTo>
                    <a:pt x="4365049" y="1465348"/>
                  </a:lnTo>
                  <a:lnTo>
                    <a:pt x="4335548" y="1494849"/>
                  </a:lnTo>
                  <a:lnTo>
                    <a:pt x="4300177" y="1517337"/>
                  </a:lnTo>
                  <a:lnTo>
                    <a:pt x="4260080" y="1531668"/>
                  </a:lnTo>
                  <a:lnTo>
                    <a:pt x="4216400" y="1536700"/>
                  </a:lnTo>
                  <a:lnTo>
                    <a:pt x="190500" y="1536700"/>
                  </a:lnTo>
                  <a:lnTo>
                    <a:pt x="146820" y="1531668"/>
                  </a:lnTo>
                  <a:lnTo>
                    <a:pt x="106722" y="1517337"/>
                  </a:lnTo>
                  <a:lnTo>
                    <a:pt x="71351" y="1494849"/>
                  </a:lnTo>
                  <a:lnTo>
                    <a:pt x="41850" y="1465348"/>
                  </a:lnTo>
                  <a:lnTo>
                    <a:pt x="19362" y="1429977"/>
                  </a:lnTo>
                  <a:lnTo>
                    <a:pt x="5031" y="1389880"/>
                  </a:lnTo>
                  <a:lnTo>
                    <a:pt x="0" y="1346200"/>
                  </a:lnTo>
                  <a:lnTo>
                    <a:pt x="0" y="190500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445500" y="4838700"/>
            <a:ext cx="3879215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77800" marR="180340">
              <a:lnSpc>
                <a:spcPct val="154200"/>
              </a:lnSpc>
              <a:spcBef>
                <a:spcPts val="100"/>
              </a:spcBef>
            </a:pP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Atlanta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proposes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to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-50" b="1">
                <a:solidFill>
                  <a:srgbClr val="005493"/>
                </a:solidFill>
                <a:latin typeface="Tahoma"/>
                <a:cs typeface="Tahoma"/>
              </a:rPr>
              <a:t>Wayne </a:t>
            </a:r>
            <a:r>
              <a:rPr dirty="0" sz="2000" spc="-57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-50" b="1">
                <a:solidFill>
                  <a:srgbClr val="005493"/>
                </a:solidFill>
                <a:latin typeface="Tahoma"/>
                <a:cs typeface="Tahoma"/>
              </a:rPr>
              <a:t>Wayne</a:t>
            </a:r>
            <a:r>
              <a:rPr dirty="0" sz="2000" spc="6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15" b="1">
                <a:solidFill>
                  <a:srgbClr val="005493"/>
                </a:solidFill>
                <a:latin typeface="Tahoma"/>
                <a:cs typeface="Tahoma"/>
              </a:rPr>
              <a:t>accepts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5493"/>
                </a:solidFill>
                <a:latin typeface="Tahoma"/>
                <a:cs typeface="Tahoma"/>
              </a:rPr>
              <a:t>(since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35" b="1">
                <a:solidFill>
                  <a:srgbClr val="005493"/>
                </a:solidFill>
                <a:latin typeface="Tahoma"/>
                <a:cs typeface="Tahoma"/>
              </a:rPr>
              <a:t>previously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-5" b="1">
                <a:solidFill>
                  <a:srgbClr val="005493"/>
                </a:solidFill>
                <a:latin typeface="Tahoma"/>
                <a:cs typeface="Tahoma"/>
              </a:rPr>
              <a:t>unmatched)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3098800" y="1524000"/>
            <a:ext cx="307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latin typeface="Tahoma"/>
                <a:cs typeface="Tahoma"/>
              </a:rPr>
              <a:t>hospitals’</a:t>
            </a:r>
            <a:r>
              <a:rPr dirty="0" sz="1800" spc="50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2300" y="5956300"/>
            <a:ext cx="302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Tahoma"/>
                <a:cs typeface="Tahoma"/>
              </a:rPr>
              <a:t>students’</a:t>
            </a:r>
            <a:r>
              <a:rPr dirty="0" sz="1800" spc="55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368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0">
                <a:solidFill>
                  <a:srgbClr val="000000"/>
                </a:solidFill>
                <a:latin typeface="Microsoft Sans Serif"/>
                <a:cs typeface="Microsoft Sans Serif"/>
              </a:rPr>
              <a:t>Gale–Shapley</a:t>
            </a:r>
            <a:r>
              <a:rPr dirty="0" sz="2800" spc="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demo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19558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800" y="64135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174037" y="4872037"/>
            <a:ext cx="4416425" cy="1546225"/>
            <a:chOff x="8174037" y="4872037"/>
            <a:chExt cx="4416425" cy="1546225"/>
          </a:xfrm>
        </p:grpSpPr>
        <p:sp>
          <p:nvSpPr>
            <p:cNvPr id="6" name="object 6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4216400" y="0"/>
                  </a:moveTo>
                  <a:lnTo>
                    <a:pt x="190500" y="0"/>
                  </a:lnTo>
                  <a:lnTo>
                    <a:pt x="146819" y="5031"/>
                  </a:lnTo>
                  <a:lnTo>
                    <a:pt x="106722" y="19362"/>
                  </a:lnTo>
                  <a:lnTo>
                    <a:pt x="71351" y="41850"/>
                  </a:lnTo>
                  <a:lnTo>
                    <a:pt x="41850" y="71351"/>
                  </a:lnTo>
                  <a:lnTo>
                    <a:pt x="19362" y="106722"/>
                  </a:lnTo>
                  <a:lnTo>
                    <a:pt x="5031" y="146819"/>
                  </a:lnTo>
                  <a:lnTo>
                    <a:pt x="0" y="190500"/>
                  </a:lnTo>
                  <a:lnTo>
                    <a:pt x="0" y="1346200"/>
                  </a:lnTo>
                  <a:lnTo>
                    <a:pt x="5031" y="1389880"/>
                  </a:lnTo>
                  <a:lnTo>
                    <a:pt x="19362" y="1429977"/>
                  </a:lnTo>
                  <a:lnTo>
                    <a:pt x="41850" y="1465348"/>
                  </a:lnTo>
                  <a:lnTo>
                    <a:pt x="71351" y="1494849"/>
                  </a:lnTo>
                  <a:lnTo>
                    <a:pt x="106722" y="1517337"/>
                  </a:lnTo>
                  <a:lnTo>
                    <a:pt x="146819" y="1531668"/>
                  </a:lnTo>
                  <a:lnTo>
                    <a:pt x="190500" y="1536700"/>
                  </a:lnTo>
                  <a:lnTo>
                    <a:pt x="4216400" y="1536700"/>
                  </a:lnTo>
                  <a:lnTo>
                    <a:pt x="4260080" y="1531668"/>
                  </a:lnTo>
                  <a:lnTo>
                    <a:pt x="4300177" y="1517337"/>
                  </a:lnTo>
                  <a:lnTo>
                    <a:pt x="4335548" y="1494849"/>
                  </a:lnTo>
                  <a:lnTo>
                    <a:pt x="4365049" y="1465348"/>
                  </a:lnTo>
                  <a:lnTo>
                    <a:pt x="4387537" y="1429977"/>
                  </a:lnTo>
                  <a:lnTo>
                    <a:pt x="4401868" y="1389880"/>
                  </a:lnTo>
                  <a:lnTo>
                    <a:pt x="4406900" y="1346200"/>
                  </a:lnTo>
                  <a:lnTo>
                    <a:pt x="4406900" y="190500"/>
                  </a:lnTo>
                  <a:lnTo>
                    <a:pt x="4401868" y="146819"/>
                  </a:lnTo>
                  <a:lnTo>
                    <a:pt x="4387537" y="106722"/>
                  </a:lnTo>
                  <a:lnTo>
                    <a:pt x="4365049" y="71351"/>
                  </a:lnTo>
                  <a:lnTo>
                    <a:pt x="4335548" y="41850"/>
                  </a:lnTo>
                  <a:lnTo>
                    <a:pt x="4300177" y="19362"/>
                  </a:lnTo>
                  <a:lnTo>
                    <a:pt x="4260080" y="5031"/>
                  </a:lnTo>
                  <a:lnTo>
                    <a:pt x="421640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190500" y="0"/>
                  </a:moveTo>
                  <a:lnTo>
                    <a:pt x="4216400" y="0"/>
                  </a:lnTo>
                  <a:lnTo>
                    <a:pt x="4260080" y="5031"/>
                  </a:lnTo>
                  <a:lnTo>
                    <a:pt x="4300177" y="19362"/>
                  </a:lnTo>
                  <a:lnTo>
                    <a:pt x="4335548" y="41850"/>
                  </a:lnTo>
                  <a:lnTo>
                    <a:pt x="4365049" y="71351"/>
                  </a:lnTo>
                  <a:lnTo>
                    <a:pt x="4387537" y="106722"/>
                  </a:lnTo>
                  <a:lnTo>
                    <a:pt x="4401868" y="146820"/>
                  </a:lnTo>
                  <a:lnTo>
                    <a:pt x="4406900" y="190500"/>
                  </a:lnTo>
                  <a:lnTo>
                    <a:pt x="4406900" y="1346200"/>
                  </a:lnTo>
                  <a:lnTo>
                    <a:pt x="4401868" y="1389880"/>
                  </a:lnTo>
                  <a:lnTo>
                    <a:pt x="4387537" y="1429977"/>
                  </a:lnTo>
                  <a:lnTo>
                    <a:pt x="4365049" y="1465348"/>
                  </a:lnTo>
                  <a:lnTo>
                    <a:pt x="4335548" y="1494849"/>
                  </a:lnTo>
                  <a:lnTo>
                    <a:pt x="4300177" y="1517337"/>
                  </a:lnTo>
                  <a:lnTo>
                    <a:pt x="4260080" y="1531668"/>
                  </a:lnTo>
                  <a:lnTo>
                    <a:pt x="4216400" y="1536700"/>
                  </a:lnTo>
                  <a:lnTo>
                    <a:pt x="190500" y="1536700"/>
                  </a:lnTo>
                  <a:lnTo>
                    <a:pt x="146820" y="1531668"/>
                  </a:lnTo>
                  <a:lnTo>
                    <a:pt x="106722" y="1517337"/>
                  </a:lnTo>
                  <a:lnTo>
                    <a:pt x="71351" y="1494849"/>
                  </a:lnTo>
                  <a:lnTo>
                    <a:pt x="41850" y="1465348"/>
                  </a:lnTo>
                  <a:lnTo>
                    <a:pt x="19362" y="1429977"/>
                  </a:lnTo>
                  <a:lnTo>
                    <a:pt x="5031" y="1389880"/>
                  </a:lnTo>
                  <a:lnTo>
                    <a:pt x="0" y="1346200"/>
                  </a:lnTo>
                  <a:lnTo>
                    <a:pt x="0" y="190500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534400" y="5003800"/>
            <a:ext cx="370649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Boston</a:t>
            </a:r>
            <a:r>
              <a:rPr dirty="0" sz="2000" spc="4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proposes </a:t>
            </a:r>
            <a:r>
              <a:rPr dirty="0" sz="2000" spc="5" b="1">
                <a:solidFill>
                  <a:srgbClr val="005493"/>
                </a:solidFill>
                <a:latin typeface="Tahoma"/>
                <a:cs typeface="Tahoma"/>
              </a:rPr>
              <a:t>to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25" b="1">
                <a:solidFill>
                  <a:srgbClr val="005493"/>
                </a:solidFill>
                <a:latin typeface="Tahoma"/>
                <a:cs typeface="Tahoma"/>
              </a:rPr>
              <a:t>Yolanda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55800" y="2946730"/>
            <a:ext cx="914400" cy="380365"/>
          </a:xfrm>
          <a:custGeom>
            <a:avLst/>
            <a:gdLst/>
            <a:ahLst/>
            <a:cxnLst/>
            <a:rect l="l" t="t" r="r" b="b"/>
            <a:pathLst>
              <a:path w="914400" h="380364">
                <a:moveTo>
                  <a:pt x="780488" y="55466"/>
                </a:moveTo>
                <a:lnTo>
                  <a:pt x="828696" y="79078"/>
                </a:lnTo>
                <a:lnTo>
                  <a:pt x="866191" y="104910"/>
                </a:lnTo>
                <a:lnTo>
                  <a:pt x="892974" y="132405"/>
                </a:lnTo>
                <a:lnTo>
                  <a:pt x="914400" y="190169"/>
                </a:lnTo>
                <a:lnTo>
                  <a:pt x="909043" y="219329"/>
                </a:lnTo>
                <a:lnTo>
                  <a:pt x="866191" y="275429"/>
                </a:lnTo>
                <a:lnTo>
                  <a:pt x="828696" y="301260"/>
                </a:lnTo>
                <a:lnTo>
                  <a:pt x="780488" y="324873"/>
                </a:lnTo>
                <a:lnTo>
                  <a:pt x="737417" y="340721"/>
                </a:lnTo>
                <a:lnTo>
                  <a:pt x="691013" y="353927"/>
                </a:lnTo>
                <a:lnTo>
                  <a:pt x="641882" y="364492"/>
                </a:lnTo>
                <a:lnTo>
                  <a:pt x="590630" y="372415"/>
                </a:lnTo>
                <a:lnTo>
                  <a:pt x="537864" y="377698"/>
                </a:lnTo>
                <a:lnTo>
                  <a:pt x="484188" y="380339"/>
                </a:lnTo>
                <a:lnTo>
                  <a:pt x="430210" y="380339"/>
                </a:lnTo>
                <a:lnTo>
                  <a:pt x="376535" y="377698"/>
                </a:lnTo>
                <a:lnTo>
                  <a:pt x="323768" y="372415"/>
                </a:lnTo>
                <a:lnTo>
                  <a:pt x="272517" y="364492"/>
                </a:lnTo>
                <a:lnTo>
                  <a:pt x="223386" y="353927"/>
                </a:lnTo>
                <a:lnTo>
                  <a:pt x="176982" y="340721"/>
                </a:lnTo>
                <a:lnTo>
                  <a:pt x="133910" y="324873"/>
                </a:lnTo>
                <a:lnTo>
                  <a:pt x="85702" y="301260"/>
                </a:lnTo>
                <a:lnTo>
                  <a:pt x="48207" y="275429"/>
                </a:lnTo>
                <a:lnTo>
                  <a:pt x="21425" y="247934"/>
                </a:lnTo>
                <a:lnTo>
                  <a:pt x="0" y="190169"/>
                </a:lnTo>
                <a:lnTo>
                  <a:pt x="5356" y="161010"/>
                </a:lnTo>
                <a:lnTo>
                  <a:pt x="48207" y="104910"/>
                </a:lnTo>
                <a:lnTo>
                  <a:pt x="85702" y="79078"/>
                </a:lnTo>
                <a:lnTo>
                  <a:pt x="133910" y="55466"/>
                </a:lnTo>
                <a:lnTo>
                  <a:pt x="176982" y="39618"/>
                </a:lnTo>
                <a:lnTo>
                  <a:pt x="223386" y="26412"/>
                </a:lnTo>
                <a:lnTo>
                  <a:pt x="272517" y="15847"/>
                </a:lnTo>
                <a:lnTo>
                  <a:pt x="323768" y="7923"/>
                </a:lnTo>
                <a:lnTo>
                  <a:pt x="376535" y="2641"/>
                </a:lnTo>
                <a:lnTo>
                  <a:pt x="430210" y="0"/>
                </a:lnTo>
                <a:lnTo>
                  <a:pt x="484188" y="0"/>
                </a:lnTo>
                <a:lnTo>
                  <a:pt x="537864" y="2641"/>
                </a:lnTo>
                <a:lnTo>
                  <a:pt x="590630" y="7923"/>
                </a:lnTo>
                <a:lnTo>
                  <a:pt x="641882" y="15847"/>
                </a:lnTo>
                <a:lnTo>
                  <a:pt x="691013" y="26412"/>
                </a:lnTo>
                <a:lnTo>
                  <a:pt x="737417" y="39618"/>
                </a:lnTo>
                <a:lnTo>
                  <a:pt x="780488" y="55466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50000" y="8369630"/>
            <a:ext cx="914400" cy="380365"/>
          </a:xfrm>
          <a:custGeom>
            <a:avLst/>
            <a:gdLst/>
            <a:ahLst/>
            <a:cxnLst/>
            <a:rect l="l" t="t" r="r" b="b"/>
            <a:pathLst>
              <a:path w="914400" h="380365">
                <a:moveTo>
                  <a:pt x="780488" y="55466"/>
                </a:moveTo>
                <a:lnTo>
                  <a:pt x="828696" y="79078"/>
                </a:lnTo>
                <a:lnTo>
                  <a:pt x="866191" y="104910"/>
                </a:lnTo>
                <a:lnTo>
                  <a:pt x="892974" y="132405"/>
                </a:lnTo>
                <a:lnTo>
                  <a:pt x="914400" y="190169"/>
                </a:lnTo>
                <a:lnTo>
                  <a:pt x="909043" y="219329"/>
                </a:lnTo>
                <a:lnTo>
                  <a:pt x="866191" y="275429"/>
                </a:lnTo>
                <a:lnTo>
                  <a:pt x="828696" y="301260"/>
                </a:lnTo>
                <a:lnTo>
                  <a:pt x="780488" y="324873"/>
                </a:lnTo>
                <a:lnTo>
                  <a:pt x="737417" y="340721"/>
                </a:lnTo>
                <a:lnTo>
                  <a:pt x="691013" y="353927"/>
                </a:lnTo>
                <a:lnTo>
                  <a:pt x="641882" y="364492"/>
                </a:lnTo>
                <a:lnTo>
                  <a:pt x="590630" y="372415"/>
                </a:lnTo>
                <a:lnTo>
                  <a:pt x="537864" y="377698"/>
                </a:lnTo>
                <a:lnTo>
                  <a:pt x="484188" y="380339"/>
                </a:lnTo>
                <a:lnTo>
                  <a:pt x="430210" y="380339"/>
                </a:lnTo>
                <a:lnTo>
                  <a:pt x="376535" y="377698"/>
                </a:lnTo>
                <a:lnTo>
                  <a:pt x="323768" y="372415"/>
                </a:lnTo>
                <a:lnTo>
                  <a:pt x="272517" y="364492"/>
                </a:lnTo>
                <a:lnTo>
                  <a:pt x="223386" y="353927"/>
                </a:lnTo>
                <a:lnTo>
                  <a:pt x="176982" y="340721"/>
                </a:lnTo>
                <a:lnTo>
                  <a:pt x="133910" y="324873"/>
                </a:lnTo>
                <a:lnTo>
                  <a:pt x="85702" y="301260"/>
                </a:lnTo>
                <a:lnTo>
                  <a:pt x="48207" y="275429"/>
                </a:lnTo>
                <a:lnTo>
                  <a:pt x="21425" y="247934"/>
                </a:lnTo>
                <a:lnTo>
                  <a:pt x="0" y="190169"/>
                </a:lnTo>
                <a:lnTo>
                  <a:pt x="5356" y="161010"/>
                </a:lnTo>
                <a:lnTo>
                  <a:pt x="48207" y="104910"/>
                </a:lnTo>
                <a:lnTo>
                  <a:pt x="85702" y="79078"/>
                </a:lnTo>
                <a:lnTo>
                  <a:pt x="133910" y="55466"/>
                </a:lnTo>
                <a:lnTo>
                  <a:pt x="176982" y="39618"/>
                </a:lnTo>
                <a:lnTo>
                  <a:pt x="223386" y="26412"/>
                </a:lnTo>
                <a:lnTo>
                  <a:pt x="272517" y="15847"/>
                </a:lnTo>
                <a:lnTo>
                  <a:pt x="323768" y="7923"/>
                </a:lnTo>
                <a:lnTo>
                  <a:pt x="376535" y="2641"/>
                </a:lnTo>
                <a:lnTo>
                  <a:pt x="430210" y="0"/>
                </a:lnTo>
                <a:lnTo>
                  <a:pt x="484188" y="0"/>
                </a:lnTo>
                <a:lnTo>
                  <a:pt x="537864" y="2641"/>
                </a:lnTo>
                <a:lnTo>
                  <a:pt x="590630" y="7923"/>
                </a:lnTo>
                <a:lnTo>
                  <a:pt x="641882" y="15847"/>
                </a:lnTo>
                <a:lnTo>
                  <a:pt x="691013" y="26412"/>
                </a:lnTo>
                <a:lnTo>
                  <a:pt x="737417" y="39618"/>
                </a:lnTo>
                <a:lnTo>
                  <a:pt x="780488" y="55466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98800" y="1524000"/>
            <a:ext cx="307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latin typeface="Tahoma"/>
                <a:cs typeface="Tahoma"/>
              </a:rPr>
              <a:t>hospitals’</a:t>
            </a:r>
            <a:r>
              <a:rPr dirty="0" sz="1800" spc="50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3162300" y="5956300"/>
            <a:ext cx="302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Tahoma"/>
                <a:cs typeface="Tahoma"/>
              </a:rPr>
              <a:t>students’</a:t>
            </a:r>
            <a:r>
              <a:rPr dirty="0" sz="1800" spc="55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368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0">
                <a:solidFill>
                  <a:srgbClr val="000000"/>
                </a:solidFill>
                <a:latin typeface="Microsoft Sans Serif"/>
                <a:cs typeface="Microsoft Sans Serif"/>
              </a:rPr>
              <a:t>Gale–Shapley</a:t>
            </a:r>
            <a:r>
              <a:rPr dirty="0" sz="2800" spc="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demo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19558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800" y="64135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174037" y="4872037"/>
            <a:ext cx="4416425" cy="1546225"/>
            <a:chOff x="8174037" y="4872037"/>
            <a:chExt cx="4416425" cy="1546225"/>
          </a:xfrm>
        </p:grpSpPr>
        <p:sp>
          <p:nvSpPr>
            <p:cNvPr id="6" name="object 6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4216400" y="0"/>
                  </a:moveTo>
                  <a:lnTo>
                    <a:pt x="190500" y="0"/>
                  </a:lnTo>
                  <a:lnTo>
                    <a:pt x="146819" y="5031"/>
                  </a:lnTo>
                  <a:lnTo>
                    <a:pt x="106722" y="19362"/>
                  </a:lnTo>
                  <a:lnTo>
                    <a:pt x="71351" y="41850"/>
                  </a:lnTo>
                  <a:lnTo>
                    <a:pt x="41850" y="71351"/>
                  </a:lnTo>
                  <a:lnTo>
                    <a:pt x="19362" y="106722"/>
                  </a:lnTo>
                  <a:lnTo>
                    <a:pt x="5031" y="146819"/>
                  </a:lnTo>
                  <a:lnTo>
                    <a:pt x="0" y="190500"/>
                  </a:lnTo>
                  <a:lnTo>
                    <a:pt x="0" y="1346200"/>
                  </a:lnTo>
                  <a:lnTo>
                    <a:pt x="5031" y="1389880"/>
                  </a:lnTo>
                  <a:lnTo>
                    <a:pt x="19362" y="1429977"/>
                  </a:lnTo>
                  <a:lnTo>
                    <a:pt x="41850" y="1465348"/>
                  </a:lnTo>
                  <a:lnTo>
                    <a:pt x="71351" y="1494849"/>
                  </a:lnTo>
                  <a:lnTo>
                    <a:pt x="106722" y="1517337"/>
                  </a:lnTo>
                  <a:lnTo>
                    <a:pt x="146819" y="1531668"/>
                  </a:lnTo>
                  <a:lnTo>
                    <a:pt x="190500" y="1536700"/>
                  </a:lnTo>
                  <a:lnTo>
                    <a:pt x="4216400" y="1536700"/>
                  </a:lnTo>
                  <a:lnTo>
                    <a:pt x="4260080" y="1531668"/>
                  </a:lnTo>
                  <a:lnTo>
                    <a:pt x="4300177" y="1517337"/>
                  </a:lnTo>
                  <a:lnTo>
                    <a:pt x="4335548" y="1494849"/>
                  </a:lnTo>
                  <a:lnTo>
                    <a:pt x="4365049" y="1465348"/>
                  </a:lnTo>
                  <a:lnTo>
                    <a:pt x="4387537" y="1429977"/>
                  </a:lnTo>
                  <a:lnTo>
                    <a:pt x="4401868" y="1389880"/>
                  </a:lnTo>
                  <a:lnTo>
                    <a:pt x="4406900" y="1346200"/>
                  </a:lnTo>
                  <a:lnTo>
                    <a:pt x="4406900" y="190500"/>
                  </a:lnTo>
                  <a:lnTo>
                    <a:pt x="4401868" y="146819"/>
                  </a:lnTo>
                  <a:lnTo>
                    <a:pt x="4387537" y="106722"/>
                  </a:lnTo>
                  <a:lnTo>
                    <a:pt x="4365049" y="71351"/>
                  </a:lnTo>
                  <a:lnTo>
                    <a:pt x="4335548" y="41850"/>
                  </a:lnTo>
                  <a:lnTo>
                    <a:pt x="4300177" y="19362"/>
                  </a:lnTo>
                  <a:lnTo>
                    <a:pt x="4260080" y="5031"/>
                  </a:lnTo>
                  <a:lnTo>
                    <a:pt x="421640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190500" y="0"/>
                  </a:moveTo>
                  <a:lnTo>
                    <a:pt x="4216400" y="0"/>
                  </a:lnTo>
                  <a:lnTo>
                    <a:pt x="4260080" y="5031"/>
                  </a:lnTo>
                  <a:lnTo>
                    <a:pt x="4300177" y="19362"/>
                  </a:lnTo>
                  <a:lnTo>
                    <a:pt x="4335548" y="41850"/>
                  </a:lnTo>
                  <a:lnTo>
                    <a:pt x="4365049" y="71351"/>
                  </a:lnTo>
                  <a:lnTo>
                    <a:pt x="4387537" y="106722"/>
                  </a:lnTo>
                  <a:lnTo>
                    <a:pt x="4401868" y="146820"/>
                  </a:lnTo>
                  <a:lnTo>
                    <a:pt x="4406900" y="190500"/>
                  </a:lnTo>
                  <a:lnTo>
                    <a:pt x="4406900" y="1346200"/>
                  </a:lnTo>
                  <a:lnTo>
                    <a:pt x="4401868" y="1389880"/>
                  </a:lnTo>
                  <a:lnTo>
                    <a:pt x="4387537" y="1429977"/>
                  </a:lnTo>
                  <a:lnTo>
                    <a:pt x="4365049" y="1465348"/>
                  </a:lnTo>
                  <a:lnTo>
                    <a:pt x="4335548" y="1494849"/>
                  </a:lnTo>
                  <a:lnTo>
                    <a:pt x="4300177" y="1517337"/>
                  </a:lnTo>
                  <a:lnTo>
                    <a:pt x="4260080" y="1531668"/>
                  </a:lnTo>
                  <a:lnTo>
                    <a:pt x="4216400" y="1536700"/>
                  </a:lnTo>
                  <a:lnTo>
                    <a:pt x="190500" y="1536700"/>
                  </a:lnTo>
                  <a:lnTo>
                    <a:pt x="146820" y="1531668"/>
                  </a:lnTo>
                  <a:lnTo>
                    <a:pt x="106722" y="1517337"/>
                  </a:lnTo>
                  <a:lnTo>
                    <a:pt x="71351" y="1494849"/>
                  </a:lnTo>
                  <a:lnTo>
                    <a:pt x="41850" y="1465348"/>
                  </a:lnTo>
                  <a:lnTo>
                    <a:pt x="19362" y="1429977"/>
                  </a:lnTo>
                  <a:lnTo>
                    <a:pt x="5031" y="1389880"/>
                  </a:lnTo>
                  <a:lnTo>
                    <a:pt x="0" y="1346200"/>
                  </a:lnTo>
                  <a:lnTo>
                    <a:pt x="0" y="190500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445500" y="4838700"/>
            <a:ext cx="3879215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76300" marR="88265" indent="-774700">
              <a:lnSpc>
                <a:spcPct val="154200"/>
              </a:lnSpc>
              <a:spcBef>
                <a:spcPts val="100"/>
              </a:spcBef>
            </a:pP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Boston</a:t>
            </a:r>
            <a:r>
              <a:rPr dirty="0" sz="2000" spc="4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proposes </a:t>
            </a:r>
            <a:r>
              <a:rPr dirty="0" sz="2000" spc="5" b="1">
                <a:solidFill>
                  <a:srgbClr val="005493"/>
                </a:solidFill>
                <a:latin typeface="Tahoma"/>
                <a:cs typeface="Tahoma"/>
              </a:rPr>
              <a:t>to</a:t>
            </a:r>
            <a:r>
              <a:rPr dirty="0" sz="2000" spc="4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25" b="1">
                <a:solidFill>
                  <a:srgbClr val="005493"/>
                </a:solidFill>
                <a:latin typeface="Tahoma"/>
                <a:cs typeface="Tahoma"/>
              </a:rPr>
              <a:t>Yolanda </a:t>
            </a:r>
            <a:r>
              <a:rPr dirty="0" sz="2000" spc="-57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20" b="1">
                <a:solidFill>
                  <a:srgbClr val="005493"/>
                </a:solidFill>
                <a:latin typeface="Tahoma"/>
                <a:cs typeface="Tahoma"/>
              </a:rPr>
              <a:t>Yolanda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15" b="1">
                <a:solidFill>
                  <a:srgbClr val="005493"/>
                </a:solidFill>
                <a:latin typeface="Tahoma"/>
                <a:cs typeface="Tahoma"/>
              </a:rPr>
              <a:t>accepts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5493"/>
                </a:solidFill>
                <a:latin typeface="Tahoma"/>
                <a:cs typeface="Tahoma"/>
              </a:rPr>
              <a:t>(since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35" b="1">
                <a:solidFill>
                  <a:srgbClr val="005493"/>
                </a:solidFill>
                <a:latin typeface="Tahoma"/>
                <a:cs typeface="Tahoma"/>
              </a:rPr>
              <a:t>previously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-5" b="1">
                <a:solidFill>
                  <a:srgbClr val="005493"/>
                </a:solidFill>
                <a:latin typeface="Tahoma"/>
                <a:cs typeface="Tahoma"/>
              </a:rPr>
              <a:t>unmatched)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3098800" y="1524000"/>
            <a:ext cx="307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latin typeface="Tahoma"/>
                <a:cs typeface="Tahoma"/>
              </a:rPr>
              <a:t>hospitals’</a:t>
            </a:r>
            <a:r>
              <a:rPr dirty="0" sz="1800" spc="50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2300" y="5956300"/>
            <a:ext cx="302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Tahoma"/>
                <a:cs typeface="Tahoma"/>
              </a:rPr>
              <a:t>students’</a:t>
            </a:r>
            <a:r>
              <a:rPr dirty="0" sz="1800" spc="55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368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0">
                <a:solidFill>
                  <a:srgbClr val="000000"/>
                </a:solidFill>
                <a:latin typeface="Microsoft Sans Serif"/>
                <a:cs typeface="Microsoft Sans Serif"/>
              </a:rPr>
              <a:t>Gale–Shapley</a:t>
            </a:r>
            <a:r>
              <a:rPr dirty="0" sz="2800" spc="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demo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19558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800" y="64135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174037" y="4872037"/>
            <a:ext cx="4416425" cy="1546225"/>
            <a:chOff x="8174037" y="4872037"/>
            <a:chExt cx="4416425" cy="1546225"/>
          </a:xfrm>
        </p:grpSpPr>
        <p:sp>
          <p:nvSpPr>
            <p:cNvPr id="6" name="object 6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4216400" y="0"/>
                  </a:moveTo>
                  <a:lnTo>
                    <a:pt x="190500" y="0"/>
                  </a:lnTo>
                  <a:lnTo>
                    <a:pt x="146819" y="5031"/>
                  </a:lnTo>
                  <a:lnTo>
                    <a:pt x="106722" y="19362"/>
                  </a:lnTo>
                  <a:lnTo>
                    <a:pt x="71351" y="41850"/>
                  </a:lnTo>
                  <a:lnTo>
                    <a:pt x="41850" y="71351"/>
                  </a:lnTo>
                  <a:lnTo>
                    <a:pt x="19362" y="106722"/>
                  </a:lnTo>
                  <a:lnTo>
                    <a:pt x="5031" y="146819"/>
                  </a:lnTo>
                  <a:lnTo>
                    <a:pt x="0" y="190500"/>
                  </a:lnTo>
                  <a:lnTo>
                    <a:pt x="0" y="1346200"/>
                  </a:lnTo>
                  <a:lnTo>
                    <a:pt x="5031" y="1389880"/>
                  </a:lnTo>
                  <a:lnTo>
                    <a:pt x="19362" y="1429977"/>
                  </a:lnTo>
                  <a:lnTo>
                    <a:pt x="41850" y="1465348"/>
                  </a:lnTo>
                  <a:lnTo>
                    <a:pt x="71351" y="1494849"/>
                  </a:lnTo>
                  <a:lnTo>
                    <a:pt x="106722" y="1517337"/>
                  </a:lnTo>
                  <a:lnTo>
                    <a:pt x="146819" y="1531668"/>
                  </a:lnTo>
                  <a:lnTo>
                    <a:pt x="190500" y="1536700"/>
                  </a:lnTo>
                  <a:lnTo>
                    <a:pt x="4216400" y="1536700"/>
                  </a:lnTo>
                  <a:lnTo>
                    <a:pt x="4260080" y="1531668"/>
                  </a:lnTo>
                  <a:lnTo>
                    <a:pt x="4300177" y="1517337"/>
                  </a:lnTo>
                  <a:lnTo>
                    <a:pt x="4335548" y="1494849"/>
                  </a:lnTo>
                  <a:lnTo>
                    <a:pt x="4365049" y="1465348"/>
                  </a:lnTo>
                  <a:lnTo>
                    <a:pt x="4387537" y="1429977"/>
                  </a:lnTo>
                  <a:lnTo>
                    <a:pt x="4401868" y="1389880"/>
                  </a:lnTo>
                  <a:lnTo>
                    <a:pt x="4406900" y="1346200"/>
                  </a:lnTo>
                  <a:lnTo>
                    <a:pt x="4406900" y="190500"/>
                  </a:lnTo>
                  <a:lnTo>
                    <a:pt x="4401868" y="146819"/>
                  </a:lnTo>
                  <a:lnTo>
                    <a:pt x="4387537" y="106722"/>
                  </a:lnTo>
                  <a:lnTo>
                    <a:pt x="4365049" y="71351"/>
                  </a:lnTo>
                  <a:lnTo>
                    <a:pt x="4335548" y="41850"/>
                  </a:lnTo>
                  <a:lnTo>
                    <a:pt x="4300177" y="19362"/>
                  </a:lnTo>
                  <a:lnTo>
                    <a:pt x="4260080" y="5031"/>
                  </a:lnTo>
                  <a:lnTo>
                    <a:pt x="421640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190500" y="0"/>
                  </a:moveTo>
                  <a:lnTo>
                    <a:pt x="4216400" y="0"/>
                  </a:lnTo>
                  <a:lnTo>
                    <a:pt x="4260080" y="5031"/>
                  </a:lnTo>
                  <a:lnTo>
                    <a:pt x="4300177" y="19362"/>
                  </a:lnTo>
                  <a:lnTo>
                    <a:pt x="4335548" y="41850"/>
                  </a:lnTo>
                  <a:lnTo>
                    <a:pt x="4365049" y="71351"/>
                  </a:lnTo>
                  <a:lnTo>
                    <a:pt x="4387537" y="106722"/>
                  </a:lnTo>
                  <a:lnTo>
                    <a:pt x="4401868" y="146820"/>
                  </a:lnTo>
                  <a:lnTo>
                    <a:pt x="4406900" y="190500"/>
                  </a:lnTo>
                  <a:lnTo>
                    <a:pt x="4406900" y="1346200"/>
                  </a:lnTo>
                  <a:lnTo>
                    <a:pt x="4401868" y="1389880"/>
                  </a:lnTo>
                  <a:lnTo>
                    <a:pt x="4387537" y="1429977"/>
                  </a:lnTo>
                  <a:lnTo>
                    <a:pt x="4365049" y="1465348"/>
                  </a:lnTo>
                  <a:lnTo>
                    <a:pt x="4335548" y="1494849"/>
                  </a:lnTo>
                  <a:lnTo>
                    <a:pt x="4300177" y="1517337"/>
                  </a:lnTo>
                  <a:lnTo>
                    <a:pt x="4260080" y="1531668"/>
                  </a:lnTo>
                  <a:lnTo>
                    <a:pt x="4216400" y="1536700"/>
                  </a:lnTo>
                  <a:lnTo>
                    <a:pt x="190500" y="1536700"/>
                  </a:lnTo>
                  <a:lnTo>
                    <a:pt x="146820" y="1531668"/>
                  </a:lnTo>
                  <a:lnTo>
                    <a:pt x="106722" y="1517337"/>
                  </a:lnTo>
                  <a:lnTo>
                    <a:pt x="71351" y="1494849"/>
                  </a:lnTo>
                  <a:lnTo>
                    <a:pt x="41850" y="1465348"/>
                  </a:lnTo>
                  <a:lnTo>
                    <a:pt x="19362" y="1429977"/>
                  </a:lnTo>
                  <a:lnTo>
                    <a:pt x="5031" y="1389880"/>
                  </a:lnTo>
                  <a:lnTo>
                    <a:pt x="0" y="1346200"/>
                  </a:lnTo>
                  <a:lnTo>
                    <a:pt x="0" y="190500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559800" y="5003800"/>
            <a:ext cx="36417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 b="1">
                <a:solidFill>
                  <a:srgbClr val="005493"/>
                </a:solidFill>
                <a:latin typeface="Tahoma"/>
                <a:cs typeface="Tahoma"/>
              </a:rPr>
              <a:t>Chicago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proposes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to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-50" b="1">
                <a:solidFill>
                  <a:srgbClr val="005493"/>
                </a:solidFill>
                <a:latin typeface="Tahoma"/>
                <a:cs typeface="Tahoma"/>
              </a:rPr>
              <a:t>Wayne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55800" y="3429330"/>
            <a:ext cx="914400" cy="380365"/>
          </a:xfrm>
          <a:custGeom>
            <a:avLst/>
            <a:gdLst/>
            <a:ahLst/>
            <a:cxnLst/>
            <a:rect l="l" t="t" r="r" b="b"/>
            <a:pathLst>
              <a:path w="914400" h="380364">
                <a:moveTo>
                  <a:pt x="780488" y="55466"/>
                </a:moveTo>
                <a:lnTo>
                  <a:pt x="828696" y="79078"/>
                </a:lnTo>
                <a:lnTo>
                  <a:pt x="866191" y="104910"/>
                </a:lnTo>
                <a:lnTo>
                  <a:pt x="892974" y="132405"/>
                </a:lnTo>
                <a:lnTo>
                  <a:pt x="914400" y="190169"/>
                </a:lnTo>
                <a:lnTo>
                  <a:pt x="909043" y="219329"/>
                </a:lnTo>
                <a:lnTo>
                  <a:pt x="866191" y="275429"/>
                </a:lnTo>
                <a:lnTo>
                  <a:pt x="828696" y="301260"/>
                </a:lnTo>
                <a:lnTo>
                  <a:pt x="780488" y="324873"/>
                </a:lnTo>
                <a:lnTo>
                  <a:pt x="737417" y="340721"/>
                </a:lnTo>
                <a:lnTo>
                  <a:pt x="691013" y="353927"/>
                </a:lnTo>
                <a:lnTo>
                  <a:pt x="641882" y="364492"/>
                </a:lnTo>
                <a:lnTo>
                  <a:pt x="590630" y="372415"/>
                </a:lnTo>
                <a:lnTo>
                  <a:pt x="537864" y="377698"/>
                </a:lnTo>
                <a:lnTo>
                  <a:pt x="484188" y="380339"/>
                </a:lnTo>
                <a:lnTo>
                  <a:pt x="430210" y="380339"/>
                </a:lnTo>
                <a:lnTo>
                  <a:pt x="376535" y="377698"/>
                </a:lnTo>
                <a:lnTo>
                  <a:pt x="323768" y="372415"/>
                </a:lnTo>
                <a:lnTo>
                  <a:pt x="272517" y="364492"/>
                </a:lnTo>
                <a:lnTo>
                  <a:pt x="223386" y="353927"/>
                </a:lnTo>
                <a:lnTo>
                  <a:pt x="176982" y="340721"/>
                </a:lnTo>
                <a:lnTo>
                  <a:pt x="133910" y="324873"/>
                </a:lnTo>
                <a:lnTo>
                  <a:pt x="85702" y="301260"/>
                </a:lnTo>
                <a:lnTo>
                  <a:pt x="48207" y="275429"/>
                </a:lnTo>
                <a:lnTo>
                  <a:pt x="21425" y="247934"/>
                </a:lnTo>
                <a:lnTo>
                  <a:pt x="0" y="190169"/>
                </a:lnTo>
                <a:lnTo>
                  <a:pt x="5356" y="161010"/>
                </a:lnTo>
                <a:lnTo>
                  <a:pt x="48207" y="104910"/>
                </a:lnTo>
                <a:lnTo>
                  <a:pt x="85702" y="79078"/>
                </a:lnTo>
                <a:lnTo>
                  <a:pt x="133910" y="55466"/>
                </a:lnTo>
                <a:lnTo>
                  <a:pt x="176982" y="39618"/>
                </a:lnTo>
                <a:lnTo>
                  <a:pt x="223386" y="26412"/>
                </a:lnTo>
                <a:lnTo>
                  <a:pt x="272517" y="15847"/>
                </a:lnTo>
                <a:lnTo>
                  <a:pt x="323768" y="7923"/>
                </a:lnTo>
                <a:lnTo>
                  <a:pt x="376535" y="2641"/>
                </a:lnTo>
                <a:lnTo>
                  <a:pt x="430210" y="0"/>
                </a:lnTo>
                <a:lnTo>
                  <a:pt x="484188" y="0"/>
                </a:lnTo>
                <a:lnTo>
                  <a:pt x="537864" y="2641"/>
                </a:lnTo>
                <a:lnTo>
                  <a:pt x="590630" y="7923"/>
                </a:lnTo>
                <a:lnTo>
                  <a:pt x="641882" y="15847"/>
                </a:lnTo>
                <a:lnTo>
                  <a:pt x="691013" y="26412"/>
                </a:lnTo>
                <a:lnTo>
                  <a:pt x="737417" y="39618"/>
                </a:lnTo>
                <a:lnTo>
                  <a:pt x="780488" y="55466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68500" y="7417130"/>
            <a:ext cx="914400" cy="380365"/>
          </a:xfrm>
          <a:custGeom>
            <a:avLst/>
            <a:gdLst/>
            <a:ahLst/>
            <a:cxnLst/>
            <a:rect l="l" t="t" r="r" b="b"/>
            <a:pathLst>
              <a:path w="914400" h="380365">
                <a:moveTo>
                  <a:pt x="780488" y="55466"/>
                </a:moveTo>
                <a:lnTo>
                  <a:pt x="828696" y="79078"/>
                </a:lnTo>
                <a:lnTo>
                  <a:pt x="866191" y="104910"/>
                </a:lnTo>
                <a:lnTo>
                  <a:pt x="892974" y="132405"/>
                </a:lnTo>
                <a:lnTo>
                  <a:pt x="914400" y="190169"/>
                </a:lnTo>
                <a:lnTo>
                  <a:pt x="909043" y="219329"/>
                </a:lnTo>
                <a:lnTo>
                  <a:pt x="866191" y="275429"/>
                </a:lnTo>
                <a:lnTo>
                  <a:pt x="828696" y="301260"/>
                </a:lnTo>
                <a:lnTo>
                  <a:pt x="780488" y="324873"/>
                </a:lnTo>
                <a:lnTo>
                  <a:pt x="737417" y="340721"/>
                </a:lnTo>
                <a:lnTo>
                  <a:pt x="691013" y="353927"/>
                </a:lnTo>
                <a:lnTo>
                  <a:pt x="641882" y="364492"/>
                </a:lnTo>
                <a:lnTo>
                  <a:pt x="590630" y="372415"/>
                </a:lnTo>
                <a:lnTo>
                  <a:pt x="537864" y="377698"/>
                </a:lnTo>
                <a:lnTo>
                  <a:pt x="484188" y="380339"/>
                </a:lnTo>
                <a:lnTo>
                  <a:pt x="430210" y="380339"/>
                </a:lnTo>
                <a:lnTo>
                  <a:pt x="376535" y="377698"/>
                </a:lnTo>
                <a:lnTo>
                  <a:pt x="323768" y="372415"/>
                </a:lnTo>
                <a:lnTo>
                  <a:pt x="272517" y="364492"/>
                </a:lnTo>
                <a:lnTo>
                  <a:pt x="223386" y="353927"/>
                </a:lnTo>
                <a:lnTo>
                  <a:pt x="176982" y="340721"/>
                </a:lnTo>
                <a:lnTo>
                  <a:pt x="133910" y="324873"/>
                </a:lnTo>
                <a:lnTo>
                  <a:pt x="85702" y="301260"/>
                </a:lnTo>
                <a:lnTo>
                  <a:pt x="48207" y="275429"/>
                </a:lnTo>
                <a:lnTo>
                  <a:pt x="21425" y="247934"/>
                </a:lnTo>
                <a:lnTo>
                  <a:pt x="0" y="190169"/>
                </a:lnTo>
                <a:lnTo>
                  <a:pt x="5356" y="161010"/>
                </a:lnTo>
                <a:lnTo>
                  <a:pt x="48207" y="104910"/>
                </a:lnTo>
                <a:lnTo>
                  <a:pt x="85702" y="79078"/>
                </a:lnTo>
                <a:lnTo>
                  <a:pt x="133910" y="55466"/>
                </a:lnTo>
                <a:lnTo>
                  <a:pt x="176982" y="39618"/>
                </a:lnTo>
                <a:lnTo>
                  <a:pt x="223386" y="26412"/>
                </a:lnTo>
                <a:lnTo>
                  <a:pt x="272517" y="15847"/>
                </a:lnTo>
                <a:lnTo>
                  <a:pt x="323768" y="7923"/>
                </a:lnTo>
                <a:lnTo>
                  <a:pt x="376535" y="2641"/>
                </a:lnTo>
                <a:lnTo>
                  <a:pt x="430210" y="0"/>
                </a:lnTo>
                <a:lnTo>
                  <a:pt x="484188" y="0"/>
                </a:lnTo>
                <a:lnTo>
                  <a:pt x="537864" y="2641"/>
                </a:lnTo>
                <a:lnTo>
                  <a:pt x="590630" y="7923"/>
                </a:lnTo>
                <a:lnTo>
                  <a:pt x="641882" y="15847"/>
                </a:lnTo>
                <a:lnTo>
                  <a:pt x="691013" y="26412"/>
                </a:lnTo>
                <a:lnTo>
                  <a:pt x="737417" y="39618"/>
                </a:lnTo>
                <a:lnTo>
                  <a:pt x="780488" y="55466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98800" y="1524000"/>
            <a:ext cx="307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latin typeface="Tahoma"/>
                <a:cs typeface="Tahoma"/>
              </a:rPr>
              <a:t>hospitals’</a:t>
            </a:r>
            <a:r>
              <a:rPr dirty="0" sz="1800" spc="50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3162300" y="5956300"/>
            <a:ext cx="302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Tahoma"/>
                <a:cs typeface="Tahoma"/>
              </a:rPr>
              <a:t>students’</a:t>
            </a:r>
            <a:r>
              <a:rPr dirty="0" sz="1800" spc="55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368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0">
                <a:solidFill>
                  <a:srgbClr val="000000"/>
                </a:solidFill>
                <a:latin typeface="Microsoft Sans Serif"/>
                <a:cs typeface="Microsoft Sans Serif"/>
              </a:rPr>
              <a:t>Gale–Shapley</a:t>
            </a:r>
            <a:r>
              <a:rPr dirty="0" sz="2800" spc="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demo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19558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800" y="64135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174037" y="4872037"/>
            <a:ext cx="4416425" cy="1546225"/>
            <a:chOff x="8174037" y="4872037"/>
            <a:chExt cx="4416425" cy="1546225"/>
          </a:xfrm>
        </p:grpSpPr>
        <p:sp>
          <p:nvSpPr>
            <p:cNvPr id="6" name="object 6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4216400" y="0"/>
                  </a:moveTo>
                  <a:lnTo>
                    <a:pt x="190500" y="0"/>
                  </a:lnTo>
                  <a:lnTo>
                    <a:pt x="146819" y="5031"/>
                  </a:lnTo>
                  <a:lnTo>
                    <a:pt x="106722" y="19362"/>
                  </a:lnTo>
                  <a:lnTo>
                    <a:pt x="71351" y="41850"/>
                  </a:lnTo>
                  <a:lnTo>
                    <a:pt x="41850" y="71351"/>
                  </a:lnTo>
                  <a:lnTo>
                    <a:pt x="19362" y="106722"/>
                  </a:lnTo>
                  <a:lnTo>
                    <a:pt x="5031" y="146819"/>
                  </a:lnTo>
                  <a:lnTo>
                    <a:pt x="0" y="190500"/>
                  </a:lnTo>
                  <a:lnTo>
                    <a:pt x="0" y="1346200"/>
                  </a:lnTo>
                  <a:lnTo>
                    <a:pt x="5031" y="1389880"/>
                  </a:lnTo>
                  <a:lnTo>
                    <a:pt x="19362" y="1429977"/>
                  </a:lnTo>
                  <a:lnTo>
                    <a:pt x="41850" y="1465348"/>
                  </a:lnTo>
                  <a:lnTo>
                    <a:pt x="71351" y="1494849"/>
                  </a:lnTo>
                  <a:lnTo>
                    <a:pt x="106722" y="1517337"/>
                  </a:lnTo>
                  <a:lnTo>
                    <a:pt x="146819" y="1531668"/>
                  </a:lnTo>
                  <a:lnTo>
                    <a:pt x="190500" y="1536700"/>
                  </a:lnTo>
                  <a:lnTo>
                    <a:pt x="4216400" y="1536700"/>
                  </a:lnTo>
                  <a:lnTo>
                    <a:pt x="4260080" y="1531668"/>
                  </a:lnTo>
                  <a:lnTo>
                    <a:pt x="4300177" y="1517337"/>
                  </a:lnTo>
                  <a:lnTo>
                    <a:pt x="4335548" y="1494849"/>
                  </a:lnTo>
                  <a:lnTo>
                    <a:pt x="4365049" y="1465348"/>
                  </a:lnTo>
                  <a:lnTo>
                    <a:pt x="4387537" y="1429977"/>
                  </a:lnTo>
                  <a:lnTo>
                    <a:pt x="4401868" y="1389880"/>
                  </a:lnTo>
                  <a:lnTo>
                    <a:pt x="4406900" y="1346200"/>
                  </a:lnTo>
                  <a:lnTo>
                    <a:pt x="4406900" y="190500"/>
                  </a:lnTo>
                  <a:lnTo>
                    <a:pt x="4401868" y="146819"/>
                  </a:lnTo>
                  <a:lnTo>
                    <a:pt x="4387537" y="106722"/>
                  </a:lnTo>
                  <a:lnTo>
                    <a:pt x="4365049" y="71351"/>
                  </a:lnTo>
                  <a:lnTo>
                    <a:pt x="4335548" y="41850"/>
                  </a:lnTo>
                  <a:lnTo>
                    <a:pt x="4300177" y="19362"/>
                  </a:lnTo>
                  <a:lnTo>
                    <a:pt x="4260080" y="5031"/>
                  </a:lnTo>
                  <a:lnTo>
                    <a:pt x="421640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190500" y="0"/>
                  </a:moveTo>
                  <a:lnTo>
                    <a:pt x="4216400" y="0"/>
                  </a:lnTo>
                  <a:lnTo>
                    <a:pt x="4260080" y="5031"/>
                  </a:lnTo>
                  <a:lnTo>
                    <a:pt x="4300177" y="19362"/>
                  </a:lnTo>
                  <a:lnTo>
                    <a:pt x="4335548" y="41850"/>
                  </a:lnTo>
                  <a:lnTo>
                    <a:pt x="4365049" y="71351"/>
                  </a:lnTo>
                  <a:lnTo>
                    <a:pt x="4387537" y="106722"/>
                  </a:lnTo>
                  <a:lnTo>
                    <a:pt x="4401868" y="146820"/>
                  </a:lnTo>
                  <a:lnTo>
                    <a:pt x="4406900" y="190500"/>
                  </a:lnTo>
                  <a:lnTo>
                    <a:pt x="4406900" y="1346200"/>
                  </a:lnTo>
                  <a:lnTo>
                    <a:pt x="4401868" y="1389880"/>
                  </a:lnTo>
                  <a:lnTo>
                    <a:pt x="4387537" y="1429977"/>
                  </a:lnTo>
                  <a:lnTo>
                    <a:pt x="4365049" y="1465348"/>
                  </a:lnTo>
                  <a:lnTo>
                    <a:pt x="4335548" y="1494849"/>
                  </a:lnTo>
                  <a:lnTo>
                    <a:pt x="4300177" y="1517337"/>
                  </a:lnTo>
                  <a:lnTo>
                    <a:pt x="4260080" y="1531668"/>
                  </a:lnTo>
                  <a:lnTo>
                    <a:pt x="4216400" y="1536700"/>
                  </a:lnTo>
                  <a:lnTo>
                    <a:pt x="190500" y="1536700"/>
                  </a:lnTo>
                  <a:lnTo>
                    <a:pt x="146820" y="1531668"/>
                  </a:lnTo>
                  <a:lnTo>
                    <a:pt x="106722" y="1517337"/>
                  </a:lnTo>
                  <a:lnTo>
                    <a:pt x="71351" y="1494849"/>
                  </a:lnTo>
                  <a:lnTo>
                    <a:pt x="41850" y="1465348"/>
                  </a:lnTo>
                  <a:lnTo>
                    <a:pt x="19362" y="1429977"/>
                  </a:lnTo>
                  <a:lnTo>
                    <a:pt x="5031" y="1389880"/>
                  </a:lnTo>
                  <a:lnTo>
                    <a:pt x="0" y="1346200"/>
                  </a:lnTo>
                  <a:lnTo>
                    <a:pt x="0" y="190500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559800" y="4838700"/>
            <a:ext cx="3641725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54200"/>
              </a:lnSpc>
              <a:spcBef>
                <a:spcPts val="100"/>
              </a:spcBef>
            </a:pPr>
            <a:r>
              <a:rPr dirty="0" sz="2000" spc="35" b="1">
                <a:solidFill>
                  <a:srgbClr val="005493"/>
                </a:solidFill>
                <a:latin typeface="Tahoma"/>
                <a:cs typeface="Tahoma"/>
              </a:rPr>
              <a:t>Chicago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proposes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to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-50" b="1">
                <a:solidFill>
                  <a:srgbClr val="005493"/>
                </a:solidFill>
                <a:latin typeface="Tahoma"/>
                <a:cs typeface="Tahoma"/>
              </a:rPr>
              <a:t>Wayne </a:t>
            </a:r>
            <a:r>
              <a:rPr dirty="0" sz="2000" spc="-57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-50" b="1">
                <a:solidFill>
                  <a:srgbClr val="005493"/>
                </a:solidFill>
                <a:latin typeface="Tahoma"/>
                <a:cs typeface="Tahoma"/>
              </a:rPr>
              <a:t>Wayne</a:t>
            </a:r>
            <a:r>
              <a:rPr dirty="0" sz="2000" spc="6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15" b="1">
                <a:solidFill>
                  <a:srgbClr val="005493"/>
                </a:solidFill>
                <a:latin typeface="Tahoma"/>
                <a:cs typeface="Tahoma"/>
              </a:rPr>
              <a:t>accepts</a:t>
            </a:r>
            <a:endParaRPr sz="2000">
              <a:latin typeface="Tahoma"/>
              <a:cs typeface="Tahoma"/>
            </a:endParaRPr>
          </a:p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005493"/>
                </a:solidFill>
                <a:latin typeface="Tahoma"/>
                <a:cs typeface="Tahoma"/>
              </a:rPr>
              <a:t>(and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25" b="1">
                <a:solidFill>
                  <a:srgbClr val="005493"/>
                </a:solidFill>
                <a:latin typeface="Tahoma"/>
                <a:cs typeface="Tahoma"/>
              </a:rPr>
              <a:t>renounces</a:t>
            </a:r>
            <a:r>
              <a:rPr dirty="0" sz="2000" spc="6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-15" b="1">
                <a:solidFill>
                  <a:srgbClr val="005493"/>
                </a:solidFill>
                <a:latin typeface="Tahoma"/>
                <a:cs typeface="Tahoma"/>
              </a:rPr>
              <a:t>Atlanta)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3098800" y="1524000"/>
            <a:ext cx="307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latin typeface="Tahoma"/>
                <a:cs typeface="Tahoma"/>
              </a:rPr>
              <a:t>hospitals’</a:t>
            </a:r>
            <a:r>
              <a:rPr dirty="0" sz="1800" spc="50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2300" y="5956300"/>
            <a:ext cx="302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Tahoma"/>
                <a:cs typeface="Tahoma"/>
              </a:rPr>
              <a:t>students’</a:t>
            </a:r>
            <a:r>
              <a:rPr dirty="0" sz="1800" spc="55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368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 b="0">
                <a:solidFill>
                  <a:srgbClr val="000000"/>
                </a:solidFill>
                <a:latin typeface="Microsoft Sans Serif"/>
                <a:cs typeface="Microsoft Sans Serif"/>
              </a:rPr>
              <a:t>Gale–Shapley</a:t>
            </a:r>
            <a:r>
              <a:rPr dirty="0" sz="2800" spc="8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demo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2800" y="19558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800" y="6413500"/>
          <a:ext cx="65532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rd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baseline="-13888" sz="2400" spc="7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</a:t>
                      </a:r>
                      <a:endParaRPr sz="10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Val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04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Wayne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BABABA"/>
                          </a:solidFill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Xavier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Yolanda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8AD8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Zeus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Detroit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Boston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dirty="0" sz="16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Paso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>
                          <a:latin typeface="Lucida Sans Unicode"/>
                          <a:cs typeface="Lucida Sans Unicode"/>
                        </a:rPr>
                        <a:t>Chicago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600" spc="-5">
                          <a:latin typeface="Lucida Sans Unicode"/>
                          <a:cs typeface="Lucida Sans Unicode"/>
                        </a:rPr>
                        <a:t>Atlanta</a:t>
                      </a:r>
                      <a:endParaRPr sz="1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174037" y="4872037"/>
            <a:ext cx="4416425" cy="1546225"/>
            <a:chOff x="8174037" y="4872037"/>
            <a:chExt cx="4416425" cy="1546225"/>
          </a:xfrm>
        </p:grpSpPr>
        <p:sp>
          <p:nvSpPr>
            <p:cNvPr id="6" name="object 6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4216400" y="0"/>
                  </a:moveTo>
                  <a:lnTo>
                    <a:pt x="190500" y="0"/>
                  </a:lnTo>
                  <a:lnTo>
                    <a:pt x="146819" y="5031"/>
                  </a:lnTo>
                  <a:lnTo>
                    <a:pt x="106722" y="19362"/>
                  </a:lnTo>
                  <a:lnTo>
                    <a:pt x="71351" y="41850"/>
                  </a:lnTo>
                  <a:lnTo>
                    <a:pt x="41850" y="71351"/>
                  </a:lnTo>
                  <a:lnTo>
                    <a:pt x="19362" y="106722"/>
                  </a:lnTo>
                  <a:lnTo>
                    <a:pt x="5031" y="146819"/>
                  </a:lnTo>
                  <a:lnTo>
                    <a:pt x="0" y="190500"/>
                  </a:lnTo>
                  <a:lnTo>
                    <a:pt x="0" y="1346200"/>
                  </a:lnTo>
                  <a:lnTo>
                    <a:pt x="5031" y="1389880"/>
                  </a:lnTo>
                  <a:lnTo>
                    <a:pt x="19362" y="1429977"/>
                  </a:lnTo>
                  <a:lnTo>
                    <a:pt x="41850" y="1465348"/>
                  </a:lnTo>
                  <a:lnTo>
                    <a:pt x="71351" y="1494849"/>
                  </a:lnTo>
                  <a:lnTo>
                    <a:pt x="106722" y="1517337"/>
                  </a:lnTo>
                  <a:lnTo>
                    <a:pt x="146819" y="1531668"/>
                  </a:lnTo>
                  <a:lnTo>
                    <a:pt x="190500" y="1536700"/>
                  </a:lnTo>
                  <a:lnTo>
                    <a:pt x="4216400" y="1536700"/>
                  </a:lnTo>
                  <a:lnTo>
                    <a:pt x="4260080" y="1531668"/>
                  </a:lnTo>
                  <a:lnTo>
                    <a:pt x="4300177" y="1517337"/>
                  </a:lnTo>
                  <a:lnTo>
                    <a:pt x="4335548" y="1494849"/>
                  </a:lnTo>
                  <a:lnTo>
                    <a:pt x="4365049" y="1465348"/>
                  </a:lnTo>
                  <a:lnTo>
                    <a:pt x="4387537" y="1429977"/>
                  </a:lnTo>
                  <a:lnTo>
                    <a:pt x="4401868" y="1389880"/>
                  </a:lnTo>
                  <a:lnTo>
                    <a:pt x="4406900" y="1346200"/>
                  </a:lnTo>
                  <a:lnTo>
                    <a:pt x="4406900" y="190500"/>
                  </a:lnTo>
                  <a:lnTo>
                    <a:pt x="4401868" y="146819"/>
                  </a:lnTo>
                  <a:lnTo>
                    <a:pt x="4387537" y="106722"/>
                  </a:lnTo>
                  <a:lnTo>
                    <a:pt x="4365049" y="71351"/>
                  </a:lnTo>
                  <a:lnTo>
                    <a:pt x="4335548" y="41850"/>
                  </a:lnTo>
                  <a:lnTo>
                    <a:pt x="4300177" y="19362"/>
                  </a:lnTo>
                  <a:lnTo>
                    <a:pt x="4260080" y="5031"/>
                  </a:lnTo>
                  <a:lnTo>
                    <a:pt x="421640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78800" y="4876800"/>
              <a:ext cx="4406900" cy="1536700"/>
            </a:xfrm>
            <a:custGeom>
              <a:avLst/>
              <a:gdLst/>
              <a:ahLst/>
              <a:cxnLst/>
              <a:rect l="l" t="t" r="r" b="b"/>
              <a:pathLst>
                <a:path w="4406900" h="1536700">
                  <a:moveTo>
                    <a:pt x="190500" y="0"/>
                  </a:moveTo>
                  <a:lnTo>
                    <a:pt x="4216400" y="0"/>
                  </a:lnTo>
                  <a:lnTo>
                    <a:pt x="4260080" y="5031"/>
                  </a:lnTo>
                  <a:lnTo>
                    <a:pt x="4300177" y="19362"/>
                  </a:lnTo>
                  <a:lnTo>
                    <a:pt x="4335548" y="41850"/>
                  </a:lnTo>
                  <a:lnTo>
                    <a:pt x="4365049" y="71351"/>
                  </a:lnTo>
                  <a:lnTo>
                    <a:pt x="4387537" y="106722"/>
                  </a:lnTo>
                  <a:lnTo>
                    <a:pt x="4401868" y="146820"/>
                  </a:lnTo>
                  <a:lnTo>
                    <a:pt x="4406900" y="190500"/>
                  </a:lnTo>
                  <a:lnTo>
                    <a:pt x="4406900" y="1346200"/>
                  </a:lnTo>
                  <a:lnTo>
                    <a:pt x="4401868" y="1389880"/>
                  </a:lnTo>
                  <a:lnTo>
                    <a:pt x="4387537" y="1429977"/>
                  </a:lnTo>
                  <a:lnTo>
                    <a:pt x="4365049" y="1465348"/>
                  </a:lnTo>
                  <a:lnTo>
                    <a:pt x="4335548" y="1494849"/>
                  </a:lnTo>
                  <a:lnTo>
                    <a:pt x="4300177" y="1517337"/>
                  </a:lnTo>
                  <a:lnTo>
                    <a:pt x="4260080" y="1531668"/>
                  </a:lnTo>
                  <a:lnTo>
                    <a:pt x="4216400" y="1536700"/>
                  </a:lnTo>
                  <a:lnTo>
                    <a:pt x="190500" y="1536700"/>
                  </a:lnTo>
                  <a:lnTo>
                    <a:pt x="146820" y="1531668"/>
                  </a:lnTo>
                  <a:lnTo>
                    <a:pt x="106722" y="1517337"/>
                  </a:lnTo>
                  <a:lnTo>
                    <a:pt x="71351" y="1494849"/>
                  </a:lnTo>
                  <a:lnTo>
                    <a:pt x="41850" y="1465348"/>
                  </a:lnTo>
                  <a:lnTo>
                    <a:pt x="19362" y="1429977"/>
                  </a:lnTo>
                  <a:lnTo>
                    <a:pt x="5031" y="1389880"/>
                  </a:lnTo>
                  <a:lnTo>
                    <a:pt x="0" y="1346200"/>
                  </a:lnTo>
                  <a:lnTo>
                    <a:pt x="0" y="190500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826500" y="5003800"/>
            <a:ext cx="31032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 b="1">
                <a:solidFill>
                  <a:srgbClr val="005493"/>
                </a:solidFill>
                <a:latin typeface="Tahoma"/>
                <a:cs typeface="Tahoma"/>
              </a:rPr>
              <a:t>Atlanta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50" b="1">
                <a:solidFill>
                  <a:srgbClr val="005493"/>
                </a:solidFill>
                <a:latin typeface="Tahoma"/>
                <a:cs typeface="Tahoma"/>
              </a:rPr>
              <a:t>proposes</a:t>
            </a:r>
            <a:r>
              <a:rPr dirty="0" sz="2000" spc="55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10" b="1">
                <a:solidFill>
                  <a:srgbClr val="005493"/>
                </a:solidFill>
                <a:latin typeface="Tahoma"/>
                <a:cs typeface="Tahoma"/>
              </a:rPr>
              <a:t>to</a:t>
            </a:r>
            <a:r>
              <a:rPr dirty="0" sz="2000" spc="60" b="1">
                <a:solidFill>
                  <a:srgbClr val="005493"/>
                </a:solidFill>
                <a:latin typeface="Tahoma"/>
                <a:cs typeface="Tahoma"/>
              </a:rPr>
              <a:t> </a:t>
            </a:r>
            <a:r>
              <a:rPr dirty="0" sz="2000" spc="20" b="1">
                <a:solidFill>
                  <a:srgbClr val="005493"/>
                </a:solidFill>
                <a:latin typeface="Tahoma"/>
                <a:cs typeface="Tahoma"/>
              </a:rPr>
              <a:t>Val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73400" y="2476830"/>
            <a:ext cx="914400" cy="380365"/>
          </a:xfrm>
          <a:custGeom>
            <a:avLst/>
            <a:gdLst/>
            <a:ahLst/>
            <a:cxnLst/>
            <a:rect l="l" t="t" r="r" b="b"/>
            <a:pathLst>
              <a:path w="914400" h="380364">
                <a:moveTo>
                  <a:pt x="780488" y="55466"/>
                </a:moveTo>
                <a:lnTo>
                  <a:pt x="828696" y="79078"/>
                </a:lnTo>
                <a:lnTo>
                  <a:pt x="866191" y="104910"/>
                </a:lnTo>
                <a:lnTo>
                  <a:pt x="892974" y="132405"/>
                </a:lnTo>
                <a:lnTo>
                  <a:pt x="914400" y="190169"/>
                </a:lnTo>
                <a:lnTo>
                  <a:pt x="909043" y="219329"/>
                </a:lnTo>
                <a:lnTo>
                  <a:pt x="866191" y="275429"/>
                </a:lnTo>
                <a:lnTo>
                  <a:pt x="828696" y="301260"/>
                </a:lnTo>
                <a:lnTo>
                  <a:pt x="780488" y="324873"/>
                </a:lnTo>
                <a:lnTo>
                  <a:pt x="737417" y="340721"/>
                </a:lnTo>
                <a:lnTo>
                  <a:pt x="691013" y="353927"/>
                </a:lnTo>
                <a:lnTo>
                  <a:pt x="641882" y="364492"/>
                </a:lnTo>
                <a:lnTo>
                  <a:pt x="590630" y="372415"/>
                </a:lnTo>
                <a:lnTo>
                  <a:pt x="537864" y="377698"/>
                </a:lnTo>
                <a:lnTo>
                  <a:pt x="484188" y="380339"/>
                </a:lnTo>
                <a:lnTo>
                  <a:pt x="430210" y="380339"/>
                </a:lnTo>
                <a:lnTo>
                  <a:pt x="376535" y="377698"/>
                </a:lnTo>
                <a:lnTo>
                  <a:pt x="323768" y="372415"/>
                </a:lnTo>
                <a:lnTo>
                  <a:pt x="272517" y="364492"/>
                </a:lnTo>
                <a:lnTo>
                  <a:pt x="223386" y="353927"/>
                </a:lnTo>
                <a:lnTo>
                  <a:pt x="176982" y="340721"/>
                </a:lnTo>
                <a:lnTo>
                  <a:pt x="133910" y="324873"/>
                </a:lnTo>
                <a:lnTo>
                  <a:pt x="85702" y="301260"/>
                </a:lnTo>
                <a:lnTo>
                  <a:pt x="48207" y="275429"/>
                </a:lnTo>
                <a:lnTo>
                  <a:pt x="21425" y="247934"/>
                </a:lnTo>
                <a:lnTo>
                  <a:pt x="0" y="190169"/>
                </a:lnTo>
                <a:lnTo>
                  <a:pt x="5356" y="161010"/>
                </a:lnTo>
                <a:lnTo>
                  <a:pt x="48207" y="104910"/>
                </a:lnTo>
                <a:lnTo>
                  <a:pt x="85702" y="79078"/>
                </a:lnTo>
                <a:lnTo>
                  <a:pt x="133910" y="55466"/>
                </a:lnTo>
                <a:lnTo>
                  <a:pt x="176982" y="39618"/>
                </a:lnTo>
                <a:lnTo>
                  <a:pt x="223386" y="26412"/>
                </a:lnTo>
                <a:lnTo>
                  <a:pt x="272517" y="15847"/>
                </a:lnTo>
                <a:lnTo>
                  <a:pt x="323768" y="7923"/>
                </a:lnTo>
                <a:lnTo>
                  <a:pt x="376535" y="2641"/>
                </a:lnTo>
                <a:lnTo>
                  <a:pt x="430210" y="0"/>
                </a:lnTo>
                <a:lnTo>
                  <a:pt x="484188" y="0"/>
                </a:lnTo>
                <a:lnTo>
                  <a:pt x="537864" y="2641"/>
                </a:lnTo>
                <a:lnTo>
                  <a:pt x="590630" y="7923"/>
                </a:lnTo>
                <a:lnTo>
                  <a:pt x="641882" y="15847"/>
                </a:lnTo>
                <a:lnTo>
                  <a:pt x="691013" y="26412"/>
                </a:lnTo>
                <a:lnTo>
                  <a:pt x="737417" y="39618"/>
                </a:lnTo>
                <a:lnTo>
                  <a:pt x="780488" y="55466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3400" y="6921830"/>
            <a:ext cx="914400" cy="380365"/>
          </a:xfrm>
          <a:custGeom>
            <a:avLst/>
            <a:gdLst/>
            <a:ahLst/>
            <a:cxnLst/>
            <a:rect l="l" t="t" r="r" b="b"/>
            <a:pathLst>
              <a:path w="914400" h="380365">
                <a:moveTo>
                  <a:pt x="780488" y="55466"/>
                </a:moveTo>
                <a:lnTo>
                  <a:pt x="828696" y="79078"/>
                </a:lnTo>
                <a:lnTo>
                  <a:pt x="866191" y="104910"/>
                </a:lnTo>
                <a:lnTo>
                  <a:pt x="892974" y="132405"/>
                </a:lnTo>
                <a:lnTo>
                  <a:pt x="914400" y="190169"/>
                </a:lnTo>
                <a:lnTo>
                  <a:pt x="909043" y="219329"/>
                </a:lnTo>
                <a:lnTo>
                  <a:pt x="866191" y="275429"/>
                </a:lnTo>
                <a:lnTo>
                  <a:pt x="828696" y="301260"/>
                </a:lnTo>
                <a:lnTo>
                  <a:pt x="780488" y="324873"/>
                </a:lnTo>
                <a:lnTo>
                  <a:pt x="737417" y="340721"/>
                </a:lnTo>
                <a:lnTo>
                  <a:pt x="691013" y="353927"/>
                </a:lnTo>
                <a:lnTo>
                  <a:pt x="641882" y="364492"/>
                </a:lnTo>
                <a:lnTo>
                  <a:pt x="590630" y="372415"/>
                </a:lnTo>
                <a:lnTo>
                  <a:pt x="537864" y="377698"/>
                </a:lnTo>
                <a:lnTo>
                  <a:pt x="484188" y="380339"/>
                </a:lnTo>
                <a:lnTo>
                  <a:pt x="430210" y="380339"/>
                </a:lnTo>
                <a:lnTo>
                  <a:pt x="376535" y="377698"/>
                </a:lnTo>
                <a:lnTo>
                  <a:pt x="323768" y="372415"/>
                </a:lnTo>
                <a:lnTo>
                  <a:pt x="272517" y="364492"/>
                </a:lnTo>
                <a:lnTo>
                  <a:pt x="223386" y="353927"/>
                </a:lnTo>
                <a:lnTo>
                  <a:pt x="176982" y="340721"/>
                </a:lnTo>
                <a:lnTo>
                  <a:pt x="133910" y="324873"/>
                </a:lnTo>
                <a:lnTo>
                  <a:pt x="85702" y="301260"/>
                </a:lnTo>
                <a:lnTo>
                  <a:pt x="48207" y="275429"/>
                </a:lnTo>
                <a:lnTo>
                  <a:pt x="21425" y="247934"/>
                </a:lnTo>
                <a:lnTo>
                  <a:pt x="0" y="190169"/>
                </a:lnTo>
                <a:lnTo>
                  <a:pt x="5356" y="161010"/>
                </a:lnTo>
                <a:lnTo>
                  <a:pt x="48207" y="104910"/>
                </a:lnTo>
                <a:lnTo>
                  <a:pt x="85702" y="79078"/>
                </a:lnTo>
                <a:lnTo>
                  <a:pt x="133910" y="55466"/>
                </a:lnTo>
                <a:lnTo>
                  <a:pt x="176982" y="39618"/>
                </a:lnTo>
                <a:lnTo>
                  <a:pt x="223386" y="26412"/>
                </a:lnTo>
                <a:lnTo>
                  <a:pt x="272517" y="15847"/>
                </a:lnTo>
                <a:lnTo>
                  <a:pt x="323768" y="7923"/>
                </a:lnTo>
                <a:lnTo>
                  <a:pt x="376535" y="2641"/>
                </a:lnTo>
                <a:lnTo>
                  <a:pt x="430210" y="0"/>
                </a:lnTo>
                <a:lnTo>
                  <a:pt x="484188" y="0"/>
                </a:lnTo>
                <a:lnTo>
                  <a:pt x="537864" y="2641"/>
                </a:lnTo>
                <a:lnTo>
                  <a:pt x="590630" y="7923"/>
                </a:lnTo>
                <a:lnTo>
                  <a:pt x="641882" y="15847"/>
                </a:lnTo>
                <a:lnTo>
                  <a:pt x="691013" y="26412"/>
                </a:lnTo>
                <a:lnTo>
                  <a:pt x="737417" y="39618"/>
                </a:lnTo>
                <a:lnTo>
                  <a:pt x="780488" y="55466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98800" y="1524000"/>
            <a:ext cx="307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latin typeface="Tahoma"/>
                <a:cs typeface="Tahoma"/>
              </a:rPr>
              <a:t>hospitals’</a:t>
            </a:r>
            <a:r>
              <a:rPr dirty="0" sz="1800" spc="50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3162300" y="5956300"/>
            <a:ext cx="302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Tahoma"/>
                <a:cs typeface="Tahoma"/>
              </a:rPr>
              <a:t>students’</a:t>
            </a:r>
            <a:r>
              <a:rPr dirty="0" sz="1800" spc="55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preference</a:t>
            </a:r>
            <a:r>
              <a:rPr dirty="0" sz="1800" spc="60" b="1">
                <a:latin typeface="Tahoma"/>
                <a:cs typeface="Tahoma"/>
              </a:rPr>
              <a:t> </a:t>
            </a:r>
            <a:r>
              <a:rPr dirty="0" sz="1800" spc="45" b="1">
                <a:latin typeface="Tahoma"/>
                <a:cs typeface="Tahoma"/>
              </a:rPr>
              <a:t>lists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2023-04-25T10:12:06Z</dcterms:created>
  <dcterms:modified xsi:type="dcterms:W3CDTF">2023-04-25T10:12:06Z</dcterms:modified>
</cp:coreProperties>
</file>